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5"/>
  </p:notesMasterIdLst>
  <p:sldIdLst>
    <p:sldId id="256" r:id="rId3"/>
    <p:sldId id="257" r:id="rId4"/>
    <p:sldId id="258" r:id="rId5"/>
    <p:sldId id="259" r:id="rId6"/>
    <p:sldId id="353" r:id="rId7"/>
    <p:sldId id="354" r:id="rId8"/>
    <p:sldId id="264" r:id="rId9"/>
    <p:sldId id="265" r:id="rId10"/>
    <p:sldId id="266" r:id="rId11"/>
    <p:sldId id="267" r:id="rId12"/>
    <p:sldId id="345" r:id="rId13"/>
    <p:sldId id="351" r:id="rId14"/>
    <p:sldId id="268" r:id="rId15"/>
    <p:sldId id="269" r:id="rId16"/>
    <p:sldId id="270" r:id="rId17"/>
    <p:sldId id="271" r:id="rId18"/>
    <p:sldId id="272" r:id="rId19"/>
    <p:sldId id="273" r:id="rId20"/>
    <p:sldId id="359" r:id="rId21"/>
    <p:sldId id="274" r:id="rId22"/>
    <p:sldId id="275" r:id="rId23"/>
    <p:sldId id="276" r:id="rId24"/>
    <p:sldId id="277" r:id="rId25"/>
    <p:sldId id="278" r:id="rId26"/>
    <p:sldId id="279" r:id="rId27"/>
    <p:sldId id="361" r:id="rId28"/>
    <p:sldId id="280" r:id="rId29"/>
    <p:sldId id="36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66" r:id="rId42"/>
    <p:sldId id="293" r:id="rId43"/>
    <p:sldId id="348" r:id="rId44"/>
    <p:sldId id="294" r:id="rId45"/>
    <p:sldId id="349" r:id="rId46"/>
    <p:sldId id="295" r:id="rId47"/>
    <p:sldId id="347" r:id="rId48"/>
    <p:sldId id="296" r:id="rId49"/>
    <p:sldId id="365" r:id="rId50"/>
    <p:sldId id="297" r:id="rId51"/>
    <p:sldId id="362" r:id="rId52"/>
    <p:sldId id="298" r:id="rId53"/>
    <p:sldId id="299" r:id="rId54"/>
    <p:sldId id="300" r:id="rId55"/>
    <p:sldId id="301" r:id="rId56"/>
    <p:sldId id="302" r:id="rId57"/>
    <p:sldId id="303" r:id="rId58"/>
    <p:sldId id="352" r:id="rId59"/>
    <p:sldId id="304" r:id="rId60"/>
    <p:sldId id="306" r:id="rId61"/>
    <p:sldId id="36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63" r:id="rId76"/>
    <p:sldId id="321" r:id="rId77"/>
    <p:sldId id="322" r:id="rId78"/>
    <p:sldId id="323" r:id="rId79"/>
    <p:sldId id="324" r:id="rId80"/>
    <p:sldId id="325" r:id="rId81"/>
    <p:sldId id="370" r:id="rId82"/>
    <p:sldId id="326" r:id="rId83"/>
    <p:sldId id="327" r:id="rId84"/>
    <p:sldId id="328" r:id="rId85"/>
    <p:sldId id="364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69" r:id="rId98"/>
    <p:sldId id="368" r:id="rId99"/>
    <p:sldId id="340" r:id="rId100"/>
    <p:sldId id="341" r:id="rId101"/>
    <p:sldId id="343" r:id="rId102"/>
    <p:sldId id="357" r:id="rId103"/>
    <p:sldId id="358" r:id="rId10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91" autoAdjust="0"/>
    <p:restoredTop sz="94632" autoAdjust="0"/>
  </p:normalViewPr>
  <p:slideViewPr>
    <p:cSldViewPr>
      <p:cViewPr varScale="1">
        <p:scale>
          <a:sx n="64" d="100"/>
          <a:sy n="64" d="100"/>
        </p:scale>
        <p:origin x="61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21824-948B-45D3-84F6-A871815CDD07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524E5-9911-4330-9271-188A6D3C5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0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AAB342-CD0D-452C-A8CC-1240BE71199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7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000" dirty="0"/>
              <a:t>重点是函数的定义、引用、函数间数据传递的方式、变量的作用范围。</a:t>
            </a:r>
          </a:p>
          <a:p>
            <a:pPr eaLnBrk="1" hangingPunct="1"/>
            <a:r>
              <a:rPr lang="zh-CN" altLang="en-US" sz="2000" dirty="0"/>
              <a:t>难点是函数的递归调用。</a:t>
            </a:r>
          </a:p>
          <a:p>
            <a:pPr eaLnBrk="1" hangingPunct="1"/>
            <a:r>
              <a:rPr lang="zh-CN" altLang="en-US" sz="2000" dirty="0"/>
              <a:t>外部函数与外部变量的应用。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2BD574-EB79-4F93-9D68-5B10A5D0E61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8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2BD574-EB79-4F93-9D68-5B10A5D0E61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8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EC32ED-7B3F-4EFE-AEBC-C91495B636B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8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4F463D-CC13-4C95-9442-24A6ACD293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8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793641-A1BE-4D65-9797-39F572DC702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8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4E1A1F-ADB9-48A2-B545-299740F21B3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8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077738-4AD9-4F92-8060-A53F21D6CDB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8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077738-4AD9-4F92-8060-A53F21D6CDB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8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部分开发环境里，需要自己定义的函数在</a:t>
            </a:r>
            <a:r>
              <a:rPr lang="en-US" altLang="zh-CN" dirty="0"/>
              <a:t>main</a:t>
            </a:r>
            <a:r>
              <a:rPr lang="zh-CN" altLang="en-US" dirty="0"/>
              <a:t>前边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FE7EDF-D198-438C-92C2-4796B796802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8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4C90B0-B715-4940-AA80-69A911F7A1A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8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8C97B4-D704-4C85-8032-DDD8D0CBC4E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7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E359C9-4B15-4318-AFAF-9CAE2B86DC2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8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4A2A26-5DED-4852-8DD1-7E960BFB79D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8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54C7AC-423A-47C5-876C-D6C8E8BDADA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9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注意</a:t>
            </a:r>
            <a:r>
              <a:rPr lang="en-US" altLang="zh-CN" dirty="0" err="1"/>
              <a:t>scanf</a:t>
            </a:r>
            <a:r>
              <a:rPr lang="zh-CN" altLang="en-US" dirty="0"/>
              <a:t>里边两个数字是用</a:t>
            </a:r>
            <a:r>
              <a:rPr lang="en-US" altLang="zh-CN" dirty="0"/>
              <a:t>,</a:t>
            </a:r>
            <a:r>
              <a:rPr lang="zh-CN" altLang="en-US" dirty="0"/>
              <a:t>隔开的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3335C6-4259-4E3D-A49C-9C332798660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9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1313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3335C6-4259-4E3D-A49C-9C332798660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9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3335C6-4259-4E3D-A49C-9C33279866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9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7700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5B6154-551C-4743-9107-D3C331CF1B8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9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C01D51-C8BA-4A73-B8CB-B45768D9A18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9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F3F5F0-2E5B-4974-8C84-B536CC9BF0E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9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F2BE2C-DE0B-4AFB-BD65-0B47E8FB429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9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C4B130-DB41-4CBB-B019-B8E61AEC67B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7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953A61-508A-44A6-A7ED-69848B71646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9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5AAA07-A480-4CD7-BD6D-C5E282D40D5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9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A545FE-CCE1-497A-80CA-7D03AB52A55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9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ED4BCE-52F9-4BEA-9605-575C7954D8B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0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4FE17C-E733-4DD9-A25D-D4CFF728309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0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869330-E340-4B7C-8135-9BDBF97CD9B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0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C4669A-9960-4D46-9D2D-EC145843ADE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0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C4669A-9960-4D46-9D2D-EC145843ADE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0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1020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D79AA6-CBCE-43F0-A50B-95BFCF175D2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80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971D4B-1DCD-4FE9-8F70-F0C20F5DA36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80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422F4C-3F95-4B88-8511-29077D6BCC8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7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971D4B-1DCD-4FE9-8F70-F0C20F5DA36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80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971D4B-1DCD-4FE9-8F70-F0C20F5DA36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0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D88A03-2AC2-4486-ADDD-B3CA3EAEA4B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80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3EACFD-9F78-4CB8-A180-7A9EA89244D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0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/>
              <a:t>#include&lt;stdio.h&gt;</a:t>
            </a:r>
          </a:p>
          <a:p>
            <a:pPr eaLnBrk="1" hangingPunct="1"/>
            <a:r>
              <a:rPr lang="en-US" altLang="zh-CN" dirty="0"/>
              <a:t>void move(char x, char y, int &amp;sum)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("%c---&gt;%c\n",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	sum++;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void </a:t>
            </a:r>
            <a:r>
              <a:rPr lang="en-US" altLang="zh-CN" dirty="0" err="1"/>
              <a:t>hanoi</a:t>
            </a:r>
            <a:r>
              <a:rPr lang="en-US" altLang="zh-CN" dirty="0"/>
              <a:t>(int </a:t>
            </a:r>
            <a:r>
              <a:rPr lang="en-US" altLang="zh-CN" dirty="0" err="1"/>
              <a:t>n,char</a:t>
            </a:r>
            <a:r>
              <a:rPr lang="en-US" altLang="zh-CN" dirty="0"/>
              <a:t> one, char two, char </a:t>
            </a:r>
            <a:r>
              <a:rPr lang="en-US" altLang="zh-CN" dirty="0" err="1"/>
              <a:t>three,int</a:t>
            </a:r>
            <a:r>
              <a:rPr lang="en-US" altLang="zh-CN" dirty="0"/>
              <a:t> &amp;sum)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	if(n==1)</a:t>
            </a:r>
          </a:p>
          <a:p>
            <a:pPr eaLnBrk="1" hangingPunct="1"/>
            <a:r>
              <a:rPr lang="en-US" altLang="zh-CN" dirty="0"/>
              <a:t>	{</a:t>
            </a:r>
          </a:p>
          <a:p>
            <a:pPr eaLnBrk="1" hangingPunct="1"/>
            <a:r>
              <a:rPr lang="en-US" altLang="zh-CN" dirty="0"/>
              <a:t>		move(</a:t>
            </a:r>
            <a:r>
              <a:rPr lang="en-US" altLang="zh-CN" dirty="0" err="1"/>
              <a:t>one,three,sum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	}</a:t>
            </a:r>
          </a:p>
          <a:p>
            <a:pPr eaLnBrk="1" hangingPunct="1"/>
            <a:r>
              <a:rPr lang="en-US" altLang="zh-CN" dirty="0"/>
              <a:t>	else</a:t>
            </a:r>
          </a:p>
          <a:p>
            <a:pPr eaLnBrk="1" hangingPunct="1"/>
            <a:r>
              <a:rPr lang="en-US" altLang="zh-CN" dirty="0"/>
              <a:t>	{</a:t>
            </a:r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hanoi</a:t>
            </a:r>
            <a:r>
              <a:rPr lang="en-US" altLang="zh-CN" dirty="0"/>
              <a:t>(n-1,one,three,two,sum);</a:t>
            </a:r>
          </a:p>
          <a:p>
            <a:pPr eaLnBrk="1" hangingPunct="1"/>
            <a:r>
              <a:rPr lang="en-US" altLang="zh-CN" dirty="0"/>
              <a:t>		move(</a:t>
            </a:r>
            <a:r>
              <a:rPr lang="en-US" altLang="zh-CN" dirty="0" err="1"/>
              <a:t>one,three,sum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hanoi</a:t>
            </a:r>
            <a:r>
              <a:rPr lang="en-US" altLang="zh-CN" dirty="0"/>
              <a:t>(n-1,two,one,three,sum);</a:t>
            </a:r>
          </a:p>
          <a:p>
            <a:pPr eaLnBrk="1" hangingPunct="1"/>
            <a:r>
              <a:rPr lang="en-US" altLang="zh-CN" dirty="0"/>
              <a:t>	}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	int sum = 0;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hanoi</a:t>
            </a:r>
            <a:r>
              <a:rPr lang="en-US" altLang="zh-CN" dirty="0"/>
              <a:t>(3,'A','B','C',sum);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n",sum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3EACFD-9F78-4CB8-A180-7A9EA89244D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0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3EACFD-9F78-4CB8-A180-7A9EA89244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80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2608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6819E0-7517-4E30-AA3D-16F97DFA28A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0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6819E0-7517-4E30-AA3D-16F97DFA28A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0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91971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A4075B-DC81-4755-BB4E-E0B57CAFDA5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0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90CB61-0CC4-430F-80D3-D5A236521CA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81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DAB3CC-EA4B-4A17-9678-2001D7BB45E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7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90674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2309A1-B48E-4C9B-916A-93D3041887A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81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EAB124-4B1B-4D30-A540-66220BE7EC70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5D2477-02C5-4CA0-B4E7-49B5040FB592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81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1A45F7-8D60-4EBD-BA68-BD0F4FC0639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82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239334-6BEC-46CD-A3CD-312B9DE2DCC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81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653B41-0E8C-4634-B2CB-5E317F4EE88A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81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91293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653B41-0E8C-4634-B2CB-5E317F4EE88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81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189CB2-6F49-492B-A59D-9E8A017130F0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81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1A45F7-8D60-4EBD-BA68-BD0F4FC0639A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82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5476D8-697E-4CBC-9FAB-8E4FBF4E3084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82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4D939C-6744-49BE-94FE-ED11CDBC746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7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57ED2C-0636-4F96-8F4C-73DF80AECD73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82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AB9E80-3A3C-435A-A7B6-72740DAD0CA5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82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3FE49D-A01E-426C-9D2F-3B808AADCBCB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82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B77E65-2A38-41C5-B6F4-3597E5DC86E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82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7AA224-9AE3-4FF6-804D-9977516CE83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82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CFC18A-C638-4220-976A-91C51FD0E32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82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13C99E-7417-4DF0-85D3-73FBABBD437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AB4698-6E45-4E58-8D0A-81E91F43D6A6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82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AB4698-6E45-4E58-8D0A-81E91F43D6A6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82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32758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83481C-E46F-4808-96B4-4B76BAA068BA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83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0B20A2-FC3D-494D-8AE5-E5950F07402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7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81F538-9066-48ED-B4C7-7F2E4BAE7FB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83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4DA81E-33EF-4E99-9903-C1191F6EC2D0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83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AE78AB-7C02-475E-996E-E21A5CA9A432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83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10FC0E-158B-4E1F-99F3-0B7C149E60D2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83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3D7214-8BC8-482F-8630-2415C86B400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83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52797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3D7214-8BC8-482F-8630-2415C86B4007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83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C7A6E3-0C88-47E2-9495-4EC9B376F9B0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83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EEE7C6-680C-491A-AB9B-210F67198187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83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EEE7C6-680C-491A-AB9B-210F67198187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83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f()</a:t>
            </a:r>
            <a:br>
              <a:rPr lang="en-US" altLang="zh-CN" dirty="0"/>
            </a:b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extern int x;</a:t>
            </a:r>
          </a:p>
          <a:p>
            <a:pPr eaLnBrk="1" hangingPunct="1"/>
            <a:r>
              <a:rPr lang="en-US" altLang="zh-CN" dirty="0"/>
              <a:t>…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int x;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等价于</a:t>
            </a:r>
            <a:endParaRPr lang="en-US" altLang="zh-CN" dirty="0"/>
          </a:p>
          <a:p>
            <a:pPr eaLnBrk="1" hangingPunct="1"/>
            <a:r>
              <a:rPr lang="en-US" altLang="zh-CN" dirty="0"/>
              <a:t>int x;</a:t>
            </a:r>
          </a:p>
          <a:p>
            <a:pPr eaLnBrk="1" hangingPunct="1"/>
            <a:r>
              <a:rPr lang="en-US" altLang="zh-CN" dirty="0"/>
              <a:t>f()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345518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C04719-8299-479F-836D-A6B332BD4F3D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83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44D0AD-12D1-419D-B7D3-4F3B2D4E512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BE4A3-5796-4D3D-A495-54F892A31DCD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83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3EF22A-FC37-4477-9A0F-ECFB39B8B3F1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84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818C12-9A9F-4B12-9288-517CD81A01BB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84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FECCCC-87D3-4011-855B-A2F693F9E1C2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84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file1</a:t>
            </a:r>
            <a:r>
              <a:rPr lang="zh-CN" altLang="en-US" dirty="0"/>
              <a:t>里边的</a:t>
            </a:r>
            <a:r>
              <a:rPr lang="en-US" altLang="zh-CN" dirty="0"/>
              <a:t>static int A</a:t>
            </a:r>
            <a:r>
              <a:rPr lang="zh-CN" altLang="en-US" dirty="0"/>
              <a:t>没法被</a:t>
            </a:r>
            <a:r>
              <a:rPr lang="en-US" altLang="zh-CN" dirty="0"/>
              <a:t>file2</a:t>
            </a:r>
            <a:r>
              <a:rPr lang="zh-CN" altLang="en-US" dirty="0"/>
              <a:t>使用，删掉</a:t>
            </a:r>
            <a:r>
              <a:rPr lang="en-US" altLang="zh-CN" dirty="0"/>
              <a:t>static</a:t>
            </a:r>
            <a:r>
              <a:rPr lang="zh-CN" altLang="en-US"/>
              <a:t>即可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C224A1-1680-4F57-BDEB-52E5314EE629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84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56E1E7-5B09-4A8D-B67E-0343F84C53DE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84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FE5CDE-8D68-4F49-AA1A-651AB9E166A1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84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可参考</a:t>
            </a:r>
            <a:r>
              <a:rPr lang="en-US" altLang="zh-CN" dirty="0"/>
              <a:t>《C</a:t>
            </a:r>
            <a:r>
              <a:rPr lang="zh-CN" altLang="en-US" dirty="0"/>
              <a:t>程序设计（第五版）</a:t>
            </a:r>
            <a:r>
              <a:rPr lang="en-US" altLang="zh-CN" dirty="0"/>
              <a:t>》7.8</a:t>
            </a:r>
            <a:r>
              <a:rPr lang="zh-CN" altLang="en-US" dirty="0"/>
              <a:t>、</a:t>
            </a:r>
            <a:r>
              <a:rPr lang="en-US" altLang="zh-CN" dirty="0"/>
              <a:t>7.9</a:t>
            </a:r>
            <a:r>
              <a:rPr lang="zh-CN" altLang="en-US"/>
              <a:t>两个小节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49379F-4584-4CA6-86C6-D97F1B9E0881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84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FFA53B-4233-4A1B-9CC4-CB73EC6154EE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84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12CF51-B93B-4401-AC11-F64FDBC649D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84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2BD574-EB79-4F93-9D68-5B10A5D0E61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8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12CF51-B93B-4401-AC11-F64FDBC649DE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84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822145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12CF51-B93B-4401-AC11-F64FDBC649DE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84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68849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FC88B7-64BA-4735-B8A2-B0131A6D734A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84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60F40B-290E-4739-BD5A-65D8D2B193B7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85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D7AC31-639C-499B-A2C2-75545B492256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DAB3CC-EA4B-4A17-9678-2001D7BB45EA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77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8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253-E382-47B1-B899-D57128621047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F040-E1BC-4BF7-92DE-2FE32A7083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桌面\3-03.png">
            <a:extLst>
              <a:ext uri="{FF2B5EF4-FFF2-40B4-BE49-F238E27FC236}">
                <a16:creationId xmlns:a16="http://schemas.microsoft.com/office/drawing/2014/main" id="{6B0A12E1-F82A-4D61-B72C-891F7184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7598273-E3F5-4647-9ED3-037E7F5F1AE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059388F0-A6A8-4956-AD53-E56CAA50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286500"/>
            <a:ext cx="1511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程序设计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6A206798-F11D-4685-B3D0-1F5CE6A8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3C858BC-BFCA-4CFB-9F23-CED363E1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3C13B06B-E7A6-4C7E-98FB-2D7C280D7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FF0C24-543F-41D0-B61E-E4AAA74DE7E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19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9EF0-80DC-4872-AC2F-14B9B044DE3F}" type="datetimeFigureOut">
              <a:rPr lang="zh-CN" altLang="en-US" smtClean="0"/>
              <a:pPr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BC89-6E7F-4011-84E7-B5BC6D20A1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20" y="214290"/>
            <a:ext cx="58737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0"/>
          <p:cNvSpPr txBox="1">
            <a:spLocks noChangeArrowheads="1"/>
          </p:cNvSpPr>
          <p:nvPr userDrawn="1"/>
        </p:nvSpPr>
        <p:spPr bwMode="auto">
          <a:xfrm>
            <a:off x="6000759" y="188913"/>
            <a:ext cx="293210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</a:p>
        </p:txBody>
      </p:sp>
      <p:pic>
        <p:nvPicPr>
          <p:cNvPr id="11" name="Picture 2" descr="D:\桌面\3-03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2627313" y="6308725"/>
            <a:ext cx="39592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语言程序设计（</a:t>
            </a:r>
            <a:r>
              <a:rPr lang="zh-CN" altLang="en-US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公共基础</a:t>
            </a:r>
            <a:r>
              <a:rPr lang="zh-CN" altLang="en-US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5464CDAC-8F2A-414D-A8AE-D9C94CD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>
            <a:extLst>
              <a:ext uri="{FF2B5EF4-FFF2-40B4-BE49-F238E27FC236}">
                <a16:creationId xmlns:a16="http://schemas.microsoft.com/office/drawing/2014/main" id="{1FB703BC-F97D-473A-87BC-89CD7D8CD9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A7A431BD-55B6-49CE-8B29-34C641CD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DC1870-BEEA-4E54-A34C-B4C994516604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2022/11/21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E1069D3D-3DE0-4964-A853-FC1DECA6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5972AEA3-2AD3-4087-BB92-55308796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6EA1FD-1F5D-4737-BBA9-A824F407B9D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:a16="http://schemas.microsoft.com/office/drawing/2014/main" id="{BB2CC262-A2B7-48F8-BD94-DE660AC2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:a16="http://schemas.microsoft.com/office/drawing/2014/main" id="{4A541730-5310-4605-A016-120C56220A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:a16="http://schemas.microsoft.com/office/drawing/2014/main" id="{6287BBEA-7FF7-4B83-987F-B743F5DE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5"/>
            <a:ext cx="335280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73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752600" y="121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z="4400" b="0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484188"/>
            <a:ext cx="8726487" cy="1195387"/>
          </a:xfrm>
        </p:spPr>
        <p:txBody>
          <a:bodyPr/>
          <a:lstStyle/>
          <a:p>
            <a:pPr algn="ctr" eaLnBrk="1" hangingPunct="1"/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函数</a:t>
            </a:r>
          </a:p>
        </p:txBody>
      </p:sp>
      <p:sp>
        <p:nvSpPr>
          <p:cNvPr id="248840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6788" y="1431925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1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6788" y="197961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2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6788" y="254476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3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6788" y="310991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1598613" y="1400175"/>
            <a:ext cx="8921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概述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1598613" y="1947863"/>
            <a:ext cx="33813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函数定义的一般形式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1598613" y="2513013"/>
            <a:ext cx="33813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函数参数和函数的值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1598613" y="3079750"/>
            <a:ext cx="1958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函数的调用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48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6788" y="367030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1598613" y="3640138"/>
            <a:ext cx="26701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函数的嵌套调用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50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6788" y="422433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51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87888" y="3127375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52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87888" y="368300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53" name="Rectangle 21"/>
          <p:cNvSpPr>
            <a:spLocks noChangeArrowheads="1"/>
          </p:cNvSpPr>
          <p:nvPr/>
        </p:nvSpPr>
        <p:spPr bwMode="auto">
          <a:xfrm>
            <a:off x="1598613" y="4192588"/>
            <a:ext cx="26701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函数的递归调用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54" name="Rectangle 22"/>
          <p:cNvSpPr>
            <a:spLocks noChangeArrowheads="1"/>
          </p:cNvSpPr>
          <p:nvPr/>
        </p:nvSpPr>
        <p:spPr bwMode="auto">
          <a:xfrm>
            <a:off x="5307013" y="3100388"/>
            <a:ext cx="30257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数组作为函数参数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55" name="Rectangle 23"/>
          <p:cNvSpPr>
            <a:spLocks noChangeArrowheads="1"/>
          </p:cNvSpPr>
          <p:nvPr/>
        </p:nvSpPr>
        <p:spPr bwMode="auto">
          <a:xfrm>
            <a:off x="5307013" y="3667125"/>
            <a:ext cx="3381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局部变量和全局变量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56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87888" y="424338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5307013" y="4227513"/>
            <a:ext cx="26701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变量的存储类别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58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87888" y="476885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5307013" y="4752975"/>
            <a:ext cx="3381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内部函数和外部函数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8860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87888" y="532923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61" name="Rectangle 29"/>
          <p:cNvSpPr>
            <a:spLocks noChangeArrowheads="1"/>
          </p:cNvSpPr>
          <p:nvPr/>
        </p:nvSpPr>
        <p:spPr bwMode="auto">
          <a:xfrm>
            <a:off x="5307013" y="5313363"/>
            <a:ext cx="37369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运行一个多文件的程序</a:t>
            </a:r>
            <a:endParaRPr lang="zh-CN" altLang="en-US" sz="2800" b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755576" y="908720"/>
            <a:ext cx="820896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8.3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函数参数</a:t>
            </a:r>
            <a:r>
              <a:rPr lang="zh-CN" altLang="en-US" sz="3200" dirty="0">
                <a:latin typeface="Arial" pitchFamily="34" charset="0"/>
              </a:rPr>
              <a:t>和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函数</a:t>
            </a:r>
            <a:r>
              <a:rPr lang="zh-CN" altLang="en-US" sz="3200" dirty="0">
                <a:latin typeface="Arial" pitchFamily="34" charset="0"/>
              </a:rPr>
              <a:t>返回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形式参数和实际参数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调用</a:t>
            </a:r>
            <a:r>
              <a:rPr lang="zh-CN" altLang="en-US" sz="2400" dirty="0"/>
              <a:t>函数时，大多数情况下，主调函数和被调用函数之间有数据传递关系。这就是前面提到的有参函数。</a:t>
            </a:r>
            <a:endParaRPr lang="en-US" altLang="zh-CN" sz="2400" dirty="0"/>
          </a:p>
          <a:p>
            <a:pPr marL="1143000" lvl="2" indent="-22860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/>
              <a:t>形式参数：定义函数时函数名后面括号中的变量名</a:t>
            </a:r>
          </a:p>
          <a:p>
            <a:pPr marL="1143000" lvl="2" indent="-22860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/>
              <a:t>实际参数：调用函数时函数名后面括号中的表达式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747000" y="6284913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&lt;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79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56600" y="6284913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655638" y="498475"/>
            <a:ext cx="77597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>
                <a:solidFill>
                  <a:schemeClr val="tx1"/>
                </a:solidFill>
              </a:rPr>
              <a:t>本章小结</a:t>
            </a:r>
          </a:p>
        </p:txBody>
      </p:sp>
      <p:sp>
        <p:nvSpPr>
          <p:cNvPr id="694280" name="Rectangle 8"/>
          <p:cNvSpPr>
            <a:spLocks noChangeArrowheads="1"/>
          </p:cNvSpPr>
          <p:nvPr/>
        </p:nvSpPr>
        <p:spPr bwMode="auto">
          <a:xfrm>
            <a:off x="304800" y="1057275"/>
            <a:ext cx="8610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400" dirty="0">
                <a:solidFill>
                  <a:schemeClr val="tx1"/>
                </a:solidFill>
              </a:rPr>
              <a:t>函数包含一系列程序语句，它们被集中在一起并给它们起一个名字；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400" dirty="0">
                <a:solidFill>
                  <a:schemeClr val="tx1"/>
                </a:solidFill>
              </a:rPr>
              <a:t>每一个函数在被调用之前必须声明；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400" dirty="0">
                <a:solidFill>
                  <a:schemeClr val="tx1"/>
                </a:solidFill>
              </a:rPr>
              <a:t>每一个函数都必须有一个相应于其原型的函数实现，给出该函数的具体细节；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400" dirty="0">
                <a:solidFill>
                  <a:schemeClr val="tx1"/>
                </a:solidFill>
              </a:rPr>
              <a:t>一个有返回值的函数一定要返回一个与其声明时类型相匹配的值；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/>
              <a:t>void</a:t>
            </a:r>
            <a:r>
              <a:rPr lang="zh-CN" altLang="zh-CN" sz="2400" dirty="0">
                <a:solidFill>
                  <a:schemeClr val="tx1"/>
                </a:solidFill>
              </a:rPr>
              <a:t>型的函数没有任何返回值；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zh-CN" sz="2400" dirty="0">
                <a:solidFill>
                  <a:schemeClr val="tx1"/>
                </a:solidFill>
              </a:rPr>
              <a:t>在函数内部定义的变量，包括函数的形式参数都是局部变量，它们在函数的外部是不可见的；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zh-CN" sz="2400" dirty="0">
                <a:solidFill>
                  <a:schemeClr val="tx1"/>
                </a:solidFill>
              </a:rPr>
              <a:t>当函数返回时，它精确地回到它被调用的那一点；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zh-CN" sz="2400" dirty="0">
                <a:solidFill>
                  <a:schemeClr val="tx1"/>
                </a:solidFill>
              </a:rPr>
              <a:t>一般运用逐步求精的方法，从主函数开始逐步实现各个功能函数。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395536" y="908720"/>
            <a:ext cx="84883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几点说明：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一个源文件由一个或者多个函数组成。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(2)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一个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程序由一个或者多个源文件组成。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(3)C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程序的执行从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main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函数开始。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(4)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所有的子函数都是平行的。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(5)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从用户的角度看，函数分库函数和自定义函数。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(6)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函数形式：</a:t>
            </a:r>
          </a:p>
          <a:p>
            <a:pPr marL="742950" lvl="1" indent="-285750"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①无参函数：</a:t>
            </a:r>
            <a:r>
              <a:rPr kumimoji="0" lang="zh-CN" altLang="en-US" sz="2800" dirty="0">
                <a:solidFill>
                  <a:schemeClr val="tx1"/>
                </a:solidFill>
              </a:rPr>
              <a:t>主调函数无数据传送给被调函数</a:t>
            </a:r>
            <a:r>
              <a:rPr kumimoji="0" lang="en-US" altLang="zh-CN" sz="2800" dirty="0">
                <a:solidFill>
                  <a:schemeClr val="tx1"/>
                </a:solidFill>
              </a:rPr>
              <a:t>,</a:t>
            </a:r>
            <a:r>
              <a:rPr kumimoji="0" lang="zh-CN" altLang="en-US" sz="2800" dirty="0">
                <a:solidFill>
                  <a:schemeClr val="tx1"/>
                </a:solidFill>
              </a:rPr>
              <a:t>可带或不带返回值。</a:t>
            </a:r>
          </a:p>
          <a:p>
            <a:pPr marL="742950" lvl="1" indent="-285750"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②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有参函数：</a:t>
            </a:r>
            <a:r>
              <a:rPr kumimoji="0" lang="zh-CN" altLang="en-US" sz="2800" dirty="0">
                <a:solidFill>
                  <a:schemeClr val="tx1"/>
                </a:solidFill>
              </a:rPr>
              <a:t>主调函数与被调函数间有参数传递</a:t>
            </a:r>
            <a:r>
              <a:rPr kumimoji="0" lang="en-US" altLang="zh-CN" sz="2800" dirty="0">
                <a:solidFill>
                  <a:schemeClr val="tx1"/>
                </a:solidFill>
              </a:rPr>
              <a:t>,</a:t>
            </a:r>
            <a:r>
              <a:rPr kumimoji="0" lang="zh-CN" altLang="en-US" sz="2800" dirty="0">
                <a:solidFill>
                  <a:schemeClr val="tx1"/>
                </a:solidFill>
              </a:rPr>
              <a:t>主调函数可将实参传送给被调函数的形参</a:t>
            </a:r>
            <a:r>
              <a:rPr kumimoji="0" lang="en-US" altLang="zh-CN" sz="2800" dirty="0">
                <a:solidFill>
                  <a:schemeClr val="tx1"/>
                </a:solidFill>
              </a:rPr>
              <a:t>, </a:t>
            </a:r>
            <a:r>
              <a:rPr kumimoji="0" lang="zh-CN" altLang="en-US" sz="2800" dirty="0">
                <a:solidFill>
                  <a:schemeClr val="tx1"/>
                </a:solidFill>
              </a:rPr>
              <a:t>被调函数的数据可返回主调函数。</a:t>
            </a: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719138" y="4348163"/>
            <a:ext cx="8104187" cy="181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762000"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	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075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39825"/>
            <a:ext cx="7772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根据</a:t>
            </a:r>
            <a:r>
              <a:rPr lang="en-US" altLang="en-US" dirty="0"/>
              <a:t>(1)(2)(3)</a:t>
            </a:r>
            <a:r>
              <a:rPr lang="zh-CN" altLang="en-US" dirty="0"/>
              <a:t>可知，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逻辑上</a:t>
            </a:r>
            <a:r>
              <a:rPr lang="en-US" altLang="zh-CN" dirty="0"/>
              <a:t>:</a:t>
            </a:r>
            <a:r>
              <a:rPr lang="zh-CN" altLang="en-US" dirty="0"/>
              <a:t>一个</a:t>
            </a:r>
            <a:r>
              <a:rPr lang="en-US" altLang="zh-CN" dirty="0"/>
              <a:t>C</a:t>
            </a:r>
            <a:r>
              <a:rPr lang="zh-CN" altLang="en-US" dirty="0"/>
              <a:t>语言程序是由函数构成的，</a:t>
            </a:r>
            <a:r>
              <a:rPr lang="en-US" altLang="zh-CN" dirty="0"/>
              <a:t>C</a:t>
            </a:r>
            <a:r>
              <a:rPr lang="zh-CN" altLang="en-US" dirty="0"/>
              <a:t>语言程序从主函数开始执行，在主函数中调用其他函数，这些函数可能又调用别的函数，主函数执行完毕代表整个程序结束。主函数只能调用不能被调用。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物理上</a:t>
            </a:r>
            <a:r>
              <a:rPr lang="en-US" altLang="zh-CN" dirty="0"/>
              <a:t>:</a:t>
            </a:r>
            <a:r>
              <a:rPr lang="zh-CN" altLang="en-US" dirty="0"/>
              <a:t>一个程序由一个或者若干个文件</a:t>
            </a:r>
            <a:r>
              <a:rPr lang="en-US" altLang="zh-CN" dirty="0"/>
              <a:t>(</a:t>
            </a:r>
            <a:r>
              <a:rPr lang="zh-CN" altLang="en-US" dirty="0"/>
              <a:t>源文件</a:t>
            </a:r>
            <a:r>
              <a:rPr lang="en-US" altLang="zh-CN" dirty="0"/>
              <a:t>)</a:t>
            </a:r>
            <a:r>
              <a:rPr lang="zh-CN" altLang="en-US" dirty="0"/>
              <a:t>构成，函数分别放置在这些文件中。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52355B-8E4D-4182-A383-97F44D8DF24D}"/>
              </a:ext>
            </a:extLst>
          </p:cNvPr>
          <p:cNvSpPr txBox="1"/>
          <p:nvPr/>
        </p:nvSpPr>
        <p:spPr>
          <a:xfrm>
            <a:off x="2295427" y="3289111"/>
            <a:ext cx="459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0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4605447" y="71899"/>
            <a:ext cx="4366901" cy="67403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  </a:t>
            </a:r>
            <a:r>
              <a:rPr lang="zh-CN" altLang="en-US" sz="2400" dirty="0"/>
              <a:t>比较两个数并输出大者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int max(int  a, int  b)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int c;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c=a&gt;</a:t>
            </a:r>
            <a:r>
              <a:rPr lang="en-US" altLang="zh-CN" sz="2400" dirty="0" err="1"/>
              <a:t>b?a:b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return (c);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max(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a,int</a:t>
            </a:r>
            <a:r>
              <a:rPr lang="en-US" altLang="zh-CN" sz="2400" dirty="0"/>
              <a:t> b);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d,%d,%d",&amp;a,&amp;b,&amp;c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d=max(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is %</a:t>
            </a:r>
            <a:r>
              <a:rPr lang="en-US" altLang="zh-CN" sz="2400" dirty="0" err="1"/>
              <a:t>d",d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en-US" altLang="zh-CN" sz="2400" dirty="0"/>
              <a:t>   d=max(</a:t>
            </a:r>
            <a:r>
              <a:rPr lang="en-US" altLang="zh-CN" sz="2400" dirty="0" err="1"/>
              <a:t>b,c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is %</a:t>
            </a:r>
            <a:r>
              <a:rPr lang="en-US" altLang="zh-CN" sz="2400" dirty="0" err="1"/>
              <a:t>d",d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45759" y="1242665"/>
            <a:ext cx="2641027" cy="820738"/>
            <a:chOff x="3083" y="2821"/>
            <a:chExt cx="2282" cy="517"/>
          </a:xfrm>
        </p:grpSpPr>
        <p:sp>
          <p:nvSpPr>
            <p:cNvPr id="260124" name="Freeform 10"/>
            <p:cNvSpPr>
              <a:spLocks/>
            </p:cNvSpPr>
            <p:nvPr/>
          </p:nvSpPr>
          <p:spPr bwMode="auto">
            <a:xfrm>
              <a:off x="3083" y="2821"/>
              <a:ext cx="845" cy="109"/>
            </a:xfrm>
            <a:custGeom>
              <a:avLst/>
              <a:gdLst>
                <a:gd name="T0" fmla="*/ 0 w 864"/>
                <a:gd name="T1" fmla="*/ 0 h 24"/>
                <a:gd name="T2" fmla="*/ 408 w 864"/>
                <a:gd name="T3" fmla="*/ 12 h 24"/>
                <a:gd name="T4" fmla="*/ 636 w 864"/>
                <a:gd name="T5" fmla="*/ 24 h 24"/>
                <a:gd name="T6" fmla="*/ 864 w 86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24">
                  <a:moveTo>
                    <a:pt x="0" y="0"/>
                  </a:moveTo>
                  <a:cubicBezTo>
                    <a:pt x="168" y="19"/>
                    <a:pt x="208" y="22"/>
                    <a:pt x="408" y="12"/>
                  </a:cubicBezTo>
                  <a:cubicBezTo>
                    <a:pt x="484" y="16"/>
                    <a:pt x="560" y="24"/>
                    <a:pt x="636" y="24"/>
                  </a:cubicBezTo>
                  <a:cubicBezTo>
                    <a:pt x="715" y="24"/>
                    <a:pt x="787" y="0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25" name="AutoShape 11"/>
            <p:cNvSpPr>
              <a:spLocks/>
            </p:cNvSpPr>
            <p:nvPr/>
          </p:nvSpPr>
          <p:spPr bwMode="auto">
            <a:xfrm>
              <a:off x="4749" y="3086"/>
              <a:ext cx="616" cy="252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12671"/>
                <a:gd name="adj5" fmla="val -80596"/>
                <a:gd name="adj6" fmla="val -205225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ea typeface="宋体" pitchFamily="2" charset="-122"/>
                </a:rPr>
                <a:t>形参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80832" y="3658861"/>
            <a:ext cx="2801615" cy="898526"/>
            <a:chOff x="3363" y="2191"/>
            <a:chExt cx="1945" cy="566"/>
          </a:xfrm>
        </p:grpSpPr>
        <p:sp>
          <p:nvSpPr>
            <p:cNvPr id="260122" name="AutoShape 13"/>
            <p:cNvSpPr>
              <a:spLocks/>
            </p:cNvSpPr>
            <p:nvPr/>
          </p:nvSpPr>
          <p:spPr bwMode="auto">
            <a:xfrm>
              <a:off x="4866" y="224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30315"/>
                <a:gd name="adj5" fmla="val 28562"/>
                <a:gd name="adj6" fmla="val -245331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ea typeface="宋体" pitchFamily="2" charset="-122"/>
                </a:rPr>
                <a:t>实参</a:t>
              </a:r>
            </a:p>
          </p:txBody>
        </p:sp>
        <p:sp>
          <p:nvSpPr>
            <p:cNvPr id="260123" name="Freeform 14"/>
            <p:cNvSpPr>
              <a:spLocks/>
            </p:cNvSpPr>
            <p:nvPr/>
          </p:nvSpPr>
          <p:spPr bwMode="auto">
            <a:xfrm rot="18339840" flipV="1">
              <a:off x="3228" y="2326"/>
              <a:ext cx="566" cy="295"/>
            </a:xfrm>
            <a:custGeom>
              <a:avLst/>
              <a:gdLst>
                <a:gd name="T0" fmla="*/ 0 w 348"/>
                <a:gd name="T1" fmla="*/ 0 h 1"/>
                <a:gd name="T2" fmla="*/ 348 w 34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75641" y="2351441"/>
            <a:ext cx="4267200" cy="2825753"/>
            <a:chOff x="151" y="1986"/>
            <a:chExt cx="2688" cy="1780"/>
          </a:xfrm>
        </p:grpSpPr>
        <p:sp>
          <p:nvSpPr>
            <p:cNvPr id="260116" name="Line 16"/>
            <p:cNvSpPr>
              <a:spLocks noChangeShapeType="1"/>
            </p:cNvSpPr>
            <p:nvPr/>
          </p:nvSpPr>
          <p:spPr bwMode="auto">
            <a:xfrm>
              <a:off x="151" y="2438"/>
              <a:ext cx="250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99" y="1986"/>
              <a:ext cx="2640" cy="1780"/>
              <a:chOff x="199" y="1986"/>
              <a:chExt cx="2640" cy="1780"/>
            </a:xfrm>
          </p:grpSpPr>
          <p:sp>
            <p:nvSpPr>
              <p:cNvPr id="260118" name="Text Box 18"/>
              <p:cNvSpPr txBox="1">
                <a:spLocks noChangeArrowheads="1"/>
              </p:cNvSpPr>
              <p:nvPr/>
            </p:nvSpPr>
            <p:spPr bwMode="auto">
              <a:xfrm>
                <a:off x="304" y="1986"/>
                <a:ext cx="110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c=max(a,b);</a:t>
                </a:r>
              </a:p>
            </p:txBody>
          </p:sp>
          <p:sp>
            <p:nvSpPr>
              <p:cNvPr id="260119" name="Text Box 19"/>
              <p:cNvSpPr txBox="1">
                <a:spLocks noChangeArrowheads="1"/>
              </p:cNvSpPr>
              <p:nvPr/>
            </p:nvSpPr>
            <p:spPr bwMode="auto">
              <a:xfrm>
                <a:off x="1483" y="2009"/>
                <a:ext cx="1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main 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函数）</a:t>
                </a:r>
              </a:p>
            </p:txBody>
          </p:sp>
          <p:sp>
            <p:nvSpPr>
              <p:cNvPr id="260120" name="Text Box 20"/>
              <p:cNvSpPr txBox="1">
                <a:spLocks noChangeArrowheads="1"/>
              </p:cNvSpPr>
              <p:nvPr/>
            </p:nvSpPr>
            <p:spPr bwMode="auto">
              <a:xfrm>
                <a:off x="1492" y="2574"/>
                <a:ext cx="1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max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函数）</a:t>
                </a:r>
              </a:p>
            </p:txBody>
          </p:sp>
          <p:sp>
            <p:nvSpPr>
              <p:cNvPr id="260121" name="Text Box 21"/>
              <p:cNvSpPr txBox="1">
                <a:spLocks noChangeArrowheads="1"/>
              </p:cNvSpPr>
              <p:nvPr/>
            </p:nvSpPr>
            <p:spPr bwMode="auto">
              <a:xfrm>
                <a:off x="199" y="2545"/>
                <a:ext cx="1398" cy="1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max(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a,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 b)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{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c;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</a:t>
                </a:r>
                <a:r>
                  <a:rPr lang="en-US" altLang="zh-CN" sz="2400" dirty="0"/>
                  <a:t>c=a&gt;</a:t>
                </a:r>
                <a:r>
                  <a:rPr lang="en-US" altLang="zh-CN" sz="2400" dirty="0" err="1"/>
                  <a:t>b?a:b</a:t>
                </a:r>
                <a:r>
                  <a:rPr lang="en-US" altLang="zh-CN" sz="2400" dirty="0"/>
                  <a:t>;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return (</a:t>
                </a:r>
                <a:r>
                  <a:rPr lang="en-US" altLang="zh-CN" sz="2400" dirty="0"/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);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} </a:t>
                </a:r>
              </a:p>
            </p:txBody>
          </p:sp>
        </p:grpSp>
      </p:grpSp>
      <p:sp>
        <p:nvSpPr>
          <p:cNvPr id="570390" name="Line 22"/>
          <p:cNvSpPr>
            <a:spLocks noChangeShapeType="1"/>
          </p:cNvSpPr>
          <p:nvPr/>
        </p:nvSpPr>
        <p:spPr bwMode="auto">
          <a:xfrm flipH="1">
            <a:off x="1523429" y="2110458"/>
            <a:ext cx="317500" cy="3000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0391" name="Line 23"/>
          <p:cNvSpPr>
            <a:spLocks noChangeShapeType="1"/>
          </p:cNvSpPr>
          <p:nvPr/>
        </p:nvSpPr>
        <p:spPr bwMode="auto">
          <a:xfrm>
            <a:off x="2063179" y="2097758"/>
            <a:ext cx="349250" cy="355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9512" y="2094583"/>
            <a:ext cx="1600200" cy="1919287"/>
            <a:chOff x="138" y="2225"/>
            <a:chExt cx="1008" cy="1209"/>
          </a:xfrm>
        </p:grpSpPr>
        <p:sp>
          <p:nvSpPr>
            <p:cNvPr id="260112" name="Line 25"/>
            <p:cNvSpPr>
              <a:spLocks noChangeShapeType="1"/>
            </p:cNvSpPr>
            <p:nvPr/>
          </p:nvSpPr>
          <p:spPr bwMode="auto">
            <a:xfrm>
              <a:off x="1135" y="3178"/>
              <a:ext cx="0" cy="2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3" name="Line 26"/>
            <p:cNvSpPr>
              <a:spLocks noChangeShapeType="1"/>
            </p:cNvSpPr>
            <p:nvPr/>
          </p:nvSpPr>
          <p:spPr bwMode="auto">
            <a:xfrm flipH="1">
              <a:off x="140" y="3420"/>
              <a:ext cx="100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4" name="Line 27"/>
            <p:cNvSpPr>
              <a:spLocks noChangeShapeType="1"/>
            </p:cNvSpPr>
            <p:nvPr/>
          </p:nvSpPr>
          <p:spPr bwMode="auto">
            <a:xfrm flipV="1">
              <a:off x="138" y="2423"/>
              <a:ext cx="0" cy="98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5" name="Line 28"/>
            <p:cNvSpPr>
              <a:spLocks noChangeShapeType="1"/>
            </p:cNvSpPr>
            <p:nvPr/>
          </p:nvSpPr>
          <p:spPr bwMode="auto">
            <a:xfrm flipV="1">
              <a:off x="138" y="2225"/>
              <a:ext cx="462" cy="19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0407" name="Rectangle 39"/>
          <p:cNvSpPr>
            <a:spLocks noChangeArrowheads="1"/>
          </p:cNvSpPr>
          <p:nvPr/>
        </p:nvSpPr>
        <p:spPr bwMode="auto">
          <a:xfrm>
            <a:off x="586010" y="5374347"/>
            <a:ext cx="2509838" cy="952500"/>
          </a:xfrm>
          <a:prstGeom prst="rect">
            <a:avLst/>
          </a:prstGeom>
          <a:solidFill>
            <a:srgbClr val="C0C0C0"/>
          </a:solidFill>
          <a:ln w="762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运行：</a:t>
            </a:r>
            <a:r>
              <a:rPr kumimoji="0" lang="en-US" altLang="zh-CN" sz="2400" dirty="0">
                <a:solidFill>
                  <a:schemeClr val="tx1"/>
                </a:solidFill>
              </a:rPr>
              <a:t>7</a:t>
            </a:r>
            <a:r>
              <a:rPr lang="en-US" altLang="zh-CN" sz="2400" dirty="0"/>
              <a:t>,</a:t>
            </a:r>
            <a:r>
              <a:rPr kumimoji="0" lang="en-US" altLang="zh-CN" sz="2400" dirty="0">
                <a:solidFill>
                  <a:schemeClr val="tx1"/>
                </a:solidFill>
              </a:rPr>
              <a:t>8,9</a:t>
            </a:r>
            <a:r>
              <a:rPr kumimoji="0" lang="en-US" altLang="zh-CN" sz="2400" dirty="0">
                <a:solidFill>
                  <a:schemeClr val="tx1"/>
                </a:solidFill>
                <a:sym typeface="Symbol" pitchFamily="18" charset="2"/>
              </a:rPr>
              <a:t>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Max  is  8</a:t>
            </a:r>
          </a:p>
          <a:p>
            <a:pPr>
              <a:lnSpc>
                <a:spcPct val="60000"/>
              </a:lnSpc>
            </a:pPr>
            <a:r>
              <a:rPr lang="en-US" altLang="zh-CN" sz="2400" dirty="0"/>
              <a:t>            Max  is  9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641" y="1559347"/>
            <a:ext cx="13316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形式参数</a:t>
            </a:r>
          </a:p>
        </p:txBody>
      </p:sp>
      <p:sp>
        <p:nvSpPr>
          <p:cNvPr id="27" name="矩形 26"/>
          <p:cNvSpPr/>
          <p:nvPr/>
        </p:nvSpPr>
        <p:spPr>
          <a:xfrm>
            <a:off x="1723305" y="1559347"/>
            <a:ext cx="13316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实际参数</a:t>
            </a:r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174495" y="5155365"/>
            <a:ext cx="2338549" cy="650875"/>
            <a:chOff x="3641" y="2244"/>
            <a:chExt cx="1667" cy="410"/>
          </a:xfrm>
        </p:grpSpPr>
        <p:sp>
          <p:nvSpPr>
            <p:cNvPr id="29" name="AutoShape 13"/>
            <p:cNvSpPr>
              <a:spLocks/>
            </p:cNvSpPr>
            <p:nvPr/>
          </p:nvSpPr>
          <p:spPr bwMode="auto">
            <a:xfrm>
              <a:off x="4866" y="224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30315"/>
                <a:gd name="adj5" fmla="val 28563"/>
                <a:gd name="adj6" fmla="val -233050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ea typeface="宋体" pitchFamily="2" charset="-122"/>
                </a:rPr>
                <a:t>实参</a:t>
              </a: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 rot="17679003" flipV="1">
              <a:off x="3519" y="2413"/>
              <a:ext cx="363" cy="119"/>
            </a:xfrm>
            <a:custGeom>
              <a:avLst/>
              <a:gdLst>
                <a:gd name="T0" fmla="*/ 0 w 348"/>
                <a:gd name="T1" fmla="*/ 0 h 1"/>
                <a:gd name="T2" fmla="*/ 348 w 34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99592" y="1156428"/>
            <a:ext cx="7393900" cy="3270522"/>
            <a:chOff x="899592" y="1742654"/>
            <a:chExt cx="7393900" cy="2439987"/>
          </a:xfrm>
        </p:grpSpPr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899592" y="1742654"/>
              <a:ext cx="7335837" cy="24399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994842" y="1893466"/>
              <a:ext cx="1851025" cy="1930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 b="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007542" y="2523704"/>
              <a:ext cx="18494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980554" y="3174579"/>
              <a:ext cx="18478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1410767" y="2029991"/>
              <a:ext cx="1108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008000"/>
                  </a:solidFill>
                </a:rPr>
                <a:t>程序区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102792" y="2641179"/>
              <a:ext cx="1724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5050"/>
                  </a:solidFill>
                </a:rPr>
                <a:t>静态存储区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1104379" y="3253954"/>
              <a:ext cx="1724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FF"/>
                  </a:solidFill>
                </a:rPr>
                <a:t>动态存储区</a:t>
              </a:r>
            </a:p>
          </p:txBody>
        </p:sp>
        <p:sp>
          <p:nvSpPr>
            <p:cNvPr id="39" name="AutoShape 16"/>
            <p:cNvSpPr>
              <a:spLocks noChangeArrowheads="1"/>
            </p:cNvSpPr>
            <p:nvPr/>
          </p:nvSpPr>
          <p:spPr bwMode="auto">
            <a:xfrm>
              <a:off x="2879204" y="2728491"/>
              <a:ext cx="779462" cy="265112"/>
            </a:xfrm>
            <a:prstGeom prst="leftArrow">
              <a:avLst>
                <a:gd name="adj1" fmla="val 50000"/>
                <a:gd name="adj2" fmla="val 735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Arrowheads="1"/>
            </p:cNvSpPr>
            <p:nvPr/>
          </p:nvSpPr>
          <p:spPr bwMode="auto">
            <a:xfrm>
              <a:off x="2868092" y="3365079"/>
              <a:ext cx="793750" cy="265112"/>
            </a:xfrm>
            <a:prstGeom prst="leftArrow">
              <a:avLst>
                <a:gd name="adj1" fmla="val 50000"/>
                <a:gd name="adj2" fmla="val 748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679304" y="2572272"/>
              <a:ext cx="8611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隶书" pitchFamily="49" charset="-122"/>
                </a:rPr>
                <a:t>None</a:t>
              </a:r>
              <a:endParaRPr lang="zh-CN" altLang="en-US" sz="2400" b="0" dirty="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799954" y="2907789"/>
              <a:ext cx="449353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itchFamily="49" charset="-122"/>
                </a:rPr>
                <a:t>形参变量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itchFamily="49" charset="-122"/>
                </a:rPr>
                <a:t>局部动态变量</a:t>
              </a:r>
              <a:endParaRPr lang="en-US" altLang="zh-CN" sz="2400" b="0" dirty="0">
                <a:solidFill>
                  <a:schemeClr val="tx1"/>
                </a:solidFill>
                <a:ea typeface="隶书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itchFamily="49" charset="-122"/>
                </a:rPr>
                <a:t>函数调用现场保护和返回地址等</a:t>
              </a:r>
            </a:p>
          </p:txBody>
        </p:sp>
        <p:sp>
          <p:nvSpPr>
            <p:cNvPr id="43" name="AutoShape 20"/>
            <p:cNvSpPr>
              <a:spLocks/>
            </p:cNvSpPr>
            <p:nvPr/>
          </p:nvSpPr>
          <p:spPr bwMode="auto">
            <a:xfrm>
              <a:off x="3688829" y="3098379"/>
              <a:ext cx="74612" cy="863600"/>
            </a:xfrm>
            <a:prstGeom prst="leftBrace">
              <a:avLst>
                <a:gd name="adj1" fmla="val 96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16"/>
            <p:cNvSpPr>
              <a:spLocks noChangeArrowheads="1"/>
            </p:cNvSpPr>
            <p:nvPr/>
          </p:nvSpPr>
          <p:spPr bwMode="auto">
            <a:xfrm>
              <a:off x="2888729" y="2060186"/>
              <a:ext cx="779462" cy="265112"/>
            </a:xfrm>
            <a:prstGeom prst="leftArrow">
              <a:avLst>
                <a:gd name="adj1" fmla="val 50000"/>
                <a:gd name="adj2" fmla="val 735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3688829" y="1903967"/>
              <a:ext cx="20124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隶书" pitchFamily="49" charset="-122"/>
                </a:rPr>
                <a:t>m</a:t>
              </a:r>
              <a:r>
                <a:rPr lang="en-US" altLang="zh-CN" sz="2400" b="0" dirty="0">
                  <a:solidFill>
                    <a:schemeClr val="tx1"/>
                  </a:solidFill>
                  <a:ea typeface="隶书" pitchFamily="49" charset="-122"/>
                </a:rPr>
                <a:t>ain</a:t>
              </a:r>
              <a:r>
                <a:rPr lang="en-US" altLang="zh-CN" sz="2400" dirty="0">
                  <a:ea typeface="隶书" pitchFamily="49" charset="-122"/>
                </a:rPr>
                <a:t>()</a:t>
              </a:r>
              <a:r>
                <a:rPr lang="zh-CN" altLang="en-US" sz="2400" b="0" dirty="0">
                  <a:solidFill>
                    <a:schemeClr val="tx1"/>
                  </a:solidFill>
                  <a:ea typeface="隶书" pitchFamily="49" charset="-122"/>
                </a:rPr>
                <a:t>、</a:t>
              </a:r>
              <a:r>
                <a:rPr lang="en-US" altLang="zh-CN" sz="2400" b="0" dirty="0">
                  <a:solidFill>
                    <a:schemeClr val="tx1"/>
                  </a:solidFill>
                  <a:ea typeface="隶书" pitchFamily="49" charset="-122"/>
                </a:rPr>
                <a:t>max()</a:t>
              </a:r>
              <a:endParaRPr lang="zh-CN" altLang="en-US" sz="2400" b="0" dirty="0">
                <a:solidFill>
                  <a:schemeClr val="tx1"/>
                </a:solidFill>
                <a:ea typeface="隶书" pitchFamily="49" charset="-122"/>
              </a:endParaRPr>
            </a:p>
          </p:txBody>
        </p:sp>
      </p:grp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731566" y="4753668"/>
            <a:ext cx="3928665" cy="69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ea typeface="宋体" pitchFamily="2" charset="-122"/>
              </a:rPr>
              <a:t>函数执行时内存的变化</a:t>
            </a:r>
            <a:endParaRPr lang="en-US" altLang="zh-CN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0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0" y="288925"/>
            <a:ext cx="8210550" cy="656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几点说明：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实参可以是常量、变量或表达式。必须有确定的值。</a:t>
            </a:r>
            <a:r>
              <a:rPr kumimoji="0" lang="zh-CN" altLang="en-US" sz="2400" dirty="0">
                <a:solidFill>
                  <a:schemeClr val="tx1"/>
                </a:solidFill>
              </a:rPr>
              <a:t>当函数调用时，将</a:t>
            </a:r>
            <a:r>
              <a:rPr kumimoji="0" lang="zh-CN" altLang="en-US" sz="2400" dirty="0">
                <a:solidFill>
                  <a:srgbClr val="FF0000"/>
                </a:solidFill>
              </a:rPr>
              <a:t>实参的值</a:t>
            </a:r>
            <a:r>
              <a:rPr kumimoji="0" lang="zh-CN" altLang="en-US" sz="2400" dirty="0">
                <a:solidFill>
                  <a:schemeClr val="tx1"/>
                </a:solidFill>
              </a:rPr>
              <a:t>传递给形参，若是数组名，则传送的是数组首地址。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形参必须指定类型，只能是简单变量或数组，不能是常量或表达式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形参与实参</a:t>
            </a:r>
            <a:r>
              <a:rPr lang="zh-CN" altLang="en-US" sz="2400" dirty="0">
                <a:solidFill>
                  <a:srgbClr val="FF3300"/>
                </a:solidFill>
              </a:rPr>
              <a:t>类型一致，个数相同顺序相同。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若形参与实参类型不一致，自动按形参类型转换</a:t>
            </a:r>
            <a:r>
              <a:rPr lang="en-US" altLang="zh-CN" sz="2400" dirty="0">
                <a:solidFill>
                  <a:schemeClr val="tx1"/>
                </a:solidFill>
              </a:rPr>
              <a:t>———</a:t>
            </a:r>
            <a:r>
              <a:rPr lang="zh-CN" altLang="en-US" sz="2400" dirty="0">
                <a:solidFill>
                  <a:srgbClr val="3333CC"/>
                </a:solidFill>
              </a:rPr>
              <a:t>函数调用转换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形参在函数被调用前不占内存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r>
              <a:rPr lang="zh-CN" altLang="en-US" sz="2400" dirty="0">
                <a:solidFill>
                  <a:srgbClr val="0000FF"/>
                </a:solidFill>
              </a:rPr>
              <a:t>函数调用时为形参分配内存；调用结束，内存释放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实参对形参的数据传送是值传送，也是单向传送，当被调函数的形参发生变化时，并不改变主调函数实参的值。</a:t>
            </a:r>
            <a:r>
              <a:rPr kumimoji="0" lang="zh-CN" altLang="en-US" sz="2400" dirty="0">
                <a:solidFill>
                  <a:srgbClr val="FF0000"/>
                </a:solidFill>
              </a:rPr>
              <a:t>形、实参占据的是不同的存储单元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1" name="Rectangle 8"/>
          <p:cNvSpPr>
            <a:spLocks noChangeArrowheads="1"/>
          </p:cNvSpPr>
          <p:nvPr/>
        </p:nvSpPr>
        <p:spPr bwMode="auto">
          <a:xfrm>
            <a:off x="230421" y="908720"/>
            <a:ext cx="5586786" cy="58908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：形、实参占据的是不同的存储单元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int add(int </a:t>
            </a:r>
            <a:r>
              <a:rPr lang="en-US" altLang="zh-CN" sz="2400" dirty="0" err="1"/>
              <a:t>x,int</a:t>
            </a:r>
            <a:r>
              <a:rPr lang="en-US" altLang="zh-CN" sz="2400" dirty="0"/>
              <a:t> y) 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{x=x+8; y=y+12;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("x=%</a:t>
            </a:r>
            <a:r>
              <a:rPr lang="en-US" altLang="zh-CN" sz="2400" dirty="0" err="1"/>
              <a:t>d,y</a:t>
            </a:r>
            <a:r>
              <a:rPr lang="en-US" altLang="zh-CN" sz="2400" dirty="0"/>
              <a:t>=%d\n",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("&amp;x=%</a:t>
            </a:r>
            <a:r>
              <a:rPr lang="en-US" altLang="zh-CN" sz="2400" dirty="0" err="1"/>
              <a:t>x,&amp;y</a:t>
            </a:r>
            <a:r>
              <a:rPr lang="en-US" altLang="zh-CN" sz="2400" dirty="0"/>
              <a:t>=%x\</a:t>
            </a:r>
            <a:r>
              <a:rPr lang="en-US" altLang="zh-CN" sz="2400" dirty="0" err="1"/>
              <a:t>n",&amp;x,&amp;y</a:t>
            </a:r>
            <a:r>
              <a:rPr lang="en-US" altLang="zh-CN" sz="2400" dirty="0"/>
              <a:t>);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 sz="2400" dirty="0"/>
              <a:t>} 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int main(  )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a=2,b=3;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("a=%d, b=%d\</a:t>
            </a:r>
            <a:r>
              <a:rPr lang="en-US" altLang="zh-CN" sz="2400" dirty="0" err="1"/>
              <a:t>n",a</a:t>
            </a:r>
            <a:r>
              <a:rPr lang="en-US" altLang="zh-CN" sz="2400" dirty="0"/>
              <a:t>, b);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("&amp;a=%</a:t>
            </a:r>
            <a:r>
              <a:rPr lang="en-US" altLang="zh-CN" sz="2400" dirty="0" err="1"/>
              <a:t>x,&amp;b</a:t>
            </a:r>
            <a:r>
              <a:rPr lang="en-US" altLang="zh-CN" sz="2400" dirty="0"/>
              <a:t>=%x\n" ,&amp;</a:t>
            </a:r>
            <a:r>
              <a:rPr lang="en-US" altLang="zh-CN" sz="2400" dirty="0" err="1"/>
              <a:t>a,&amp;b</a:t>
            </a:r>
            <a:r>
              <a:rPr lang="en-US" altLang="zh-CN" sz="2400" dirty="0"/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add(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("a=%</a:t>
            </a:r>
            <a:r>
              <a:rPr lang="en-US" altLang="zh-CN" sz="2400" dirty="0" err="1"/>
              <a:t>d,b</a:t>
            </a:r>
            <a:r>
              <a:rPr lang="en-US" altLang="zh-CN" sz="2400" dirty="0"/>
              <a:t>=%d\n", 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("&amp;a=%</a:t>
            </a:r>
            <a:r>
              <a:rPr lang="en-US" altLang="zh-CN" sz="2400" dirty="0" err="1"/>
              <a:t>x,&amp;b</a:t>
            </a:r>
            <a:r>
              <a:rPr lang="en-US" altLang="zh-CN" sz="2400" dirty="0"/>
              <a:t>=%x\n", &amp;</a:t>
            </a:r>
            <a:r>
              <a:rPr lang="en-US" altLang="zh-CN" sz="2400" dirty="0" err="1"/>
              <a:t>a,&amp;b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return 0;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53100" y="1182688"/>
            <a:ext cx="3200400" cy="1524000"/>
            <a:chOff x="3216" y="336"/>
            <a:chExt cx="2016" cy="960"/>
          </a:xfrm>
        </p:grpSpPr>
        <p:sp>
          <p:nvSpPr>
            <p:cNvPr id="262154" name="Line 10"/>
            <p:cNvSpPr>
              <a:spLocks noChangeShapeType="1"/>
            </p:cNvSpPr>
            <p:nvPr/>
          </p:nvSpPr>
          <p:spPr bwMode="auto">
            <a:xfrm flipV="1">
              <a:off x="5040" y="4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216" y="336"/>
              <a:ext cx="2016" cy="960"/>
              <a:chOff x="3216" y="336"/>
              <a:chExt cx="2016" cy="960"/>
            </a:xfrm>
          </p:grpSpPr>
          <p:sp>
            <p:nvSpPr>
              <p:cNvPr id="262156" name="Rectangle 12"/>
              <p:cNvSpPr>
                <a:spLocks noChangeArrowheads="1"/>
              </p:cNvSpPr>
              <p:nvPr/>
            </p:nvSpPr>
            <p:spPr bwMode="auto">
              <a:xfrm>
                <a:off x="3792" y="33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rgbClr val="FF0000"/>
                    </a:solidFill>
                    <a:ea typeface="宋体" pitchFamily="2" charset="-122"/>
                  </a:rPr>
                  <a:t>3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+12=15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57" name="Rectangle 13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rgbClr val="FF0000"/>
                    </a:solidFill>
                    <a:ea typeface="宋体" pitchFamily="2" charset="-122"/>
                  </a:rPr>
                  <a:t>2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+8=10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58" name="Rectangle 14"/>
              <p:cNvSpPr>
                <a:spLocks noChangeArrowheads="1"/>
              </p:cNvSpPr>
              <p:nvPr/>
            </p:nvSpPr>
            <p:spPr bwMode="auto">
              <a:xfrm>
                <a:off x="3792" y="8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3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59" name="Rectangle 15"/>
              <p:cNvSpPr>
                <a:spLocks noChangeArrowheads="1"/>
              </p:cNvSpPr>
              <p:nvPr/>
            </p:nvSpPr>
            <p:spPr bwMode="auto">
              <a:xfrm>
                <a:off x="3792" y="10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2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0" name="Rectangle 16"/>
              <p:cNvSpPr>
                <a:spLocks noChangeArrowheads="1"/>
              </p:cNvSpPr>
              <p:nvPr/>
            </p:nvSpPr>
            <p:spPr bwMode="auto">
              <a:xfrm>
                <a:off x="3216" y="336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ffd2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1" name="Rectangle 17"/>
              <p:cNvSpPr>
                <a:spLocks noChangeArrowheads="1"/>
              </p:cNvSpPr>
              <p:nvPr/>
            </p:nvSpPr>
            <p:spPr bwMode="auto">
              <a:xfrm>
                <a:off x="3216" y="576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ffd4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2" name="Rectangle 18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ffd6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3" name="Rectangle 19"/>
              <p:cNvSpPr>
                <a:spLocks noChangeArrowheads="1"/>
              </p:cNvSpPr>
              <p:nvPr/>
            </p:nvSpPr>
            <p:spPr bwMode="auto">
              <a:xfrm>
                <a:off x="3216" y="1056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ffd8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4" name="Rectangle 20"/>
              <p:cNvSpPr>
                <a:spLocks noChangeArrowheads="1"/>
              </p:cNvSpPr>
              <p:nvPr/>
            </p:nvSpPr>
            <p:spPr bwMode="auto">
              <a:xfrm>
                <a:off x="4608" y="336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y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5" name="Rectangle 21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b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6" name="Rectangle 22"/>
              <p:cNvSpPr>
                <a:spLocks noChangeArrowheads="1"/>
              </p:cNvSpPr>
              <p:nvPr/>
            </p:nvSpPr>
            <p:spPr bwMode="auto">
              <a:xfrm>
                <a:off x="4608" y="576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x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7" name="Rectangle 23"/>
              <p:cNvSpPr>
                <a:spLocks noChangeArrowheads="1"/>
              </p:cNvSpPr>
              <p:nvPr/>
            </p:nvSpPr>
            <p:spPr bwMode="auto">
              <a:xfrm>
                <a:off x="4656" y="1056"/>
                <a:ext cx="24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a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62168" name="Line 24"/>
              <p:cNvSpPr>
                <a:spLocks noChangeShapeType="1"/>
              </p:cNvSpPr>
              <p:nvPr/>
            </p:nvSpPr>
            <p:spPr bwMode="auto">
              <a:xfrm>
                <a:off x="4848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9" name="Line 25"/>
              <p:cNvSpPr>
                <a:spLocks noChangeShapeType="1"/>
              </p:cNvSpPr>
              <p:nvPr/>
            </p:nvSpPr>
            <p:spPr bwMode="auto">
              <a:xfrm flipH="1">
                <a:off x="4848" y="4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70" name="Line 26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71" name="Line 27"/>
              <p:cNvSpPr>
                <a:spLocks noChangeShapeType="1"/>
              </p:cNvSpPr>
              <p:nvPr/>
            </p:nvSpPr>
            <p:spPr bwMode="auto">
              <a:xfrm flipV="1">
                <a:off x="5232" y="672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72" name="Line 28"/>
              <p:cNvSpPr>
                <a:spLocks noChangeShapeType="1"/>
              </p:cNvSpPr>
              <p:nvPr/>
            </p:nvSpPr>
            <p:spPr bwMode="auto">
              <a:xfrm flipH="1">
                <a:off x="4896" y="672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4493" name="Rectangle 29"/>
          <p:cNvSpPr>
            <a:spLocks noChangeArrowheads="1"/>
          </p:cNvSpPr>
          <p:nvPr/>
        </p:nvSpPr>
        <p:spPr bwMode="auto">
          <a:xfrm>
            <a:off x="6237288" y="3076575"/>
            <a:ext cx="2590800" cy="2895600"/>
          </a:xfrm>
          <a:prstGeom prst="rect">
            <a:avLst/>
          </a:prstGeom>
          <a:solidFill>
            <a:schemeClr val="bg1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运行结果：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rgbClr val="FF0000"/>
                </a:solidFill>
              </a:rPr>
              <a:t>a=2,b=3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accent2"/>
                </a:solidFill>
              </a:rPr>
              <a:t>&amp;a=ffd6,&amp;b=ffd8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rgbClr val="FF0000"/>
                </a:solidFill>
              </a:rPr>
              <a:t>x=10,y=15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rgbClr val="33CC33"/>
                </a:solidFill>
              </a:rPr>
              <a:t>&amp;x=ffd2,&amp;y=ffd4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rgbClr val="FF0000"/>
                </a:solidFill>
              </a:rPr>
              <a:t>a=2, b=3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kumimoji="0" lang="en-US" altLang="zh-CN" sz="2400" dirty="0">
                <a:solidFill>
                  <a:srgbClr val="800000"/>
                </a:solidFill>
              </a:rPr>
              <a:t>&amp;a=ffd6,&amp;b=ffd8</a:t>
            </a:r>
            <a:endParaRPr lang="en-US" altLang="zh-CN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51520" y="1124744"/>
            <a:ext cx="8674100" cy="301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3200" dirty="0">
                <a:solidFill>
                  <a:schemeClr val="tx1"/>
                </a:solidFill>
              </a:rPr>
              <a:t>函数的返回值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chemeClr val="tx1"/>
                </a:solidFill>
              </a:rPr>
              <a:t>返回语句形式：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0000FF"/>
                </a:solidFill>
              </a:rPr>
              <a:t>      </a:t>
            </a:r>
            <a:r>
              <a:rPr lang="en-US" altLang="zh-CN" sz="3200" dirty="0">
                <a:solidFill>
                  <a:srgbClr val="0000FF"/>
                </a:solidFill>
              </a:rPr>
              <a:t>return(</a:t>
            </a:r>
            <a:r>
              <a:rPr lang="zh-CN" altLang="zh-CN" sz="3200" dirty="0">
                <a:solidFill>
                  <a:srgbClr val="0000FF"/>
                </a:solidFill>
              </a:rPr>
              <a:t>表达式)；</a:t>
            </a:r>
            <a:r>
              <a:rPr lang="zh-CN" altLang="zh-CN" sz="3200" dirty="0">
                <a:solidFill>
                  <a:schemeClr val="tx1"/>
                </a:solidFill>
              </a:rPr>
              <a:t>或</a:t>
            </a:r>
            <a:r>
              <a:rPr lang="zh-CN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>
                <a:solidFill>
                  <a:srgbClr val="0000FF"/>
                </a:solidFill>
              </a:rPr>
              <a:t>return   </a:t>
            </a:r>
            <a:r>
              <a:rPr lang="zh-CN" altLang="zh-CN" sz="3200" dirty="0">
                <a:solidFill>
                  <a:srgbClr val="0000FF"/>
                </a:solidFill>
              </a:rPr>
              <a:t>表达式;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endParaRPr lang="zh-CN" altLang="zh-CN" sz="3200" dirty="0">
              <a:solidFill>
                <a:srgbClr val="0000FF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zh-CN" sz="3200" dirty="0">
                <a:solidFill>
                  <a:schemeClr val="tx1"/>
                </a:solidFill>
              </a:rPr>
              <a:t>功能：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en-US" altLang="zh-CN" sz="3200" dirty="0"/>
              <a:t>. </a:t>
            </a:r>
            <a:r>
              <a:rPr lang="zh-CN" altLang="zh-CN" sz="3200" dirty="0">
                <a:solidFill>
                  <a:schemeClr val="tx1"/>
                </a:solidFill>
              </a:rPr>
              <a:t>使程序控制从被调用函数返回到调用函数中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/>
              <a:t>即终止</a:t>
            </a:r>
            <a:r>
              <a:rPr lang="zh-CN" altLang="zh-CN" sz="3200" dirty="0"/>
              <a:t>被调用函数</a:t>
            </a:r>
            <a:r>
              <a:rPr lang="zh-CN" altLang="en-US" sz="3200" dirty="0"/>
              <a:t>的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  <a:r>
              <a:rPr lang="zh-CN" altLang="en-US" sz="3200" dirty="0"/>
              <a:t>；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2">
              <a:spcBef>
                <a:spcPct val="20000"/>
              </a:spcBef>
              <a:buClr>
                <a:srgbClr val="FF3300"/>
              </a:buClr>
            </a:pPr>
            <a:r>
              <a:rPr lang="en-US" altLang="zh-CN" sz="3200" dirty="0"/>
              <a:t>                 2. </a:t>
            </a:r>
            <a:r>
              <a:rPr lang="zh-CN" altLang="zh-CN" sz="3200" dirty="0">
                <a:solidFill>
                  <a:schemeClr val="tx1"/>
                </a:solidFill>
              </a:rPr>
              <a:t>同时把</a:t>
            </a:r>
            <a:r>
              <a:rPr lang="zh-CN" altLang="zh-CN" sz="3200" dirty="0">
                <a:solidFill>
                  <a:srgbClr val="FF0000"/>
                </a:solidFill>
              </a:rPr>
              <a:t>返值</a:t>
            </a:r>
            <a:r>
              <a:rPr lang="zh-CN" altLang="zh-CN" sz="3200" dirty="0">
                <a:solidFill>
                  <a:schemeClr val="tx1"/>
                </a:solidFill>
              </a:rPr>
              <a:t>带给调用函数</a:t>
            </a:r>
            <a:r>
              <a:rPr lang="zh-CN" altLang="en-US" sz="3200" dirty="0"/>
              <a:t>。</a:t>
            </a:r>
            <a:endParaRPr lang="zh-CN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65175"/>
            <a:ext cx="7772400" cy="4967288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90000"/>
              </a:lnSpc>
            </a:pPr>
            <a:r>
              <a:rPr lang="zh-CN" altLang="zh-CN" dirty="0"/>
              <a:t>说明：</a:t>
            </a: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/>
              <a:t>函数的返回值，必须用 </a:t>
            </a:r>
            <a:r>
              <a:rPr lang="en-US" altLang="zh-CN" sz="2400" dirty="0"/>
              <a:t>return </a:t>
            </a:r>
            <a:r>
              <a:rPr lang="zh-CN" altLang="en-US" sz="2400" dirty="0"/>
              <a:t>语句带回。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/>
              <a:t>return </a:t>
            </a:r>
            <a:r>
              <a:rPr lang="zh-CN" altLang="en-US" sz="2400" dirty="0"/>
              <a:t>语句只能把一个返值传递给调用函数。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zh-CN" sz="2400" dirty="0"/>
              <a:t>函数中可有多个</a:t>
            </a:r>
            <a:r>
              <a:rPr lang="en-US" altLang="zh-CN" sz="2400" dirty="0"/>
              <a:t>return</a:t>
            </a:r>
            <a:r>
              <a:rPr lang="zh-CN" altLang="zh-CN" sz="2400" dirty="0"/>
              <a:t>语句，</a:t>
            </a:r>
            <a:r>
              <a:rPr kumimoji="0" lang="zh-CN" altLang="en-US" sz="2400" dirty="0"/>
              <a:t>执行哪一个由程序执行情况来定。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rgbClr val="FF0000"/>
                </a:solidFill>
                <a:ea typeface="宋体" pitchFamily="2" charset="-122"/>
              </a:rPr>
              <a:t>                                  </a:t>
            </a:r>
            <a:r>
              <a:rPr kumimoji="0" lang="en-US" altLang="zh-CN" sz="2400" dirty="0">
                <a:solidFill>
                  <a:srgbClr val="FF0000"/>
                </a:solidFill>
                <a:ea typeface="宋体" pitchFamily="2" charset="-122"/>
              </a:rPr>
              <a:t>if(a&gt;b)   return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ea typeface="宋体" pitchFamily="2" charset="-122"/>
              </a:rPr>
              <a:t>a; </a:t>
            </a:r>
            <a:endParaRPr kumimoji="0" lang="en-US" altLang="zh-CN" sz="2400" b="0" dirty="0">
              <a:ea typeface="宋体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 typeface="Times New Roman" pitchFamily="18" charset="0"/>
              <a:buNone/>
            </a:pPr>
            <a:r>
              <a:rPr kumimoji="0" lang="en-US" altLang="zh-CN" sz="2400" dirty="0">
                <a:solidFill>
                  <a:srgbClr val="FF0000"/>
                </a:solidFill>
                <a:ea typeface="宋体" pitchFamily="2" charset="-122"/>
              </a:rPr>
              <a:t>                                  else        return b; </a:t>
            </a:r>
            <a:endParaRPr kumimoji="0" lang="en-US" altLang="zh-CN" sz="2400" b="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kumimoji="0" lang="en-US" altLang="zh-CN" sz="2400" dirty="0"/>
              <a:t>return </a:t>
            </a:r>
            <a:r>
              <a:rPr kumimoji="0" lang="zh-CN" altLang="en-US" sz="2400" dirty="0"/>
              <a:t>后的值可以是一个表达式，如：</a:t>
            </a:r>
            <a:endParaRPr kumimoji="0" lang="en-US" altLang="zh-CN" sz="2400" dirty="0"/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                  </a:t>
            </a:r>
            <a:r>
              <a:rPr kumimoji="0" lang="en-US" altLang="zh-CN" sz="2400" dirty="0">
                <a:solidFill>
                  <a:srgbClr val="FF3300"/>
                </a:solidFill>
              </a:rPr>
              <a:t>return x &gt; y ?  x :  y;</a:t>
            </a:r>
          </a:p>
          <a:p>
            <a:pPr lvl="3">
              <a:lnSpc>
                <a:spcPct val="90000"/>
              </a:lnSpc>
            </a:pPr>
            <a:r>
              <a:rPr lang="zh-CN" altLang="en-US" sz="2400" dirty="0"/>
              <a:t>返回值的类型为定义的函数类型 。</a:t>
            </a:r>
          </a:p>
          <a:p>
            <a:pPr lvl="4">
              <a:lnSpc>
                <a:spcPct val="90000"/>
              </a:lnSpc>
              <a:spcBef>
                <a:spcPct val="0"/>
              </a:spcBef>
              <a:buClrTx/>
              <a:buFont typeface="Times New Roman" pitchFamily="18" charset="0"/>
              <a:buNone/>
            </a:pPr>
            <a:r>
              <a:rPr kumimoji="0" lang="zh-CN" altLang="en-US" sz="2400" dirty="0"/>
              <a:t>如：     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 max(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x,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y) </a:t>
            </a:r>
            <a:endParaRPr kumimoji="0" lang="en-US" altLang="zh-CN" sz="2400" b="0" dirty="0"/>
          </a:p>
          <a:p>
            <a:pPr lvl="4">
              <a:lnSpc>
                <a:spcPct val="90000"/>
              </a:lnSpc>
              <a:spcBef>
                <a:spcPct val="0"/>
              </a:spcBef>
              <a:buClrTx/>
              <a:buFont typeface="Times New Roman" pitchFamily="18" charset="0"/>
              <a:buNone/>
            </a:pPr>
            <a:r>
              <a:rPr kumimoji="0" lang="en-US" altLang="zh-CN" sz="2400" dirty="0"/>
              <a:t>              float  min(float </a:t>
            </a:r>
            <a:r>
              <a:rPr kumimoji="0" lang="en-US" altLang="zh-CN" sz="2400" dirty="0" err="1"/>
              <a:t>a,float</a:t>
            </a:r>
            <a:r>
              <a:rPr kumimoji="0" lang="en-US" altLang="zh-CN" sz="2400" dirty="0"/>
              <a:t> b) </a:t>
            </a:r>
            <a:endParaRPr kumimoji="0" lang="en-US" altLang="zh-CN" sz="2400" b="0" dirty="0"/>
          </a:p>
          <a:p>
            <a:pPr lvl="4">
              <a:lnSpc>
                <a:spcPct val="90000"/>
              </a:lnSpc>
              <a:spcBef>
                <a:spcPct val="0"/>
              </a:spcBef>
              <a:buClrTx/>
              <a:buFont typeface="Times New Roman" pitchFamily="18" charset="0"/>
              <a:buNone/>
            </a:pPr>
            <a:r>
              <a:rPr kumimoji="0" lang="en-US" altLang="zh-CN" sz="2400" dirty="0"/>
              <a:t>              double  </a:t>
            </a:r>
            <a:r>
              <a:rPr kumimoji="0" lang="en-US" altLang="zh-CN" sz="2400" dirty="0" err="1"/>
              <a:t>abc</a:t>
            </a:r>
            <a:r>
              <a:rPr kumimoji="0" lang="en-US" altLang="zh-CN" sz="2400" dirty="0"/>
              <a:t>(float d1,float d2)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-252536" y="476690"/>
            <a:ext cx="7759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若 </a:t>
            </a:r>
            <a:r>
              <a:rPr lang="en-US" altLang="zh-CN" sz="2400" dirty="0">
                <a:solidFill>
                  <a:schemeClr val="tx1"/>
                </a:solidFill>
              </a:rPr>
              <a:t>return </a:t>
            </a:r>
            <a:r>
              <a:rPr lang="zh-CN" altLang="en-US" sz="2400" dirty="0">
                <a:solidFill>
                  <a:schemeClr val="tx1"/>
                </a:solidFill>
              </a:rPr>
              <a:t>语句中表达式类型与函数类型不一致，则转换为函数类型。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</a:rPr>
              <a:t>若无</a:t>
            </a:r>
            <a:r>
              <a:rPr lang="en-US" altLang="zh-CN" sz="2400" dirty="0">
                <a:solidFill>
                  <a:schemeClr val="tx1"/>
                </a:solidFill>
              </a:rPr>
              <a:t>return</a:t>
            </a:r>
            <a:r>
              <a:rPr lang="zh-CN" altLang="zh-CN" sz="2400" dirty="0">
                <a:solidFill>
                  <a:schemeClr val="tx1"/>
                </a:solidFill>
              </a:rPr>
              <a:t>语句，遇</a:t>
            </a:r>
            <a:r>
              <a:rPr lang="zh-CN" altLang="en-US" sz="2400" dirty="0"/>
              <a:t>函数体结束</a:t>
            </a:r>
            <a:r>
              <a:rPr lang="zh-CN" altLang="zh-CN" sz="2400" dirty="0"/>
              <a:t>时，自动返回</a:t>
            </a:r>
            <a:r>
              <a:rPr lang="zh-CN" altLang="zh-CN" sz="2400" dirty="0">
                <a:solidFill>
                  <a:schemeClr val="tx1"/>
                </a:solidFill>
              </a:rPr>
              <a:t>调用函数。</a:t>
            </a:r>
            <a:r>
              <a:rPr kumimoji="0" lang="zh-CN" altLang="en-US" sz="2400" dirty="0">
                <a:solidFill>
                  <a:srgbClr val="FF3300"/>
                </a:solidFill>
              </a:rPr>
              <a:t>可能返回一个不确定或无用的值 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无返回值的函数，定义为 </a:t>
            </a:r>
            <a:r>
              <a:rPr lang="en-US" altLang="zh-CN" sz="2400" dirty="0"/>
              <a:t>void</a:t>
            </a:r>
            <a:r>
              <a:rPr lang="zh-CN" altLang="en-US" sz="2400" dirty="0">
                <a:solidFill>
                  <a:schemeClr val="tx1"/>
                </a:solidFill>
              </a:rPr>
              <a:t>类型。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1403648" y="3363697"/>
            <a:ext cx="3237105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printstar</a:t>
            </a:r>
            <a:r>
              <a:rPr lang="en-US" altLang="zh-CN" sz="2400" dirty="0"/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("**********");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a=</a:t>
            </a:r>
            <a:r>
              <a:rPr lang="en-US" altLang="zh-CN" sz="2400" dirty="0" err="1"/>
              <a:t>printstar</a:t>
            </a:r>
            <a:r>
              <a:rPr lang="en-US" altLang="zh-CN" sz="2400" dirty="0"/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d",a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579594" name="Text Box 10"/>
          <p:cNvSpPr txBox="1">
            <a:spLocks noChangeArrowheads="1"/>
          </p:cNvSpPr>
          <p:nvPr/>
        </p:nvSpPr>
        <p:spPr bwMode="auto">
          <a:xfrm>
            <a:off x="1331640" y="2856057"/>
            <a:ext cx="5486400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/>
              <a:t>  </a:t>
            </a:r>
            <a:r>
              <a:rPr lang="zh-CN" altLang="zh-CN" sz="2400" dirty="0">
                <a:solidFill>
                  <a:schemeClr val="tx1"/>
                </a:solidFill>
              </a:rPr>
              <a:t>无</a:t>
            </a:r>
            <a:r>
              <a:rPr lang="en-US" altLang="zh-CN" sz="2400" dirty="0">
                <a:solidFill>
                  <a:schemeClr val="tx1"/>
                </a:solidFill>
              </a:rPr>
              <a:t>return</a:t>
            </a:r>
            <a:r>
              <a:rPr lang="zh-CN" altLang="zh-CN" sz="2400" dirty="0">
                <a:solidFill>
                  <a:schemeClr val="tx1"/>
                </a:solidFill>
              </a:rPr>
              <a:t>语句，</a:t>
            </a:r>
            <a:r>
              <a:rPr lang="zh-CN" altLang="en-US" sz="2400" dirty="0">
                <a:solidFill>
                  <a:schemeClr val="tx1"/>
                </a:solidFill>
              </a:rPr>
              <a:t>函数带回不确定值</a:t>
            </a:r>
          </a:p>
        </p:txBody>
      </p:sp>
      <p:sp>
        <p:nvSpPr>
          <p:cNvPr id="579595" name="Text Box 11"/>
          <p:cNvSpPr txBox="1">
            <a:spLocks noChangeArrowheads="1"/>
          </p:cNvSpPr>
          <p:nvPr/>
        </p:nvSpPr>
        <p:spPr bwMode="auto">
          <a:xfrm>
            <a:off x="5073354" y="6461125"/>
            <a:ext cx="1204913" cy="3968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输出：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79596" name="Rectangle 12"/>
          <p:cNvSpPr>
            <a:spLocks noChangeArrowheads="1"/>
          </p:cNvSpPr>
          <p:nvPr/>
        </p:nvSpPr>
        <p:spPr bwMode="auto">
          <a:xfrm>
            <a:off x="4932040" y="3363697"/>
            <a:ext cx="3237105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printstar</a:t>
            </a:r>
            <a:r>
              <a:rPr lang="en-US" altLang="zh-CN" sz="2400" dirty="0"/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("**********");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a=</a:t>
            </a:r>
            <a:r>
              <a:rPr lang="en-US" altLang="zh-CN" sz="2400" dirty="0" err="1"/>
              <a:t>printstar</a:t>
            </a:r>
            <a:r>
              <a:rPr lang="en-US" altLang="zh-CN" sz="2400" dirty="0"/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d",a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579597" name="Text Box 13"/>
          <p:cNvSpPr txBox="1">
            <a:spLocks noChangeArrowheads="1"/>
          </p:cNvSpPr>
          <p:nvPr/>
        </p:nvSpPr>
        <p:spPr bwMode="auto">
          <a:xfrm>
            <a:off x="1403648" y="6461125"/>
            <a:ext cx="1462087" cy="3968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a typeface="宋体" pitchFamily="2" charset="-122"/>
              </a:rPr>
              <a:t>编译错误！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8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2851150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无返回值函数</a:t>
            </a:r>
          </a:p>
        </p:txBody>
      </p:sp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5004048" y="641594"/>
            <a:ext cx="3604898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void swap(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x,int</a:t>
            </a:r>
            <a:r>
              <a:rPr lang="en-US" altLang="zh-CN" sz="2400" dirty="0"/>
              <a:t> y 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;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d,%d",&amp;a,&amp;b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B0F0"/>
                </a:solidFill>
              </a:rPr>
              <a:t>    </a:t>
            </a:r>
            <a:r>
              <a:rPr lang="en-US" altLang="zh-CN" sz="2400" dirty="0" err="1">
                <a:solidFill>
                  <a:srgbClr val="00B0F0"/>
                </a:solidFill>
              </a:rPr>
              <a:t>printf</a:t>
            </a:r>
            <a:r>
              <a:rPr lang="en-US" altLang="zh-CN" sz="2400" dirty="0">
                <a:solidFill>
                  <a:srgbClr val="00B0F0"/>
                </a:solidFill>
              </a:rPr>
              <a:t>("%d %d\n", </a:t>
            </a:r>
            <a:r>
              <a:rPr lang="en-US" altLang="zh-CN" sz="2400" dirty="0" err="1">
                <a:solidFill>
                  <a:srgbClr val="00B0F0"/>
                </a:solidFill>
              </a:rPr>
              <a:t>a,b</a:t>
            </a:r>
            <a:r>
              <a:rPr lang="en-US" altLang="zh-CN" sz="2400" dirty="0">
                <a:solidFill>
                  <a:srgbClr val="00B0F0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swap 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00B0F0"/>
                </a:solidFill>
              </a:rPr>
              <a:t>printf</a:t>
            </a:r>
            <a:r>
              <a:rPr lang="en-US" altLang="zh-CN" sz="2400" dirty="0">
                <a:solidFill>
                  <a:srgbClr val="00B0F0"/>
                </a:solidFill>
              </a:rPr>
              <a:t>("%d %d\n", </a:t>
            </a:r>
            <a:r>
              <a:rPr lang="en-US" altLang="zh-CN" sz="2400" dirty="0" err="1">
                <a:solidFill>
                  <a:srgbClr val="00B0F0"/>
                </a:solidFill>
              </a:rPr>
              <a:t>a,b</a:t>
            </a:r>
            <a:r>
              <a:rPr lang="en-US" altLang="zh-CN" sz="2400" dirty="0">
                <a:solidFill>
                  <a:srgbClr val="00B0F0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void swap(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x,int</a:t>
            </a:r>
            <a:r>
              <a:rPr lang="en-US" altLang="zh-CN" sz="2400" dirty="0"/>
              <a:t> y 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{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temp;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temp=x;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x=y;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y=temp;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}</a:t>
            </a:r>
          </a:p>
        </p:txBody>
      </p:sp>
      <p:sp>
        <p:nvSpPr>
          <p:cNvPr id="581645" name="Rectangle 13"/>
          <p:cNvSpPr>
            <a:spLocks noChangeArrowheads="1"/>
          </p:cNvSpPr>
          <p:nvPr/>
        </p:nvSpPr>
        <p:spPr bwMode="auto">
          <a:xfrm>
            <a:off x="1157503" y="2821578"/>
            <a:ext cx="1903280" cy="1938992"/>
          </a:xfrm>
          <a:prstGeom prst="rect">
            <a:avLst/>
          </a:prstGeom>
          <a:solidFill>
            <a:srgbClr val="C0C0C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输入：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输出：</a:t>
            </a:r>
            <a:r>
              <a:rPr lang="en-US" altLang="zh-CN" sz="2400" dirty="0"/>
              <a:t> </a:t>
            </a:r>
          </a:p>
          <a:p>
            <a:pPr algn="ctr"/>
            <a:r>
              <a:rPr lang="en-US" altLang="zh-CN" sz="2400" dirty="0"/>
              <a:t>1</a:t>
            </a:r>
            <a:r>
              <a:rPr lang="zh-CN" altLang="en-US" sz="2400" dirty="0"/>
              <a:t>   </a:t>
            </a:r>
            <a:r>
              <a:rPr lang="en-US" altLang="zh-CN" sz="2400" dirty="0"/>
              <a:t>2</a:t>
            </a:r>
          </a:p>
          <a:p>
            <a:pPr algn="ctr"/>
            <a:r>
              <a:rPr lang="en-US" altLang="zh-CN" sz="2400" dirty="0"/>
              <a:t>1</a:t>
            </a:r>
            <a:r>
              <a:rPr lang="zh-CN" altLang="en-US" sz="2400" dirty="0"/>
              <a:t>   </a:t>
            </a:r>
            <a:r>
              <a:rPr lang="en-US" altLang="zh-CN" sz="2400" dirty="0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566738" y="980728"/>
            <a:ext cx="3879850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6  </a:t>
            </a:r>
            <a:r>
              <a:rPr lang="zh-CN" altLang="en-US" sz="2400" dirty="0">
                <a:solidFill>
                  <a:schemeClr val="tx1"/>
                </a:solidFill>
              </a:rPr>
              <a:t>函数返回值类型转换</a:t>
            </a:r>
          </a:p>
        </p:txBody>
      </p:sp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5004048" y="764704"/>
            <a:ext cx="3672408" cy="53860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max(float </a:t>
            </a:r>
            <a:r>
              <a:rPr lang="en-US" altLang="zh-CN" sz="2400" dirty="0" err="1"/>
              <a:t>x,float</a:t>
            </a:r>
            <a:r>
              <a:rPr lang="en-US" altLang="zh-CN" sz="2400" dirty="0"/>
              <a:t> y);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float 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f,%f",&amp;a,&amp;b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c=max(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is %d\</a:t>
            </a:r>
            <a:r>
              <a:rPr lang="en-US" altLang="zh-CN" sz="2400" dirty="0" err="1"/>
              <a:t>n",c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max(float x, float y)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 float z;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z=x&gt;</a:t>
            </a:r>
            <a:r>
              <a:rPr lang="en-US" altLang="zh-CN" sz="2400" dirty="0" err="1"/>
              <a:t>y?x:y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return (z);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581645" name="Rectangle 13"/>
          <p:cNvSpPr>
            <a:spLocks noChangeArrowheads="1"/>
          </p:cNvSpPr>
          <p:nvPr/>
        </p:nvSpPr>
        <p:spPr bwMode="auto">
          <a:xfrm>
            <a:off x="802150" y="2331991"/>
            <a:ext cx="2191626" cy="830997"/>
          </a:xfrm>
          <a:prstGeom prst="rect">
            <a:avLst/>
          </a:prstGeom>
          <a:solidFill>
            <a:srgbClr val="C0C0C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输入：</a:t>
            </a:r>
            <a:r>
              <a:rPr lang="en-US" altLang="zh-CN" sz="2400" dirty="0">
                <a:solidFill>
                  <a:schemeClr val="tx1"/>
                </a:solidFill>
              </a:rPr>
              <a:t>1.5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2.5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输出：</a:t>
            </a:r>
            <a:r>
              <a:rPr lang="en-US" altLang="zh-CN" sz="2400" dirty="0">
                <a:solidFill>
                  <a:schemeClr val="tx1"/>
                </a:solidFill>
              </a:rPr>
              <a:t>Max is 2</a:t>
            </a:r>
          </a:p>
        </p:txBody>
      </p:sp>
    </p:spTree>
    <p:extLst>
      <p:ext uri="{BB962C8B-B14F-4D97-AF65-F5344CB8AC3E}">
        <p14:creationId xmlns:p14="http://schemas.microsoft.com/office/powerpoint/2010/main" val="205654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学习目标：</a:t>
            </a:r>
          </a:p>
        </p:txBody>
      </p:sp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533400" y="1295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认识到函数是一种简化程序结构的重要手段；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理解函数调用和函数调用过程中的参数传递；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理解函数原型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声明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和怎样写函数原型；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能够用前几章的知识实现简单的函数；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能够用</a:t>
            </a:r>
            <a:r>
              <a:rPr lang="en-US" altLang="zh-CN" sz="2800" dirty="0">
                <a:solidFill>
                  <a:schemeClr val="tx1"/>
                </a:solidFill>
              </a:rPr>
              <a:t>return</a:t>
            </a:r>
            <a:r>
              <a:rPr lang="zh-CN" altLang="en-US" sz="2800" dirty="0">
                <a:solidFill>
                  <a:schemeClr val="tx1"/>
                </a:solidFill>
              </a:rPr>
              <a:t>语句实现函数的返回值；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能够理解函数调用过程中形式参数和实际参数的关系，理解数组名作为函数参数时代表的意义；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能够理解函数的嵌套调用和递归调用机制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8.4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函数的调用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主调函数：</a:t>
            </a:r>
            <a:r>
              <a:rPr kumimoji="0" lang="zh-CN" altLang="en-US" sz="2400" dirty="0">
                <a:solidFill>
                  <a:schemeClr val="tx1"/>
                </a:solidFill>
              </a:rPr>
              <a:t>主动去调用其它函数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</a:rPr>
              <a:t>被调函数：被其它函数所调用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函数调用的一般形式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3300"/>
                </a:solidFill>
              </a:rPr>
              <a:t>函数名（实参表列）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说明：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实参表列：有确定值的数据或表达式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实参与形参</a:t>
            </a:r>
            <a:r>
              <a:rPr lang="zh-CN" altLang="en-US" sz="2400" dirty="0">
                <a:solidFill>
                  <a:srgbClr val="FF3300"/>
                </a:solidFill>
              </a:rPr>
              <a:t>个数相等，类型一致，按顺序一一对应，</a:t>
            </a:r>
            <a:r>
              <a:rPr kumimoji="0" lang="zh-CN" altLang="en-US" sz="2400" dirty="0">
                <a:solidFill>
                  <a:schemeClr val="tx1"/>
                </a:solidFill>
              </a:rPr>
              <a:t>当有多个实参时，实参间用</a:t>
            </a:r>
            <a:r>
              <a:rPr kumimoji="0" lang="zh-CN" altLang="en-US" sz="2400" dirty="0">
                <a:solidFill>
                  <a:srgbClr val="FF3300"/>
                </a:solidFill>
              </a:rPr>
              <a:t>“ ，”</a:t>
            </a:r>
            <a:r>
              <a:rPr kumimoji="0" lang="zh-CN" altLang="en-US" sz="2400" dirty="0">
                <a:solidFill>
                  <a:schemeClr val="tx1"/>
                </a:solidFill>
              </a:rPr>
              <a:t>分隔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实参表求值顺序，因系统而定（</a:t>
            </a:r>
            <a:r>
              <a:rPr lang="en-US" altLang="zh-CN" sz="2400" dirty="0">
                <a:solidFill>
                  <a:schemeClr val="tx1"/>
                </a:solidFill>
              </a:rPr>
              <a:t>Turbo C </a:t>
            </a:r>
            <a:r>
              <a:rPr lang="zh-CN" altLang="zh-CN" sz="2400" dirty="0">
                <a:solidFill>
                  <a:srgbClr val="0000FF"/>
                </a:solidFill>
              </a:rPr>
              <a:t>自右向左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600200" lvl="3" indent="-2286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调用无参函数时，实参表列为空，但</a:t>
            </a:r>
            <a:r>
              <a:rPr kumimoji="0" lang="zh-CN" altLang="en-US" sz="2400" dirty="0">
                <a:solidFill>
                  <a:srgbClr val="FF0000"/>
                </a:solidFill>
              </a:rPr>
              <a:t>（  ）</a:t>
            </a:r>
            <a:r>
              <a:rPr kumimoji="0" lang="zh-CN" altLang="en-US" sz="2400" dirty="0">
                <a:solidFill>
                  <a:schemeClr val="tx1"/>
                </a:solidFill>
              </a:rPr>
              <a:t>不能省</a:t>
            </a:r>
            <a:r>
              <a:rPr lang="en-US" altLang="zh-CN" sz="2400" dirty="0"/>
              <a:t>, </a:t>
            </a:r>
            <a:r>
              <a:rPr lang="zh-CN" altLang="en-US" sz="2400" dirty="0"/>
              <a:t>例   </a:t>
            </a:r>
            <a:r>
              <a:rPr lang="en-US" altLang="zh-CN" sz="2400" dirty="0" err="1"/>
              <a:t>printstar</a:t>
            </a:r>
            <a:r>
              <a:rPr lang="en-US" altLang="zh-CN" sz="2400" dirty="0"/>
              <a:t>();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6" name="Rectangle 8"/>
          <p:cNvSpPr>
            <a:spLocks noChangeArrowheads="1"/>
          </p:cNvSpPr>
          <p:nvPr/>
        </p:nvSpPr>
        <p:spPr bwMode="auto">
          <a:xfrm>
            <a:off x="3046730" y="853092"/>
            <a:ext cx="2873355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int f(int a, int b)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 int c;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if(a&gt;b)  c=1;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else if(a==b)   c=0;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else c=-1;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return (c);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int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=2,p;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p=f(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    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("%d\</a:t>
            </a:r>
            <a:r>
              <a:rPr lang="en-US" altLang="zh-CN" sz="2400" dirty="0" err="1"/>
              <a:t>n",p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("%d\n",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268296" name="Text Box 9"/>
          <p:cNvSpPr txBox="1">
            <a:spLocks noChangeArrowheads="1"/>
          </p:cNvSpPr>
          <p:nvPr/>
        </p:nvSpPr>
        <p:spPr bwMode="auto">
          <a:xfrm>
            <a:off x="1043608" y="404664"/>
            <a:ext cx="2932113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7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参数求值顺序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169863" y="1265238"/>
            <a:ext cx="2749550" cy="1219200"/>
          </a:xfrm>
          <a:prstGeom prst="rect">
            <a:avLst/>
          </a:prstGeom>
          <a:solidFill>
            <a:srgbClr val="33CCCC"/>
          </a:solidFill>
          <a:ln w="3175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按自右向左求值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函数调用等于</a:t>
            </a:r>
            <a:r>
              <a:rPr lang="en-US" altLang="zh-CN" sz="2400" dirty="0">
                <a:solidFill>
                  <a:srgbClr val="FF3300"/>
                </a:solidFill>
              </a:rPr>
              <a:t>f(3,3)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运行结果：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6213475" y="1265238"/>
            <a:ext cx="2749550" cy="1219200"/>
          </a:xfrm>
          <a:prstGeom prst="rect">
            <a:avLst/>
          </a:prstGeom>
          <a:solidFill>
            <a:srgbClr val="33CCCC"/>
          </a:solidFill>
          <a:ln w="3175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按自左向右求值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函数调用等于</a:t>
            </a:r>
            <a:r>
              <a:rPr lang="en-US" altLang="zh-CN" sz="2400">
                <a:solidFill>
                  <a:srgbClr val="FF3300"/>
                </a:solidFill>
              </a:rPr>
              <a:t>f(2,3)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运行结果：</a:t>
            </a:r>
            <a:r>
              <a:rPr lang="en-US" altLang="zh-CN" sz="2400">
                <a:solidFill>
                  <a:schemeClr val="tx1"/>
                </a:solidFill>
              </a:rPr>
              <a:t>- 1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3025775" y="6362700"/>
            <a:ext cx="3054350" cy="495300"/>
          </a:xfrm>
          <a:prstGeom prst="rect">
            <a:avLst/>
          </a:prstGeom>
          <a:solidFill>
            <a:srgbClr val="FFCC99"/>
          </a:solidFill>
          <a:ln w="381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为使程序有通用性：</a:t>
            </a:r>
          </a:p>
        </p:txBody>
      </p:sp>
      <p:sp>
        <p:nvSpPr>
          <p:cNvPr id="585742" name="AutoShape 14"/>
          <p:cNvSpPr>
            <a:spLocks noChangeArrowheads="1"/>
          </p:cNvSpPr>
          <p:nvPr/>
        </p:nvSpPr>
        <p:spPr bwMode="auto">
          <a:xfrm>
            <a:off x="0" y="4365104"/>
            <a:ext cx="2954655" cy="1089529"/>
          </a:xfrm>
          <a:prstGeom prst="wedgeRectCallout">
            <a:avLst>
              <a:gd name="adj1" fmla="val 68694"/>
              <a:gd name="adj2" fmla="val 28559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dirty="0"/>
              <a:t>需自右向左求值时，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dirty="0"/>
              <a:t>改为：</a:t>
            </a:r>
            <a:r>
              <a:rPr lang="en-US" altLang="zh-CN" sz="2400" dirty="0"/>
              <a:t>j=++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/>
              <a:t>            p=f ( j , j ) ;</a:t>
            </a:r>
          </a:p>
        </p:txBody>
      </p:sp>
      <p:sp>
        <p:nvSpPr>
          <p:cNvPr id="585743" name="AutoShape 15"/>
          <p:cNvSpPr>
            <a:spLocks noChangeArrowheads="1"/>
          </p:cNvSpPr>
          <p:nvPr/>
        </p:nvSpPr>
        <p:spPr bwMode="auto">
          <a:xfrm>
            <a:off x="6012160" y="4293096"/>
            <a:ext cx="2954655" cy="1421928"/>
          </a:xfrm>
          <a:prstGeom prst="wedgeRectCallout">
            <a:avLst>
              <a:gd name="adj1" fmla="val -93130"/>
              <a:gd name="adj2" fmla="val 15551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dirty="0"/>
              <a:t>需自左向右求值时，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dirty="0"/>
              <a:t>改为：</a:t>
            </a:r>
            <a:r>
              <a:rPr lang="en-US" altLang="zh-CN" sz="2400" dirty="0"/>
              <a:t>j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/>
              <a:t>            k = ++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/>
              <a:t>            p = f ( j , k ) ;</a:t>
            </a:r>
          </a:p>
        </p:txBody>
      </p:sp>
      <p:sp>
        <p:nvSpPr>
          <p:cNvPr id="585745" name="Text Box 17"/>
          <p:cNvSpPr txBox="1">
            <a:spLocks noChangeArrowheads="1"/>
          </p:cNvSpPr>
          <p:nvPr/>
        </p:nvSpPr>
        <p:spPr bwMode="auto">
          <a:xfrm>
            <a:off x="2051050" y="6362700"/>
            <a:ext cx="6484938" cy="461665"/>
          </a:xfrm>
          <a:prstGeom prst="rect">
            <a:avLst/>
          </a:prstGeom>
          <a:solidFill>
            <a:srgbClr val="FF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 err="1"/>
              <a:t>p</a:t>
            </a:r>
            <a:r>
              <a:rPr lang="en-US" altLang="zh-CN" sz="2400" dirty="0" err="1">
                <a:solidFill>
                  <a:schemeClr val="tx1"/>
                </a:solidFill>
              </a:rPr>
              <a:t>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%d,%d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err="1">
                <a:solidFill>
                  <a:schemeClr val="tx1"/>
                </a:solidFill>
              </a:rPr>
              <a:t>i,i</a:t>
            </a:r>
            <a:r>
              <a:rPr lang="en-US" altLang="zh-CN" sz="2400" dirty="0">
                <a:solidFill>
                  <a:schemeClr val="tx1"/>
                </a:solidFill>
              </a:rPr>
              <a:t>++);   /*</a:t>
            </a:r>
            <a:r>
              <a:rPr lang="zh-CN" altLang="en-US" sz="2400" dirty="0">
                <a:solidFill>
                  <a:schemeClr val="tx1"/>
                </a:solidFill>
              </a:rPr>
              <a:t>同样存在此情况*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655638" y="681038"/>
            <a:ext cx="8064500" cy="617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函数调用的方式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按函数在程序中出现的位置，有三种调用方式：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rgbClr val="0066FF"/>
                </a:solidFill>
              </a:rPr>
              <a:t>函数语句：</a:t>
            </a:r>
            <a:r>
              <a:rPr kumimoji="0" lang="zh-CN" altLang="en-US" sz="2400" dirty="0">
                <a:solidFill>
                  <a:schemeClr val="tx1"/>
                </a:solidFill>
              </a:rPr>
              <a:t>以独立的语句去调用函数。不要求有返回值，仅完成一定的操作。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例   </a:t>
            </a:r>
            <a:r>
              <a:rPr lang="en-US" altLang="zh-CN" sz="2400" dirty="0" err="1">
                <a:solidFill>
                  <a:schemeClr val="tx1"/>
                </a:solidFill>
              </a:rPr>
              <a:t>printstar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Hello,World</a:t>
            </a:r>
            <a:r>
              <a:rPr lang="en-US" altLang="zh-CN" sz="2400" dirty="0">
                <a:solidFill>
                  <a:schemeClr val="tx1"/>
                </a:solidFill>
              </a:rPr>
              <a:t>!\n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rgbClr val="0066FF"/>
                </a:solidFill>
              </a:rPr>
              <a:t>函数表达式：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</a:rPr>
              <a:t>    函数返回一个确定值，以参加表达式的运算。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例   </a:t>
            </a:r>
            <a:r>
              <a:rPr lang="en-US" altLang="zh-CN" sz="2400" dirty="0">
                <a:solidFill>
                  <a:schemeClr val="tx1"/>
                </a:solidFill>
              </a:rPr>
              <a:t>m=max(</a:t>
            </a:r>
            <a:r>
              <a:rPr lang="en-US" altLang="zh-CN" sz="2400" dirty="0" err="1">
                <a:solidFill>
                  <a:schemeClr val="tx1"/>
                </a:solidFill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</a:rPr>
              <a:t>)*2;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rgbClr val="0066FF"/>
                </a:solidFill>
              </a:rPr>
              <a:t>函数参数：</a:t>
            </a:r>
            <a:r>
              <a:rPr kumimoji="0" lang="zh-CN" altLang="en-US" sz="2400" dirty="0">
                <a:solidFill>
                  <a:schemeClr val="tx1"/>
                </a:solidFill>
              </a:rPr>
              <a:t>函数调用作为另一个函数的参数。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例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%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,max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</a:rPr>
              <a:t>));   /*</a:t>
            </a:r>
            <a:r>
              <a:rPr lang="zh-CN" altLang="en-US" sz="2400" dirty="0">
                <a:solidFill>
                  <a:schemeClr val="tx1"/>
                </a:solidFill>
              </a:rPr>
              <a:t>输出大数*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m=max(</a:t>
            </a:r>
            <a:r>
              <a:rPr lang="en-US" altLang="zh-CN" sz="2400" dirty="0" err="1">
                <a:solidFill>
                  <a:schemeClr val="tx1"/>
                </a:solidFill>
              </a:rPr>
              <a:t>a,max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b,c</a:t>
            </a:r>
            <a:r>
              <a:rPr lang="en-US" altLang="zh-CN" sz="2400" dirty="0">
                <a:solidFill>
                  <a:schemeClr val="tx1"/>
                </a:solidFill>
              </a:rPr>
              <a:t>));         /*</a:t>
            </a:r>
            <a:r>
              <a:rPr lang="zh-CN" altLang="en-US" sz="2400" dirty="0">
                <a:solidFill>
                  <a:schemeClr val="tx1"/>
                </a:solidFill>
              </a:rPr>
              <a:t>三数比大小*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444500" y="681038"/>
            <a:ext cx="8488363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3200" dirty="0">
                <a:solidFill>
                  <a:schemeClr val="tx1"/>
                </a:solidFill>
              </a:rPr>
              <a:t>对被调用函数的声明和函数原型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chemeClr val="tx1"/>
                </a:solidFill>
              </a:rPr>
              <a:t>对被调用函数要求：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必须是</a:t>
            </a:r>
            <a:r>
              <a:rPr lang="zh-CN" altLang="en-US" sz="3200" dirty="0">
                <a:solidFill>
                  <a:srgbClr val="FF3300"/>
                </a:solidFill>
              </a:rPr>
              <a:t>已存在</a:t>
            </a:r>
            <a:r>
              <a:rPr lang="zh-CN" altLang="en-US" sz="3200" dirty="0">
                <a:solidFill>
                  <a:schemeClr val="tx1"/>
                </a:solidFill>
              </a:rPr>
              <a:t>的函数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3200" dirty="0">
                <a:solidFill>
                  <a:schemeClr val="tx1"/>
                </a:solidFill>
              </a:rPr>
              <a:t>库函数</a:t>
            </a:r>
            <a:r>
              <a:rPr lang="en-US" altLang="zh-CN" sz="3200" dirty="0">
                <a:solidFill>
                  <a:schemeClr val="tx1"/>
                </a:solidFill>
              </a:rPr>
              <a:t>:  </a:t>
            </a:r>
            <a:r>
              <a:rPr lang="en-US" altLang="zh-CN" sz="3200" dirty="0">
                <a:solidFill>
                  <a:srgbClr val="0000FF"/>
                </a:solidFill>
              </a:rPr>
              <a:t>#include &lt;*.h&gt;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3200" dirty="0">
                <a:solidFill>
                  <a:schemeClr val="tx1"/>
                </a:solidFill>
              </a:rPr>
              <a:t>用户自定义函数：</a:t>
            </a:r>
            <a:r>
              <a:rPr lang="zh-CN" altLang="en-US" sz="3200" dirty="0">
                <a:solidFill>
                  <a:schemeClr val="tx1"/>
                </a:solidFill>
              </a:rPr>
              <a:t>如果被调函数定义在主调函数之后，那么</a:t>
            </a:r>
            <a:r>
              <a:rPr lang="zh-CN" altLang="zh-CN" sz="3200" dirty="0">
                <a:solidFill>
                  <a:srgbClr val="0000FF"/>
                </a:solidFill>
              </a:rPr>
              <a:t>在主调函数中对被调函数作声明。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lang="en-US" altLang="zh-CN" sz="2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125538"/>
            <a:ext cx="8450263" cy="4648200"/>
          </a:xfrm>
        </p:spPr>
        <p:txBody>
          <a:bodyPr>
            <a:normAutofit fontScale="85000" lnSpcReduction="20000"/>
          </a:bodyPr>
          <a:lstStyle/>
          <a:p>
            <a:pPr lvl="2" eaLnBrk="1" hangingPunct="1"/>
            <a:r>
              <a:rPr lang="zh-CN" altLang="en-US" sz="3200" dirty="0"/>
              <a:t>函数声明</a:t>
            </a:r>
          </a:p>
          <a:p>
            <a:pPr lvl="3" eaLnBrk="1" hangingPunct="1"/>
            <a:r>
              <a:rPr lang="zh-CN" altLang="en-US" sz="3200" dirty="0"/>
              <a:t>一般形式：</a:t>
            </a:r>
            <a:r>
              <a:rPr lang="zh-CN" altLang="en-US" sz="3200" dirty="0">
                <a:solidFill>
                  <a:srgbClr val="FF3300"/>
                </a:solidFill>
              </a:rPr>
              <a:t>函数类型  函数名</a:t>
            </a:r>
            <a:r>
              <a:rPr lang="en-US" altLang="zh-CN" sz="3200" dirty="0">
                <a:solidFill>
                  <a:srgbClr val="FF3300"/>
                </a:solidFill>
              </a:rPr>
              <a:t>(</a:t>
            </a:r>
            <a:r>
              <a:rPr lang="zh-CN" altLang="en-US" sz="3200" dirty="0">
                <a:solidFill>
                  <a:srgbClr val="FF3300"/>
                </a:solidFill>
              </a:rPr>
              <a:t>形参类型  </a:t>
            </a:r>
            <a:r>
              <a:rPr lang="en-US" altLang="zh-CN" sz="3200" dirty="0">
                <a:solidFill>
                  <a:srgbClr val="FF3300"/>
                </a:solidFill>
              </a:rPr>
              <a:t>[</a:t>
            </a:r>
            <a:r>
              <a:rPr lang="zh-CN" altLang="en-US" sz="3200" dirty="0">
                <a:solidFill>
                  <a:srgbClr val="FF3300"/>
                </a:solidFill>
              </a:rPr>
              <a:t>形参名</a:t>
            </a:r>
            <a:r>
              <a:rPr lang="en-US" altLang="zh-CN" sz="3200" dirty="0">
                <a:solidFill>
                  <a:srgbClr val="FF3300"/>
                </a:solidFill>
              </a:rPr>
              <a:t>],….. );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               </a:t>
            </a:r>
            <a:r>
              <a:rPr lang="zh-CN" altLang="en-US" sz="3200" dirty="0"/>
              <a:t>或     </a:t>
            </a:r>
            <a:r>
              <a:rPr lang="zh-CN" altLang="en-US" sz="3200" dirty="0">
                <a:solidFill>
                  <a:srgbClr val="0000FF"/>
                </a:solidFill>
              </a:rPr>
              <a:t>函数类型    函数名</a:t>
            </a:r>
            <a:r>
              <a:rPr lang="en-US" altLang="zh-CN" sz="3200" dirty="0">
                <a:solidFill>
                  <a:srgbClr val="0000FF"/>
                </a:solidFill>
              </a:rPr>
              <a:t>();</a:t>
            </a:r>
          </a:p>
          <a:p>
            <a:pPr lvl="3" eaLnBrk="1" hangingPunct="1"/>
            <a:r>
              <a:rPr lang="zh-CN" altLang="en-US" sz="3200" dirty="0"/>
              <a:t>作用：告诉编译系统</a:t>
            </a:r>
            <a:r>
              <a:rPr lang="zh-CN" altLang="en-US" sz="3200" dirty="0">
                <a:sym typeface="Symbol" pitchFamily="18" charset="2"/>
              </a:rPr>
              <a:t>函数类型、参数个数及类型，以便检验</a:t>
            </a:r>
          </a:p>
          <a:p>
            <a:pPr lvl="3" eaLnBrk="1" hangingPunct="1"/>
            <a:r>
              <a:rPr lang="en-US" altLang="zh-CN" sz="3200" dirty="0">
                <a:sym typeface="Symbol" pitchFamily="18" charset="2"/>
              </a:rPr>
              <a:t>C</a:t>
            </a:r>
            <a:r>
              <a:rPr lang="zh-CN" altLang="en-US" sz="3200" dirty="0">
                <a:sym typeface="Symbol" pitchFamily="18" charset="2"/>
              </a:rPr>
              <a:t>语言中函数声明称为</a:t>
            </a:r>
            <a:r>
              <a:rPr lang="zh-CN" altLang="en-US" sz="3200" dirty="0">
                <a:solidFill>
                  <a:srgbClr val="FF3300"/>
                </a:solidFill>
                <a:sym typeface="Symbol" pitchFamily="18" charset="2"/>
              </a:rPr>
              <a:t>函数原型</a:t>
            </a:r>
            <a:r>
              <a:rPr lang="zh-CN" altLang="en-US" sz="3200" dirty="0">
                <a:sym typeface="Symbol" pitchFamily="18" charset="2"/>
              </a:rPr>
              <a:t>。</a:t>
            </a:r>
          </a:p>
          <a:p>
            <a:pPr lvl="3" eaLnBrk="1" hangingPunct="1"/>
            <a:r>
              <a:rPr lang="zh-CN" altLang="en-US" sz="3200" dirty="0">
                <a:solidFill>
                  <a:srgbClr val="FF3300"/>
                </a:solidFill>
                <a:sym typeface="Symbol" pitchFamily="18" charset="2"/>
              </a:rPr>
              <a:t>函数定义</a:t>
            </a:r>
            <a:r>
              <a:rPr lang="zh-CN" altLang="en-US" sz="3200" dirty="0">
                <a:sym typeface="Symbol" pitchFamily="18" charset="2"/>
              </a:rPr>
              <a:t>与</a:t>
            </a:r>
            <a:r>
              <a:rPr lang="zh-CN" altLang="en-US" sz="3200" dirty="0">
                <a:solidFill>
                  <a:srgbClr val="0000FF"/>
                </a:solidFill>
                <a:sym typeface="Symbol" pitchFamily="18" charset="2"/>
              </a:rPr>
              <a:t>函数声明</a:t>
            </a:r>
            <a:r>
              <a:rPr lang="zh-CN" altLang="en-US" sz="3200" dirty="0">
                <a:sym typeface="Symbol" pitchFamily="18" charset="2"/>
              </a:rPr>
              <a:t>不同，声明只与函数定义的第一行相同。声明可以不写</a:t>
            </a:r>
            <a:r>
              <a:rPr lang="zh-CN" altLang="en-US" sz="3200" dirty="0">
                <a:solidFill>
                  <a:srgbClr val="FF3300"/>
                </a:solidFill>
              </a:rPr>
              <a:t>形参名</a:t>
            </a:r>
            <a:r>
              <a:rPr lang="zh-CN" altLang="en-US" sz="3200" dirty="0">
                <a:sym typeface="Symbol" pitchFamily="18" charset="2"/>
              </a:rPr>
              <a:t>，只写</a:t>
            </a:r>
            <a:r>
              <a:rPr lang="zh-CN" altLang="en-US" sz="3200" dirty="0">
                <a:solidFill>
                  <a:srgbClr val="FF3300"/>
                </a:solidFill>
              </a:rPr>
              <a:t>形参类型</a:t>
            </a:r>
            <a:r>
              <a:rPr lang="zh-CN" altLang="en-US" sz="3200" dirty="0">
                <a:sym typeface="Symbol" pitchFamily="18" charset="2"/>
              </a:rPr>
              <a:t>。</a:t>
            </a:r>
          </a:p>
          <a:p>
            <a:pPr lvl="3" eaLnBrk="1" hangingPunct="1"/>
            <a:r>
              <a:rPr lang="zh-CN" altLang="en-US" sz="3200" dirty="0"/>
              <a:t>函数说明位置：</a:t>
            </a:r>
            <a:r>
              <a:rPr lang="zh-CN" altLang="en-US" sz="3200" dirty="0">
                <a:solidFill>
                  <a:srgbClr val="990033"/>
                </a:solidFill>
              </a:rPr>
              <a:t>程序的数据说明部分（函数内或外）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1" name="Rectangle 9"/>
          <p:cNvSpPr>
            <a:spLocks noChangeArrowheads="1"/>
          </p:cNvSpPr>
          <p:nvPr/>
        </p:nvSpPr>
        <p:spPr bwMode="auto">
          <a:xfrm>
            <a:off x="1143000" y="1192213"/>
            <a:ext cx="7069564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float add(float </a:t>
            </a:r>
            <a:r>
              <a:rPr lang="en-US" altLang="zh-CN" sz="2400" dirty="0" err="1">
                <a:solidFill>
                  <a:srgbClr val="FF3300"/>
                </a:solidFill>
              </a:rPr>
              <a:t>x,float</a:t>
            </a:r>
            <a:r>
              <a:rPr lang="en-US" altLang="zh-CN" sz="2400" dirty="0">
                <a:solidFill>
                  <a:srgbClr val="FF3300"/>
                </a:solidFill>
              </a:rPr>
              <a:t> y );  </a:t>
            </a:r>
            <a:r>
              <a:rPr lang="en-US" altLang="zh-CN" sz="2400" dirty="0">
                <a:solidFill>
                  <a:schemeClr val="tx1"/>
                </a:solidFill>
              </a:rPr>
              <a:t>/*</a:t>
            </a:r>
            <a:r>
              <a:rPr lang="zh-CN" altLang="en-US" sz="2400" dirty="0">
                <a:solidFill>
                  <a:schemeClr val="tx1"/>
                </a:solidFill>
              </a:rPr>
              <a:t>对被调用函数的声明*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>
                <a:solidFill>
                  <a:srgbClr val="FF3300"/>
                </a:solidFill>
              </a:rPr>
              <a:t>float add(float </a:t>
            </a:r>
            <a:r>
              <a:rPr lang="en-US" altLang="zh-CN" sz="2400" dirty="0" err="1">
                <a:solidFill>
                  <a:srgbClr val="FF3300"/>
                </a:solidFill>
              </a:rPr>
              <a:t>x,float</a:t>
            </a:r>
            <a:r>
              <a:rPr lang="en-US" altLang="zh-CN" sz="2400" dirty="0">
                <a:solidFill>
                  <a:srgbClr val="FF3300"/>
                </a:solidFill>
              </a:rPr>
              <a:t> y );  </a:t>
            </a:r>
            <a:r>
              <a:rPr lang="en-US" altLang="zh-CN" sz="2400" dirty="0">
                <a:solidFill>
                  <a:schemeClr val="tx1"/>
                </a:solidFill>
              </a:rPr>
              <a:t>/*</a:t>
            </a:r>
            <a:r>
              <a:rPr lang="zh-CN" altLang="en-US" sz="2400" dirty="0">
                <a:solidFill>
                  <a:schemeClr val="tx1"/>
                </a:solidFill>
              </a:rPr>
              <a:t>对被调用函数的声明*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float </a:t>
            </a:r>
            <a:r>
              <a:rPr lang="en-US" altLang="zh-CN" sz="2400" dirty="0" err="1">
                <a:solidFill>
                  <a:schemeClr val="tx1"/>
                </a:solidFill>
              </a:rPr>
              <a:t>a,b,c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%</a:t>
            </a:r>
            <a:r>
              <a:rPr lang="en-US" altLang="zh-CN" sz="2400" dirty="0" err="1">
                <a:solidFill>
                  <a:schemeClr val="tx1"/>
                </a:solidFill>
              </a:rPr>
              <a:t>f,%f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,&amp;a,&amp;b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c=add(</a:t>
            </a:r>
            <a:r>
              <a:rPr lang="en-US" altLang="zh-CN" sz="2400" dirty="0" err="1">
                <a:solidFill>
                  <a:schemeClr val="tx1"/>
                </a:solidFill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("sum is %</a:t>
            </a:r>
            <a:r>
              <a:rPr lang="en-US" altLang="zh-CN" sz="2400" dirty="0" err="1">
                <a:solidFill>
                  <a:schemeClr val="tx1"/>
                </a:solidFill>
              </a:rPr>
              <a:t>f",c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float add(float x, float y)   </a:t>
            </a:r>
            <a:r>
              <a:rPr lang="en-US" altLang="zh-CN" sz="2400" dirty="0">
                <a:solidFill>
                  <a:schemeClr val="tx1"/>
                </a:solidFill>
              </a:rPr>
              <a:t>/*</a:t>
            </a:r>
            <a:r>
              <a:rPr lang="zh-CN" altLang="en-US" sz="2400" dirty="0">
                <a:solidFill>
                  <a:schemeClr val="tx1"/>
                </a:solidFill>
              </a:rPr>
              <a:t>函数首部*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 float z;                            /*</a:t>
            </a:r>
            <a:r>
              <a:rPr lang="zh-CN" altLang="en-US" sz="2400" dirty="0">
                <a:solidFill>
                  <a:schemeClr val="tx1"/>
                </a:solidFill>
              </a:rPr>
              <a:t>函数体</a:t>
            </a:r>
            <a:r>
              <a:rPr lang="en-US" altLang="zh-CN" sz="2400" dirty="0">
                <a:solidFill>
                  <a:schemeClr val="tx1"/>
                </a:solidFill>
              </a:rPr>
              <a:t>*/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z=</a:t>
            </a:r>
            <a:r>
              <a:rPr lang="en-US" altLang="zh-CN" sz="2400" dirty="0" err="1">
                <a:solidFill>
                  <a:schemeClr val="tx1"/>
                </a:solidFill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return (z);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1882" name="AutoShape 10"/>
          <p:cNvSpPr>
            <a:spLocks noChangeArrowheads="1"/>
          </p:cNvSpPr>
          <p:nvPr/>
        </p:nvSpPr>
        <p:spPr bwMode="auto">
          <a:xfrm>
            <a:off x="5738813" y="2996952"/>
            <a:ext cx="3405187" cy="730250"/>
          </a:xfrm>
          <a:prstGeom prst="wedgeEllipseCallout">
            <a:avLst>
              <a:gd name="adj1" fmla="val -87250"/>
              <a:gd name="adj2" fmla="val -100870"/>
            </a:avLst>
          </a:prstGeom>
          <a:solidFill>
            <a:srgbClr val="FFCC99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 float  add(</a:t>
            </a:r>
            <a:r>
              <a:rPr lang="en-US" altLang="zh-CN" sz="2400" dirty="0" err="1">
                <a:solidFill>
                  <a:srgbClr val="FF3300"/>
                </a:solidFill>
              </a:rPr>
              <a:t>float,float</a:t>
            </a:r>
            <a:r>
              <a:rPr lang="en-US" altLang="zh-CN" sz="2400" dirty="0">
                <a:solidFill>
                  <a:srgbClr val="FF3300"/>
                </a:solidFill>
              </a:rPr>
              <a:t>);</a:t>
            </a:r>
          </a:p>
        </p:txBody>
      </p:sp>
      <p:sp>
        <p:nvSpPr>
          <p:cNvPr id="272393" name="Text Box 11"/>
          <p:cNvSpPr txBox="1">
            <a:spLocks noChangeArrowheads="1"/>
          </p:cNvSpPr>
          <p:nvPr/>
        </p:nvSpPr>
        <p:spPr bwMode="auto">
          <a:xfrm>
            <a:off x="1150938" y="706438"/>
            <a:ext cx="4294187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8  </a:t>
            </a:r>
            <a:r>
              <a:rPr lang="zh-CN" altLang="en-US" sz="2400" dirty="0">
                <a:solidFill>
                  <a:schemeClr val="tx1"/>
                </a:solidFill>
              </a:rPr>
              <a:t>对被调用的函数作声明</a:t>
            </a:r>
          </a:p>
        </p:txBody>
      </p:sp>
      <p:sp>
        <p:nvSpPr>
          <p:cNvPr id="591884" name="Text Box 12"/>
          <p:cNvSpPr txBox="1">
            <a:spLocks noChangeArrowheads="1"/>
          </p:cNvSpPr>
          <p:nvPr/>
        </p:nvSpPr>
        <p:spPr bwMode="auto">
          <a:xfrm>
            <a:off x="4562017" y="5671745"/>
            <a:ext cx="3403600" cy="1200329"/>
          </a:xfrm>
          <a:prstGeom prst="rect">
            <a:avLst/>
          </a:prstGeom>
          <a:solidFill>
            <a:srgbClr val="C0C0C0"/>
          </a:solidFill>
          <a:ln w="349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输入：</a:t>
            </a:r>
            <a:r>
              <a:rPr lang="en-US" altLang="zh-CN" sz="2400" dirty="0">
                <a:solidFill>
                  <a:schemeClr val="tx1"/>
                </a:solidFill>
              </a:rPr>
              <a:t>3.6 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6.5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输出：</a:t>
            </a:r>
            <a:r>
              <a:rPr lang="en-US" altLang="zh-CN" sz="2400" dirty="0">
                <a:solidFill>
                  <a:schemeClr val="tx1"/>
                </a:solidFill>
              </a:rPr>
              <a:t>sum is 10.100000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655638" y="681038"/>
            <a:ext cx="79057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说明：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被调用函数的定义（程序）在主调函数之前，可以不加函数声明。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在所有函数定义前，已在函数外部做了函数声明，则在各主调函数中可以不加函数声明。</a:t>
            </a:r>
          </a:p>
        </p:txBody>
      </p:sp>
    </p:spTree>
    <p:extLst>
      <p:ext uri="{BB962C8B-B14F-4D97-AF65-F5344CB8AC3E}">
        <p14:creationId xmlns:p14="http://schemas.microsoft.com/office/powerpoint/2010/main" val="2114024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98437" y="417340"/>
            <a:ext cx="79057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说明：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被调用函数的定义（程序）在主调函数之前，可以不加函数声明。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在所有函数定义前，已在函数外部做了函数声明，则在各主调函数中可以不加函数声明。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8437" y="2420765"/>
            <a:ext cx="8724900" cy="4511675"/>
            <a:chOff x="561" y="1365"/>
            <a:chExt cx="5496" cy="2842"/>
          </a:xfrm>
        </p:grpSpPr>
        <p:sp>
          <p:nvSpPr>
            <p:cNvPr id="273423" name="Rectangle 9"/>
            <p:cNvSpPr>
              <a:spLocks noChangeArrowheads="1"/>
            </p:cNvSpPr>
            <p:nvPr/>
          </p:nvSpPr>
          <p:spPr bwMode="auto">
            <a:xfrm>
              <a:off x="3713" y="1365"/>
              <a:ext cx="2344" cy="28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#include &lt;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stdio.h</a:t>
              </a:r>
              <a:r>
                <a:rPr lang="en-US" altLang="zh-CN" sz="2400" dirty="0">
                  <a:solidFill>
                    <a:schemeClr val="tx1"/>
                  </a:solidFill>
                </a:rPr>
                <a:t>&gt;</a:t>
              </a:r>
              <a:endParaRPr lang="en-US" altLang="zh-CN" sz="2400" dirty="0">
                <a:solidFill>
                  <a:srgbClr val="0000FF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FF"/>
                  </a:solidFill>
                </a:rPr>
                <a:t>float add(float x, float y)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{   float z;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z=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x+y</a:t>
              </a:r>
              <a:r>
                <a:rPr lang="en-US" altLang="zh-CN" sz="2400" dirty="0">
                  <a:solidFill>
                    <a:schemeClr val="tx1"/>
                  </a:solidFill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return(z);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{   float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a,b,c</a:t>
              </a:r>
              <a:r>
                <a:rPr lang="en-US" altLang="zh-CN" sz="2400" dirty="0">
                  <a:solidFill>
                    <a:schemeClr val="tx1"/>
                  </a:solidFill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scanf</a:t>
              </a:r>
              <a:r>
                <a:rPr lang="en-US" altLang="zh-CN" sz="2400" dirty="0">
                  <a:solidFill>
                    <a:schemeClr val="tx1"/>
                  </a:solidFill>
                </a:rPr>
                <a:t>("%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f,%f",&amp;a,&amp;b</a:t>
              </a:r>
              <a:r>
                <a:rPr lang="en-US" altLang="zh-CN" sz="2400" dirty="0">
                  <a:solidFill>
                    <a:schemeClr val="tx1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c=add(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a,b</a:t>
              </a:r>
              <a:r>
                <a:rPr lang="en-US" altLang="zh-CN" sz="2400" dirty="0">
                  <a:solidFill>
                    <a:schemeClr val="tx1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400" dirty="0">
                  <a:solidFill>
                    <a:schemeClr val="tx1"/>
                  </a:solidFill>
                </a:rPr>
                <a:t>("sum is %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f",c</a:t>
              </a:r>
              <a:r>
                <a:rPr lang="en-US" altLang="zh-CN" sz="2400" dirty="0">
                  <a:solidFill>
                    <a:schemeClr val="tx1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93930" name="AutoShape 10"/>
            <p:cNvSpPr>
              <a:spLocks noChangeArrowheads="1"/>
            </p:cNvSpPr>
            <p:nvPr/>
          </p:nvSpPr>
          <p:spPr bwMode="auto">
            <a:xfrm>
              <a:off x="561" y="2282"/>
              <a:ext cx="3120" cy="736"/>
            </a:xfrm>
            <a:prstGeom prst="wedgeEllipseCallout">
              <a:avLst>
                <a:gd name="adj1" fmla="val 52435"/>
                <a:gd name="adj2" fmla="val -148712"/>
              </a:avLst>
            </a:prstGeom>
            <a:solidFill>
              <a:srgbClr val="FFCC99"/>
            </a:solidFill>
            <a:ln w="25400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defRPr/>
              </a:pPr>
              <a:r>
                <a:rPr lang="zh-CN" altLang="en-US" sz="2400" b="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被调函数出现在主调函数之前，不必函数说明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323528" y="404664"/>
            <a:ext cx="790575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说明：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被调用函数的定义（程序）在主调函数之前，可以不加函数声明。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在所有函数定义前，已在函数外部做了函数声明，则在各主调函数中可以不加函数声明。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7504" y="2492896"/>
            <a:ext cx="8572501" cy="4154488"/>
            <a:chOff x="98" y="371"/>
            <a:chExt cx="5400" cy="2617"/>
          </a:xfrm>
        </p:grpSpPr>
        <p:sp>
          <p:nvSpPr>
            <p:cNvPr id="273419" name="Rectangle 26"/>
            <p:cNvSpPr>
              <a:spLocks noChangeArrowheads="1"/>
            </p:cNvSpPr>
            <p:nvPr/>
          </p:nvSpPr>
          <p:spPr bwMode="auto">
            <a:xfrm>
              <a:off x="3264" y="371"/>
              <a:ext cx="2234" cy="26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char letter(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char,char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float f(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float,float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I(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float,float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{……}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char letter(char c1,char c2)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{……}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float f(float 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x,float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y)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{……}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I(float 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j,float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k)</a:t>
              </a:r>
              <a:endParaRPr lang="en-US" altLang="zh-CN" sz="2400" dirty="0"/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{……}</a:t>
              </a:r>
            </a:p>
          </p:txBody>
        </p:sp>
        <p:sp>
          <p:nvSpPr>
            <p:cNvPr id="593947" name="AutoShape 27"/>
            <p:cNvSpPr>
              <a:spLocks noChangeArrowheads="1"/>
            </p:cNvSpPr>
            <p:nvPr/>
          </p:nvSpPr>
          <p:spPr bwMode="auto">
            <a:xfrm>
              <a:off x="98" y="547"/>
              <a:ext cx="2848" cy="665"/>
            </a:xfrm>
            <a:prstGeom prst="wedgeEllipseCallout">
              <a:avLst>
                <a:gd name="adj1" fmla="val 59338"/>
                <a:gd name="adj2" fmla="val -50148"/>
              </a:avLst>
            </a:prstGeom>
            <a:solidFill>
              <a:srgbClr val="FFCC99"/>
            </a:solid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ctr"/>
            <a:lstStyle/>
            <a:p>
              <a:pPr algn="ctr" eaLnBrk="1" hangingPunct="1">
                <a:spcBef>
                  <a:spcPct val="0"/>
                </a:spcBef>
                <a:defRPr/>
              </a:pPr>
              <a:r>
                <a:rPr lang="zh-CN" altLang="en-US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在函数外面做函数说明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868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8.5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函数的嵌套调用</a:t>
            </a:r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9100" y="1068388"/>
            <a:ext cx="8382000" cy="1524000"/>
            <a:chOff x="264" y="673"/>
            <a:chExt cx="5280" cy="960"/>
          </a:xfrm>
        </p:grpSpPr>
        <p:sp>
          <p:nvSpPr>
            <p:cNvPr id="275490" name="Rectangle 9"/>
            <p:cNvSpPr>
              <a:spLocks noChangeArrowheads="1"/>
            </p:cNvSpPr>
            <p:nvPr/>
          </p:nvSpPr>
          <p:spPr bwMode="auto">
            <a:xfrm>
              <a:off x="264" y="673"/>
              <a:ext cx="528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                          </a:t>
              </a:r>
              <a:r>
                <a:rPr kumimoji="0" lang="zh-CN" altLang="en-US" sz="2000">
                  <a:solidFill>
                    <a:srgbClr val="FF3300"/>
                  </a:solidFill>
                </a:rPr>
                <a:t>不允许嵌套定义</a:t>
              </a:r>
              <a:r>
                <a:rPr kumimoji="0" lang="zh-CN" altLang="en-US" sz="2000">
                  <a:solidFill>
                    <a:schemeClr val="tx1"/>
                  </a:solidFill>
                </a:rPr>
                <a:t>，函数间的关系是平行的、独立的。 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</a:rPr>
                <a:t>C</a:t>
              </a:r>
              <a:r>
                <a:rPr kumimoji="0" lang="zh-CN" altLang="en-US" sz="2000">
                  <a:solidFill>
                    <a:schemeClr val="tx1"/>
                  </a:solidFill>
                </a:rPr>
                <a:t>中的函数： </a:t>
              </a:r>
            </a:p>
            <a:p>
              <a:pPr>
                <a:lnSpc>
                  <a:spcPct val="60000"/>
                </a:lnSpc>
              </a:pPr>
              <a:r>
                <a:rPr kumimoji="0" lang="zh-CN" altLang="en-US" sz="2000">
                  <a:solidFill>
                    <a:schemeClr val="tx1"/>
                  </a:solidFill>
                </a:rPr>
                <a:t>                          </a:t>
              </a:r>
              <a:r>
                <a:rPr kumimoji="0" lang="zh-CN" altLang="en-US" sz="2000">
                  <a:solidFill>
                    <a:srgbClr val="0066FF"/>
                  </a:solidFill>
                </a:rPr>
                <a:t>允许嵌套调用</a:t>
              </a:r>
              <a:r>
                <a:rPr kumimoji="0" lang="zh-CN" altLang="en-US" sz="2000">
                  <a:solidFill>
                    <a:schemeClr val="tx1"/>
                  </a:solidFill>
                </a:rPr>
                <a:t>，即在调用某函数过程中又调用另一函数。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5491" name="AutoShape 10"/>
            <p:cNvSpPr>
              <a:spLocks/>
            </p:cNvSpPr>
            <p:nvPr/>
          </p:nvSpPr>
          <p:spPr bwMode="auto">
            <a:xfrm>
              <a:off x="1111" y="90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01813" y="2587625"/>
            <a:ext cx="6121400" cy="3159125"/>
            <a:chOff x="1115" y="1533"/>
            <a:chExt cx="3003" cy="1570"/>
          </a:xfrm>
        </p:grpSpPr>
        <p:sp>
          <p:nvSpPr>
            <p:cNvPr id="275466" name="Text Box 13"/>
            <p:cNvSpPr txBox="1">
              <a:spLocks noChangeArrowheads="1"/>
            </p:cNvSpPr>
            <p:nvPr/>
          </p:nvSpPr>
          <p:spPr bwMode="auto">
            <a:xfrm>
              <a:off x="1157" y="1533"/>
              <a:ext cx="47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main( )</a:t>
              </a:r>
            </a:p>
          </p:txBody>
        </p:sp>
        <p:sp>
          <p:nvSpPr>
            <p:cNvPr id="275467" name="Text Box 14"/>
            <p:cNvSpPr txBox="1">
              <a:spLocks noChangeArrowheads="1"/>
            </p:cNvSpPr>
            <p:nvPr/>
          </p:nvSpPr>
          <p:spPr bwMode="auto">
            <a:xfrm>
              <a:off x="1115" y="2186"/>
              <a:ext cx="654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5468" name="Text Box 15"/>
            <p:cNvSpPr txBox="1">
              <a:spLocks noChangeArrowheads="1"/>
            </p:cNvSpPr>
            <p:nvPr/>
          </p:nvSpPr>
          <p:spPr bwMode="auto">
            <a:xfrm>
              <a:off x="1151" y="2906"/>
              <a:ext cx="3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结束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5469" name="Text Box 16"/>
            <p:cNvSpPr txBox="1">
              <a:spLocks noChangeArrowheads="1"/>
            </p:cNvSpPr>
            <p:nvPr/>
          </p:nvSpPr>
          <p:spPr bwMode="auto">
            <a:xfrm>
              <a:off x="2500" y="1562"/>
              <a:ext cx="404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a</a:t>
              </a:r>
              <a:r>
                <a:rPr lang="zh-CN" altLang="zh-CN" sz="2000">
                  <a:solidFill>
                    <a:schemeClr val="tx1"/>
                  </a:solidFill>
                </a:rPr>
                <a:t>函数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5470" name="Text Box 17"/>
            <p:cNvSpPr txBox="1">
              <a:spLocks noChangeArrowheads="1"/>
            </p:cNvSpPr>
            <p:nvPr/>
          </p:nvSpPr>
          <p:spPr bwMode="auto">
            <a:xfrm>
              <a:off x="3653" y="1562"/>
              <a:ext cx="41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b</a:t>
              </a:r>
              <a:r>
                <a:rPr lang="zh-CN" altLang="zh-CN" sz="2000">
                  <a:solidFill>
                    <a:schemeClr val="tx1"/>
                  </a:solidFill>
                </a:rPr>
                <a:t>函数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5471" name="Text Box 18"/>
            <p:cNvSpPr txBox="1">
              <a:spLocks noChangeArrowheads="1"/>
            </p:cNvSpPr>
            <p:nvPr/>
          </p:nvSpPr>
          <p:spPr bwMode="auto">
            <a:xfrm>
              <a:off x="2344" y="2234"/>
              <a:ext cx="66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5472" name="Line 19"/>
            <p:cNvSpPr>
              <a:spLocks noChangeShapeType="1"/>
            </p:cNvSpPr>
            <p:nvPr/>
          </p:nvSpPr>
          <p:spPr bwMode="auto">
            <a:xfrm>
              <a:off x="1344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3" name="Line 20"/>
            <p:cNvSpPr>
              <a:spLocks noChangeShapeType="1"/>
            </p:cNvSpPr>
            <p:nvPr/>
          </p:nvSpPr>
          <p:spPr bwMode="auto">
            <a:xfrm>
              <a:off x="1344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4" name="Line 21"/>
            <p:cNvSpPr>
              <a:spLocks noChangeShapeType="1"/>
            </p:cNvSpPr>
            <p:nvPr/>
          </p:nvSpPr>
          <p:spPr bwMode="auto">
            <a:xfrm flipV="1">
              <a:off x="1872" y="177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5" name="Line 22"/>
            <p:cNvSpPr>
              <a:spLocks noChangeShapeType="1"/>
            </p:cNvSpPr>
            <p:nvPr/>
          </p:nvSpPr>
          <p:spPr bwMode="auto">
            <a:xfrm>
              <a:off x="2592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6" name="Line 23"/>
            <p:cNvSpPr>
              <a:spLocks noChangeShapeType="1"/>
            </p:cNvSpPr>
            <p:nvPr/>
          </p:nvSpPr>
          <p:spPr bwMode="auto">
            <a:xfrm>
              <a:off x="2592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7" name="Line 24"/>
            <p:cNvSpPr>
              <a:spLocks noChangeShapeType="1"/>
            </p:cNvSpPr>
            <p:nvPr/>
          </p:nvSpPr>
          <p:spPr bwMode="auto">
            <a:xfrm flipH="1" flipV="1">
              <a:off x="1824" y="240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8" name="Line 25"/>
            <p:cNvSpPr>
              <a:spLocks noChangeShapeType="1"/>
            </p:cNvSpPr>
            <p:nvPr/>
          </p:nvSpPr>
          <p:spPr bwMode="auto">
            <a:xfrm flipV="1">
              <a:off x="3072" y="1776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9" name="Line 26"/>
            <p:cNvSpPr>
              <a:spLocks noChangeShapeType="1"/>
            </p:cNvSpPr>
            <p:nvPr/>
          </p:nvSpPr>
          <p:spPr bwMode="auto">
            <a:xfrm>
              <a:off x="3840" y="187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80" name="Line 27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81" name="Text Box 28"/>
            <p:cNvSpPr txBox="1">
              <a:spLocks noChangeArrowheads="1"/>
            </p:cNvSpPr>
            <p:nvPr/>
          </p:nvSpPr>
          <p:spPr bwMode="auto">
            <a:xfrm>
              <a:off x="1996" y="1898"/>
              <a:ext cx="20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</a:t>
              </a:r>
            </a:p>
          </p:txBody>
        </p:sp>
        <p:sp>
          <p:nvSpPr>
            <p:cNvPr id="275482" name="Text Box 29"/>
            <p:cNvSpPr txBox="1">
              <a:spLocks noChangeArrowheads="1"/>
            </p:cNvSpPr>
            <p:nvPr/>
          </p:nvSpPr>
          <p:spPr bwMode="auto">
            <a:xfrm>
              <a:off x="1133" y="1850"/>
              <a:ext cx="20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</a:t>
              </a:r>
            </a:p>
          </p:txBody>
        </p:sp>
        <p:sp>
          <p:nvSpPr>
            <p:cNvPr id="275483" name="Text Box 30"/>
            <p:cNvSpPr txBox="1">
              <a:spLocks noChangeArrowheads="1"/>
            </p:cNvSpPr>
            <p:nvPr/>
          </p:nvSpPr>
          <p:spPr bwMode="auto">
            <a:xfrm>
              <a:off x="2620" y="1946"/>
              <a:ext cx="20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</a:t>
              </a:r>
            </a:p>
          </p:txBody>
        </p:sp>
        <p:sp>
          <p:nvSpPr>
            <p:cNvPr id="275484" name="Text Box 31"/>
            <p:cNvSpPr txBox="1">
              <a:spLocks noChangeArrowheads="1"/>
            </p:cNvSpPr>
            <p:nvPr/>
          </p:nvSpPr>
          <p:spPr bwMode="auto">
            <a:xfrm>
              <a:off x="3244" y="1946"/>
              <a:ext cx="20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</a:t>
              </a:r>
            </a:p>
          </p:txBody>
        </p:sp>
        <p:sp>
          <p:nvSpPr>
            <p:cNvPr id="275485" name="Text Box 32"/>
            <p:cNvSpPr txBox="1">
              <a:spLocks noChangeArrowheads="1"/>
            </p:cNvSpPr>
            <p:nvPr/>
          </p:nvSpPr>
          <p:spPr bwMode="auto">
            <a:xfrm>
              <a:off x="3916" y="2186"/>
              <a:ext cx="20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</a:t>
              </a:r>
            </a:p>
          </p:txBody>
        </p:sp>
        <p:sp>
          <p:nvSpPr>
            <p:cNvPr id="275486" name="Text Box 33"/>
            <p:cNvSpPr txBox="1">
              <a:spLocks noChangeArrowheads="1"/>
            </p:cNvSpPr>
            <p:nvPr/>
          </p:nvSpPr>
          <p:spPr bwMode="auto">
            <a:xfrm>
              <a:off x="3341" y="2714"/>
              <a:ext cx="20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</a:t>
              </a:r>
            </a:p>
          </p:txBody>
        </p:sp>
        <p:sp>
          <p:nvSpPr>
            <p:cNvPr id="275487" name="Text Box 34"/>
            <p:cNvSpPr txBox="1">
              <a:spLocks noChangeArrowheads="1"/>
            </p:cNvSpPr>
            <p:nvPr/>
          </p:nvSpPr>
          <p:spPr bwMode="auto">
            <a:xfrm>
              <a:off x="2620" y="2570"/>
              <a:ext cx="20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</a:t>
              </a:r>
            </a:p>
          </p:txBody>
        </p:sp>
        <p:sp>
          <p:nvSpPr>
            <p:cNvPr id="275488" name="Text Box 35"/>
            <p:cNvSpPr txBox="1">
              <a:spLocks noChangeArrowheads="1"/>
            </p:cNvSpPr>
            <p:nvPr/>
          </p:nvSpPr>
          <p:spPr bwMode="auto">
            <a:xfrm>
              <a:off x="1996" y="2618"/>
              <a:ext cx="20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</a:t>
              </a:r>
            </a:p>
          </p:txBody>
        </p:sp>
        <p:sp>
          <p:nvSpPr>
            <p:cNvPr id="275489" name="Text Box 36"/>
            <p:cNvSpPr txBox="1">
              <a:spLocks noChangeArrowheads="1"/>
            </p:cNvSpPr>
            <p:nvPr/>
          </p:nvSpPr>
          <p:spPr bwMode="auto">
            <a:xfrm>
              <a:off x="1133" y="2522"/>
              <a:ext cx="20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sym typeface="Wingdings" pitchFamily="2" charset="2"/>
                </a:rPr>
                <a:t>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8.1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概述</a:t>
            </a:r>
            <a:endParaRPr lang="zh-CN" altLang="en-US" sz="32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函数的概念</a:t>
            </a:r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1463675" y="1801813"/>
            <a:ext cx="7483475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76200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一个大的程序一般应分为若干个程序模块，每个模块实现一个特定的功能，这些模块称为</a:t>
            </a:r>
            <a:r>
              <a:rPr lang="zh-CN" altLang="en-US" sz="2400" dirty="0">
                <a:latin typeface="楷体_GB2312" pitchFamily="49" charset="-122"/>
              </a:rPr>
              <a:t>子程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序，在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语言中子程序用函数实现。</a:t>
            </a:r>
            <a:endParaRPr lang="zh-CN" altLang="en-US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88925" y="2676525"/>
            <a:ext cx="8366125" cy="3386138"/>
            <a:chOff x="355" y="1631"/>
            <a:chExt cx="5270" cy="2133"/>
          </a:xfrm>
        </p:grpSpPr>
        <p:sp>
          <p:nvSpPr>
            <p:cNvPr id="250890" name="Rectangle 11"/>
            <p:cNvSpPr>
              <a:spLocks noChangeArrowheads="1"/>
            </p:cNvSpPr>
            <p:nvPr/>
          </p:nvSpPr>
          <p:spPr bwMode="auto">
            <a:xfrm>
              <a:off x="2427" y="2041"/>
              <a:ext cx="631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1" name="Text Box 12"/>
            <p:cNvSpPr txBox="1">
              <a:spLocks noChangeArrowheads="1"/>
            </p:cNvSpPr>
            <p:nvPr/>
          </p:nvSpPr>
          <p:spPr bwMode="auto">
            <a:xfrm>
              <a:off x="2517" y="2072"/>
              <a:ext cx="462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main</a:t>
              </a:r>
            </a:p>
          </p:txBody>
        </p:sp>
        <p:sp>
          <p:nvSpPr>
            <p:cNvPr id="250892" name="Rectangle 13"/>
            <p:cNvSpPr>
              <a:spLocks noChangeArrowheads="1"/>
            </p:cNvSpPr>
            <p:nvPr/>
          </p:nvSpPr>
          <p:spPr bwMode="auto">
            <a:xfrm>
              <a:off x="1211" y="2780"/>
              <a:ext cx="315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3" name="Text Box 14"/>
            <p:cNvSpPr txBox="1">
              <a:spLocks noChangeArrowheads="1"/>
            </p:cNvSpPr>
            <p:nvPr/>
          </p:nvSpPr>
          <p:spPr bwMode="auto">
            <a:xfrm>
              <a:off x="1256" y="2811"/>
              <a:ext cx="196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endParaRPr lang="en-US" altLang="zh-CN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894" name="Rectangle 15"/>
            <p:cNvSpPr>
              <a:spLocks noChangeArrowheads="1"/>
            </p:cNvSpPr>
            <p:nvPr/>
          </p:nvSpPr>
          <p:spPr bwMode="auto">
            <a:xfrm>
              <a:off x="2562" y="2780"/>
              <a:ext cx="315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5" name="Text Box 16"/>
            <p:cNvSpPr txBox="1">
              <a:spLocks noChangeArrowheads="1"/>
            </p:cNvSpPr>
            <p:nvPr/>
          </p:nvSpPr>
          <p:spPr bwMode="auto">
            <a:xfrm>
              <a:off x="2607" y="2811"/>
              <a:ext cx="205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endParaRPr lang="en-US" altLang="zh-CN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896" name="Rectangle 17"/>
            <p:cNvSpPr>
              <a:spLocks noChangeArrowheads="1"/>
            </p:cNvSpPr>
            <p:nvPr/>
          </p:nvSpPr>
          <p:spPr bwMode="auto">
            <a:xfrm>
              <a:off x="3823" y="2780"/>
              <a:ext cx="316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7" name="Text Box 18"/>
            <p:cNvSpPr txBox="1">
              <a:spLocks noChangeArrowheads="1"/>
            </p:cNvSpPr>
            <p:nvPr/>
          </p:nvSpPr>
          <p:spPr bwMode="auto">
            <a:xfrm>
              <a:off x="3868" y="2811"/>
              <a:ext cx="187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c</a:t>
              </a:r>
              <a:endParaRPr lang="en-US" altLang="zh-CN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898" name="Rectangle 19"/>
            <p:cNvSpPr>
              <a:spLocks noChangeArrowheads="1"/>
            </p:cNvSpPr>
            <p:nvPr/>
          </p:nvSpPr>
          <p:spPr bwMode="auto">
            <a:xfrm>
              <a:off x="941" y="3477"/>
              <a:ext cx="315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9" name="Text Box 20"/>
            <p:cNvSpPr txBox="1">
              <a:spLocks noChangeArrowheads="1"/>
            </p:cNvSpPr>
            <p:nvPr/>
          </p:nvSpPr>
          <p:spPr bwMode="auto">
            <a:xfrm>
              <a:off x="977" y="3508"/>
              <a:ext cx="276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a1</a:t>
              </a:r>
              <a:endParaRPr lang="en-US" altLang="zh-CN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900" name="Rectangle 21"/>
            <p:cNvSpPr>
              <a:spLocks noChangeArrowheads="1"/>
            </p:cNvSpPr>
            <p:nvPr/>
          </p:nvSpPr>
          <p:spPr bwMode="auto">
            <a:xfrm>
              <a:off x="1571" y="3477"/>
              <a:ext cx="315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01" name="Text Box 22"/>
            <p:cNvSpPr txBox="1">
              <a:spLocks noChangeArrowheads="1"/>
            </p:cNvSpPr>
            <p:nvPr/>
          </p:nvSpPr>
          <p:spPr bwMode="auto">
            <a:xfrm>
              <a:off x="1616" y="3508"/>
              <a:ext cx="237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54000" rIns="54000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ab</a:t>
              </a:r>
              <a:endParaRPr lang="en-US" altLang="zh-CN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902" name="Rectangle 23"/>
            <p:cNvSpPr>
              <a:spLocks noChangeArrowheads="1"/>
            </p:cNvSpPr>
            <p:nvPr/>
          </p:nvSpPr>
          <p:spPr bwMode="auto">
            <a:xfrm>
              <a:off x="2337" y="3477"/>
              <a:ext cx="315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03" name="Text Box 24"/>
            <p:cNvSpPr txBox="1">
              <a:spLocks noChangeArrowheads="1"/>
            </p:cNvSpPr>
            <p:nvPr/>
          </p:nvSpPr>
          <p:spPr bwMode="auto">
            <a:xfrm>
              <a:off x="2382" y="3508"/>
              <a:ext cx="237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54000" rIns="54000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b1</a:t>
              </a:r>
              <a:endParaRPr lang="en-US" altLang="zh-CN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904" name="Rectangle 25"/>
            <p:cNvSpPr>
              <a:spLocks noChangeArrowheads="1"/>
            </p:cNvSpPr>
            <p:nvPr/>
          </p:nvSpPr>
          <p:spPr bwMode="auto">
            <a:xfrm>
              <a:off x="3058" y="3477"/>
              <a:ext cx="315" cy="2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05" name="Text Box 26"/>
            <p:cNvSpPr txBox="1">
              <a:spLocks noChangeArrowheads="1"/>
            </p:cNvSpPr>
            <p:nvPr/>
          </p:nvSpPr>
          <p:spPr bwMode="auto">
            <a:xfrm>
              <a:off x="3103" y="3508"/>
              <a:ext cx="237" cy="25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54000" rIns="54000">
              <a:spAutoFit/>
            </a:bodyPr>
            <a:lstStyle/>
            <a:p>
              <a:pPr defTabSz="762000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b2</a:t>
              </a:r>
              <a:endParaRPr lang="en-US" altLang="zh-CN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906" name="Line 27"/>
            <p:cNvSpPr>
              <a:spLocks noChangeShapeType="1"/>
            </p:cNvSpPr>
            <p:nvPr/>
          </p:nvSpPr>
          <p:spPr bwMode="auto">
            <a:xfrm flipH="1">
              <a:off x="1346" y="2328"/>
              <a:ext cx="1351" cy="4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07" name="Line 28"/>
            <p:cNvSpPr>
              <a:spLocks noChangeShapeType="1"/>
            </p:cNvSpPr>
            <p:nvPr/>
          </p:nvSpPr>
          <p:spPr bwMode="auto">
            <a:xfrm flipH="1">
              <a:off x="2742" y="2328"/>
              <a:ext cx="0" cy="4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08" name="Line 29"/>
            <p:cNvSpPr>
              <a:spLocks noChangeShapeType="1"/>
            </p:cNvSpPr>
            <p:nvPr/>
          </p:nvSpPr>
          <p:spPr bwMode="auto">
            <a:xfrm>
              <a:off x="2742" y="2369"/>
              <a:ext cx="1216" cy="41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09" name="Line 30"/>
            <p:cNvSpPr>
              <a:spLocks noChangeShapeType="1"/>
            </p:cNvSpPr>
            <p:nvPr/>
          </p:nvSpPr>
          <p:spPr bwMode="auto">
            <a:xfrm flipH="1">
              <a:off x="1076" y="3067"/>
              <a:ext cx="270" cy="41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10" name="Line 31"/>
            <p:cNvSpPr>
              <a:spLocks noChangeShapeType="1"/>
            </p:cNvSpPr>
            <p:nvPr/>
          </p:nvSpPr>
          <p:spPr bwMode="auto">
            <a:xfrm>
              <a:off x="1346" y="3067"/>
              <a:ext cx="405" cy="41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11" name="Line 32"/>
            <p:cNvSpPr>
              <a:spLocks noChangeShapeType="1"/>
            </p:cNvSpPr>
            <p:nvPr/>
          </p:nvSpPr>
          <p:spPr bwMode="auto">
            <a:xfrm flipH="1">
              <a:off x="2517" y="3108"/>
              <a:ext cx="180" cy="36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12" name="Line 33"/>
            <p:cNvSpPr>
              <a:spLocks noChangeShapeType="1"/>
            </p:cNvSpPr>
            <p:nvPr/>
          </p:nvSpPr>
          <p:spPr bwMode="auto">
            <a:xfrm>
              <a:off x="2742" y="3108"/>
              <a:ext cx="451" cy="36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13" name="Line 34"/>
            <p:cNvSpPr>
              <a:spLocks noChangeShapeType="1"/>
            </p:cNvSpPr>
            <p:nvPr/>
          </p:nvSpPr>
          <p:spPr bwMode="auto">
            <a:xfrm flipH="1">
              <a:off x="1796" y="3108"/>
              <a:ext cx="901" cy="36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14" name="AutoShape 35"/>
            <p:cNvSpPr>
              <a:spLocks noChangeArrowheads="1"/>
            </p:cNvSpPr>
            <p:nvPr/>
          </p:nvSpPr>
          <p:spPr bwMode="auto">
            <a:xfrm>
              <a:off x="3238" y="1631"/>
              <a:ext cx="1126" cy="328"/>
            </a:xfrm>
            <a:prstGeom prst="wedgeRectCallout">
              <a:avLst>
                <a:gd name="adj1" fmla="val -68208"/>
                <a:gd name="adj2" fmla="val 123782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762000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不能被调用</a:t>
              </a:r>
              <a:endParaRPr lang="zh-CN" altLang="en-US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915" name="AutoShape 36"/>
            <p:cNvSpPr>
              <a:spLocks/>
            </p:cNvSpPr>
            <p:nvPr/>
          </p:nvSpPr>
          <p:spPr bwMode="auto">
            <a:xfrm>
              <a:off x="4319" y="2698"/>
              <a:ext cx="135" cy="1066"/>
            </a:xfrm>
            <a:prstGeom prst="rightBrace">
              <a:avLst>
                <a:gd name="adj1" fmla="val 65802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16" name="AutoShape 37"/>
            <p:cNvSpPr>
              <a:spLocks noChangeArrowheads="1"/>
            </p:cNvSpPr>
            <p:nvPr/>
          </p:nvSpPr>
          <p:spPr bwMode="auto">
            <a:xfrm>
              <a:off x="4499" y="2041"/>
              <a:ext cx="1126" cy="657"/>
            </a:xfrm>
            <a:prstGeom prst="wedgeRectCallout">
              <a:avLst>
                <a:gd name="adj1" fmla="val -50176"/>
                <a:gd name="adj2" fmla="val 140412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762000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所有函数都是</a:t>
              </a:r>
            </a:p>
            <a:p>
              <a:pPr algn="ctr" defTabSz="762000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平行的，不能</a:t>
              </a:r>
            </a:p>
            <a:p>
              <a:pPr algn="ctr" defTabSz="762000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嵌套定义</a:t>
              </a:r>
              <a:endParaRPr lang="zh-CN" altLang="en-US" sz="20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250917" name="AutoShape 38"/>
            <p:cNvSpPr>
              <a:spLocks noChangeArrowheads="1"/>
            </p:cNvSpPr>
            <p:nvPr/>
          </p:nvSpPr>
          <p:spPr bwMode="auto">
            <a:xfrm>
              <a:off x="355" y="1713"/>
              <a:ext cx="1081" cy="943"/>
            </a:xfrm>
            <a:prstGeom prst="cloudCallout">
              <a:avLst>
                <a:gd name="adj1" fmla="val 17898"/>
                <a:gd name="adj2" fmla="val 99843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54000" rIns="54000" anchor="ctr"/>
            <a:lstStyle/>
            <a:p>
              <a:pPr defTabSz="762000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分为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:</a:t>
              </a:r>
            </a:p>
            <a:p>
              <a:pPr defTabSz="762000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库函数和</a:t>
              </a:r>
            </a:p>
            <a:p>
              <a:pPr defTabSz="762000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自定义函数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7" name="Rectangle 8"/>
          <p:cNvSpPr>
            <a:spLocks noChangeArrowheads="1"/>
          </p:cNvSpPr>
          <p:nvPr/>
        </p:nvSpPr>
        <p:spPr bwMode="auto">
          <a:xfrm>
            <a:off x="1977543" y="1225689"/>
            <a:ext cx="5730351" cy="56468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#include &lt;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stdio.h</a:t>
            </a:r>
            <a:r>
              <a:rPr kumimoji="0"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 err="1">
                <a:solidFill>
                  <a:srgbClr val="FF3300"/>
                </a:solidFill>
              </a:rPr>
              <a:t>int</a:t>
            </a:r>
            <a:r>
              <a:rPr kumimoji="0" lang="en-US" altLang="zh-CN" sz="2400" dirty="0">
                <a:solidFill>
                  <a:srgbClr val="FF3300"/>
                </a:solidFill>
              </a:rPr>
              <a:t> fun1(</a:t>
            </a:r>
            <a:r>
              <a:rPr kumimoji="0" lang="en-US" altLang="zh-CN" sz="2400" dirty="0" err="1">
                <a:solidFill>
                  <a:srgbClr val="FF3300"/>
                </a:solidFill>
              </a:rPr>
              <a:t>int</a:t>
            </a:r>
            <a:r>
              <a:rPr kumimoji="0" lang="en-US" altLang="zh-CN" sz="2400" dirty="0">
                <a:solidFill>
                  <a:srgbClr val="FF3300"/>
                </a:solidFill>
              </a:rPr>
              <a:t> </a:t>
            </a:r>
            <a:r>
              <a:rPr kumimoji="0" lang="en-US" altLang="zh-CN" sz="2400" dirty="0" err="1">
                <a:solidFill>
                  <a:srgbClr val="FF3300"/>
                </a:solidFill>
              </a:rPr>
              <a:t>x,int</a:t>
            </a:r>
            <a:r>
              <a:rPr kumimoji="0" lang="en-US" altLang="zh-CN" sz="2400" dirty="0">
                <a:solidFill>
                  <a:srgbClr val="FF3300"/>
                </a:solidFill>
              </a:rPr>
              <a:t> y);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int main(void)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a,b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%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d%d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,&amp;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a,&amp;b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The result is</a:t>
            </a:r>
            <a:r>
              <a:rPr kumimoji="0" lang="zh-CN" altLang="en-US" sz="2400" dirty="0">
                <a:solidFill>
                  <a:schemeClr val="tx1"/>
                </a:solidFill>
              </a:rPr>
              <a:t>：</a:t>
            </a:r>
            <a:r>
              <a:rPr kumimoji="0" lang="en-US" altLang="zh-CN" sz="2400" dirty="0">
                <a:solidFill>
                  <a:schemeClr val="tx1"/>
                </a:solidFill>
              </a:rPr>
              <a:t>%d\n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,</a:t>
            </a:r>
            <a:r>
              <a:rPr kumimoji="0" lang="en-US" altLang="zh-CN" sz="2400" dirty="0">
                <a:solidFill>
                  <a:srgbClr val="FF3300"/>
                </a:solidFill>
              </a:rPr>
              <a:t>fun1(</a:t>
            </a:r>
            <a:r>
              <a:rPr kumimoji="0" lang="en-US" altLang="zh-CN" sz="2400" dirty="0" err="1">
                <a:solidFill>
                  <a:srgbClr val="FF3300"/>
                </a:solidFill>
              </a:rPr>
              <a:t>a,b</a:t>
            </a:r>
            <a:r>
              <a:rPr kumimoji="0" lang="en-US" altLang="zh-CN" sz="2400" dirty="0">
                <a:solidFill>
                  <a:srgbClr val="FF3300"/>
                </a:solidFill>
              </a:rPr>
              <a:t>)</a:t>
            </a:r>
            <a:r>
              <a:rPr kumimoji="0" lang="en-US" altLang="zh-CN" sz="24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return 0;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altLang="zh-CN" sz="2400" dirty="0">
              <a:solidFill>
                <a:srgbClr val="FF3300"/>
              </a:solidFill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 err="1">
                <a:solidFill>
                  <a:srgbClr val="FF3300"/>
                </a:solidFill>
              </a:rPr>
              <a:t>int</a:t>
            </a:r>
            <a:r>
              <a:rPr kumimoji="0" lang="en-US" altLang="zh-CN" sz="2400" dirty="0">
                <a:solidFill>
                  <a:srgbClr val="FF3300"/>
                </a:solidFill>
              </a:rPr>
              <a:t> fun1(</a:t>
            </a:r>
            <a:r>
              <a:rPr kumimoji="0" lang="en-US" altLang="zh-CN" sz="2400" dirty="0" err="1">
                <a:solidFill>
                  <a:srgbClr val="FF3300"/>
                </a:solidFill>
              </a:rPr>
              <a:t>int</a:t>
            </a:r>
            <a:r>
              <a:rPr kumimoji="0" lang="en-US" altLang="zh-CN" sz="2400" dirty="0">
                <a:solidFill>
                  <a:srgbClr val="FF3300"/>
                </a:solidFill>
              </a:rPr>
              <a:t> </a:t>
            </a:r>
            <a:r>
              <a:rPr kumimoji="0" lang="en-US" altLang="zh-CN" sz="2400" dirty="0" err="1">
                <a:solidFill>
                  <a:srgbClr val="FF3300"/>
                </a:solidFill>
              </a:rPr>
              <a:t>x,int</a:t>
            </a:r>
            <a:r>
              <a:rPr kumimoji="0" lang="en-US" altLang="zh-CN" sz="2400" dirty="0">
                <a:solidFill>
                  <a:srgbClr val="FF3300"/>
                </a:solidFill>
              </a:rPr>
              <a:t> y)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rgbClr val="0066FF"/>
                </a:solidFill>
              </a:rPr>
              <a:t>int</a:t>
            </a:r>
            <a:r>
              <a:rPr kumimoji="0" lang="en-US" altLang="zh-CN" sz="2400" dirty="0">
                <a:solidFill>
                  <a:srgbClr val="0066FF"/>
                </a:solidFill>
              </a:rPr>
              <a:t> fun2(</a:t>
            </a:r>
            <a:r>
              <a:rPr kumimoji="0" lang="en-US" altLang="zh-CN" sz="2400" dirty="0" err="1">
                <a:solidFill>
                  <a:srgbClr val="0066FF"/>
                </a:solidFill>
              </a:rPr>
              <a:t>int</a:t>
            </a:r>
            <a:r>
              <a:rPr kumimoji="0" lang="en-US" altLang="zh-CN" sz="2400" dirty="0">
                <a:solidFill>
                  <a:srgbClr val="0066FF"/>
                </a:solidFill>
              </a:rPr>
              <a:t> m);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   return ( </a:t>
            </a:r>
            <a:r>
              <a:rPr kumimoji="0" lang="en-US" altLang="zh-CN" sz="2400" dirty="0">
                <a:solidFill>
                  <a:srgbClr val="0066FF"/>
                </a:solidFill>
              </a:rPr>
              <a:t>fun2(x)+fun2(y)</a:t>
            </a:r>
            <a:r>
              <a:rPr kumimoji="0" lang="en-US" altLang="zh-CN" sz="24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altLang="zh-CN" sz="2400" dirty="0">
              <a:solidFill>
                <a:srgbClr val="0066FF"/>
              </a:solidFill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 err="1">
                <a:solidFill>
                  <a:srgbClr val="0066FF"/>
                </a:solidFill>
              </a:rPr>
              <a:t>int</a:t>
            </a:r>
            <a:r>
              <a:rPr kumimoji="0" lang="en-US" altLang="zh-CN" sz="2400" dirty="0">
                <a:solidFill>
                  <a:srgbClr val="0066FF"/>
                </a:solidFill>
              </a:rPr>
              <a:t> fun2(</a:t>
            </a:r>
            <a:r>
              <a:rPr kumimoji="0" lang="en-US" altLang="zh-CN" sz="2400" dirty="0" err="1">
                <a:solidFill>
                  <a:srgbClr val="0066FF"/>
                </a:solidFill>
              </a:rPr>
              <a:t>int</a:t>
            </a:r>
            <a:r>
              <a:rPr kumimoji="0" lang="en-US" altLang="zh-CN" sz="2400" dirty="0">
                <a:solidFill>
                  <a:srgbClr val="0066FF"/>
                </a:solidFill>
              </a:rPr>
              <a:t> m)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{ return (m*m);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76488" name="Text Box 9"/>
          <p:cNvSpPr txBox="1">
            <a:spLocks noChangeArrowheads="1"/>
          </p:cNvSpPr>
          <p:nvPr/>
        </p:nvSpPr>
        <p:spPr bwMode="auto">
          <a:xfrm>
            <a:off x="1150938" y="706438"/>
            <a:ext cx="4317207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9</a:t>
            </a:r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kumimoji="0"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输入两个整数，求平方和</a:t>
            </a:r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>
            <a:off x="5176838" y="5441950"/>
            <a:ext cx="3403600" cy="1039813"/>
          </a:xfrm>
          <a:prstGeom prst="rect">
            <a:avLst/>
          </a:prstGeom>
          <a:solidFill>
            <a:srgbClr val="C0C0C0"/>
          </a:solidFill>
          <a:ln w="349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输入： </a:t>
            </a:r>
            <a:r>
              <a:rPr lang="en-US" altLang="zh-CN" sz="2400">
                <a:solidFill>
                  <a:schemeClr val="tx1"/>
                </a:solidFill>
              </a:rPr>
              <a:t>3  4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输出： </a:t>
            </a:r>
            <a:r>
              <a:rPr lang="en-US" altLang="zh-CN" sz="2400">
                <a:solidFill>
                  <a:schemeClr val="tx1"/>
                </a:solidFill>
              </a:rPr>
              <a:t>The result is: 25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136611" y="1144588"/>
            <a:ext cx="3931333" cy="3711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#include &lt;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stdio.h</a:t>
            </a:r>
            <a:r>
              <a:rPr kumimoji="0"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int</a:t>
            </a:r>
            <a:r>
              <a:rPr lang="en-US" altLang="zh-CN" sz="2400" dirty="0">
                <a:solidFill>
                  <a:srgbClr val="33CC33"/>
                </a:solidFill>
              </a:rPr>
              <a:t> dif(</a:t>
            </a:r>
            <a:r>
              <a:rPr lang="en-US" altLang="zh-CN" sz="2400" dirty="0" err="1">
                <a:solidFill>
                  <a:srgbClr val="33CC33"/>
                </a:solidFill>
              </a:rPr>
              <a:t>int</a:t>
            </a: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x,int</a:t>
            </a: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y,int</a:t>
            </a:r>
            <a:r>
              <a:rPr lang="en-US" altLang="zh-CN" sz="2400" dirty="0">
                <a:solidFill>
                  <a:srgbClr val="33CC33"/>
                </a:solidFill>
              </a:rPr>
              <a:t> z);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int</a:t>
            </a:r>
            <a:r>
              <a:rPr lang="en-US" altLang="zh-CN" sz="2400" dirty="0">
                <a:solidFill>
                  <a:srgbClr val="33CC33"/>
                </a:solidFill>
              </a:rPr>
              <a:t> max(</a:t>
            </a:r>
            <a:r>
              <a:rPr lang="en-US" altLang="zh-CN" sz="2400" dirty="0" err="1">
                <a:solidFill>
                  <a:srgbClr val="33CC33"/>
                </a:solidFill>
              </a:rPr>
              <a:t>int</a:t>
            </a: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x,int</a:t>
            </a: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y,int</a:t>
            </a:r>
            <a:r>
              <a:rPr lang="en-US" altLang="zh-CN" sz="2400" dirty="0">
                <a:solidFill>
                  <a:srgbClr val="33CC33"/>
                </a:solidFill>
              </a:rPr>
              <a:t> z);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int</a:t>
            </a:r>
            <a:r>
              <a:rPr lang="en-US" altLang="zh-CN" sz="2400" dirty="0">
                <a:solidFill>
                  <a:srgbClr val="33CC33"/>
                </a:solidFill>
              </a:rPr>
              <a:t> min(</a:t>
            </a:r>
            <a:r>
              <a:rPr lang="en-US" altLang="zh-CN" sz="2400" dirty="0" err="1">
                <a:solidFill>
                  <a:srgbClr val="33CC33"/>
                </a:solidFill>
              </a:rPr>
              <a:t>int</a:t>
            </a: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x,int</a:t>
            </a:r>
            <a:r>
              <a:rPr lang="en-US" altLang="zh-CN" sz="2400" dirty="0">
                <a:solidFill>
                  <a:srgbClr val="33CC33"/>
                </a:solidFill>
              </a:rPr>
              <a:t> </a:t>
            </a:r>
            <a:r>
              <a:rPr lang="en-US" altLang="zh-CN" sz="2400" dirty="0" err="1">
                <a:solidFill>
                  <a:srgbClr val="33CC33"/>
                </a:solidFill>
              </a:rPr>
              <a:t>y,int</a:t>
            </a:r>
            <a:r>
              <a:rPr lang="en-US" altLang="zh-CN" sz="2400" dirty="0">
                <a:solidFill>
                  <a:srgbClr val="33CC33"/>
                </a:solidFill>
              </a:rPr>
              <a:t> z);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a,b,c,d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("%</a:t>
            </a:r>
            <a:r>
              <a:rPr lang="en-US" altLang="zh-CN" sz="2400" dirty="0" err="1">
                <a:solidFill>
                  <a:schemeClr val="tx1"/>
                </a:solidFill>
              </a:rPr>
              <a:t>d%d%d",&amp;a,&amp;b,&amp;c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</a:rPr>
              <a:t>d=dif(</a:t>
            </a:r>
            <a:r>
              <a:rPr lang="en-US" altLang="zh-CN" sz="2400" dirty="0" err="1">
                <a:solidFill>
                  <a:srgbClr val="FF3300"/>
                </a:solidFill>
              </a:rPr>
              <a:t>a,b,c</a:t>
            </a:r>
            <a:r>
              <a:rPr lang="en-US" altLang="zh-CN" sz="2400" dirty="0">
                <a:solidFill>
                  <a:srgbClr val="FF3300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("Max-Min=%d\</a:t>
            </a:r>
            <a:r>
              <a:rPr lang="en-US" altLang="zh-CN" sz="2400" dirty="0" err="1">
                <a:solidFill>
                  <a:schemeClr val="tx1"/>
                </a:solidFill>
              </a:rPr>
              <a:t>n",d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77512" name="Text Box 9"/>
          <p:cNvSpPr txBox="1">
            <a:spLocks noChangeArrowheads="1"/>
          </p:cNvSpPr>
          <p:nvPr/>
        </p:nvSpPr>
        <p:spPr bwMode="auto">
          <a:xfrm>
            <a:off x="207963" y="635000"/>
            <a:ext cx="5650906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   求三个数中最大数和最小数的差值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4668838" y="1144588"/>
            <a:ext cx="447516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FF3300"/>
                </a:solidFill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</a:rPr>
              <a:t> dif(</a:t>
            </a:r>
            <a:r>
              <a:rPr lang="en-US" altLang="zh-CN" sz="2400" dirty="0" err="1">
                <a:solidFill>
                  <a:srgbClr val="FF3300"/>
                </a:solidFill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</a:rPr>
              <a:t>x,int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</a:rPr>
              <a:t>y,int</a:t>
            </a:r>
            <a:r>
              <a:rPr lang="en-US" altLang="zh-CN" sz="2400" dirty="0">
                <a:solidFill>
                  <a:srgbClr val="FF3300"/>
                </a:solidFill>
              </a:rPr>
              <a:t> z)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return </a:t>
            </a:r>
            <a:r>
              <a:rPr lang="en-US" altLang="zh-CN" sz="2400" dirty="0">
                <a:solidFill>
                  <a:srgbClr val="3366FF"/>
                </a:solidFill>
              </a:rPr>
              <a:t>max(</a:t>
            </a:r>
            <a:r>
              <a:rPr lang="en-US" altLang="zh-CN" sz="2400" dirty="0" err="1">
                <a:solidFill>
                  <a:srgbClr val="3366FF"/>
                </a:solidFill>
              </a:rPr>
              <a:t>x,y,z</a:t>
            </a:r>
            <a:r>
              <a:rPr lang="en-US" altLang="zh-CN" sz="2400" dirty="0">
                <a:solidFill>
                  <a:srgbClr val="3366FF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en-US" altLang="zh-CN" sz="2400" dirty="0">
                <a:solidFill>
                  <a:srgbClr val="993300"/>
                </a:solidFill>
              </a:rPr>
              <a:t>min(</a:t>
            </a:r>
            <a:r>
              <a:rPr lang="en-US" altLang="zh-CN" sz="2400" dirty="0" err="1">
                <a:solidFill>
                  <a:srgbClr val="993300"/>
                </a:solidFill>
              </a:rPr>
              <a:t>x,y,z</a:t>
            </a:r>
            <a:r>
              <a:rPr lang="en-US" altLang="zh-CN" sz="2400" dirty="0">
                <a:solidFill>
                  <a:srgbClr val="993300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; }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max(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x,int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y,int</a:t>
            </a:r>
            <a:r>
              <a:rPr lang="en-US" altLang="zh-CN" sz="2400" dirty="0">
                <a:solidFill>
                  <a:srgbClr val="0000FF"/>
                </a:solidFill>
              </a:rPr>
              <a:t> z)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r;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r=x&gt;</a:t>
            </a:r>
            <a:r>
              <a:rPr lang="en-US" altLang="zh-CN" sz="2400" dirty="0" err="1">
                <a:solidFill>
                  <a:schemeClr val="tx1"/>
                </a:solidFill>
              </a:rPr>
              <a:t>y?x:y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return (r&gt;</a:t>
            </a:r>
            <a:r>
              <a:rPr lang="en-US" altLang="zh-CN" sz="2400" dirty="0" err="1">
                <a:solidFill>
                  <a:schemeClr val="tx1"/>
                </a:solidFill>
              </a:rPr>
              <a:t>z?r:z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993300"/>
                </a:solidFill>
              </a:rPr>
              <a:t>int</a:t>
            </a:r>
            <a:r>
              <a:rPr lang="en-US" altLang="zh-CN" sz="2400" dirty="0">
                <a:solidFill>
                  <a:srgbClr val="993300"/>
                </a:solidFill>
              </a:rPr>
              <a:t> min(</a:t>
            </a:r>
            <a:r>
              <a:rPr lang="en-US" altLang="zh-CN" sz="2400" dirty="0" err="1">
                <a:solidFill>
                  <a:srgbClr val="993300"/>
                </a:solidFill>
              </a:rPr>
              <a:t>int</a:t>
            </a:r>
            <a:r>
              <a:rPr lang="en-US" altLang="zh-CN" sz="2400" dirty="0">
                <a:solidFill>
                  <a:srgbClr val="993300"/>
                </a:solidFill>
              </a:rPr>
              <a:t> </a:t>
            </a:r>
            <a:r>
              <a:rPr lang="en-US" altLang="zh-CN" sz="2400" dirty="0" err="1">
                <a:solidFill>
                  <a:srgbClr val="993300"/>
                </a:solidFill>
              </a:rPr>
              <a:t>x,int</a:t>
            </a:r>
            <a:r>
              <a:rPr lang="en-US" altLang="zh-CN" sz="2400" dirty="0">
                <a:solidFill>
                  <a:srgbClr val="993300"/>
                </a:solidFill>
              </a:rPr>
              <a:t> </a:t>
            </a:r>
            <a:r>
              <a:rPr lang="en-US" altLang="zh-CN" sz="2400" dirty="0" err="1">
                <a:solidFill>
                  <a:srgbClr val="993300"/>
                </a:solidFill>
              </a:rPr>
              <a:t>y,int</a:t>
            </a:r>
            <a:r>
              <a:rPr lang="en-US" altLang="zh-CN" sz="2400" dirty="0">
                <a:solidFill>
                  <a:srgbClr val="993300"/>
                </a:solidFill>
              </a:rPr>
              <a:t> z)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r;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r=x&lt;</a:t>
            </a:r>
            <a:r>
              <a:rPr lang="en-US" altLang="zh-CN" sz="2400" dirty="0" err="1">
                <a:solidFill>
                  <a:schemeClr val="tx1"/>
                </a:solidFill>
              </a:rPr>
              <a:t>y?x:y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return (r&lt;</a:t>
            </a:r>
            <a:r>
              <a:rPr lang="en-US" altLang="zh-CN" sz="2400" dirty="0" err="1">
                <a:solidFill>
                  <a:schemeClr val="tx1"/>
                </a:solidFill>
              </a:rPr>
              <a:t>z?r:z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4802188"/>
            <a:ext cx="4738688" cy="2055812"/>
            <a:chOff x="0" y="3025"/>
            <a:chExt cx="2985" cy="1295"/>
          </a:xfrm>
        </p:grpSpPr>
        <p:sp>
          <p:nvSpPr>
            <p:cNvPr id="277516" name="Text Box 13"/>
            <p:cNvSpPr txBox="1">
              <a:spLocks noChangeArrowheads="1"/>
            </p:cNvSpPr>
            <p:nvPr/>
          </p:nvSpPr>
          <p:spPr bwMode="auto">
            <a:xfrm>
              <a:off x="124" y="3025"/>
              <a:ext cx="6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main( )</a:t>
              </a:r>
            </a:p>
          </p:txBody>
        </p:sp>
        <p:sp>
          <p:nvSpPr>
            <p:cNvPr id="277517" name="Text Box 14"/>
            <p:cNvSpPr txBox="1">
              <a:spLocks noChangeArrowheads="1"/>
            </p:cNvSpPr>
            <p:nvPr/>
          </p:nvSpPr>
          <p:spPr bwMode="auto">
            <a:xfrm>
              <a:off x="0" y="3493"/>
              <a:ext cx="9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</a:rPr>
                <a:t>dif</a:t>
              </a:r>
            </a:p>
          </p:txBody>
        </p:sp>
        <p:sp>
          <p:nvSpPr>
            <p:cNvPr id="277518" name="Text Box 15"/>
            <p:cNvSpPr txBox="1">
              <a:spLocks noChangeArrowheads="1"/>
            </p:cNvSpPr>
            <p:nvPr/>
          </p:nvSpPr>
          <p:spPr bwMode="auto">
            <a:xfrm>
              <a:off x="106" y="3878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输出</a:t>
              </a:r>
              <a:endParaRPr lang="zh-CN" altLang="en-US" sz="2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结束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7519" name="Text Box 16"/>
            <p:cNvSpPr txBox="1">
              <a:spLocks noChangeArrowheads="1"/>
            </p:cNvSpPr>
            <p:nvPr/>
          </p:nvSpPr>
          <p:spPr bwMode="auto">
            <a:xfrm>
              <a:off x="1325" y="3045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dif</a:t>
              </a:r>
              <a:r>
                <a:rPr lang="zh-CN" altLang="zh-CN" sz="2000">
                  <a:solidFill>
                    <a:schemeClr val="tx1"/>
                  </a:solidFill>
                </a:rPr>
                <a:t>函数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7520" name="Text Box 17"/>
            <p:cNvSpPr txBox="1">
              <a:spLocks noChangeArrowheads="1"/>
            </p:cNvSpPr>
            <p:nvPr/>
          </p:nvSpPr>
          <p:spPr bwMode="auto">
            <a:xfrm>
              <a:off x="2254" y="3054"/>
              <a:ext cx="7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max</a:t>
              </a:r>
              <a:r>
                <a:rPr lang="zh-CN" altLang="zh-CN" sz="2000">
                  <a:solidFill>
                    <a:schemeClr val="tx1"/>
                  </a:solidFill>
                </a:rPr>
                <a:t>函数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7521" name="Text Box 18"/>
            <p:cNvSpPr txBox="1">
              <a:spLocks noChangeArrowheads="1"/>
            </p:cNvSpPr>
            <p:nvPr/>
          </p:nvSpPr>
          <p:spPr bwMode="auto">
            <a:xfrm>
              <a:off x="1098" y="3447"/>
              <a:ext cx="10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</a:rPr>
                <a:t>max</a:t>
              </a:r>
            </a:p>
          </p:txBody>
        </p:sp>
        <p:sp>
          <p:nvSpPr>
            <p:cNvPr id="277522" name="Line 19"/>
            <p:cNvSpPr>
              <a:spLocks noChangeShapeType="1"/>
            </p:cNvSpPr>
            <p:nvPr/>
          </p:nvSpPr>
          <p:spPr bwMode="auto">
            <a:xfrm>
              <a:off x="369" y="3227"/>
              <a:ext cx="0" cy="30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3" name="Line 20"/>
            <p:cNvSpPr>
              <a:spLocks noChangeShapeType="1"/>
            </p:cNvSpPr>
            <p:nvPr/>
          </p:nvSpPr>
          <p:spPr bwMode="auto">
            <a:xfrm>
              <a:off x="369" y="3735"/>
              <a:ext cx="0" cy="22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4" name="Line 21"/>
            <p:cNvSpPr>
              <a:spLocks noChangeShapeType="1"/>
            </p:cNvSpPr>
            <p:nvPr/>
          </p:nvSpPr>
          <p:spPr bwMode="auto">
            <a:xfrm flipV="1">
              <a:off x="856" y="3198"/>
              <a:ext cx="502" cy="38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5" name="Line 22"/>
            <p:cNvSpPr>
              <a:spLocks noChangeShapeType="1"/>
            </p:cNvSpPr>
            <p:nvPr/>
          </p:nvSpPr>
          <p:spPr bwMode="auto">
            <a:xfrm>
              <a:off x="1606" y="3257"/>
              <a:ext cx="0" cy="236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6" name="Line 23"/>
            <p:cNvSpPr>
              <a:spLocks noChangeShapeType="1"/>
            </p:cNvSpPr>
            <p:nvPr/>
          </p:nvSpPr>
          <p:spPr bwMode="auto">
            <a:xfrm flipH="1">
              <a:off x="1597" y="3871"/>
              <a:ext cx="1" cy="333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7" name="Line 24"/>
            <p:cNvSpPr>
              <a:spLocks noChangeShapeType="1"/>
            </p:cNvSpPr>
            <p:nvPr/>
          </p:nvSpPr>
          <p:spPr bwMode="auto">
            <a:xfrm flipH="1" flipV="1">
              <a:off x="896" y="3681"/>
              <a:ext cx="583" cy="502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8" name="Text Box 25"/>
            <p:cNvSpPr txBox="1">
              <a:spLocks noChangeArrowheads="1"/>
            </p:cNvSpPr>
            <p:nvPr/>
          </p:nvSpPr>
          <p:spPr bwMode="auto">
            <a:xfrm>
              <a:off x="1098" y="3651"/>
              <a:ext cx="1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</a:rPr>
                <a:t>min</a:t>
              </a:r>
            </a:p>
          </p:txBody>
        </p:sp>
        <p:sp>
          <p:nvSpPr>
            <p:cNvPr id="277529" name="Line 26"/>
            <p:cNvSpPr>
              <a:spLocks noChangeShapeType="1"/>
            </p:cNvSpPr>
            <p:nvPr/>
          </p:nvSpPr>
          <p:spPr bwMode="auto">
            <a:xfrm flipV="1">
              <a:off x="2120" y="3296"/>
              <a:ext cx="256" cy="25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0" name="Line 27"/>
            <p:cNvSpPr>
              <a:spLocks noChangeShapeType="1"/>
            </p:cNvSpPr>
            <p:nvPr/>
          </p:nvSpPr>
          <p:spPr bwMode="auto">
            <a:xfrm>
              <a:off x="2561" y="3263"/>
              <a:ext cx="0" cy="39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1" name="Line 28"/>
            <p:cNvSpPr>
              <a:spLocks noChangeShapeType="1"/>
            </p:cNvSpPr>
            <p:nvPr/>
          </p:nvSpPr>
          <p:spPr bwMode="auto">
            <a:xfrm flipH="1">
              <a:off x="2120" y="3599"/>
              <a:ext cx="368" cy="1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2" name="Line 29"/>
            <p:cNvSpPr>
              <a:spLocks noChangeShapeType="1"/>
            </p:cNvSpPr>
            <p:nvPr/>
          </p:nvSpPr>
          <p:spPr bwMode="auto">
            <a:xfrm flipV="1">
              <a:off x="2081" y="3782"/>
              <a:ext cx="208" cy="4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3" name="Line 30"/>
            <p:cNvSpPr>
              <a:spLocks noChangeShapeType="1"/>
            </p:cNvSpPr>
            <p:nvPr/>
          </p:nvSpPr>
          <p:spPr bwMode="auto">
            <a:xfrm>
              <a:off x="2560" y="3862"/>
              <a:ext cx="0" cy="328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4" name="Line 31"/>
            <p:cNvSpPr>
              <a:spLocks noChangeShapeType="1"/>
            </p:cNvSpPr>
            <p:nvPr/>
          </p:nvSpPr>
          <p:spPr bwMode="auto">
            <a:xfrm flipH="1" flipV="1">
              <a:off x="2078" y="3842"/>
              <a:ext cx="384" cy="336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5" name="Text Box 32"/>
            <p:cNvSpPr txBox="1">
              <a:spLocks noChangeArrowheads="1"/>
            </p:cNvSpPr>
            <p:nvPr/>
          </p:nvSpPr>
          <p:spPr bwMode="auto">
            <a:xfrm>
              <a:off x="2270" y="3649"/>
              <a:ext cx="7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min</a:t>
              </a:r>
              <a:r>
                <a:rPr lang="zh-CN" altLang="zh-CN" sz="2000">
                  <a:solidFill>
                    <a:schemeClr val="tx1"/>
                  </a:solidFill>
                </a:rPr>
                <a:t>函数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7962" y="961356"/>
            <a:ext cx="7170581" cy="461963"/>
            <a:chOff x="131" y="400"/>
            <a:chExt cx="3376" cy="291"/>
          </a:xfrm>
        </p:grpSpPr>
        <p:sp>
          <p:nvSpPr>
            <p:cNvPr id="278565" name="Text Box 8"/>
            <p:cNvSpPr txBox="1">
              <a:spLocks noChangeArrowheads="1"/>
            </p:cNvSpPr>
            <p:nvPr/>
          </p:nvSpPr>
          <p:spPr bwMode="auto">
            <a:xfrm>
              <a:off x="131" y="400"/>
              <a:ext cx="3376" cy="291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例</a:t>
              </a:r>
              <a:r>
                <a:rPr lang="en-US" altLang="zh-CN" sz="2400" dirty="0"/>
                <a:t>11</a:t>
              </a:r>
              <a:r>
                <a:rPr lang="en-US" altLang="zh-CN" sz="2400" dirty="0">
                  <a:solidFill>
                    <a:schemeClr val="tx1"/>
                  </a:solidFill>
                </a:rPr>
                <a:t>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用弦截法求方程                                                 的根</a:t>
              </a:r>
            </a:p>
          </p:txBody>
        </p:sp>
        <p:graphicFrame>
          <p:nvGraphicFramePr>
            <p:cNvPr id="278566" name="Object 9"/>
            <p:cNvGraphicFramePr>
              <a:graphicFrameLocks noChangeAspect="1"/>
            </p:cNvGraphicFramePr>
            <p:nvPr/>
          </p:nvGraphicFramePr>
          <p:xfrm>
            <a:off x="1711" y="412"/>
            <a:ext cx="13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447172" imgH="203112" progId="Equation.3">
                    <p:embed/>
                  </p:oleObj>
                </mc:Choice>
                <mc:Fallback>
                  <p:oleObj name="公式" r:id="rId3" imgW="1447172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412"/>
                          <a:ext cx="1326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778500" y="1849536"/>
            <a:ext cx="3365500" cy="3595688"/>
            <a:chOff x="2980" y="719"/>
            <a:chExt cx="2120" cy="2265"/>
          </a:xfrm>
        </p:grpSpPr>
        <p:sp>
          <p:nvSpPr>
            <p:cNvPr id="278543" name="Text Box 20"/>
            <p:cNvSpPr txBox="1">
              <a:spLocks noChangeArrowheads="1"/>
            </p:cNvSpPr>
            <p:nvPr/>
          </p:nvSpPr>
          <p:spPr bwMode="auto">
            <a:xfrm>
              <a:off x="3169" y="719"/>
              <a:ext cx="188" cy="231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y</a:t>
              </a: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2980" y="784"/>
              <a:ext cx="2120" cy="2200"/>
              <a:chOff x="2980" y="784"/>
              <a:chExt cx="2120" cy="2200"/>
            </a:xfrm>
          </p:grpSpPr>
          <p:sp>
            <p:nvSpPr>
              <p:cNvPr id="278545" name="Line 12"/>
              <p:cNvSpPr>
                <a:spLocks noChangeShapeType="1"/>
              </p:cNvSpPr>
              <p:nvPr/>
            </p:nvSpPr>
            <p:spPr bwMode="auto">
              <a:xfrm>
                <a:off x="3110" y="2320"/>
                <a:ext cx="18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6" name="Line 13"/>
              <p:cNvSpPr>
                <a:spLocks noChangeShapeType="1"/>
              </p:cNvSpPr>
              <p:nvPr/>
            </p:nvSpPr>
            <p:spPr bwMode="auto">
              <a:xfrm flipV="1">
                <a:off x="3350" y="784"/>
                <a:ext cx="0" cy="21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7" name="Line 14"/>
              <p:cNvSpPr>
                <a:spLocks noChangeShapeType="1"/>
              </p:cNvSpPr>
              <p:nvPr/>
            </p:nvSpPr>
            <p:spPr bwMode="auto">
              <a:xfrm flipV="1">
                <a:off x="3158" y="1120"/>
                <a:ext cx="1643" cy="1632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8" name="Freeform 15"/>
              <p:cNvSpPr>
                <a:spLocks/>
              </p:cNvSpPr>
              <p:nvPr/>
            </p:nvSpPr>
            <p:spPr bwMode="auto">
              <a:xfrm>
                <a:off x="3162" y="1108"/>
                <a:ext cx="1645" cy="1644"/>
              </a:xfrm>
              <a:custGeom>
                <a:avLst/>
                <a:gdLst>
                  <a:gd name="T0" fmla="*/ 0 w 1645"/>
                  <a:gd name="T1" fmla="*/ 1644 h 1644"/>
                  <a:gd name="T2" fmla="*/ 611 w 1645"/>
                  <a:gd name="T3" fmla="*/ 1478 h 1644"/>
                  <a:gd name="T4" fmla="*/ 1200 w 1645"/>
                  <a:gd name="T5" fmla="*/ 1011 h 1644"/>
                  <a:gd name="T6" fmla="*/ 1645 w 1645"/>
                  <a:gd name="T7" fmla="*/ 0 h 16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5" h="1644">
                    <a:moveTo>
                      <a:pt x="0" y="1644"/>
                    </a:moveTo>
                    <a:cubicBezTo>
                      <a:pt x="205" y="1613"/>
                      <a:pt x="411" y="1583"/>
                      <a:pt x="611" y="1478"/>
                    </a:cubicBezTo>
                    <a:cubicBezTo>
                      <a:pt x="811" y="1373"/>
                      <a:pt x="1028" y="1257"/>
                      <a:pt x="1200" y="1011"/>
                    </a:cubicBezTo>
                    <a:cubicBezTo>
                      <a:pt x="1372" y="765"/>
                      <a:pt x="1573" y="163"/>
                      <a:pt x="164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9" name="Line 16"/>
              <p:cNvSpPr>
                <a:spLocks noChangeShapeType="1"/>
              </p:cNvSpPr>
              <p:nvPr/>
            </p:nvSpPr>
            <p:spPr bwMode="auto">
              <a:xfrm>
                <a:off x="4795" y="1119"/>
                <a:ext cx="0" cy="1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50" name="Line 17"/>
              <p:cNvSpPr>
                <a:spLocks noChangeShapeType="1"/>
              </p:cNvSpPr>
              <p:nvPr/>
            </p:nvSpPr>
            <p:spPr bwMode="auto">
              <a:xfrm>
                <a:off x="3584" y="2319"/>
                <a:ext cx="0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51" name="Line 18"/>
              <p:cNvSpPr>
                <a:spLocks noChangeShapeType="1"/>
              </p:cNvSpPr>
              <p:nvPr/>
            </p:nvSpPr>
            <p:spPr bwMode="auto">
              <a:xfrm flipV="1">
                <a:off x="3151" y="2319"/>
                <a:ext cx="0" cy="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52" name="Text Box 19"/>
              <p:cNvSpPr txBox="1">
                <a:spLocks noChangeArrowheads="1"/>
              </p:cNvSpPr>
              <p:nvPr/>
            </p:nvSpPr>
            <p:spPr bwMode="auto">
              <a:xfrm>
                <a:off x="4904" y="2292"/>
                <a:ext cx="196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78553" name="Text Box 21"/>
              <p:cNvSpPr txBox="1">
                <a:spLocks noChangeArrowheads="1"/>
              </p:cNvSpPr>
              <p:nvPr/>
            </p:nvSpPr>
            <p:spPr bwMode="auto">
              <a:xfrm>
                <a:off x="3491" y="2653"/>
                <a:ext cx="355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f(x)</a:t>
                </a:r>
              </a:p>
            </p:txBody>
          </p:sp>
          <p:sp>
            <p:nvSpPr>
              <p:cNvPr id="278554" name="Text Box 22"/>
              <p:cNvSpPr txBox="1">
                <a:spLocks noChangeArrowheads="1"/>
              </p:cNvSpPr>
              <p:nvPr/>
            </p:nvSpPr>
            <p:spPr bwMode="auto">
              <a:xfrm>
                <a:off x="3204" y="2258"/>
                <a:ext cx="196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78555" name="Text Box 23"/>
              <p:cNvSpPr txBox="1">
                <a:spLocks noChangeArrowheads="1"/>
              </p:cNvSpPr>
              <p:nvPr/>
            </p:nvSpPr>
            <p:spPr bwMode="auto">
              <a:xfrm>
                <a:off x="3004" y="2091"/>
                <a:ext cx="276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278556" name="Text Box 24"/>
              <p:cNvSpPr txBox="1">
                <a:spLocks noChangeArrowheads="1"/>
              </p:cNvSpPr>
              <p:nvPr/>
            </p:nvSpPr>
            <p:spPr bwMode="auto">
              <a:xfrm>
                <a:off x="4678" y="2264"/>
                <a:ext cx="276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278557" name="Text Box 25"/>
              <p:cNvSpPr txBox="1">
                <a:spLocks noChangeArrowheads="1"/>
              </p:cNvSpPr>
              <p:nvPr/>
            </p:nvSpPr>
            <p:spPr bwMode="auto">
              <a:xfrm>
                <a:off x="3457" y="2110"/>
                <a:ext cx="196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78558" name="Text Box 26"/>
              <p:cNvSpPr txBox="1">
                <a:spLocks noChangeArrowheads="1"/>
              </p:cNvSpPr>
              <p:nvPr/>
            </p:nvSpPr>
            <p:spPr bwMode="auto">
              <a:xfrm>
                <a:off x="2980" y="2734"/>
                <a:ext cx="435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f(x1)</a:t>
                </a:r>
              </a:p>
            </p:txBody>
          </p:sp>
          <p:sp>
            <p:nvSpPr>
              <p:cNvPr id="278559" name="Text Box 27"/>
              <p:cNvSpPr txBox="1">
                <a:spLocks noChangeArrowheads="1"/>
              </p:cNvSpPr>
              <p:nvPr/>
            </p:nvSpPr>
            <p:spPr bwMode="auto">
              <a:xfrm>
                <a:off x="4617" y="887"/>
                <a:ext cx="435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f(x2)</a:t>
                </a:r>
              </a:p>
            </p:txBody>
          </p:sp>
          <p:sp>
            <p:nvSpPr>
              <p:cNvPr id="278560" name="Line 29"/>
              <p:cNvSpPr>
                <a:spLocks noChangeShapeType="1"/>
              </p:cNvSpPr>
              <p:nvPr/>
            </p:nvSpPr>
            <p:spPr bwMode="auto">
              <a:xfrm flipV="1">
                <a:off x="3589" y="1118"/>
                <a:ext cx="1212" cy="1556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61" name="Line 30"/>
              <p:cNvSpPr>
                <a:spLocks noChangeShapeType="1"/>
              </p:cNvSpPr>
              <p:nvPr/>
            </p:nvSpPr>
            <p:spPr bwMode="auto">
              <a:xfrm>
                <a:off x="3856" y="2318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62" name="Oval 31"/>
              <p:cNvSpPr>
                <a:spLocks noChangeArrowheads="1"/>
              </p:cNvSpPr>
              <p:nvPr/>
            </p:nvSpPr>
            <p:spPr bwMode="auto">
              <a:xfrm>
                <a:off x="4167" y="2295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63" name="Line 32"/>
              <p:cNvSpPr>
                <a:spLocks noChangeShapeType="1"/>
              </p:cNvSpPr>
              <p:nvPr/>
            </p:nvSpPr>
            <p:spPr bwMode="auto">
              <a:xfrm flipV="1">
                <a:off x="3856" y="1118"/>
                <a:ext cx="945" cy="142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64" name="Line 33"/>
              <p:cNvSpPr>
                <a:spLocks noChangeShapeType="1"/>
              </p:cNvSpPr>
              <p:nvPr/>
            </p:nvSpPr>
            <p:spPr bwMode="auto">
              <a:xfrm>
                <a:off x="4000" y="2318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4196" name="Rectangle 36"/>
          <p:cNvSpPr>
            <a:spLocks noChangeArrowheads="1"/>
          </p:cNvSpPr>
          <p:nvPr/>
        </p:nvSpPr>
        <p:spPr bwMode="auto">
          <a:xfrm>
            <a:off x="352425" y="1545555"/>
            <a:ext cx="5429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1. 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取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x1,x2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两点，求得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f(x1),  f(x2) 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。 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    异号：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x1,x2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之间必有一根。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    同号：改变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x1, x2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，直到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f(x1), f(x2)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异号为止。 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52425" y="2688555"/>
            <a:ext cx="5907088" cy="1395413"/>
            <a:chOff x="222" y="1488"/>
            <a:chExt cx="3721" cy="879"/>
          </a:xfrm>
        </p:grpSpPr>
        <p:graphicFrame>
          <p:nvGraphicFramePr>
            <p:cNvPr id="278541" name="Object 28"/>
            <p:cNvGraphicFramePr>
              <a:graphicFrameLocks noChangeAspect="1"/>
            </p:cNvGraphicFramePr>
            <p:nvPr/>
          </p:nvGraphicFramePr>
          <p:xfrm>
            <a:off x="1638" y="1801"/>
            <a:ext cx="1770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00200" imgH="444240" progId="Equation.3">
                    <p:embed/>
                  </p:oleObj>
                </mc:Choice>
                <mc:Fallback>
                  <p:oleObj name="公式" r:id="rId5" imgW="1600200" imgH="4442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801"/>
                          <a:ext cx="1770" cy="4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542" name="Rectangle 37"/>
            <p:cNvSpPr>
              <a:spLocks noChangeArrowheads="1"/>
            </p:cNvSpPr>
            <p:nvPr/>
          </p:nvSpPr>
          <p:spPr bwMode="auto">
            <a:xfrm>
              <a:off x="222" y="1488"/>
              <a:ext cx="3721" cy="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2. 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连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f(x1),f(x2)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两点（弦）交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轴于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。 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      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点的坐标求法：     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   ①求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点的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坐标 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   ②从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值得</a:t>
              </a: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f(x)</a:t>
              </a:r>
            </a:p>
          </p:txBody>
        </p:sp>
      </p:grpSp>
      <p:sp>
        <p:nvSpPr>
          <p:cNvPr id="604199" name="Rectangle 39"/>
          <p:cNvSpPr>
            <a:spLocks noChangeArrowheads="1"/>
          </p:cNvSpPr>
          <p:nvPr/>
        </p:nvSpPr>
        <p:spPr bwMode="auto">
          <a:xfrm>
            <a:off x="352425" y="4120480"/>
            <a:ext cx="4697413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3. 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若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f(x)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与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f(x1)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同号，</a:t>
            </a:r>
          </a:p>
          <a:p>
            <a:pPr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        则根必在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(x,x2)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区间，此时将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x1=x;  </a:t>
            </a:r>
            <a:endParaRPr kumimoji="0" lang="en-US" altLang="zh-CN" sz="20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若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f(x)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与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f(x2)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同号，</a:t>
            </a:r>
          </a:p>
          <a:p>
            <a:pPr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        则根必在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(x1,x)</a:t>
            </a:r>
            <a:r>
              <a:rPr kumimoji="0" lang="zh-CN" altLang="en-US" sz="2000" dirty="0">
                <a:solidFill>
                  <a:schemeClr val="tx1"/>
                </a:solidFill>
                <a:ea typeface="宋体" pitchFamily="2" charset="-122"/>
              </a:rPr>
              <a:t>区间，此时将</a:t>
            </a: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x2=x;</a:t>
            </a:r>
          </a:p>
        </p:txBody>
      </p:sp>
      <p:sp>
        <p:nvSpPr>
          <p:cNvPr id="604200" name="Rectangle 40"/>
          <p:cNvSpPr>
            <a:spLocks noChangeArrowheads="1"/>
          </p:cNvSpPr>
          <p:nvPr/>
        </p:nvSpPr>
        <p:spPr bwMode="auto">
          <a:xfrm>
            <a:off x="352425" y="5455568"/>
            <a:ext cx="73136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4. 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重复步骤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3 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，直到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| f(x) | &lt; ε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为止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,   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设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ε &lt; 10</a:t>
            </a:r>
            <a:r>
              <a:rPr kumimoji="0" lang="en-US" altLang="zh-CN" sz="2000" baseline="30000">
                <a:solidFill>
                  <a:schemeClr val="tx1"/>
                </a:solidFill>
                <a:ea typeface="宋体" pitchFamily="2" charset="-122"/>
              </a:rPr>
              <a:t>-6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 , </a:t>
            </a:r>
            <a:r>
              <a:rPr kumimoji="0" lang="zh-CN" altLang="en-US" sz="2000">
                <a:solidFill>
                  <a:schemeClr val="tx1"/>
                </a:solidFill>
                <a:ea typeface="宋体" pitchFamily="2" charset="-122"/>
              </a:rPr>
              <a:t>则 </a:t>
            </a: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f(x)≈0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980728"/>
            <a:ext cx="4298950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kumimoji="0" lang="zh-CN" altLang="en-US" sz="2400" dirty="0">
                <a:solidFill>
                  <a:srgbClr val="FF0000"/>
                </a:solidFill>
              </a:rPr>
              <a:t>用三个函数实现各部分的功能</a:t>
            </a:r>
            <a:r>
              <a:rPr kumimoji="0" lang="en-US" altLang="zh-CN" sz="2400" dirty="0">
                <a:solidFill>
                  <a:srgbClr val="FF0000"/>
                </a:solidFill>
              </a:rPr>
              <a:t>: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① </a:t>
            </a:r>
            <a:r>
              <a:rPr kumimoji="0" lang="zh-CN" altLang="en-US" sz="2400" dirty="0">
                <a:solidFill>
                  <a:schemeClr val="tx1"/>
                </a:solidFill>
              </a:rPr>
              <a:t>函数</a:t>
            </a:r>
            <a:r>
              <a:rPr kumimoji="0" lang="en-US" altLang="zh-CN" sz="2400" dirty="0">
                <a:solidFill>
                  <a:schemeClr val="tx1"/>
                </a:solidFill>
              </a:rPr>
              <a:t>f(x)</a:t>
            </a:r>
            <a:r>
              <a:rPr kumimoji="0" lang="zh-CN" altLang="en-US" sz="2400" dirty="0">
                <a:solidFill>
                  <a:schemeClr val="tx1"/>
                </a:solidFill>
              </a:rPr>
              <a:t>：</a:t>
            </a:r>
          </a:p>
          <a:p>
            <a:pPr marL="342900" indent="-342900"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     求</a:t>
            </a:r>
            <a:r>
              <a:rPr kumimoji="0" lang="en-US" altLang="zh-CN" sz="2400" dirty="0">
                <a:solidFill>
                  <a:schemeClr val="tx1"/>
                </a:solidFill>
              </a:rPr>
              <a:t>x</a:t>
            </a:r>
            <a:r>
              <a:rPr kumimoji="0" lang="zh-CN" altLang="en-US" sz="2400" dirty="0">
                <a:solidFill>
                  <a:schemeClr val="tx1"/>
                </a:solidFill>
              </a:rPr>
              <a:t>的函数</a:t>
            </a:r>
            <a:r>
              <a:rPr kumimoji="0" lang="en-US" altLang="zh-CN" sz="2400" dirty="0">
                <a:solidFill>
                  <a:schemeClr val="tx1"/>
                </a:solidFill>
              </a:rPr>
              <a:t>:x</a:t>
            </a:r>
            <a:r>
              <a:rPr kumimoji="0" lang="en-US" altLang="zh-CN" sz="2400" baseline="30000" dirty="0">
                <a:solidFill>
                  <a:schemeClr val="tx1"/>
                </a:solidFill>
              </a:rPr>
              <a:t>3</a:t>
            </a:r>
            <a:r>
              <a:rPr kumimoji="0" lang="en-US" altLang="zh-CN" sz="2400" dirty="0">
                <a:solidFill>
                  <a:schemeClr val="tx1"/>
                </a:solidFill>
              </a:rPr>
              <a:t> - 5x</a:t>
            </a:r>
            <a:r>
              <a:rPr kumimoji="0"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</a:rPr>
              <a:t> +16x-80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② </a:t>
            </a:r>
            <a:r>
              <a:rPr kumimoji="0" lang="zh-CN" altLang="en-US" sz="2400" dirty="0">
                <a:solidFill>
                  <a:schemeClr val="tx1"/>
                </a:solidFill>
              </a:rPr>
              <a:t>函数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xpoint</a:t>
            </a:r>
            <a:r>
              <a:rPr kumimoji="0" lang="en-US" altLang="zh-CN" sz="2400" dirty="0">
                <a:solidFill>
                  <a:schemeClr val="tx1"/>
                </a:solidFill>
              </a:rPr>
              <a:t>(x1,x2)</a:t>
            </a:r>
            <a:r>
              <a:rPr kumimoji="0" lang="zh-CN" altLang="en-US" sz="2400" dirty="0">
                <a:solidFill>
                  <a:schemeClr val="tx1"/>
                </a:solidFill>
              </a:rPr>
              <a:t>：</a:t>
            </a:r>
          </a:p>
          <a:p>
            <a:pPr marL="342900" indent="-342900"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     求弦与</a:t>
            </a:r>
            <a:r>
              <a:rPr kumimoji="0" lang="en-US" altLang="zh-CN" sz="2400" dirty="0">
                <a:solidFill>
                  <a:schemeClr val="tx1"/>
                </a:solidFill>
              </a:rPr>
              <a:t>x</a:t>
            </a:r>
            <a:r>
              <a:rPr kumimoji="0" lang="zh-CN" altLang="en-US" sz="2400" dirty="0">
                <a:solidFill>
                  <a:schemeClr val="tx1"/>
                </a:solidFill>
              </a:rPr>
              <a:t>轴交点</a:t>
            </a:r>
            <a:r>
              <a:rPr kumimoji="0" lang="en-US" altLang="zh-CN" sz="2400" dirty="0">
                <a:solidFill>
                  <a:schemeClr val="tx1"/>
                </a:solidFill>
              </a:rPr>
              <a:t>X</a:t>
            </a:r>
            <a:r>
              <a:rPr kumimoji="0" lang="zh-CN" altLang="en-US" sz="2400" dirty="0">
                <a:solidFill>
                  <a:schemeClr val="tx1"/>
                </a:solidFill>
              </a:rPr>
              <a:t>的</a:t>
            </a:r>
            <a:r>
              <a:rPr kumimoji="0" lang="en-US" altLang="zh-CN" sz="2400" dirty="0">
                <a:solidFill>
                  <a:schemeClr val="tx1"/>
                </a:solidFill>
              </a:rPr>
              <a:t>x</a:t>
            </a:r>
            <a:r>
              <a:rPr kumimoji="0" lang="zh-CN" altLang="en-US" sz="2400" dirty="0">
                <a:solidFill>
                  <a:schemeClr val="tx1"/>
                </a:solidFill>
              </a:rPr>
              <a:t>坐标 </a:t>
            </a:r>
            <a:endParaRPr kumimoji="0" lang="zh-CN" altLang="en-US" sz="2400" b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③ 函数</a:t>
            </a:r>
            <a:r>
              <a:rPr kumimoji="0" lang="en-US" altLang="zh-CN" sz="2400" dirty="0">
                <a:solidFill>
                  <a:schemeClr val="tx1"/>
                </a:solidFill>
              </a:rPr>
              <a:t>root(x1, x2) </a:t>
            </a:r>
            <a:r>
              <a:rPr kumimoji="0" lang="zh-CN" altLang="en-US" sz="2400" dirty="0">
                <a:solidFill>
                  <a:schemeClr val="tx1"/>
                </a:solidFill>
              </a:rPr>
              <a:t>：</a:t>
            </a:r>
          </a:p>
          <a:p>
            <a:pPr marL="342900" indent="-342900"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     求</a:t>
            </a:r>
            <a:r>
              <a:rPr kumimoji="0" lang="en-US" altLang="zh-CN" sz="2400" dirty="0">
                <a:solidFill>
                  <a:schemeClr val="tx1"/>
                </a:solidFill>
              </a:rPr>
              <a:t>(x1, x2)</a:t>
            </a:r>
            <a:r>
              <a:rPr kumimoji="0" lang="zh-CN" altLang="en-US" sz="2400" dirty="0">
                <a:solidFill>
                  <a:schemeClr val="tx1"/>
                </a:solidFill>
              </a:rPr>
              <a:t>区间的实根 </a:t>
            </a:r>
            <a:endParaRPr kumimoji="0" lang="zh-CN" altLang="en-US" sz="2400" b="0" dirty="0">
              <a:solidFill>
                <a:schemeClr val="tx1"/>
              </a:solidFill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814888" y="508000"/>
            <a:ext cx="4256087" cy="4337050"/>
            <a:chOff x="1464" y="1435"/>
            <a:chExt cx="2681" cy="2732"/>
          </a:xfrm>
        </p:grpSpPr>
        <p:sp>
          <p:nvSpPr>
            <p:cNvPr id="279586" name="Rectangle 11"/>
            <p:cNvSpPr>
              <a:spLocks noChangeArrowheads="1"/>
            </p:cNvSpPr>
            <p:nvPr/>
          </p:nvSpPr>
          <p:spPr bwMode="auto">
            <a:xfrm>
              <a:off x="1464" y="1435"/>
              <a:ext cx="2669" cy="27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87" name="Line 12"/>
            <p:cNvSpPr>
              <a:spLocks noChangeShapeType="1"/>
            </p:cNvSpPr>
            <p:nvPr/>
          </p:nvSpPr>
          <p:spPr bwMode="auto">
            <a:xfrm>
              <a:off x="1921" y="1437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88" name="Line 13"/>
            <p:cNvSpPr>
              <a:spLocks noChangeShapeType="1"/>
            </p:cNvSpPr>
            <p:nvPr/>
          </p:nvSpPr>
          <p:spPr bwMode="auto">
            <a:xfrm>
              <a:off x="1921" y="1759"/>
              <a:ext cx="2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89" name="Line 14"/>
            <p:cNvSpPr>
              <a:spLocks noChangeShapeType="1"/>
            </p:cNvSpPr>
            <p:nvPr/>
          </p:nvSpPr>
          <p:spPr bwMode="auto">
            <a:xfrm>
              <a:off x="1478" y="2070"/>
              <a:ext cx="26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0" name="Line 15"/>
            <p:cNvSpPr>
              <a:spLocks noChangeShapeType="1"/>
            </p:cNvSpPr>
            <p:nvPr/>
          </p:nvSpPr>
          <p:spPr bwMode="auto">
            <a:xfrm>
              <a:off x="1921" y="2070"/>
              <a:ext cx="0" cy="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1" name="Line 16"/>
            <p:cNvSpPr>
              <a:spLocks noChangeShapeType="1"/>
            </p:cNvSpPr>
            <p:nvPr/>
          </p:nvSpPr>
          <p:spPr bwMode="auto">
            <a:xfrm>
              <a:off x="1932" y="2370"/>
              <a:ext cx="2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2" name="Text Box 17"/>
            <p:cNvSpPr txBox="1">
              <a:spLocks noChangeArrowheads="1"/>
            </p:cNvSpPr>
            <p:nvPr/>
          </p:nvSpPr>
          <p:spPr bwMode="auto">
            <a:xfrm>
              <a:off x="1974" y="2131"/>
              <a:ext cx="217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sz="2000" dirty="0">
                  <a:ea typeface="宋体" pitchFamily="2" charset="-122"/>
                </a:rPr>
                <a:t>y1=f(x1), </a:t>
              </a:r>
              <a:r>
                <a:rPr lang="zh-CN" altLang="en-US" sz="2000" dirty="0">
                  <a:solidFill>
                    <a:schemeClr val="tx1"/>
                  </a:solidFill>
                  <a:ea typeface="宋体" pitchFamily="2" charset="-122"/>
                </a:rPr>
                <a:t>求弦</a:t>
              </a:r>
              <a:r>
                <a:rPr lang="zh-CN" altLang="zh-CN" sz="2000" dirty="0">
                  <a:solidFill>
                    <a:schemeClr val="tx1"/>
                  </a:solidFill>
                  <a:ea typeface="宋体" pitchFamily="2" charset="-122"/>
                </a:rPr>
                <a:t>与</a:t>
              </a:r>
              <a:r>
                <a:rPr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lang="zh-CN" altLang="zh-CN" sz="2000" dirty="0">
                  <a:solidFill>
                    <a:schemeClr val="tx1"/>
                  </a:solidFill>
                  <a:ea typeface="宋体" pitchFamily="2" charset="-122"/>
                </a:rPr>
                <a:t>轴的交点</a:t>
              </a:r>
              <a:r>
                <a:rPr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endParaRPr lang="en-US" altLang="zh-CN" sz="2000" dirty="0">
                <a:ea typeface="宋体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endParaRPr lang="en-US" altLang="zh-CN" sz="20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9593" name="Line 18"/>
            <p:cNvSpPr>
              <a:spLocks noChangeShapeType="1"/>
            </p:cNvSpPr>
            <p:nvPr/>
          </p:nvSpPr>
          <p:spPr bwMode="auto">
            <a:xfrm>
              <a:off x="1921" y="2648"/>
              <a:ext cx="2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4" name="Line 19"/>
            <p:cNvSpPr>
              <a:spLocks noChangeShapeType="1"/>
            </p:cNvSpPr>
            <p:nvPr/>
          </p:nvSpPr>
          <p:spPr bwMode="auto">
            <a:xfrm>
              <a:off x="1921" y="3025"/>
              <a:ext cx="2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5" name="Line 20"/>
            <p:cNvSpPr>
              <a:spLocks noChangeShapeType="1"/>
            </p:cNvSpPr>
            <p:nvPr/>
          </p:nvSpPr>
          <p:spPr bwMode="auto">
            <a:xfrm>
              <a:off x="1921" y="2648"/>
              <a:ext cx="1112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6" name="Line 21"/>
            <p:cNvSpPr>
              <a:spLocks noChangeShapeType="1"/>
            </p:cNvSpPr>
            <p:nvPr/>
          </p:nvSpPr>
          <p:spPr bwMode="auto">
            <a:xfrm flipV="1">
              <a:off x="3033" y="2648"/>
              <a:ext cx="108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7" name="Line 22"/>
            <p:cNvSpPr>
              <a:spLocks noChangeShapeType="1"/>
            </p:cNvSpPr>
            <p:nvPr/>
          </p:nvSpPr>
          <p:spPr bwMode="auto">
            <a:xfrm flipH="1">
              <a:off x="3032" y="3014"/>
              <a:ext cx="1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8" name="Line 23"/>
            <p:cNvSpPr>
              <a:spLocks noChangeShapeType="1"/>
            </p:cNvSpPr>
            <p:nvPr/>
          </p:nvSpPr>
          <p:spPr bwMode="auto">
            <a:xfrm>
              <a:off x="1921" y="3470"/>
              <a:ext cx="2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9" name="Line 24"/>
            <p:cNvSpPr>
              <a:spLocks noChangeShapeType="1"/>
            </p:cNvSpPr>
            <p:nvPr/>
          </p:nvSpPr>
          <p:spPr bwMode="auto">
            <a:xfrm>
              <a:off x="1466" y="3803"/>
              <a:ext cx="2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00" name="Text Box 25"/>
            <p:cNvSpPr txBox="1">
              <a:spLocks noChangeArrowheads="1"/>
            </p:cNvSpPr>
            <p:nvPr/>
          </p:nvSpPr>
          <p:spPr bwMode="auto">
            <a:xfrm>
              <a:off x="2074" y="1476"/>
              <a:ext cx="1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输入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x1,x2,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求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f(x1),f(x2)</a:t>
              </a:r>
            </a:p>
          </p:txBody>
        </p:sp>
        <p:sp>
          <p:nvSpPr>
            <p:cNvPr id="279601" name="Text Box 26"/>
            <p:cNvSpPr txBox="1">
              <a:spLocks noChangeArrowheads="1"/>
            </p:cNvSpPr>
            <p:nvPr/>
          </p:nvSpPr>
          <p:spPr bwMode="auto">
            <a:xfrm>
              <a:off x="1708" y="1799"/>
              <a:ext cx="1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直到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f(x1)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与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f(x2)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异号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9602" name="Text Box 27"/>
            <p:cNvSpPr txBox="1">
              <a:spLocks noChangeArrowheads="1"/>
            </p:cNvSpPr>
            <p:nvPr/>
          </p:nvSpPr>
          <p:spPr bwMode="auto">
            <a:xfrm>
              <a:off x="2559" y="2413"/>
              <a:ext cx="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y=f(x)</a:t>
              </a:r>
            </a:p>
          </p:txBody>
        </p:sp>
        <p:sp>
          <p:nvSpPr>
            <p:cNvPr id="279603" name="Text Box 28"/>
            <p:cNvSpPr txBox="1">
              <a:spLocks noChangeArrowheads="1"/>
            </p:cNvSpPr>
            <p:nvPr/>
          </p:nvSpPr>
          <p:spPr bwMode="auto">
            <a:xfrm>
              <a:off x="2619" y="2665"/>
              <a:ext cx="8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y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与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y1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同号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9604" name="Text Box 29"/>
            <p:cNvSpPr txBox="1">
              <a:spLocks noChangeArrowheads="1"/>
            </p:cNvSpPr>
            <p:nvPr/>
          </p:nvSpPr>
          <p:spPr bwMode="auto">
            <a:xfrm>
              <a:off x="2008" y="27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279605" name="Text Box 30"/>
            <p:cNvSpPr txBox="1">
              <a:spLocks noChangeArrowheads="1"/>
            </p:cNvSpPr>
            <p:nvPr/>
          </p:nvSpPr>
          <p:spPr bwMode="auto">
            <a:xfrm>
              <a:off x="3719" y="27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279606" name="Text Box 31"/>
            <p:cNvSpPr txBox="1">
              <a:spLocks noChangeArrowheads="1"/>
            </p:cNvSpPr>
            <p:nvPr/>
          </p:nvSpPr>
          <p:spPr bwMode="auto">
            <a:xfrm>
              <a:off x="2152" y="3042"/>
              <a:ext cx="44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x1=x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y1=y</a:t>
              </a:r>
            </a:p>
          </p:txBody>
        </p:sp>
        <p:sp>
          <p:nvSpPr>
            <p:cNvPr id="279607" name="Text Box 32"/>
            <p:cNvSpPr txBox="1">
              <a:spLocks noChangeArrowheads="1"/>
            </p:cNvSpPr>
            <p:nvPr/>
          </p:nvSpPr>
          <p:spPr bwMode="auto">
            <a:xfrm>
              <a:off x="3303" y="303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x2=x</a:t>
              </a:r>
            </a:p>
          </p:txBody>
        </p:sp>
        <p:sp>
          <p:nvSpPr>
            <p:cNvPr id="279608" name="Text Box 33"/>
            <p:cNvSpPr txBox="1">
              <a:spLocks noChangeArrowheads="1"/>
            </p:cNvSpPr>
            <p:nvPr/>
          </p:nvSpPr>
          <p:spPr bwMode="auto">
            <a:xfrm>
              <a:off x="1903" y="3527"/>
              <a:ext cx="7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itchFamily="2" charset="-122"/>
                </a:rPr>
                <a:t>直到 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|y|&lt;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  <a:sym typeface="Symbol" pitchFamily="18" charset="2"/>
                </a:rPr>
                <a:t></a:t>
              </a:r>
              <a:endParaRPr lang="en-US" altLang="zh-CN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9609" name="Text Box 34"/>
            <p:cNvSpPr txBox="1">
              <a:spLocks noChangeArrowheads="1"/>
            </p:cNvSpPr>
            <p:nvPr/>
          </p:nvSpPr>
          <p:spPr bwMode="auto">
            <a:xfrm>
              <a:off x="1941" y="3864"/>
              <a:ext cx="13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root=x   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输出  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root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522663" y="1547813"/>
            <a:ext cx="1289050" cy="2728912"/>
            <a:chOff x="2219" y="975"/>
            <a:chExt cx="812" cy="1719"/>
          </a:xfrm>
        </p:grpSpPr>
        <p:sp>
          <p:nvSpPr>
            <p:cNvPr id="279584" name="Text Box 36"/>
            <p:cNvSpPr txBox="1">
              <a:spLocks noChangeArrowheads="1"/>
            </p:cNvSpPr>
            <p:nvPr/>
          </p:nvSpPr>
          <p:spPr bwMode="auto">
            <a:xfrm>
              <a:off x="2219" y="1691"/>
              <a:ext cx="7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root</a:t>
              </a:r>
              <a:r>
                <a:rPr lang="zh-CN" altLang="zh-CN" sz="2000">
                  <a:solidFill>
                    <a:srgbClr val="FF3300"/>
                  </a:solidFill>
                  <a:ea typeface="宋体" pitchFamily="2" charset="-122"/>
                </a:rPr>
                <a:t>函数</a:t>
              </a:r>
              <a:endParaRPr lang="zh-CN" altLang="en-US" sz="200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606247" name="AutoShape 39"/>
            <p:cNvSpPr>
              <a:spLocks/>
            </p:cNvSpPr>
            <p:nvPr/>
          </p:nvSpPr>
          <p:spPr bwMode="auto">
            <a:xfrm>
              <a:off x="2907" y="975"/>
              <a:ext cx="124" cy="1719"/>
            </a:xfrm>
            <a:prstGeom prst="leftBrace">
              <a:avLst>
                <a:gd name="adj1" fmla="val 115524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60784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60784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043608" y="4833938"/>
            <a:ext cx="7088187" cy="2024062"/>
            <a:chOff x="1135" y="3045"/>
            <a:chExt cx="4465" cy="1275"/>
          </a:xfrm>
        </p:grpSpPr>
        <p:sp>
          <p:nvSpPr>
            <p:cNvPr id="279563" name="Text Box 43"/>
            <p:cNvSpPr txBox="1">
              <a:spLocks noChangeArrowheads="1"/>
            </p:cNvSpPr>
            <p:nvPr/>
          </p:nvSpPr>
          <p:spPr bwMode="auto">
            <a:xfrm>
              <a:off x="1376" y="3061"/>
              <a:ext cx="6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main( )</a:t>
              </a:r>
            </a:p>
          </p:txBody>
        </p:sp>
        <p:sp>
          <p:nvSpPr>
            <p:cNvPr id="279564" name="Text Box 44"/>
            <p:cNvSpPr txBox="1">
              <a:spLocks noChangeArrowheads="1"/>
            </p:cNvSpPr>
            <p:nvPr/>
          </p:nvSpPr>
          <p:spPr bwMode="auto">
            <a:xfrm>
              <a:off x="1135" y="3476"/>
              <a:ext cx="10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root</a:t>
              </a:r>
            </a:p>
          </p:txBody>
        </p:sp>
        <p:sp>
          <p:nvSpPr>
            <p:cNvPr id="279565" name="Text Box 45"/>
            <p:cNvSpPr txBox="1">
              <a:spLocks noChangeArrowheads="1"/>
            </p:cNvSpPr>
            <p:nvPr/>
          </p:nvSpPr>
          <p:spPr bwMode="auto">
            <a:xfrm>
              <a:off x="1226" y="3878"/>
              <a:ext cx="7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输出根 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</a:t>
              </a:r>
            </a:p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结束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9566" name="Text Box 46"/>
            <p:cNvSpPr txBox="1">
              <a:spLocks noChangeArrowheads="1"/>
            </p:cNvSpPr>
            <p:nvPr/>
          </p:nvSpPr>
          <p:spPr bwMode="auto">
            <a:xfrm>
              <a:off x="2546" y="3045"/>
              <a:ext cx="7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root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函数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9567" name="Text Box 47"/>
            <p:cNvSpPr txBox="1">
              <a:spLocks noChangeArrowheads="1"/>
            </p:cNvSpPr>
            <p:nvPr/>
          </p:nvSpPr>
          <p:spPr bwMode="auto">
            <a:xfrm>
              <a:off x="3864" y="3047"/>
              <a:ext cx="8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xpoint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函数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79568" name="Text Box 48"/>
            <p:cNvSpPr txBox="1">
              <a:spLocks noChangeArrowheads="1"/>
            </p:cNvSpPr>
            <p:nvPr/>
          </p:nvSpPr>
          <p:spPr bwMode="auto">
            <a:xfrm>
              <a:off x="2370" y="3500"/>
              <a:ext cx="11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xpoint</a:t>
              </a:r>
            </a:p>
          </p:txBody>
        </p:sp>
        <p:sp>
          <p:nvSpPr>
            <p:cNvPr id="279569" name="Line 49"/>
            <p:cNvSpPr>
              <a:spLocks noChangeShapeType="1"/>
            </p:cNvSpPr>
            <p:nvPr/>
          </p:nvSpPr>
          <p:spPr bwMode="auto">
            <a:xfrm>
              <a:off x="1630" y="3306"/>
              <a:ext cx="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0" name="Line 50"/>
            <p:cNvSpPr>
              <a:spLocks noChangeShapeType="1"/>
            </p:cNvSpPr>
            <p:nvPr/>
          </p:nvSpPr>
          <p:spPr bwMode="auto">
            <a:xfrm>
              <a:off x="1630" y="370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1" name="Line 51"/>
            <p:cNvSpPr>
              <a:spLocks noChangeShapeType="1"/>
            </p:cNvSpPr>
            <p:nvPr/>
          </p:nvSpPr>
          <p:spPr bwMode="auto">
            <a:xfrm flipV="1">
              <a:off x="2161" y="3269"/>
              <a:ext cx="653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2" name="Line 52"/>
            <p:cNvSpPr>
              <a:spLocks noChangeShapeType="1"/>
            </p:cNvSpPr>
            <p:nvPr/>
          </p:nvSpPr>
          <p:spPr bwMode="auto">
            <a:xfrm>
              <a:off x="2885" y="3302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3" name="Line 53"/>
            <p:cNvSpPr>
              <a:spLocks noChangeShapeType="1"/>
            </p:cNvSpPr>
            <p:nvPr/>
          </p:nvSpPr>
          <p:spPr bwMode="auto">
            <a:xfrm>
              <a:off x="2885" y="3741"/>
              <a:ext cx="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4" name="Line 54"/>
            <p:cNvSpPr>
              <a:spLocks noChangeShapeType="1"/>
            </p:cNvSpPr>
            <p:nvPr/>
          </p:nvSpPr>
          <p:spPr bwMode="auto">
            <a:xfrm flipH="1" flipV="1">
              <a:off x="2113" y="3619"/>
              <a:ext cx="724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5" name="Line 55"/>
            <p:cNvSpPr>
              <a:spLocks noChangeShapeType="1"/>
            </p:cNvSpPr>
            <p:nvPr/>
          </p:nvSpPr>
          <p:spPr bwMode="auto">
            <a:xfrm flipV="1">
              <a:off x="4637" y="3301"/>
              <a:ext cx="657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6" name="Line 56"/>
            <p:cNvSpPr>
              <a:spLocks noChangeShapeType="1"/>
            </p:cNvSpPr>
            <p:nvPr/>
          </p:nvSpPr>
          <p:spPr bwMode="auto">
            <a:xfrm>
              <a:off x="5347" y="3315"/>
              <a:ext cx="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7" name="Line 57"/>
            <p:cNvSpPr>
              <a:spLocks noChangeShapeType="1"/>
            </p:cNvSpPr>
            <p:nvPr/>
          </p:nvSpPr>
          <p:spPr bwMode="auto">
            <a:xfrm flipH="1" flipV="1">
              <a:off x="4606" y="3677"/>
              <a:ext cx="64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8" name="Text Box 58"/>
            <p:cNvSpPr txBox="1">
              <a:spLocks noChangeArrowheads="1"/>
            </p:cNvSpPr>
            <p:nvPr/>
          </p:nvSpPr>
          <p:spPr bwMode="auto">
            <a:xfrm>
              <a:off x="3842" y="3513"/>
              <a:ext cx="8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调用函数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279579" name="Line 59"/>
            <p:cNvSpPr>
              <a:spLocks noChangeShapeType="1"/>
            </p:cNvSpPr>
            <p:nvPr/>
          </p:nvSpPr>
          <p:spPr bwMode="auto">
            <a:xfrm flipV="1">
              <a:off x="3575" y="3299"/>
              <a:ext cx="609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80" name="Line 60"/>
            <p:cNvSpPr>
              <a:spLocks noChangeShapeType="1"/>
            </p:cNvSpPr>
            <p:nvPr/>
          </p:nvSpPr>
          <p:spPr bwMode="auto">
            <a:xfrm>
              <a:off x="4255" y="3295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81" name="Line 61"/>
            <p:cNvSpPr>
              <a:spLocks noChangeShapeType="1"/>
            </p:cNvSpPr>
            <p:nvPr/>
          </p:nvSpPr>
          <p:spPr bwMode="auto">
            <a:xfrm>
              <a:off x="4255" y="3709"/>
              <a:ext cx="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82" name="Line 62"/>
            <p:cNvSpPr>
              <a:spLocks noChangeShapeType="1"/>
            </p:cNvSpPr>
            <p:nvPr/>
          </p:nvSpPr>
          <p:spPr bwMode="auto">
            <a:xfrm flipH="1" flipV="1">
              <a:off x="3518" y="3657"/>
              <a:ext cx="671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83" name="Text Box 63"/>
            <p:cNvSpPr txBox="1">
              <a:spLocks noChangeArrowheads="1"/>
            </p:cNvSpPr>
            <p:nvPr/>
          </p:nvSpPr>
          <p:spPr bwMode="auto">
            <a:xfrm>
              <a:off x="5111" y="3075"/>
              <a:ext cx="4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f</a:t>
              </a:r>
              <a:r>
                <a:rPr lang="zh-CN" altLang="zh-CN" sz="2000">
                  <a:solidFill>
                    <a:schemeClr val="tx1"/>
                  </a:solidFill>
                  <a:ea typeface="宋体" pitchFamily="2" charset="-122"/>
                </a:rPr>
                <a:t>函数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3" name="Rectangle 8"/>
          <p:cNvSpPr>
            <a:spLocks noChangeArrowheads="1"/>
          </p:cNvSpPr>
          <p:nvPr/>
        </p:nvSpPr>
        <p:spPr bwMode="auto">
          <a:xfrm>
            <a:off x="0" y="0"/>
            <a:ext cx="4669868" cy="4081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#include  &lt;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math.h</a:t>
            </a:r>
            <a:r>
              <a:rPr kumimoji="0"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float  f(float x)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float  y;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y=((x-5.0)*x+16.0)*x-80.0;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return(y);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float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xpoint</a:t>
            </a:r>
            <a:r>
              <a:rPr kumimoji="0" lang="en-US" altLang="zh-CN" sz="2400" dirty="0">
                <a:solidFill>
                  <a:schemeClr val="tx1"/>
                </a:solidFill>
              </a:rPr>
              <a:t>(float x1, float x2)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float  x;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   x =(</a:t>
            </a:r>
            <a:r>
              <a:rPr kumimoji="0" lang="en-US" altLang="zh-CN" sz="2400" dirty="0">
                <a:solidFill>
                  <a:schemeClr val="tx1"/>
                </a:solidFill>
              </a:rPr>
              <a:t>x1*f(x2)-x2*f(x1))/(f(x2)-f(x1));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/>
              <a:t>return(x);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4932040" y="0"/>
            <a:ext cx="4022768" cy="4081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float  root(float x1,float x2)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float  x, y, y1;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y1=</a:t>
            </a:r>
            <a:r>
              <a:rPr kumimoji="0" lang="en-US" altLang="zh-CN" sz="2400" dirty="0">
                <a:solidFill>
                  <a:srgbClr val="FF0000"/>
                </a:solidFill>
              </a:rPr>
              <a:t>f</a:t>
            </a:r>
            <a:r>
              <a:rPr kumimoji="0" lang="en-US" altLang="zh-CN" sz="2400" dirty="0">
                <a:solidFill>
                  <a:schemeClr val="tx1"/>
                </a:solidFill>
              </a:rPr>
              <a:t>(x1);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do {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           </a:t>
            </a:r>
            <a:r>
              <a:rPr kumimoji="0" lang="en-US" altLang="zh-CN" sz="2400" dirty="0">
                <a:solidFill>
                  <a:schemeClr val="tx1"/>
                </a:solidFill>
              </a:rPr>
              <a:t>x=</a:t>
            </a:r>
            <a:r>
              <a:rPr kumimoji="0" lang="en-US" altLang="zh-CN" sz="2400" dirty="0" err="1">
                <a:solidFill>
                  <a:srgbClr val="FF0000"/>
                </a:solidFill>
              </a:rPr>
              <a:t>xpoint</a:t>
            </a:r>
            <a:r>
              <a:rPr kumimoji="0" lang="en-US" altLang="zh-CN" sz="2400" dirty="0">
                <a:solidFill>
                  <a:schemeClr val="tx1"/>
                </a:solidFill>
              </a:rPr>
              <a:t>(x1, x2);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           </a:t>
            </a:r>
            <a:r>
              <a:rPr kumimoji="0" lang="en-US" altLang="zh-CN" sz="2400" dirty="0">
                <a:solidFill>
                  <a:schemeClr val="tx1"/>
                </a:solidFill>
              </a:rPr>
              <a:t>y=f(x);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if(y*y1 &gt; 0)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     { y1=y;x1=x;}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else  x2=x;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} while(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fabs</a:t>
            </a:r>
            <a:r>
              <a:rPr kumimoji="0" lang="en-US" altLang="zh-CN" sz="2400" dirty="0">
                <a:solidFill>
                  <a:schemeClr val="tx1"/>
                </a:solidFill>
              </a:rPr>
              <a:t>(y) &gt;=0.000001);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return(x);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08266" name="Rectangle 10"/>
          <p:cNvSpPr>
            <a:spLocks noChangeArrowheads="1"/>
          </p:cNvSpPr>
          <p:nvPr/>
        </p:nvSpPr>
        <p:spPr bwMode="auto">
          <a:xfrm>
            <a:off x="90952" y="4205870"/>
            <a:ext cx="8149347" cy="275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main(  )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  float  x1, x2, f1, f2, x;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do {   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input  x1, x2:\n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);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       </a:t>
            </a:r>
            <a:r>
              <a:rPr lang="en-US" altLang="zh-CN" sz="2400" dirty="0" err="1">
                <a:ea typeface="宋体" pitchFamily="2" charset="-122"/>
              </a:rPr>
              <a:t>scanf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%f%f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,&amp;x1,&amp;x2);</a:t>
            </a:r>
            <a:endParaRPr kumimoji="0"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       f1=f(x1); f2=f(x2);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    } while(f1*f2 &gt;=0);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 x=</a:t>
            </a:r>
            <a:r>
              <a:rPr kumimoji="0" lang="en-US" altLang="zh-CN" sz="2400" dirty="0">
                <a:solidFill>
                  <a:srgbClr val="FF0000"/>
                </a:solidFill>
                <a:ea typeface="宋体" pitchFamily="2" charset="-122"/>
              </a:rPr>
              <a:t>root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(x1, x2);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A  root  of  equation  is  %8.4f\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 sz="2400" dirty="0" err="1"/>
              <a:t>"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608267" name="Text Box 11"/>
          <p:cNvSpPr txBox="1">
            <a:spLocks noChangeArrowheads="1"/>
          </p:cNvSpPr>
          <p:nvPr/>
        </p:nvSpPr>
        <p:spPr bwMode="auto">
          <a:xfrm>
            <a:off x="5946775" y="4005064"/>
            <a:ext cx="3197225" cy="1349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运行情况：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Input x1,x2: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2,6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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A root of equation is 5.0000</a:t>
            </a:r>
            <a:endParaRPr lang="en-US" altLang="zh-CN" sz="20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8.6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函数的递归调用</a:t>
            </a:r>
            <a:endParaRPr lang="zh-CN" altLang="en-US" sz="32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递归：</a:t>
            </a:r>
            <a:r>
              <a:rPr kumimoji="0" lang="zh-CN" altLang="en-US" sz="2400">
                <a:solidFill>
                  <a:schemeClr val="tx1"/>
                </a:solidFill>
              </a:rPr>
              <a:t>在函数调用过程中，直接或间接的调用自身。</a:t>
            </a:r>
            <a:endParaRPr lang="zh-CN" altLang="en-US" sz="24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递归调用方式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直接递归调用：</a:t>
            </a:r>
            <a:r>
              <a:rPr kumimoji="0" lang="zh-CN" altLang="en-US" sz="2400">
                <a:solidFill>
                  <a:schemeClr val="tx1"/>
                </a:solidFill>
              </a:rPr>
              <a:t>在函数体内又调用自身 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510213" y="3009900"/>
            <a:ext cx="895350" cy="1951038"/>
            <a:chOff x="1104" y="1728"/>
            <a:chExt cx="564" cy="1229"/>
          </a:xfrm>
        </p:grpSpPr>
        <p:sp>
          <p:nvSpPr>
            <p:cNvPr id="281610" name="Text Box 9"/>
            <p:cNvSpPr txBox="1">
              <a:spLocks noChangeArrowheads="1"/>
            </p:cNvSpPr>
            <p:nvPr/>
          </p:nvSpPr>
          <p:spPr bwMode="auto">
            <a:xfrm>
              <a:off x="1312" y="172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f( )</a:t>
              </a:r>
            </a:p>
          </p:txBody>
        </p:sp>
        <p:sp>
          <p:nvSpPr>
            <p:cNvPr id="281611" name="Text Box 10"/>
            <p:cNvSpPr txBox="1">
              <a:spLocks noChangeArrowheads="1"/>
            </p:cNvSpPr>
            <p:nvPr/>
          </p:nvSpPr>
          <p:spPr bwMode="auto">
            <a:xfrm>
              <a:off x="1275" y="2669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调</a:t>
              </a:r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1612" name="Line 11"/>
            <p:cNvSpPr>
              <a:spLocks noChangeShapeType="1"/>
            </p:cNvSpPr>
            <p:nvPr/>
          </p:nvSpPr>
          <p:spPr bwMode="auto">
            <a:xfrm>
              <a:off x="1488" y="20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3" name="Line 12"/>
            <p:cNvSpPr>
              <a:spLocks noChangeShapeType="1"/>
            </p:cNvSpPr>
            <p:nvPr/>
          </p:nvSpPr>
          <p:spPr bwMode="auto">
            <a:xfrm flipH="1">
              <a:off x="1104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4" name="Line 13"/>
            <p:cNvSpPr>
              <a:spLocks noChangeShapeType="1"/>
            </p:cNvSpPr>
            <p:nvPr/>
          </p:nvSpPr>
          <p:spPr bwMode="auto">
            <a:xfrm flipV="1">
              <a:off x="1104" y="187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5" name="Line 14"/>
            <p:cNvSpPr>
              <a:spLocks noChangeShapeType="1"/>
            </p:cNvSpPr>
            <p:nvPr/>
          </p:nvSpPr>
          <p:spPr bwMode="auto">
            <a:xfrm>
              <a:off x="1104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0319" name="Text Box 15"/>
          <p:cNvSpPr txBox="1">
            <a:spLocks noChangeArrowheads="1"/>
          </p:cNvSpPr>
          <p:nvPr/>
        </p:nvSpPr>
        <p:spPr bwMode="auto">
          <a:xfrm>
            <a:off x="2087563" y="2782888"/>
            <a:ext cx="2193925" cy="2686050"/>
          </a:xfrm>
          <a:prstGeom prst="rect">
            <a:avLst/>
          </a:prstGeom>
          <a:solidFill>
            <a:srgbClr val="FFCCFF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int  </a:t>
            </a:r>
            <a:r>
              <a:rPr lang="en-US" altLang="zh-CN" sz="2400">
                <a:solidFill>
                  <a:srgbClr val="0000FF"/>
                </a:solidFill>
              </a:rPr>
              <a:t>f(int x)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{    int y,z;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……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</a:t>
            </a:r>
            <a:r>
              <a:rPr lang="en-US" altLang="zh-CN" sz="2400">
                <a:solidFill>
                  <a:srgbClr val="FF3300"/>
                </a:solidFill>
              </a:rPr>
              <a:t>z=f(y);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…….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return(2*z);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间接递归调用：</a:t>
            </a:r>
            <a:r>
              <a:rPr kumimoji="0" lang="zh-CN" altLang="en-US" sz="2400">
                <a:solidFill>
                  <a:schemeClr val="tx1"/>
                </a:solidFill>
              </a:rPr>
              <a:t>当函数</a:t>
            </a:r>
            <a:r>
              <a:rPr kumimoji="0" lang="en-US" altLang="zh-CN" sz="2400">
                <a:solidFill>
                  <a:schemeClr val="tx1"/>
                </a:solidFill>
              </a:rPr>
              <a:t>1</a:t>
            </a:r>
            <a:r>
              <a:rPr kumimoji="0" lang="zh-CN" altLang="en-US" sz="2400">
                <a:solidFill>
                  <a:schemeClr val="tx1"/>
                </a:solidFill>
              </a:rPr>
              <a:t>去调用另一函数</a:t>
            </a:r>
            <a:r>
              <a:rPr kumimoji="0" lang="en-US" altLang="zh-CN" sz="2400">
                <a:solidFill>
                  <a:schemeClr val="tx1"/>
                </a:solidFill>
              </a:rPr>
              <a:t>2</a:t>
            </a:r>
            <a:r>
              <a:rPr kumimoji="0" lang="zh-CN" altLang="en-US" sz="2400">
                <a:solidFill>
                  <a:schemeClr val="tx1"/>
                </a:solidFill>
              </a:rPr>
              <a:t>时</a:t>
            </a:r>
            <a:r>
              <a:rPr kumimoji="0" lang="en-US" altLang="zh-CN" sz="2400">
                <a:solidFill>
                  <a:schemeClr val="tx1"/>
                </a:solidFill>
              </a:rPr>
              <a:t>,</a:t>
            </a:r>
            <a:r>
              <a:rPr kumimoji="0" lang="zh-CN" altLang="en-US" sz="2400">
                <a:solidFill>
                  <a:schemeClr val="tx1"/>
                </a:solidFill>
              </a:rPr>
              <a:t>而另一函数</a:t>
            </a:r>
            <a:r>
              <a:rPr kumimoji="0" lang="en-US" altLang="zh-CN" sz="2400">
                <a:solidFill>
                  <a:schemeClr val="tx1"/>
                </a:solidFill>
              </a:rPr>
              <a:t>2</a:t>
            </a:r>
            <a:r>
              <a:rPr kumimoji="0" lang="zh-CN" altLang="en-US" sz="2400">
                <a:solidFill>
                  <a:schemeClr val="tx1"/>
                </a:solidFill>
              </a:rPr>
              <a:t>反过来又调用函数</a:t>
            </a:r>
            <a:r>
              <a:rPr kumimoji="0" lang="en-US" altLang="zh-CN" sz="2400">
                <a:solidFill>
                  <a:schemeClr val="tx1"/>
                </a:solidFill>
              </a:rPr>
              <a:t>1</a:t>
            </a:r>
            <a:r>
              <a:rPr kumimoji="0" lang="zh-CN" altLang="en-US" sz="2400">
                <a:solidFill>
                  <a:schemeClr val="tx1"/>
                </a:solidFill>
              </a:rPr>
              <a:t>自身。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7588" y="1684338"/>
            <a:ext cx="2332037" cy="2392362"/>
            <a:chOff x="3841" y="1061"/>
            <a:chExt cx="1469" cy="1507"/>
          </a:xfrm>
        </p:grpSpPr>
        <p:sp>
          <p:nvSpPr>
            <p:cNvPr id="282642" name="Text Box 9"/>
            <p:cNvSpPr txBox="1">
              <a:spLocks noChangeArrowheads="1"/>
            </p:cNvSpPr>
            <p:nvPr/>
          </p:nvSpPr>
          <p:spPr bwMode="auto">
            <a:xfrm>
              <a:off x="3841" y="2050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调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f2</a:t>
              </a:r>
            </a:p>
          </p:txBody>
        </p:sp>
        <p:sp>
          <p:nvSpPr>
            <p:cNvPr id="282643" name="Text Box 10"/>
            <p:cNvSpPr txBox="1">
              <a:spLocks noChangeArrowheads="1"/>
            </p:cNvSpPr>
            <p:nvPr/>
          </p:nvSpPr>
          <p:spPr bwMode="auto">
            <a:xfrm>
              <a:off x="4774" y="2050"/>
              <a:ext cx="4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调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f1</a:t>
              </a:r>
            </a:p>
          </p:txBody>
        </p:sp>
        <p:sp>
          <p:nvSpPr>
            <p:cNvPr id="282644" name="Text Box 11"/>
            <p:cNvSpPr txBox="1">
              <a:spLocks noChangeArrowheads="1"/>
            </p:cNvSpPr>
            <p:nvPr/>
          </p:nvSpPr>
          <p:spPr bwMode="auto">
            <a:xfrm>
              <a:off x="3898" y="1186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f1( )</a:t>
              </a:r>
            </a:p>
          </p:txBody>
        </p:sp>
        <p:sp>
          <p:nvSpPr>
            <p:cNvPr id="282645" name="Text Box 12"/>
            <p:cNvSpPr txBox="1">
              <a:spLocks noChangeArrowheads="1"/>
            </p:cNvSpPr>
            <p:nvPr/>
          </p:nvSpPr>
          <p:spPr bwMode="auto">
            <a:xfrm>
              <a:off x="4810" y="1186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f2( )</a:t>
              </a:r>
            </a:p>
          </p:txBody>
        </p:sp>
        <p:sp>
          <p:nvSpPr>
            <p:cNvPr id="282646" name="Line 13"/>
            <p:cNvSpPr>
              <a:spLocks noChangeShapeType="1"/>
            </p:cNvSpPr>
            <p:nvPr/>
          </p:nvSpPr>
          <p:spPr bwMode="auto">
            <a:xfrm>
              <a:off x="4062" y="1445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7" name="Line 14"/>
            <p:cNvSpPr>
              <a:spLocks noChangeShapeType="1"/>
            </p:cNvSpPr>
            <p:nvPr/>
          </p:nvSpPr>
          <p:spPr bwMode="auto">
            <a:xfrm flipV="1">
              <a:off x="4206" y="1397"/>
              <a:ext cx="76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8" name="Line 15"/>
            <p:cNvSpPr>
              <a:spLocks noChangeShapeType="1"/>
            </p:cNvSpPr>
            <p:nvPr/>
          </p:nvSpPr>
          <p:spPr bwMode="auto">
            <a:xfrm>
              <a:off x="4974" y="149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9" name="Line 16"/>
            <p:cNvSpPr>
              <a:spLocks noChangeShapeType="1"/>
            </p:cNvSpPr>
            <p:nvPr/>
          </p:nvSpPr>
          <p:spPr bwMode="auto">
            <a:xfrm>
              <a:off x="5118" y="221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0" name="Line 17"/>
            <p:cNvSpPr>
              <a:spLocks noChangeShapeType="1"/>
            </p:cNvSpPr>
            <p:nvPr/>
          </p:nvSpPr>
          <p:spPr bwMode="auto">
            <a:xfrm flipV="1">
              <a:off x="5310" y="1061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1" name="Line 18"/>
            <p:cNvSpPr>
              <a:spLocks noChangeShapeType="1"/>
            </p:cNvSpPr>
            <p:nvPr/>
          </p:nvSpPr>
          <p:spPr bwMode="auto">
            <a:xfrm flipH="1">
              <a:off x="4062" y="1061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2" name="Line 19"/>
            <p:cNvSpPr>
              <a:spLocks noChangeShapeType="1"/>
            </p:cNvSpPr>
            <p:nvPr/>
          </p:nvSpPr>
          <p:spPr bwMode="auto">
            <a:xfrm>
              <a:off x="4062" y="10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301750" y="1554163"/>
            <a:ext cx="4737100" cy="2703512"/>
            <a:chOff x="820" y="979"/>
            <a:chExt cx="2984" cy="1703"/>
          </a:xfrm>
        </p:grpSpPr>
        <p:sp>
          <p:nvSpPr>
            <p:cNvPr id="282638" name="Text Box 21"/>
            <p:cNvSpPr txBox="1">
              <a:spLocks noChangeArrowheads="1"/>
            </p:cNvSpPr>
            <p:nvPr/>
          </p:nvSpPr>
          <p:spPr bwMode="auto">
            <a:xfrm>
              <a:off x="820" y="990"/>
              <a:ext cx="1382" cy="1692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int  </a:t>
              </a:r>
              <a:r>
                <a:rPr lang="en-US" altLang="zh-CN" sz="2400">
                  <a:solidFill>
                    <a:srgbClr val="0000FF"/>
                  </a:solidFill>
                  <a:ea typeface="宋体" pitchFamily="2" charset="-122"/>
                </a:rPr>
                <a:t>f1(int x)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{    int y,z;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 ……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</a:t>
              </a:r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z=f2(y);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return(2*z);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}</a:t>
              </a:r>
            </a:p>
          </p:txBody>
        </p:sp>
        <p:sp>
          <p:nvSpPr>
            <p:cNvPr id="282639" name="Text Box 22"/>
            <p:cNvSpPr txBox="1">
              <a:spLocks noChangeArrowheads="1"/>
            </p:cNvSpPr>
            <p:nvPr/>
          </p:nvSpPr>
          <p:spPr bwMode="auto">
            <a:xfrm>
              <a:off x="2409" y="979"/>
              <a:ext cx="1395" cy="1692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int  </a:t>
              </a:r>
              <a:r>
                <a:rPr lang="en-US" altLang="zh-CN" sz="2400">
                  <a:solidFill>
                    <a:srgbClr val="0000FF"/>
                  </a:solidFill>
                  <a:ea typeface="宋体" pitchFamily="2" charset="-122"/>
                </a:rPr>
                <a:t>f2(int t)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{    int a,c;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 ……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</a:t>
              </a:r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c=f1(a);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return(3+c);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}</a:t>
              </a:r>
            </a:p>
          </p:txBody>
        </p:sp>
        <p:sp>
          <p:nvSpPr>
            <p:cNvPr id="282640" name="Line 23"/>
            <p:cNvSpPr>
              <a:spLocks noChangeShapeType="1"/>
            </p:cNvSpPr>
            <p:nvPr/>
          </p:nvSpPr>
          <p:spPr bwMode="auto">
            <a:xfrm flipV="1">
              <a:off x="1826" y="1200"/>
              <a:ext cx="607" cy="6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2641" name="Line 24"/>
            <p:cNvSpPr>
              <a:spLocks noChangeShapeType="1"/>
            </p:cNvSpPr>
            <p:nvPr/>
          </p:nvSpPr>
          <p:spPr bwMode="auto">
            <a:xfrm flipH="1" flipV="1">
              <a:off x="1864" y="1204"/>
              <a:ext cx="858" cy="6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2634" name="Rectangle 27"/>
          <p:cNvSpPr>
            <a:spLocks noChangeArrowheads="1"/>
          </p:cNvSpPr>
          <p:nvPr/>
        </p:nvSpPr>
        <p:spPr bwMode="auto">
          <a:xfrm>
            <a:off x="655638" y="4479925"/>
            <a:ext cx="77597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解决无终止递归调用的方法是：确定好结束递归的条件。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109788" y="5394325"/>
            <a:ext cx="5791200" cy="1268413"/>
            <a:chOff x="1329" y="3398"/>
            <a:chExt cx="3648" cy="799"/>
          </a:xfrm>
        </p:grpSpPr>
        <p:sp>
          <p:nvSpPr>
            <p:cNvPr id="282636" name="Rectangle 29"/>
            <p:cNvSpPr>
              <a:spLocks noChangeArrowheads="1"/>
            </p:cNvSpPr>
            <p:nvPr/>
          </p:nvSpPr>
          <p:spPr bwMode="auto">
            <a:xfrm>
              <a:off x="1329" y="3398"/>
              <a:ext cx="3648" cy="799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                                </a:t>
              </a:r>
              <a:r>
                <a:rPr kumimoji="0" lang="zh-CN" altLang="en-US" sz="2400" dirty="0">
                  <a:solidFill>
                    <a:schemeClr val="tx1"/>
                  </a:solidFill>
                </a:rPr>
                <a:t>条件成立，进行递归 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400" dirty="0">
                  <a:solidFill>
                    <a:schemeClr val="tx1"/>
                  </a:solidFill>
                </a:rPr>
                <a:t>用</a:t>
              </a:r>
              <a:r>
                <a:rPr kumimoji="0" lang="en-US" altLang="zh-CN" sz="2400" dirty="0">
                  <a:solidFill>
                    <a:schemeClr val="tx1"/>
                  </a:solidFill>
                </a:rPr>
                <a:t>if</a:t>
              </a:r>
              <a:r>
                <a:rPr kumimoji="0" lang="zh-CN" altLang="en-US" sz="2400" dirty="0">
                  <a:solidFill>
                    <a:schemeClr val="tx1"/>
                  </a:solidFill>
                </a:rPr>
                <a:t>语句控制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400" dirty="0">
                  <a:solidFill>
                    <a:schemeClr val="tx1"/>
                  </a:solidFill>
                </a:rPr>
                <a:t>                                条件不成立，结束递归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2637" name="AutoShape 30"/>
            <p:cNvSpPr>
              <a:spLocks/>
            </p:cNvSpPr>
            <p:nvPr/>
          </p:nvSpPr>
          <p:spPr bwMode="auto">
            <a:xfrm>
              <a:off x="2562" y="3546"/>
              <a:ext cx="48" cy="548"/>
            </a:xfrm>
            <a:prstGeom prst="leftBrace">
              <a:avLst>
                <a:gd name="adj1" fmla="val 9513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5" name="Text Box 8"/>
          <p:cNvSpPr txBox="1">
            <a:spLocks noChangeArrowheads="1"/>
          </p:cNvSpPr>
          <p:nvPr/>
        </p:nvSpPr>
        <p:spPr bwMode="auto">
          <a:xfrm>
            <a:off x="207963" y="945852"/>
            <a:ext cx="8112125" cy="11747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58850" indent="-958850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12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有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个人，第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个人比第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个人大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岁，第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个人比第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个人大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岁，</a:t>
            </a:r>
            <a:r>
              <a:rPr lang="en-US" altLang="zh-CN" sz="2400" dirty="0">
                <a:solidFill>
                  <a:schemeClr val="tx1"/>
                </a:solidFill>
              </a:rPr>
              <a:t>……</a:t>
            </a:r>
            <a:r>
              <a:rPr lang="zh-CN" altLang="en-US" sz="2400" dirty="0">
                <a:solidFill>
                  <a:schemeClr val="tx1"/>
                </a:solidFill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个人比第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个人大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岁，第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个人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岁，问第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个人多大？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73063" y="2269827"/>
            <a:ext cx="8261350" cy="1830388"/>
            <a:chOff x="235" y="1234"/>
            <a:chExt cx="5204" cy="1153"/>
          </a:xfrm>
        </p:grpSpPr>
        <p:sp>
          <p:nvSpPr>
            <p:cNvPr id="283664" name="Rectangle 11"/>
            <p:cNvSpPr>
              <a:spLocks noChangeArrowheads="1"/>
            </p:cNvSpPr>
            <p:nvPr/>
          </p:nvSpPr>
          <p:spPr bwMode="auto">
            <a:xfrm>
              <a:off x="235" y="1234"/>
              <a:ext cx="5204" cy="1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 age(5)             age(4)             age(3)            age(2)             age(1) </a:t>
              </a:r>
              <a:endParaRPr kumimoji="0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=2+age(4)       =2+age(3)      =2+age(2)      =2+age(1)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                                                                                             =10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=18                  =16                 =14                =12</a:t>
              </a:r>
            </a:p>
          </p:txBody>
        </p:sp>
        <p:sp>
          <p:nvSpPr>
            <p:cNvPr id="283665" name="Line 12"/>
            <p:cNvSpPr>
              <a:spLocks noChangeShapeType="1"/>
            </p:cNvSpPr>
            <p:nvPr/>
          </p:nvSpPr>
          <p:spPr bwMode="auto">
            <a:xfrm flipH="1" flipV="1">
              <a:off x="4488" y="1727"/>
              <a:ext cx="269" cy="23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66" name="Line 13"/>
            <p:cNvSpPr>
              <a:spLocks noChangeShapeType="1"/>
            </p:cNvSpPr>
            <p:nvPr/>
          </p:nvSpPr>
          <p:spPr bwMode="auto">
            <a:xfrm flipH="1" flipV="1">
              <a:off x="3373" y="1783"/>
              <a:ext cx="253" cy="4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67" name="Line 14"/>
            <p:cNvSpPr>
              <a:spLocks noChangeShapeType="1"/>
            </p:cNvSpPr>
            <p:nvPr/>
          </p:nvSpPr>
          <p:spPr bwMode="auto">
            <a:xfrm flipH="1" flipV="1">
              <a:off x="2274" y="1787"/>
              <a:ext cx="307" cy="4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68" name="Line 15"/>
            <p:cNvSpPr>
              <a:spLocks noChangeShapeType="1"/>
            </p:cNvSpPr>
            <p:nvPr/>
          </p:nvSpPr>
          <p:spPr bwMode="auto">
            <a:xfrm flipH="1" flipV="1">
              <a:off x="1151" y="1743"/>
              <a:ext cx="284" cy="4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69" name="Line 16"/>
            <p:cNvSpPr>
              <a:spLocks noChangeShapeType="1"/>
            </p:cNvSpPr>
            <p:nvPr/>
          </p:nvSpPr>
          <p:spPr bwMode="auto">
            <a:xfrm flipV="1">
              <a:off x="1151" y="1451"/>
              <a:ext cx="266" cy="24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0" name="Line 17"/>
            <p:cNvSpPr>
              <a:spLocks noChangeShapeType="1"/>
            </p:cNvSpPr>
            <p:nvPr/>
          </p:nvSpPr>
          <p:spPr bwMode="auto">
            <a:xfrm flipV="1">
              <a:off x="2279" y="1459"/>
              <a:ext cx="252" cy="232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1" name="Line 18"/>
            <p:cNvSpPr>
              <a:spLocks noChangeShapeType="1"/>
            </p:cNvSpPr>
            <p:nvPr/>
          </p:nvSpPr>
          <p:spPr bwMode="auto">
            <a:xfrm flipV="1">
              <a:off x="3387" y="1472"/>
              <a:ext cx="261" cy="209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2" name="Line 19"/>
            <p:cNvSpPr>
              <a:spLocks noChangeShapeType="1"/>
            </p:cNvSpPr>
            <p:nvPr/>
          </p:nvSpPr>
          <p:spPr bwMode="auto">
            <a:xfrm flipV="1">
              <a:off x="4486" y="1454"/>
              <a:ext cx="261" cy="209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3" name="Line 20"/>
            <p:cNvSpPr>
              <a:spLocks noChangeShapeType="1"/>
            </p:cNvSpPr>
            <p:nvPr/>
          </p:nvSpPr>
          <p:spPr bwMode="auto">
            <a:xfrm flipH="1">
              <a:off x="3789" y="1807"/>
              <a:ext cx="2" cy="3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4" name="Line 21"/>
            <p:cNvSpPr>
              <a:spLocks noChangeShapeType="1"/>
            </p:cNvSpPr>
            <p:nvPr/>
          </p:nvSpPr>
          <p:spPr bwMode="auto">
            <a:xfrm flipH="1">
              <a:off x="2690" y="1807"/>
              <a:ext cx="2" cy="3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5" name="Line 22"/>
            <p:cNvSpPr>
              <a:spLocks noChangeShapeType="1"/>
            </p:cNvSpPr>
            <p:nvPr/>
          </p:nvSpPr>
          <p:spPr bwMode="auto">
            <a:xfrm flipH="1">
              <a:off x="1618" y="1790"/>
              <a:ext cx="2" cy="3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6" name="Line 23"/>
            <p:cNvSpPr>
              <a:spLocks noChangeShapeType="1"/>
            </p:cNvSpPr>
            <p:nvPr/>
          </p:nvSpPr>
          <p:spPr bwMode="auto">
            <a:xfrm flipH="1">
              <a:off x="448" y="1781"/>
              <a:ext cx="2" cy="3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677" name="Line 24"/>
            <p:cNvSpPr>
              <a:spLocks noChangeShapeType="1"/>
            </p:cNvSpPr>
            <p:nvPr/>
          </p:nvSpPr>
          <p:spPr bwMode="auto">
            <a:xfrm flipH="1">
              <a:off x="4923" y="1532"/>
              <a:ext cx="2" cy="355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79388" y="4174827"/>
            <a:ext cx="5038725" cy="1244600"/>
            <a:chOff x="113" y="2434"/>
            <a:chExt cx="3174" cy="784"/>
          </a:xfrm>
        </p:grpSpPr>
        <p:sp>
          <p:nvSpPr>
            <p:cNvPr id="283662" name="Rectangle 28"/>
            <p:cNvSpPr>
              <a:spLocks noChangeArrowheads="1"/>
            </p:cNvSpPr>
            <p:nvPr/>
          </p:nvSpPr>
          <p:spPr bwMode="auto">
            <a:xfrm>
              <a:off x="113" y="2434"/>
              <a:ext cx="3174" cy="78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                                         10                 n=1</a:t>
              </a:r>
            </a:p>
            <a:p>
              <a:pPr>
                <a:spcBef>
                  <a:spcPct val="0"/>
                </a:spcBef>
              </a:pPr>
              <a:r>
                <a:rPr kumimoji="0" lang="zh-CN" altLang="en-US" sz="2400" dirty="0">
                  <a:solidFill>
                    <a:schemeClr val="tx1"/>
                  </a:solidFill>
                </a:rPr>
                <a:t>数学模型：</a:t>
              </a:r>
              <a:r>
                <a:rPr kumimoji="0" lang="en-US" altLang="zh-CN" sz="2400" dirty="0">
                  <a:solidFill>
                    <a:schemeClr val="tx1"/>
                  </a:solidFill>
                </a:rPr>
                <a:t>age(n)=   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                                         age(n-1)+2   n&gt;1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283663" name="AutoShape 27"/>
            <p:cNvSpPr>
              <a:spLocks/>
            </p:cNvSpPr>
            <p:nvPr/>
          </p:nvSpPr>
          <p:spPr bwMode="auto">
            <a:xfrm>
              <a:off x="1791" y="2599"/>
              <a:ext cx="112" cy="528"/>
            </a:xfrm>
            <a:prstGeom prst="leftBrace">
              <a:avLst>
                <a:gd name="adj1" fmla="val 3928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32" name="Rectangle 32"/>
          <p:cNvSpPr>
            <a:spLocks noChangeArrowheads="1"/>
          </p:cNvSpPr>
          <p:nvPr/>
        </p:nvSpPr>
        <p:spPr bwMode="auto">
          <a:xfrm>
            <a:off x="5373688" y="3806825"/>
            <a:ext cx="3523722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age(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n)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c;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if(n==1)   c=10;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else  c=2+age(n-1);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return(c); } </a:t>
            </a:r>
            <a:endParaRPr kumimoji="0" lang="en-US" altLang="zh-CN" sz="2400" dirty="0">
              <a:solidFill>
                <a:srgbClr val="FF3300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rgbClr val="FF3300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rgbClr val="FF3300"/>
                </a:solidFill>
                <a:ea typeface="宋体" pitchFamily="2" charset="-122"/>
              </a:rPr>
              <a:t> main( )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%d\ n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age(5));}</a:t>
            </a:r>
          </a:p>
        </p:txBody>
      </p:sp>
      <p:sp>
        <p:nvSpPr>
          <p:cNvPr id="614434" name="Rectangle 34"/>
          <p:cNvSpPr>
            <a:spLocks noChangeArrowheads="1"/>
          </p:cNvSpPr>
          <p:nvPr/>
        </p:nvSpPr>
        <p:spPr bwMode="auto">
          <a:xfrm>
            <a:off x="2870200" y="5759152"/>
            <a:ext cx="22860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ea typeface="宋体" pitchFamily="2" charset="-122"/>
              </a:rPr>
              <a:t>运行结果：</a:t>
            </a:r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18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435" name="AutoShape 35"/>
          <p:cNvSpPr>
            <a:spLocks noChangeArrowheads="1"/>
          </p:cNvSpPr>
          <p:nvPr/>
        </p:nvSpPr>
        <p:spPr bwMode="auto">
          <a:xfrm>
            <a:off x="4656138" y="1815802"/>
            <a:ext cx="928687" cy="463550"/>
          </a:xfrm>
          <a:prstGeom prst="wedgeRectCallout">
            <a:avLst>
              <a:gd name="adj1" fmla="val 47093"/>
              <a:gd name="adj2" fmla="val 157532"/>
            </a:avLst>
          </a:prstGeom>
          <a:solidFill>
            <a:srgbClr val="FFCC99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回推</a:t>
            </a:r>
          </a:p>
        </p:txBody>
      </p:sp>
      <p:sp>
        <p:nvSpPr>
          <p:cNvPr id="614436" name="AutoShape 36"/>
          <p:cNvSpPr>
            <a:spLocks noChangeArrowheads="1"/>
          </p:cNvSpPr>
          <p:nvPr/>
        </p:nvSpPr>
        <p:spPr bwMode="auto">
          <a:xfrm>
            <a:off x="6502685" y="1891854"/>
            <a:ext cx="928687" cy="463550"/>
          </a:xfrm>
          <a:prstGeom prst="wedgeRectCallout">
            <a:avLst>
              <a:gd name="adj1" fmla="val -92092"/>
              <a:gd name="adj2" fmla="val 278743"/>
            </a:avLst>
          </a:prstGeom>
          <a:solidFill>
            <a:srgbClr val="FFCC99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0000"/>
                </a:solidFill>
              </a:rPr>
              <a:t>有些问题，可以用递推，也可以用递归的方法解决。</a:t>
            </a:r>
            <a:endParaRPr lang="zh-CN" altLang="en-US" sz="240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递推</a:t>
            </a:r>
            <a:r>
              <a:rPr kumimoji="0" lang="en-US" altLang="zh-CN" sz="2400">
                <a:solidFill>
                  <a:schemeClr val="tx1"/>
                </a:solidFill>
              </a:rPr>
              <a:t>:</a:t>
            </a:r>
            <a:r>
              <a:rPr kumimoji="0" lang="zh-CN" altLang="en-US" sz="2400">
                <a:solidFill>
                  <a:schemeClr val="tx1"/>
                </a:solidFill>
              </a:rPr>
              <a:t>从一个已知的事实出发</a:t>
            </a:r>
            <a:r>
              <a:rPr kumimoji="0" lang="en-US" altLang="zh-CN" sz="2400">
                <a:solidFill>
                  <a:schemeClr val="tx1"/>
                </a:solidFill>
              </a:rPr>
              <a:t>,</a:t>
            </a:r>
            <a:r>
              <a:rPr kumimoji="0" lang="zh-CN" altLang="en-US" sz="2400">
                <a:solidFill>
                  <a:schemeClr val="tx1"/>
                </a:solidFill>
              </a:rPr>
              <a:t>按一定规律推出下一个事实</a:t>
            </a:r>
            <a:r>
              <a:rPr kumimoji="0" lang="en-US" altLang="zh-CN" sz="2400">
                <a:solidFill>
                  <a:schemeClr val="tx1"/>
                </a:solidFill>
              </a:rPr>
              <a:t>,</a:t>
            </a:r>
            <a:r>
              <a:rPr kumimoji="0" lang="zh-CN" altLang="en-US" sz="2400">
                <a:solidFill>
                  <a:schemeClr val="tx1"/>
                </a:solidFill>
              </a:rPr>
              <a:t>再从已知的新的事实</a:t>
            </a:r>
            <a:r>
              <a:rPr kumimoji="0" lang="en-US" altLang="zh-CN" sz="2400">
                <a:solidFill>
                  <a:schemeClr val="tx1"/>
                </a:solidFill>
              </a:rPr>
              <a:t>,</a:t>
            </a:r>
            <a:r>
              <a:rPr kumimoji="0" lang="zh-CN" altLang="en-US" sz="2400">
                <a:solidFill>
                  <a:schemeClr val="tx1"/>
                </a:solidFill>
              </a:rPr>
              <a:t>推出下一个新的事实</a:t>
            </a:r>
            <a:r>
              <a:rPr kumimoji="0" lang="en-US" altLang="zh-CN" sz="2400">
                <a:solidFill>
                  <a:schemeClr val="tx1"/>
                </a:solidFill>
              </a:rPr>
              <a:t>.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798513" y="2308225"/>
            <a:ext cx="7058343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13 </a:t>
            </a:r>
            <a:r>
              <a:rPr kumimoji="0" lang="zh-CN" altLang="en-US" sz="2400" dirty="0">
                <a:solidFill>
                  <a:schemeClr val="tx1"/>
                </a:solidFill>
              </a:rPr>
              <a:t>  用递推法求</a:t>
            </a:r>
            <a:r>
              <a:rPr kumimoji="0" lang="en-US" altLang="zh-CN" sz="2400" dirty="0">
                <a:solidFill>
                  <a:schemeClr val="tx1"/>
                </a:solidFill>
              </a:rPr>
              <a:t>n!   ,</a:t>
            </a:r>
            <a:r>
              <a:rPr kumimoji="0" lang="zh-CN" altLang="en-US" sz="2400" dirty="0">
                <a:solidFill>
                  <a:schemeClr val="tx1"/>
                </a:solidFill>
              </a:rPr>
              <a:t>即从</a:t>
            </a:r>
            <a:r>
              <a:rPr kumimoji="0" lang="en-US" altLang="zh-CN" sz="2400" dirty="0">
                <a:solidFill>
                  <a:schemeClr val="tx1"/>
                </a:solidFill>
              </a:rPr>
              <a:t>1</a:t>
            </a:r>
            <a:r>
              <a:rPr kumimoji="0" lang="zh-CN" altLang="en-US" sz="2400" dirty="0">
                <a:solidFill>
                  <a:schemeClr val="tx1"/>
                </a:solidFill>
              </a:rPr>
              <a:t>开始</a:t>
            </a:r>
            <a:r>
              <a:rPr kumimoji="0" lang="en-US" altLang="zh-CN" sz="2400" dirty="0">
                <a:solidFill>
                  <a:schemeClr val="tx1"/>
                </a:solidFill>
              </a:rPr>
              <a:t>, </a:t>
            </a:r>
            <a:r>
              <a:rPr kumimoji="0" lang="zh-CN" altLang="en-US" sz="2400" dirty="0">
                <a:solidFill>
                  <a:schemeClr val="tx1"/>
                </a:solidFill>
              </a:rPr>
              <a:t>乘</a:t>
            </a:r>
            <a:r>
              <a:rPr kumimoji="0" lang="en-US" altLang="zh-CN" sz="2400" dirty="0">
                <a:solidFill>
                  <a:schemeClr val="tx1"/>
                </a:solidFill>
              </a:rPr>
              <a:t>2, </a:t>
            </a:r>
            <a:r>
              <a:rPr kumimoji="0" lang="zh-CN" altLang="en-US" sz="2400" dirty="0">
                <a:solidFill>
                  <a:schemeClr val="tx1"/>
                </a:solidFill>
              </a:rPr>
              <a:t>乘</a:t>
            </a:r>
            <a:r>
              <a:rPr kumimoji="0" lang="en-US" altLang="zh-CN" sz="2400" dirty="0">
                <a:solidFill>
                  <a:schemeClr val="tx1"/>
                </a:solidFill>
              </a:rPr>
              <a:t>3....</a:t>
            </a:r>
            <a:r>
              <a:rPr kumimoji="0" lang="zh-CN" altLang="en-US" sz="2400" dirty="0">
                <a:solidFill>
                  <a:schemeClr val="tx1"/>
                </a:solidFill>
              </a:rPr>
              <a:t>一直到</a:t>
            </a:r>
            <a:r>
              <a:rPr kumimoji="0" lang="en-US" altLang="zh-CN" sz="2400" dirty="0">
                <a:solidFill>
                  <a:schemeClr val="tx1"/>
                </a:solidFill>
              </a:rPr>
              <a:t>n 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2265363" y="3019425"/>
            <a:ext cx="3129383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main( 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, s=1;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for(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=1;i&lt;=5;i++)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s=s*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s=%d\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/>
              <a:t>"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,s</a:t>
            </a:r>
            <a:r>
              <a:rPr kumimoji="0" lang="en-US" altLang="zh-CN" sz="2400" dirty="0">
                <a:solidFill>
                  <a:schemeClr val="tx1"/>
                </a:solidFill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return 0;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5711825" y="4435475"/>
            <a:ext cx="2509838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ea typeface="宋体" pitchFamily="2" charset="-122"/>
              </a:rPr>
              <a:t>运行结果：</a:t>
            </a:r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s=120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0" y="428625"/>
            <a:ext cx="7759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递归</a:t>
            </a:r>
            <a:r>
              <a:rPr kumimoji="0" lang="en-US" altLang="zh-CN" sz="2400" dirty="0">
                <a:solidFill>
                  <a:schemeClr val="tx1"/>
                </a:solidFill>
              </a:rPr>
              <a:t>:</a:t>
            </a:r>
            <a:r>
              <a:rPr kumimoji="0" lang="zh-CN" altLang="en-US" sz="2400" dirty="0">
                <a:solidFill>
                  <a:schemeClr val="tx1"/>
                </a:solidFill>
              </a:rPr>
              <a:t>在函数调用自身时</a:t>
            </a:r>
            <a:r>
              <a:rPr kumimoji="0" lang="en-US" altLang="zh-CN" sz="2400" dirty="0">
                <a:solidFill>
                  <a:schemeClr val="tx1"/>
                </a:solidFill>
              </a:rPr>
              <a:t>,</a:t>
            </a:r>
            <a:r>
              <a:rPr kumimoji="0" lang="zh-CN" altLang="en-US" sz="2400" dirty="0">
                <a:solidFill>
                  <a:schemeClr val="tx1"/>
                </a:solidFill>
              </a:rPr>
              <a:t>要给出结束递归的条件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先回推再递推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！，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</a:rPr>
              <a:t>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5!=5 × 4!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  4!=4 × 3!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  3!=3 × 2!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  2!=2 × 1!   </a:t>
            </a:r>
          </a:p>
          <a:p>
            <a:pPr marL="342900" indent="-342900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                          1!=1</a:t>
            </a:r>
          </a:p>
          <a:p>
            <a:pPr marL="342900" indent="-3429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                       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0!=1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46063" y="3644900"/>
            <a:ext cx="3338512" cy="1125538"/>
            <a:chOff x="111" y="2402"/>
            <a:chExt cx="2103" cy="709"/>
          </a:xfrm>
        </p:grpSpPr>
        <p:sp>
          <p:nvSpPr>
            <p:cNvPr id="285708" name="Rectangle 10"/>
            <p:cNvSpPr>
              <a:spLocks noChangeArrowheads="1"/>
            </p:cNvSpPr>
            <p:nvPr/>
          </p:nvSpPr>
          <p:spPr bwMode="auto">
            <a:xfrm>
              <a:off x="111" y="2402"/>
              <a:ext cx="2103" cy="709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           1                (n=0,1) 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n!=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           n*(n-1)!    (n&gt;1)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285709" name="AutoShape 9"/>
            <p:cNvSpPr>
              <a:spLocks/>
            </p:cNvSpPr>
            <p:nvPr/>
          </p:nvSpPr>
          <p:spPr bwMode="auto">
            <a:xfrm>
              <a:off x="532" y="2539"/>
              <a:ext cx="77" cy="473"/>
            </a:xfrm>
            <a:prstGeom prst="leftBrace">
              <a:avLst>
                <a:gd name="adj1" fmla="val 5119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8513" name="Rectangle 17"/>
          <p:cNvSpPr>
            <a:spLocks noChangeArrowheads="1"/>
          </p:cNvSpPr>
          <p:nvPr/>
        </p:nvSpPr>
        <p:spPr bwMode="auto">
          <a:xfrm>
            <a:off x="3940174" y="1250950"/>
            <a:ext cx="4808289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float 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fac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n);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n;  float y;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("Input a integer number:");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("%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d",&amp;n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y=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fac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(n);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("%d! =%f",n,y);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return 0;  }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float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fac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n)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 float f;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if(n&lt;0)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("n&lt;0,data error!");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else if(n==0||n==1)  f=1;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else  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f=</a:t>
            </a:r>
            <a:r>
              <a:rPr lang="en-US" altLang="zh-CN" sz="2400" dirty="0" err="1">
                <a:solidFill>
                  <a:srgbClr val="FF3300"/>
                </a:solidFill>
                <a:ea typeface="宋体" pitchFamily="2" charset="-122"/>
              </a:rPr>
              <a:t>fac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(n-1)*n;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return(f);}</a:t>
            </a:r>
          </a:p>
        </p:txBody>
      </p:sp>
      <p:sp>
        <p:nvSpPr>
          <p:cNvPr id="618515" name="Rectangle 19"/>
          <p:cNvSpPr>
            <a:spLocks noChangeArrowheads="1"/>
          </p:cNvSpPr>
          <p:nvPr/>
        </p:nvSpPr>
        <p:spPr bwMode="auto">
          <a:xfrm>
            <a:off x="46682" y="5157192"/>
            <a:ext cx="3805238" cy="1231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运行：</a:t>
            </a:r>
          </a:p>
          <a:p>
            <a:pPr>
              <a:lnSpc>
                <a:spcPct val="6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input a integer number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6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10! = 3628800</a:t>
            </a:r>
          </a:p>
        </p:txBody>
      </p:sp>
      <p:sp>
        <p:nvSpPr>
          <p:cNvPr id="618517" name="Text Box 21"/>
          <p:cNvSpPr txBox="1">
            <a:spLocks noChangeArrowheads="1"/>
          </p:cNvSpPr>
          <p:nvPr/>
        </p:nvSpPr>
        <p:spPr bwMode="auto">
          <a:xfrm>
            <a:off x="3963988" y="838200"/>
            <a:ext cx="3073277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14 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</a:rPr>
              <a:t>用递归方法求</a:t>
            </a:r>
            <a:r>
              <a:rPr kumimoji="0" lang="en-US" altLang="zh-CN" sz="2400" dirty="0">
                <a:solidFill>
                  <a:schemeClr val="tx1"/>
                </a:solidFill>
              </a:rPr>
              <a:t>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1" name="Text Box 9"/>
          <p:cNvSpPr txBox="1">
            <a:spLocks noChangeArrowheads="1"/>
          </p:cNvSpPr>
          <p:nvPr/>
        </p:nvSpPr>
        <p:spPr bwMode="auto">
          <a:xfrm>
            <a:off x="21247" y="560892"/>
            <a:ext cx="8229600" cy="62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0000"/>
                </a:solidFill>
              </a:rPr>
              <a:t>一、常规方法：</a:t>
            </a:r>
            <a:r>
              <a:rPr kumimoji="0" lang="zh-CN" altLang="en-US" sz="2400" dirty="0">
                <a:solidFill>
                  <a:schemeClr val="tx1"/>
                </a:solidFill>
              </a:rPr>
              <a:t>各函数包含在一个文件中</a:t>
            </a:r>
          </a:p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0000"/>
                </a:solidFill>
              </a:rPr>
              <a:t>例</a:t>
            </a:r>
            <a:r>
              <a:rPr kumimoji="0" lang="en-US" altLang="zh-CN" sz="2400" dirty="0">
                <a:solidFill>
                  <a:srgbClr val="FF0000"/>
                </a:solidFill>
              </a:rPr>
              <a:t>1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void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printstar</a:t>
            </a:r>
            <a:r>
              <a:rPr kumimoji="0" lang="en-US" altLang="zh-CN" sz="2400" dirty="0">
                <a:solidFill>
                  <a:schemeClr val="tx1"/>
                </a:solidFill>
              </a:rPr>
              <a:t>(  )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***********************\ n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 ); }  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void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print_message</a:t>
            </a:r>
            <a:r>
              <a:rPr kumimoji="0" lang="en-US" altLang="zh-CN" sz="2400" dirty="0">
                <a:solidFill>
                  <a:schemeClr val="tx1"/>
                </a:solidFill>
              </a:rPr>
              <a:t>(  ) 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{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_ _ _ _ _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How_do_you_do</a:t>
            </a:r>
            <a:r>
              <a:rPr kumimoji="0" lang="en-US" altLang="zh-CN" sz="2400" dirty="0">
                <a:solidFill>
                  <a:schemeClr val="tx1"/>
                </a:solidFill>
              </a:rPr>
              <a:t>!\n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</a:rPr>
              <a:t>) ;} </a:t>
            </a:r>
          </a:p>
          <a:p>
            <a:pPr>
              <a:spcBef>
                <a:spcPct val="0"/>
              </a:spcBef>
            </a:pP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  )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/>
              <a:t>printstar</a:t>
            </a:r>
            <a:r>
              <a:rPr lang="en-US" altLang="zh-CN" sz="2400" dirty="0"/>
              <a:t>(  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/>
              <a:t>print_message</a:t>
            </a:r>
            <a:r>
              <a:rPr lang="en-US" altLang="zh-CN" sz="2400" dirty="0"/>
              <a:t>(  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/>
              <a:t>printstar</a:t>
            </a:r>
            <a:r>
              <a:rPr lang="en-US" altLang="zh-CN" sz="2400" dirty="0"/>
              <a:t>(  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return 0;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 </a:t>
            </a:r>
            <a:r>
              <a:rPr kumimoji="0" lang="en-US" altLang="zh-CN" sz="2400" dirty="0">
                <a:solidFill>
                  <a:schemeClr val="tx1"/>
                </a:solidFill>
              </a:rPr>
              <a:t>                     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5220072" y="3499793"/>
            <a:ext cx="3810000" cy="1828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</a:rPr>
              <a:t>运行结果： </a:t>
            </a:r>
            <a:endParaRPr kumimoji="0" lang="zh-CN" altLang="en-US" sz="2000" b="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</a:rPr>
              <a:t>**************************** </a:t>
            </a:r>
            <a:endParaRPr kumimoji="0" lang="zh-CN" altLang="en-US" sz="2000" b="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</a:rPr>
              <a:t>How  do  you  do!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 algn="ctr"/>
            <a:r>
              <a:rPr kumimoji="0" lang="en-US" altLang="zh-CN" sz="2000" dirty="0">
                <a:solidFill>
                  <a:schemeClr val="tx1"/>
                </a:solidFill>
              </a:rPr>
              <a:t> *********************** *****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220072" y="5589240"/>
            <a:ext cx="3810000" cy="1008113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 dirty="0"/>
              <a:t>一次函数定义</a:t>
            </a:r>
            <a:endParaRPr lang="en-US" altLang="zh-CN" sz="2000" dirty="0"/>
          </a:p>
          <a:p>
            <a:pPr algn="ctr">
              <a:spcBef>
                <a:spcPct val="0"/>
              </a:spcBef>
            </a:pPr>
            <a:r>
              <a:rPr lang="zh-CN" altLang="en-US" sz="2000" dirty="0"/>
              <a:t>多次函数调用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0" y="428625"/>
            <a:ext cx="7759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其他例子：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斐波那契数列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sz="2400" dirty="0"/>
              <a:t>1 1 2 3 5 8 13 …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等差数列求和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lang="en-US" altLang="zh-CN" sz="2400" dirty="0"/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等比数列求和</a:t>
            </a:r>
          </a:p>
        </p:txBody>
      </p:sp>
    </p:spTree>
    <p:extLst>
      <p:ext uri="{BB962C8B-B14F-4D97-AF65-F5344CB8AC3E}">
        <p14:creationId xmlns:p14="http://schemas.microsoft.com/office/powerpoint/2010/main" val="192977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42875" y="1676672"/>
            <a:ext cx="8893175" cy="4992688"/>
          </a:xfrm>
          <a:prstGeom prst="rect">
            <a:avLst/>
          </a:prstGeom>
          <a:solidFill>
            <a:srgbClr val="CCFFCC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pPr indent="282575">
              <a:spcBef>
                <a:spcPct val="0"/>
              </a:spcBef>
              <a:defRPr/>
            </a:pPr>
            <a:r>
              <a:rPr kumimoji="0" lang="zh-CN" altLang="en-US" sz="2400" b="0" dirty="0">
                <a:solidFill>
                  <a:srgbClr val="FF3300"/>
                </a:solidFill>
              </a:rPr>
              <a:t>十九世纪末，欧洲珍奇商店出现一种汉诺塔游戏，推销材料介绍说：古代印度布拉玛庙里的僧侣们正在玩这种游戏，如果游戏结束，</a:t>
            </a:r>
            <a:r>
              <a:rPr lang="zh-CN" altLang="en-US" sz="2400" dirty="0">
                <a:solidFill>
                  <a:srgbClr val="FF3300"/>
                </a:solidFill>
              </a:rPr>
              <a:t>世界末日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即来临。</a:t>
            </a:r>
            <a:r>
              <a:rPr kumimoji="0" lang="zh-CN" altLang="en-US" sz="2400" b="0" dirty="0">
                <a:solidFill>
                  <a:srgbClr val="3366FF"/>
                </a:solidFill>
              </a:rPr>
              <a:t>是一个只能用递归方法解决的问题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。 </a:t>
            </a:r>
          </a:p>
          <a:p>
            <a:pPr indent="282575">
              <a:spcBef>
                <a:spcPct val="0"/>
              </a:spcBef>
              <a:defRPr/>
            </a:pPr>
            <a:r>
              <a:rPr kumimoji="0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规则及分析：</a:t>
            </a:r>
            <a:r>
              <a:rPr kumimoji="0"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indent="282575">
              <a:spcBef>
                <a:spcPct val="0"/>
              </a:spcBef>
              <a:defRPr/>
            </a:pPr>
            <a:r>
              <a:rPr kumimoji="0" lang="en-US" altLang="zh-CN" sz="2400" b="0" dirty="0">
                <a:solidFill>
                  <a:srgbClr val="FF3300"/>
                </a:solidFill>
              </a:rPr>
              <a:t>n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个盘子从一根针移到另一根针，每次只能移动一个盘子，不允许大盘在小盘上面。 </a:t>
            </a:r>
          </a:p>
          <a:p>
            <a:pPr indent="282575">
              <a:spcBef>
                <a:spcPct val="0"/>
              </a:spcBef>
              <a:defRPr/>
            </a:pPr>
            <a:r>
              <a:rPr kumimoji="0" lang="zh-CN" altLang="en-US" sz="2400" b="0" dirty="0">
                <a:solidFill>
                  <a:srgbClr val="FF3300"/>
                </a:solidFill>
              </a:rPr>
              <a:t>共有三根针，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n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个盘子由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A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移到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，需移动的次数是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2</a:t>
            </a:r>
            <a:r>
              <a:rPr kumimoji="0" lang="en-US" altLang="zh-CN" sz="2400" b="0" baseline="30000" dirty="0">
                <a:solidFill>
                  <a:srgbClr val="FF3300"/>
                </a:solidFill>
              </a:rPr>
              <a:t>n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-1, 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若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64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个盘子移动的次数为： </a:t>
            </a:r>
          </a:p>
          <a:p>
            <a:pPr indent="282575">
              <a:spcBef>
                <a:spcPct val="0"/>
              </a:spcBef>
              <a:defRPr/>
            </a:pPr>
            <a:r>
              <a:rPr kumimoji="0" lang="en-US" altLang="zh-CN" sz="2400" b="0" dirty="0">
                <a:solidFill>
                  <a:srgbClr val="FF3300"/>
                </a:solidFill>
              </a:rPr>
              <a:t>2</a:t>
            </a:r>
            <a:r>
              <a:rPr kumimoji="0" lang="en-US" altLang="zh-CN" sz="2400" b="0" baseline="30000" dirty="0">
                <a:solidFill>
                  <a:srgbClr val="FF3300"/>
                </a:solidFill>
              </a:rPr>
              <a:t>64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- 1=18, 446, 744, 073, 709, 551, 600 </a:t>
            </a:r>
          </a:p>
          <a:p>
            <a:pPr indent="282575">
              <a:spcBef>
                <a:spcPct val="0"/>
              </a:spcBef>
              <a:defRPr/>
            </a:pPr>
            <a:r>
              <a:rPr kumimoji="0" lang="zh-CN" altLang="en-US" sz="2400" b="0" dirty="0">
                <a:solidFill>
                  <a:srgbClr val="FF3300"/>
                </a:solidFill>
              </a:rPr>
              <a:t>一年的秒数是：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365 x 24 x 60 x 60=31536000 </a:t>
            </a:r>
          </a:p>
          <a:p>
            <a:pPr indent="282575">
              <a:spcBef>
                <a:spcPct val="0"/>
              </a:spcBef>
              <a:defRPr/>
            </a:pPr>
            <a:r>
              <a:rPr kumimoji="0" lang="en-US" altLang="zh-CN" sz="2400" b="0" dirty="0">
                <a:solidFill>
                  <a:srgbClr val="FF3300"/>
                </a:solidFill>
              </a:rPr>
              <a:t>18446744073709511600÷31536000 </a:t>
            </a:r>
          </a:p>
          <a:p>
            <a:pPr indent="282575">
              <a:spcBef>
                <a:spcPct val="0"/>
              </a:spcBef>
              <a:defRPr/>
            </a:pPr>
            <a:r>
              <a:rPr kumimoji="0" lang="en-US" altLang="zh-CN" sz="2400" b="0" dirty="0">
                <a:solidFill>
                  <a:srgbClr val="FF3300"/>
                </a:solidFill>
              </a:rPr>
              <a:t>=58494217355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年 </a:t>
            </a:r>
          </a:p>
          <a:p>
            <a:pPr indent="282575">
              <a:lnSpc>
                <a:spcPct val="80000"/>
              </a:lnSpc>
              <a:defRPr/>
            </a:pPr>
            <a:r>
              <a:rPr kumimoji="0" lang="zh-CN" altLang="en-US" sz="2400" b="0" dirty="0">
                <a:solidFill>
                  <a:srgbClr val="FF3300"/>
                </a:solidFill>
              </a:rPr>
              <a:t>即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:5849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亿年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, 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从能源角度推算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, 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太阳系寿命只有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150</a:t>
            </a:r>
            <a:r>
              <a:rPr kumimoji="0" lang="zh-CN" altLang="en-US" sz="2400" b="0" dirty="0">
                <a:solidFill>
                  <a:srgbClr val="FF3300"/>
                </a:solidFill>
              </a:rPr>
              <a:t>亿年</a:t>
            </a:r>
            <a:endParaRPr lang="zh-CN" altLang="en-US" sz="2400" b="0" dirty="0">
              <a:solidFill>
                <a:srgbClr val="FF3300"/>
              </a:solidFill>
            </a:endParaRP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323528" y="1052736"/>
            <a:ext cx="4067175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15 </a:t>
            </a:r>
            <a:r>
              <a:rPr kumimoji="0" lang="en-US" altLang="zh-CN" sz="2400" dirty="0">
                <a:solidFill>
                  <a:schemeClr val="tx1"/>
                </a:solidFill>
              </a:rPr>
              <a:t>  Hanoi</a:t>
            </a:r>
            <a:r>
              <a:rPr kumimoji="0" lang="zh-CN" altLang="en-US" sz="2400" dirty="0">
                <a:solidFill>
                  <a:schemeClr val="tx1"/>
                </a:solidFill>
              </a:rPr>
              <a:t>（汉诺）塔问题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05575" y="4289103"/>
            <a:ext cx="2286000" cy="1676400"/>
            <a:chOff x="4032" y="2448"/>
            <a:chExt cx="1440" cy="1056"/>
          </a:xfrm>
        </p:grpSpPr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>
              <a:off x="4896" y="2448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5328" y="2448"/>
              <a:ext cx="0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>
              <a:off x="4368" y="2448"/>
              <a:ext cx="0" cy="8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4224" y="2784"/>
              <a:ext cx="288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4128" y="2880"/>
              <a:ext cx="480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4032" y="2976"/>
              <a:ext cx="672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36" name="Rectangle 16"/>
            <p:cNvSpPr>
              <a:spLocks noChangeArrowheads="1"/>
            </p:cNvSpPr>
            <p:nvPr/>
          </p:nvSpPr>
          <p:spPr bwMode="auto">
            <a:xfrm>
              <a:off x="4752" y="331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 b="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86737" name="Rectangle 17"/>
            <p:cNvSpPr>
              <a:spLocks noChangeArrowheads="1"/>
            </p:cNvSpPr>
            <p:nvPr/>
          </p:nvSpPr>
          <p:spPr bwMode="auto">
            <a:xfrm>
              <a:off x="5232" y="331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 b="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86738" name="Rectangle 18"/>
            <p:cNvSpPr>
              <a:spLocks noChangeArrowheads="1"/>
            </p:cNvSpPr>
            <p:nvPr/>
          </p:nvSpPr>
          <p:spPr bwMode="auto">
            <a:xfrm>
              <a:off x="4272" y="331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 b="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10" name="Rectangle 18"/>
          <p:cNvSpPr>
            <a:spLocks noChangeArrowheads="1"/>
          </p:cNvSpPr>
          <p:nvPr/>
        </p:nvSpPr>
        <p:spPr bwMode="auto">
          <a:xfrm>
            <a:off x="251520" y="1003513"/>
            <a:ext cx="77597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简化实例：</a:t>
            </a:r>
            <a:r>
              <a:rPr kumimoji="0" lang="zh-CN" altLang="en-US" sz="2400" dirty="0">
                <a:solidFill>
                  <a:srgbClr val="FF0000"/>
                </a:solidFill>
              </a:rPr>
              <a:t>将</a:t>
            </a:r>
            <a:r>
              <a:rPr kumimoji="0" lang="en-US" altLang="zh-CN" sz="2400" dirty="0">
                <a:solidFill>
                  <a:srgbClr val="FF0000"/>
                </a:solidFill>
              </a:rPr>
              <a:t>A</a:t>
            </a:r>
            <a:r>
              <a:rPr kumimoji="0" lang="zh-CN" altLang="en-US" sz="2400" dirty="0">
                <a:solidFill>
                  <a:srgbClr val="FF0000"/>
                </a:solidFill>
              </a:rPr>
              <a:t>上</a:t>
            </a:r>
            <a:r>
              <a:rPr kumimoji="0" lang="en-US" altLang="zh-CN" sz="2400" dirty="0">
                <a:solidFill>
                  <a:srgbClr val="FF0000"/>
                </a:solidFill>
              </a:rPr>
              <a:t>3</a:t>
            </a:r>
            <a:r>
              <a:rPr kumimoji="0" lang="zh-CN" altLang="en-US" sz="2400" dirty="0">
                <a:solidFill>
                  <a:srgbClr val="FF0000"/>
                </a:solidFill>
              </a:rPr>
              <a:t>个盘子移到</a:t>
            </a:r>
            <a:r>
              <a:rPr kumimoji="0" lang="en-US" altLang="zh-CN" sz="2400" dirty="0">
                <a:solidFill>
                  <a:srgbClr val="FF0000"/>
                </a:solidFill>
              </a:rPr>
              <a:t>C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 dirty="0">
                <a:solidFill>
                  <a:srgbClr val="FF3300"/>
                </a:solidFill>
              </a:rPr>
              <a:t>步骤：</a:t>
            </a:r>
            <a:r>
              <a:rPr kumimoji="0" lang="en-US" altLang="zh-CN" sz="2000" dirty="0">
                <a:solidFill>
                  <a:schemeClr val="tx1"/>
                </a:solidFill>
              </a:rPr>
              <a:t>1. A</a:t>
            </a:r>
            <a:r>
              <a:rPr kumimoji="0" lang="zh-CN" altLang="en-US" sz="2000" dirty="0">
                <a:solidFill>
                  <a:schemeClr val="tx1"/>
                </a:solidFill>
              </a:rPr>
              <a:t>上两个盘子借助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  <a:r>
              <a:rPr kumimoji="0" lang="zh-CN" altLang="en-US" sz="2000" dirty="0">
                <a:solidFill>
                  <a:schemeClr val="tx1"/>
                </a:solidFill>
              </a:rPr>
              <a:t>移到</a:t>
            </a:r>
            <a:r>
              <a:rPr kumimoji="0" lang="en-US" altLang="zh-CN" sz="2000" dirty="0">
                <a:solidFill>
                  <a:schemeClr val="tx1"/>
                </a:solidFill>
              </a:rPr>
              <a:t>B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              2. A</a:t>
            </a:r>
            <a:r>
              <a:rPr kumimoji="0" lang="zh-CN" altLang="en-US" sz="2000" dirty="0">
                <a:solidFill>
                  <a:schemeClr val="tx1"/>
                </a:solidFill>
              </a:rPr>
              <a:t>上最后一个盘子移到</a:t>
            </a:r>
            <a:r>
              <a:rPr kumimoji="0" lang="en-US" altLang="zh-CN" sz="2000" dirty="0">
                <a:solidFill>
                  <a:schemeClr val="tx1"/>
                </a:solidFill>
              </a:rPr>
              <a:t>C </a:t>
            </a:r>
            <a:r>
              <a:rPr kumimoji="0" lang="zh-CN" altLang="en-US" sz="2000" dirty="0">
                <a:solidFill>
                  <a:srgbClr val="FF3300"/>
                </a:solidFill>
              </a:rPr>
              <a:t>（可直接完成）</a:t>
            </a: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 dirty="0">
                <a:solidFill>
                  <a:schemeClr val="tx1"/>
                </a:solidFill>
              </a:rPr>
              <a:t>              </a:t>
            </a:r>
            <a:r>
              <a:rPr kumimoji="0" lang="en-US" altLang="zh-CN" sz="2000" dirty="0">
                <a:solidFill>
                  <a:schemeClr val="tx1"/>
                </a:solidFill>
              </a:rPr>
              <a:t>3. B</a:t>
            </a:r>
            <a:r>
              <a:rPr kumimoji="0" lang="zh-CN" altLang="en-US" sz="2000" dirty="0">
                <a:solidFill>
                  <a:schemeClr val="tx1"/>
                </a:solidFill>
              </a:rPr>
              <a:t>上两个盘子借助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zh-CN" altLang="en-US" sz="2000" dirty="0">
                <a:solidFill>
                  <a:schemeClr val="tx1"/>
                </a:solidFill>
              </a:rPr>
              <a:t>移到</a:t>
            </a:r>
            <a:r>
              <a:rPr kumimoji="0" lang="en-US" altLang="zh-CN" sz="2000" dirty="0">
                <a:solidFill>
                  <a:schemeClr val="tx1"/>
                </a:solidFill>
              </a:rPr>
              <a:t>C </a:t>
            </a: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endParaRPr kumimoji="0" lang="en-US" altLang="zh-CN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 dirty="0">
                <a:solidFill>
                  <a:srgbClr val="3366FF"/>
                </a:solidFill>
              </a:rPr>
              <a:t>第一步进一步分解：</a:t>
            </a:r>
            <a:r>
              <a:rPr kumimoji="0" lang="zh-CN" altLang="en-US" sz="2000" dirty="0">
                <a:solidFill>
                  <a:schemeClr val="tx1"/>
                </a:solidFill>
              </a:rPr>
              <a:t> </a:t>
            </a:r>
            <a:endParaRPr kumimoji="0" lang="zh-CN" altLang="en-US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1.1  A</a:t>
            </a:r>
            <a:r>
              <a:rPr kumimoji="0" lang="zh-CN" altLang="en-US" sz="2000" dirty="0">
                <a:solidFill>
                  <a:schemeClr val="tx1"/>
                </a:solidFill>
              </a:rPr>
              <a:t>上一个盘子从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C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1.2  A</a:t>
            </a:r>
            <a:r>
              <a:rPr kumimoji="0" lang="zh-CN" altLang="en-US" sz="2000" dirty="0">
                <a:solidFill>
                  <a:schemeClr val="tx1"/>
                </a:solidFill>
              </a:rPr>
              <a:t>上一个盘子从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B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1.3  C</a:t>
            </a:r>
            <a:r>
              <a:rPr kumimoji="0" lang="zh-CN" altLang="en-US" sz="2000" dirty="0">
                <a:solidFill>
                  <a:schemeClr val="tx1"/>
                </a:solidFill>
              </a:rPr>
              <a:t>上一个盘子从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B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 dirty="0">
                <a:solidFill>
                  <a:srgbClr val="3366FF"/>
                </a:solidFill>
              </a:rPr>
              <a:t>第三步进一步分解：</a:t>
            </a:r>
            <a:r>
              <a:rPr kumimoji="0" lang="zh-CN" altLang="en-US" sz="2000" dirty="0">
                <a:solidFill>
                  <a:schemeClr val="tx1"/>
                </a:solidFill>
              </a:rPr>
              <a:t> </a:t>
            </a:r>
            <a:endParaRPr kumimoji="0" lang="zh-CN" altLang="en-US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3.1 B</a:t>
            </a:r>
            <a:r>
              <a:rPr kumimoji="0" lang="zh-CN" altLang="en-US" sz="2000" dirty="0">
                <a:solidFill>
                  <a:schemeClr val="tx1"/>
                </a:solidFill>
              </a:rPr>
              <a:t>上一个盘子从</a:t>
            </a:r>
            <a:r>
              <a:rPr kumimoji="0" lang="en-US" altLang="zh-CN" sz="2000" dirty="0">
                <a:solidFill>
                  <a:schemeClr val="tx1"/>
                </a:solidFill>
              </a:rPr>
              <a:t>B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A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3.2 B</a:t>
            </a:r>
            <a:r>
              <a:rPr kumimoji="0" lang="zh-CN" altLang="en-US" sz="2000" dirty="0">
                <a:solidFill>
                  <a:schemeClr val="tx1"/>
                </a:solidFill>
              </a:rPr>
              <a:t>上一个盘子从</a:t>
            </a:r>
            <a:r>
              <a:rPr kumimoji="0" lang="en-US" altLang="zh-CN" sz="2000" dirty="0">
                <a:solidFill>
                  <a:schemeClr val="tx1"/>
                </a:solidFill>
              </a:rPr>
              <a:t>B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</a:p>
          <a:p>
            <a:pPr marL="1600200" lvl="3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000" dirty="0">
                <a:solidFill>
                  <a:schemeClr val="tx1"/>
                </a:solidFill>
              </a:rPr>
              <a:t>3.3 A</a:t>
            </a:r>
            <a:r>
              <a:rPr kumimoji="0" lang="zh-CN" altLang="en-US" sz="2000" dirty="0">
                <a:solidFill>
                  <a:schemeClr val="tx1"/>
                </a:solidFill>
              </a:rPr>
              <a:t>上一个盘子从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22611" name="Text Box 19"/>
          <p:cNvSpPr txBox="1">
            <a:spLocks noChangeArrowheads="1"/>
          </p:cNvSpPr>
          <p:nvPr/>
        </p:nvSpPr>
        <p:spPr bwMode="auto">
          <a:xfrm>
            <a:off x="4716016" y="5589240"/>
            <a:ext cx="3756025" cy="461665"/>
          </a:xfrm>
          <a:prstGeom prst="rect">
            <a:avLst/>
          </a:prstGeom>
          <a:solidFill>
            <a:srgbClr val="FFCC99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FF3300"/>
                </a:solidFill>
              </a:rPr>
              <a:t>共移动</a:t>
            </a:r>
            <a:r>
              <a:rPr lang="en-US" altLang="zh-CN" sz="2400" b="0" dirty="0">
                <a:solidFill>
                  <a:srgbClr val="FF3300"/>
                </a:solidFill>
              </a:rPr>
              <a:t>7</a:t>
            </a:r>
            <a:r>
              <a:rPr lang="zh-CN" altLang="en-US" sz="2400" b="0" dirty="0">
                <a:solidFill>
                  <a:srgbClr val="FF3300"/>
                </a:solidFill>
              </a:rPr>
              <a:t>步：</a:t>
            </a:r>
            <a:r>
              <a:rPr lang="en-US" altLang="zh-CN" sz="2400" b="0" dirty="0">
                <a:solidFill>
                  <a:srgbClr val="FF3300"/>
                </a:solidFill>
              </a:rPr>
              <a:t>2</a:t>
            </a:r>
            <a:r>
              <a:rPr lang="en-US" altLang="zh-CN" sz="2400" b="0" baseline="30000" dirty="0">
                <a:solidFill>
                  <a:srgbClr val="FF3300"/>
                </a:solidFill>
              </a:rPr>
              <a:t>3</a:t>
            </a:r>
            <a:r>
              <a:rPr lang="en-US" altLang="zh-CN" sz="2400" b="0" dirty="0">
                <a:solidFill>
                  <a:srgbClr val="FF3300"/>
                </a:solidFill>
              </a:rPr>
              <a:t>-1</a:t>
            </a:r>
            <a:r>
              <a:rPr lang="zh-CN" altLang="en-US" sz="2400" b="0" dirty="0">
                <a:solidFill>
                  <a:srgbClr val="FF3300"/>
                </a:solidFill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140104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40075" y="528638"/>
            <a:ext cx="2514600" cy="1676400"/>
            <a:chOff x="1296" y="2160"/>
            <a:chExt cx="1584" cy="1056"/>
          </a:xfrm>
        </p:grpSpPr>
        <p:sp>
          <p:nvSpPr>
            <p:cNvPr id="287755" name="Line 9"/>
            <p:cNvSpPr>
              <a:spLocks noChangeShapeType="1"/>
            </p:cNvSpPr>
            <p:nvPr/>
          </p:nvSpPr>
          <p:spPr bwMode="auto">
            <a:xfrm>
              <a:off x="2256" y="2160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6" name="Line 10"/>
            <p:cNvSpPr>
              <a:spLocks noChangeShapeType="1"/>
            </p:cNvSpPr>
            <p:nvPr/>
          </p:nvSpPr>
          <p:spPr bwMode="auto">
            <a:xfrm>
              <a:off x="2736" y="2160"/>
              <a:ext cx="0" cy="8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7" name="Line 11"/>
            <p:cNvSpPr>
              <a:spLocks noChangeShapeType="1"/>
            </p:cNvSpPr>
            <p:nvPr/>
          </p:nvSpPr>
          <p:spPr bwMode="auto">
            <a:xfrm>
              <a:off x="1632" y="2160"/>
              <a:ext cx="0" cy="8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8" name="Rectangle 12"/>
            <p:cNvSpPr>
              <a:spLocks noChangeArrowheads="1"/>
            </p:cNvSpPr>
            <p:nvPr/>
          </p:nvSpPr>
          <p:spPr bwMode="auto">
            <a:xfrm>
              <a:off x="1488" y="2496"/>
              <a:ext cx="288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59" name="Rectangle 13"/>
            <p:cNvSpPr>
              <a:spLocks noChangeArrowheads="1"/>
            </p:cNvSpPr>
            <p:nvPr/>
          </p:nvSpPr>
          <p:spPr bwMode="auto">
            <a:xfrm>
              <a:off x="1392" y="2592"/>
              <a:ext cx="480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0" name="Rectangle 14"/>
            <p:cNvSpPr>
              <a:spLocks noChangeArrowheads="1"/>
            </p:cNvSpPr>
            <p:nvPr/>
          </p:nvSpPr>
          <p:spPr bwMode="auto">
            <a:xfrm>
              <a:off x="1296" y="2688"/>
              <a:ext cx="672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61" name="Rectangle 15"/>
            <p:cNvSpPr>
              <a:spLocks noChangeArrowheads="1"/>
            </p:cNvSpPr>
            <p:nvPr/>
          </p:nvSpPr>
          <p:spPr bwMode="auto">
            <a:xfrm>
              <a:off x="2160" y="30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87762" name="Rectangle 16"/>
            <p:cNvSpPr>
              <a:spLocks noChangeArrowheads="1"/>
            </p:cNvSpPr>
            <p:nvPr/>
          </p:nvSpPr>
          <p:spPr bwMode="auto">
            <a:xfrm>
              <a:off x="2640" y="30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87763" name="Rectangle 17"/>
            <p:cNvSpPr>
              <a:spLocks noChangeArrowheads="1"/>
            </p:cNvSpPr>
            <p:nvPr/>
          </p:nvSpPr>
          <p:spPr bwMode="auto">
            <a:xfrm>
              <a:off x="1536" y="30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8984" y="2676511"/>
            <a:ext cx="2514600" cy="1676400"/>
            <a:chOff x="827584" y="2676511"/>
            <a:chExt cx="2514600" cy="1676400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351584" y="2676511"/>
              <a:ext cx="0" cy="13716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113584" y="2676511"/>
              <a:ext cx="0" cy="1371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360984" y="2676511"/>
              <a:ext cx="0" cy="1371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122984" y="3362311"/>
              <a:ext cx="457200" cy="152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970584" y="3514711"/>
              <a:ext cx="7620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827584" y="3514711"/>
              <a:ext cx="1066800" cy="152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2199184" y="4048111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961184" y="4048111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208584" y="4048111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46007" y="2676511"/>
            <a:ext cx="2667000" cy="1676400"/>
            <a:chOff x="4511675" y="2635222"/>
            <a:chExt cx="2667000" cy="1676400"/>
          </a:xfrm>
        </p:grpSpPr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5654675" y="2635222"/>
              <a:ext cx="0" cy="13716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6607175" y="2635222"/>
              <a:ext cx="0" cy="1371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664075" y="2635222"/>
              <a:ext cx="0" cy="1371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5426075" y="3321022"/>
              <a:ext cx="457200" cy="152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5273675" y="3473422"/>
              <a:ext cx="7620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6111875" y="3473422"/>
              <a:ext cx="1066800" cy="152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5502275" y="4006822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6264275" y="4006822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511675" y="4006822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87688" y="4596386"/>
            <a:ext cx="2438400" cy="1676400"/>
            <a:chOff x="3635375" y="4653136"/>
            <a:chExt cx="2438400" cy="1676400"/>
          </a:xfrm>
        </p:grpSpPr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4778375" y="4653136"/>
              <a:ext cx="0" cy="13716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5540375" y="4653136"/>
              <a:ext cx="0" cy="1371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3787775" y="4653136"/>
              <a:ext cx="0" cy="1371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5311775" y="5110336"/>
              <a:ext cx="457200" cy="152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5159375" y="5262736"/>
              <a:ext cx="7620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5006975" y="5415136"/>
              <a:ext cx="1066800" cy="152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4625975" y="6024736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B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5387975" y="6024736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C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635375" y="6024736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0000"/>
                  </a:solidFill>
                  <a:ea typeface="宋体" pitchFamily="2" charset="-122"/>
                </a:rPr>
                <a:t>A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03625" y="4562715"/>
            <a:ext cx="1600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54675" y="450263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02787" y="6272786"/>
            <a:ext cx="1600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(3)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251520" y="1772816"/>
            <a:ext cx="77597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方法与步骤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将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zh-CN" altLang="en-US" sz="2000" dirty="0">
                <a:solidFill>
                  <a:schemeClr val="tx1"/>
                </a:solidFill>
              </a:rPr>
              <a:t>上</a:t>
            </a:r>
            <a:r>
              <a:rPr kumimoji="0" lang="en-US" altLang="zh-CN" sz="2000" dirty="0">
                <a:solidFill>
                  <a:schemeClr val="tx1"/>
                </a:solidFill>
              </a:rPr>
              <a:t>n-1</a:t>
            </a:r>
            <a:r>
              <a:rPr kumimoji="0" lang="zh-CN" altLang="en-US" sz="2000" dirty="0">
                <a:solidFill>
                  <a:schemeClr val="tx1"/>
                </a:solidFill>
              </a:rPr>
              <a:t>个盘子借助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  <a:r>
              <a:rPr kumimoji="0" lang="zh-CN" altLang="en-US" sz="2000" dirty="0">
                <a:solidFill>
                  <a:schemeClr val="tx1"/>
                </a:solidFill>
              </a:rPr>
              <a:t>移到</a:t>
            </a:r>
            <a:r>
              <a:rPr kumimoji="0" lang="en-US" altLang="zh-CN" sz="2000" dirty="0">
                <a:solidFill>
                  <a:schemeClr val="tx1"/>
                </a:solidFill>
              </a:rPr>
              <a:t>B 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把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zh-CN" altLang="en-US" sz="2000" dirty="0">
                <a:solidFill>
                  <a:schemeClr val="tx1"/>
                </a:solidFill>
              </a:rPr>
              <a:t>上剩下一个盘子送到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将</a:t>
            </a:r>
            <a:r>
              <a:rPr kumimoji="0" lang="en-US" altLang="zh-CN" sz="2000" dirty="0">
                <a:solidFill>
                  <a:schemeClr val="tx1"/>
                </a:solidFill>
              </a:rPr>
              <a:t>n-1</a:t>
            </a:r>
            <a:r>
              <a:rPr kumimoji="0" lang="zh-CN" altLang="en-US" sz="2000" dirty="0">
                <a:solidFill>
                  <a:schemeClr val="tx1"/>
                </a:solidFill>
              </a:rPr>
              <a:t>个盘子从</a:t>
            </a:r>
            <a:r>
              <a:rPr kumimoji="0" lang="en-US" altLang="zh-CN" sz="2000" dirty="0">
                <a:solidFill>
                  <a:schemeClr val="tx1"/>
                </a:solidFill>
              </a:rPr>
              <a:t>B</a:t>
            </a:r>
            <a:r>
              <a:rPr kumimoji="0" lang="zh-CN" altLang="en-US" sz="2000" dirty="0">
                <a:solidFill>
                  <a:schemeClr val="tx1"/>
                </a:solidFill>
              </a:rPr>
              <a:t>借助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zh-CN" altLang="en-US" sz="2000" dirty="0">
                <a:solidFill>
                  <a:schemeClr val="tx1"/>
                </a:solidFill>
              </a:rPr>
              <a:t>移到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1691680" y="3717032"/>
            <a:ext cx="3756025" cy="461665"/>
          </a:xfrm>
          <a:prstGeom prst="rect">
            <a:avLst/>
          </a:prstGeom>
          <a:solidFill>
            <a:srgbClr val="FFCC99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FF3300"/>
                </a:solidFill>
              </a:rPr>
              <a:t>n</a:t>
            </a:r>
            <a:r>
              <a:rPr lang="zh-CN" altLang="en-US" sz="2400" b="0" dirty="0">
                <a:solidFill>
                  <a:srgbClr val="FF3300"/>
                </a:solidFill>
              </a:rPr>
              <a:t>个盘要移动</a:t>
            </a:r>
            <a:r>
              <a:rPr lang="en-US" altLang="zh-CN" sz="2400" b="0" dirty="0">
                <a:solidFill>
                  <a:srgbClr val="FF3300"/>
                </a:solidFill>
              </a:rPr>
              <a:t>2</a:t>
            </a:r>
            <a:r>
              <a:rPr lang="en-US" altLang="zh-CN" sz="2400" b="0" baseline="30000" dirty="0">
                <a:solidFill>
                  <a:srgbClr val="FF3300"/>
                </a:solidFill>
              </a:rPr>
              <a:t>n</a:t>
            </a:r>
            <a:r>
              <a:rPr lang="en-US" altLang="zh-CN" sz="2400" b="0" dirty="0">
                <a:solidFill>
                  <a:srgbClr val="FF3300"/>
                </a:solidFill>
              </a:rPr>
              <a:t>-1</a:t>
            </a:r>
            <a:r>
              <a:rPr lang="zh-CN" altLang="en-US" sz="2400" b="0" dirty="0">
                <a:solidFill>
                  <a:srgbClr val="FF3300"/>
                </a:solidFill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534159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655638" y="681038"/>
            <a:ext cx="7983537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结论：</a:t>
            </a:r>
            <a:r>
              <a:rPr lang="zh-CN" altLang="en-US" sz="2400">
                <a:solidFill>
                  <a:srgbClr val="FF3300"/>
                </a:solidFill>
              </a:rPr>
              <a:t>上面三个步骤包含两类操作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步骤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都是将</a:t>
            </a:r>
            <a:r>
              <a:rPr lang="en-US" altLang="zh-CN" sz="2000">
                <a:solidFill>
                  <a:schemeClr val="tx1"/>
                </a:solidFill>
              </a:rPr>
              <a:t>n-1</a:t>
            </a:r>
            <a:r>
              <a:rPr lang="zh-CN" altLang="en-US" sz="2000">
                <a:solidFill>
                  <a:schemeClr val="tx1"/>
                </a:solidFill>
              </a:rPr>
              <a:t>个盘子从一个针移到另一个针上</a:t>
            </a:r>
            <a:r>
              <a:rPr lang="en-US" altLang="zh-CN" sz="2000">
                <a:solidFill>
                  <a:schemeClr val="tx1"/>
                </a:solidFill>
              </a:rPr>
              <a:t>(n&gt;1</a:t>
            </a:r>
            <a:r>
              <a:rPr lang="zh-CN" altLang="en-US" sz="2000">
                <a:solidFill>
                  <a:schemeClr val="tx1"/>
                </a:solidFill>
              </a:rPr>
              <a:t>时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，这是一个递归的过程；</a:t>
            </a:r>
            <a:r>
              <a:rPr kumimoji="0" lang="zh-CN" altLang="en-US" sz="2000">
                <a:solidFill>
                  <a:schemeClr val="tx1"/>
                </a:solidFill>
              </a:rPr>
              <a:t>方法一样，只是针的名称不同而已，为使问题一般化，将步骤</a:t>
            </a:r>
            <a:r>
              <a:rPr kumimoji="0" lang="en-US" altLang="zh-CN" sz="2000">
                <a:solidFill>
                  <a:schemeClr val="tx1"/>
                </a:solidFill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</a:rPr>
              <a:t>和</a:t>
            </a:r>
            <a:r>
              <a:rPr kumimoji="0" lang="en-US" altLang="zh-CN" sz="2000">
                <a:solidFill>
                  <a:schemeClr val="tx1"/>
                </a:solidFill>
              </a:rPr>
              <a:t>3</a:t>
            </a:r>
            <a:r>
              <a:rPr kumimoji="0" lang="zh-CN" altLang="en-US" sz="2000">
                <a:solidFill>
                  <a:schemeClr val="tx1"/>
                </a:solidFill>
              </a:rPr>
              <a:t>表示为：将</a:t>
            </a:r>
            <a:r>
              <a:rPr kumimoji="0" lang="en-US" altLang="zh-CN" sz="2000">
                <a:solidFill>
                  <a:schemeClr val="tx1"/>
                </a:solidFill>
              </a:rPr>
              <a:t>one </a:t>
            </a:r>
            <a:r>
              <a:rPr kumimoji="0" lang="zh-CN" altLang="en-US" sz="2000">
                <a:solidFill>
                  <a:schemeClr val="tx1"/>
                </a:solidFill>
              </a:rPr>
              <a:t>针上的</a:t>
            </a:r>
            <a:r>
              <a:rPr kumimoji="0" lang="en-US" altLang="zh-CN" sz="2000">
                <a:solidFill>
                  <a:schemeClr val="tx1"/>
                </a:solidFill>
              </a:rPr>
              <a:t>n-1</a:t>
            </a:r>
            <a:r>
              <a:rPr kumimoji="0" lang="zh-CN" altLang="en-US" sz="2000">
                <a:solidFill>
                  <a:schemeClr val="tx1"/>
                </a:solidFill>
              </a:rPr>
              <a:t>个盘子移到</a:t>
            </a:r>
            <a:r>
              <a:rPr kumimoji="0" lang="en-US" altLang="zh-CN" sz="2000">
                <a:solidFill>
                  <a:schemeClr val="tx1"/>
                </a:solidFill>
              </a:rPr>
              <a:t>two</a:t>
            </a:r>
            <a:r>
              <a:rPr kumimoji="0" lang="zh-CN" altLang="en-US" sz="2000">
                <a:solidFill>
                  <a:schemeClr val="tx1"/>
                </a:solidFill>
              </a:rPr>
              <a:t>针，借助 </a:t>
            </a:r>
            <a:r>
              <a:rPr kumimoji="0" lang="en-US" altLang="zh-CN" sz="2000">
                <a:solidFill>
                  <a:schemeClr val="tx1"/>
                </a:solidFill>
              </a:rPr>
              <a:t>three</a:t>
            </a:r>
            <a:r>
              <a:rPr kumimoji="0" lang="zh-CN" altLang="en-US" sz="2000">
                <a:solidFill>
                  <a:schemeClr val="tx1"/>
                </a:solidFill>
              </a:rPr>
              <a:t>针，只是对应关系不同。</a:t>
            </a:r>
          </a:p>
          <a:p>
            <a:pPr marL="2057400" lvl="4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第一步对应关系：</a:t>
            </a:r>
            <a:r>
              <a:rPr kumimoji="0" lang="en-US" altLang="zh-CN" sz="2000">
                <a:solidFill>
                  <a:schemeClr val="tx1"/>
                </a:solidFill>
              </a:rPr>
              <a:t>one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chemeClr val="tx1"/>
                </a:solidFill>
              </a:rPr>
              <a:t> A       two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chemeClr val="tx1"/>
                </a:solidFill>
              </a:rPr>
              <a:t> B     three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chemeClr val="tx1"/>
                </a:solidFill>
              </a:rPr>
              <a:t> C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 marL="2057400" lvl="4" indent="-228600">
              <a:lnSpc>
                <a:spcPct val="110000"/>
              </a:lnSpc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第三步对应关系：</a:t>
            </a:r>
            <a:r>
              <a:rPr kumimoji="0" lang="en-US" altLang="zh-CN" sz="2000">
                <a:solidFill>
                  <a:schemeClr val="tx1"/>
                </a:solidFill>
              </a:rPr>
              <a:t>one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chemeClr val="tx1"/>
                </a:solidFill>
              </a:rPr>
              <a:t> B       two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chemeClr val="tx1"/>
                </a:solidFill>
              </a:rPr>
              <a:t>  C     three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>
                <a:solidFill>
                  <a:schemeClr val="tx1"/>
                </a:solidFill>
              </a:rPr>
              <a:t> A </a:t>
            </a:r>
            <a:endParaRPr lang="en-US" altLang="zh-CN" sz="2000">
              <a:solidFill>
                <a:schemeClr val="tx1"/>
              </a:solidFill>
            </a:endParaRP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将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个盘子从一个针上移到另一针上。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因此，可以用两个函数分别实现上面两类操作，用</a:t>
            </a:r>
            <a:r>
              <a:rPr lang="en-US" altLang="zh-CN" sz="2400">
                <a:solidFill>
                  <a:schemeClr val="tx1"/>
                </a:solidFill>
              </a:rPr>
              <a:t>hanoi</a:t>
            </a:r>
            <a:r>
              <a:rPr lang="zh-CN" altLang="zh-CN" sz="2400">
                <a:solidFill>
                  <a:schemeClr val="tx1"/>
                </a:solidFill>
              </a:rPr>
              <a:t>函数实现第一类操作，用</a:t>
            </a:r>
            <a:r>
              <a:rPr lang="en-US" altLang="zh-CN" sz="2400">
                <a:solidFill>
                  <a:schemeClr val="tx1"/>
                </a:solidFill>
              </a:rPr>
              <a:t>move</a:t>
            </a:r>
            <a:r>
              <a:rPr lang="zh-CN" altLang="en-US" sz="2400">
                <a:solidFill>
                  <a:schemeClr val="tx1"/>
                </a:solidFill>
              </a:rPr>
              <a:t>函数实现第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类操作。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hanoi(n,one,two,three)   </a:t>
            </a:r>
            <a:r>
              <a:rPr lang="zh-CN" altLang="en-US" sz="2000">
                <a:solidFill>
                  <a:schemeClr val="tx1"/>
                </a:solidFill>
              </a:rPr>
              <a:t>将</a:t>
            </a:r>
            <a:r>
              <a:rPr lang="en-US" altLang="zh-CN" sz="2000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个盘从 </a:t>
            </a:r>
            <a:r>
              <a:rPr lang="en-US" altLang="zh-CN" sz="2000">
                <a:solidFill>
                  <a:schemeClr val="tx1"/>
                </a:solidFill>
              </a:rPr>
              <a:t>one → three</a:t>
            </a:r>
            <a:r>
              <a:rPr lang="zh-CN" altLang="en-US" sz="2000">
                <a:solidFill>
                  <a:schemeClr val="tx1"/>
                </a:solidFill>
              </a:rPr>
              <a:t>借助</a:t>
            </a:r>
            <a:r>
              <a:rPr lang="en-US" altLang="zh-CN" sz="2000">
                <a:solidFill>
                  <a:schemeClr val="tx1"/>
                </a:solidFill>
              </a:rPr>
              <a:t>two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move(x,y)   </a:t>
            </a:r>
            <a:r>
              <a:rPr lang="zh-CN" altLang="en-US" sz="2000">
                <a:solidFill>
                  <a:schemeClr val="tx1"/>
                </a:solidFill>
              </a:rPr>
              <a:t>将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个盘从</a:t>
            </a:r>
            <a:r>
              <a:rPr lang="en-US" altLang="zh-CN" sz="2000">
                <a:solidFill>
                  <a:schemeClr val="tx1"/>
                </a:solidFill>
              </a:rPr>
              <a:t>x → y</a:t>
            </a:r>
            <a:r>
              <a:rPr lang="zh-CN" altLang="en-US" sz="2000">
                <a:solidFill>
                  <a:schemeClr val="tx1"/>
                </a:solidFill>
              </a:rPr>
              <a:t>座，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y</a:t>
            </a:r>
            <a:r>
              <a:rPr lang="zh-CN" altLang="en-US" sz="2000">
                <a:solidFill>
                  <a:schemeClr val="tx1"/>
                </a:solidFill>
              </a:rPr>
              <a:t>根据情况取代</a:t>
            </a:r>
            <a:r>
              <a:rPr lang="en-US" altLang="zh-CN" sz="2000">
                <a:solidFill>
                  <a:schemeClr val="tx1"/>
                </a:solidFill>
              </a:rPr>
              <a:t>ABC</a:t>
            </a:r>
            <a:r>
              <a:rPr lang="zh-CN" altLang="en-US" sz="2000">
                <a:solidFill>
                  <a:schemeClr val="tx1"/>
                </a:solidFill>
              </a:rPr>
              <a:t>座中的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个。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9" name="Text Box 8"/>
          <p:cNvSpPr txBox="1">
            <a:spLocks noChangeArrowheads="1"/>
          </p:cNvSpPr>
          <p:nvPr/>
        </p:nvSpPr>
        <p:spPr bwMode="auto">
          <a:xfrm>
            <a:off x="250825" y="19472"/>
            <a:ext cx="7104063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16  </a:t>
            </a:r>
            <a:r>
              <a:rPr lang="zh-CN" altLang="en-US" sz="2400" dirty="0"/>
              <a:t>用递归方法解决</a:t>
            </a:r>
            <a:r>
              <a:rPr lang="en-US" altLang="zh-CN" sz="2400" dirty="0"/>
              <a:t>Hanoi</a:t>
            </a:r>
            <a:r>
              <a:rPr lang="zh-CN" altLang="en-US" sz="2400" dirty="0"/>
              <a:t>（汉诺）塔问题的程序 </a:t>
            </a:r>
          </a:p>
          <a:p>
            <a:pPr>
              <a:spcBef>
                <a:spcPct val="0"/>
              </a:spcBef>
            </a:pPr>
            <a:endParaRPr kumimoji="0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9800" name="Rectangle 9"/>
          <p:cNvSpPr>
            <a:spLocks noChangeArrowheads="1"/>
          </p:cNvSpPr>
          <p:nvPr/>
        </p:nvSpPr>
        <p:spPr bwMode="auto">
          <a:xfrm>
            <a:off x="287338" y="477441"/>
            <a:ext cx="6190477" cy="64079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 void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n,char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one,char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two,char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three);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m;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("Input the number of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diskes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:");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("%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d",&amp;m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("The step to moving %3d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diskes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:\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n",m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m,'A','B','C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');     return 0;}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n,char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one,char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two,char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three)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{void move(char  x, char  y);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if(n==1)  move(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one,three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else {  </a:t>
            </a:r>
            <a:r>
              <a:rPr lang="en-US" altLang="zh-CN" sz="2400" dirty="0" err="1">
                <a:solidFill>
                  <a:srgbClr val="FF3300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(n-1,one,three,two);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             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move(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one,three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        </a:t>
            </a:r>
            <a:r>
              <a:rPr lang="en-US" altLang="zh-CN" sz="2400" dirty="0" err="1">
                <a:solidFill>
                  <a:srgbClr val="FF3300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(n-1,two,one,three);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      }}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void move(char  x, char  y)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("%c---&gt;%c\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n",x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, y); }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5878512" y="3813537"/>
            <a:ext cx="3265487" cy="3071812"/>
          </a:xfrm>
          <a:prstGeom prst="rect">
            <a:avLst/>
          </a:prstGeom>
          <a:solidFill>
            <a:srgbClr val="C0C0C0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</a:rPr>
              <a:t>运行： </a:t>
            </a:r>
            <a:endParaRPr kumimoji="0" lang="zh-CN" altLang="en-US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input number of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diskes</a:t>
            </a:r>
            <a:r>
              <a:rPr kumimoji="0" lang="en-US" altLang="zh-CN" sz="2000" dirty="0">
                <a:solidFill>
                  <a:schemeClr val="tx1"/>
                </a:solidFill>
              </a:rPr>
              <a:t>: 3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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the step to  moving 3 </a:t>
            </a:r>
            <a:r>
              <a:rPr kumimoji="0" lang="en-US" altLang="zh-CN" sz="2000" dirty="0" err="1">
                <a:solidFill>
                  <a:schemeClr val="tx1"/>
                </a:solidFill>
              </a:rPr>
              <a:t>diskes</a:t>
            </a:r>
            <a:r>
              <a:rPr kumimoji="0" lang="en-US" altLang="zh-CN" sz="2000" dirty="0">
                <a:solidFill>
                  <a:schemeClr val="tx1"/>
                </a:solidFill>
              </a:rPr>
              <a:t>: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A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C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A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B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C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B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A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C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B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A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 B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C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30000"/>
              </a:lnSpc>
            </a:pPr>
            <a:r>
              <a:rPr kumimoji="0" lang="en-US" altLang="zh-CN" sz="2000" dirty="0">
                <a:solidFill>
                  <a:schemeClr val="tx1"/>
                </a:solidFill>
              </a:rPr>
              <a:t> A 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altLang="zh-CN" sz="2000" dirty="0">
                <a:solidFill>
                  <a:schemeClr val="tx1"/>
                </a:solidFill>
              </a:rPr>
              <a:t>C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9" name="Text Box 8"/>
          <p:cNvSpPr txBox="1">
            <a:spLocks noChangeArrowheads="1"/>
          </p:cNvSpPr>
          <p:nvPr/>
        </p:nvSpPr>
        <p:spPr bwMode="auto">
          <a:xfrm>
            <a:off x="2843808" y="0"/>
            <a:ext cx="2952328" cy="404664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ea typeface="宋体" pitchFamily="2" charset="-122"/>
              </a:rPr>
              <a:t>hanoi</a:t>
            </a:r>
            <a:r>
              <a:rPr lang="en-US" altLang="zh-CN" sz="2000" dirty="0">
                <a:ea typeface="宋体" pitchFamily="2" charset="-122"/>
              </a:rPr>
              <a:t>(3,‘A’,‘B’,‘C’)</a:t>
            </a:r>
            <a:r>
              <a:rPr lang="zh-CN" altLang="en-US" sz="2000" dirty="0">
                <a:ea typeface="宋体" pitchFamily="2" charset="-122"/>
              </a:rPr>
              <a:t>的执行</a:t>
            </a:r>
            <a:endParaRPr lang="zh-CN" altLang="en-US" sz="2400" dirty="0"/>
          </a:p>
        </p:txBody>
      </p:sp>
      <p:sp>
        <p:nvSpPr>
          <p:cNvPr id="88" name="Rectangle 9"/>
          <p:cNvSpPr>
            <a:spLocks noChangeArrowheads="1"/>
          </p:cNvSpPr>
          <p:nvPr/>
        </p:nvSpPr>
        <p:spPr bwMode="auto">
          <a:xfrm>
            <a:off x="9144000" y="3573016"/>
            <a:ext cx="5943615" cy="24191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n,char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one,char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two,char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three)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{void move(char  x, char  y);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if(n==1)  move(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one,three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else {  </a:t>
            </a:r>
            <a:r>
              <a:rPr lang="en-US" altLang="zh-CN" sz="2400" dirty="0" err="1">
                <a:solidFill>
                  <a:srgbClr val="FF3300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(n-1,one,three,two);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             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move(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one,three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        </a:t>
            </a:r>
            <a:r>
              <a:rPr lang="en-US" altLang="zh-CN" sz="2400" dirty="0" err="1">
                <a:solidFill>
                  <a:srgbClr val="FF3300"/>
                </a:solidFill>
                <a:ea typeface="宋体" pitchFamily="2" charset="-122"/>
              </a:rPr>
              <a:t>hanoi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(n-1,two,one,three);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      }} </a:t>
            </a:r>
          </a:p>
        </p:txBody>
      </p:sp>
      <p:sp>
        <p:nvSpPr>
          <p:cNvPr id="98" name="矩形 97"/>
          <p:cNvSpPr/>
          <p:nvPr/>
        </p:nvSpPr>
        <p:spPr>
          <a:xfrm>
            <a:off x="6164560" y="2293640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200" dirty="0" err="1">
                <a:solidFill>
                  <a:srgbClr val="7030A0"/>
                </a:solidFill>
                <a:ea typeface="宋体" pitchFamily="2" charset="-122"/>
              </a:rPr>
              <a:t>hanoi</a:t>
            </a:r>
            <a:r>
              <a:rPr lang="en-US" altLang="zh-CN" sz="2200" dirty="0">
                <a:solidFill>
                  <a:srgbClr val="7030A0"/>
                </a:solidFill>
                <a:ea typeface="宋体" pitchFamily="2" charset="-122"/>
              </a:rPr>
              <a:t>(1,‘A’,‘B’,‘C’)</a:t>
            </a:r>
            <a:endParaRPr lang="zh-CN" altLang="en-US" sz="2200" dirty="0">
              <a:solidFill>
                <a:srgbClr val="7030A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5796136" y="4437112"/>
            <a:ext cx="360040" cy="0"/>
          </a:xfrm>
          <a:prstGeom prst="straightConnector1">
            <a:avLst/>
          </a:prstGeom>
          <a:ln w="38100" cmpd="sng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164560" y="5173960"/>
            <a:ext cx="28803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200" dirty="0" err="1">
                <a:solidFill>
                  <a:srgbClr val="7030A0"/>
                </a:solidFill>
                <a:ea typeface="宋体" pitchFamily="2" charset="-122"/>
              </a:rPr>
              <a:t>hanoi</a:t>
            </a:r>
            <a:r>
              <a:rPr lang="en-US" altLang="zh-CN" sz="2200" dirty="0">
                <a:solidFill>
                  <a:srgbClr val="7030A0"/>
                </a:solidFill>
                <a:ea typeface="宋体" pitchFamily="2" charset="-122"/>
              </a:rPr>
              <a:t>(1 ,‘C’,‘A’,‘B’)</a:t>
            </a:r>
            <a:endParaRPr lang="zh-CN" altLang="en-US" sz="2200" dirty="0">
              <a:solidFill>
                <a:srgbClr val="7030A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164560" y="4351392"/>
            <a:ext cx="28803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>
                <a:solidFill>
                  <a:srgbClr val="7030A0"/>
                </a:solidFill>
              </a:rPr>
              <a:t>move(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,‘A’,‘B’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8900864" y="2839224"/>
            <a:ext cx="0" cy="144016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8900864" y="4783440"/>
            <a:ext cx="0" cy="43204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3203848" y="5448632"/>
            <a:ext cx="2592288" cy="443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hanoi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(2,‘B’,‘A’,‘C’)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203848" y="4884400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move(‘A’,‘C’)</a:t>
            </a:r>
            <a:endParaRPr lang="zh-CN" altLang="en-US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164560" y="102920"/>
            <a:ext cx="2880320" cy="620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b="1" dirty="0" err="1">
                <a:solidFill>
                  <a:srgbClr val="7030A0"/>
                </a:solidFill>
                <a:ea typeface="宋体" pitchFamily="2" charset="-122"/>
              </a:rPr>
              <a:t>hanoi</a:t>
            </a:r>
            <a:r>
              <a:rPr lang="en-US" altLang="zh-CN" sz="2000" b="1" dirty="0">
                <a:solidFill>
                  <a:srgbClr val="7030A0"/>
                </a:solidFill>
                <a:ea typeface="宋体" pitchFamily="2" charset="-122"/>
              </a:rPr>
              <a:t>(2,‘A’,‘C’,‘B’)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flipH="1">
            <a:off x="5796136" y="5085184"/>
            <a:ext cx="288032" cy="1524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03848" y="4293096"/>
            <a:ext cx="259228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 err="1">
                <a:solidFill>
                  <a:srgbClr val="7030A0"/>
                </a:solidFill>
                <a:ea typeface="宋体" pitchFamily="2" charset="-122"/>
              </a:rPr>
              <a:t>hanoi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(2,‘A’,‘C’,‘B’)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6524600" y="823000"/>
            <a:ext cx="1981200" cy="1049640"/>
            <a:chOff x="3059832" y="3531488"/>
            <a:chExt cx="1981200" cy="1049640"/>
          </a:xfrm>
        </p:grpSpPr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3974232" y="3603496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‘B’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88" name="Rectangle 16"/>
            <p:cNvSpPr>
              <a:spLocks noChangeArrowheads="1"/>
            </p:cNvSpPr>
            <p:nvPr/>
          </p:nvSpPr>
          <p:spPr bwMode="auto">
            <a:xfrm>
              <a:off x="3059832" y="353148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three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9" name="Rectangle 12"/>
            <p:cNvSpPr>
              <a:spLocks noChangeArrowheads="1"/>
            </p:cNvSpPr>
            <p:nvPr/>
          </p:nvSpPr>
          <p:spPr bwMode="auto">
            <a:xfrm>
              <a:off x="3974232" y="3831352"/>
              <a:ext cx="1066800" cy="260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‘C’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90" name="Rectangle 16"/>
            <p:cNvSpPr>
              <a:spLocks noChangeArrowheads="1"/>
            </p:cNvSpPr>
            <p:nvPr/>
          </p:nvSpPr>
          <p:spPr bwMode="auto">
            <a:xfrm>
              <a:off x="3059832" y="3774584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two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1" name="Rectangle 12"/>
            <p:cNvSpPr>
              <a:spLocks noChangeArrowheads="1"/>
            </p:cNvSpPr>
            <p:nvPr/>
          </p:nvSpPr>
          <p:spPr bwMode="auto">
            <a:xfrm>
              <a:off x="3974232" y="4084672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‘A’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92" name="Rectangle 16"/>
            <p:cNvSpPr>
              <a:spLocks noChangeArrowheads="1"/>
            </p:cNvSpPr>
            <p:nvPr/>
          </p:nvSpPr>
          <p:spPr bwMode="auto">
            <a:xfrm>
              <a:off x="3059832" y="4039736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one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3" name="Rectangle 12"/>
            <p:cNvSpPr>
              <a:spLocks noChangeArrowheads="1"/>
            </p:cNvSpPr>
            <p:nvPr/>
          </p:nvSpPr>
          <p:spPr bwMode="auto">
            <a:xfrm>
              <a:off x="3974232" y="4326200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2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194" name="Rectangle 16"/>
            <p:cNvSpPr>
              <a:spLocks noChangeArrowheads="1"/>
            </p:cNvSpPr>
            <p:nvPr/>
          </p:nvSpPr>
          <p:spPr bwMode="auto">
            <a:xfrm>
              <a:off x="3059832" y="4281264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n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95" name="矩形 194"/>
          <p:cNvSpPr/>
          <p:nvPr/>
        </p:nvSpPr>
        <p:spPr>
          <a:xfrm>
            <a:off x="3059832" y="2348880"/>
            <a:ext cx="280831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Rectangle 12"/>
          <p:cNvSpPr>
            <a:spLocks noChangeArrowheads="1"/>
          </p:cNvSpPr>
          <p:nvPr/>
        </p:nvSpPr>
        <p:spPr bwMode="auto">
          <a:xfrm>
            <a:off x="4334272" y="3099440"/>
            <a:ext cx="1066800" cy="227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ea typeface="宋体" pitchFamily="2" charset="-122"/>
              </a:rPr>
              <a:t>‘C’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04" name="Rectangle 16"/>
          <p:cNvSpPr>
            <a:spLocks noChangeArrowheads="1"/>
          </p:cNvSpPr>
          <p:nvPr/>
        </p:nvSpPr>
        <p:spPr bwMode="auto">
          <a:xfrm>
            <a:off x="3419872" y="3027432"/>
            <a:ext cx="762000" cy="29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three</a:t>
            </a:r>
            <a:endParaRPr lang="en-US" altLang="zh-CN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5" name="Rectangle 12"/>
          <p:cNvSpPr>
            <a:spLocks noChangeArrowheads="1"/>
          </p:cNvSpPr>
          <p:nvPr/>
        </p:nvSpPr>
        <p:spPr bwMode="auto">
          <a:xfrm>
            <a:off x="4334272" y="3327296"/>
            <a:ext cx="1066800" cy="26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ea typeface="宋体" pitchFamily="2" charset="-122"/>
              </a:rPr>
              <a:t>‘B’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06" name="Rectangle 16"/>
          <p:cNvSpPr>
            <a:spLocks noChangeArrowheads="1"/>
          </p:cNvSpPr>
          <p:nvPr/>
        </p:nvSpPr>
        <p:spPr bwMode="auto">
          <a:xfrm>
            <a:off x="3419872" y="3270528"/>
            <a:ext cx="762000" cy="29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two</a:t>
            </a:r>
            <a:endParaRPr lang="en-US" altLang="zh-CN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7" name="Rectangle 12"/>
          <p:cNvSpPr>
            <a:spLocks noChangeArrowheads="1"/>
          </p:cNvSpPr>
          <p:nvPr/>
        </p:nvSpPr>
        <p:spPr bwMode="auto">
          <a:xfrm>
            <a:off x="4334272" y="3580616"/>
            <a:ext cx="1066800" cy="227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ea typeface="宋体" pitchFamily="2" charset="-122"/>
              </a:rPr>
              <a:t>‘A’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08" name="Rectangle 16"/>
          <p:cNvSpPr>
            <a:spLocks noChangeArrowheads="1"/>
          </p:cNvSpPr>
          <p:nvPr/>
        </p:nvSpPr>
        <p:spPr bwMode="auto">
          <a:xfrm>
            <a:off x="3419872" y="3535680"/>
            <a:ext cx="762000" cy="29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one</a:t>
            </a:r>
            <a:endParaRPr lang="en-US" altLang="zh-CN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9" name="Rectangle 12"/>
          <p:cNvSpPr>
            <a:spLocks noChangeArrowheads="1"/>
          </p:cNvSpPr>
          <p:nvPr/>
        </p:nvSpPr>
        <p:spPr bwMode="auto">
          <a:xfrm>
            <a:off x="4334272" y="3822144"/>
            <a:ext cx="1066800" cy="227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ea typeface="宋体" pitchFamily="2" charset="-122"/>
              </a:rPr>
              <a:t>3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10" name="Rectangle 16"/>
          <p:cNvSpPr>
            <a:spLocks noChangeArrowheads="1"/>
          </p:cNvSpPr>
          <p:nvPr/>
        </p:nvSpPr>
        <p:spPr bwMode="auto">
          <a:xfrm>
            <a:off x="3419872" y="3777208"/>
            <a:ext cx="762000" cy="29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n</a:t>
            </a:r>
            <a:endParaRPr lang="en-US" altLang="zh-CN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6559624" y="5750024"/>
            <a:ext cx="1981200" cy="1049640"/>
            <a:chOff x="251520" y="3800872"/>
            <a:chExt cx="1981200" cy="1049640"/>
          </a:xfrm>
        </p:grpSpPr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1165920" y="3872880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‘B’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15" name="Rectangle 16"/>
            <p:cNvSpPr>
              <a:spLocks noChangeArrowheads="1"/>
            </p:cNvSpPr>
            <p:nvPr/>
          </p:nvSpPr>
          <p:spPr bwMode="auto">
            <a:xfrm>
              <a:off x="251520" y="3800872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three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6" name="Rectangle 12"/>
            <p:cNvSpPr>
              <a:spLocks noChangeArrowheads="1"/>
            </p:cNvSpPr>
            <p:nvPr/>
          </p:nvSpPr>
          <p:spPr bwMode="auto">
            <a:xfrm>
              <a:off x="1165920" y="4100736"/>
              <a:ext cx="1066800" cy="260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‘A’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17" name="Rectangle 16"/>
            <p:cNvSpPr>
              <a:spLocks noChangeArrowheads="1"/>
            </p:cNvSpPr>
            <p:nvPr/>
          </p:nvSpPr>
          <p:spPr bwMode="auto">
            <a:xfrm>
              <a:off x="251520" y="404396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two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8" name="Rectangle 12"/>
            <p:cNvSpPr>
              <a:spLocks noChangeArrowheads="1"/>
            </p:cNvSpPr>
            <p:nvPr/>
          </p:nvSpPr>
          <p:spPr bwMode="auto">
            <a:xfrm>
              <a:off x="1165920" y="4354056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‘C’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19" name="Rectangle 16"/>
            <p:cNvSpPr>
              <a:spLocks noChangeArrowheads="1"/>
            </p:cNvSpPr>
            <p:nvPr/>
          </p:nvSpPr>
          <p:spPr bwMode="auto">
            <a:xfrm>
              <a:off x="251520" y="4309120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one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0" name="Rectangle 12"/>
            <p:cNvSpPr>
              <a:spLocks noChangeArrowheads="1"/>
            </p:cNvSpPr>
            <p:nvPr/>
          </p:nvSpPr>
          <p:spPr bwMode="auto">
            <a:xfrm>
              <a:off x="1165920" y="4595584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21" name="Rectangle 16"/>
            <p:cNvSpPr>
              <a:spLocks noChangeArrowheads="1"/>
            </p:cNvSpPr>
            <p:nvPr/>
          </p:nvSpPr>
          <p:spPr bwMode="auto">
            <a:xfrm>
              <a:off x="251520" y="455064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n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6524600" y="2911232"/>
            <a:ext cx="1981200" cy="1049640"/>
            <a:chOff x="251520" y="3800872"/>
            <a:chExt cx="1981200" cy="1049640"/>
          </a:xfrm>
        </p:grpSpPr>
        <p:sp>
          <p:nvSpPr>
            <p:cNvPr id="232" name="Rectangle 12"/>
            <p:cNvSpPr>
              <a:spLocks noChangeArrowheads="1"/>
            </p:cNvSpPr>
            <p:nvPr/>
          </p:nvSpPr>
          <p:spPr bwMode="auto">
            <a:xfrm>
              <a:off x="1165920" y="3872880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‘C’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33" name="Rectangle 16"/>
            <p:cNvSpPr>
              <a:spLocks noChangeArrowheads="1"/>
            </p:cNvSpPr>
            <p:nvPr/>
          </p:nvSpPr>
          <p:spPr bwMode="auto">
            <a:xfrm>
              <a:off x="251520" y="3800872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three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34" name="Rectangle 12"/>
            <p:cNvSpPr>
              <a:spLocks noChangeArrowheads="1"/>
            </p:cNvSpPr>
            <p:nvPr/>
          </p:nvSpPr>
          <p:spPr bwMode="auto">
            <a:xfrm>
              <a:off x="1165920" y="4100736"/>
              <a:ext cx="1066800" cy="260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‘B’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35" name="Rectangle 16"/>
            <p:cNvSpPr>
              <a:spLocks noChangeArrowheads="1"/>
            </p:cNvSpPr>
            <p:nvPr/>
          </p:nvSpPr>
          <p:spPr bwMode="auto">
            <a:xfrm>
              <a:off x="251520" y="404396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two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36" name="Rectangle 12"/>
            <p:cNvSpPr>
              <a:spLocks noChangeArrowheads="1"/>
            </p:cNvSpPr>
            <p:nvPr/>
          </p:nvSpPr>
          <p:spPr bwMode="auto">
            <a:xfrm>
              <a:off x="1165920" y="4354056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‘A’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37" name="Rectangle 16"/>
            <p:cNvSpPr>
              <a:spLocks noChangeArrowheads="1"/>
            </p:cNvSpPr>
            <p:nvPr/>
          </p:nvSpPr>
          <p:spPr bwMode="auto">
            <a:xfrm>
              <a:off x="251520" y="4309120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one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38" name="Rectangle 12"/>
            <p:cNvSpPr>
              <a:spLocks noChangeArrowheads="1"/>
            </p:cNvSpPr>
            <p:nvPr/>
          </p:nvSpPr>
          <p:spPr bwMode="auto">
            <a:xfrm>
              <a:off x="1165920" y="4595584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39" name="Rectangle 16"/>
            <p:cNvSpPr>
              <a:spLocks noChangeArrowheads="1"/>
            </p:cNvSpPr>
            <p:nvPr/>
          </p:nvSpPr>
          <p:spPr bwMode="auto">
            <a:xfrm>
              <a:off x="251520" y="455064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n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244" name="矩形 243"/>
          <p:cNvSpPr/>
          <p:nvPr/>
        </p:nvSpPr>
        <p:spPr>
          <a:xfrm>
            <a:off x="3203848" y="2420888"/>
            <a:ext cx="2592288" cy="50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hanoi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(3,‘A’,‘B’,‘C’)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131840" y="620688"/>
            <a:ext cx="2592288" cy="50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main()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2" name="Rectangle 12"/>
          <p:cNvSpPr>
            <a:spLocks noChangeArrowheads="1"/>
          </p:cNvSpPr>
          <p:nvPr/>
        </p:nvSpPr>
        <p:spPr bwMode="auto">
          <a:xfrm>
            <a:off x="4262264" y="1169680"/>
            <a:ext cx="1066800" cy="227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ea typeface="宋体" pitchFamily="2" charset="-122"/>
              </a:rPr>
              <a:t>3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73" name="Rectangle 16"/>
          <p:cNvSpPr>
            <a:spLocks noChangeArrowheads="1"/>
          </p:cNvSpPr>
          <p:nvPr/>
        </p:nvSpPr>
        <p:spPr bwMode="auto">
          <a:xfrm>
            <a:off x="3347864" y="1124744"/>
            <a:ext cx="762000" cy="29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  <a:ea typeface="宋体" pitchFamily="2" charset="-122"/>
              </a:rPr>
              <a:t>m</a:t>
            </a:r>
            <a:endParaRPr lang="en-US" altLang="zh-CN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131840" y="1484784"/>
            <a:ext cx="26642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hanoi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(3,‘A’,‘B’,‘C’)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3059832" y="548680"/>
            <a:ext cx="280831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/>
        </p:nvCxnSpPr>
        <p:spPr>
          <a:xfrm>
            <a:off x="4572000" y="206084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092552" y="48816"/>
            <a:ext cx="3015952" cy="680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107504" y="2289448"/>
            <a:ext cx="25286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hanoi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(1,‘B’,‘C’,‘A’)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107504" y="5169768"/>
            <a:ext cx="252866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hanoi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(1 ,‘A’,‘B’,‘C’)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107504" y="4347200"/>
            <a:ext cx="25286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>
                <a:solidFill>
                  <a:srgbClr val="0070C0"/>
                </a:solidFill>
              </a:rPr>
              <a:t>move(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‘B’,‘C</a:t>
            </a:r>
            <a:r>
              <a:rPr lang="en-US" altLang="zh-CN" sz="2000">
                <a:solidFill>
                  <a:srgbClr val="0070C0"/>
                </a:solidFill>
              </a:rPr>
              <a:t>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cxnSp>
        <p:nvCxnSpPr>
          <p:cNvPr id="328" name="直接箭头连接符 327"/>
          <p:cNvCxnSpPr/>
          <p:nvPr/>
        </p:nvCxnSpPr>
        <p:spPr>
          <a:xfrm>
            <a:off x="2492152" y="2835032"/>
            <a:ext cx="0" cy="144016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2492152" y="4779248"/>
            <a:ext cx="0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/>
          <p:cNvSpPr/>
          <p:nvPr/>
        </p:nvSpPr>
        <p:spPr>
          <a:xfrm>
            <a:off x="179512" y="98728"/>
            <a:ext cx="2456656" cy="620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执行</a:t>
            </a:r>
            <a:r>
              <a:rPr lang="en-US" altLang="zh-CN" sz="2000" b="1" dirty="0" err="1">
                <a:solidFill>
                  <a:srgbClr val="0070C0"/>
                </a:solidFill>
                <a:ea typeface="宋体" pitchFamily="2" charset="-122"/>
              </a:rPr>
              <a:t>hanoi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(2,‘B’,‘A’,‘C’)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331" name="组合 330"/>
          <p:cNvGrpSpPr/>
          <p:nvPr/>
        </p:nvGrpSpPr>
        <p:grpSpPr>
          <a:xfrm>
            <a:off x="115888" y="818808"/>
            <a:ext cx="1981200" cy="1049640"/>
            <a:chOff x="3059832" y="3531488"/>
            <a:chExt cx="1981200" cy="1049640"/>
          </a:xfrm>
        </p:grpSpPr>
        <p:sp>
          <p:nvSpPr>
            <p:cNvPr id="332" name="Rectangle 12"/>
            <p:cNvSpPr>
              <a:spLocks noChangeArrowheads="1"/>
            </p:cNvSpPr>
            <p:nvPr/>
          </p:nvSpPr>
          <p:spPr bwMode="auto">
            <a:xfrm>
              <a:off x="3974232" y="3603496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‘C’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33" name="Rectangle 16"/>
            <p:cNvSpPr>
              <a:spLocks noChangeArrowheads="1"/>
            </p:cNvSpPr>
            <p:nvPr/>
          </p:nvSpPr>
          <p:spPr bwMode="auto">
            <a:xfrm>
              <a:off x="3059832" y="353148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three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" name="Rectangle 12"/>
            <p:cNvSpPr>
              <a:spLocks noChangeArrowheads="1"/>
            </p:cNvSpPr>
            <p:nvPr/>
          </p:nvSpPr>
          <p:spPr bwMode="auto">
            <a:xfrm>
              <a:off x="3974232" y="3831352"/>
              <a:ext cx="1066800" cy="260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‘A’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35" name="Rectangle 16"/>
            <p:cNvSpPr>
              <a:spLocks noChangeArrowheads="1"/>
            </p:cNvSpPr>
            <p:nvPr/>
          </p:nvSpPr>
          <p:spPr bwMode="auto">
            <a:xfrm>
              <a:off x="3059832" y="3774584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two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6" name="Rectangle 12"/>
            <p:cNvSpPr>
              <a:spLocks noChangeArrowheads="1"/>
            </p:cNvSpPr>
            <p:nvPr/>
          </p:nvSpPr>
          <p:spPr bwMode="auto">
            <a:xfrm>
              <a:off x="3974232" y="4084672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‘B’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37" name="Rectangle 16"/>
            <p:cNvSpPr>
              <a:spLocks noChangeArrowheads="1"/>
            </p:cNvSpPr>
            <p:nvPr/>
          </p:nvSpPr>
          <p:spPr bwMode="auto">
            <a:xfrm>
              <a:off x="3059832" y="4039736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one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8" name="Rectangle 12"/>
            <p:cNvSpPr>
              <a:spLocks noChangeArrowheads="1"/>
            </p:cNvSpPr>
            <p:nvPr/>
          </p:nvSpPr>
          <p:spPr bwMode="auto">
            <a:xfrm>
              <a:off x="3974232" y="4326200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2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39" name="Rectangle 16"/>
            <p:cNvSpPr>
              <a:spLocks noChangeArrowheads="1"/>
            </p:cNvSpPr>
            <p:nvPr/>
          </p:nvSpPr>
          <p:spPr bwMode="auto">
            <a:xfrm>
              <a:off x="3059832" y="4281264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n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50912" y="5745832"/>
            <a:ext cx="1981200" cy="1049640"/>
            <a:chOff x="251520" y="3800872"/>
            <a:chExt cx="1981200" cy="1049640"/>
          </a:xfrm>
        </p:grpSpPr>
        <p:sp>
          <p:nvSpPr>
            <p:cNvPr id="341" name="Rectangle 12"/>
            <p:cNvSpPr>
              <a:spLocks noChangeArrowheads="1"/>
            </p:cNvSpPr>
            <p:nvPr/>
          </p:nvSpPr>
          <p:spPr bwMode="auto">
            <a:xfrm>
              <a:off x="1165920" y="3872880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‘C’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42" name="Rectangle 16"/>
            <p:cNvSpPr>
              <a:spLocks noChangeArrowheads="1"/>
            </p:cNvSpPr>
            <p:nvPr/>
          </p:nvSpPr>
          <p:spPr bwMode="auto">
            <a:xfrm>
              <a:off x="251520" y="3800872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three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3" name="Rectangle 12"/>
            <p:cNvSpPr>
              <a:spLocks noChangeArrowheads="1"/>
            </p:cNvSpPr>
            <p:nvPr/>
          </p:nvSpPr>
          <p:spPr bwMode="auto">
            <a:xfrm>
              <a:off x="1165920" y="4100736"/>
              <a:ext cx="1066800" cy="260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‘B’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44" name="Rectangle 16"/>
            <p:cNvSpPr>
              <a:spLocks noChangeArrowheads="1"/>
            </p:cNvSpPr>
            <p:nvPr/>
          </p:nvSpPr>
          <p:spPr bwMode="auto">
            <a:xfrm>
              <a:off x="251520" y="404396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two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5" name="Rectangle 12"/>
            <p:cNvSpPr>
              <a:spLocks noChangeArrowheads="1"/>
            </p:cNvSpPr>
            <p:nvPr/>
          </p:nvSpPr>
          <p:spPr bwMode="auto">
            <a:xfrm>
              <a:off x="1165920" y="4354056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‘A’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46" name="Rectangle 16"/>
            <p:cNvSpPr>
              <a:spLocks noChangeArrowheads="1"/>
            </p:cNvSpPr>
            <p:nvPr/>
          </p:nvSpPr>
          <p:spPr bwMode="auto">
            <a:xfrm>
              <a:off x="251520" y="4309120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one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7" name="Rectangle 12"/>
            <p:cNvSpPr>
              <a:spLocks noChangeArrowheads="1"/>
            </p:cNvSpPr>
            <p:nvPr/>
          </p:nvSpPr>
          <p:spPr bwMode="auto">
            <a:xfrm>
              <a:off x="1165920" y="4595584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48" name="Rectangle 16"/>
            <p:cNvSpPr>
              <a:spLocks noChangeArrowheads="1"/>
            </p:cNvSpPr>
            <p:nvPr/>
          </p:nvSpPr>
          <p:spPr bwMode="auto">
            <a:xfrm>
              <a:off x="251520" y="455064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n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115888" y="2907040"/>
            <a:ext cx="1981200" cy="1049640"/>
            <a:chOff x="251520" y="3800872"/>
            <a:chExt cx="1981200" cy="1049640"/>
          </a:xfrm>
        </p:grpSpPr>
        <p:sp>
          <p:nvSpPr>
            <p:cNvPr id="350" name="Rectangle 12"/>
            <p:cNvSpPr>
              <a:spLocks noChangeArrowheads="1"/>
            </p:cNvSpPr>
            <p:nvPr/>
          </p:nvSpPr>
          <p:spPr bwMode="auto">
            <a:xfrm>
              <a:off x="1165920" y="3872880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‘A’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51" name="Rectangle 16"/>
            <p:cNvSpPr>
              <a:spLocks noChangeArrowheads="1"/>
            </p:cNvSpPr>
            <p:nvPr/>
          </p:nvSpPr>
          <p:spPr bwMode="auto">
            <a:xfrm>
              <a:off x="251520" y="3800872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three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52" name="Rectangle 12"/>
            <p:cNvSpPr>
              <a:spLocks noChangeArrowheads="1"/>
            </p:cNvSpPr>
            <p:nvPr/>
          </p:nvSpPr>
          <p:spPr bwMode="auto">
            <a:xfrm>
              <a:off x="1165920" y="4100736"/>
              <a:ext cx="1066800" cy="260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‘C’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53" name="Rectangle 16"/>
            <p:cNvSpPr>
              <a:spLocks noChangeArrowheads="1"/>
            </p:cNvSpPr>
            <p:nvPr/>
          </p:nvSpPr>
          <p:spPr bwMode="auto">
            <a:xfrm>
              <a:off x="251520" y="404396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two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54" name="Rectangle 12"/>
            <p:cNvSpPr>
              <a:spLocks noChangeArrowheads="1"/>
            </p:cNvSpPr>
            <p:nvPr/>
          </p:nvSpPr>
          <p:spPr bwMode="auto">
            <a:xfrm>
              <a:off x="1165920" y="4354056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‘B’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55" name="Rectangle 16"/>
            <p:cNvSpPr>
              <a:spLocks noChangeArrowheads="1"/>
            </p:cNvSpPr>
            <p:nvPr/>
          </p:nvSpPr>
          <p:spPr bwMode="auto">
            <a:xfrm>
              <a:off x="251520" y="4309120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one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56" name="Rectangle 12"/>
            <p:cNvSpPr>
              <a:spLocks noChangeArrowheads="1"/>
            </p:cNvSpPr>
            <p:nvPr/>
          </p:nvSpPr>
          <p:spPr bwMode="auto">
            <a:xfrm>
              <a:off x="1165920" y="4595584"/>
              <a:ext cx="1066800" cy="227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357" name="Rectangle 16"/>
            <p:cNvSpPr>
              <a:spLocks noChangeArrowheads="1"/>
            </p:cNvSpPr>
            <p:nvPr/>
          </p:nvSpPr>
          <p:spPr bwMode="auto">
            <a:xfrm>
              <a:off x="251520" y="4550648"/>
              <a:ext cx="762000" cy="299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000" dirty="0">
                  <a:solidFill>
                    <a:schemeClr val="tx1"/>
                  </a:solidFill>
                  <a:ea typeface="宋体" pitchFamily="2" charset="-122"/>
                </a:rPr>
                <a:t>n</a:t>
              </a:r>
              <a:endParaRPr lang="en-US" altLang="zh-CN" sz="2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58" name="矩形 357"/>
          <p:cNvSpPr/>
          <p:nvPr/>
        </p:nvSpPr>
        <p:spPr>
          <a:xfrm>
            <a:off x="35496" y="44624"/>
            <a:ext cx="2664296" cy="680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7" name="直接箭头连接符 396"/>
          <p:cNvCxnSpPr/>
          <p:nvPr/>
        </p:nvCxnSpPr>
        <p:spPr>
          <a:xfrm>
            <a:off x="2699792" y="5949280"/>
            <a:ext cx="360040" cy="0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 flipH="1">
            <a:off x="2699792" y="5517232"/>
            <a:ext cx="288032" cy="152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054FBF6-2298-4170-A038-3B04F4FE78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00808"/>
            <a:ext cx="4381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8F74245-BD07-4ADF-9D39-35A2D0B90E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4381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29413A-39CC-450B-AD2A-02B392495BCB}"/>
              </a:ext>
            </a:extLst>
          </p:cNvPr>
          <p:cNvSpPr txBox="1"/>
          <p:nvPr/>
        </p:nvSpPr>
        <p:spPr>
          <a:xfrm>
            <a:off x="1475656" y="5486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汉诺塔动图示例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C35DC34-55E6-4A72-8A85-55CB34C025BE}"/>
              </a:ext>
            </a:extLst>
          </p:cNvPr>
          <p:cNvSpPr txBox="1"/>
          <p:nvPr/>
        </p:nvSpPr>
        <p:spPr>
          <a:xfrm>
            <a:off x="611560" y="5478487"/>
            <a:ext cx="813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视频可参考网上各类资源。</a:t>
            </a:r>
            <a:r>
              <a:rPr lang="zh-CN" altLang="en-US"/>
              <a:t>例如下方链接</a:t>
            </a:r>
            <a:endParaRPr lang="en-US" altLang="zh-CN" dirty="0"/>
          </a:p>
          <a:p>
            <a:pPr eaLnBrk="1" hangingPunct="1"/>
            <a:r>
              <a:rPr lang="en-US" altLang="zh-CN" dirty="0"/>
              <a:t>https://www.bilibili.com/video/BV16K411A7fo/?spm_id_from=autoNext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83553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8.7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数组作为函数参数</a:t>
            </a:r>
            <a:endParaRPr lang="zh-CN" altLang="en-US" sz="32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数组元素作函数实参</a:t>
            </a:r>
            <a:r>
              <a:rPr lang="en-US" altLang="zh-CN" sz="2800">
                <a:solidFill>
                  <a:schemeClr val="tx1"/>
                </a:solidFill>
              </a:rPr>
              <a:t>——</a:t>
            </a:r>
            <a:r>
              <a:rPr lang="zh-CN" altLang="en-US" sz="2800">
                <a:solidFill>
                  <a:srgbClr val="FF3300"/>
                </a:solidFill>
              </a:rPr>
              <a:t>值传递</a:t>
            </a:r>
          </a:p>
        </p:txBody>
      </p:sp>
      <p:sp>
        <p:nvSpPr>
          <p:cNvPr id="628752" name="Text Box 16"/>
          <p:cNvSpPr txBox="1">
            <a:spLocks noChangeArrowheads="1"/>
          </p:cNvSpPr>
          <p:nvPr/>
        </p:nvSpPr>
        <p:spPr bwMode="auto">
          <a:xfrm>
            <a:off x="855663" y="1830388"/>
            <a:ext cx="3727450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17 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</a:rPr>
              <a:t>两个数组比较大小 </a:t>
            </a:r>
          </a:p>
        </p:txBody>
      </p:sp>
      <p:sp>
        <p:nvSpPr>
          <p:cNvPr id="628753" name="Rectangle 17"/>
          <p:cNvSpPr>
            <a:spLocks noChangeArrowheads="1"/>
          </p:cNvSpPr>
          <p:nvPr/>
        </p:nvSpPr>
        <p:spPr bwMode="auto">
          <a:xfrm>
            <a:off x="833438" y="2428875"/>
            <a:ext cx="7518400" cy="2320925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为有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个元素的整型数组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比较两数组对应元素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变量</a:t>
            </a:r>
            <a:r>
              <a:rPr lang="en-US" altLang="zh-CN" sz="2400" b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n,m,k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分别记录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a[</a:t>
            </a:r>
            <a:r>
              <a:rPr lang="en-US" altLang="zh-CN" sz="2400" b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]&gt;b[</a:t>
            </a:r>
            <a:r>
              <a:rPr lang="en-US" altLang="zh-CN" sz="2400" b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], a[</a:t>
            </a:r>
            <a:r>
              <a:rPr lang="en-US" altLang="zh-CN" sz="2400" b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]==b[</a:t>
            </a:r>
            <a:r>
              <a:rPr lang="en-US" altLang="zh-CN" sz="2400" b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], a[</a:t>
            </a:r>
            <a:r>
              <a:rPr lang="en-US" altLang="zh-CN" sz="2400" b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]&lt;b[</a:t>
            </a:r>
            <a:r>
              <a:rPr lang="en-US" altLang="zh-CN" sz="2400" b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的次数。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最后，若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n&gt;k,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认为数组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n&lt;k,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认为数组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n==k,</a:t>
            </a: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认为数组</a:t>
            </a:r>
            <a:r>
              <a:rPr lang="en-US" altLang="zh-CN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a==b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395536" y="908720"/>
            <a:ext cx="84883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几点说明：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一个源文件由一个或者多个函数组成。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(2)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一个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程序由一个源文件组成。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(3)C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程序的执行从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main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函数开始。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(4)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所有的子函数都是平行的。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(5)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从用户的角度看，函数分库函数和自定义函数。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</a:rPr>
              <a:t>(6)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函数形式：</a:t>
            </a:r>
          </a:p>
          <a:p>
            <a:pPr marL="742950" lvl="1" indent="-285750"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①无参函数：</a:t>
            </a:r>
            <a:r>
              <a:rPr kumimoji="0" lang="zh-CN" altLang="en-US" sz="2800" dirty="0">
                <a:solidFill>
                  <a:schemeClr val="tx1"/>
                </a:solidFill>
              </a:rPr>
              <a:t>主调函数无数据传送给被调函数</a:t>
            </a:r>
            <a:r>
              <a:rPr kumimoji="0" lang="en-US" altLang="zh-CN" sz="2800" dirty="0">
                <a:solidFill>
                  <a:schemeClr val="tx1"/>
                </a:solidFill>
              </a:rPr>
              <a:t>,</a:t>
            </a:r>
            <a:r>
              <a:rPr kumimoji="0" lang="zh-CN" altLang="en-US" sz="2800" dirty="0">
                <a:solidFill>
                  <a:schemeClr val="tx1"/>
                </a:solidFill>
              </a:rPr>
              <a:t>可带或不带返回值。</a:t>
            </a:r>
          </a:p>
          <a:p>
            <a:pPr marL="742950" lvl="1" indent="-285750"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②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有参函数：</a:t>
            </a:r>
            <a:r>
              <a:rPr kumimoji="0" lang="zh-CN" altLang="en-US" sz="2800" dirty="0">
                <a:solidFill>
                  <a:schemeClr val="tx1"/>
                </a:solidFill>
              </a:rPr>
              <a:t>主调函数与被调函数间有参数传递</a:t>
            </a:r>
            <a:r>
              <a:rPr kumimoji="0" lang="en-US" altLang="zh-CN" sz="2800" dirty="0">
                <a:solidFill>
                  <a:schemeClr val="tx1"/>
                </a:solidFill>
              </a:rPr>
              <a:t>,</a:t>
            </a:r>
            <a:r>
              <a:rPr kumimoji="0" lang="zh-CN" altLang="en-US" sz="2800" dirty="0">
                <a:solidFill>
                  <a:schemeClr val="tx1"/>
                </a:solidFill>
              </a:rPr>
              <a:t>主调函数可将实参传送给被调函数的形参</a:t>
            </a:r>
            <a:r>
              <a:rPr kumimoji="0" lang="en-US" altLang="zh-CN" sz="2800" dirty="0">
                <a:solidFill>
                  <a:schemeClr val="tx1"/>
                </a:solidFill>
              </a:rPr>
              <a:t>, </a:t>
            </a:r>
            <a:r>
              <a:rPr kumimoji="0" lang="zh-CN" altLang="en-US" sz="2800" dirty="0">
                <a:solidFill>
                  <a:schemeClr val="tx1"/>
                </a:solidFill>
              </a:rPr>
              <a:t>被调函数的数据可返回主调函数。</a:t>
            </a: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719138" y="4348163"/>
            <a:ext cx="8104187" cy="181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762000"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</a:rPr>
              <a:t>	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51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8.7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数组作为函数参数</a:t>
            </a:r>
            <a:endParaRPr lang="zh-CN" altLang="en-US" sz="32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数组元素作函数实参</a:t>
            </a:r>
            <a:r>
              <a:rPr lang="en-US" altLang="zh-CN" sz="2800">
                <a:solidFill>
                  <a:schemeClr val="tx1"/>
                </a:solidFill>
              </a:rPr>
              <a:t>——</a:t>
            </a:r>
            <a:r>
              <a:rPr lang="zh-CN" altLang="en-US" sz="2800">
                <a:solidFill>
                  <a:srgbClr val="FF3300"/>
                </a:solidFill>
              </a:rPr>
              <a:t>值传递</a:t>
            </a:r>
          </a:p>
        </p:txBody>
      </p:sp>
      <p:sp>
        <p:nvSpPr>
          <p:cNvPr id="628752" name="Text Box 16"/>
          <p:cNvSpPr txBox="1">
            <a:spLocks noChangeArrowheads="1"/>
          </p:cNvSpPr>
          <p:nvPr/>
        </p:nvSpPr>
        <p:spPr bwMode="auto">
          <a:xfrm>
            <a:off x="855663" y="1830388"/>
            <a:ext cx="3727450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18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</a:rPr>
              <a:t>两个数组比较大小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03463" y="2422525"/>
            <a:ext cx="4176712" cy="2835275"/>
            <a:chOff x="1282" y="1428"/>
            <a:chExt cx="2631" cy="1786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282" y="1428"/>
              <a:ext cx="888" cy="1746"/>
              <a:chOff x="1671" y="439"/>
              <a:chExt cx="888" cy="1746"/>
            </a:xfrm>
          </p:grpSpPr>
          <p:grpSp>
            <p:nvGrpSpPr>
              <p:cNvPr id="4" name="Group 23"/>
              <p:cNvGrpSpPr>
                <a:grpSpLocks/>
              </p:cNvGrpSpPr>
              <p:nvPr/>
            </p:nvGrpSpPr>
            <p:grpSpPr bwMode="auto">
              <a:xfrm>
                <a:off x="1829" y="675"/>
                <a:ext cx="730" cy="1498"/>
                <a:chOff x="1568" y="1378"/>
                <a:chExt cx="1133" cy="1498"/>
              </a:xfrm>
            </p:grpSpPr>
            <p:sp>
              <p:nvSpPr>
                <p:cNvPr id="290909" name="Rectangle 24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910" name="Line 25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911" name="Line 26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912" name="Line 27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91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914" name="Line 29"/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1671" y="672"/>
                <a:ext cx="196" cy="1513"/>
                <a:chOff x="1637" y="672"/>
                <a:chExt cx="196" cy="1513"/>
              </a:xfrm>
            </p:grpSpPr>
            <p:sp>
              <p:nvSpPr>
                <p:cNvPr id="2909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637" y="168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2909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637" y="142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29090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637" y="117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2909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37" y="924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2909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37" y="67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2909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37" y="1935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5</a:t>
                  </a:r>
                </a:p>
              </p:txBody>
            </p:sp>
          </p:grpSp>
          <p:sp>
            <p:nvSpPr>
              <p:cNvPr id="290895" name="Text Box 37"/>
              <p:cNvSpPr txBox="1">
                <a:spLocks noChangeArrowheads="1"/>
              </p:cNvSpPr>
              <p:nvPr/>
            </p:nvSpPr>
            <p:spPr bwMode="auto">
              <a:xfrm>
                <a:off x="2153" y="439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a</a:t>
                </a:r>
              </a:p>
            </p:txBody>
          </p:sp>
          <p:grpSp>
            <p:nvGrpSpPr>
              <p:cNvPr id="6" name="Group 38"/>
              <p:cNvGrpSpPr>
                <a:grpSpLocks/>
              </p:cNvGrpSpPr>
              <p:nvPr/>
            </p:nvGrpSpPr>
            <p:grpSpPr bwMode="auto">
              <a:xfrm>
                <a:off x="2047" y="674"/>
                <a:ext cx="276" cy="1496"/>
                <a:chOff x="2047" y="674"/>
                <a:chExt cx="276" cy="1496"/>
              </a:xfrm>
            </p:grpSpPr>
            <p:sp>
              <p:nvSpPr>
                <p:cNvPr id="29089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047" y="119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ea typeface="宋体" pitchFamily="2" charset="-122"/>
                    </a:rPr>
                    <a:t>56</a:t>
                  </a:r>
                </a:p>
              </p:txBody>
            </p:sp>
            <p:sp>
              <p:nvSpPr>
                <p:cNvPr id="29089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047" y="936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23</a:t>
                  </a:r>
                </a:p>
              </p:txBody>
            </p:sp>
            <p:sp>
              <p:nvSpPr>
                <p:cNvPr id="29089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47" y="674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ea typeface="宋体" pitchFamily="2" charset="-122"/>
                    </a:rPr>
                    <a:t>12</a:t>
                  </a:r>
                </a:p>
              </p:txBody>
            </p:sp>
            <p:sp>
              <p:nvSpPr>
                <p:cNvPr id="29090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047" y="143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9090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47" y="1657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76</a:t>
                  </a:r>
                </a:p>
              </p:txBody>
            </p:sp>
            <p:sp>
              <p:nvSpPr>
                <p:cNvPr id="29090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047" y="1920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88</a:t>
                  </a:r>
                </a:p>
              </p:txBody>
            </p:sp>
          </p:grp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036" y="1461"/>
              <a:ext cx="877" cy="1753"/>
              <a:chOff x="3425" y="439"/>
              <a:chExt cx="877" cy="1753"/>
            </a:xfrm>
          </p:grpSpPr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3425" y="660"/>
                <a:ext cx="877" cy="1532"/>
                <a:chOff x="1568" y="1378"/>
                <a:chExt cx="1362" cy="1532"/>
              </a:xfrm>
            </p:grpSpPr>
            <p:grpSp>
              <p:nvGrpSpPr>
                <p:cNvPr id="9" name="Group 47"/>
                <p:cNvGrpSpPr>
                  <a:grpSpLocks/>
                </p:cNvGrpSpPr>
                <p:nvPr/>
              </p:nvGrpSpPr>
              <p:grpSpPr bwMode="auto">
                <a:xfrm>
                  <a:off x="1568" y="1378"/>
                  <a:ext cx="1133" cy="1498"/>
                  <a:chOff x="1568" y="1378"/>
                  <a:chExt cx="1133" cy="1498"/>
                </a:xfrm>
              </p:grpSpPr>
              <p:sp>
                <p:nvSpPr>
                  <p:cNvPr id="29088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579" y="1378"/>
                    <a:ext cx="1122" cy="149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88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68" y="1877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88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79" y="2610"/>
                    <a:ext cx="11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89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579" y="2354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891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8" y="2122"/>
                    <a:ext cx="11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89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1622"/>
                    <a:ext cx="11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088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15" y="2407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29088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615" y="2154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29088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615" y="1902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29088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15" y="1649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29088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626" y="1397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29088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626" y="2660"/>
                  <a:ext cx="3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5</a:t>
                  </a:r>
                </a:p>
              </p:txBody>
            </p:sp>
          </p:grpSp>
          <p:sp>
            <p:nvSpPr>
              <p:cNvPr id="290872" name="Text Box 60"/>
              <p:cNvSpPr txBox="1">
                <a:spLocks noChangeArrowheads="1"/>
              </p:cNvSpPr>
              <p:nvPr/>
            </p:nvSpPr>
            <p:spPr bwMode="auto">
              <a:xfrm>
                <a:off x="3765" y="439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b</a:t>
                </a:r>
              </a:p>
            </p:txBody>
          </p:sp>
          <p:grpSp>
            <p:nvGrpSpPr>
              <p:cNvPr id="10" name="Group 61"/>
              <p:cNvGrpSpPr>
                <a:grpSpLocks/>
              </p:cNvGrpSpPr>
              <p:nvPr/>
            </p:nvGrpSpPr>
            <p:grpSpPr bwMode="auto">
              <a:xfrm>
                <a:off x="3654" y="670"/>
                <a:ext cx="276" cy="1496"/>
                <a:chOff x="2047" y="674"/>
                <a:chExt cx="276" cy="1496"/>
              </a:xfrm>
            </p:grpSpPr>
            <p:sp>
              <p:nvSpPr>
                <p:cNvPr id="29087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47" y="119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21</a:t>
                  </a:r>
                </a:p>
              </p:txBody>
            </p:sp>
            <p:sp>
              <p:nvSpPr>
                <p:cNvPr id="29087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047" y="936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23</a:t>
                  </a:r>
                </a:p>
              </p:txBody>
            </p:sp>
            <p:sp>
              <p:nvSpPr>
                <p:cNvPr id="2908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047" y="674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ea typeface="宋体" pitchFamily="2" charset="-122"/>
                    </a:rPr>
                    <a:t>43</a:t>
                  </a:r>
                </a:p>
              </p:txBody>
            </p:sp>
            <p:sp>
              <p:nvSpPr>
                <p:cNvPr id="29087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047" y="143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98</a:t>
                  </a:r>
                </a:p>
              </p:txBody>
            </p:sp>
            <p:sp>
              <p:nvSpPr>
                <p:cNvPr id="29087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047" y="1657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ea typeface="宋体" pitchFamily="2" charset="-122"/>
                    </a:rPr>
                    <a:t>66</a:t>
                  </a:r>
                </a:p>
              </p:txBody>
            </p:sp>
            <p:sp>
              <p:nvSpPr>
                <p:cNvPr id="2908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47" y="1920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54</a:t>
                  </a:r>
                </a:p>
              </p:txBody>
            </p:sp>
          </p:grpSp>
        </p:grpSp>
      </p:grpSp>
      <p:sp>
        <p:nvSpPr>
          <p:cNvPr id="628804" name="Text Box 68"/>
          <p:cNvSpPr txBox="1">
            <a:spLocks noChangeArrowheads="1"/>
          </p:cNvSpPr>
          <p:nvPr/>
        </p:nvSpPr>
        <p:spPr bwMode="auto">
          <a:xfrm>
            <a:off x="1957388" y="5362575"/>
            <a:ext cx="666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n=0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m=0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k=0</a:t>
            </a:r>
          </a:p>
        </p:txBody>
      </p: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2955925" y="2819400"/>
            <a:ext cx="2022475" cy="3541713"/>
            <a:chOff x="1813" y="938"/>
            <a:chExt cx="1274" cy="2231"/>
          </a:xfrm>
        </p:grpSpPr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2336" y="938"/>
              <a:ext cx="751" cy="250"/>
              <a:chOff x="2656" y="694"/>
              <a:chExt cx="751" cy="250"/>
            </a:xfrm>
          </p:grpSpPr>
          <p:sp>
            <p:nvSpPr>
              <p:cNvPr id="290866" name="Line 71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0867" name="Text Box 72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290868" name="Line 73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0865" name="Text Box 74"/>
            <p:cNvSpPr txBox="1">
              <a:spLocks noChangeArrowheads="1"/>
            </p:cNvSpPr>
            <p:nvPr/>
          </p:nvSpPr>
          <p:spPr bwMode="auto">
            <a:xfrm>
              <a:off x="1813" y="2535"/>
              <a:ext cx="42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n=0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m=0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k=1</a:t>
              </a:r>
            </a:p>
          </p:txBody>
        </p: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3800475" y="3213100"/>
            <a:ext cx="1192213" cy="3149600"/>
            <a:chOff x="2336" y="1185"/>
            <a:chExt cx="751" cy="1984"/>
          </a:xfrm>
        </p:grpSpPr>
        <p:grpSp>
          <p:nvGrpSpPr>
            <p:cNvPr id="14" name="Group 76"/>
            <p:cNvGrpSpPr>
              <a:grpSpLocks/>
            </p:cNvGrpSpPr>
            <p:nvPr/>
          </p:nvGrpSpPr>
          <p:grpSpPr bwMode="auto">
            <a:xfrm>
              <a:off x="2336" y="1185"/>
              <a:ext cx="751" cy="250"/>
              <a:chOff x="2656" y="694"/>
              <a:chExt cx="751" cy="250"/>
            </a:xfrm>
          </p:grpSpPr>
          <p:sp>
            <p:nvSpPr>
              <p:cNvPr id="290861" name="Line 77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0862" name="Text Box 78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290863" name="Line 79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0860" name="Text Box 80"/>
            <p:cNvSpPr txBox="1">
              <a:spLocks noChangeArrowheads="1"/>
            </p:cNvSpPr>
            <p:nvPr/>
          </p:nvSpPr>
          <p:spPr bwMode="auto">
            <a:xfrm>
              <a:off x="2451" y="2535"/>
              <a:ext cx="42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n=0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m=1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k=1</a:t>
              </a:r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800475" y="3582988"/>
            <a:ext cx="1863725" cy="2786062"/>
            <a:chOff x="2336" y="1414"/>
            <a:chExt cx="1174" cy="1755"/>
          </a:xfrm>
        </p:grpSpPr>
        <p:grpSp>
          <p:nvGrpSpPr>
            <p:cNvPr id="16" name="Group 82"/>
            <p:cNvGrpSpPr>
              <a:grpSpLocks/>
            </p:cNvGrpSpPr>
            <p:nvPr/>
          </p:nvGrpSpPr>
          <p:grpSpPr bwMode="auto">
            <a:xfrm>
              <a:off x="2336" y="1414"/>
              <a:ext cx="751" cy="250"/>
              <a:chOff x="2656" y="694"/>
              <a:chExt cx="751" cy="250"/>
            </a:xfrm>
          </p:grpSpPr>
          <p:sp>
            <p:nvSpPr>
              <p:cNvPr id="290856" name="Line 83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0857" name="Text Box 84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290858" name="Line 85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0855" name="Text Box 86"/>
            <p:cNvSpPr txBox="1">
              <a:spLocks noChangeArrowheads="1"/>
            </p:cNvSpPr>
            <p:nvPr/>
          </p:nvSpPr>
          <p:spPr bwMode="auto">
            <a:xfrm>
              <a:off x="3090" y="2535"/>
              <a:ext cx="42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n=1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m=1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k=1</a:t>
              </a:r>
            </a:p>
          </p:txBody>
        </p:sp>
      </p:grp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3800475" y="3949700"/>
            <a:ext cx="2876550" cy="2419350"/>
            <a:chOff x="2336" y="1645"/>
            <a:chExt cx="1812" cy="1524"/>
          </a:xfrm>
        </p:grpSpPr>
        <p:grpSp>
          <p:nvGrpSpPr>
            <p:cNvPr id="18" name="Group 88"/>
            <p:cNvGrpSpPr>
              <a:grpSpLocks/>
            </p:cNvGrpSpPr>
            <p:nvPr/>
          </p:nvGrpSpPr>
          <p:grpSpPr bwMode="auto">
            <a:xfrm>
              <a:off x="2336" y="1645"/>
              <a:ext cx="751" cy="250"/>
              <a:chOff x="2656" y="694"/>
              <a:chExt cx="751" cy="250"/>
            </a:xfrm>
          </p:grpSpPr>
          <p:sp>
            <p:nvSpPr>
              <p:cNvPr id="290851" name="Line 89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0852" name="Text Box 90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290853" name="Line 91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0850" name="Text Box 92"/>
            <p:cNvSpPr txBox="1">
              <a:spLocks noChangeArrowheads="1"/>
            </p:cNvSpPr>
            <p:nvPr/>
          </p:nvSpPr>
          <p:spPr bwMode="auto">
            <a:xfrm>
              <a:off x="3728" y="2535"/>
              <a:ext cx="42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n=1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m=1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k=2</a:t>
              </a:r>
            </a:p>
          </p:txBody>
        </p: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3800475" y="4348163"/>
            <a:ext cx="3890963" cy="2020887"/>
            <a:chOff x="2336" y="1896"/>
            <a:chExt cx="2451" cy="1273"/>
          </a:xfrm>
        </p:grpSpPr>
        <p:grpSp>
          <p:nvGrpSpPr>
            <p:cNvPr id="20" name="Group 94"/>
            <p:cNvGrpSpPr>
              <a:grpSpLocks/>
            </p:cNvGrpSpPr>
            <p:nvPr/>
          </p:nvGrpSpPr>
          <p:grpSpPr bwMode="auto">
            <a:xfrm>
              <a:off x="2336" y="1896"/>
              <a:ext cx="751" cy="250"/>
              <a:chOff x="2656" y="694"/>
              <a:chExt cx="751" cy="250"/>
            </a:xfrm>
          </p:grpSpPr>
          <p:sp>
            <p:nvSpPr>
              <p:cNvPr id="290846" name="Line 95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0847" name="Text Box 96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290848" name="Line 97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0845" name="Text Box 98"/>
            <p:cNvSpPr txBox="1">
              <a:spLocks noChangeArrowheads="1"/>
            </p:cNvSpPr>
            <p:nvPr/>
          </p:nvSpPr>
          <p:spPr bwMode="auto">
            <a:xfrm>
              <a:off x="4367" y="2535"/>
              <a:ext cx="42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n=2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m=1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k=2</a:t>
              </a:r>
            </a:p>
          </p:txBody>
        </p:sp>
      </p:grp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3800475" y="4765675"/>
            <a:ext cx="4695825" cy="1603375"/>
            <a:chOff x="2336" y="2159"/>
            <a:chExt cx="2958" cy="1010"/>
          </a:xfrm>
        </p:grpSpPr>
        <p:grpSp>
          <p:nvGrpSpPr>
            <p:cNvPr id="22" name="Group 100"/>
            <p:cNvGrpSpPr>
              <a:grpSpLocks/>
            </p:cNvGrpSpPr>
            <p:nvPr/>
          </p:nvGrpSpPr>
          <p:grpSpPr bwMode="auto">
            <a:xfrm>
              <a:off x="2336" y="2159"/>
              <a:ext cx="751" cy="250"/>
              <a:chOff x="2656" y="694"/>
              <a:chExt cx="751" cy="250"/>
            </a:xfrm>
          </p:grpSpPr>
          <p:sp>
            <p:nvSpPr>
              <p:cNvPr id="290841" name="Line 101"/>
              <p:cNvSpPr>
                <a:spLocks noChangeShapeType="1"/>
              </p:cNvSpPr>
              <p:nvPr/>
            </p:nvSpPr>
            <p:spPr bwMode="auto">
              <a:xfrm>
                <a:off x="3118" y="830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0842" name="Text Box 102"/>
              <p:cNvSpPr txBox="1">
                <a:spLocks noChangeArrowheads="1"/>
              </p:cNvSpPr>
              <p:nvPr/>
            </p:nvSpPr>
            <p:spPr bwMode="auto">
              <a:xfrm>
                <a:off x="2976" y="694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290843" name="Line 103"/>
              <p:cNvSpPr>
                <a:spLocks noChangeShapeType="1"/>
              </p:cNvSpPr>
              <p:nvPr/>
            </p:nvSpPr>
            <p:spPr bwMode="auto">
              <a:xfrm flipH="1">
                <a:off x="2656" y="82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0840" name="Text Box 104"/>
            <p:cNvSpPr txBox="1">
              <a:spLocks noChangeArrowheads="1"/>
            </p:cNvSpPr>
            <p:nvPr/>
          </p:nvSpPr>
          <p:spPr bwMode="auto">
            <a:xfrm>
              <a:off x="4874" y="2535"/>
              <a:ext cx="42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n=3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m=1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k=2</a:t>
              </a:r>
            </a:p>
          </p:txBody>
        </p:sp>
      </p:grpSp>
      <p:sp>
        <p:nvSpPr>
          <p:cNvPr id="628846" name="Text Box 110"/>
          <p:cNvSpPr txBox="1">
            <a:spLocks noChangeArrowheads="1"/>
          </p:cNvSpPr>
          <p:nvPr/>
        </p:nvSpPr>
        <p:spPr bwMode="auto">
          <a:xfrm>
            <a:off x="2955925" y="5354638"/>
            <a:ext cx="666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n=0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m=0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k=1</a:t>
            </a:r>
          </a:p>
        </p:txBody>
      </p:sp>
      <p:sp>
        <p:nvSpPr>
          <p:cNvPr id="628852" name="Text Box 116"/>
          <p:cNvSpPr txBox="1">
            <a:spLocks noChangeArrowheads="1"/>
          </p:cNvSpPr>
          <p:nvPr/>
        </p:nvSpPr>
        <p:spPr bwMode="auto">
          <a:xfrm>
            <a:off x="3983038" y="5354638"/>
            <a:ext cx="666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n=0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m=1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k=1</a:t>
            </a:r>
          </a:p>
        </p:txBody>
      </p:sp>
      <p:sp>
        <p:nvSpPr>
          <p:cNvPr id="628858" name="Text Box 122"/>
          <p:cNvSpPr txBox="1">
            <a:spLocks noChangeArrowheads="1"/>
          </p:cNvSpPr>
          <p:nvPr/>
        </p:nvSpPr>
        <p:spPr bwMode="auto">
          <a:xfrm>
            <a:off x="4997450" y="5360988"/>
            <a:ext cx="666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n=1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m=1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k=1</a:t>
            </a:r>
          </a:p>
        </p:txBody>
      </p:sp>
      <p:sp>
        <p:nvSpPr>
          <p:cNvPr id="628864" name="Text Box 128"/>
          <p:cNvSpPr txBox="1">
            <a:spLocks noChangeArrowheads="1"/>
          </p:cNvSpPr>
          <p:nvPr/>
        </p:nvSpPr>
        <p:spPr bwMode="auto">
          <a:xfrm>
            <a:off x="6010275" y="5362575"/>
            <a:ext cx="666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n=1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m=1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k=2</a:t>
            </a:r>
          </a:p>
        </p:txBody>
      </p:sp>
      <p:sp>
        <p:nvSpPr>
          <p:cNvPr id="628870" name="Text Box 134"/>
          <p:cNvSpPr txBox="1">
            <a:spLocks noChangeArrowheads="1"/>
          </p:cNvSpPr>
          <p:nvPr/>
        </p:nvSpPr>
        <p:spPr bwMode="auto">
          <a:xfrm>
            <a:off x="7024688" y="5362575"/>
            <a:ext cx="666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n=2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m=1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1650540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802563" y="6270625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rgbClr val="008000"/>
                </a:solidFill>
                <a:ea typeface="宋体" pitchFamily="2" charset="-122"/>
              </a:rPr>
              <a:t>&lt;</a:t>
            </a:r>
            <a:endParaRPr lang="en-US" altLang="zh-CN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918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12163" y="6270625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1450" y="-4763"/>
            <a:ext cx="8626475" cy="6862763"/>
            <a:chOff x="113" y="74"/>
            <a:chExt cx="5434" cy="4323"/>
          </a:xfrm>
        </p:grpSpPr>
        <p:sp>
          <p:nvSpPr>
            <p:cNvPr id="291849" name="Text Box 9"/>
            <p:cNvSpPr txBox="1">
              <a:spLocks noChangeArrowheads="1"/>
            </p:cNvSpPr>
            <p:nvPr/>
          </p:nvSpPr>
          <p:spPr bwMode="auto">
            <a:xfrm>
              <a:off x="113" y="74"/>
              <a:ext cx="3943" cy="43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</a:rPr>
                <a:t> 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rgbClr val="FF3300"/>
                  </a:solidFill>
                </a:rPr>
                <a:t>large(</a:t>
              </a:r>
              <a:r>
                <a:rPr lang="en-US" altLang="zh-CN" sz="2000" dirty="0" err="1">
                  <a:solidFill>
                    <a:srgbClr val="FF3300"/>
                  </a:solidFill>
                </a:rPr>
                <a:t>int</a:t>
              </a:r>
              <a:r>
                <a:rPr lang="en-US" altLang="zh-CN" sz="2000" dirty="0">
                  <a:solidFill>
                    <a:srgbClr val="FF3300"/>
                  </a:solidFill>
                </a:rPr>
                <a:t> </a:t>
              </a:r>
              <a:r>
                <a:rPr lang="en-US" altLang="zh-CN" sz="2000" dirty="0" err="1">
                  <a:solidFill>
                    <a:srgbClr val="FF3300"/>
                  </a:solidFill>
                </a:rPr>
                <a:t>x,int</a:t>
              </a:r>
              <a:r>
                <a:rPr lang="en-US" altLang="zh-CN" sz="2000" dirty="0">
                  <a:solidFill>
                    <a:srgbClr val="FF3300"/>
                  </a:solidFill>
                </a:rPr>
                <a:t> y);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2000" dirty="0">
                  <a:solidFill>
                    <a:srgbClr val="0000FF"/>
                  </a:solidFill>
                </a:rPr>
                <a:t> a[10],b[10],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i,n</a:t>
              </a:r>
              <a:r>
                <a:rPr lang="en-US" altLang="zh-CN" sz="2000" dirty="0">
                  <a:solidFill>
                    <a:srgbClr val="0000FF"/>
                  </a:solidFill>
                </a:rPr>
                <a:t>=0,m=0,k=0;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("Enter array a:\n");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for(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=0;i&lt;10;i++)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scanf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d",&amp;a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]);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("\n");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("Enter array b:\n");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for(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=0;i&lt;10;i++)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scanf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d",&amp;b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]);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("\n");</a:t>
              </a:r>
            </a:p>
            <a:p>
              <a:pPr>
                <a:spcBef>
                  <a:spcPct val="0"/>
                </a:spcBef>
              </a:pP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   for(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</a:rPr>
                <a:t>=0;i&lt;10;i++)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     </a:t>
              </a:r>
              <a:r>
                <a:rPr lang="en-US" altLang="zh-CN" sz="2000" dirty="0">
                  <a:solidFill>
                    <a:srgbClr val="33CC33"/>
                  </a:solidFill>
                </a:rPr>
                <a:t>{</a:t>
              </a:r>
              <a:r>
                <a:rPr lang="en-US" altLang="zh-CN" sz="2000" dirty="0">
                  <a:solidFill>
                    <a:srgbClr val="0000FF"/>
                  </a:solidFill>
                </a:rPr>
                <a:t> if(</a:t>
              </a:r>
              <a:r>
                <a:rPr lang="en-US" altLang="zh-CN" sz="2000" dirty="0">
                  <a:solidFill>
                    <a:srgbClr val="FF3300"/>
                  </a:solidFill>
                </a:rPr>
                <a:t>large(a[</a:t>
              </a:r>
              <a:r>
                <a:rPr lang="en-US" altLang="zh-CN" sz="2000" dirty="0" err="1">
                  <a:solidFill>
                    <a:srgbClr val="FF3300"/>
                  </a:solidFill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</a:rPr>
                <a:t>],b[</a:t>
              </a:r>
              <a:r>
                <a:rPr lang="en-US" altLang="zh-CN" sz="2000" dirty="0" err="1">
                  <a:solidFill>
                    <a:srgbClr val="FF3300"/>
                  </a:solidFill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</a:rPr>
                <a:t>])</a:t>
              </a:r>
              <a:r>
                <a:rPr lang="en-US" altLang="zh-CN" sz="2000" dirty="0">
                  <a:solidFill>
                    <a:srgbClr val="0000FF"/>
                  </a:solidFill>
                </a:rPr>
                <a:t>==1)  n=n+1;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        else if(</a:t>
              </a:r>
              <a:r>
                <a:rPr lang="en-US" altLang="zh-CN" sz="2000" dirty="0">
                  <a:solidFill>
                    <a:srgbClr val="FF3300"/>
                  </a:solidFill>
                </a:rPr>
                <a:t>large(a[</a:t>
              </a:r>
              <a:r>
                <a:rPr lang="en-US" altLang="zh-CN" sz="2000" dirty="0" err="1">
                  <a:solidFill>
                    <a:srgbClr val="FF3300"/>
                  </a:solidFill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</a:rPr>
                <a:t>],b[</a:t>
              </a:r>
              <a:r>
                <a:rPr lang="en-US" altLang="zh-CN" sz="2000" dirty="0" err="1">
                  <a:solidFill>
                    <a:srgbClr val="FF3300"/>
                  </a:solidFill>
                </a:rPr>
                <a:t>i</a:t>
              </a:r>
              <a:r>
                <a:rPr lang="en-US" altLang="zh-CN" sz="2000" dirty="0">
                  <a:solidFill>
                    <a:srgbClr val="FF3300"/>
                  </a:solidFill>
                </a:rPr>
                <a:t>])</a:t>
              </a:r>
              <a:r>
                <a:rPr lang="en-US" altLang="zh-CN" sz="2000" dirty="0">
                  <a:solidFill>
                    <a:srgbClr val="0000FF"/>
                  </a:solidFill>
                </a:rPr>
                <a:t>==0)  m=m+1;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        else k=k+1; </a:t>
              </a:r>
              <a:r>
                <a:rPr lang="en-US" altLang="zh-CN" sz="2000" dirty="0">
                  <a:solidFill>
                    <a:srgbClr val="33CC33"/>
                  </a:solidFill>
                </a:rPr>
                <a:t>}</a:t>
              </a:r>
            </a:p>
            <a:p>
              <a:pPr>
                <a:spcBef>
                  <a:spcPct val="0"/>
                </a:spcBef>
              </a:pPr>
              <a:endParaRPr lang="en-US" altLang="zh-CN" sz="2000" dirty="0">
                <a:solidFill>
                  <a:srgbClr val="33CC33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printf</a:t>
              </a:r>
              <a:r>
                <a:rPr lang="en-US" altLang="zh-CN" sz="2000" dirty="0">
                  <a:solidFill>
                    <a:srgbClr val="993300"/>
                  </a:solidFill>
                </a:rPr>
                <a:t>(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a[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i</a:t>
              </a:r>
              <a:r>
                <a:rPr lang="en-US" altLang="zh-CN" sz="2000" dirty="0">
                  <a:solidFill>
                    <a:srgbClr val="993300"/>
                  </a:solidFill>
                </a:rPr>
                <a:t>]&gt;b[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i</a:t>
              </a:r>
              <a:r>
                <a:rPr lang="en-US" altLang="zh-CN" sz="2000" dirty="0">
                  <a:solidFill>
                    <a:srgbClr val="993300"/>
                  </a:solidFill>
                </a:rPr>
                <a:t>]%d time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s\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n",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n</a:t>
              </a:r>
              <a:r>
                <a:rPr lang="en-US" altLang="zh-CN" sz="2000" dirty="0">
                  <a:solidFill>
                    <a:srgbClr val="993300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993300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printf</a:t>
              </a:r>
              <a:r>
                <a:rPr lang="en-US" altLang="zh-CN" sz="2000" dirty="0">
                  <a:solidFill>
                    <a:srgbClr val="993300"/>
                  </a:solidFill>
                </a:rPr>
                <a:t>(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a[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i</a:t>
              </a:r>
              <a:r>
                <a:rPr lang="en-US" altLang="zh-CN" sz="2000" dirty="0">
                  <a:solidFill>
                    <a:srgbClr val="993300"/>
                  </a:solidFill>
                </a:rPr>
                <a:t>]=b[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i</a:t>
              </a:r>
              <a:r>
                <a:rPr lang="en-US" altLang="zh-CN" sz="2000" dirty="0">
                  <a:solidFill>
                    <a:srgbClr val="993300"/>
                  </a:solidFill>
                </a:rPr>
                <a:t>]%d times\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n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,m</a:t>
              </a:r>
              <a:r>
                <a:rPr lang="en-US" altLang="zh-CN" sz="2000" dirty="0">
                  <a:solidFill>
                    <a:srgbClr val="993300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993300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printf</a:t>
              </a:r>
              <a:r>
                <a:rPr lang="en-US" altLang="zh-CN" sz="2000" dirty="0">
                  <a:solidFill>
                    <a:srgbClr val="993300"/>
                  </a:solidFill>
                </a:rPr>
                <a:t>(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a[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i</a:t>
              </a:r>
              <a:r>
                <a:rPr lang="en-US" altLang="zh-CN" sz="2000" dirty="0">
                  <a:solidFill>
                    <a:srgbClr val="993300"/>
                  </a:solidFill>
                </a:rPr>
                <a:t>]&lt;b[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i</a:t>
              </a:r>
              <a:r>
                <a:rPr lang="en-US" altLang="zh-CN" sz="2000" dirty="0">
                  <a:solidFill>
                    <a:srgbClr val="993300"/>
                  </a:solidFill>
                </a:rPr>
                <a:t>]%d times\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n</a:t>
              </a:r>
              <a:r>
                <a:rPr lang="en-US" altLang="zh-CN" sz="2000" dirty="0" err="1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,k</a:t>
              </a:r>
              <a:r>
                <a:rPr lang="en-US" altLang="zh-CN" sz="2000" dirty="0">
                  <a:solidFill>
                    <a:srgbClr val="993300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993300"/>
                  </a:solidFill>
                </a:rPr>
                <a:t>   if(n&gt;k) 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printf</a:t>
              </a:r>
              <a:r>
                <a:rPr lang="en-US" altLang="zh-CN" sz="2000" dirty="0">
                  <a:solidFill>
                    <a:srgbClr val="993300"/>
                  </a:solidFill>
                </a:rPr>
                <a:t>(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array a is larger than array b\n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993300"/>
                  </a:solidFill>
                </a:rPr>
                <a:t>   else if(n&lt;k) 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printf</a:t>
              </a:r>
              <a:r>
                <a:rPr lang="en-US" altLang="zh-CN" sz="2000" dirty="0">
                  <a:solidFill>
                    <a:srgbClr val="993300"/>
                  </a:solidFill>
                </a:rPr>
                <a:t>(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array a is smaller than array b\n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rgbClr val="993300"/>
                  </a:solidFill>
                </a:rPr>
                <a:t>          else </a:t>
              </a:r>
              <a:r>
                <a:rPr lang="en-US" altLang="zh-CN" sz="2000" dirty="0" err="1">
                  <a:solidFill>
                    <a:srgbClr val="993300"/>
                  </a:solidFill>
                </a:rPr>
                <a:t>printf</a:t>
              </a:r>
              <a:r>
                <a:rPr lang="en-US" altLang="zh-CN" sz="2000" dirty="0">
                  <a:solidFill>
                    <a:srgbClr val="993300"/>
                  </a:solidFill>
                </a:rPr>
                <a:t>(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array a is equal to array b\n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"</a:t>
              </a:r>
              <a:r>
                <a:rPr lang="en-US" altLang="zh-CN" sz="2000" dirty="0">
                  <a:solidFill>
                    <a:srgbClr val="993300"/>
                  </a:solidFill>
                </a:rPr>
                <a:t>);</a:t>
              </a:r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91850" name="Text Box 10"/>
            <p:cNvSpPr txBox="1">
              <a:spLocks noChangeArrowheads="1"/>
            </p:cNvSpPr>
            <p:nvPr/>
          </p:nvSpPr>
          <p:spPr bwMode="auto">
            <a:xfrm>
              <a:off x="4118" y="2390"/>
              <a:ext cx="1429" cy="141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 err="1"/>
                <a:t>int</a:t>
              </a:r>
              <a:r>
                <a:rPr lang="en-US" altLang="zh-CN" sz="2000" dirty="0"/>
                <a:t> large(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x,int</a:t>
              </a:r>
              <a:r>
                <a:rPr lang="en-US" altLang="zh-CN" sz="2000" dirty="0"/>
                <a:t> y)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{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 flag;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  if(x&gt;y)  flag=1;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  else if(x&lt;y) flag=-1;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          else flag=0;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  return(flag);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}</a:t>
              </a:r>
            </a:p>
          </p:txBody>
        </p:sp>
      </p:grpSp>
      <p:sp>
        <p:nvSpPr>
          <p:cNvPr id="630796" name="Rectangle 12"/>
          <p:cNvSpPr>
            <a:spLocks noChangeArrowheads="1"/>
          </p:cNvSpPr>
          <p:nvPr/>
        </p:nvSpPr>
        <p:spPr bwMode="auto">
          <a:xfrm>
            <a:off x="5087938" y="542925"/>
            <a:ext cx="3810000" cy="2970213"/>
          </a:xfrm>
          <a:prstGeom prst="rect">
            <a:avLst/>
          </a:prstGeom>
          <a:solidFill>
            <a:srgbClr val="C0C0C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运行：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enter  array  a: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1  3  5  7  9  8  6  4  2  0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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enter  array  b:</a:t>
            </a:r>
          </a:p>
          <a:p>
            <a:pPr marL="457200" indent="-457200">
              <a:spcBef>
                <a:spcPct val="0"/>
              </a:spcBef>
              <a:buFontTx/>
              <a:buAutoNum type="arabicPlain" startAt="5"/>
            </a:pPr>
            <a:r>
              <a:rPr kumimoji="0" lang="en-US" altLang="zh-CN" sz="2000">
                <a:solidFill>
                  <a:schemeClr val="tx1"/>
                </a:solidFill>
              </a:rPr>
              <a:t>3  8  9  -1  -3  5  6  0  4 </a:t>
            </a:r>
            <a:r>
              <a:rPr kumimoji="0" lang="en-US" altLang="zh-CN" sz="2000">
                <a:solidFill>
                  <a:schemeClr val="tx1"/>
                </a:solidFill>
                <a:sym typeface="Symbol" pitchFamily="18" charset="2"/>
              </a:rPr>
              <a:t>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a[i] &gt; b[i]   3  time 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a[i] = b[i]   1  time 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a[i] &lt; b[i]   1  time 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  <a:ea typeface="宋体" pitchFamily="2" charset="-122"/>
              </a:rPr>
              <a:t>array  a  is  large  then  array  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8938" y="434975"/>
            <a:ext cx="4508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数组名可作函数参数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实参和形参都应用数组名</a:t>
            </a:r>
          </a:p>
        </p:txBody>
      </p:sp>
      <p:sp>
        <p:nvSpPr>
          <p:cNvPr id="632840" name="Text Box 8"/>
          <p:cNvSpPr txBox="1">
            <a:spLocks noChangeArrowheads="1"/>
          </p:cNvSpPr>
          <p:nvPr/>
        </p:nvSpPr>
        <p:spPr bwMode="auto">
          <a:xfrm>
            <a:off x="279400" y="1384300"/>
            <a:ext cx="3727450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19 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</a:rPr>
              <a:t>求学生的平均成绩 </a:t>
            </a:r>
          </a:p>
        </p:txBody>
      </p:sp>
      <p:sp>
        <p:nvSpPr>
          <p:cNvPr id="632841" name="Text Box 9"/>
          <p:cNvSpPr txBox="1">
            <a:spLocks noChangeArrowheads="1"/>
          </p:cNvSpPr>
          <p:nvPr/>
        </p:nvSpPr>
        <p:spPr bwMode="auto">
          <a:xfrm>
            <a:off x="5056188" y="1162050"/>
            <a:ext cx="4087812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float  average(float array[10])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float </a:t>
            </a:r>
            <a:r>
              <a:rPr lang="en-US" altLang="zh-CN" sz="2400" dirty="0" err="1"/>
              <a:t>aver,sum</a:t>
            </a:r>
            <a:r>
              <a:rPr lang="en-US" altLang="zh-CN" sz="2400" dirty="0"/>
              <a:t>=array[0];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for( </a:t>
            </a:r>
            <a:r>
              <a:rPr lang="en-US" altLang="zh-CN" sz="2400" dirty="0" err="1"/>
              <a:t>i</a:t>
            </a:r>
            <a:r>
              <a:rPr lang="en-US" altLang="zh-CN" sz="240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sum=</a:t>
            </a:r>
            <a:r>
              <a:rPr lang="en-US" altLang="zh-CN" sz="2400" dirty="0" err="1"/>
              <a:t>sum+array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aver=sum/10;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return (aver);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632842" name="Text Box 10"/>
          <p:cNvSpPr txBox="1">
            <a:spLocks noChangeArrowheads="1"/>
          </p:cNvSpPr>
          <p:nvPr/>
        </p:nvSpPr>
        <p:spPr bwMode="auto">
          <a:xfrm>
            <a:off x="0" y="1851024"/>
            <a:ext cx="4643438" cy="452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float average(float array[10]);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float score[10], aver;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("Input 10 scores: \n");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for(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("%f", &amp;score[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aver=average(score);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("Average is: %5.2f", aver);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632843" name="AutoShape 11"/>
          <p:cNvSpPr>
            <a:spLocks noChangeArrowheads="1"/>
          </p:cNvSpPr>
          <p:nvPr/>
        </p:nvSpPr>
        <p:spPr bwMode="auto">
          <a:xfrm>
            <a:off x="2868613" y="6375400"/>
            <a:ext cx="2038350" cy="482600"/>
          </a:xfrm>
          <a:prstGeom prst="wedgeRectCallout">
            <a:avLst>
              <a:gd name="adj1" fmla="val -63630"/>
              <a:gd name="adj2" fmla="val -238486"/>
            </a:avLst>
          </a:prstGeom>
          <a:solidFill>
            <a:srgbClr val="FFCC99">
              <a:alpha val="0"/>
            </a:srgbClr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实参用数组名</a:t>
            </a:r>
          </a:p>
        </p:txBody>
      </p:sp>
      <p:sp>
        <p:nvSpPr>
          <p:cNvPr id="632844" name="AutoShape 12"/>
          <p:cNvSpPr>
            <a:spLocks noChangeArrowheads="1"/>
          </p:cNvSpPr>
          <p:nvPr/>
        </p:nvSpPr>
        <p:spPr bwMode="auto">
          <a:xfrm>
            <a:off x="4754563" y="473075"/>
            <a:ext cx="4205287" cy="482600"/>
          </a:xfrm>
          <a:prstGeom prst="wedgeRectCallout">
            <a:avLst>
              <a:gd name="adj1" fmla="val 39486"/>
              <a:gd name="adj2" fmla="val 119231"/>
            </a:avLst>
          </a:prstGeom>
          <a:solidFill>
            <a:srgbClr val="FFCC99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形参用数组定义</a:t>
            </a: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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float</a:t>
            </a: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array[ ]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287963" y="4248150"/>
            <a:ext cx="2460625" cy="2609850"/>
            <a:chOff x="3331" y="2676"/>
            <a:chExt cx="1550" cy="1644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151" y="2810"/>
              <a:ext cx="730" cy="1498"/>
              <a:chOff x="1568" y="1378"/>
              <a:chExt cx="1133" cy="1498"/>
            </a:xfrm>
          </p:grpSpPr>
          <p:sp>
            <p:nvSpPr>
              <p:cNvPr id="292898" name="Rectangle 15"/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2899" name="Line 16"/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2900" name="Line 17"/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2901" name="Line 18"/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2902" name="Line 19"/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2903" name="Line 20"/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993" y="2807"/>
              <a:ext cx="196" cy="1513"/>
              <a:chOff x="1637" y="672"/>
              <a:chExt cx="196" cy="1513"/>
            </a:xfrm>
          </p:grpSpPr>
          <p:sp>
            <p:nvSpPr>
              <p:cNvPr id="292892" name="Text Box 22"/>
              <p:cNvSpPr txBox="1">
                <a:spLocks noChangeArrowheads="1"/>
              </p:cNvSpPr>
              <p:nvPr/>
            </p:nvSpPr>
            <p:spPr bwMode="auto">
              <a:xfrm>
                <a:off x="1657" y="1682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</p:txBody>
          </p:sp>
          <p:sp>
            <p:nvSpPr>
              <p:cNvPr id="292893" name="Text Box 23"/>
              <p:cNvSpPr txBox="1">
                <a:spLocks noChangeArrowheads="1"/>
              </p:cNvSpPr>
              <p:nvPr/>
            </p:nvSpPr>
            <p:spPr bwMode="auto">
              <a:xfrm>
                <a:off x="1657" y="1429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</p:txBody>
          </p:sp>
          <p:sp>
            <p:nvSpPr>
              <p:cNvPr id="292894" name="Text Box 24"/>
              <p:cNvSpPr txBox="1">
                <a:spLocks noChangeArrowheads="1"/>
              </p:cNvSpPr>
              <p:nvPr/>
            </p:nvSpPr>
            <p:spPr bwMode="auto">
              <a:xfrm>
                <a:off x="1637" y="117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92895" name="Text Box 25"/>
              <p:cNvSpPr txBox="1">
                <a:spLocks noChangeArrowheads="1"/>
              </p:cNvSpPr>
              <p:nvPr/>
            </p:nvSpPr>
            <p:spPr bwMode="auto">
              <a:xfrm>
                <a:off x="1637" y="92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92896" name="Text Box 26"/>
              <p:cNvSpPr txBox="1">
                <a:spLocks noChangeArrowheads="1"/>
              </p:cNvSpPr>
              <p:nvPr/>
            </p:nvSpPr>
            <p:spPr bwMode="auto">
              <a:xfrm>
                <a:off x="1637" y="6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292897" name="Text Box 27"/>
              <p:cNvSpPr txBox="1">
                <a:spLocks noChangeArrowheads="1"/>
              </p:cNvSpPr>
              <p:nvPr/>
            </p:nvSpPr>
            <p:spPr bwMode="auto">
              <a:xfrm>
                <a:off x="1637" y="193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</a:t>
                </a:r>
              </a:p>
            </p:txBody>
          </p:sp>
        </p:grpSp>
        <p:sp>
          <p:nvSpPr>
            <p:cNvPr id="292883" name="Text Box 28"/>
            <p:cNvSpPr txBox="1">
              <a:spLocks noChangeArrowheads="1"/>
            </p:cNvSpPr>
            <p:nvPr/>
          </p:nvSpPr>
          <p:spPr bwMode="auto">
            <a:xfrm>
              <a:off x="3331" y="2676"/>
              <a:ext cx="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  <a:ea typeface="宋体" pitchFamily="2" charset="-122"/>
                </a:rPr>
                <a:t>score</a:t>
              </a:r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4349" y="2809"/>
              <a:ext cx="316" cy="1496"/>
              <a:chOff x="2027" y="674"/>
              <a:chExt cx="316" cy="1496"/>
            </a:xfrm>
          </p:grpSpPr>
          <p:sp>
            <p:nvSpPr>
              <p:cNvPr id="292886" name="Text Box 30"/>
              <p:cNvSpPr txBox="1">
                <a:spLocks noChangeArrowheads="1"/>
              </p:cNvSpPr>
              <p:nvPr/>
            </p:nvSpPr>
            <p:spPr bwMode="auto">
              <a:xfrm>
                <a:off x="2047" y="1199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56</a:t>
                </a:r>
              </a:p>
            </p:txBody>
          </p:sp>
          <p:sp>
            <p:nvSpPr>
              <p:cNvPr id="292887" name="Text Box 31"/>
              <p:cNvSpPr txBox="1">
                <a:spLocks noChangeArrowheads="1"/>
              </p:cNvSpPr>
              <p:nvPr/>
            </p:nvSpPr>
            <p:spPr bwMode="auto">
              <a:xfrm>
                <a:off x="2047" y="93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292888" name="Text Box 32"/>
              <p:cNvSpPr txBox="1">
                <a:spLocks noChangeArrowheads="1"/>
              </p:cNvSpPr>
              <p:nvPr/>
            </p:nvSpPr>
            <p:spPr bwMode="auto">
              <a:xfrm>
                <a:off x="2047" y="67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292889" name="Text Box 33"/>
              <p:cNvSpPr txBox="1">
                <a:spLocks noChangeArrowheads="1"/>
              </p:cNvSpPr>
              <p:nvPr/>
            </p:nvSpPr>
            <p:spPr bwMode="auto">
              <a:xfrm>
                <a:off x="2027" y="1439"/>
                <a:ext cx="3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….</a:t>
                </a:r>
              </a:p>
            </p:txBody>
          </p:sp>
          <p:sp>
            <p:nvSpPr>
              <p:cNvPr id="292890" name="Text Box 34"/>
              <p:cNvSpPr txBox="1">
                <a:spLocks noChangeArrowheads="1"/>
              </p:cNvSpPr>
              <p:nvPr/>
            </p:nvSpPr>
            <p:spPr bwMode="auto">
              <a:xfrm>
                <a:off x="2027" y="1657"/>
                <a:ext cx="3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….</a:t>
                </a:r>
              </a:p>
            </p:txBody>
          </p:sp>
          <p:sp>
            <p:nvSpPr>
              <p:cNvPr id="292891" name="Text Box 35"/>
              <p:cNvSpPr txBox="1">
                <a:spLocks noChangeArrowheads="1"/>
              </p:cNvSpPr>
              <p:nvPr/>
            </p:nvSpPr>
            <p:spPr bwMode="auto">
              <a:xfrm>
                <a:off x="2047" y="192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88</a:t>
                </a:r>
              </a:p>
            </p:txBody>
          </p:sp>
        </p:grpSp>
        <p:sp>
          <p:nvSpPr>
            <p:cNvPr id="292885" name="Line 36"/>
            <p:cNvSpPr>
              <a:spLocks noChangeShapeType="1"/>
            </p:cNvSpPr>
            <p:nvPr/>
          </p:nvSpPr>
          <p:spPr bwMode="auto">
            <a:xfrm>
              <a:off x="3826" y="2820"/>
              <a:ext cx="33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7793038" y="4214813"/>
            <a:ext cx="1154112" cy="457200"/>
            <a:chOff x="4909" y="2655"/>
            <a:chExt cx="727" cy="288"/>
          </a:xfrm>
        </p:grpSpPr>
        <p:sp>
          <p:nvSpPr>
            <p:cNvPr id="292879" name="Line 38"/>
            <p:cNvSpPr>
              <a:spLocks noChangeShapeType="1"/>
            </p:cNvSpPr>
            <p:nvPr/>
          </p:nvSpPr>
          <p:spPr bwMode="auto">
            <a:xfrm flipH="1">
              <a:off x="4909" y="2820"/>
              <a:ext cx="2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0" name="Text Box 39"/>
            <p:cNvSpPr txBox="1">
              <a:spLocks noChangeArrowheads="1"/>
            </p:cNvSpPr>
            <p:nvPr/>
          </p:nvSpPr>
          <p:spPr bwMode="auto">
            <a:xfrm>
              <a:off x="5062" y="2655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array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1028"/>
          <p:cNvSpPr>
            <a:spLocks noChangeArrowheads="1"/>
          </p:cNvSpPr>
          <p:nvPr/>
        </p:nvSpPr>
        <p:spPr bwMode="auto">
          <a:xfrm>
            <a:off x="388938" y="681038"/>
            <a:ext cx="822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</a:rPr>
              <a:t>几点说明：</a:t>
            </a:r>
          </a:p>
        </p:txBody>
      </p:sp>
      <p:sp>
        <p:nvSpPr>
          <p:cNvPr id="638984" name="Rectangle 1032"/>
          <p:cNvSpPr>
            <a:spLocks noChangeArrowheads="1"/>
          </p:cNvSpPr>
          <p:nvPr/>
        </p:nvSpPr>
        <p:spPr bwMode="auto">
          <a:xfrm>
            <a:off x="388938" y="1481138"/>
            <a:ext cx="8221662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FF3300"/>
                </a:solidFill>
              </a:rPr>
              <a:t>地址传递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800">
                <a:solidFill>
                  <a:schemeClr val="tx1"/>
                </a:solidFill>
              </a:rPr>
              <a:t>调用函数时，对形参数组元素的操作，实际上也是对实参数组元素的操作。</a:t>
            </a:r>
            <a:endParaRPr lang="zh-CN" altLang="en-US" sz="2800">
              <a:solidFill>
                <a:schemeClr val="tx1"/>
              </a:solidFill>
            </a:endParaRPr>
          </a:p>
          <a:p>
            <a:pPr marL="1143000" lvl="2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tx1"/>
                </a:solidFill>
              </a:rPr>
              <a:t>在主调函数与被调函数分别定义数组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且类型应一致</a:t>
            </a:r>
          </a:p>
          <a:p>
            <a:pPr marL="1600200" lvl="3" indent="-228600" eaLnBrk="1" hangingPunct="1">
              <a:lnSpc>
                <a:spcPct val="110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如：</a:t>
            </a:r>
            <a:r>
              <a:rPr lang="en-US" altLang="zh-CN" sz="2800">
                <a:solidFill>
                  <a:schemeClr val="tx1"/>
                </a:solidFill>
              </a:rPr>
              <a:t>array</a:t>
            </a:r>
            <a:r>
              <a:rPr lang="zh-CN" altLang="en-US" sz="2800">
                <a:solidFill>
                  <a:schemeClr val="tx1"/>
                </a:solidFill>
              </a:rPr>
              <a:t>是形参数组名，</a:t>
            </a:r>
            <a:r>
              <a:rPr lang="en-US" altLang="zh-CN" sz="2800">
                <a:solidFill>
                  <a:schemeClr val="tx1"/>
                </a:solidFill>
              </a:rPr>
              <a:t>score</a:t>
            </a:r>
            <a:r>
              <a:rPr lang="zh-CN" altLang="en-US" sz="2800">
                <a:solidFill>
                  <a:schemeClr val="tx1"/>
                </a:solidFill>
              </a:rPr>
              <a:t>是实参数组名。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877888"/>
            <a:ext cx="7772400" cy="4648200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形参数组大小</a:t>
            </a:r>
            <a:r>
              <a:rPr lang="en-US" altLang="zh-CN" sz="2800"/>
              <a:t>(</a:t>
            </a:r>
            <a:r>
              <a:rPr lang="zh-CN" altLang="en-US" sz="2800"/>
              <a:t>多维数组第一维</a:t>
            </a:r>
            <a:r>
              <a:rPr lang="en-US" altLang="zh-CN" sz="2800"/>
              <a:t>)</a:t>
            </a:r>
            <a:r>
              <a:rPr lang="zh-CN" altLang="en-US" sz="2800"/>
              <a:t>可不指定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2800"/>
              <a:t>在定义数组时在数组名后面跟一个空的方括弧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/>
              <a:t>C</a:t>
            </a:r>
            <a:r>
              <a:rPr lang="zh-CN" altLang="en-US" sz="2800"/>
              <a:t>编译对形参数组大小不检查，即使定义了也不起作用。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/>
              <a:t>形参数组名是</a:t>
            </a:r>
            <a:r>
              <a:rPr lang="zh-CN" altLang="en-US" sz="2800">
                <a:solidFill>
                  <a:srgbClr val="008000"/>
                </a:solidFill>
              </a:rPr>
              <a:t>地址变量</a:t>
            </a:r>
            <a:r>
              <a:rPr kumimoji="0" lang="zh-CN" altLang="en-US" sz="2800"/>
              <a:t> </a:t>
            </a:r>
          </a:p>
          <a:p>
            <a:pPr lvl="3" eaLnBrk="1" hangingPunct="1">
              <a:lnSpc>
                <a:spcPct val="110000"/>
              </a:lnSpc>
            </a:pPr>
            <a:r>
              <a:rPr kumimoji="0" lang="zh-CN" altLang="en-US" sz="2800"/>
              <a:t>调用时，只是将实参数组的首地址传给形参数组，</a:t>
            </a:r>
          </a:p>
          <a:p>
            <a:pPr lvl="3" eaLnBrk="1" hangingPunct="1">
              <a:lnSpc>
                <a:spcPct val="110000"/>
              </a:lnSpc>
            </a:pPr>
            <a:r>
              <a:rPr kumimoji="0" lang="zh-CN" altLang="en-US" sz="2800"/>
              <a:t> 因此</a:t>
            </a:r>
            <a:r>
              <a:rPr kumimoji="0" lang="en-US" altLang="zh-CN" sz="2800"/>
              <a:t>score[n]</a:t>
            </a:r>
            <a:r>
              <a:rPr kumimoji="0" lang="zh-CN" altLang="en-US" sz="2800"/>
              <a:t>和</a:t>
            </a:r>
            <a:r>
              <a:rPr kumimoji="0" lang="en-US" altLang="zh-CN" sz="2800"/>
              <a:t>array[n]</a:t>
            </a:r>
            <a:r>
              <a:rPr kumimoji="0" lang="zh-CN" altLang="en-US" sz="2800"/>
              <a:t>指的是同一单元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558800" y="6564734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&lt;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959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68400" y="6564734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95943" name="Text Box 8"/>
          <p:cNvSpPr txBox="1">
            <a:spLocks noChangeArrowheads="1"/>
          </p:cNvSpPr>
          <p:nvPr/>
        </p:nvSpPr>
        <p:spPr bwMode="auto">
          <a:xfrm>
            <a:off x="279400" y="476672"/>
            <a:ext cx="7088188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zh-CN" altLang="en-US" sz="2400" dirty="0">
                <a:solidFill>
                  <a:schemeClr val="tx1"/>
                </a:solidFill>
              </a:rPr>
              <a:t>求两组学生的平均成绩，</a:t>
            </a:r>
            <a:r>
              <a:rPr kumimoji="0" lang="zh-CN" altLang="en-US" sz="2400" dirty="0">
                <a:solidFill>
                  <a:srgbClr val="FF0000"/>
                </a:solidFill>
              </a:rPr>
              <a:t>形参数组长度缺省</a:t>
            </a:r>
            <a:r>
              <a:rPr kumimoji="0" lang="zh-CN" alt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234950" y="962447"/>
            <a:ext cx="8644098" cy="6001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float   average(float array[ ],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float score_1[5]={98.5,97,91.5,60,55};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float score_2[10]={67.5,89.5,99,69.5,77,89.5,76.5,54,60,99.5};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("The average of </a:t>
            </a:r>
            <a:r>
              <a:rPr lang="en-US" altLang="zh-CN" sz="2400" dirty="0" err="1">
                <a:solidFill>
                  <a:schemeClr val="tx1"/>
                </a:solidFill>
              </a:rPr>
              <a:t>clase</a:t>
            </a:r>
            <a:r>
              <a:rPr lang="en-US" altLang="zh-CN" sz="2400" dirty="0">
                <a:solidFill>
                  <a:schemeClr val="tx1"/>
                </a:solidFill>
              </a:rPr>
              <a:t> A is %6.2f\</a:t>
            </a:r>
            <a:r>
              <a:rPr lang="en-US" altLang="zh-CN" sz="2400" dirty="0" err="1">
                <a:solidFill>
                  <a:schemeClr val="tx1"/>
                </a:solidFill>
              </a:rPr>
              <a:t>n",average</a:t>
            </a:r>
            <a:r>
              <a:rPr lang="en-US" altLang="zh-CN" sz="2400" dirty="0">
                <a:solidFill>
                  <a:schemeClr val="tx1"/>
                </a:solidFill>
              </a:rPr>
              <a:t>(score_1,5));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("The average of </a:t>
            </a:r>
            <a:r>
              <a:rPr lang="en-US" altLang="zh-CN" sz="2400" dirty="0" err="1">
                <a:solidFill>
                  <a:schemeClr val="tx1"/>
                </a:solidFill>
              </a:rPr>
              <a:t>clase</a:t>
            </a:r>
            <a:r>
              <a:rPr lang="en-US" altLang="zh-CN" sz="2400" dirty="0">
                <a:solidFill>
                  <a:schemeClr val="tx1"/>
                </a:solidFill>
              </a:rPr>
              <a:t> B is %6.2f\</a:t>
            </a:r>
            <a:r>
              <a:rPr lang="en-US" altLang="zh-CN" sz="2400" dirty="0" err="1">
                <a:solidFill>
                  <a:schemeClr val="tx1"/>
                </a:solidFill>
              </a:rPr>
              <a:t>n",average</a:t>
            </a:r>
            <a:r>
              <a:rPr lang="en-US" altLang="zh-CN" sz="2400" dirty="0"/>
              <a:t>(score_2,10));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float   average(float array[ ],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float </a:t>
            </a:r>
            <a:r>
              <a:rPr lang="en-US" altLang="zh-CN" sz="2400" dirty="0" err="1"/>
              <a:t>aver,sum</a:t>
            </a:r>
            <a:r>
              <a:rPr lang="en-US" altLang="zh-CN" sz="2400" dirty="0"/>
              <a:t>=array[0];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for(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sum=</a:t>
            </a:r>
            <a:r>
              <a:rPr lang="en-US" altLang="zh-CN" sz="2400" dirty="0" err="1"/>
              <a:t>sum+array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aver=sum/n;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return (aver);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5129213" y="5661248"/>
            <a:ext cx="3810000" cy="1141412"/>
          </a:xfrm>
          <a:prstGeom prst="rect">
            <a:avLst/>
          </a:prstGeom>
          <a:solidFill>
            <a:srgbClr val="C0C0C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运行：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The average of class A is 80.40</a:t>
            </a:r>
          </a:p>
          <a:p>
            <a:pPr marL="457200" indent="-457200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The average of class B is 78.20</a:t>
            </a:r>
          </a:p>
        </p:txBody>
      </p:sp>
      <p:sp>
        <p:nvSpPr>
          <p:cNvPr id="634891" name="AutoShape 11"/>
          <p:cNvSpPr>
            <a:spLocks noChangeArrowheads="1"/>
          </p:cNvSpPr>
          <p:nvPr/>
        </p:nvSpPr>
        <p:spPr bwMode="auto">
          <a:xfrm>
            <a:off x="5299075" y="4462884"/>
            <a:ext cx="3278188" cy="912813"/>
          </a:xfrm>
          <a:prstGeom prst="wedgeRectCallout">
            <a:avLst>
              <a:gd name="adj1" fmla="val -72130"/>
              <a:gd name="adj2" fmla="val -66694"/>
            </a:avLst>
          </a:prstGeom>
          <a:solidFill>
            <a:srgbClr val="FFCC99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另设一个参数，传递需要处理的数组元素个数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66713" y="1495425"/>
            <a:ext cx="77597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chemeClr val="tx1"/>
                </a:solidFill>
              </a:rPr>
              <a:t>数组名作函数参数时，实参和形参两个数组共占同一段内存单元，形参数组的元素值改变会使实参数组元素的值</a:t>
            </a:r>
            <a:r>
              <a:rPr lang="zh-CN" altLang="en-US" sz="3200" b="1" dirty="0">
                <a:solidFill>
                  <a:srgbClr val="FF0000"/>
                </a:solidFill>
              </a:rPr>
              <a:t>同时变化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5" name="Text Box 8"/>
          <p:cNvSpPr txBox="1">
            <a:spLocks noChangeArrowheads="1"/>
          </p:cNvSpPr>
          <p:nvPr/>
        </p:nvSpPr>
        <p:spPr bwMode="auto">
          <a:xfrm>
            <a:off x="517525" y="908720"/>
            <a:ext cx="4683125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1143000" algn="l"/>
              </a:tabLst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21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/>
              <a:t>一</a:t>
            </a:r>
            <a:r>
              <a:rPr lang="zh-CN" altLang="en-US" sz="2400" dirty="0">
                <a:solidFill>
                  <a:schemeClr val="tx1"/>
                </a:solidFill>
              </a:rPr>
              <a:t>维数组</a:t>
            </a:r>
          </a:p>
        </p:txBody>
      </p:sp>
      <p:sp>
        <p:nvSpPr>
          <p:cNvPr id="653321" name="Rectangle 9"/>
          <p:cNvSpPr>
            <a:spLocks noChangeArrowheads="1"/>
          </p:cNvSpPr>
          <p:nvPr/>
        </p:nvSpPr>
        <p:spPr bwMode="auto">
          <a:xfrm>
            <a:off x="107504" y="1490514"/>
            <a:ext cx="8842376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change_value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</a:rPr>
              <a:t>  x[]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x[2]=x[1];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</a:t>
            </a:r>
            <a:r>
              <a:rPr lang="en-US" altLang="zh-CN" sz="2400" dirty="0" err="1">
                <a:solidFill>
                  <a:schemeClr val="tx1"/>
                </a:solidFill>
              </a:rPr>
              <a:t>nt</a:t>
            </a:r>
            <a:r>
              <a:rPr lang="en-US" altLang="zh-CN" sz="2400" dirty="0">
                <a:solidFill>
                  <a:schemeClr val="tx1"/>
                </a:solidFill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int a[3]={3,6,9};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int </a:t>
            </a:r>
            <a:r>
              <a:rPr lang="en-US" altLang="zh-CN" sz="2400">
                <a:solidFill>
                  <a:schemeClr val="tx1"/>
                </a:solidFill>
              </a:rPr>
              <a:t>i;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change_value</a:t>
            </a:r>
            <a:r>
              <a:rPr lang="en-US" altLang="zh-CN" sz="2400" dirty="0">
                <a:solidFill>
                  <a:srgbClr val="0000FF"/>
                </a:solidFill>
              </a:rPr>
              <a:t> (</a:t>
            </a:r>
            <a:r>
              <a:rPr lang="en-US" altLang="zh-CN" sz="2400" dirty="0">
                <a:solidFill>
                  <a:srgbClr val="FF3300"/>
                </a:solidFill>
              </a:rPr>
              <a:t>a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=0;i&lt;3;i++)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("%d\</a:t>
            </a:r>
            <a:r>
              <a:rPr lang="en-US" altLang="zh-CN" sz="2400" dirty="0" err="1">
                <a:solidFill>
                  <a:schemeClr val="tx1"/>
                </a:solidFill>
              </a:rPr>
              <a:t>n",a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return 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 dirty="0"/>
              <a:t>注意：不能</a:t>
            </a:r>
            <a:r>
              <a:rPr lang="en-US" altLang="zh-CN" sz="2400" dirty="0"/>
              <a:t>return x;</a:t>
            </a:r>
            <a:r>
              <a:rPr lang="zh-CN" altLang="en-US" sz="2400" dirty="0"/>
              <a:t>也不需要</a:t>
            </a:r>
            <a:r>
              <a:rPr lang="en-US" altLang="zh-CN" sz="2400" dirty="0"/>
              <a:t>return x</a:t>
            </a:r>
            <a:r>
              <a:rPr lang="zh-CN" altLang="en-US" sz="2400" dirty="0"/>
              <a:t>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471884" y="1490514"/>
            <a:ext cx="2624137" cy="750887"/>
            <a:chOff x="3840956" y="3224708"/>
            <a:chExt cx="2624137" cy="750887"/>
          </a:xfrm>
        </p:grpSpPr>
        <p:grpSp>
          <p:nvGrpSpPr>
            <p:cNvPr id="6" name="组合 5"/>
            <p:cNvGrpSpPr/>
            <p:nvPr/>
          </p:nvGrpSpPr>
          <p:grpSpPr>
            <a:xfrm>
              <a:off x="4598193" y="3461245"/>
              <a:ext cx="1866900" cy="514350"/>
              <a:chOff x="4598193" y="3461245"/>
              <a:chExt cx="1866900" cy="514350"/>
            </a:xfrm>
          </p:grpSpPr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>
                <a:off x="4598193" y="3461245"/>
                <a:ext cx="1866900" cy="5143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5169693" y="3461245"/>
                <a:ext cx="0" cy="514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 flipH="1">
                <a:off x="5798343" y="3461245"/>
                <a:ext cx="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840956" y="3224708"/>
              <a:ext cx="2474912" cy="739775"/>
              <a:chOff x="3840956" y="3224708"/>
              <a:chExt cx="2474912" cy="739775"/>
            </a:xfrm>
          </p:grpSpPr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709318" y="3567608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357018" y="3567608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6004718" y="3567608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4083843" y="3442195"/>
                <a:ext cx="5143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3840956" y="3224708"/>
                <a:ext cx="2968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ea typeface="宋体" pitchFamily="2" charset="-122"/>
                  </a:rPr>
                  <a:t>a</a:t>
                </a: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555340" y="3146698"/>
            <a:ext cx="2624137" cy="750887"/>
            <a:chOff x="3840956" y="3224708"/>
            <a:chExt cx="2624137" cy="750887"/>
          </a:xfrm>
        </p:grpSpPr>
        <p:grpSp>
          <p:nvGrpSpPr>
            <p:cNvPr id="43" name="组合 42"/>
            <p:cNvGrpSpPr/>
            <p:nvPr/>
          </p:nvGrpSpPr>
          <p:grpSpPr>
            <a:xfrm>
              <a:off x="4598193" y="3461245"/>
              <a:ext cx="1866900" cy="514350"/>
              <a:chOff x="4598193" y="3461245"/>
              <a:chExt cx="1866900" cy="51435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4598193" y="3461245"/>
                <a:ext cx="1866900" cy="5143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>
                <a:off x="5169693" y="3461245"/>
                <a:ext cx="0" cy="514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16"/>
              <p:cNvSpPr>
                <a:spLocks noChangeShapeType="1"/>
              </p:cNvSpPr>
              <p:nvPr/>
            </p:nvSpPr>
            <p:spPr bwMode="auto">
              <a:xfrm flipH="1">
                <a:off x="5798343" y="3461245"/>
                <a:ext cx="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840956" y="3224708"/>
              <a:ext cx="2476592" cy="741393"/>
              <a:chOff x="3840956" y="3224708"/>
              <a:chExt cx="2476592" cy="741393"/>
            </a:xfrm>
          </p:grpSpPr>
          <p:sp>
            <p:nvSpPr>
              <p:cNvPr id="47" name="Text Box 17"/>
              <p:cNvSpPr txBox="1">
                <a:spLocks noChangeArrowheads="1"/>
              </p:cNvSpPr>
              <p:nvPr/>
            </p:nvSpPr>
            <p:spPr bwMode="auto">
              <a:xfrm>
                <a:off x="4709318" y="3567608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48" name="Text Box 20"/>
              <p:cNvSpPr txBox="1">
                <a:spLocks noChangeArrowheads="1"/>
              </p:cNvSpPr>
              <p:nvPr/>
            </p:nvSpPr>
            <p:spPr bwMode="auto">
              <a:xfrm>
                <a:off x="5357018" y="3567608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49" name="Text Box 22"/>
              <p:cNvSpPr txBox="1">
                <a:spLocks noChangeArrowheads="1"/>
              </p:cNvSpPr>
              <p:nvPr/>
            </p:nvSpPr>
            <p:spPr bwMode="auto">
              <a:xfrm>
                <a:off x="6003038" y="3565991"/>
                <a:ext cx="31451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4083843" y="3442195"/>
                <a:ext cx="5143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3840956" y="3224708"/>
                <a:ext cx="2968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 flipV="1">
              <a:off x="4083843" y="3510457"/>
              <a:ext cx="467591" cy="2667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3853202" y="357872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ea typeface="宋体" pitchFamily="2" charset="-122"/>
                </a:rPr>
                <a:t>x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555340" y="4725144"/>
            <a:ext cx="2624137" cy="750887"/>
            <a:chOff x="3840956" y="3224708"/>
            <a:chExt cx="2624137" cy="750887"/>
          </a:xfrm>
        </p:grpSpPr>
        <p:grpSp>
          <p:nvGrpSpPr>
            <p:cNvPr id="56" name="组合 55"/>
            <p:cNvGrpSpPr/>
            <p:nvPr/>
          </p:nvGrpSpPr>
          <p:grpSpPr>
            <a:xfrm>
              <a:off x="4598193" y="3461245"/>
              <a:ext cx="1866900" cy="514350"/>
              <a:chOff x="4598193" y="3461245"/>
              <a:chExt cx="1866900" cy="514350"/>
            </a:xfrm>
          </p:grpSpPr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4598193" y="3461245"/>
                <a:ext cx="1866900" cy="5143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5169693" y="3461245"/>
                <a:ext cx="0" cy="514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 flipH="1">
                <a:off x="5798343" y="3461245"/>
                <a:ext cx="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840956" y="3224708"/>
              <a:ext cx="2476592" cy="741393"/>
              <a:chOff x="3840956" y="3224708"/>
              <a:chExt cx="2476592" cy="741393"/>
            </a:xfrm>
          </p:grpSpPr>
          <p:sp>
            <p:nvSpPr>
              <p:cNvPr id="58" name="Text Box 17"/>
              <p:cNvSpPr txBox="1">
                <a:spLocks noChangeArrowheads="1"/>
              </p:cNvSpPr>
              <p:nvPr/>
            </p:nvSpPr>
            <p:spPr bwMode="auto">
              <a:xfrm>
                <a:off x="4709318" y="3567608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59" name="Text Box 20"/>
              <p:cNvSpPr txBox="1">
                <a:spLocks noChangeArrowheads="1"/>
              </p:cNvSpPr>
              <p:nvPr/>
            </p:nvSpPr>
            <p:spPr bwMode="auto">
              <a:xfrm>
                <a:off x="5357018" y="3567608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60" name="Text Box 22"/>
              <p:cNvSpPr txBox="1">
                <a:spLocks noChangeArrowheads="1"/>
              </p:cNvSpPr>
              <p:nvPr/>
            </p:nvSpPr>
            <p:spPr bwMode="auto">
              <a:xfrm>
                <a:off x="6003038" y="3565991"/>
                <a:ext cx="31451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4083843" y="3442195"/>
                <a:ext cx="5143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24"/>
              <p:cNvSpPr txBox="1">
                <a:spLocks noChangeArrowheads="1"/>
              </p:cNvSpPr>
              <p:nvPr/>
            </p:nvSpPr>
            <p:spPr bwMode="auto">
              <a:xfrm>
                <a:off x="3840956" y="3224708"/>
                <a:ext cx="2968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ea typeface="宋体" pitchFamily="2" charset="-122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7651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2" name="Text Box 4"/>
          <p:cNvSpPr>
            <a:spLocks noGrp="1" noChangeArrowheads="1"/>
          </p:cNvSpPr>
          <p:nvPr>
            <p:ph idx="4294967295"/>
          </p:nvPr>
        </p:nvSpPr>
        <p:spPr>
          <a:xfrm>
            <a:off x="971600" y="1484784"/>
            <a:ext cx="4872231" cy="5093702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a[10],i;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enter the array\n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 sort(a,10);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the sorted array: \n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printf</a:t>
            </a:r>
            <a:r>
              <a:rPr lang="en-US" altLang="zh-CN" dirty="0"/>
              <a:t>("%d ",a[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altLang="zh-CN" dirty="0"/>
              <a:t>     return 0; }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971600" y="836712"/>
            <a:ext cx="7481888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22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zh-CN" altLang="en-US" sz="2400" dirty="0">
                <a:solidFill>
                  <a:schemeClr val="tx1"/>
                </a:solidFill>
              </a:rPr>
              <a:t>用选择法对数组中的</a:t>
            </a:r>
            <a:r>
              <a:rPr kumimoji="0" lang="en-US" altLang="zh-CN" sz="2400" dirty="0">
                <a:solidFill>
                  <a:schemeClr val="tx1"/>
                </a:solidFill>
              </a:rPr>
              <a:t>10</a:t>
            </a:r>
            <a:r>
              <a:rPr kumimoji="0" lang="zh-CN" altLang="en-US" sz="2400" dirty="0">
                <a:solidFill>
                  <a:schemeClr val="tx1"/>
                </a:solidFill>
              </a:rPr>
              <a:t>个整数按由小到大排序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7762875" y="2265363"/>
            <a:ext cx="733425" cy="519112"/>
            <a:chOff x="3638" y="2064"/>
            <a:chExt cx="462" cy="327"/>
          </a:xfrm>
        </p:grpSpPr>
        <p:sp>
          <p:nvSpPr>
            <p:cNvPr id="300124" name="Line 9"/>
            <p:cNvSpPr>
              <a:spLocks noChangeShapeType="1"/>
            </p:cNvSpPr>
            <p:nvPr/>
          </p:nvSpPr>
          <p:spPr bwMode="auto">
            <a:xfrm flipH="1">
              <a:off x="3638" y="2227"/>
              <a:ext cx="2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25" name="Text Box 10"/>
            <p:cNvSpPr txBox="1">
              <a:spLocks noChangeArrowheads="1"/>
            </p:cNvSpPr>
            <p:nvPr/>
          </p:nvSpPr>
          <p:spPr bwMode="auto">
            <a:xfrm>
              <a:off x="3872" y="2064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FF3300"/>
                  </a:solidFill>
                  <a:ea typeface="宋体" pitchFamily="2" charset="-122"/>
                </a:rPr>
                <a:t>k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781925" y="2589213"/>
            <a:ext cx="693738" cy="519112"/>
            <a:chOff x="4944" y="3305"/>
            <a:chExt cx="437" cy="327"/>
          </a:xfrm>
        </p:grpSpPr>
        <p:sp>
          <p:nvSpPr>
            <p:cNvPr id="300122" name="Line 12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23" name="Text Box 13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781925" y="2932113"/>
            <a:ext cx="693738" cy="519112"/>
            <a:chOff x="4944" y="3305"/>
            <a:chExt cx="437" cy="327"/>
          </a:xfrm>
        </p:grpSpPr>
        <p:sp>
          <p:nvSpPr>
            <p:cNvPr id="300120" name="Line 15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21" name="Text Box 16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8391525" y="2932113"/>
            <a:ext cx="733425" cy="519112"/>
            <a:chOff x="4034" y="2484"/>
            <a:chExt cx="462" cy="327"/>
          </a:xfrm>
        </p:grpSpPr>
        <p:sp>
          <p:nvSpPr>
            <p:cNvPr id="300118" name="Line 18"/>
            <p:cNvSpPr>
              <a:spLocks noChangeShapeType="1"/>
            </p:cNvSpPr>
            <p:nvPr/>
          </p:nvSpPr>
          <p:spPr bwMode="auto">
            <a:xfrm flipH="1">
              <a:off x="4034" y="2647"/>
              <a:ext cx="2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19" name="Text Box 19"/>
            <p:cNvSpPr txBox="1">
              <a:spLocks noChangeArrowheads="1"/>
            </p:cNvSpPr>
            <p:nvPr/>
          </p:nvSpPr>
          <p:spPr bwMode="auto">
            <a:xfrm>
              <a:off x="4268" y="2484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FF3300"/>
                  </a:solidFill>
                  <a:ea typeface="宋体" pitchFamily="2" charset="-122"/>
                </a:rPr>
                <a:t>k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781925" y="3255963"/>
            <a:ext cx="693738" cy="519112"/>
            <a:chOff x="4944" y="3305"/>
            <a:chExt cx="437" cy="327"/>
          </a:xfrm>
        </p:grpSpPr>
        <p:sp>
          <p:nvSpPr>
            <p:cNvPr id="300116" name="Line 21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17" name="Text Box 22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8410575" y="3903663"/>
            <a:ext cx="733425" cy="519112"/>
            <a:chOff x="4046" y="3096"/>
            <a:chExt cx="462" cy="327"/>
          </a:xfrm>
        </p:grpSpPr>
        <p:sp>
          <p:nvSpPr>
            <p:cNvPr id="300114" name="Line 24"/>
            <p:cNvSpPr>
              <a:spLocks noChangeShapeType="1"/>
            </p:cNvSpPr>
            <p:nvPr/>
          </p:nvSpPr>
          <p:spPr bwMode="auto">
            <a:xfrm flipH="1">
              <a:off x="4046" y="3259"/>
              <a:ext cx="2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15" name="Text Box 25"/>
            <p:cNvSpPr txBox="1">
              <a:spLocks noChangeArrowheads="1"/>
            </p:cNvSpPr>
            <p:nvPr/>
          </p:nvSpPr>
          <p:spPr bwMode="auto">
            <a:xfrm>
              <a:off x="4280" y="309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FF3300"/>
                  </a:solidFill>
                  <a:ea typeface="宋体" pitchFamily="2" charset="-122"/>
                </a:rPr>
                <a:t>k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781925" y="3587750"/>
            <a:ext cx="693738" cy="519113"/>
            <a:chOff x="4944" y="3305"/>
            <a:chExt cx="437" cy="327"/>
          </a:xfrm>
        </p:grpSpPr>
        <p:sp>
          <p:nvSpPr>
            <p:cNvPr id="300112" name="Line 27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13" name="Text Box 28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7781925" y="3919538"/>
            <a:ext cx="693738" cy="519112"/>
            <a:chOff x="4944" y="3305"/>
            <a:chExt cx="437" cy="327"/>
          </a:xfrm>
        </p:grpSpPr>
        <p:sp>
          <p:nvSpPr>
            <p:cNvPr id="300110" name="Line 30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11" name="Text Box 31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7781925" y="4251325"/>
            <a:ext cx="693738" cy="519113"/>
            <a:chOff x="4944" y="3305"/>
            <a:chExt cx="437" cy="327"/>
          </a:xfrm>
        </p:grpSpPr>
        <p:sp>
          <p:nvSpPr>
            <p:cNvPr id="300108" name="Line 33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09" name="Text Box 34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81925" y="4583113"/>
            <a:ext cx="693738" cy="519112"/>
            <a:chOff x="4944" y="3305"/>
            <a:chExt cx="437" cy="327"/>
          </a:xfrm>
        </p:grpSpPr>
        <p:sp>
          <p:nvSpPr>
            <p:cNvPr id="300106" name="Line 36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07" name="Text Box 37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81925" y="4913313"/>
            <a:ext cx="693738" cy="519112"/>
            <a:chOff x="4944" y="3305"/>
            <a:chExt cx="437" cy="327"/>
          </a:xfrm>
        </p:grpSpPr>
        <p:sp>
          <p:nvSpPr>
            <p:cNvPr id="300104" name="Line 39"/>
            <p:cNvSpPr>
              <a:spLocks noChangeShapeType="1"/>
            </p:cNvSpPr>
            <p:nvPr/>
          </p:nvSpPr>
          <p:spPr bwMode="auto">
            <a:xfrm flipH="1">
              <a:off x="4944" y="3468"/>
              <a:ext cx="25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105" name="Text Box 40"/>
            <p:cNvSpPr txBox="1">
              <a:spLocks noChangeArrowheads="1"/>
            </p:cNvSpPr>
            <p:nvPr/>
          </p:nvSpPr>
          <p:spPr bwMode="auto">
            <a:xfrm>
              <a:off x="5203" y="3305"/>
              <a:ext cx="1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339933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5080000" y="1751013"/>
            <a:ext cx="2762250" cy="3600450"/>
            <a:chOff x="1948" y="1740"/>
            <a:chExt cx="1740" cy="2268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2283" y="1740"/>
              <a:ext cx="1405" cy="2268"/>
              <a:chOff x="3577" y="2993"/>
              <a:chExt cx="1405" cy="2268"/>
            </a:xfrm>
          </p:grpSpPr>
          <p:grpSp>
            <p:nvGrpSpPr>
              <p:cNvPr id="15" name="Group 43"/>
              <p:cNvGrpSpPr>
                <a:grpSpLocks/>
              </p:cNvGrpSpPr>
              <p:nvPr/>
            </p:nvGrpSpPr>
            <p:grpSpPr bwMode="auto">
              <a:xfrm>
                <a:off x="4140" y="3156"/>
                <a:ext cx="684" cy="2088"/>
                <a:chOff x="4680" y="648"/>
                <a:chExt cx="684" cy="2088"/>
              </a:xfrm>
            </p:grpSpPr>
            <p:sp>
              <p:nvSpPr>
                <p:cNvPr id="300094" name="Rectangle 44"/>
                <p:cNvSpPr>
                  <a:spLocks noChangeArrowheads="1"/>
                </p:cNvSpPr>
                <p:nvPr/>
              </p:nvSpPr>
              <p:spPr bwMode="auto">
                <a:xfrm>
                  <a:off x="4680" y="648"/>
                  <a:ext cx="684" cy="208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095" name="Line 45"/>
                <p:cNvSpPr>
                  <a:spLocks noChangeShapeType="1"/>
                </p:cNvSpPr>
                <p:nvPr/>
              </p:nvSpPr>
              <p:spPr bwMode="auto">
                <a:xfrm>
                  <a:off x="4680" y="86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096" name="Line 46"/>
                <p:cNvSpPr>
                  <a:spLocks noChangeShapeType="1"/>
                </p:cNvSpPr>
                <p:nvPr/>
              </p:nvSpPr>
              <p:spPr bwMode="auto">
                <a:xfrm>
                  <a:off x="4680" y="107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097" name="Line 47"/>
                <p:cNvSpPr>
                  <a:spLocks noChangeShapeType="1"/>
                </p:cNvSpPr>
                <p:nvPr/>
              </p:nvSpPr>
              <p:spPr bwMode="auto">
                <a:xfrm>
                  <a:off x="4680" y="128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098" name="Line 48"/>
                <p:cNvSpPr>
                  <a:spLocks noChangeShapeType="1"/>
                </p:cNvSpPr>
                <p:nvPr/>
              </p:nvSpPr>
              <p:spPr bwMode="auto">
                <a:xfrm>
                  <a:off x="4680" y="149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099" name="Line 49"/>
                <p:cNvSpPr>
                  <a:spLocks noChangeShapeType="1"/>
                </p:cNvSpPr>
                <p:nvPr/>
              </p:nvSpPr>
              <p:spPr bwMode="auto">
                <a:xfrm>
                  <a:off x="4680" y="170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100" name="Line 50"/>
                <p:cNvSpPr>
                  <a:spLocks noChangeShapeType="1"/>
                </p:cNvSpPr>
                <p:nvPr/>
              </p:nvSpPr>
              <p:spPr bwMode="auto">
                <a:xfrm>
                  <a:off x="4680" y="191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101" name="Line 51"/>
                <p:cNvSpPr>
                  <a:spLocks noChangeShapeType="1"/>
                </p:cNvSpPr>
                <p:nvPr/>
              </p:nvSpPr>
              <p:spPr bwMode="auto">
                <a:xfrm>
                  <a:off x="4680" y="212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102" name="Line 52"/>
                <p:cNvSpPr>
                  <a:spLocks noChangeShapeType="1"/>
                </p:cNvSpPr>
                <p:nvPr/>
              </p:nvSpPr>
              <p:spPr bwMode="auto">
                <a:xfrm>
                  <a:off x="4680" y="233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103" name="Line 53"/>
                <p:cNvSpPr>
                  <a:spLocks noChangeShapeType="1"/>
                </p:cNvSpPr>
                <p:nvPr/>
              </p:nvSpPr>
              <p:spPr bwMode="auto">
                <a:xfrm>
                  <a:off x="4680" y="2544"/>
                  <a:ext cx="6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786" y="3139"/>
                <a:ext cx="196" cy="2122"/>
                <a:chOff x="5326" y="631"/>
                <a:chExt cx="196" cy="2122"/>
              </a:xfrm>
            </p:grpSpPr>
            <p:sp>
              <p:nvSpPr>
                <p:cNvPr id="30008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326" y="631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30008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326" y="839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30008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326" y="1047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30008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326" y="1255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30008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326" y="1463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300089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5326" y="1671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3000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326" y="1879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6</a:t>
                  </a:r>
                </a:p>
              </p:txBody>
            </p:sp>
            <p:sp>
              <p:nvSpPr>
                <p:cNvPr id="30009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326" y="2087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7</a:t>
                  </a:r>
                </a:p>
              </p:txBody>
            </p:sp>
            <p:sp>
              <p:nvSpPr>
                <p:cNvPr id="30009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326" y="2295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8</a:t>
                  </a:r>
                </a:p>
              </p:txBody>
            </p:sp>
            <p:sp>
              <p:nvSpPr>
                <p:cNvPr id="30009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5326" y="2503"/>
                  <a:ext cx="196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7" name="Group 65"/>
              <p:cNvGrpSpPr>
                <a:grpSpLocks/>
              </p:cNvGrpSpPr>
              <p:nvPr/>
            </p:nvGrpSpPr>
            <p:grpSpPr bwMode="auto">
              <a:xfrm>
                <a:off x="3577" y="2993"/>
                <a:ext cx="551" cy="327"/>
                <a:chOff x="3577" y="2993"/>
                <a:chExt cx="551" cy="327"/>
              </a:xfrm>
            </p:grpSpPr>
            <p:sp>
              <p:nvSpPr>
                <p:cNvPr id="300082" name="Line 66"/>
                <p:cNvSpPr>
                  <a:spLocks noChangeShapeType="1"/>
                </p:cNvSpPr>
                <p:nvPr/>
              </p:nvSpPr>
              <p:spPr bwMode="auto">
                <a:xfrm>
                  <a:off x="3780" y="3168"/>
                  <a:ext cx="3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008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577" y="2993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800" b="0">
                      <a:solidFill>
                        <a:schemeClr val="tx1"/>
                      </a:solidFill>
                      <a:ea typeface="宋体" pitchFamily="2" charset="-122"/>
                    </a:rPr>
                    <a:t>a</a:t>
                  </a:r>
                </a:p>
              </p:txBody>
            </p:sp>
          </p:grpSp>
        </p:grpSp>
        <p:grpSp>
          <p:nvGrpSpPr>
            <p:cNvPr id="18" name="Group 68"/>
            <p:cNvGrpSpPr>
              <a:grpSpLocks/>
            </p:cNvGrpSpPr>
            <p:nvPr/>
          </p:nvGrpSpPr>
          <p:grpSpPr bwMode="auto">
            <a:xfrm>
              <a:off x="3080" y="1874"/>
              <a:ext cx="276" cy="2122"/>
              <a:chOff x="4374" y="3127"/>
              <a:chExt cx="276" cy="2122"/>
            </a:xfrm>
          </p:grpSpPr>
          <p:sp>
            <p:nvSpPr>
              <p:cNvPr id="300069" name="Text Box 69"/>
              <p:cNvSpPr txBox="1">
                <a:spLocks noChangeArrowheads="1"/>
              </p:cNvSpPr>
              <p:nvPr/>
            </p:nvSpPr>
            <p:spPr bwMode="auto">
              <a:xfrm>
                <a:off x="4374" y="3127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49</a:t>
                </a:r>
              </a:p>
            </p:txBody>
          </p:sp>
          <p:sp>
            <p:nvSpPr>
              <p:cNvPr id="300070" name="Text Box 70"/>
              <p:cNvSpPr txBox="1">
                <a:spLocks noChangeArrowheads="1"/>
              </p:cNvSpPr>
              <p:nvPr/>
            </p:nvSpPr>
            <p:spPr bwMode="auto">
              <a:xfrm>
                <a:off x="4374" y="3335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68</a:t>
                </a:r>
              </a:p>
            </p:txBody>
          </p:sp>
          <p:sp>
            <p:nvSpPr>
              <p:cNvPr id="300071" name="Text Box 71"/>
              <p:cNvSpPr txBox="1">
                <a:spLocks noChangeArrowheads="1"/>
              </p:cNvSpPr>
              <p:nvPr/>
            </p:nvSpPr>
            <p:spPr bwMode="auto">
              <a:xfrm>
                <a:off x="4374" y="3543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57</a:t>
                </a:r>
              </a:p>
            </p:txBody>
          </p:sp>
          <p:sp>
            <p:nvSpPr>
              <p:cNvPr id="300072" name="Text Box 72"/>
              <p:cNvSpPr txBox="1">
                <a:spLocks noChangeArrowheads="1"/>
              </p:cNvSpPr>
              <p:nvPr/>
            </p:nvSpPr>
            <p:spPr bwMode="auto">
              <a:xfrm>
                <a:off x="4374" y="3751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32</a:t>
                </a:r>
              </a:p>
            </p:txBody>
          </p:sp>
          <p:sp>
            <p:nvSpPr>
              <p:cNvPr id="300073" name="Text Box 73"/>
              <p:cNvSpPr txBox="1">
                <a:spLocks noChangeArrowheads="1"/>
              </p:cNvSpPr>
              <p:nvPr/>
            </p:nvSpPr>
            <p:spPr bwMode="auto">
              <a:xfrm>
                <a:off x="4414" y="3959"/>
                <a:ext cx="19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300074" name="Text Box 74"/>
              <p:cNvSpPr txBox="1">
                <a:spLocks noChangeArrowheads="1"/>
              </p:cNvSpPr>
              <p:nvPr/>
            </p:nvSpPr>
            <p:spPr bwMode="auto">
              <a:xfrm>
                <a:off x="4374" y="4167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99</a:t>
                </a:r>
              </a:p>
            </p:txBody>
          </p:sp>
          <p:sp>
            <p:nvSpPr>
              <p:cNvPr id="300075" name="Text Box 75"/>
              <p:cNvSpPr txBox="1">
                <a:spLocks noChangeArrowheads="1"/>
              </p:cNvSpPr>
              <p:nvPr/>
            </p:nvSpPr>
            <p:spPr bwMode="auto">
              <a:xfrm>
                <a:off x="4374" y="4375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27</a:t>
                </a:r>
              </a:p>
            </p:txBody>
          </p:sp>
          <p:sp>
            <p:nvSpPr>
              <p:cNvPr id="300076" name="Text Box 76"/>
              <p:cNvSpPr txBox="1">
                <a:spLocks noChangeArrowheads="1"/>
              </p:cNvSpPr>
              <p:nvPr/>
            </p:nvSpPr>
            <p:spPr bwMode="auto">
              <a:xfrm>
                <a:off x="4374" y="4583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300077" name="Text Box 77"/>
              <p:cNvSpPr txBox="1">
                <a:spLocks noChangeArrowheads="1"/>
              </p:cNvSpPr>
              <p:nvPr/>
            </p:nvSpPr>
            <p:spPr bwMode="auto">
              <a:xfrm>
                <a:off x="4374" y="4791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76</a:t>
                </a:r>
              </a:p>
            </p:txBody>
          </p:sp>
          <p:sp>
            <p:nvSpPr>
              <p:cNvPr id="300078" name="Text Box 78"/>
              <p:cNvSpPr txBox="1">
                <a:spLocks noChangeArrowheads="1"/>
              </p:cNvSpPr>
              <p:nvPr/>
            </p:nvSpPr>
            <p:spPr bwMode="auto">
              <a:xfrm>
                <a:off x="4374" y="4999"/>
                <a:ext cx="27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itchFamily="2" charset="-122"/>
                  </a:rPr>
                  <a:t>88</a:t>
                </a:r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1948" y="1896"/>
              <a:ext cx="886" cy="327"/>
              <a:chOff x="3242" y="3149"/>
              <a:chExt cx="886" cy="327"/>
            </a:xfrm>
          </p:grpSpPr>
          <p:sp>
            <p:nvSpPr>
              <p:cNvPr id="300067" name="Line 80"/>
              <p:cNvSpPr>
                <a:spLocks noChangeShapeType="1"/>
              </p:cNvSpPr>
              <p:nvPr/>
            </p:nvSpPr>
            <p:spPr bwMode="auto">
              <a:xfrm flipV="1">
                <a:off x="3756" y="3180"/>
                <a:ext cx="372" cy="1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0068" name="Text Box 81"/>
              <p:cNvSpPr txBox="1">
                <a:spLocks noChangeArrowheads="1"/>
              </p:cNvSpPr>
              <p:nvPr/>
            </p:nvSpPr>
            <p:spPr bwMode="auto">
              <a:xfrm>
                <a:off x="3242" y="3149"/>
                <a:ext cx="57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0">
                    <a:solidFill>
                      <a:srgbClr val="0000FF"/>
                    </a:solidFill>
                    <a:ea typeface="宋体" pitchFamily="2" charset="-122"/>
                  </a:rPr>
                  <a:t>array</a:t>
                </a:r>
              </a:p>
            </p:txBody>
          </p:sp>
        </p:grpSp>
        <p:sp>
          <p:nvSpPr>
            <p:cNvPr id="300065" name="Text Box 82"/>
            <p:cNvSpPr txBox="1">
              <a:spLocks noChangeArrowheads="1"/>
            </p:cNvSpPr>
            <p:nvPr/>
          </p:nvSpPr>
          <p:spPr bwMode="auto">
            <a:xfrm>
              <a:off x="3108" y="1926"/>
              <a:ext cx="196" cy="192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ea typeface="宋体" pitchFamily="2" charset="-122"/>
                </a:rPr>
                <a:t>9</a:t>
              </a:r>
            </a:p>
          </p:txBody>
        </p:sp>
        <p:sp>
          <p:nvSpPr>
            <p:cNvPr id="300066" name="Text Box 83"/>
            <p:cNvSpPr txBox="1">
              <a:spLocks noChangeArrowheads="1"/>
            </p:cNvSpPr>
            <p:nvPr/>
          </p:nvSpPr>
          <p:spPr bwMode="auto">
            <a:xfrm>
              <a:off x="3065" y="2754"/>
              <a:ext cx="276" cy="192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666633"/>
                  </a:solidFill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20" name="Group 95"/>
          <p:cNvGrpSpPr>
            <a:grpSpLocks/>
          </p:cNvGrpSpPr>
          <p:nvPr/>
        </p:nvGrpSpPr>
        <p:grpSpPr bwMode="auto">
          <a:xfrm>
            <a:off x="8391525" y="2570163"/>
            <a:ext cx="733425" cy="519112"/>
            <a:chOff x="4034" y="2256"/>
            <a:chExt cx="462" cy="327"/>
          </a:xfrm>
        </p:grpSpPr>
        <p:sp>
          <p:nvSpPr>
            <p:cNvPr id="300060" name="Line 85"/>
            <p:cNvSpPr>
              <a:spLocks noChangeShapeType="1"/>
            </p:cNvSpPr>
            <p:nvPr/>
          </p:nvSpPr>
          <p:spPr bwMode="auto">
            <a:xfrm flipH="1">
              <a:off x="4034" y="2419"/>
              <a:ext cx="2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061" name="Text Box 86"/>
            <p:cNvSpPr txBox="1">
              <a:spLocks noChangeArrowheads="1"/>
            </p:cNvSpPr>
            <p:nvPr/>
          </p:nvSpPr>
          <p:spPr bwMode="auto">
            <a:xfrm>
              <a:off x="4268" y="225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FF3300"/>
                  </a:solidFill>
                  <a:ea typeface="宋体" pitchFamily="2" charset="-122"/>
                </a:rPr>
                <a:t>k</a:t>
              </a:r>
            </a:p>
          </p:txBody>
        </p:sp>
      </p:grpSp>
      <p:grpSp>
        <p:nvGrpSpPr>
          <p:cNvPr id="21" name="Group 98"/>
          <p:cNvGrpSpPr>
            <a:grpSpLocks/>
          </p:cNvGrpSpPr>
          <p:nvPr/>
        </p:nvGrpSpPr>
        <p:grpSpPr bwMode="auto">
          <a:xfrm>
            <a:off x="8410575" y="4303713"/>
            <a:ext cx="733425" cy="519112"/>
            <a:chOff x="4046" y="3348"/>
            <a:chExt cx="462" cy="327"/>
          </a:xfrm>
        </p:grpSpPr>
        <p:sp>
          <p:nvSpPr>
            <p:cNvPr id="300058" name="Line 88"/>
            <p:cNvSpPr>
              <a:spLocks noChangeShapeType="1"/>
            </p:cNvSpPr>
            <p:nvPr/>
          </p:nvSpPr>
          <p:spPr bwMode="auto">
            <a:xfrm flipH="1">
              <a:off x="4046" y="3511"/>
              <a:ext cx="2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0059" name="Text Box 89"/>
            <p:cNvSpPr txBox="1">
              <a:spLocks noChangeArrowheads="1"/>
            </p:cNvSpPr>
            <p:nvPr/>
          </p:nvSpPr>
          <p:spPr bwMode="auto">
            <a:xfrm>
              <a:off x="4280" y="3348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0">
                  <a:solidFill>
                    <a:srgbClr val="FF3300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645210" name="Text Box 90"/>
          <p:cNvSpPr txBox="1">
            <a:spLocks noChangeArrowheads="1"/>
          </p:cNvSpPr>
          <p:nvPr/>
        </p:nvSpPr>
        <p:spPr bwMode="auto">
          <a:xfrm>
            <a:off x="6858000" y="2384425"/>
            <a:ext cx="438150" cy="304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FF3300"/>
                </a:solidFill>
                <a:ea typeface="宋体" pitchFamily="2" charset="-122"/>
              </a:rPr>
              <a:t>13</a:t>
            </a:r>
          </a:p>
        </p:txBody>
      </p:sp>
      <p:sp>
        <p:nvSpPr>
          <p:cNvPr id="645211" name="Text Box 91"/>
          <p:cNvSpPr txBox="1">
            <a:spLocks noChangeArrowheads="1"/>
          </p:cNvSpPr>
          <p:nvPr/>
        </p:nvSpPr>
        <p:spPr bwMode="auto">
          <a:xfrm>
            <a:off x="6858000" y="4360863"/>
            <a:ext cx="438150" cy="304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666633"/>
                </a:solidFill>
                <a:ea typeface="宋体" pitchFamily="2" charset="-122"/>
              </a:rPr>
              <a:t>68</a:t>
            </a:r>
          </a:p>
        </p:txBody>
      </p:sp>
      <p:sp>
        <p:nvSpPr>
          <p:cNvPr id="645212" name="Text Box 92"/>
          <p:cNvSpPr txBox="1">
            <a:spLocks noChangeArrowheads="1"/>
          </p:cNvSpPr>
          <p:nvPr/>
        </p:nvSpPr>
        <p:spPr bwMode="auto">
          <a:xfrm>
            <a:off x="5413375" y="26543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b="0">
                <a:solidFill>
                  <a:srgbClr val="990033"/>
                </a:solidFill>
                <a:ea typeface="宋体" pitchFamily="2" charset="-122"/>
              </a:rPr>
              <a:t>i=1</a:t>
            </a:r>
          </a:p>
        </p:txBody>
      </p:sp>
      <p:sp>
        <p:nvSpPr>
          <p:cNvPr id="300056" name="Text Box 99"/>
          <p:cNvSpPr txBox="1">
            <a:spLocks noChangeArrowheads="1"/>
          </p:cNvSpPr>
          <p:nvPr/>
        </p:nvSpPr>
        <p:spPr bwMode="auto">
          <a:xfrm>
            <a:off x="73085" y="1517650"/>
            <a:ext cx="4805675" cy="44012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 err="1"/>
              <a:t>int</a:t>
            </a:r>
            <a:r>
              <a:rPr lang="en-US" altLang="zh-CN" sz="2800" dirty="0"/>
              <a:t> sort(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array[ 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n)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{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i,j,k,t</a:t>
            </a:r>
            <a:r>
              <a:rPr lang="en-US" altLang="zh-CN" sz="28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=0;i&lt;n-1;i++)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   { k=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      for(j=i+1;j&lt;</a:t>
            </a:r>
            <a:r>
              <a:rPr lang="en-US" altLang="zh-CN" sz="2800" dirty="0" err="1"/>
              <a:t>n;j</a:t>
            </a:r>
            <a:r>
              <a:rPr lang="en-US" altLang="zh-CN" sz="2800" dirty="0"/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	if(array[j]&lt;array[k]) k=j;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      t=array[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 array[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]=array[k];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      array[k]=t;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   }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}</a:t>
            </a:r>
          </a:p>
        </p:txBody>
      </p:sp>
      <p:sp>
        <p:nvSpPr>
          <p:cNvPr id="645220" name="Text Box 100"/>
          <p:cNvSpPr txBox="1">
            <a:spLocks noChangeArrowheads="1"/>
          </p:cNvSpPr>
          <p:nvPr/>
        </p:nvSpPr>
        <p:spPr bwMode="auto">
          <a:xfrm>
            <a:off x="280988" y="980728"/>
            <a:ext cx="2560637" cy="461665"/>
          </a:xfrm>
          <a:prstGeom prst="rect">
            <a:avLst/>
          </a:prstGeom>
          <a:solidFill>
            <a:srgbClr val="99CCFF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3300"/>
                </a:solidFill>
              </a:rPr>
              <a:t>选择法排序思路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39825"/>
            <a:ext cx="7772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根据</a:t>
            </a:r>
            <a:r>
              <a:rPr lang="en-US" altLang="en-US" dirty="0"/>
              <a:t>(1)(2)(3)</a:t>
            </a:r>
            <a:r>
              <a:rPr lang="zh-CN" altLang="en-US" dirty="0"/>
              <a:t>可知，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逻辑上</a:t>
            </a:r>
            <a:r>
              <a:rPr lang="en-US" altLang="zh-CN" dirty="0"/>
              <a:t>:</a:t>
            </a:r>
            <a:r>
              <a:rPr lang="zh-CN" altLang="en-US" dirty="0"/>
              <a:t>一个</a:t>
            </a:r>
            <a:r>
              <a:rPr lang="en-US" altLang="zh-CN" dirty="0"/>
              <a:t>C</a:t>
            </a:r>
            <a:r>
              <a:rPr lang="zh-CN" altLang="en-US" dirty="0"/>
              <a:t>语言程序是由函数构成的，</a:t>
            </a:r>
            <a:r>
              <a:rPr lang="en-US" altLang="zh-CN" dirty="0"/>
              <a:t>C</a:t>
            </a:r>
            <a:r>
              <a:rPr lang="zh-CN" altLang="en-US" dirty="0"/>
              <a:t>语言程序从主函数开始执行，在主函数中调用其他函数，这些函数可能又调用别的函数，主函数执行完毕代表整个程序结束。主函数只能调用不能被调用。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物理上</a:t>
            </a:r>
            <a:r>
              <a:rPr lang="en-US" altLang="zh-CN" dirty="0"/>
              <a:t>:</a:t>
            </a:r>
            <a:r>
              <a:rPr lang="zh-CN" altLang="en-US" dirty="0"/>
              <a:t>一个程序由一个或者若干个文件</a:t>
            </a:r>
            <a:r>
              <a:rPr lang="en-US" altLang="zh-CN" dirty="0"/>
              <a:t>(</a:t>
            </a:r>
            <a:r>
              <a:rPr lang="zh-CN" altLang="en-US" dirty="0"/>
              <a:t>源文件</a:t>
            </a:r>
            <a:r>
              <a:rPr lang="en-US" altLang="zh-CN" dirty="0"/>
              <a:t>)</a:t>
            </a:r>
            <a:r>
              <a:rPr lang="zh-CN" altLang="en-US" dirty="0"/>
              <a:t>构成，函数分别放置在这些文件中。</a:t>
            </a:r>
          </a:p>
        </p:txBody>
      </p:sp>
    </p:spTree>
    <p:extLst>
      <p:ext uri="{BB962C8B-B14F-4D97-AF65-F5344CB8AC3E}">
        <p14:creationId xmlns:p14="http://schemas.microsoft.com/office/powerpoint/2010/main" val="27809754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ED508F-9CD6-40CC-835B-FC3EB0896704}"/>
              </a:ext>
            </a:extLst>
          </p:cNvPr>
          <p:cNvSpPr txBox="1"/>
          <p:nvPr/>
        </p:nvSpPr>
        <p:spPr>
          <a:xfrm>
            <a:off x="179512" y="1120676"/>
            <a:ext cx="45918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change_number</a:t>
            </a:r>
            <a:r>
              <a:rPr lang="en-US" dirty="0"/>
              <a:t>(int a, int b)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temp;</a:t>
            </a:r>
          </a:p>
          <a:p>
            <a:r>
              <a:rPr lang="en-US" dirty="0"/>
              <a:t>	temp = a;</a:t>
            </a:r>
          </a:p>
          <a:p>
            <a:r>
              <a:rPr lang="en-US" dirty="0"/>
              <a:t>	a = b;</a:t>
            </a:r>
          </a:p>
          <a:p>
            <a:r>
              <a:rPr lang="en-US" dirty="0"/>
              <a:t>	b = temp;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("In function:%</a:t>
            </a:r>
            <a:r>
              <a:rPr lang="en-US" dirty="0" err="1"/>
              <a:t>d,%d</a:t>
            </a:r>
            <a:r>
              <a:rPr lang="en-US" dirty="0"/>
              <a:t>\n",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9F7B2A-EEED-40F1-A626-E8411DCEF5EC}"/>
              </a:ext>
            </a:extLst>
          </p:cNvPr>
          <p:cNvSpPr txBox="1"/>
          <p:nvPr/>
        </p:nvSpPr>
        <p:spPr>
          <a:xfrm>
            <a:off x="5020682" y="620688"/>
            <a:ext cx="45918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change_10_numbers(int a[], int b[])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int temp;</a:t>
            </a:r>
          </a:p>
          <a:p>
            <a:r>
              <a:rPr lang="en-US" dirty="0"/>
              <a:t>		temp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	a[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 = temp;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("In function:\n");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{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d,%d</a:t>
            </a:r>
            <a:r>
              <a:rPr lang="en-US" dirty="0"/>
              <a:t>\</a:t>
            </a:r>
            <a:r>
              <a:rPr lang="en-US" dirty="0" err="1"/>
              <a:t>n",a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],b[</a:t>
            </a:r>
            <a:r>
              <a:rPr lang="en-US" dirty="0" err="1"/>
              <a:t>i</a:t>
            </a:r>
            <a:r>
              <a:rPr lang="en-US" dirty="0"/>
              <a:t>]);}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7C181-9DE9-4778-97EF-E67D45C84749}"/>
              </a:ext>
            </a:extLst>
          </p:cNvPr>
          <p:cNvSpPr txBox="1"/>
          <p:nvPr/>
        </p:nvSpPr>
        <p:spPr>
          <a:xfrm>
            <a:off x="137319" y="3397056"/>
            <a:ext cx="50459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a=1,b=9,i;</a:t>
            </a:r>
          </a:p>
          <a:p>
            <a:r>
              <a:rPr lang="en-US" dirty="0"/>
              <a:t>	</a:t>
            </a:r>
            <a:r>
              <a:rPr lang="en-US" dirty="0" err="1"/>
              <a:t>change_number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("Out of function:%</a:t>
            </a:r>
            <a:r>
              <a:rPr lang="en-US" dirty="0" err="1"/>
              <a:t>d,%d</a:t>
            </a:r>
            <a:r>
              <a:rPr lang="en-US" dirty="0"/>
              <a:t>\n",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	int c[10]={2,4,6,8,10,12,14,16,18,20};</a:t>
            </a:r>
          </a:p>
          <a:p>
            <a:r>
              <a:rPr lang="en-US" dirty="0"/>
              <a:t>	int d[10]={1,3,5,7,9,11,13,15,17,19};</a:t>
            </a:r>
          </a:p>
          <a:p>
            <a:r>
              <a:rPr lang="en-US" dirty="0"/>
              <a:t>	change_10_numbers(</a:t>
            </a:r>
            <a:r>
              <a:rPr lang="en-US" dirty="0" err="1"/>
              <a:t>c,d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("Out of function:\n");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{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d,%d</a:t>
            </a:r>
            <a:r>
              <a:rPr lang="en-US" dirty="0"/>
              <a:t>\</a:t>
            </a:r>
            <a:r>
              <a:rPr lang="en-US" dirty="0" err="1"/>
              <a:t>n",c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],d[</a:t>
            </a:r>
            <a:r>
              <a:rPr lang="en-US" dirty="0" err="1"/>
              <a:t>i</a:t>
            </a:r>
            <a:r>
              <a:rPr lang="en-US" dirty="0"/>
              <a:t>]);}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 Box 100">
            <a:extLst>
              <a:ext uri="{FF2B5EF4-FFF2-40B4-BE49-F238E27FC236}">
                <a16:creationId xmlns:a16="http://schemas.microsoft.com/office/drawing/2014/main" id="{4363640C-F039-436C-8A36-5CE41C129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32" y="450205"/>
            <a:ext cx="3664900" cy="461665"/>
          </a:xfrm>
          <a:prstGeom prst="rect">
            <a:avLst/>
          </a:prstGeom>
          <a:solidFill>
            <a:srgbClr val="99CCFF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3300"/>
                </a:solidFill>
              </a:rPr>
              <a:t>数值交换</a:t>
            </a:r>
            <a:r>
              <a:rPr lang="en-US" altLang="zh-CN" sz="2400" dirty="0">
                <a:solidFill>
                  <a:srgbClr val="FF3300"/>
                </a:solidFill>
              </a:rPr>
              <a:t>(</a:t>
            </a:r>
            <a:r>
              <a:rPr lang="zh-CN" altLang="en-US" sz="2400" dirty="0">
                <a:solidFill>
                  <a:srgbClr val="FF3300"/>
                </a:solidFill>
              </a:rPr>
              <a:t>整型、整型数组</a:t>
            </a:r>
            <a:r>
              <a:rPr lang="en-US" altLang="zh-CN" sz="2400" dirty="0">
                <a:solidFill>
                  <a:srgbClr val="FF3300"/>
                </a:solidFill>
              </a:rPr>
              <a:t>)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39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400">
                <a:solidFill>
                  <a:schemeClr val="tx1"/>
                </a:solidFill>
              </a:rPr>
              <a:t>用多维数组名作函数参数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可以用多维数组名作实参和形参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形参数组定义时，只能省略第一维的大小说明。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1"/>
                </a:solidFill>
              </a:rPr>
              <a:t>C</a:t>
            </a:r>
            <a:r>
              <a:rPr lang="zh-CN" altLang="en-US" sz="2400">
                <a:solidFill>
                  <a:schemeClr val="tx1"/>
                </a:solidFill>
              </a:rPr>
              <a:t>编译不检查第一维的大小，而且数组名作函数参数是地址传送，所以形参数组第一维大小任意，可以和实参数组的维数不同。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tx1"/>
                </a:solidFill>
              </a:rPr>
              <a:t>        实参数组定义：</a:t>
            </a:r>
            <a:r>
              <a:rPr kumimoji="0" lang="en-US" altLang="zh-CN" sz="2400">
                <a:solidFill>
                  <a:schemeClr val="tx1"/>
                </a:solidFill>
              </a:rPr>
              <a:t>int score[5][10]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        </a:t>
            </a:r>
            <a:r>
              <a:rPr kumimoji="0" lang="zh-CN" altLang="en-US" sz="2400">
                <a:solidFill>
                  <a:schemeClr val="tx1"/>
                </a:solidFill>
              </a:rPr>
              <a:t>形参数组定义：</a:t>
            </a:r>
            <a:r>
              <a:rPr kumimoji="0" lang="en-US" altLang="zh-CN" sz="2400">
                <a:solidFill>
                  <a:schemeClr val="tx1"/>
                </a:solidFill>
              </a:rPr>
              <a:t>int array[3][10] </a:t>
            </a:r>
            <a:r>
              <a:rPr kumimoji="0" lang="zh-CN" altLang="en-US" sz="2400">
                <a:solidFill>
                  <a:schemeClr val="tx1"/>
                </a:solidFill>
              </a:rPr>
              <a:t>或 </a:t>
            </a:r>
            <a:r>
              <a:rPr kumimoji="0" lang="en-US" altLang="zh-CN" sz="2400">
                <a:solidFill>
                  <a:schemeClr val="tx1"/>
                </a:solidFill>
              </a:rPr>
              <a:t>int array[8][10]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400">
                <a:solidFill>
                  <a:schemeClr val="tx1"/>
                </a:solidFill>
              </a:rPr>
              <a:t>合法的定义：</a:t>
            </a:r>
            <a:r>
              <a:rPr kumimoji="0" lang="en-US" altLang="zh-CN" sz="2400">
                <a:solidFill>
                  <a:schemeClr val="tx1"/>
                </a:solidFill>
              </a:rPr>
              <a:t>int array[3][10];  </a:t>
            </a:r>
            <a:r>
              <a:rPr kumimoji="0" lang="zh-CN" altLang="en-US" sz="2400">
                <a:solidFill>
                  <a:schemeClr val="tx1"/>
                </a:solidFill>
              </a:rPr>
              <a:t>或 </a:t>
            </a:r>
            <a:r>
              <a:rPr kumimoji="0" lang="en-US" altLang="zh-CN" sz="2400">
                <a:solidFill>
                  <a:schemeClr val="tx1"/>
                </a:solidFill>
              </a:rPr>
              <a:t>int array[ ][10]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400">
                <a:solidFill>
                  <a:schemeClr val="tx1"/>
                </a:solidFill>
              </a:rPr>
              <a:t>错误的定义：</a:t>
            </a:r>
            <a:r>
              <a:rPr kumimoji="0" lang="en-US" altLang="zh-CN" sz="2400">
                <a:solidFill>
                  <a:schemeClr val="tx1"/>
                </a:solidFill>
              </a:rPr>
              <a:t>int array[ ][ ];   int array[3][ ];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1" name="Text Box 8"/>
          <p:cNvSpPr txBox="1">
            <a:spLocks noChangeArrowheads="1"/>
          </p:cNvSpPr>
          <p:nvPr/>
        </p:nvSpPr>
        <p:spPr bwMode="auto">
          <a:xfrm>
            <a:off x="517525" y="992614"/>
            <a:ext cx="5273675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23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zh-CN" altLang="en-US" sz="2400" dirty="0">
                <a:solidFill>
                  <a:schemeClr val="tx1"/>
                </a:solidFill>
              </a:rPr>
              <a:t>求</a:t>
            </a:r>
            <a:r>
              <a:rPr kumimoji="0" lang="en-US" altLang="zh-CN" sz="2400" dirty="0">
                <a:solidFill>
                  <a:schemeClr val="tx1"/>
                </a:solidFill>
              </a:rPr>
              <a:t>3×4</a:t>
            </a:r>
            <a:r>
              <a:rPr kumimoji="0" lang="zh-CN" altLang="en-US" sz="2400" dirty="0">
                <a:solidFill>
                  <a:schemeClr val="tx1"/>
                </a:solidFill>
              </a:rPr>
              <a:t>矩阵中各元素的最大值 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1352550" y="1478389"/>
            <a:ext cx="6577036" cy="52629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max_value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array[ ][4]);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a[3][4]={{1,3,5,7},{2,4,6,8},{15,17,34,12}};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value is %d\</a:t>
            </a:r>
            <a:r>
              <a:rPr lang="en-US" altLang="zh-CN" sz="2400" dirty="0" err="1"/>
              <a:t>n",max_value</a:t>
            </a:r>
            <a:r>
              <a:rPr lang="en-US" altLang="zh-CN" sz="2400" dirty="0"/>
              <a:t>(a));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max_value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array[3][4])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i,j,k,max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max=array[0][0];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=0;i&lt;3;i++)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for(j=0;j&lt;4;j++)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 if(array[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][j]&gt;max) max=array[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return(max);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651275" name="Text Box 11"/>
          <p:cNvSpPr txBox="1">
            <a:spLocks noChangeArrowheads="1"/>
          </p:cNvSpPr>
          <p:nvPr/>
        </p:nvSpPr>
        <p:spPr bwMode="auto">
          <a:xfrm>
            <a:off x="4714876" y="4242229"/>
            <a:ext cx="3021013" cy="1031875"/>
          </a:xfrm>
          <a:prstGeom prst="rect">
            <a:avLst/>
          </a:prstGeom>
          <a:solidFill>
            <a:srgbClr val="CCFFCC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rgbClr val="990033"/>
                </a:solidFill>
              </a:rPr>
              <a:t>多维形参数组第一维维数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rgbClr val="990033"/>
                </a:solidFill>
              </a:rPr>
              <a:t>可省略</a:t>
            </a:r>
            <a:r>
              <a:rPr lang="en-US" altLang="zh-CN" sz="2000" dirty="0">
                <a:solidFill>
                  <a:srgbClr val="990033"/>
                </a:solidFill>
              </a:rPr>
              <a:t>,</a:t>
            </a:r>
            <a:r>
              <a:rPr lang="zh-CN" altLang="en-US" sz="2000" dirty="0">
                <a:solidFill>
                  <a:srgbClr val="990033"/>
                </a:solidFill>
              </a:rPr>
              <a:t>第二维必须相同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sym typeface="Wingdings" pitchFamily="2" charset="2"/>
              </a:rPr>
              <a:t>  </a:t>
            </a:r>
            <a:r>
              <a:rPr lang="en-US" altLang="zh-CN" sz="2000" dirty="0" err="1">
                <a:solidFill>
                  <a:srgbClr val="FF3300"/>
                </a:solidFill>
                <a:sym typeface="Wingdings" pitchFamily="2" charset="2"/>
              </a:rPr>
              <a:t>int</a:t>
            </a:r>
            <a:r>
              <a:rPr lang="en-US" altLang="zh-CN" sz="2000" dirty="0">
                <a:solidFill>
                  <a:srgbClr val="FF3300"/>
                </a:solidFill>
                <a:sym typeface="Wingdings" pitchFamily="2" charset="2"/>
              </a:rPr>
              <a:t>   array[][4]</a:t>
            </a:r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 flipH="1" flipV="1">
            <a:off x="5214942" y="3956477"/>
            <a:ext cx="514350" cy="2286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5" name="Text Box 8"/>
          <p:cNvSpPr txBox="1">
            <a:spLocks noChangeArrowheads="1"/>
          </p:cNvSpPr>
          <p:nvPr/>
        </p:nvSpPr>
        <p:spPr bwMode="auto">
          <a:xfrm>
            <a:off x="909188" y="242167"/>
            <a:ext cx="4683125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1143000" algn="l"/>
              </a:tabLst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24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kumimoji="0" lang="zh-CN" altLang="en-US" sz="2400" dirty="0">
                <a:solidFill>
                  <a:schemeClr val="tx1"/>
                </a:solidFill>
              </a:rPr>
              <a:t>  求</a:t>
            </a:r>
            <a:r>
              <a:rPr lang="zh-CN" altLang="en-US" sz="2400" dirty="0">
                <a:solidFill>
                  <a:schemeClr val="tx1"/>
                </a:solidFill>
              </a:rPr>
              <a:t>二维数组中各行元素之和</a:t>
            </a:r>
          </a:p>
        </p:txBody>
      </p:sp>
      <p:sp>
        <p:nvSpPr>
          <p:cNvPr id="653321" name="Rectangle 9"/>
          <p:cNvSpPr>
            <a:spLocks noChangeArrowheads="1"/>
          </p:cNvSpPr>
          <p:nvPr/>
        </p:nvSpPr>
        <p:spPr bwMode="auto">
          <a:xfrm>
            <a:off x="105385" y="907306"/>
            <a:ext cx="8842376" cy="6001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get_sum_row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</a:rPr>
              <a:t>  x[][3], </a:t>
            </a:r>
            <a:r>
              <a:rPr lang="en-US" altLang="zh-CN" sz="2400" dirty="0" err="1">
                <a:solidFill>
                  <a:srgbClr val="FF3300"/>
                </a:solidFill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</a:rPr>
              <a:t>  result[]</a:t>
            </a:r>
            <a:r>
              <a:rPr lang="en-US" altLang="zh-CN" sz="2400" dirty="0">
                <a:solidFill>
                  <a:srgbClr val="0000FF"/>
                </a:solidFill>
              </a:rPr>
              <a:t> ,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 row,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 col)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=0;i&lt;</a:t>
            </a:r>
            <a:r>
              <a:rPr lang="en-US" altLang="zh-CN" sz="2400" dirty="0" err="1">
                <a:solidFill>
                  <a:schemeClr val="tx1"/>
                </a:solidFill>
              </a:rPr>
              <a:t>row;i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{ result[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]=0;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for(j=0;j&lt;</a:t>
            </a:r>
            <a:r>
              <a:rPr lang="en-US" altLang="zh-CN" sz="2400" dirty="0" err="1">
                <a:solidFill>
                  <a:schemeClr val="tx1"/>
                </a:solidFill>
              </a:rPr>
              <a:t>col;j</a:t>
            </a:r>
            <a:r>
              <a:rPr lang="en-US" altLang="zh-CN" sz="2400" dirty="0">
                <a:solidFill>
                  <a:schemeClr val="tx1"/>
                </a:solidFill>
              </a:rPr>
              <a:t>++)  result[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]+=x[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][j];}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</a:t>
            </a:r>
            <a:r>
              <a:rPr lang="en-US" altLang="zh-CN" sz="2400" dirty="0" err="1">
                <a:solidFill>
                  <a:schemeClr val="tx1"/>
                </a:solidFill>
              </a:rPr>
              <a:t>nt</a:t>
            </a:r>
            <a:r>
              <a:rPr lang="en-US" altLang="zh-CN" sz="2400" dirty="0">
                <a:solidFill>
                  <a:schemeClr val="tx1"/>
                </a:solidFill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a[2][3]={3,6,9,1,4,7};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sum_row</a:t>
            </a:r>
            <a:r>
              <a:rPr lang="en-US" altLang="zh-CN" sz="2400" dirty="0">
                <a:solidFill>
                  <a:schemeClr val="tx1"/>
                </a:solidFill>
              </a:rPr>
              <a:t>[2],row=2,col=3,i;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get_sum_row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</a:rPr>
              <a:t>,</a:t>
            </a:r>
            <a:r>
              <a:rPr lang="en-US" altLang="zh-CN" sz="2400" dirty="0" err="1">
                <a:solidFill>
                  <a:srgbClr val="FF3300"/>
                </a:solidFill>
              </a:rPr>
              <a:t>sum_row</a:t>
            </a:r>
            <a:r>
              <a:rPr lang="en-US" altLang="zh-CN" sz="2400" dirty="0" err="1">
                <a:solidFill>
                  <a:srgbClr val="0000FF"/>
                </a:solidFill>
              </a:rPr>
              <a:t>,row,col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=0;i&lt;</a:t>
            </a:r>
            <a:r>
              <a:rPr lang="en-US" altLang="zh-CN" sz="2400" dirty="0" err="1">
                <a:solidFill>
                  <a:schemeClr val="tx1"/>
                </a:solidFill>
              </a:rPr>
              <a:t>row;i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("The sum of row[%d]=%d\n",i+1,sum_row[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]);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return 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zh-CN" altLang="en-US" sz="2400" dirty="0"/>
              <a:t>注意：如果一个函数运行的结果只能保存在数组中，加一个数组形参（例如，</a:t>
            </a:r>
            <a:r>
              <a:rPr lang="en-US" altLang="zh-CN" sz="2400" dirty="0"/>
              <a:t>result[]</a:t>
            </a:r>
            <a:r>
              <a:rPr lang="zh-CN" altLang="en-US" sz="2400" dirty="0"/>
              <a:t>）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87813" y="3658890"/>
            <a:ext cx="5056187" cy="1265237"/>
            <a:chOff x="507" y="1831"/>
            <a:chExt cx="3185" cy="797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07" y="1831"/>
              <a:ext cx="1653" cy="785"/>
              <a:chOff x="507" y="1831"/>
              <a:chExt cx="1653" cy="785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972" y="1980"/>
                <a:ext cx="1188" cy="636"/>
                <a:chOff x="972" y="1980"/>
                <a:chExt cx="1188" cy="636"/>
              </a:xfrm>
            </p:grpSpPr>
            <p:sp>
              <p:nvSpPr>
                <p:cNvPr id="304160" name="Rectangle 13"/>
                <p:cNvSpPr>
                  <a:spLocks noChangeArrowheads="1"/>
                </p:cNvSpPr>
                <p:nvPr/>
              </p:nvSpPr>
              <p:spPr bwMode="auto">
                <a:xfrm>
                  <a:off x="984" y="1980"/>
                  <a:ext cx="1176" cy="6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61" name="Line 14"/>
                <p:cNvSpPr>
                  <a:spLocks noChangeShapeType="1"/>
                </p:cNvSpPr>
                <p:nvPr/>
              </p:nvSpPr>
              <p:spPr bwMode="auto">
                <a:xfrm>
                  <a:off x="972" y="2304"/>
                  <a:ext cx="11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6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344" y="1980"/>
                  <a:ext cx="0" cy="6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416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40" y="1980"/>
                  <a:ext cx="0" cy="6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4152" name="Text Box 17"/>
              <p:cNvSpPr txBox="1">
                <a:spLocks noChangeArrowheads="1"/>
              </p:cNvSpPr>
              <p:nvPr/>
            </p:nvSpPr>
            <p:spPr bwMode="auto">
              <a:xfrm>
                <a:off x="1054" y="204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304153" name="Text Box 18"/>
              <p:cNvSpPr txBox="1">
                <a:spLocks noChangeArrowheads="1"/>
              </p:cNvSpPr>
              <p:nvPr/>
            </p:nvSpPr>
            <p:spPr bwMode="auto">
              <a:xfrm>
                <a:off x="1054" y="2359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04154" name="Text Box 19"/>
              <p:cNvSpPr txBox="1">
                <a:spLocks noChangeArrowheads="1"/>
              </p:cNvSpPr>
              <p:nvPr/>
            </p:nvSpPr>
            <p:spPr bwMode="auto">
              <a:xfrm>
                <a:off x="1462" y="2359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304155" name="Text Box 20"/>
              <p:cNvSpPr txBox="1">
                <a:spLocks noChangeArrowheads="1"/>
              </p:cNvSpPr>
              <p:nvPr/>
            </p:nvSpPr>
            <p:spPr bwMode="auto">
              <a:xfrm>
                <a:off x="1462" y="204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304156" name="Text Box 21"/>
              <p:cNvSpPr txBox="1">
                <a:spLocks noChangeArrowheads="1"/>
              </p:cNvSpPr>
              <p:nvPr/>
            </p:nvSpPr>
            <p:spPr bwMode="auto">
              <a:xfrm>
                <a:off x="1846" y="2359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304157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04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304158" name="Line 23"/>
              <p:cNvSpPr>
                <a:spLocks noChangeShapeType="1"/>
              </p:cNvSpPr>
              <p:nvPr/>
            </p:nvSpPr>
            <p:spPr bwMode="auto">
              <a:xfrm>
                <a:off x="660" y="1968"/>
                <a:ext cx="3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59" name="Text Box 24"/>
              <p:cNvSpPr txBox="1">
                <a:spLocks noChangeArrowheads="1"/>
              </p:cNvSpPr>
              <p:nvPr/>
            </p:nvSpPr>
            <p:spPr bwMode="auto">
              <a:xfrm>
                <a:off x="507" y="1831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chemeClr val="tx1"/>
                    </a:solidFill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448" y="1843"/>
              <a:ext cx="1244" cy="785"/>
              <a:chOff x="2448" y="1843"/>
              <a:chExt cx="1244" cy="785"/>
            </a:xfrm>
          </p:grpSpPr>
          <p:sp>
            <p:nvSpPr>
              <p:cNvPr id="304147" name="Rectangle 2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12" cy="6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48" name="Line 27"/>
              <p:cNvSpPr>
                <a:spLocks noChangeShapeType="1"/>
              </p:cNvSpPr>
              <p:nvPr/>
            </p:nvSpPr>
            <p:spPr bwMode="auto">
              <a:xfrm>
                <a:off x="2448" y="2316"/>
                <a:ext cx="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49" name="Line 28"/>
              <p:cNvSpPr>
                <a:spLocks noChangeShapeType="1"/>
              </p:cNvSpPr>
              <p:nvPr/>
            </p:nvSpPr>
            <p:spPr bwMode="auto">
              <a:xfrm flipH="1">
                <a:off x="2760" y="1980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50" name="Text Box 29"/>
              <p:cNvSpPr txBox="1">
                <a:spLocks noChangeArrowheads="1"/>
              </p:cNvSpPr>
              <p:nvPr/>
            </p:nvSpPr>
            <p:spPr bwMode="auto">
              <a:xfrm>
                <a:off x="2981" y="1843"/>
                <a:ext cx="7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sum_row</a:t>
                </a:r>
              </a:p>
            </p:txBody>
          </p:sp>
        </p:grp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059238" y="3252490"/>
            <a:ext cx="4683125" cy="1158875"/>
            <a:chOff x="490" y="1567"/>
            <a:chExt cx="2950" cy="730"/>
          </a:xfrm>
        </p:grpSpPr>
        <p:sp>
          <p:nvSpPr>
            <p:cNvPr id="304141" name="Line 31"/>
            <p:cNvSpPr>
              <a:spLocks noChangeShapeType="1"/>
            </p:cNvSpPr>
            <p:nvPr/>
          </p:nvSpPr>
          <p:spPr bwMode="auto">
            <a:xfrm flipV="1">
              <a:off x="648" y="1980"/>
              <a:ext cx="324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2" name="Text Box 32"/>
            <p:cNvSpPr txBox="1">
              <a:spLocks noChangeArrowheads="1"/>
            </p:cNvSpPr>
            <p:nvPr/>
          </p:nvSpPr>
          <p:spPr bwMode="auto">
            <a:xfrm>
              <a:off x="490" y="20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ea typeface="宋体" pitchFamily="2" charset="-122"/>
                </a:rPr>
                <a:t>x</a:t>
              </a:r>
            </a:p>
          </p:txBody>
        </p:sp>
        <p:sp>
          <p:nvSpPr>
            <p:cNvPr id="304143" name="Line 33"/>
            <p:cNvSpPr>
              <a:spLocks noChangeShapeType="1"/>
            </p:cNvSpPr>
            <p:nvPr/>
          </p:nvSpPr>
          <p:spPr bwMode="auto">
            <a:xfrm flipH="1">
              <a:off x="2760" y="1752"/>
              <a:ext cx="228" cy="2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4" name="Text Box 34"/>
            <p:cNvSpPr txBox="1">
              <a:spLocks noChangeArrowheads="1"/>
            </p:cNvSpPr>
            <p:nvPr/>
          </p:nvSpPr>
          <p:spPr bwMode="auto">
            <a:xfrm>
              <a:off x="2970" y="1567"/>
              <a:ext cx="4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ea typeface="宋体" pitchFamily="2" charset="-122"/>
                </a:rPr>
                <a:t>result</a:t>
              </a:r>
            </a:p>
          </p:txBody>
        </p:sp>
      </p:grpSp>
      <p:sp>
        <p:nvSpPr>
          <p:cNvPr id="653347" name="Text Box 35"/>
          <p:cNvSpPr txBox="1">
            <a:spLocks noChangeArrowheads="1"/>
          </p:cNvSpPr>
          <p:nvPr/>
        </p:nvSpPr>
        <p:spPr bwMode="auto">
          <a:xfrm>
            <a:off x="7212013" y="396845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000" b="0">
                <a:solidFill>
                  <a:srgbClr val="FF3300"/>
                </a:solidFill>
                <a:ea typeface="宋体" pitchFamily="2" charset="-122"/>
              </a:rPr>
              <a:t>18</a:t>
            </a:r>
          </a:p>
        </p:txBody>
      </p:sp>
      <p:sp>
        <p:nvSpPr>
          <p:cNvPr id="653348" name="Text Box 36"/>
          <p:cNvSpPr txBox="1">
            <a:spLocks noChangeArrowheads="1"/>
          </p:cNvSpPr>
          <p:nvPr/>
        </p:nvSpPr>
        <p:spPr bwMode="auto">
          <a:xfrm>
            <a:off x="7216775" y="442565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000" b="0">
                <a:solidFill>
                  <a:srgbClr val="FF3300"/>
                </a:solidFill>
                <a:ea typeface="宋体" pitchFamily="2" charset="-122"/>
              </a:rPr>
              <a:t>12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444500" y="815504"/>
            <a:ext cx="7294563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8.8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局部变量和全局变量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</a:rPr>
              <a:t>变量按其作用域，可分为局部变量和全局变量。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zh-CN" altLang="en-US" sz="2400" dirty="0">
                <a:solidFill>
                  <a:schemeClr val="tx1"/>
                </a:solidFill>
              </a:rPr>
              <a:t>局部变量</a:t>
            </a:r>
            <a:r>
              <a:rPr kumimoji="0" lang="en-US" altLang="zh-CN" sz="2400" dirty="0">
                <a:solidFill>
                  <a:schemeClr val="tx1"/>
                </a:solidFill>
              </a:rPr>
              <a:t>——</a:t>
            </a:r>
            <a:r>
              <a:rPr kumimoji="0" lang="zh-CN" altLang="en-US" sz="2400" dirty="0">
                <a:solidFill>
                  <a:schemeClr val="tx1"/>
                </a:solidFill>
              </a:rPr>
              <a:t>内部变量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定义：在</a:t>
            </a:r>
            <a:r>
              <a:rPr lang="zh-CN" altLang="en-US" sz="2400" dirty="0">
                <a:solidFill>
                  <a:srgbClr val="FF3300"/>
                </a:solidFill>
              </a:rPr>
              <a:t>函数内定义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只在本函数内有效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说明：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main</a:t>
            </a:r>
            <a:r>
              <a:rPr lang="zh-CN" altLang="zh-CN" sz="2400" dirty="0">
                <a:solidFill>
                  <a:schemeClr val="tx1"/>
                </a:solidFill>
              </a:rPr>
              <a:t>中定义的变量只在</a:t>
            </a:r>
            <a:r>
              <a:rPr lang="en-US" altLang="zh-CN" sz="2400" dirty="0">
                <a:solidFill>
                  <a:schemeClr val="tx1"/>
                </a:solidFill>
              </a:rPr>
              <a:t>main</a:t>
            </a:r>
            <a:r>
              <a:rPr lang="zh-CN" altLang="zh-CN" sz="2400" dirty="0">
                <a:solidFill>
                  <a:schemeClr val="tx1"/>
                </a:solidFill>
              </a:rPr>
              <a:t>中有效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400" dirty="0">
                <a:solidFill>
                  <a:srgbClr val="FF3300"/>
                </a:solidFill>
              </a:rPr>
              <a:t>不同函数中同名变量，占不同内存单元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</a:rPr>
              <a:t>形参属于局部变量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</a:rPr>
              <a:t>可定义在复合语句中有效的变量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</a:rPr>
              <a:t>局部变量可用存储类型</a:t>
            </a:r>
            <a:r>
              <a:rPr lang="zh-CN" altLang="zh-CN" sz="2400" dirty="0">
                <a:solidFill>
                  <a:schemeClr val="accent2"/>
                </a:solidFill>
              </a:rPr>
              <a:t>：</a:t>
            </a:r>
            <a:r>
              <a:rPr lang="en-US" altLang="zh-CN" sz="2400" dirty="0">
                <a:solidFill>
                  <a:srgbClr val="FF3300"/>
                </a:solidFill>
              </a:rPr>
              <a:t>auto     register    static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zh-CN" altLang="zh-CN" sz="2400" dirty="0">
                <a:solidFill>
                  <a:schemeClr val="tx1"/>
                </a:solidFill>
              </a:rPr>
              <a:t>默认为</a:t>
            </a:r>
            <a:r>
              <a:rPr lang="en-US" altLang="zh-CN" sz="2400" dirty="0">
                <a:solidFill>
                  <a:schemeClr val="tx1"/>
                </a:solidFill>
              </a:rPr>
              <a:t>auto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0" y="1045396"/>
            <a:ext cx="3943350" cy="5132388"/>
            <a:chOff x="113" y="520"/>
            <a:chExt cx="2484" cy="3233"/>
          </a:xfrm>
        </p:grpSpPr>
        <p:sp>
          <p:nvSpPr>
            <p:cNvPr id="306188" name="Rectangle 9"/>
            <p:cNvSpPr>
              <a:spLocks noChangeArrowheads="1"/>
            </p:cNvSpPr>
            <p:nvPr/>
          </p:nvSpPr>
          <p:spPr bwMode="auto">
            <a:xfrm>
              <a:off x="113" y="520"/>
              <a:ext cx="2484" cy="3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9" name="Text Box 10"/>
            <p:cNvSpPr txBox="1">
              <a:spLocks noChangeArrowheads="1"/>
            </p:cNvSpPr>
            <p:nvPr/>
          </p:nvSpPr>
          <p:spPr bwMode="auto">
            <a:xfrm>
              <a:off x="267" y="623"/>
              <a:ext cx="878" cy="3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float  f1(int a) 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{  int b,c;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}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char f2(int x,int y)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{   int i,j;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 ……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}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main()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{  int m,n;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06190" name="AutoShape 11"/>
            <p:cNvSpPr>
              <a:spLocks/>
            </p:cNvSpPr>
            <p:nvPr/>
          </p:nvSpPr>
          <p:spPr bwMode="auto">
            <a:xfrm>
              <a:off x="1604" y="737"/>
              <a:ext cx="47" cy="688"/>
            </a:xfrm>
            <a:prstGeom prst="rightBrace">
              <a:avLst>
                <a:gd name="adj1" fmla="val 121986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06191" name="Text Box 12"/>
            <p:cNvSpPr txBox="1">
              <a:spLocks noChangeArrowheads="1"/>
            </p:cNvSpPr>
            <p:nvPr/>
          </p:nvSpPr>
          <p:spPr bwMode="auto">
            <a:xfrm>
              <a:off x="1635" y="1001"/>
              <a:ext cx="7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a,b,c</a:t>
              </a:r>
              <a:r>
                <a:rPr lang="zh-CN" altLang="zh-CN" sz="2000">
                  <a:solidFill>
                    <a:srgbClr val="0000FF"/>
                  </a:solidFill>
                </a:rPr>
                <a:t>有效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06192" name="AutoShape 13"/>
            <p:cNvSpPr>
              <a:spLocks/>
            </p:cNvSpPr>
            <p:nvPr/>
          </p:nvSpPr>
          <p:spPr bwMode="auto">
            <a:xfrm>
              <a:off x="1600" y="1700"/>
              <a:ext cx="47" cy="655"/>
            </a:xfrm>
            <a:prstGeom prst="rightBrace">
              <a:avLst>
                <a:gd name="adj1" fmla="val 116135"/>
                <a:gd name="adj2" fmla="val 50000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06193" name="Text Box 14"/>
            <p:cNvSpPr txBox="1">
              <a:spLocks noChangeArrowheads="1"/>
            </p:cNvSpPr>
            <p:nvPr/>
          </p:nvSpPr>
          <p:spPr bwMode="auto">
            <a:xfrm>
              <a:off x="1631" y="1906"/>
              <a:ext cx="73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/>
                <a:t>x,y,i,j</a:t>
              </a:r>
              <a:r>
                <a:rPr lang="zh-CN" altLang="zh-CN" sz="2000"/>
                <a:t>有效</a:t>
              </a:r>
              <a:endParaRPr lang="zh-CN" altLang="en-US" sz="2000"/>
            </a:p>
          </p:txBody>
        </p:sp>
        <p:sp>
          <p:nvSpPr>
            <p:cNvPr id="306194" name="AutoShape 15"/>
            <p:cNvSpPr>
              <a:spLocks/>
            </p:cNvSpPr>
            <p:nvPr/>
          </p:nvSpPr>
          <p:spPr bwMode="auto">
            <a:xfrm>
              <a:off x="1584" y="2618"/>
              <a:ext cx="47" cy="833"/>
            </a:xfrm>
            <a:prstGeom prst="rightBrace">
              <a:avLst>
                <a:gd name="adj1" fmla="val 147695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06195" name="Text Box 16"/>
            <p:cNvSpPr txBox="1">
              <a:spLocks noChangeArrowheads="1"/>
            </p:cNvSpPr>
            <p:nvPr/>
          </p:nvSpPr>
          <p:spPr bwMode="auto">
            <a:xfrm>
              <a:off x="1615" y="2882"/>
              <a:ext cx="7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m,n</a:t>
              </a:r>
              <a:r>
                <a:rPr lang="zh-CN" altLang="zh-CN" sz="2000">
                  <a:solidFill>
                    <a:srgbClr val="FF3300"/>
                  </a:solidFill>
                </a:rPr>
                <a:t>有效</a:t>
              </a:r>
              <a:endParaRPr lang="zh-CN" altLang="en-US" sz="2000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102100" y="869205"/>
            <a:ext cx="4510088" cy="5872163"/>
            <a:chOff x="2584" y="371"/>
            <a:chExt cx="2841" cy="3699"/>
          </a:xfrm>
        </p:grpSpPr>
        <p:sp>
          <p:nvSpPr>
            <p:cNvPr id="306186" name="Text Box 20"/>
            <p:cNvSpPr txBox="1">
              <a:spLocks noChangeArrowheads="1"/>
            </p:cNvSpPr>
            <p:nvPr/>
          </p:nvSpPr>
          <p:spPr bwMode="auto">
            <a:xfrm>
              <a:off x="2679" y="371"/>
              <a:ext cx="210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例 不同函数中同名变量</a:t>
              </a:r>
            </a:p>
          </p:txBody>
        </p:sp>
        <p:sp>
          <p:nvSpPr>
            <p:cNvPr id="306187" name="Text Box 22"/>
            <p:cNvSpPr txBox="1">
              <a:spLocks noChangeArrowheads="1"/>
            </p:cNvSpPr>
            <p:nvPr/>
          </p:nvSpPr>
          <p:spPr bwMode="auto">
            <a:xfrm>
              <a:off x="2584" y="755"/>
              <a:ext cx="2841" cy="331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{ </a:t>
              </a:r>
              <a:r>
                <a:rPr lang="en-US" altLang="zh-CN" sz="2400" dirty="0" err="1">
                  <a:solidFill>
                    <a:srgbClr val="FF5050"/>
                  </a:solidFill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rgbClr val="FF5050"/>
                  </a:solidFill>
                  <a:ea typeface="宋体" pitchFamily="2" charset="-122"/>
                </a:rPr>
                <a:t> </a:t>
              </a:r>
              <a:r>
                <a:rPr lang="en-US" altLang="zh-CN" sz="2400" dirty="0" err="1">
                  <a:solidFill>
                    <a:srgbClr val="FF5050"/>
                  </a:solidFill>
                  <a:ea typeface="宋体" pitchFamily="2" charset="-122"/>
                </a:rPr>
                <a:t>a,b</a:t>
              </a:r>
              <a:r>
                <a:rPr lang="en-US" altLang="zh-CN" sz="2400" dirty="0">
                  <a:solidFill>
                    <a:srgbClr val="FF5050"/>
                  </a:solidFill>
                  <a:ea typeface="宋体" pitchFamily="2" charset="-122"/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a=3;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b=4;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printf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("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main:a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=%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d,b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=%d\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n",a,b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sub();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printf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("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main:a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=%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d,b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=%d\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n",a,b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}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sub()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{ </a:t>
              </a:r>
              <a:r>
                <a:rPr lang="en-US" altLang="zh-CN" sz="2400" dirty="0" err="1">
                  <a:solidFill>
                    <a:srgbClr val="FF5050"/>
                  </a:solidFill>
                  <a:ea typeface="宋体" pitchFamily="2" charset="-122"/>
                </a:rPr>
                <a:t>int</a:t>
              </a:r>
              <a:r>
                <a:rPr lang="en-US" altLang="zh-CN" sz="2400" dirty="0">
                  <a:solidFill>
                    <a:srgbClr val="FF5050"/>
                  </a:solidFill>
                  <a:ea typeface="宋体" pitchFamily="2" charset="-122"/>
                </a:rPr>
                <a:t> </a:t>
              </a:r>
              <a:r>
                <a:rPr lang="en-US" altLang="zh-CN" sz="2400" dirty="0" err="1">
                  <a:solidFill>
                    <a:srgbClr val="FF5050"/>
                  </a:solidFill>
                  <a:ea typeface="宋体" pitchFamily="2" charset="-122"/>
                </a:rPr>
                <a:t>a,b</a:t>
              </a:r>
              <a:r>
                <a:rPr lang="en-US" altLang="zh-CN" sz="2400" dirty="0">
                  <a:solidFill>
                    <a:srgbClr val="FF5050"/>
                  </a:solidFill>
                  <a:ea typeface="宋体" pitchFamily="2" charset="-122"/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a=6;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b=7;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printf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("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sub:a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=%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d,b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=%d\</a:t>
              </a:r>
              <a:r>
                <a:rPr lang="en-US" altLang="zh-CN" sz="2400" dirty="0" err="1">
                  <a:solidFill>
                    <a:schemeClr val="tx1"/>
                  </a:solidFill>
                  <a:ea typeface="宋体" pitchFamily="2" charset="-122"/>
                </a:rPr>
                <a:t>n",a,b</a:t>
              </a: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宋体" pitchFamily="2" charset="-122"/>
                </a:rPr>
                <a:t>}</a:t>
              </a:r>
            </a:p>
          </p:txBody>
        </p:sp>
      </p:grpSp>
      <p:sp>
        <p:nvSpPr>
          <p:cNvPr id="657431" name="Text Box 23"/>
          <p:cNvSpPr txBox="1">
            <a:spLocks noChangeArrowheads="1"/>
          </p:cNvSpPr>
          <p:nvPr/>
        </p:nvSpPr>
        <p:spPr bwMode="auto">
          <a:xfrm>
            <a:off x="6948488" y="4209284"/>
            <a:ext cx="1641475" cy="1349375"/>
          </a:xfrm>
          <a:prstGeom prst="rect">
            <a:avLst/>
          </a:prstGeom>
          <a:solidFill>
            <a:srgbClr val="33CCCC"/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0">
                <a:solidFill>
                  <a:schemeClr val="tx1"/>
                </a:solidFill>
                <a:ea typeface="宋体" pitchFamily="2" charset="-122"/>
              </a:rPr>
              <a:t>运行结果：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>
                <a:solidFill>
                  <a:schemeClr val="tx1"/>
                </a:solidFill>
                <a:ea typeface="宋体" pitchFamily="2" charset="-122"/>
              </a:rPr>
              <a:t>main:a=3,b=4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>
                <a:solidFill>
                  <a:schemeClr val="tx1"/>
                </a:solidFill>
                <a:ea typeface="宋体" pitchFamily="2" charset="-122"/>
              </a:rPr>
              <a:t>sub:a=6,b=7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>
                <a:solidFill>
                  <a:schemeClr val="tx1"/>
                </a:solidFill>
                <a:ea typeface="宋体" pitchFamily="2" charset="-122"/>
              </a:rPr>
              <a:t>main:a=3,b=4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5" name="Text Box 1033"/>
          <p:cNvSpPr txBox="1">
            <a:spLocks noChangeArrowheads="1"/>
          </p:cNvSpPr>
          <p:nvPr/>
        </p:nvSpPr>
        <p:spPr bwMode="auto">
          <a:xfrm>
            <a:off x="5189538" y="6083300"/>
            <a:ext cx="2635250" cy="434975"/>
          </a:xfrm>
          <a:prstGeom prst="rect">
            <a:avLst/>
          </a:prstGeom>
          <a:solidFill>
            <a:srgbClr val="33CCCC"/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0">
                <a:solidFill>
                  <a:schemeClr val="tx1"/>
                </a:solidFill>
                <a:ea typeface="宋体" pitchFamily="2" charset="-122"/>
              </a:rPr>
              <a:t>运行结果：</a:t>
            </a:r>
            <a:r>
              <a:rPr lang="en-US" altLang="zh-CN" sz="2000" b="0">
                <a:solidFill>
                  <a:schemeClr val="tx1"/>
                </a:solidFill>
                <a:ea typeface="宋体" pitchFamily="2" charset="-122"/>
              </a:rPr>
              <a:t>5  4  3  2  1</a:t>
            </a:r>
          </a:p>
        </p:txBody>
      </p:sp>
      <p:grpSp>
        <p:nvGrpSpPr>
          <p:cNvPr id="2" name="Group 1038"/>
          <p:cNvGrpSpPr>
            <a:grpSpLocks/>
          </p:cNvGrpSpPr>
          <p:nvPr/>
        </p:nvGrpSpPr>
        <p:grpSpPr bwMode="auto">
          <a:xfrm>
            <a:off x="4800603" y="527050"/>
            <a:ext cx="3054351" cy="5422901"/>
            <a:chOff x="2164" y="430"/>
            <a:chExt cx="1924" cy="3416"/>
          </a:xfrm>
        </p:grpSpPr>
        <p:sp>
          <p:nvSpPr>
            <p:cNvPr id="307216" name="Text Box 1035"/>
            <p:cNvSpPr txBox="1">
              <a:spLocks noChangeArrowheads="1"/>
            </p:cNvSpPr>
            <p:nvPr/>
          </p:nvSpPr>
          <p:spPr bwMode="auto">
            <a:xfrm>
              <a:off x="2164" y="430"/>
              <a:ext cx="1924" cy="291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例</a:t>
              </a:r>
              <a:r>
                <a:rPr lang="en-US" altLang="zh-CN" sz="2400" dirty="0">
                  <a:solidFill>
                    <a:schemeClr val="tx1"/>
                  </a:solidFill>
                </a:rPr>
                <a:t>25</a:t>
              </a:r>
              <a:r>
                <a:rPr lang="zh-CN" altLang="en-US" sz="2400" dirty="0">
                  <a:solidFill>
                    <a:schemeClr val="tx1"/>
                  </a:solidFill>
                </a:rPr>
                <a:t> 复合语句中变量</a:t>
              </a:r>
            </a:p>
          </p:txBody>
        </p:sp>
        <p:sp>
          <p:nvSpPr>
            <p:cNvPr id="307217" name="Text Box 1037"/>
            <p:cNvSpPr txBox="1">
              <a:spLocks noChangeArrowheads="1"/>
            </p:cNvSpPr>
            <p:nvPr/>
          </p:nvSpPr>
          <p:spPr bwMode="auto">
            <a:xfrm>
              <a:off x="2223" y="763"/>
              <a:ext cx="1790" cy="308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#define  N  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{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</a:rPr>
                <a:t> a[N]={1,2,3,4,5};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for(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=0;i&lt;N/2;i++)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400" dirty="0">
                  <a:solidFill>
                    <a:srgbClr val="0000FF"/>
                  </a:solidFill>
                </a:rPr>
                <a:t>{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err="1">
                  <a:solidFill>
                    <a:srgbClr val="FF5050"/>
                  </a:solidFill>
                </a:rPr>
                <a:t>int</a:t>
              </a:r>
              <a:r>
                <a:rPr lang="en-US" altLang="zh-CN" sz="2400" dirty="0">
                  <a:solidFill>
                    <a:srgbClr val="FF5050"/>
                  </a:solidFill>
                </a:rPr>
                <a:t> temp;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 temp=a[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];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 a[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]=a[N-i-1];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  a[N-i-1]=temp;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400" dirty="0">
                  <a:solidFill>
                    <a:srgbClr val="0000FF"/>
                  </a:solidFill>
                </a:rPr>
                <a:t>}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for(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=0;i&lt;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N;i</a:t>
              </a:r>
              <a:r>
                <a:rPr lang="en-US" altLang="zh-CN" sz="2400" dirty="0">
                  <a:solidFill>
                    <a:schemeClr val="tx1"/>
                  </a:solidFill>
                </a:rPr>
                <a:t>++)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400" dirty="0">
                  <a:solidFill>
                    <a:schemeClr val="tx1"/>
                  </a:solidFill>
                </a:rPr>
                <a:t>("%d  ",a[</a:t>
              </a:r>
              <a:r>
                <a:rPr lang="en-US" altLang="zh-CN" sz="24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</a:rPr>
                <a:t>]);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grpSp>
        <p:nvGrpSpPr>
          <p:cNvPr id="3" name="Group 1049"/>
          <p:cNvGrpSpPr>
            <a:grpSpLocks/>
          </p:cNvGrpSpPr>
          <p:nvPr/>
        </p:nvGrpSpPr>
        <p:grpSpPr bwMode="auto">
          <a:xfrm>
            <a:off x="211138" y="1389063"/>
            <a:ext cx="3943350" cy="3011487"/>
            <a:chOff x="0" y="777"/>
            <a:chExt cx="2484" cy="1897"/>
          </a:xfrm>
        </p:grpSpPr>
        <p:sp>
          <p:nvSpPr>
            <p:cNvPr id="307210" name="Rectangle 1040"/>
            <p:cNvSpPr>
              <a:spLocks noChangeArrowheads="1"/>
            </p:cNvSpPr>
            <p:nvPr/>
          </p:nvSpPr>
          <p:spPr bwMode="auto">
            <a:xfrm>
              <a:off x="0" y="777"/>
              <a:ext cx="2484" cy="18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1" name="Text Box 1041"/>
            <p:cNvSpPr txBox="1">
              <a:spLocks noChangeArrowheads="1"/>
            </p:cNvSpPr>
            <p:nvPr/>
          </p:nvSpPr>
          <p:spPr bwMode="auto">
            <a:xfrm>
              <a:off x="163" y="783"/>
              <a:ext cx="878" cy="1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main()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{  int a, b;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  ┇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 { int c;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    c=a+b;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   ┇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   ┇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07212" name="AutoShape 1042"/>
            <p:cNvSpPr>
              <a:spLocks/>
            </p:cNvSpPr>
            <p:nvPr/>
          </p:nvSpPr>
          <p:spPr bwMode="auto">
            <a:xfrm>
              <a:off x="1607" y="1110"/>
              <a:ext cx="47" cy="1371"/>
            </a:xfrm>
            <a:prstGeom prst="rightBrace">
              <a:avLst>
                <a:gd name="adj1" fmla="val 243085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07213" name="Text Box 1043"/>
            <p:cNvSpPr txBox="1">
              <a:spLocks noChangeArrowheads="1"/>
            </p:cNvSpPr>
            <p:nvPr/>
          </p:nvSpPr>
          <p:spPr bwMode="auto">
            <a:xfrm>
              <a:off x="1646" y="1648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a,b </a:t>
              </a:r>
              <a:r>
                <a:rPr lang="zh-CN" altLang="en-US" sz="2000">
                  <a:solidFill>
                    <a:srgbClr val="0000FF"/>
                  </a:solidFill>
                </a:rPr>
                <a:t>范围</a:t>
              </a:r>
            </a:p>
          </p:txBody>
        </p:sp>
        <p:sp>
          <p:nvSpPr>
            <p:cNvPr id="307214" name="AutoShape 1046"/>
            <p:cNvSpPr>
              <a:spLocks/>
            </p:cNvSpPr>
            <p:nvPr/>
          </p:nvSpPr>
          <p:spPr bwMode="auto">
            <a:xfrm>
              <a:off x="974" y="1502"/>
              <a:ext cx="83" cy="567"/>
            </a:xfrm>
            <a:prstGeom prst="rightBrace">
              <a:avLst>
                <a:gd name="adj1" fmla="val 56928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07215" name="Text Box 1047"/>
            <p:cNvSpPr txBox="1">
              <a:spLocks noChangeArrowheads="1"/>
            </p:cNvSpPr>
            <p:nvPr/>
          </p:nvSpPr>
          <p:spPr bwMode="auto">
            <a:xfrm>
              <a:off x="1059" y="1641"/>
              <a:ext cx="5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c </a:t>
              </a:r>
              <a:r>
                <a:rPr lang="zh-CN" altLang="en-US" sz="2000">
                  <a:solidFill>
                    <a:srgbClr val="FF3300"/>
                  </a:solidFill>
                </a:rPr>
                <a:t>范围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全局变量</a:t>
            </a:r>
            <a:r>
              <a:rPr lang="en-US" altLang="zh-CN" sz="2800">
                <a:solidFill>
                  <a:schemeClr val="tx1"/>
                </a:solidFill>
              </a:rPr>
              <a:t>——</a:t>
            </a:r>
            <a:r>
              <a:rPr lang="zh-CN" altLang="en-US" sz="2800">
                <a:solidFill>
                  <a:schemeClr val="tx1"/>
                </a:solidFill>
              </a:rPr>
              <a:t>外部变量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tx1"/>
                </a:solidFill>
              </a:rPr>
              <a:t>定义：在</a:t>
            </a:r>
            <a:r>
              <a:rPr lang="zh-CN" altLang="en-US" sz="2800">
                <a:solidFill>
                  <a:srgbClr val="FF5050"/>
                </a:solidFill>
              </a:rPr>
              <a:t>函数外定义</a:t>
            </a:r>
            <a:r>
              <a:rPr lang="zh-CN" altLang="en-US" sz="2800">
                <a:solidFill>
                  <a:schemeClr val="tx1"/>
                </a:solidFill>
              </a:rPr>
              <a:t>，可为</a:t>
            </a:r>
            <a:r>
              <a:rPr lang="zh-CN" altLang="en-US" sz="2800">
                <a:solidFill>
                  <a:srgbClr val="0000FF"/>
                </a:solidFill>
              </a:rPr>
              <a:t>本文件所有函数共用，</a:t>
            </a:r>
            <a:r>
              <a:rPr lang="zh-CN" altLang="en-US" sz="2800">
                <a:solidFill>
                  <a:schemeClr val="tx1"/>
                </a:solidFill>
              </a:rPr>
              <a:t>也叫外部变量。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tx1"/>
                </a:solidFill>
              </a:rPr>
              <a:t>有效范围：从</a:t>
            </a:r>
            <a:r>
              <a:rPr lang="zh-CN" altLang="en-US" sz="2800">
                <a:solidFill>
                  <a:srgbClr val="FF5050"/>
                </a:solidFill>
              </a:rPr>
              <a:t>定义变量的位置开始</a:t>
            </a:r>
            <a:r>
              <a:rPr lang="zh-CN" altLang="en-US" sz="2800">
                <a:solidFill>
                  <a:schemeClr val="tx1"/>
                </a:solidFill>
              </a:rPr>
              <a:t>到本源文件结束，及有</a:t>
            </a:r>
            <a:r>
              <a:rPr lang="en-US" altLang="zh-CN" sz="2800">
                <a:solidFill>
                  <a:srgbClr val="FF5050"/>
                </a:solidFill>
              </a:rPr>
              <a:t>extern</a:t>
            </a:r>
            <a:r>
              <a:rPr lang="zh-CN" altLang="zh-CN" sz="2800">
                <a:solidFill>
                  <a:srgbClr val="FF5050"/>
                </a:solidFill>
              </a:rPr>
              <a:t>说明</a:t>
            </a:r>
            <a:r>
              <a:rPr lang="zh-CN" altLang="zh-CN" sz="2800">
                <a:solidFill>
                  <a:schemeClr val="tx1"/>
                </a:solidFill>
              </a:rPr>
              <a:t>的其它源文件</a:t>
            </a:r>
            <a:endParaRPr lang="zh-CN" altLang="en-US" sz="280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800">
                <a:solidFill>
                  <a:schemeClr val="tx1"/>
                </a:solidFill>
              </a:rPr>
              <a:t>几点说明：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800">
                <a:solidFill>
                  <a:schemeClr val="tx1"/>
                </a:solidFill>
              </a:rPr>
              <a:t>全局变量的使用</a:t>
            </a:r>
            <a:r>
              <a:rPr kumimoji="0" lang="en-US" altLang="zh-CN" sz="2800">
                <a:solidFill>
                  <a:schemeClr val="tx1"/>
                </a:solidFill>
              </a:rPr>
              <a:t>,</a:t>
            </a:r>
            <a:r>
              <a:rPr kumimoji="0" lang="zh-CN" altLang="en-US" sz="2800">
                <a:solidFill>
                  <a:schemeClr val="tx1"/>
                </a:solidFill>
              </a:rPr>
              <a:t>增加了函数间数据联系的渠道</a:t>
            </a:r>
            <a:r>
              <a:rPr kumimoji="0" lang="en-US" altLang="zh-CN" sz="2800">
                <a:solidFill>
                  <a:schemeClr val="tx1"/>
                </a:solidFill>
              </a:rPr>
              <a:t>,</a:t>
            </a:r>
            <a:r>
              <a:rPr kumimoji="0" lang="zh-CN" altLang="en-US" sz="2800">
                <a:solidFill>
                  <a:schemeClr val="tx1"/>
                </a:solidFill>
              </a:rPr>
              <a:t>同一文件中的所有函数都能引用全局变量的值</a:t>
            </a:r>
            <a:r>
              <a:rPr kumimoji="0" lang="en-US" altLang="zh-CN" sz="2800">
                <a:solidFill>
                  <a:schemeClr val="tx1"/>
                </a:solidFill>
              </a:rPr>
              <a:t>,</a:t>
            </a:r>
            <a:r>
              <a:rPr kumimoji="0" lang="zh-CN" altLang="en-US" sz="2800">
                <a:solidFill>
                  <a:schemeClr val="tx1"/>
                </a:solidFill>
              </a:rPr>
              <a:t>当某函数改变了全局变量的值时</a:t>
            </a:r>
            <a:r>
              <a:rPr kumimoji="0" lang="en-US" altLang="zh-CN" sz="2800">
                <a:solidFill>
                  <a:schemeClr val="tx1"/>
                </a:solidFill>
              </a:rPr>
              <a:t>,</a:t>
            </a:r>
            <a:r>
              <a:rPr kumimoji="0" lang="zh-CN" altLang="en-US" sz="2800">
                <a:solidFill>
                  <a:schemeClr val="tx1"/>
                </a:solidFill>
              </a:rPr>
              <a:t>便会影响其它的函数。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620713"/>
            <a:ext cx="7772400" cy="5926137"/>
          </a:xfrm>
        </p:spPr>
        <p:txBody>
          <a:bodyPr/>
          <a:lstStyle/>
          <a:p>
            <a:pPr lvl="3" eaLnBrk="1" hangingPunct="1"/>
            <a:r>
              <a:rPr kumimoji="0" lang="zh-CN" altLang="en-US" sz="2800" dirty="0"/>
              <a:t>习惯上，全局变量名的第一个字母用大写。</a:t>
            </a:r>
          </a:p>
          <a:p>
            <a:pPr lvl="3" eaLnBrk="1" hangingPunct="1"/>
            <a:r>
              <a:rPr kumimoji="0" lang="zh-CN" altLang="en-US" sz="2800" dirty="0"/>
              <a:t>使用全局变量可以减少函数的实参和形参个数。</a:t>
            </a:r>
          </a:p>
          <a:p>
            <a:pPr lvl="3" eaLnBrk="1" hangingPunct="1"/>
            <a:r>
              <a:rPr kumimoji="0" lang="zh-CN" altLang="en-US" sz="2800" dirty="0"/>
              <a:t>不必要时不要使用全局变量</a:t>
            </a:r>
          </a:p>
          <a:p>
            <a:pPr lvl="4" eaLnBrk="1" hangingPunct="1"/>
            <a:r>
              <a:rPr lang="zh-CN" altLang="en-US" sz="2800" dirty="0"/>
              <a:t>全局变量在程序执行的全过程都占用存储单元。</a:t>
            </a:r>
          </a:p>
          <a:p>
            <a:pPr lvl="4" eaLnBrk="1" hangingPunct="1"/>
            <a:r>
              <a:rPr lang="zh-CN" altLang="en-US" sz="2800" dirty="0"/>
              <a:t>不利于程序的移植。程序的可读性变差。</a:t>
            </a:r>
          </a:p>
          <a:p>
            <a:pPr lvl="3" eaLnBrk="1" hangingPunct="1"/>
            <a:r>
              <a:rPr lang="zh-CN" altLang="en-US" sz="2800" dirty="0"/>
              <a:t>全局与局部变量重名时，在函数内部将屏蔽全局变量。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352675" y="814388"/>
            <a:ext cx="5334000" cy="5762625"/>
            <a:chOff x="1482" y="513"/>
            <a:chExt cx="3360" cy="3630"/>
          </a:xfrm>
        </p:grpSpPr>
        <p:sp>
          <p:nvSpPr>
            <p:cNvPr id="310286" name="Rectangle 9"/>
            <p:cNvSpPr>
              <a:spLocks noChangeArrowheads="1"/>
            </p:cNvSpPr>
            <p:nvPr/>
          </p:nvSpPr>
          <p:spPr bwMode="auto">
            <a:xfrm>
              <a:off x="1482" y="513"/>
              <a:ext cx="3360" cy="36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87" name="Text Box 10"/>
            <p:cNvSpPr txBox="1">
              <a:spLocks noChangeArrowheads="1"/>
            </p:cNvSpPr>
            <p:nvPr/>
          </p:nvSpPr>
          <p:spPr bwMode="auto">
            <a:xfrm>
              <a:off x="1927" y="568"/>
              <a:ext cx="1309" cy="35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FF5050"/>
                  </a:solidFill>
                </a:rPr>
                <a:t>int  p=1,q=5;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float  f1(a)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int a; 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  int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b,c</a:t>
              </a:r>
              <a:r>
                <a:rPr lang="en-US" altLang="zh-CN" sz="20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int   f3()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{…..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008000"/>
                  </a:solidFill>
                </a:rPr>
                <a:t>char c1,c2</a:t>
              </a:r>
              <a:r>
                <a:rPr lang="en-US" altLang="zh-CN" sz="20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char f2(int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x,int</a:t>
              </a:r>
              <a:r>
                <a:rPr lang="en-US" altLang="zh-CN" sz="2000" dirty="0">
                  <a:solidFill>
                    <a:schemeClr val="tx1"/>
                  </a:solidFill>
                </a:rPr>
                <a:t> y)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   int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0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 ……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main()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  int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m,n</a:t>
              </a:r>
              <a:r>
                <a:rPr lang="en-US" altLang="zh-CN" sz="20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195888" y="3921125"/>
            <a:ext cx="2484437" cy="2384425"/>
            <a:chOff x="3273" y="2470"/>
            <a:chExt cx="1565" cy="1502"/>
          </a:xfrm>
        </p:grpSpPr>
        <p:sp>
          <p:nvSpPr>
            <p:cNvPr id="310284" name="AutoShape 11"/>
            <p:cNvSpPr>
              <a:spLocks/>
            </p:cNvSpPr>
            <p:nvPr/>
          </p:nvSpPr>
          <p:spPr bwMode="auto">
            <a:xfrm>
              <a:off x="3273" y="2470"/>
              <a:ext cx="134" cy="1502"/>
            </a:xfrm>
            <a:prstGeom prst="rightBrace">
              <a:avLst>
                <a:gd name="adj1" fmla="val 93408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endParaRPr lang="zh-CN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10285" name="Text Box 12"/>
            <p:cNvSpPr txBox="1">
              <a:spLocks noChangeArrowheads="1"/>
            </p:cNvSpPr>
            <p:nvPr/>
          </p:nvSpPr>
          <p:spPr bwMode="auto">
            <a:xfrm>
              <a:off x="3575" y="3076"/>
              <a:ext cx="1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c1,c2</a:t>
              </a:r>
              <a:r>
                <a:rPr lang="zh-CN" altLang="zh-CN" sz="2000">
                  <a:solidFill>
                    <a:srgbClr val="008000"/>
                  </a:solidFill>
                </a:rPr>
                <a:t>的作用范围</a:t>
              </a:r>
              <a:endParaRPr lang="zh-CN" altLang="en-US" sz="2000">
                <a:solidFill>
                  <a:srgbClr val="008000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22913" y="1095375"/>
            <a:ext cx="2036762" cy="5273675"/>
            <a:chOff x="3479" y="690"/>
            <a:chExt cx="1283" cy="3322"/>
          </a:xfrm>
        </p:grpSpPr>
        <p:sp>
          <p:nvSpPr>
            <p:cNvPr id="310282" name="AutoShape 13"/>
            <p:cNvSpPr>
              <a:spLocks/>
            </p:cNvSpPr>
            <p:nvPr/>
          </p:nvSpPr>
          <p:spPr bwMode="auto">
            <a:xfrm>
              <a:off x="3479" y="690"/>
              <a:ext cx="109" cy="3322"/>
            </a:xfrm>
            <a:prstGeom prst="rightBrace">
              <a:avLst>
                <a:gd name="adj1" fmla="val 253976"/>
                <a:gd name="adj2" fmla="val 50000"/>
              </a:avLst>
            </a:prstGeom>
            <a:noFill/>
            <a:ln w="254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endParaRPr lang="zh-CN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10283" name="Text Box 14"/>
            <p:cNvSpPr txBox="1">
              <a:spLocks noChangeArrowheads="1"/>
            </p:cNvSpPr>
            <p:nvPr/>
          </p:nvSpPr>
          <p:spPr bwMode="auto">
            <a:xfrm>
              <a:off x="3623" y="2209"/>
              <a:ext cx="11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rgbClr val="FF5050"/>
                  </a:solidFill>
                </a:rPr>
                <a:t>p,q</a:t>
              </a:r>
              <a:r>
                <a:rPr lang="zh-CN" altLang="zh-CN" sz="2000">
                  <a:solidFill>
                    <a:srgbClr val="FF5050"/>
                  </a:solidFill>
                </a:rPr>
                <a:t>的作用范围</a:t>
              </a:r>
              <a:endParaRPr lang="zh-CN" altLang="en-US" sz="2000">
                <a:solidFill>
                  <a:srgbClr val="FF505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655637" y="681038"/>
            <a:ext cx="80994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8.2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函数定义的一般形式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无参函数的定义形式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类型标识符：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用于指定函数带回的值的类型，不写时为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型。</a:t>
            </a:r>
          </a:p>
        </p:txBody>
      </p:sp>
      <p:sp>
        <p:nvSpPr>
          <p:cNvPr id="257032" name="Text Box 10"/>
          <p:cNvSpPr txBox="1">
            <a:spLocks noChangeArrowheads="1"/>
          </p:cNvSpPr>
          <p:nvPr/>
        </p:nvSpPr>
        <p:spPr bwMode="auto">
          <a:xfrm>
            <a:off x="4822825" y="3911600"/>
            <a:ext cx="3683000" cy="1590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类型标识符     函数名</a:t>
            </a:r>
            <a:r>
              <a:rPr lang="zh-CN" altLang="en-US" sz="2400" dirty="0">
                <a:solidFill>
                  <a:srgbClr val="FF3300"/>
                </a:solidFill>
              </a:rPr>
              <a:t>（）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{ 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说明部分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语句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}</a:t>
            </a:r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311150" y="3911600"/>
            <a:ext cx="3899144" cy="1275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82800" bIns="82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  无参函数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</a:rPr>
              <a:t>printstar</a:t>
            </a:r>
            <a:r>
              <a:rPr lang="en-US" altLang="zh-CN" sz="2400" dirty="0">
                <a:solidFill>
                  <a:schemeClr val="tx1"/>
                </a:solidFill>
              </a:rPr>
              <a:t>( 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{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**********\n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);   }</a:t>
            </a:r>
          </a:p>
        </p:txBody>
      </p:sp>
      <p:sp>
        <p:nvSpPr>
          <p:cNvPr id="564237" name="AutoShape 13"/>
          <p:cNvSpPr>
            <a:spLocks noChangeArrowheads="1"/>
          </p:cNvSpPr>
          <p:nvPr/>
        </p:nvSpPr>
        <p:spPr bwMode="auto">
          <a:xfrm>
            <a:off x="5108734" y="2632919"/>
            <a:ext cx="2434908" cy="649188"/>
          </a:xfrm>
          <a:prstGeom prst="wedgeEllipseCallout">
            <a:avLst>
              <a:gd name="adj1" fmla="val 47157"/>
              <a:gd name="adj2" fmla="val 170343"/>
            </a:avLst>
          </a:prstGeom>
          <a:solidFill>
            <a:srgbClr val="FFCC99"/>
          </a:solidFill>
          <a:ln w="3175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</a:rPr>
              <a:t>合法标识符</a:t>
            </a:r>
          </a:p>
        </p:txBody>
      </p:sp>
      <p:sp>
        <p:nvSpPr>
          <p:cNvPr id="564238" name="AutoShape 14"/>
          <p:cNvSpPr>
            <a:spLocks noChangeArrowheads="1"/>
          </p:cNvSpPr>
          <p:nvPr/>
        </p:nvSpPr>
        <p:spPr bwMode="auto">
          <a:xfrm>
            <a:off x="7224713" y="5835650"/>
            <a:ext cx="1530350" cy="647700"/>
          </a:xfrm>
          <a:prstGeom prst="wedgeEllipseCallout">
            <a:avLst>
              <a:gd name="adj1" fmla="val -94917"/>
              <a:gd name="adj2" fmla="val -197306"/>
            </a:avLst>
          </a:prstGeom>
          <a:solidFill>
            <a:srgbClr val="FFCC99"/>
          </a:solidFill>
          <a:ln w="3175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函数体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3" name="Text Box 9"/>
          <p:cNvSpPr txBox="1">
            <a:spLocks noChangeArrowheads="1"/>
          </p:cNvSpPr>
          <p:nvPr/>
        </p:nvSpPr>
        <p:spPr bwMode="auto">
          <a:xfrm>
            <a:off x="760413" y="852884"/>
            <a:ext cx="5275803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26</a:t>
            </a:r>
            <a:r>
              <a:rPr lang="zh-CN" altLang="en-US" sz="2400" dirty="0">
                <a:solidFill>
                  <a:schemeClr val="tx1"/>
                </a:solidFill>
              </a:rPr>
              <a:t>  全局变量的作用域及其使用情况</a:t>
            </a:r>
          </a:p>
        </p:txBody>
      </p:sp>
      <p:sp>
        <p:nvSpPr>
          <p:cNvPr id="663562" name="Text Box 10"/>
          <p:cNvSpPr txBox="1">
            <a:spLocks noChangeArrowheads="1"/>
          </p:cNvSpPr>
          <p:nvPr/>
        </p:nvSpPr>
        <p:spPr bwMode="auto">
          <a:xfrm>
            <a:off x="209550" y="1365646"/>
            <a:ext cx="8123314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int  a=1;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f1()  {int  b; b=a+3;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("f1:a=%d, b=%d\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n",a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b); }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f2()  {int  a, b; a=5; b=a+3;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("f2: a=%d, b=%d\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n",a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b); }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f3()  {int  b; a=6; b=a+3;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("f3:a=%d, b=%d\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n",a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b); }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int main()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 int  b=3;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("1.main : a=%d, b=%d\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n",a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b); f1();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("2.main : a=%d, b=%d\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n",a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b); f2();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("3.main : a=%d, b=%d\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n",a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b); f3();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("4.main : a=%d, b=%d\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n",a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b);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663563" name="Rectangle 11"/>
          <p:cNvSpPr>
            <a:spLocks noChangeArrowheads="1"/>
          </p:cNvSpPr>
          <p:nvPr/>
        </p:nvSpPr>
        <p:spPr bwMode="auto">
          <a:xfrm>
            <a:off x="6535738" y="3750071"/>
            <a:ext cx="2344737" cy="3135313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1.main:a=1, b=3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f1:a=1, b=4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2.main:a=1, b=3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f2:a=5, b=8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3.main:a=1, b=3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f3:a=6, b=9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4.main:a=6, b=3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63564" name="AutoShape 12"/>
          <p:cNvSpPr>
            <a:spLocks noChangeArrowheads="1"/>
          </p:cNvSpPr>
          <p:nvPr/>
        </p:nvSpPr>
        <p:spPr bwMode="auto">
          <a:xfrm>
            <a:off x="2489200" y="5188346"/>
            <a:ext cx="3011488" cy="901700"/>
          </a:xfrm>
          <a:prstGeom prst="wedgeRectCallout">
            <a:avLst>
              <a:gd name="adj1" fmla="val 123801"/>
              <a:gd name="adj2" fmla="val 96829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全局变量增加了函数间传送数据的联系</a:t>
            </a:r>
          </a:p>
        </p:txBody>
      </p:sp>
      <p:sp>
        <p:nvSpPr>
          <p:cNvPr id="663566" name="AutoShape 14"/>
          <p:cNvSpPr>
            <a:spLocks noChangeArrowheads="1"/>
          </p:cNvSpPr>
          <p:nvPr/>
        </p:nvSpPr>
        <p:spPr bwMode="auto">
          <a:xfrm>
            <a:off x="6045153" y="409178"/>
            <a:ext cx="3167062" cy="1266825"/>
          </a:xfrm>
          <a:prstGeom prst="wedgeRectCallout">
            <a:avLst>
              <a:gd name="adj1" fmla="val 10015"/>
              <a:gd name="adj2" fmla="val 311634"/>
            </a:avLst>
          </a:prstGeom>
          <a:solidFill>
            <a:srgbClr val="FFCC99">
              <a:alpha val="99000"/>
            </a:srgbClr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局部变量和全局变量同名，局部变量作用域中外部变量被屏蔽</a:t>
            </a:r>
          </a:p>
        </p:txBody>
      </p:sp>
      <p:sp>
        <p:nvSpPr>
          <p:cNvPr id="663567" name="AutoShape 15"/>
          <p:cNvSpPr>
            <a:spLocks noChangeArrowheads="1"/>
          </p:cNvSpPr>
          <p:nvPr/>
        </p:nvSpPr>
        <p:spPr bwMode="auto">
          <a:xfrm>
            <a:off x="1858705" y="3062683"/>
            <a:ext cx="1689100" cy="563563"/>
          </a:xfrm>
          <a:prstGeom prst="wedgeRectCallout">
            <a:avLst>
              <a:gd name="adj1" fmla="val -37944"/>
              <a:gd name="adj2" fmla="val -140263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kumimoji="0"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局部变量</a:t>
            </a:r>
          </a:p>
        </p:txBody>
      </p:sp>
      <p:sp>
        <p:nvSpPr>
          <p:cNvPr id="663568" name="AutoShape 16"/>
          <p:cNvSpPr>
            <a:spLocks noChangeArrowheads="1"/>
          </p:cNvSpPr>
          <p:nvPr/>
        </p:nvSpPr>
        <p:spPr bwMode="auto">
          <a:xfrm>
            <a:off x="2843808" y="127397"/>
            <a:ext cx="1689100" cy="563562"/>
          </a:xfrm>
          <a:prstGeom prst="wedgeRectCallout">
            <a:avLst>
              <a:gd name="adj1" fmla="val -165824"/>
              <a:gd name="adj2" fmla="val 197376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kumimoji="0"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外部变量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7" name="Text Box 8"/>
          <p:cNvSpPr txBox="1">
            <a:spLocks noChangeArrowheads="1"/>
          </p:cNvSpPr>
          <p:nvPr/>
        </p:nvSpPr>
        <p:spPr bwMode="auto">
          <a:xfrm>
            <a:off x="323850" y="1052413"/>
            <a:ext cx="3592513" cy="156966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27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一维数组内存放了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个学生成绩，求平均分、最高分和最低分。</a:t>
            </a:r>
          </a:p>
        </p:txBody>
      </p:sp>
      <p:sp>
        <p:nvSpPr>
          <p:cNvPr id="665609" name="Text Box 9"/>
          <p:cNvSpPr txBox="1">
            <a:spLocks noChangeArrowheads="1"/>
          </p:cNvSpPr>
          <p:nvPr/>
        </p:nvSpPr>
        <p:spPr bwMode="auto">
          <a:xfrm>
            <a:off x="4463464" y="151179"/>
            <a:ext cx="4364528" cy="65556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5050"/>
                </a:solidFill>
              </a:rPr>
              <a:t>float   Max=0,Min=0;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 float average(float array[ ],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n);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; float </a:t>
            </a:r>
            <a:r>
              <a:rPr lang="en-US" altLang="zh-CN" sz="2000" dirty="0" err="1">
                <a:solidFill>
                  <a:schemeClr val="tx1"/>
                </a:solidFill>
              </a:rPr>
              <a:t>ave,score</a:t>
            </a:r>
            <a:r>
              <a:rPr lang="en-US" altLang="zh-CN" sz="2000" dirty="0">
                <a:solidFill>
                  <a:schemeClr val="tx1"/>
                </a:solidFill>
              </a:rPr>
              <a:t>[10];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for(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=0;i&lt;10;i++) </a:t>
            </a:r>
            <a:r>
              <a:rPr lang="en-US" altLang="zh-CN" sz="2000" dirty="0" err="1">
                <a:solidFill>
                  <a:schemeClr val="tx1"/>
                </a:solidFill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</a:rPr>
              <a:t>("%</a:t>
            </a:r>
            <a:r>
              <a:rPr lang="en-US" altLang="zh-CN" sz="2000" dirty="0" err="1">
                <a:solidFill>
                  <a:schemeClr val="tx1"/>
                </a:solidFill>
              </a:rPr>
              <a:t>f",&amp;score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]);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</a:rPr>
              <a:t>ave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>
                <a:solidFill>
                  <a:srgbClr val="990033"/>
                </a:solidFill>
              </a:rPr>
              <a:t>average(score,10);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("max=%6.2f\</a:t>
            </a:r>
            <a:r>
              <a:rPr lang="en-US" altLang="zh-CN" sz="2000" dirty="0" err="1">
                <a:solidFill>
                  <a:schemeClr val="tx1"/>
                </a:solidFill>
              </a:rPr>
              <a:t>nmin</a:t>
            </a:r>
            <a:r>
              <a:rPr lang="en-US" altLang="zh-CN" sz="2000" dirty="0">
                <a:solidFill>
                  <a:schemeClr val="tx1"/>
                </a:solidFill>
              </a:rPr>
              <a:t>=%6.2f\n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average=%6.2f\</a:t>
            </a:r>
            <a:r>
              <a:rPr lang="en-US" altLang="zh-CN" sz="2000" dirty="0" err="1">
                <a:solidFill>
                  <a:schemeClr val="tx1"/>
                </a:solidFill>
              </a:rPr>
              <a:t>n",</a:t>
            </a:r>
            <a:r>
              <a:rPr lang="en-US" altLang="zh-CN" sz="2000" dirty="0" err="1">
                <a:solidFill>
                  <a:srgbClr val="FF5050"/>
                </a:solidFill>
              </a:rPr>
              <a:t>Max,Min</a:t>
            </a:r>
            <a:r>
              <a:rPr lang="en-US" altLang="zh-CN" sz="2000" dirty="0" err="1">
                <a:solidFill>
                  <a:schemeClr val="accent2"/>
                </a:solidFill>
              </a:rPr>
              <a:t>,</a:t>
            </a:r>
            <a:r>
              <a:rPr lang="en-US" altLang="zh-CN" sz="2000" dirty="0" err="1">
                <a:solidFill>
                  <a:schemeClr val="tx1"/>
                </a:solidFill>
              </a:rPr>
              <a:t>ave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rgbClr val="FF505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990033"/>
                </a:solidFill>
              </a:rPr>
              <a:t>float  average(float  array[], </a:t>
            </a:r>
            <a:r>
              <a:rPr lang="en-US" altLang="zh-CN" sz="2000" dirty="0" err="1">
                <a:solidFill>
                  <a:srgbClr val="990033"/>
                </a:solidFill>
              </a:rPr>
              <a:t>int</a:t>
            </a:r>
            <a:r>
              <a:rPr lang="en-US" altLang="zh-CN" sz="2000" dirty="0">
                <a:solidFill>
                  <a:srgbClr val="990033"/>
                </a:solidFill>
              </a:rPr>
              <a:t>  n)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float  aver, sum=array[0];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Max=Min=array[0];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for(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=1;i&lt;</a:t>
            </a:r>
            <a:r>
              <a:rPr lang="en-US" altLang="zh-CN" sz="2000" dirty="0" err="1">
                <a:solidFill>
                  <a:schemeClr val="tx1"/>
                </a:solidFill>
              </a:rPr>
              <a:t>n;i</a:t>
            </a:r>
            <a:r>
              <a:rPr lang="en-US" altLang="zh-CN" sz="20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{ if(array[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]&gt;Max) </a:t>
            </a:r>
            <a:r>
              <a:rPr lang="en-US" altLang="zh-CN" sz="2000" dirty="0">
                <a:solidFill>
                  <a:srgbClr val="FF5050"/>
                </a:solidFill>
              </a:rPr>
              <a:t>Max</a:t>
            </a:r>
            <a:r>
              <a:rPr lang="en-US" altLang="zh-CN" sz="2000" dirty="0">
                <a:solidFill>
                  <a:schemeClr val="tx1"/>
                </a:solidFill>
              </a:rPr>
              <a:t>=array[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else  if(array[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]&lt;Min) </a:t>
            </a:r>
            <a:r>
              <a:rPr lang="en-US" altLang="zh-CN" sz="2000" dirty="0">
                <a:solidFill>
                  <a:srgbClr val="FF5050"/>
                </a:solidFill>
              </a:rPr>
              <a:t>Min</a:t>
            </a:r>
            <a:r>
              <a:rPr lang="en-US" altLang="zh-CN" sz="2000" dirty="0">
                <a:solidFill>
                  <a:schemeClr val="tx1"/>
                </a:solidFill>
              </a:rPr>
              <a:t>=array[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sum=</a:t>
            </a:r>
            <a:r>
              <a:rPr lang="en-US" altLang="zh-CN" sz="2000" dirty="0" err="1">
                <a:solidFill>
                  <a:schemeClr val="tx1"/>
                </a:solidFill>
              </a:rPr>
              <a:t>sum+array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aver=sum/n;   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return(aver);}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0" y="2661795"/>
            <a:ext cx="4371975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</a:rPr>
              <a:t>运行：</a:t>
            </a:r>
            <a:r>
              <a:rPr kumimoji="0" lang="en-US" altLang="zh-CN" sz="2000" dirty="0">
                <a:solidFill>
                  <a:schemeClr val="tx1"/>
                </a:solidFill>
              </a:rPr>
              <a:t>input 10 numbers: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99  45  78  97  100  67.5  89  92  66  43</a:t>
            </a:r>
            <a:r>
              <a:rPr kumimoji="0" lang="en-US" altLang="zh-CN" sz="2000" dirty="0">
                <a:solidFill>
                  <a:schemeClr val="tx1"/>
                </a:solidFill>
                <a:sym typeface="Symbol" pitchFamily="18" charset="2"/>
              </a:rPr>
              <a:t>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max=100.00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min=43.00 </a:t>
            </a:r>
            <a:endParaRPr kumimoji="0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average=77.65</a:t>
            </a:r>
            <a:endParaRPr kumimoji="0" lang="en-US" altLang="zh-CN" sz="2000" dirty="0">
              <a:solidFill>
                <a:schemeClr val="tx1"/>
              </a:solidFill>
              <a:sym typeface="Symbol" pitchFamily="18" charset="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55576" y="3821014"/>
            <a:ext cx="3219450" cy="3111500"/>
            <a:chOff x="133" y="1566"/>
            <a:chExt cx="2028" cy="1960"/>
          </a:xfrm>
        </p:grpSpPr>
        <p:sp>
          <p:nvSpPr>
            <p:cNvPr id="312331" name="Text Box 10"/>
            <p:cNvSpPr txBox="1">
              <a:spLocks noChangeArrowheads="1"/>
            </p:cNvSpPr>
            <p:nvPr/>
          </p:nvSpPr>
          <p:spPr bwMode="auto">
            <a:xfrm>
              <a:off x="133" y="2286"/>
              <a:ext cx="2010" cy="2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ave    score   10   Max   Min</a:t>
              </a:r>
            </a:p>
          </p:txBody>
        </p:sp>
        <p:sp>
          <p:nvSpPr>
            <p:cNvPr id="312332" name="Text Box 11"/>
            <p:cNvSpPr txBox="1">
              <a:spLocks noChangeArrowheads="1"/>
            </p:cNvSpPr>
            <p:nvPr/>
          </p:nvSpPr>
          <p:spPr bwMode="auto">
            <a:xfrm>
              <a:off x="133" y="2791"/>
              <a:ext cx="2028" cy="2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aver   array   n   Max   Min</a:t>
              </a:r>
            </a:p>
          </p:txBody>
        </p:sp>
        <p:sp>
          <p:nvSpPr>
            <p:cNvPr id="312333" name="Line 12"/>
            <p:cNvSpPr>
              <a:spLocks noChangeShapeType="1"/>
            </p:cNvSpPr>
            <p:nvPr/>
          </p:nvSpPr>
          <p:spPr bwMode="auto">
            <a:xfrm flipV="1">
              <a:off x="328" y="2493"/>
              <a:ext cx="0" cy="3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334" name="Line 13"/>
            <p:cNvSpPr>
              <a:spLocks noChangeShapeType="1"/>
            </p:cNvSpPr>
            <p:nvPr/>
          </p:nvSpPr>
          <p:spPr bwMode="auto">
            <a:xfrm flipV="1">
              <a:off x="771" y="2493"/>
              <a:ext cx="0" cy="3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335" name="Line 14"/>
            <p:cNvSpPr>
              <a:spLocks noChangeShapeType="1"/>
            </p:cNvSpPr>
            <p:nvPr/>
          </p:nvSpPr>
          <p:spPr bwMode="auto">
            <a:xfrm flipV="1">
              <a:off x="1161" y="2493"/>
              <a:ext cx="0" cy="3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336" name="Line 15"/>
            <p:cNvSpPr>
              <a:spLocks noChangeShapeType="1"/>
            </p:cNvSpPr>
            <p:nvPr/>
          </p:nvSpPr>
          <p:spPr bwMode="auto">
            <a:xfrm flipV="1">
              <a:off x="1507" y="2493"/>
              <a:ext cx="0" cy="3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337" name="Line 16"/>
            <p:cNvSpPr>
              <a:spLocks noChangeShapeType="1"/>
            </p:cNvSpPr>
            <p:nvPr/>
          </p:nvSpPr>
          <p:spPr bwMode="auto">
            <a:xfrm flipV="1">
              <a:off x="1924" y="2493"/>
              <a:ext cx="0" cy="3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338" name="Text Box 18"/>
            <p:cNvSpPr txBox="1">
              <a:spLocks noChangeArrowheads="1"/>
            </p:cNvSpPr>
            <p:nvPr/>
          </p:nvSpPr>
          <p:spPr bwMode="auto">
            <a:xfrm>
              <a:off x="1275" y="1566"/>
              <a:ext cx="875" cy="45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全局变量</a:t>
              </a:r>
              <a:r>
                <a:rPr lang="en-US" altLang="zh-CN" sz="2000">
                  <a:solidFill>
                    <a:schemeClr val="tx1"/>
                  </a:solidFill>
                </a:rPr>
                <a:t>Max   Min</a:t>
              </a:r>
            </a:p>
          </p:txBody>
        </p:sp>
        <p:sp>
          <p:nvSpPr>
            <p:cNvPr id="312339" name="Line 19"/>
            <p:cNvSpPr>
              <a:spLocks noChangeShapeType="1"/>
            </p:cNvSpPr>
            <p:nvPr/>
          </p:nvSpPr>
          <p:spPr bwMode="auto">
            <a:xfrm flipV="1">
              <a:off x="1507" y="1970"/>
              <a:ext cx="0" cy="3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340" name="Line 20"/>
            <p:cNvSpPr>
              <a:spLocks noChangeShapeType="1"/>
            </p:cNvSpPr>
            <p:nvPr/>
          </p:nvSpPr>
          <p:spPr bwMode="auto">
            <a:xfrm flipV="1">
              <a:off x="1924" y="1970"/>
              <a:ext cx="0" cy="3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5621" name="Text Box 21"/>
            <p:cNvSpPr txBox="1">
              <a:spLocks noChangeArrowheads="1"/>
            </p:cNvSpPr>
            <p:nvPr/>
          </p:nvSpPr>
          <p:spPr bwMode="auto">
            <a:xfrm>
              <a:off x="204" y="1799"/>
              <a:ext cx="5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60784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60784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5050"/>
                  </a:solidFill>
                </a:rPr>
                <a:t>main</a:t>
              </a:r>
              <a:r>
                <a:rPr lang="zh-CN" altLang="en-US" sz="2000" dirty="0">
                  <a:solidFill>
                    <a:srgbClr val="FF5050"/>
                  </a:solidFill>
                </a:rPr>
                <a:t>函数</a:t>
              </a:r>
            </a:p>
          </p:txBody>
        </p:sp>
        <p:sp>
          <p:nvSpPr>
            <p:cNvPr id="665622" name="Text Box 22"/>
            <p:cNvSpPr txBox="1">
              <a:spLocks noChangeArrowheads="1"/>
            </p:cNvSpPr>
            <p:nvPr/>
          </p:nvSpPr>
          <p:spPr bwMode="auto">
            <a:xfrm>
              <a:off x="204" y="3084"/>
              <a:ext cx="66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60784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60784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5050"/>
                  </a:solidFill>
                </a:rPr>
                <a:t>average</a:t>
              </a:r>
              <a:r>
                <a:rPr lang="zh-CN" altLang="en-US" sz="2000">
                  <a:solidFill>
                    <a:srgbClr val="FF5050"/>
                  </a:solidFill>
                </a:rPr>
                <a:t>函数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51" name="Text Box 8"/>
          <p:cNvSpPr txBox="1">
            <a:spLocks noChangeArrowheads="1"/>
          </p:cNvSpPr>
          <p:nvPr/>
        </p:nvSpPr>
        <p:spPr bwMode="auto">
          <a:xfrm>
            <a:off x="323850" y="937914"/>
            <a:ext cx="4789488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28    </a:t>
            </a:r>
            <a:r>
              <a:rPr lang="zh-CN" altLang="en-US" sz="2400" dirty="0">
                <a:solidFill>
                  <a:schemeClr val="tx1"/>
                </a:solidFill>
              </a:rPr>
              <a:t>外部变量与局部变量同名</a:t>
            </a:r>
          </a:p>
        </p:txBody>
      </p:sp>
      <p:sp>
        <p:nvSpPr>
          <p:cNvPr id="667658" name="Rectangle 10"/>
          <p:cNvSpPr>
            <a:spLocks noChangeArrowheads="1"/>
          </p:cNvSpPr>
          <p:nvPr/>
        </p:nvSpPr>
        <p:spPr bwMode="auto">
          <a:xfrm>
            <a:off x="414338" y="1545927"/>
            <a:ext cx="3832459" cy="452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a=3,b=5;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max(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a,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b);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rgbClr val="FF9900"/>
                </a:solidFill>
              </a:rPr>
              <a:t>int</a:t>
            </a:r>
            <a:r>
              <a:rPr lang="en-US" altLang="zh-CN" sz="2400" dirty="0">
                <a:solidFill>
                  <a:srgbClr val="FF9900"/>
                </a:solidFill>
              </a:rPr>
              <a:t> a=8;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("max=%</a:t>
            </a:r>
            <a:r>
              <a:rPr lang="en-US" altLang="zh-CN" sz="2400" dirty="0" err="1">
                <a:solidFill>
                  <a:schemeClr val="tx1"/>
                </a:solidFill>
              </a:rPr>
              <a:t>d",max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</a:rPr>
              <a:t>));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max(</a:t>
            </a:r>
            <a:r>
              <a:rPr lang="en-US" altLang="zh-CN" sz="2400" dirty="0" err="1">
                <a:solidFill>
                  <a:srgbClr val="008000"/>
                </a:solidFill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</a:rPr>
              <a:t> a, </a:t>
            </a:r>
            <a:r>
              <a:rPr lang="en-US" altLang="zh-CN" sz="2400" dirty="0" err="1">
                <a:solidFill>
                  <a:srgbClr val="008000"/>
                </a:solidFill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</a:rPr>
              <a:t> b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c;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c=a&gt;</a:t>
            </a:r>
            <a:r>
              <a:rPr lang="en-US" altLang="zh-CN" sz="2400" dirty="0" err="1">
                <a:solidFill>
                  <a:schemeClr val="tx1"/>
                </a:solidFill>
              </a:rPr>
              <a:t>b?a:b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return(c);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492125" y="6102052"/>
            <a:ext cx="2638425" cy="4953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</a:rPr>
              <a:t>运行结果：</a:t>
            </a:r>
            <a:r>
              <a:rPr lang="en-US" altLang="zh-CN" sz="2400">
                <a:solidFill>
                  <a:schemeClr val="tx1"/>
                </a:solidFill>
              </a:rPr>
              <a:t>max=8</a:t>
            </a:r>
          </a:p>
        </p:txBody>
      </p:sp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5441950" y="936327"/>
            <a:ext cx="2917825" cy="83099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29</a:t>
            </a:r>
            <a:r>
              <a:rPr lang="zh-CN" altLang="en-US" sz="2400" dirty="0">
                <a:solidFill>
                  <a:schemeClr val="tx1"/>
                </a:solidFill>
              </a:rPr>
              <a:t>   外部变量副作用</a:t>
            </a:r>
          </a:p>
        </p:txBody>
      </p:sp>
      <p:sp>
        <p:nvSpPr>
          <p:cNvPr id="667668" name="Rectangle 20"/>
          <p:cNvSpPr>
            <a:spLocks noChangeArrowheads="1"/>
          </p:cNvSpPr>
          <p:nvPr/>
        </p:nvSpPr>
        <p:spPr bwMode="auto">
          <a:xfrm>
            <a:off x="5480050" y="1571327"/>
            <a:ext cx="2960875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rgbClr val="FF5050"/>
                </a:solidFill>
              </a:rPr>
              <a:t>int</a:t>
            </a:r>
            <a:r>
              <a:rPr lang="en-US" altLang="zh-CN" sz="2400" dirty="0">
                <a:solidFill>
                  <a:srgbClr val="FF5050"/>
                </a:solidFill>
              </a:rPr>
              <a:t>  </a:t>
            </a:r>
            <a:r>
              <a:rPr lang="en-US" altLang="zh-CN" sz="2400" dirty="0" err="1">
                <a:solidFill>
                  <a:srgbClr val="FF5050"/>
                </a:solidFill>
              </a:rPr>
              <a:t>i</a:t>
            </a:r>
            <a:r>
              <a:rPr lang="en-US" altLang="zh-CN" sz="2400" dirty="0">
                <a:solidFill>
                  <a:srgbClr val="FF505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prt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=0;i&lt;5;i++)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prt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int  </a:t>
            </a:r>
            <a:r>
              <a:rPr lang="en-US" altLang="zh-CN" sz="2400" dirty="0" err="1">
                <a:solidFill>
                  <a:schemeClr val="tx1"/>
                </a:solidFill>
              </a:rPr>
              <a:t>prt</a:t>
            </a:r>
            <a:r>
              <a:rPr lang="en-US" altLang="zh-CN" sz="2400" dirty="0">
                <a:solidFill>
                  <a:schemeClr val="tx1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 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=0;i&lt;5;i++)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("%c",'*');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7669" name="Text Box 21"/>
          <p:cNvSpPr txBox="1">
            <a:spLocks noChangeArrowheads="1"/>
          </p:cNvSpPr>
          <p:nvPr/>
        </p:nvSpPr>
        <p:spPr bwMode="auto">
          <a:xfrm>
            <a:off x="5551488" y="5878214"/>
            <a:ext cx="2524125" cy="4953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</a:rPr>
              <a:t>运行结果：</a:t>
            </a:r>
            <a:r>
              <a:rPr lang="zh-CN" altLang="en-US" sz="2400">
                <a:solidFill>
                  <a:schemeClr val="tx1"/>
                </a:solidFill>
              </a:rPr>
              <a:t>*****</a:t>
            </a:r>
          </a:p>
        </p:txBody>
      </p:sp>
      <p:sp>
        <p:nvSpPr>
          <p:cNvPr id="667670" name="AutoShape 22"/>
          <p:cNvSpPr>
            <a:spLocks noChangeArrowheads="1"/>
          </p:cNvSpPr>
          <p:nvPr/>
        </p:nvSpPr>
        <p:spPr bwMode="auto">
          <a:xfrm>
            <a:off x="2555776" y="14675"/>
            <a:ext cx="3868737" cy="923925"/>
          </a:xfrm>
          <a:prstGeom prst="wedgeRectCallout">
            <a:avLst>
              <a:gd name="adj1" fmla="val 65473"/>
              <a:gd name="adj2" fmla="val 400602"/>
            </a:avLst>
          </a:prstGeom>
          <a:solidFill>
            <a:srgbClr val="FFCC99">
              <a:alpha val="0"/>
            </a:srgbClr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原意输出</a:t>
            </a:r>
            <a:r>
              <a:rPr lang="en-US" altLang="zh-CN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行*号，使用外部变量</a:t>
            </a:r>
            <a:r>
              <a:rPr lang="en-US" altLang="zh-CN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</a:t>
            </a: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后只输出一行*号。</a:t>
            </a:r>
          </a:p>
        </p:txBody>
      </p:sp>
      <p:sp>
        <p:nvSpPr>
          <p:cNvPr id="667671" name="AutoShape 23"/>
          <p:cNvSpPr>
            <a:spLocks noChangeArrowheads="1"/>
          </p:cNvSpPr>
          <p:nvPr/>
        </p:nvSpPr>
        <p:spPr bwMode="auto">
          <a:xfrm>
            <a:off x="2943197" y="1830088"/>
            <a:ext cx="2503488" cy="923925"/>
          </a:xfrm>
          <a:prstGeom prst="wedgeRectCallout">
            <a:avLst>
              <a:gd name="adj1" fmla="val -118682"/>
              <a:gd name="adj2" fmla="val 88930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局部变量</a:t>
            </a:r>
            <a:r>
              <a:rPr lang="en-US" altLang="zh-CN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a=8</a:t>
            </a: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将外部变量</a:t>
            </a:r>
            <a:r>
              <a:rPr lang="en-US" altLang="zh-CN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a=3</a:t>
            </a: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屏蔽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330200" y="808658"/>
            <a:ext cx="8631238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8.9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变量的存储类别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zh-CN" altLang="en-US" sz="2400" dirty="0">
                <a:solidFill>
                  <a:schemeClr val="tx1"/>
                </a:solidFill>
              </a:rPr>
              <a:t>动态存储方式与静态存储方式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变量分类：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按数据类型：整型、实型、字符型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按作用域：全局变量、局部变量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存储方式：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静态存储：</a:t>
            </a:r>
            <a:r>
              <a:rPr kumimoji="0" lang="zh-CN" altLang="en-US" sz="2000" dirty="0">
                <a:solidFill>
                  <a:schemeClr val="tx1"/>
                </a:solidFill>
              </a:rPr>
              <a:t>程序运行期间分配固定的存储空间。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动态存储：</a:t>
            </a:r>
            <a:r>
              <a:rPr kumimoji="0" lang="zh-CN" altLang="en-US" sz="2000" dirty="0">
                <a:solidFill>
                  <a:schemeClr val="tx1"/>
                </a:solidFill>
              </a:rPr>
              <a:t>程序运行期间根据需要动态分配存储空间。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内存用户区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92288" y="4418013"/>
            <a:ext cx="7351712" cy="2439987"/>
            <a:chOff x="475" y="2173"/>
            <a:chExt cx="4631" cy="1537"/>
          </a:xfrm>
        </p:grpSpPr>
        <p:sp>
          <p:nvSpPr>
            <p:cNvPr id="314378" name="Rectangle 9"/>
            <p:cNvSpPr>
              <a:spLocks noChangeArrowheads="1"/>
            </p:cNvSpPr>
            <p:nvPr/>
          </p:nvSpPr>
          <p:spPr bwMode="auto">
            <a:xfrm>
              <a:off x="475" y="2173"/>
              <a:ext cx="4621" cy="153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79" name="Rectangle 10"/>
            <p:cNvSpPr>
              <a:spLocks noChangeArrowheads="1"/>
            </p:cNvSpPr>
            <p:nvPr/>
          </p:nvSpPr>
          <p:spPr bwMode="auto">
            <a:xfrm>
              <a:off x="535" y="2268"/>
              <a:ext cx="1166" cy="1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4000" b="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314380" name="Line 11"/>
            <p:cNvSpPr>
              <a:spLocks noChangeShapeType="1"/>
            </p:cNvSpPr>
            <p:nvPr/>
          </p:nvSpPr>
          <p:spPr bwMode="auto">
            <a:xfrm>
              <a:off x="543" y="2665"/>
              <a:ext cx="116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81" name="Line 12"/>
            <p:cNvSpPr>
              <a:spLocks noChangeShapeType="1"/>
            </p:cNvSpPr>
            <p:nvPr/>
          </p:nvSpPr>
          <p:spPr bwMode="auto">
            <a:xfrm>
              <a:off x="526" y="3075"/>
              <a:ext cx="11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82" name="Text Box 13"/>
            <p:cNvSpPr txBox="1">
              <a:spLocks noChangeArrowheads="1"/>
            </p:cNvSpPr>
            <p:nvPr/>
          </p:nvSpPr>
          <p:spPr bwMode="auto">
            <a:xfrm>
              <a:off x="797" y="2354"/>
              <a:ext cx="6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008000"/>
                  </a:solidFill>
                </a:rPr>
                <a:t>程序区</a:t>
              </a:r>
            </a:p>
          </p:txBody>
        </p:sp>
        <p:sp>
          <p:nvSpPr>
            <p:cNvPr id="314383" name="Text Box 14"/>
            <p:cNvSpPr txBox="1">
              <a:spLocks noChangeArrowheads="1"/>
            </p:cNvSpPr>
            <p:nvPr/>
          </p:nvSpPr>
          <p:spPr bwMode="auto">
            <a:xfrm>
              <a:off x="603" y="2739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FF5050"/>
                  </a:solidFill>
                </a:rPr>
                <a:t>静态存储区</a:t>
              </a:r>
            </a:p>
          </p:txBody>
        </p:sp>
        <p:sp>
          <p:nvSpPr>
            <p:cNvPr id="314384" name="Text Box 15"/>
            <p:cNvSpPr txBox="1">
              <a:spLocks noChangeArrowheads="1"/>
            </p:cNvSpPr>
            <p:nvPr/>
          </p:nvSpPr>
          <p:spPr bwMode="auto">
            <a:xfrm>
              <a:off x="604" y="3125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动态存储区</a:t>
              </a:r>
            </a:p>
          </p:txBody>
        </p:sp>
        <p:sp>
          <p:nvSpPr>
            <p:cNvPr id="314385" name="AutoShape 16"/>
            <p:cNvSpPr>
              <a:spLocks noChangeArrowheads="1"/>
            </p:cNvSpPr>
            <p:nvPr/>
          </p:nvSpPr>
          <p:spPr bwMode="auto">
            <a:xfrm>
              <a:off x="1722" y="2794"/>
              <a:ext cx="491" cy="167"/>
            </a:xfrm>
            <a:prstGeom prst="leftArrow">
              <a:avLst>
                <a:gd name="adj1" fmla="val 50000"/>
                <a:gd name="adj2" fmla="val 735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86" name="AutoShape 17"/>
            <p:cNvSpPr>
              <a:spLocks noChangeArrowheads="1"/>
            </p:cNvSpPr>
            <p:nvPr/>
          </p:nvSpPr>
          <p:spPr bwMode="auto">
            <a:xfrm>
              <a:off x="1715" y="3195"/>
              <a:ext cx="500" cy="167"/>
            </a:xfrm>
            <a:prstGeom prst="leftArrow">
              <a:avLst>
                <a:gd name="adj1" fmla="val 50000"/>
                <a:gd name="adj2" fmla="val 748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87" name="Text Box 18"/>
            <p:cNvSpPr txBox="1">
              <a:spLocks noChangeArrowheads="1"/>
            </p:cNvSpPr>
            <p:nvPr/>
          </p:nvSpPr>
          <p:spPr bwMode="auto">
            <a:xfrm>
              <a:off x="2226" y="2697"/>
              <a:ext cx="2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全局变量、局部静态变量</a:t>
              </a:r>
            </a:p>
          </p:txBody>
        </p:sp>
        <p:sp>
          <p:nvSpPr>
            <p:cNvPr id="314388" name="Text Box 19"/>
            <p:cNvSpPr txBox="1">
              <a:spLocks noChangeArrowheads="1"/>
            </p:cNvSpPr>
            <p:nvPr/>
          </p:nvSpPr>
          <p:spPr bwMode="auto">
            <a:xfrm>
              <a:off x="2302" y="2911"/>
              <a:ext cx="280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itchFamily="49" charset="-122"/>
                </a:rPr>
                <a:t>形参变量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itchFamily="49" charset="-122"/>
                </a:rPr>
                <a:t>局部动态变量（</a:t>
              </a:r>
              <a:r>
                <a:rPr lang="en-US" altLang="zh-CN" sz="2400" b="0" dirty="0">
                  <a:solidFill>
                    <a:schemeClr val="tx1"/>
                  </a:solidFill>
                  <a:ea typeface="隶书" pitchFamily="49" charset="-122"/>
                </a:rPr>
                <a:t>auto   register)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itchFamily="49" charset="-122"/>
                </a:rPr>
                <a:t>函数调用现场保护和返回地址等</a:t>
              </a:r>
            </a:p>
          </p:txBody>
        </p:sp>
        <p:sp>
          <p:nvSpPr>
            <p:cNvPr id="314389" name="AutoShape 20"/>
            <p:cNvSpPr>
              <a:spLocks/>
            </p:cNvSpPr>
            <p:nvPr/>
          </p:nvSpPr>
          <p:spPr bwMode="auto">
            <a:xfrm>
              <a:off x="2232" y="3027"/>
              <a:ext cx="47" cy="544"/>
            </a:xfrm>
            <a:prstGeom prst="leftBrace">
              <a:avLst>
                <a:gd name="adj1" fmla="val 96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330200" y="808658"/>
            <a:ext cx="8631238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8.9</a:t>
            </a: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变量的存储类别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zh-CN" altLang="en-US" sz="2400" dirty="0">
                <a:solidFill>
                  <a:schemeClr val="tx1"/>
                </a:solidFill>
              </a:rPr>
              <a:t>动态存储方式与静态存储方式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变量分类：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按数据类型：整型、实型、字符型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按作用域：全局变量、局部变量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存储方式：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静态存储：</a:t>
            </a:r>
            <a:r>
              <a:rPr kumimoji="0" lang="zh-CN" altLang="en-US" sz="2000" dirty="0">
                <a:solidFill>
                  <a:schemeClr val="tx1"/>
                </a:solidFill>
              </a:rPr>
              <a:t>程序运行期间分配固定的存储空间。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动态存储：</a:t>
            </a:r>
            <a:r>
              <a:rPr kumimoji="0" lang="zh-CN" altLang="en-US" sz="2000" dirty="0">
                <a:solidFill>
                  <a:schemeClr val="tx1"/>
                </a:solidFill>
              </a:rPr>
              <a:t>程序运行期间根据需要动态分配存储空间。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内存用户区</a:t>
            </a:r>
          </a:p>
        </p:txBody>
      </p:sp>
      <p:sp>
        <p:nvSpPr>
          <p:cNvPr id="669718" name="Rectangle 22"/>
          <p:cNvSpPr>
            <a:spLocks noChangeArrowheads="1"/>
          </p:cNvSpPr>
          <p:nvPr/>
        </p:nvSpPr>
        <p:spPr bwMode="auto">
          <a:xfrm>
            <a:off x="330200" y="4421188"/>
            <a:ext cx="863123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生存期：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静态变量：从程序开始执行到程序结束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动态变量</a:t>
            </a:r>
            <a:r>
              <a:rPr lang="en-US" altLang="zh-CN" sz="2000" dirty="0">
                <a:solidFill>
                  <a:schemeClr val="tx1"/>
                </a:solidFill>
              </a:rPr>
              <a:t>:</a:t>
            </a:r>
            <a:r>
              <a:rPr lang="zh-CN" altLang="en-US" sz="2000" dirty="0">
                <a:solidFill>
                  <a:schemeClr val="tx1"/>
                </a:solidFill>
              </a:rPr>
              <a:t>从包含该变量定义的函数开始执行至函数执行结束</a:t>
            </a:r>
          </a:p>
        </p:txBody>
      </p:sp>
    </p:spTree>
    <p:extLst>
      <p:ext uri="{BB962C8B-B14F-4D97-AF65-F5344CB8AC3E}">
        <p14:creationId xmlns:p14="http://schemas.microsoft.com/office/powerpoint/2010/main" val="31311395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en-US" altLang="zh-CN" sz="2800">
                <a:solidFill>
                  <a:schemeClr val="tx1"/>
                </a:solidFill>
              </a:rPr>
              <a:t>auto</a:t>
            </a:r>
            <a:r>
              <a:rPr kumimoji="0" lang="zh-CN" altLang="en-US" sz="2800">
                <a:solidFill>
                  <a:schemeClr val="tx1"/>
                </a:solidFill>
              </a:rPr>
              <a:t>变量</a:t>
            </a:r>
            <a:endParaRPr lang="zh-CN" altLang="en-US" sz="280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函数内部无</a:t>
            </a:r>
            <a:r>
              <a:rPr kumimoji="0" lang="en-US" altLang="zh-CN" sz="2400">
                <a:solidFill>
                  <a:schemeClr val="tx1"/>
                </a:solidFill>
              </a:rPr>
              <a:t>static</a:t>
            </a:r>
            <a:r>
              <a:rPr kumimoji="0" lang="zh-CN" altLang="en-US" sz="2400">
                <a:solidFill>
                  <a:schemeClr val="tx1"/>
                </a:solidFill>
              </a:rPr>
              <a:t>声明的局部变量均为动态存储类别，被分配在动态区 。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存储类别为自动时，声明符</a:t>
            </a:r>
            <a:r>
              <a:rPr kumimoji="0" lang="en-US" altLang="zh-CN" sz="2400">
                <a:solidFill>
                  <a:schemeClr val="tx1"/>
                </a:solidFill>
              </a:rPr>
              <a:t>auto</a:t>
            </a:r>
            <a:r>
              <a:rPr kumimoji="0" lang="zh-CN" altLang="en-US" sz="2400">
                <a:solidFill>
                  <a:schemeClr val="tx1"/>
                </a:solidFill>
              </a:rPr>
              <a:t>可省；自动变量被 分配在动态区，未赋初值时，其值未定义，每次调用重新赋值。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73809" name="Rectangle 17"/>
          <p:cNvSpPr>
            <a:spLocks noChangeArrowheads="1"/>
          </p:cNvSpPr>
          <p:nvPr/>
        </p:nvSpPr>
        <p:spPr bwMode="auto">
          <a:xfrm>
            <a:off x="1689100" y="3217863"/>
            <a:ext cx="5856288" cy="2687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例如：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f(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a)             /*</a:t>
            </a:r>
            <a:r>
              <a:rPr kumimoji="0" lang="zh-CN" altLang="en-US" sz="2400" dirty="0">
                <a:solidFill>
                  <a:schemeClr val="tx1"/>
                </a:solidFill>
              </a:rPr>
              <a:t>定义</a:t>
            </a:r>
            <a:r>
              <a:rPr kumimoji="0" lang="en-US" altLang="zh-CN" sz="2400" dirty="0">
                <a:solidFill>
                  <a:schemeClr val="tx1"/>
                </a:solidFill>
              </a:rPr>
              <a:t>f</a:t>
            </a:r>
            <a:r>
              <a:rPr kumimoji="0" lang="zh-CN" altLang="en-US" sz="2400" dirty="0">
                <a:solidFill>
                  <a:schemeClr val="tx1"/>
                </a:solidFill>
              </a:rPr>
              <a:t>函数，</a:t>
            </a:r>
            <a:r>
              <a:rPr kumimoji="0" lang="en-US" altLang="zh-CN" sz="2400" dirty="0">
                <a:solidFill>
                  <a:schemeClr val="tx1"/>
                </a:solidFill>
              </a:rPr>
              <a:t>a</a:t>
            </a:r>
            <a:r>
              <a:rPr kumimoji="0" lang="zh-CN" altLang="en-US" sz="2400" dirty="0">
                <a:solidFill>
                  <a:schemeClr val="tx1"/>
                </a:solidFill>
              </a:rPr>
              <a:t>为形参*</a:t>
            </a:r>
            <a:r>
              <a:rPr kumimoji="0"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{auto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b,c</a:t>
            </a:r>
            <a:r>
              <a:rPr kumimoji="0" lang="en-US" altLang="zh-CN" sz="2400" dirty="0">
                <a:solidFill>
                  <a:schemeClr val="tx1"/>
                </a:solidFill>
              </a:rPr>
              <a:t>=3;  /*</a:t>
            </a:r>
            <a:r>
              <a:rPr kumimoji="0" lang="zh-CN" altLang="en-US" sz="2400" dirty="0">
                <a:solidFill>
                  <a:schemeClr val="tx1"/>
                </a:solidFill>
              </a:rPr>
              <a:t>定义</a:t>
            </a:r>
            <a:r>
              <a:rPr kumimoji="0" lang="en-US" altLang="zh-CN" sz="2400" dirty="0">
                <a:solidFill>
                  <a:schemeClr val="tx1"/>
                </a:solidFill>
              </a:rPr>
              <a:t>b</a:t>
            </a:r>
            <a:r>
              <a:rPr kumimoji="0" lang="zh-CN" altLang="en-US" sz="2400" dirty="0">
                <a:solidFill>
                  <a:schemeClr val="tx1"/>
                </a:solidFill>
              </a:rPr>
              <a:t>、</a:t>
            </a:r>
            <a:r>
              <a:rPr kumimoji="0" lang="en-US" altLang="zh-CN" sz="2400" dirty="0">
                <a:solidFill>
                  <a:schemeClr val="tx1"/>
                </a:solidFill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</a:rPr>
              <a:t>为自动变量*</a:t>
            </a:r>
            <a:r>
              <a:rPr kumimoji="0" lang="en-US" altLang="zh-CN" sz="2400" dirty="0">
                <a:solidFill>
                  <a:schemeClr val="tx1"/>
                </a:solidFill>
              </a:rPr>
              <a:t>/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…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又如：</a:t>
            </a:r>
            <a:r>
              <a:rPr kumimoji="0" lang="en-US" altLang="zh-CN" sz="2400" dirty="0">
                <a:solidFill>
                  <a:schemeClr val="tx1"/>
                </a:solidFill>
              </a:rPr>
              <a:t>auto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b,c</a:t>
            </a:r>
            <a:r>
              <a:rPr kumimoji="0" lang="en-US" altLang="zh-CN" sz="2400" dirty="0">
                <a:solidFill>
                  <a:schemeClr val="tx1"/>
                </a:solidFill>
              </a:rPr>
              <a:t>=3;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       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b,c</a:t>
            </a:r>
            <a:r>
              <a:rPr kumimoji="0" lang="en-US" altLang="zh-CN" sz="2400" dirty="0">
                <a:solidFill>
                  <a:schemeClr val="tx1"/>
                </a:solidFill>
              </a:rPr>
              <a:t>=3;                 /*</a:t>
            </a:r>
            <a:r>
              <a:rPr kumimoji="0" lang="zh-CN" altLang="en-US" sz="2400" dirty="0">
                <a:solidFill>
                  <a:schemeClr val="tx1"/>
                </a:solidFill>
              </a:rPr>
              <a:t>两者等价*</a:t>
            </a:r>
            <a:r>
              <a:rPr kumimoji="0" lang="en-US" altLang="zh-CN" sz="2400" dirty="0">
                <a:solidFill>
                  <a:schemeClr val="tx1"/>
                </a:solidFill>
              </a:rPr>
              <a:t>/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3" name="Text Box 8"/>
          <p:cNvSpPr txBox="1">
            <a:spLocks noChangeArrowheads="1"/>
          </p:cNvSpPr>
          <p:nvPr/>
        </p:nvSpPr>
        <p:spPr bwMode="auto">
          <a:xfrm>
            <a:off x="404813" y="908720"/>
            <a:ext cx="3879155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30</a:t>
            </a: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auto </a:t>
            </a:r>
            <a:r>
              <a:rPr lang="zh-CN" altLang="zh-CN" sz="2400" dirty="0">
                <a:solidFill>
                  <a:schemeClr val="tx1"/>
                </a:solidFill>
              </a:rPr>
              <a:t>变量的作用域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1130300" y="1516733"/>
            <a:ext cx="3746538" cy="4893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rgbClr val="FF5050"/>
                </a:solidFill>
              </a:rPr>
              <a:t>int</a:t>
            </a:r>
            <a:r>
              <a:rPr lang="en-US" altLang="zh-CN" sz="2400" dirty="0">
                <a:solidFill>
                  <a:srgbClr val="FF5050"/>
                </a:solidFill>
              </a:rPr>
              <a:t> x=1;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int  </a:t>
            </a:r>
            <a:r>
              <a:rPr lang="en-US" altLang="zh-CN" sz="2400" dirty="0" err="1">
                <a:solidFill>
                  <a:schemeClr val="tx1"/>
                </a:solidFill>
              </a:rPr>
              <a:t>prt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FF5050"/>
                </a:solidFill>
              </a:rPr>
              <a:t>{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rgbClr val="0066CC"/>
                </a:solidFill>
              </a:rPr>
              <a:t>int</a:t>
            </a:r>
            <a:r>
              <a:rPr lang="en-US" altLang="zh-CN" sz="2400" dirty="0">
                <a:solidFill>
                  <a:srgbClr val="0066CC"/>
                </a:solidFill>
              </a:rPr>
              <a:t> x=3;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prt</a:t>
            </a:r>
            <a:r>
              <a:rPr lang="en-US" altLang="zh-CN" sz="2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2nd x=%d\</a:t>
            </a:r>
            <a:r>
              <a:rPr lang="en-US" altLang="zh-CN" sz="2400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,x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FF5050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1st x=%d\</a:t>
            </a:r>
            <a:r>
              <a:rPr lang="en-US" altLang="zh-CN" sz="2400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,x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int  </a:t>
            </a:r>
            <a:r>
              <a:rPr lang="en-US" altLang="zh-CN" sz="2400" dirty="0" err="1">
                <a:solidFill>
                  <a:schemeClr val="tx1"/>
                </a:solidFill>
              </a:rPr>
              <a:t>prt</a:t>
            </a:r>
            <a:r>
              <a:rPr lang="en-US" altLang="zh-CN" sz="2400" dirty="0">
                <a:solidFill>
                  <a:schemeClr val="tx1"/>
                </a:solidFill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rgbClr val="009900"/>
                </a:solidFill>
              </a:rPr>
              <a:t>int</a:t>
            </a:r>
            <a:r>
              <a:rPr lang="en-US" altLang="zh-CN" sz="2400" dirty="0">
                <a:solidFill>
                  <a:srgbClr val="009900"/>
                </a:solidFill>
              </a:rPr>
              <a:t> x=5;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3th  x=%d\</a:t>
            </a:r>
            <a:r>
              <a:rPr lang="en-US" altLang="zh-CN" sz="2400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,x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7119938" y="3256633"/>
            <a:ext cx="1762125" cy="1590675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运行结果：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3th   x=5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2nd  x=3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1st    x=1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76838" y="1916783"/>
            <a:ext cx="1644650" cy="2781300"/>
            <a:chOff x="3261" y="985"/>
            <a:chExt cx="1036" cy="1752"/>
          </a:xfrm>
        </p:grpSpPr>
        <p:sp>
          <p:nvSpPr>
            <p:cNvPr id="316433" name="AutoShape 12"/>
            <p:cNvSpPr>
              <a:spLocks/>
            </p:cNvSpPr>
            <p:nvPr/>
          </p:nvSpPr>
          <p:spPr bwMode="auto">
            <a:xfrm>
              <a:off x="3261" y="985"/>
              <a:ext cx="47" cy="468"/>
            </a:xfrm>
            <a:prstGeom prst="rightBracket">
              <a:avLst>
                <a:gd name="adj" fmla="val 82979"/>
              </a:avLst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34" name="AutoShape 13"/>
            <p:cNvSpPr>
              <a:spLocks/>
            </p:cNvSpPr>
            <p:nvPr/>
          </p:nvSpPr>
          <p:spPr bwMode="auto">
            <a:xfrm>
              <a:off x="3261" y="2269"/>
              <a:ext cx="47" cy="468"/>
            </a:xfrm>
            <a:prstGeom prst="rightBracket">
              <a:avLst>
                <a:gd name="adj" fmla="val 82979"/>
              </a:avLst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35" name="Text Box 14"/>
            <p:cNvSpPr txBox="1">
              <a:spLocks noChangeArrowheads="1"/>
            </p:cNvSpPr>
            <p:nvPr/>
          </p:nvSpPr>
          <p:spPr bwMode="auto">
            <a:xfrm>
              <a:off x="3305" y="1057"/>
              <a:ext cx="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>
                  <a:solidFill>
                    <a:srgbClr val="FF5050"/>
                  </a:solidFill>
                  <a:ea typeface="宋体" pitchFamily="2" charset="-122"/>
                </a:rPr>
                <a:t>x=1</a:t>
              </a:r>
              <a:r>
                <a:rPr lang="zh-CN" altLang="zh-CN" sz="2400" b="0">
                  <a:solidFill>
                    <a:srgbClr val="FF5050"/>
                  </a:solidFill>
                  <a:ea typeface="宋体" pitchFamily="2" charset="-122"/>
                </a:rPr>
                <a:t>作用域</a:t>
              </a:r>
              <a:endParaRPr lang="zh-CN" altLang="en-US" sz="2400" b="0">
                <a:solidFill>
                  <a:srgbClr val="FF5050"/>
                </a:solidFill>
                <a:ea typeface="宋体" pitchFamily="2" charset="-122"/>
              </a:endParaRPr>
            </a:p>
          </p:txBody>
        </p:sp>
        <p:sp>
          <p:nvSpPr>
            <p:cNvPr id="316436" name="Text Box 15"/>
            <p:cNvSpPr txBox="1">
              <a:spLocks noChangeArrowheads="1"/>
            </p:cNvSpPr>
            <p:nvPr/>
          </p:nvSpPr>
          <p:spPr bwMode="auto">
            <a:xfrm>
              <a:off x="3293" y="2353"/>
              <a:ext cx="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>
                  <a:solidFill>
                    <a:srgbClr val="FF5050"/>
                  </a:solidFill>
                  <a:ea typeface="宋体" pitchFamily="2" charset="-122"/>
                </a:rPr>
                <a:t>x=1</a:t>
              </a:r>
              <a:r>
                <a:rPr lang="zh-CN" altLang="zh-CN" sz="2400" b="0">
                  <a:solidFill>
                    <a:srgbClr val="FF5050"/>
                  </a:solidFill>
                  <a:ea typeface="宋体" pitchFamily="2" charset="-122"/>
                </a:rPr>
                <a:t>作用域</a:t>
              </a:r>
              <a:endParaRPr lang="zh-CN" altLang="en-US" sz="2400" b="0">
                <a:solidFill>
                  <a:srgbClr val="FF5050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157788" y="2697833"/>
            <a:ext cx="1682750" cy="1219200"/>
            <a:chOff x="3240" y="1344"/>
            <a:chExt cx="1060" cy="768"/>
          </a:xfrm>
        </p:grpSpPr>
        <p:sp>
          <p:nvSpPr>
            <p:cNvPr id="316431" name="AutoShape 17"/>
            <p:cNvSpPr>
              <a:spLocks/>
            </p:cNvSpPr>
            <p:nvPr/>
          </p:nvSpPr>
          <p:spPr bwMode="auto">
            <a:xfrm>
              <a:off x="3240" y="1344"/>
              <a:ext cx="60" cy="768"/>
            </a:xfrm>
            <a:prstGeom prst="rightBracket">
              <a:avLst>
                <a:gd name="adj" fmla="val 106667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32" name="Text Box 18"/>
            <p:cNvSpPr txBox="1">
              <a:spLocks noChangeArrowheads="1"/>
            </p:cNvSpPr>
            <p:nvPr/>
          </p:nvSpPr>
          <p:spPr bwMode="auto">
            <a:xfrm>
              <a:off x="3308" y="1548"/>
              <a:ext cx="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>
                  <a:solidFill>
                    <a:srgbClr val="0000FF"/>
                  </a:solidFill>
                  <a:ea typeface="宋体" pitchFamily="2" charset="-122"/>
                </a:rPr>
                <a:t>x=3</a:t>
              </a:r>
              <a:r>
                <a:rPr lang="zh-CN" altLang="zh-CN" sz="2400" b="0">
                  <a:solidFill>
                    <a:srgbClr val="0000FF"/>
                  </a:solidFill>
                  <a:ea typeface="宋体" pitchFamily="2" charset="-122"/>
                </a:rPr>
                <a:t>作用域</a:t>
              </a:r>
              <a:endParaRPr lang="zh-CN" altLang="en-US" sz="2400" b="0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157788" y="5231483"/>
            <a:ext cx="1701800" cy="781050"/>
            <a:chOff x="3240" y="2940"/>
            <a:chExt cx="1072" cy="492"/>
          </a:xfrm>
        </p:grpSpPr>
        <p:sp>
          <p:nvSpPr>
            <p:cNvPr id="316429" name="AutoShape 20"/>
            <p:cNvSpPr>
              <a:spLocks/>
            </p:cNvSpPr>
            <p:nvPr/>
          </p:nvSpPr>
          <p:spPr bwMode="auto">
            <a:xfrm>
              <a:off x="3240" y="2940"/>
              <a:ext cx="72" cy="492"/>
            </a:xfrm>
            <a:prstGeom prst="rightBracket">
              <a:avLst>
                <a:gd name="adj" fmla="val 56944"/>
              </a:avLst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30" name="Text Box 21"/>
            <p:cNvSpPr txBox="1">
              <a:spLocks noChangeArrowheads="1"/>
            </p:cNvSpPr>
            <p:nvPr/>
          </p:nvSpPr>
          <p:spPr bwMode="auto">
            <a:xfrm>
              <a:off x="3320" y="3024"/>
              <a:ext cx="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>
                  <a:solidFill>
                    <a:srgbClr val="009900"/>
                  </a:solidFill>
                  <a:ea typeface="宋体" pitchFamily="2" charset="-122"/>
                </a:rPr>
                <a:t>x=5</a:t>
              </a:r>
              <a:r>
                <a:rPr lang="zh-CN" altLang="zh-CN" sz="2400" b="0">
                  <a:solidFill>
                    <a:srgbClr val="009900"/>
                  </a:solidFill>
                  <a:ea typeface="宋体" pitchFamily="2" charset="-122"/>
                </a:rPr>
                <a:t>作用域</a:t>
              </a:r>
              <a:endParaRPr lang="zh-CN" altLang="en-US" sz="2400" b="0">
                <a:solidFill>
                  <a:srgbClr val="0099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514350" y="596900"/>
            <a:ext cx="83931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用</a:t>
            </a:r>
            <a:r>
              <a:rPr lang="en-US" altLang="zh-CN" sz="2800">
                <a:solidFill>
                  <a:schemeClr val="tx1"/>
                </a:solidFill>
              </a:rPr>
              <a:t>static</a:t>
            </a:r>
            <a:r>
              <a:rPr lang="zh-CN" altLang="en-US" sz="2800">
                <a:solidFill>
                  <a:schemeClr val="tx1"/>
                </a:solidFill>
              </a:rPr>
              <a:t>声明局部变量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tx1"/>
                </a:solidFill>
              </a:rPr>
              <a:t>            若希望函数调用结束后，局部变量的值保留，则指定该变量为</a:t>
            </a:r>
            <a:r>
              <a:rPr kumimoji="0" lang="zh-CN" altLang="en-US" sz="2400">
                <a:solidFill>
                  <a:srgbClr val="FF5050"/>
                </a:solidFill>
              </a:rPr>
              <a:t>静态局部变量</a:t>
            </a:r>
            <a:r>
              <a:rPr kumimoji="0" lang="zh-CN" altLang="en-US" sz="2400">
                <a:solidFill>
                  <a:schemeClr val="tx1"/>
                </a:solidFill>
              </a:rPr>
              <a:t>，用</a:t>
            </a:r>
            <a:r>
              <a:rPr kumimoji="0" lang="en-US" altLang="zh-CN" sz="2400">
                <a:solidFill>
                  <a:srgbClr val="FF5050"/>
                </a:solidFill>
              </a:rPr>
              <a:t>static</a:t>
            </a:r>
            <a:r>
              <a:rPr kumimoji="0" lang="zh-CN" altLang="en-US" sz="2400">
                <a:solidFill>
                  <a:schemeClr val="tx1"/>
                </a:solidFill>
              </a:rPr>
              <a:t>对变量加以声明。</a:t>
            </a:r>
            <a:endParaRPr kumimoji="0" lang="zh-CN" altLang="en-US" sz="2800">
              <a:solidFill>
                <a:schemeClr val="tx1"/>
              </a:solidFill>
            </a:endParaRPr>
          </a:p>
        </p:txBody>
      </p:sp>
      <p:sp>
        <p:nvSpPr>
          <p:cNvPr id="698376" name="Text Box 8"/>
          <p:cNvSpPr txBox="1">
            <a:spLocks noChangeArrowheads="1"/>
          </p:cNvSpPr>
          <p:nvPr/>
        </p:nvSpPr>
        <p:spPr bwMode="auto">
          <a:xfrm>
            <a:off x="404813" y="1963738"/>
            <a:ext cx="5751363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31</a:t>
            </a:r>
            <a:r>
              <a:rPr lang="zh-CN" altLang="en-US" sz="2400" dirty="0">
                <a:solidFill>
                  <a:schemeClr val="tx1"/>
                </a:solidFill>
              </a:rPr>
              <a:t>   局部静态变量值具有可继承性</a:t>
            </a: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1754188" y="2489200"/>
            <a:ext cx="2665089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rgbClr val="990033"/>
                </a:solidFill>
              </a:rPr>
              <a:t>int</a:t>
            </a:r>
            <a:r>
              <a:rPr lang="en-US" altLang="zh-CN" sz="2400" dirty="0">
                <a:solidFill>
                  <a:srgbClr val="990033"/>
                </a:solidFill>
              </a:rPr>
              <a:t>  increment();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increment();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increment();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increment();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 increment()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rgbClr val="FF5050"/>
                </a:solidFill>
              </a:rPr>
              <a:t>int</a:t>
            </a:r>
            <a:r>
              <a:rPr lang="en-US" altLang="zh-CN" sz="2400" dirty="0">
                <a:solidFill>
                  <a:srgbClr val="FF5050"/>
                </a:solidFill>
              </a:rPr>
              <a:t> x=0;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x++;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%d\</a:t>
            </a:r>
            <a:r>
              <a:rPr lang="en-US" altLang="zh-CN" sz="2400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,x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98378" name="Text Box 10"/>
          <p:cNvSpPr txBox="1">
            <a:spLocks noChangeArrowheads="1"/>
          </p:cNvSpPr>
          <p:nvPr/>
        </p:nvSpPr>
        <p:spPr bwMode="auto">
          <a:xfrm>
            <a:off x="239713" y="3362325"/>
            <a:ext cx="1468672" cy="1015663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0" dirty="0">
                <a:solidFill>
                  <a:schemeClr val="tx1"/>
                </a:solidFill>
                <a:ea typeface="宋体" pitchFamily="2" charset="-122"/>
              </a:rPr>
              <a:t>运行结果</a:t>
            </a: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: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            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             1</a:t>
            </a:r>
          </a:p>
        </p:txBody>
      </p:sp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5219700" y="2489200"/>
            <a:ext cx="2665089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 err="1">
                <a:solidFill>
                  <a:srgbClr val="990033"/>
                </a:solidFill>
              </a:rPr>
              <a:t>int</a:t>
            </a:r>
            <a:r>
              <a:rPr lang="en-US" altLang="zh-CN" sz="2400" dirty="0">
                <a:solidFill>
                  <a:srgbClr val="990033"/>
                </a:solidFill>
              </a:rPr>
              <a:t>  increment();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increment();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increment();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increment();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 increment()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</a:t>
            </a:r>
            <a:r>
              <a:rPr lang="en-US" altLang="zh-CN" sz="2400" dirty="0">
                <a:solidFill>
                  <a:srgbClr val="FF5050"/>
                </a:solidFill>
              </a:rPr>
              <a:t>static </a:t>
            </a:r>
            <a:r>
              <a:rPr lang="en-US" altLang="zh-CN" sz="2400" dirty="0" err="1">
                <a:solidFill>
                  <a:srgbClr val="FF5050"/>
                </a:solidFill>
              </a:rPr>
              <a:t>int</a:t>
            </a:r>
            <a:r>
              <a:rPr lang="en-US" altLang="zh-CN" sz="2400" dirty="0">
                <a:solidFill>
                  <a:srgbClr val="FF5050"/>
                </a:solidFill>
              </a:rPr>
              <a:t> x=0;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x++;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chemeClr val="tx1"/>
                </a:solidFill>
              </a:rPr>
              <a:t>%d\</a:t>
            </a:r>
            <a:r>
              <a:rPr lang="en-US" altLang="zh-CN" sz="2400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solidFill>
                  <a:schemeClr val="tx1"/>
                </a:solidFill>
              </a:rPr>
              <a:t>,x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7342188" y="3602038"/>
            <a:ext cx="1468672" cy="1015663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0" dirty="0">
                <a:solidFill>
                  <a:schemeClr val="tx1"/>
                </a:solidFill>
                <a:ea typeface="宋体" pitchFamily="2" charset="-122"/>
              </a:rPr>
              <a:t>运行结果</a:t>
            </a: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: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             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             3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71" name="Text Box 8"/>
          <p:cNvSpPr txBox="1">
            <a:spLocks noChangeArrowheads="1"/>
          </p:cNvSpPr>
          <p:nvPr/>
        </p:nvSpPr>
        <p:spPr bwMode="auto">
          <a:xfrm>
            <a:off x="404813" y="941214"/>
            <a:ext cx="4410075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32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考察静态局部变量的值</a:t>
            </a:r>
          </a:p>
        </p:txBody>
      </p:sp>
      <p:sp>
        <p:nvSpPr>
          <p:cNvPr id="700425" name="Rectangle 9"/>
          <p:cNvSpPr>
            <a:spLocks noChangeArrowheads="1"/>
          </p:cNvSpPr>
          <p:nvPr/>
        </p:nvSpPr>
        <p:spPr bwMode="auto">
          <a:xfrm>
            <a:off x="444500" y="1493664"/>
            <a:ext cx="2882520" cy="4893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stdio.h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main(  )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f(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) 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a=2,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for(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=0;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&lt;3;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++)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%d  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f(a));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50000"/>
              </a:lnSpc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} </a:t>
            </a:r>
          </a:p>
          <a:p>
            <a:pPr>
              <a:lnSpc>
                <a:spcPct val="50000"/>
              </a:lnSpc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50000"/>
              </a:lnSpc>
            </a:pPr>
            <a:endParaRPr kumimoji="0"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50000"/>
              </a:lnSpc>
            </a:pP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f(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a)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 auto  int b=0;  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static  int c=3;      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b=b+1; c=c+1;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return(a + b + c);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}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67138" y="1498426"/>
            <a:ext cx="5029200" cy="2438400"/>
            <a:chOff x="2208" y="1440"/>
            <a:chExt cx="3168" cy="1536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208" y="1632"/>
              <a:ext cx="816" cy="1200"/>
              <a:chOff x="1968" y="1488"/>
              <a:chExt cx="816" cy="1200"/>
            </a:xfrm>
          </p:grpSpPr>
          <p:sp>
            <p:nvSpPr>
              <p:cNvPr id="318486" name="Rectangle 12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main( 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18487" name="Rectangle 13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i    a     f(a)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18488" name="Rectangle 14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    2    f(2)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18489" name="Rectangle 15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    2    f(2)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18490" name="Rectangle 16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    2    f(2)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552" y="1440"/>
              <a:ext cx="1824" cy="1536"/>
              <a:chOff x="3552" y="1440"/>
              <a:chExt cx="1824" cy="1536"/>
            </a:xfrm>
          </p:grpSpPr>
          <p:sp>
            <p:nvSpPr>
              <p:cNvPr id="318482" name="Rectangle 18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182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f(a) </a:t>
                </a:r>
                <a:endParaRPr kumimoji="0"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a    b     c    return(a+b+c)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18483" name="Rectangle 19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182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457200" indent="-457200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2    0     3 </a:t>
                </a:r>
                <a:endParaRPr lang="en-US" altLang="zh-CN" sz="1600" b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 marL="457200" indent="-457200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      1     4      return(7)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18484" name="Rectangle 20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182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457200" indent="-457200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2    0     4 </a:t>
                </a:r>
                <a:endParaRPr lang="en-US" altLang="zh-CN" sz="1600" b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 marL="457200" indent="-457200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      1     5      return(8)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18485" name="Rectangle 21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82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457200" indent="-457200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2    0     5 </a:t>
                </a:r>
                <a:endParaRPr lang="en-US" altLang="zh-CN" sz="1600" b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 marL="457200" indent="-457200"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      1     6      return(9)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3024" y="1920"/>
              <a:ext cx="528" cy="816"/>
              <a:chOff x="3024" y="1920"/>
              <a:chExt cx="528" cy="816"/>
            </a:xfrm>
          </p:grpSpPr>
          <p:sp>
            <p:nvSpPr>
              <p:cNvPr id="318479" name="Line 23"/>
              <p:cNvSpPr>
                <a:spLocks noChangeShapeType="1"/>
              </p:cNvSpPr>
              <p:nvPr/>
            </p:nvSpPr>
            <p:spPr bwMode="auto">
              <a:xfrm flipV="1">
                <a:off x="3024" y="1920"/>
                <a:ext cx="528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0" name="Line 24"/>
              <p:cNvSpPr>
                <a:spLocks noChangeShapeType="1"/>
              </p:cNvSpPr>
              <p:nvPr/>
            </p:nvSpPr>
            <p:spPr bwMode="auto">
              <a:xfrm flipV="1">
                <a:off x="3024" y="2352"/>
                <a:ext cx="528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1" name="Line 25"/>
              <p:cNvSpPr>
                <a:spLocks noChangeShapeType="1"/>
              </p:cNvSpPr>
              <p:nvPr/>
            </p:nvSpPr>
            <p:spPr bwMode="auto">
              <a:xfrm flipV="1">
                <a:off x="3024" y="2688"/>
                <a:ext cx="52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0442" name="Rectangle 26"/>
          <p:cNvSpPr>
            <a:spLocks noChangeArrowheads="1"/>
          </p:cNvSpPr>
          <p:nvPr/>
        </p:nvSpPr>
        <p:spPr bwMode="auto">
          <a:xfrm>
            <a:off x="755576" y="6324600"/>
            <a:ext cx="2667000" cy="5334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kumimoji="0" lang="zh-CN" altLang="en-US" sz="2400">
                <a:solidFill>
                  <a:schemeClr val="tx1"/>
                </a:solidFill>
              </a:rPr>
              <a:t>运行结果：</a:t>
            </a:r>
            <a:r>
              <a:rPr kumimoji="0" lang="en-US" altLang="zh-CN" sz="2400">
                <a:solidFill>
                  <a:schemeClr val="tx1"/>
                </a:solidFill>
              </a:rPr>
              <a:t>7   8   9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700443" name="Text Box 27"/>
          <p:cNvSpPr txBox="1">
            <a:spLocks noChangeArrowheads="1"/>
          </p:cNvSpPr>
          <p:nvPr/>
        </p:nvSpPr>
        <p:spPr bwMode="auto">
          <a:xfrm>
            <a:off x="3614738" y="4098751"/>
            <a:ext cx="5529262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shade val="60784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60784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rgbClr val="FF5050"/>
                </a:solidFill>
              </a:rPr>
              <a:t>对静态局部变量的说明：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⑴</a:t>
            </a:r>
            <a:r>
              <a:rPr kumimoji="0" lang="zh-CN" altLang="en-US" sz="2000">
                <a:solidFill>
                  <a:schemeClr val="tx1"/>
                </a:solidFill>
              </a:rPr>
              <a:t>分配在静态区，程序运行结束释放存储单元。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⑵</a:t>
            </a:r>
            <a:r>
              <a:rPr kumimoji="0" lang="zh-CN" altLang="en-US" sz="2000">
                <a:solidFill>
                  <a:schemeClr val="tx1"/>
                </a:solidFill>
              </a:rPr>
              <a:t>赋初值一次未赋初值时为</a:t>
            </a:r>
            <a:r>
              <a:rPr kumimoji="0" lang="en-US" altLang="zh-CN" sz="2000">
                <a:solidFill>
                  <a:schemeClr val="tx1"/>
                </a:solidFill>
              </a:rPr>
              <a:t>0</a:t>
            </a:r>
            <a:r>
              <a:rPr kumimoji="0" lang="zh-CN" altLang="en-US" sz="2000">
                <a:solidFill>
                  <a:schemeClr val="tx1"/>
                </a:solidFill>
              </a:rPr>
              <a:t>，前次结果保留。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⑶</a:t>
            </a:r>
            <a:r>
              <a:rPr kumimoji="0" lang="zh-CN" altLang="en-US" sz="2000">
                <a:solidFill>
                  <a:schemeClr val="tx1"/>
                </a:solidFill>
              </a:rPr>
              <a:t>局部动态变量若未赋初值，其值不确定，局部静态变量未赋初值，其值为</a:t>
            </a:r>
            <a:r>
              <a:rPr kumimoji="0" lang="en-US" altLang="zh-CN" sz="2000">
                <a:solidFill>
                  <a:schemeClr val="tx1"/>
                </a:solidFill>
              </a:rPr>
              <a:t>0</a:t>
            </a:r>
            <a:r>
              <a:rPr kumimoji="0" lang="zh-CN" altLang="en-US" sz="2000">
                <a:solidFill>
                  <a:schemeClr val="tx1"/>
                </a:solidFill>
              </a:rPr>
              <a:t>或‘</a:t>
            </a:r>
            <a:r>
              <a:rPr kumimoji="0" lang="en-US" altLang="zh-CN" sz="2000">
                <a:solidFill>
                  <a:schemeClr val="tx1"/>
                </a:solidFill>
              </a:rPr>
              <a:t>\0’(</a:t>
            </a:r>
            <a:r>
              <a:rPr kumimoji="0" lang="zh-CN" altLang="en-US" sz="2000">
                <a:solidFill>
                  <a:schemeClr val="tx1"/>
                </a:solidFill>
              </a:rPr>
              <a:t>字符变量</a:t>
            </a:r>
            <a:r>
              <a:rPr kumimoji="0" lang="en-US" altLang="zh-CN" sz="2000">
                <a:solidFill>
                  <a:schemeClr val="tx1"/>
                </a:solidFill>
              </a:rPr>
              <a:t>)</a:t>
            </a:r>
            <a:r>
              <a:rPr kumimoji="0" lang="zh-CN" altLang="en-US" sz="200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⑷</a:t>
            </a:r>
            <a:r>
              <a:rPr kumimoji="0" lang="zh-CN" altLang="en-US" sz="2000">
                <a:solidFill>
                  <a:schemeClr val="tx1"/>
                </a:solidFill>
              </a:rPr>
              <a:t>静态局部变量在函数调用结束后虽存在，但其它函数不能引用它。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655638" y="511175"/>
            <a:ext cx="77597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使用局部静态变量的场合</a:t>
            </a:r>
            <a:endParaRPr lang="zh-CN" altLang="en-US" sz="280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(1)</a:t>
            </a:r>
            <a:r>
              <a:rPr kumimoji="0" lang="zh-CN" altLang="en-US" sz="2400">
                <a:solidFill>
                  <a:schemeClr val="tx1"/>
                </a:solidFill>
              </a:rPr>
              <a:t>需要保留上一次调用结束时的值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420688" y="1511300"/>
            <a:ext cx="3791272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33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打印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到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的阶乘值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468317" y="2093913"/>
            <a:ext cx="4495911" cy="452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stdio.h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main(  )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fac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n);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for(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=1;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&lt;=5;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++)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%d != %d\n</a:t>
            </a:r>
            <a:r>
              <a:rPr lang="en-US" altLang="zh-CN" sz="2400" dirty="0"/>
              <a:t>"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, fac(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));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} 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fac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n)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{ static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f=1; 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f=f*n;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return(f);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} 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346575" y="1476375"/>
            <a:ext cx="4629150" cy="2279650"/>
            <a:chOff x="2738" y="930"/>
            <a:chExt cx="2916" cy="1436"/>
          </a:xfrm>
        </p:grpSpPr>
        <p:sp>
          <p:nvSpPr>
            <p:cNvPr id="319500" name="Rectangle 35"/>
            <p:cNvSpPr>
              <a:spLocks noChangeArrowheads="1"/>
            </p:cNvSpPr>
            <p:nvPr/>
          </p:nvSpPr>
          <p:spPr bwMode="auto">
            <a:xfrm>
              <a:off x="2738" y="930"/>
              <a:ext cx="2916" cy="143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776" y="978"/>
              <a:ext cx="2832" cy="1344"/>
              <a:chOff x="2448" y="2736"/>
              <a:chExt cx="2832" cy="1344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448" y="2736"/>
                <a:ext cx="768" cy="1344"/>
                <a:chOff x="2688" y="240"/>
                <a:chExt cx="768" cy="1344"/>
              </a:xfrm>
            </p:grpSpPr>
            <p:sp>
              <p:nvSpPr>
                <p:cNvPr id="319519" name="Rectangle 12"/>
                <p:cNvSpPr>
                  <a:spLocks noChangeArrowheads="1"/>
                </p:cNvSpPr>
                <p:nvPr/>
              </p:nvSpPr>
              <p:spPr bwMode="auto">
                <a:xfrm>
                  <a:off x="2688" y="2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kumimoji="0"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main(  )</a:t>
                  </a:r>
                  <a:endParaRPr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9520" name="Rectangle 13"/>
                <p:cNvSpPr>
                  <a:spLocks noChangeArrowheads="1"/>
                </p:cNvSpPr>
                <p:nvPr/>
              </p:nvSpPr>
              <p:spPr bwMode="auto">
                <a:xfrm>
                  <a:off x="2688" y="4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r>
                    <a:rPr kumimoji="0"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i     fac(i)</a:t>
                  </a:r>
                  <a:endParaRPr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9521" name="Rectangle 14"/>
                <p:cNvSpPr>
                  <a:spLocks noChangeArrowheads="1"/>
                </p:cNvSpPr>
                <p:nvPr/>
              </p:nvSpPr>
              <p:spPr bwMode="auto">
                <a:xfrm>
                  <a:off x="2688" y="62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r>
                    <a:rPr kumimoji="0"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1    fac(1)</a:t>
                  </a:r>
                  <a:endParaRPr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95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688" y="81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r>
                    <a:rPr kumimoji="0"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2    fac(2)</a:t>
                  </a:r>
                  <a:endParaRPr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9523" name="Rectangle 16"/>
                <p:cNvSpPr>
                  <a:spLocks noChangeArrowheads="1"/>
                </p:cNvSpPr>
                <p:nvPr/>
              </p:nvSpPr>
              <p:spPr bwMode="auto">
                <a:xfrm>
                  <a:off x="2688" y="100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r>
                    <a:rPr kumimoji="0"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3    fac(3)</a:t>
                  </a:r>
                  <a:endParaRPr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9524" name="Rectangle 17"/>
                <p:cNvSpPr>
                  <a:spLocks noChangeArrowheads="1"/>
                </p:cNvSpPr>
                <p:nvPr/>
              </p:nvSpPr>
              <p:spPr bwMode="auto">
                <a:xfrm>
                  <a:off x="2688" y="120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r>
                    <a:rPr kumimoji="0"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4    fac(4)</a:t>
                  </a:r>
                  <a:endParaRPr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9525" name="Rectangle 18"/>
                <p:cNvSpPr>
                  <a:spLocks noChangeArrowheads="1"/>
                </p:cNvSpPr>
                <p:nvPr/>
              </p:nvSpPr>
              <p:spPr bwMode="auto">
                <a:xfrm>
                  <a:off x="2688" y="139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r>
                    <a:rPr kumimoji="0"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5    fac(5)</a:t>
                  </a:r>
                  <a:endParaRPr lang="en-US" altLang="zh-CN" sz="24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600" y="2736"/>
                <a:ext cx="1680" cy="1344"/>
                <a:chOff x="3600" y="240"/>
                <a:chExt cx="1680" cy="1344"/>
              </a:xfrm>
            </p:grpSpPr>
            <p:grpSp>
              <p:nvGrpSpPr>
                <p:cNvPr id="6" name="Group 20"/>
                <p:cNvGrpSpPr>
                  <a:grpSpLocks/>
                </p:cNvGrpSpPr>
                <p:nvPr/>
              </p:nvGrpSpPr>
              <p:grpSpPr bwMode="auto">
                <a:xfrm>
                  <a:off x="3600" y="240"/>
                  <a:ext cx="1680" cy="1344"/>
                  <a:chOff x="3600" y="240"/>
                  <a:chExt cx="1680" cy="1344"/>
                </a:xfrm>
              </p:grpSpPr>
              <p:sp>
                <p:nvSpPr>
                  <p:cNvPr id="31951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40"/>
                    <a:ext cx="168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fac(n)               </a:t>
                    </a:r>
                    <a:r>
                      <a:rPr kumimoji="0" lang="zh-CN" altLang="en-US" sz="2000" b="0"/>
                      <a:t>输出结果</a:t>
                    </a:r>
                    <a:r>
                      <a:rPr kumimoji="0" lang="zh-CN" altLang="en-US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     </a:t>
                    </a:r>
                    <a:endParaRPr lang="zh-CN" altLang="en-US" sz="24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951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432"/>
                    <a:ext cx="168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n   f=f*n              f=1   </a:t>
                    </a:r>
                    <a:endParaRPr lang="en-US" altLang="zh-CN" sz="24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951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624"/>
                    <a:ext cx="168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1   f=1*1             1!=1   </a:t>
                    </a:r>
                    <a:endParaRPr lang="en-US" altLang="zh-CN" sz="24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951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816"/>
                    <a:ext cx="168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2   f=1*2=2         2!=2   </a:t>
                    </a:r>
                    <a:endParaRPr lang="en-US" altLang="zh-CN" sz="24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951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008"/>
                    <a:ext cx="168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3   f=2*3=6         3!=6   </a:t>
                    </a:r>
                    <a:endParaRPr lang="en-US" altLang="zh-CN" sz="24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951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00"/>
                    <a:ext cx="168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4   f=6*4=24       4!=24   </a:t>
                    </a:r>
                    <a:endParaRPr lang="en-US" altLang="zh-CN" sz="24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31951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392"/>
                    <a:ext cx="168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kumimoji="0" lang="en-US" altLang="zh-CN" sz="2000" b="0">
                        <a:solidFill>
                          <a:schemeClr val="tx1"/>
                        </a:solidFill>
                        <a:ea typeface="宋体" pitchFamily="2" charset="-122"/>
                      </a:rPr>
                      <a:t>5   f=24*5=24     5!=120   </a:t>
                    </a:r>
                    <a:endParaRPr lang="en-US" altLang="zh-CN" sz="2400" b="0">
                      <a:solidFill>
                        <a:schemeClr val="tx1"/>
                      </a:solidFill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19510" name="Line 28"/>
                <p:cNvSpPr>
                  <a:spLocks noChangeShapeType="1"/>
                </p:cNvSpPr>
                <p:nvPr/>
              </p:nvSpPr>
              <p:spPr bwMode="auto">
                <a:xfrm>
                  <a:off x="3792" y="43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11" name="Line 29"/>
                <p:cNvSpPr>
                  <a:spLocks noChangeShapeType="1"/>
                </p:cNvSpPr>
                <p:nvPr/>
              </p:nvSpPr>
              <p:spPr bwMode="auto">
                <a:xfrm>
                  <a:off x="4656" y="43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9504" name="Line 30"/>
              <p:cNvSpPr>
                <a:spLocks noChangeShapeType="1"/>
              </p:cNvSpPr>
              <p:nvPr/>
            </p:nvSpPr>
            <p:spPr bwMode="auto">
              <a:xfrm>
                <a:off x="3216" y="321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5" name="Line 31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6" name="Line 3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7" name="Line 33"/>
              <p:cNvSpPr>
                <a:spLocks noChangeShapeType="1"/>
              </p:cNvSpPr>
              <p:nvPr/>
            </p:nvSpPr>
            <p:spPr bwMode="auto">
              <a:xfrm>
                <a:off x="3216" y="379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8" name="Line 34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2501" name="Rectangle 37"/>
          <p:cNvSpPr>
            <a:spLocks noChangeArrowheads="1"/>
          </p:cNvSpPr>
          <p:nvPr/>
        </p:nvSpPr>
        <p:spPr bwMode="auto">
          <a:xfrm>
            <a:off x="4856163" y="3984625"/>
            <a:ext cx="4119562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en-US" altLang="zh-CN" sz="2400" dirty="0">
                <a:solidFill>
                  <a:schemeClr val="tx1"/>
                </a:solidFill>
              </a:rPr>
              <a:t>(2)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初始化后变量只被引用而不改变其值</a:t>
            </a:r>
            <a:r>
              <a:rPr kumimoji="0" lang="zh-CN" altLang="en-US" sz="2400" dirty="0">
                <a:solidFill>
                  <a:schemeClr val="tx1"/>
                </a:solidFill>
              </a:rPr>
              <a:t>，则用静态局部变量较方便，以免每次调用时重新赋值，但会一直占用内存浪费系统资源。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有参函数定义的一般形式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82650" y="1824039"/>
            <a:ext cx="7158038" cy="1665288"/>
            <a:chOff x="556" y="1149"/>
            <a:chExt cx="4509" cy="1049"/>
          </a:xfrm>
        </p:grpSpPr>
        <p:sp>
          <p:nvSpPr>
            <p:cNvPr id="258064" name="Text Box 9"/>
            <p:cNvSpPr txBox="1">
              <a:spLocks noChangeArrowheads="1"/>
            </p:cNvSpPr>
            <p:nvPr/>
          </p:nvSpPr>
          <p:spPr bwMode="auto">
            <a:xfrm>
              <a:off x="1673" y="1209"/>
              <a:ext cx="3392" cy="9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/>
                <a:t>类型标识符    函数名（形式参数表列）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/>
                <a:t>{  </a:t>
              </a:r>
              <a:r>
                <a:rPr lang="zh-CN" altLang="en-US" sz="2400" dirty="0"/>
                <a:t>说明部分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 dirty="0"/>
                <a:t>    语句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/>
                <a:t>}</a:t>
              </a:r>
            </a:p>
          </p:txBody>
        </p:sp>
        <p:sp>
          <p:nvSpPr>
            <p:cNvPr id="258065" name="Text Box 10"/>
            <p:cNvSpPr txBox="1">
              <a:spLocks noChangeArrowheads="1"/>
            </p:cNvSpPr>
            <p:nvPr/>
          </p:nvSpPr>
          <p:spPr bwMode="auto">
            <a:xfrm>
              <a:off x="556" y="1149"/>
              <a:ext cx="943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现代风格</a:t>
              </a:r>
              <a:r>
                <a:rPr lang="en-US" altLang="zh-CN" sz="2400"/>
                <a:t>:</a:t>
              </a:r>
            </a:p>
          </p:txBody>
        </p:sp>
      </p:grp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5648325" y="465138"/>
            <a:ext cx="3284538" cy="1165225"/>
          </a:xfrm>
          <a:prstGeom prst="wedgeEllipseCallout">
            <a:avLst>
              <a:gd name="adj1" fmla="val -110704"/>
              <a:gd name="adj2" fmla="val 83787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/>
              <a:t>函数返回值类型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400"/>
              <a:t>隐含为</a:t>
            </a:r>
            <a:r>
              <a:rPr lang="en-US" altLang="zh-CN" sz="2400"/>
              <a:t>int</a:t>
            </a:r>
            <a:r>
              <a:rPr lang="zh-CN" altLang="en-US" sz="2400"/>
              <a:t>型</a:t>
            </a:r>
          </a:p>
        </p:txBody>
      </p:sp>
      <p:sp>
        <p:nvSpPr>
          <p:cNvPr id="566285" name="AutoShape 13"/>
          <p:cNvSpPr>
            <a:spLocks noChangeArrowheads="1"/>
          </p:cNvSpPr>
          <p:nvPr/>
        </p:nvSpPr>
        <p:spPr bwMode="auto">
          <a:xfrm>
            <a:off x="441556" y="2597994"/>
            <a:ext cx="1564815" cy="649188"/>
          </a:xfrm>
          <a:prstGeom prst="wedgeEllipseCallout">
            <a:avLst>
              <a:gd name="adj1" fmla="val 110167"/>
              <a:gd name="adj2" fmla="val -1472"/>
            </a:avLst>
          </a:prstGeom>
          <a:solidFill>
            <a:srgbClr val="FFCC99"/>
          </a:solidFill>
          <a:ln w="3175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</a:rPr>
              <a:t>函数体</a:t>
            </a: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868363" y="3744863"/>
            <a:ext cx="2911549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  有参函数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max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x,int</a:t>
            </a:r>
            <a:r>
              <a:rPr lang="en-US" altLang="zh-CN" sz="2400" dirty="0">
                <a:solidFill>
                  <a:srgbClr val="0000FF"/>
                </a:solidFill>
              </a:rPr>
              <a:t> y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{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z;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z=x&gt;</a:t>
            </a:r>
            <a:r>
              <a:rPr lang="en-US" altLang="zh-CN" sz="2400" dirty="0" err="1">
                <a:solidFill>
                  <a:schemeClr val="tx1"/>
                </a:solidFill>
              </a:rPr>
              <a:t>y?x:y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return (z);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}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27614" y="3744913"/>
            <a:ext cx="2894013" cy="2308225"/>
            <a:chOff x="3167" y="2359"/>
            <a:chExt cx="1823" cy="1454"/>
          </a:xfrm>
        </p:grpSpPr>
        <p:sp>
          <p:nvSpPr>
            <p:cNvPr id="258061" name="Text Box 16"/>
            <p:cNvSpPr txBox="1">
              <a:spLocks noChangeArrowheads="1"/>
            </p:cNvSpPr>
            <p:nvPr/>
          </p:nvSpPr>
          <p:spPr bwMode="auto">
            <a:xfrm>
              <a:off x="3167" y="2359"/>
              <a:ext cx="1775" cy="1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/>
                <a:t>例   有参函数</a:t>
              </a:r>
              <a:endParaRPr lang="en-US" altLang="zh-CN" sz="2400" dirty="0"/>
            </a:p>
            <a:p>
              <a:pPr>
                <a:spcBef>
                  <a:spcPct val="0"/>
                </a:spcBef>
              </a:pPr>
              <a:r>
                <a:rPr lang="zh-CN" altLang="en-US" sz="2400" dirty="0"/>
                <a:t>  </a:t>
              </a:r>
              <a:r>
                <a:rPr lang="en-US" altLang="zh-CN" sz="2400" dirty="0" err="1"/>
                <a:t>int</a:t>
              </a:r>
              <a:r>
                <a:rPr lang="en-US" altLang="zh-CN" sz="2400" dirty="0"/>
                <a:t> max(</a:t>
              </a:r>
              <a:r>
                <a:rPr lang="en-US" altLang="zh-CN" sz="24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2400" dirty="0">
                  <a:solidFill>
                    <a:srgbClr val="0000FF"/>
                  </a:solidFill>
                </a:rPr>
                <a:t> x, y</a:t>
              </a:r>
              <a:r>
                <a:rPr lang="en-US" altLang="zh-CN" sz="2400" dirty="0"/>
                <a:t>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/>
                <a:t>  {    </a:t>
              </a:r>
              <a:r>
                <a:rPr lang="en-US" altLang="zh-CN" sz="2400" dirty="0" err="1"/>
                <a:t>int</a:t>
              </a:r>
              <a:r>
                <a:rPr lang="en-US" altLang="zh-CN" sz="2400" dirty="0"/>
                <a:t> z;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/>
                <a:t>      z=x&gt;</a:t>
              </a:r>
              <a:r>
                <a:rPr lang="en-US" altLang="zh-CN" sz="2400" dirty="0" err="1"/>
                <a:t>y?x:y</a:t>
              </a:r>
              <a:r>
                <a:rPr lang="en-US" altLang="zh-CN" sz="2400" dirty="0"/>
                <a:t>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/>
                <a:t>      return (z);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/>
                <a:t>  }</a:t>
              </a:r>
            </a:p>
          </p:txBody>
        </p:sp>
        <p:sp>
          <p:nvSpPr>
            <p:cNvPr id="258062" name="Line 17"/>
            <p:cNvSpPr>
              <a:spLocks noChangeShapeType="1"/>
            </p:cNvSpPr>
            <p:nvPr/>
          </p:nvSpPr>
          <p:spPr bwMode="auto">
            <a:xfrm flipH="1">
              <a:off x="4774" y="3311"/>
              <a:ext cx="216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/>
            </a:p>
          </p:txBody>
        </p:sp>
        <p:sp>
          <p:nvSpPr>
            <p:cNvPr id="258063" name="Line 18"/>
            <p:cNvSpPr>
              <a:spLocks noChangeShapeType="1"/>
            </p:cNvSpPr>
            <p:nvPr/>
          </p:nvSpPr>
          <p:spPr bwMode="auto">
            <a:xfrm>
              <a:off x="4810" y="3251"/>
              <a:ext cx="132" cy="2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550863"/>
            <a:ext cx="895508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en-US" altLang="zh-CN" sz="2800" dirty="0">
                <a:solidFill>
                  <a:schemeClr val="tx1"/>
                </a:solidFill>
              </a:rPr>
              <a:t>register</a:t>
            </a:r>
            <a:r>
              <a:rPr lang="zh-CN" altLang="en-US" sz="2800" dirty="0">
                <a:solidFill>
                  <a:schemeClr val="tx1"/>
                </a:solidFill>
              </a:rPr>
              <a:t>（寄存器型）变量</a:t>
            </a:r>
          </a:p>
          <a:p>
            <a:pPr marL="0" lvl="1" indent="-28575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800" dirty="0">
                <a:solidFill>
                  <a:schemeClr val="tx1"/>
                </a:solidFill>
              </a:rPr>
              <a:t>          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0" lvl="1" indent="-28575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800" dirty="0">
                <a:solidFill>
                  <a:schemeClr val="tx1"/>
                </a:solidFill>
              </a:rPr>
              <a:t> 如果有一些变量使用频繁（例如，在一个函数中执行</a:t>
            </a:r>
            <a:r>
              <a:rPr kumimoji="0" lang="en-US" altLang="zh-CN" sz="2800" dirty="0">
                <a:solidFill>
                  <a:schemeClr val="tx1"/>
                </a:solidFill>
              </a:rPr>
              <a:t>10000</a:t>
            </a:r>
            <a:r>
              <a:rPr kumimoji="0" lang="zh-CN" altLang="en-US" sz="2800" dirty="0">
                <a:solidFill>
                  <a:schemeClr val="tx1"/>
                </a:solidFill>
              </a:rPr>
              <a:t>次循环，每次循环中都要引用某局部变量），则为存取变量的值要花费不少时间。为提高执行效率，允许将局部变量的值放在</a:t>
            </a:r>
            <a:r>
              <a:rPr kumimoji="0" lang="en-US" altLang="zh-CN" sz="2800" dirty="0">
                <a:solidFill>
                  <a:schemeClr val="tx1"/>
                </a:solidFill>
              </a:rPr>
              <a:t>CPU</a:t>
            </a:r>
            <a:r>
              <a:rPr kumimoji="0" lang="zh-CN" altLang="en-US" sz="2800" dirty="0">
                <a:solidFill>
                  <a:schemeClr val="tx1"/>
                </a:solidFill>
              </a:rPr>
              <a:t>中的寄存器中，需要用时直接从寄存器取出参加运算，不必再到内存中去存取。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0" lvl="1" indent="-28575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800" dirty="0">
                <a:solidFill>
                  <a:schemeClr val="tx1"/>
                </a:solidFill>
              </a:rPr>
              <a:t>由于寄存区的存取速度高于对内存的存取速度，因此这样做可以提高效率。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0" lvl="1" indent="-285750">
              <a:spcBef>
                <a:spcPct val="0"/>
              </a:spcBef>
              <a:buFont typeface="Times New Roman" pitchFamily="18" charset="0"/>
              <a:buNone/>
            </a:pPr>
            <a:endParaRPr kumimoji="0" lang="en-US" altLang="zh-CN" sz="2800" dirty="0">
              <a:solidFill>
                <a:schemeClr val="tx1"/>
              </a:solidFill>
            </a:endParaRPr>
          </a:p>
          <a:p>
            <a:pPr marL="0" lvl="1" indent="-28575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800" dirty="0">
                <a:solidFill>
                  <a:schemeClr val="tx1"/>
                </a:solidFill>
              </a:rPr>
              <a:t>这种变量叫做寄存器变量，用关键字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register</a:t>
            </a:r>
            <a:r>
              <a:rPr kumimoji="0" lang="zh-CN" altLang="en-US" sz="2800" dirty="0">
                <a:solidFill>
                  <a:schemeClr val="tx1"/>
                </a:solidFill>
              </a:rPr>
              <a:t>作声明。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0" lvl="1" indent="-28575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800" dirty="0">
                <a:solidFill>
                  <a:schemeClr val="tx1"/>
                </a:solidFill>
              </a:rPr>
              <a:t>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0" lvl="1" indent="-285750">
              <a:spcBef>
                <a:spcPct val="0"/>
              </a:spcBef>
              <a:buFont typeface="Times New Roman" pitchFamily="18" charset="0"/>
              <a:buNone/>
            </a:pPr>
            <a:r>
              <a:rPr kumimoji="0" lang="en-US" altLang="zh-CN" sz="2800" dirty="0">
                <a:solidFill>
                  <a:schemeClr val="tx1"/>
                </a:solidFill>
              </a:rPr>
              <a:t>register int f;</a:t>
            </a:r>
            <a:endParaRPr kumimoji="0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689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550863"/>
            <a:ext cx="895508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en-US" altLang="zh-CN" sz="2800">
                <a:solidFill>
                  <a:schemeClr val="tx1"/>
                </a:solidFill>
              </a:rPr>
              <a:t>register</a:t>
            </a:r>
            <a:r>
              <a:rPr lang="zh-CN" altLang="en-US" sz="2800">
                <a:solidFill>
                  <a:schemeClr val="tx1"/>
                </a:solidFill>
              </a:rPr>
              <a:t>（寄存器型）变量</a:t>
            </a:r>
          </a:p>
          <a:p>
            <a:pPr marL="742950" lvl="1" indent="-28575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800">
                <a:solidFill>
                  <a:schemeClr val="tx1"/>
                </a:solidFill>
              </a:rPr>
              <a:t>           </a:t>
            </a:r>
            <a:r>
              <a:rPr kumimoji="0" lang="en-US" altLang="zh-CN" sz="2400">
                <a:solidFill>
                  <a:schemeClr val="tx1"/>
                </a:solidFill>
              </a:rPr>
              <a:t>CPU</a:t>
            </a:r>
            <a:r>
              <a:rPr kumimoji="0" lang="zh-CN" altLang="en-US" sz="2400">
                <a:solidFill>
                  <a:schemeClr val="tx1"/>
                </a:solidFill>
              </a:rPr>
              <a:t>内有寄存器可用来存放数据，若把数据声明为寄存器类型，则将该类型的数据存放在寄存器中，其优点是：减少数据与内存之间的交换频率，提高程序的效率和速度。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19975" y="2968625"/>
            <a:ext cx="1371600" cy="2209800"/>
            <a:chOff x="2736" y="2352"/>
            <a:chExt cx="864" cy="1392"/>
          </a:xfrm>
        </p:grpSpPr>
        <p:sp>
          <p:nvSpPr>
            <p:cNvPr id="320524" name="Rectangle 9"/>
            <p:cNvSpPr>
              <a:spLocks noChangeArrowheads="1"/>
            </p:cNvSpPr>
            <p:nvPr/>
          </p:nvSpPr>
          <p:spPr bwMode="auto">
            <a:xfrm>
              <a:off x="2736" y="2352"/>
              <a:ext cx="864" cy="4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en-US" altLang="zh-CN" sz="2200">
                  <a:solidFill>
                    <a:schemeClr val="tx1"/>
                  </a:solidFill>
                  <a:ea typeface="宋体" pitchFamily="2" charset="-122"/>
                </a:rPr>
                <a:t>CPU </a:t>
              </a:r>
              <a:endParaRPr kumimoji="0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ctr">
                <a:spcBef>
                  <a:spcPct val="0"/>
                </a:spcBef>
              </a:pPr>
              <a:r>
                <a:rPr kumimoji="0" lang="zh-CN" altLang="en-US" sz="2200">
                  <a:solidFill>
                    <a:schemeClr val="tx1"/>
                  </a:solidFill>
                  <a:ea typeface="宋体" pitchFamily="2" charset="-122"/>
                </a:rPr>
                <a:t>寄存器组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0525" name="Rectangle 10"/>
            <p:cNvSpPr>
              <a:spLocks noChangeArrowheads="1"/>
            </p:cNvSpPr>
            <p:nvPr/>
          </p:nvSpPr>
          <p:spPr bwMode="auto">
            <a:xfrm>
              <a:off x="2784" y="3408"/>
              <a:ext cx="816" cy="336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2200">
                  <a:solidFill>
                    <a:schemeClr val="tx1"/>
                  </a:solidFill>
                  <a:ea typeface="宋体" pitchFamily="2" charset="-122"/>
                </a:rPr>
                <a:t>内存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0526" name="Line 11"/>
            <p:cNvSpPr>
              <a:spLocks noChangeShapeType="1"/>
            </p:cNvSpPr>
            <p:nvPr/>
          </p:nvSpPr>
          <p:spPr bwMode="auto">
            <a:xfrm>
              <a:off x="2928" y="2832"/>
              <a:ext cx="0" cy="57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27" name="Line 12"/>
            <p:cNvSpPr>
              <a:spLocks noChangeShapeType="1"/>
            </p:cNvSpPr>
            <p:nvPr/>
          </p:nvSpPr>
          <p:spPr bwMode="auto">
            <a:xfrm flipV="1">
              <a:off x="3360" y="2832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2262188" y="2224088"/>
            <a:ext cx="3411537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34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使用寄存器变量</a:t>
            </a:r>
          </a:p>
        </p:txBody>
      </p:sp>
      <p:sp>
        <p:nvSpPr>
          <p:cNvPr id="704526" name="Rectangle 14"/>
          <p:cNvSpPr>
            <a:spLocks noChangeArrowheads="1"/>
          </p:cNvSpPr>
          <p:nvPr/>
        </p:nvSpPr>
        <p:spPr bwMode="auto">
          <a:xfrm>
            <a:off x="2232025" y="2692400"/>
            <a:ext cx="484376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 &lt;</a:t>
            </a:r>
            <a:r>
              <a:rPr lang="en-US" altLang="zh-CN" sz="2400" dirty="0" err="1">
                <a:ea typeface="宋体" pitchFamily="2" charset="-122"/>
              </a:rPr>
              <a:t>stdio.h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main(  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long  </a:t>
            </a:r>
            <a:r>
              <a:rPr lang="en-US" altLang="zh-CN" sz="2400" dirty="0" err="1">
                <a:ea typeface="宋体" pitchFamily="2" charset="-122"/>
              </a:rPr>
              <a:t>fac</a:t>
            </a:r>
            <a:r>
              <a:rPr lang="en-US" altLang="zh-CN" sz="2400" dirty="0">
                <a:ea typeface="宋体" pitchFamily="2" charset="-122"/>
              </a:rPr>
              <a:t>(long);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long 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, n;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 err="1">
                <a:ea typeface="宋体" pitchFamily="2" charset="-122"/>
              </a:rPr>
              <a:t>scanf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%</a:t>
            </a:r>
            <a:r>
              <a:rPr lang="en-US" altLang="zh-CN" sz="2400" dirty="0" err="1">
                <a:ea typeface="宋体" pitchFamily="2" charset="-122"/>
              </a:rPr>
              <a:t>ld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,&amp;n);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for(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=1;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&lt;=n;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++)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  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%ld != %ld\ n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, fac(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));}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long  </a:t>
            </a:r>
            <a:r>
              <a:rPr lang="en-US" altLang="zh-CN" sz="2400" dirty="0" err="1">
                <a:ea typeface="宋体" pitchFamily="2" charset="-122"/>
              </a:rPr>
              <a:t>fac</a:t>
            </a:r>
            <a:r>
              <a:rPr lang="en-US" altLang="zh-CN" sz="2400" dirty="0">
                <a:ea typeface="宋体" pitchFamily="2" charset="-122"/>
              </a:rPr>
              <a:t>(long n)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register</a:t>
            </a:r>
            <a:r>
              <a:rPr lang="en-US" altLang="zh-CN" sz="2400" dirty="0">
                <a:ea typeface="宋体" pitchFamily="2" charset="-122"/>
              </a:rPr>
              <a:t>  long 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, f=1;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for(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=1;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&lt;=n;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++)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f=f *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; return(f);  }</a:t>
            </a:r>
          </a:p>
        </p:txBody>
      </p:sp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446088" y="3305175"/>
            <a:ext cx="1524000" cy="2490788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运行结果： 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  </a:t>
            </a:r>
            <a:r>
              <a:rPr kumimoji="0" lang="en-US" altLang="zh-CN" sz="2400">
                <a:solidFill>
                  <a:schemeClr val="tx1"/>
                </a:solidFill>
              </a:rPr>
              <a:t>1 ! = 1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 2 ! = 2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 3 ! = 6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 4 ! = 24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 5 ! = 120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1028"/>
          <p:cNvSpPr>
            <a:spLocks noChangeArrowheads="1"/>
          </p:cNvSpPr>
          <p:nvPr/>
        </p:nvSpPr>
        <p:spPr bwMode="auto">
          <a:xfrm>
            <a:off x="655638" y="1019175"/>
            <a:ext cx="77597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1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zh-CN" altLang="en-US" sz="2800" dirty="0">
                <a:solidFill>
                  <a:srgbClr val="FF0000"/>
                </a:solidFill>
              </a:rPr>
              <a:t>寄存器类型变量的几点说明：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1. </a:t>
            </a:r>
            <a:r>
              <a:rPr kumimoji="0" lang="zh-CN" altLang="en-US" sz="2400" dirty="0">
                <a:solidFill>
                  <a:schemeClr val="tx1"/>
                </a:solidFill>
              </a:rPr>
              <a:t>局部自动变量类型和形参可定义为寄存器变量。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2. </a:t>
            </a:r>
            <a:r>
              <a:rPr kumimoji="0" lang="zh-CN" altLang="en-US" sz="2400" dirty="0">
                <a:solidFill>
                  <a:schemeClr val="tx1"/>
                </a:solidFill>
              </a:rPr>
              <a:t>不同</a:t>
            </a:r>
            <a:r>
              <a:rPr kumimoji="0" lang="en-US" altLang="zh-CN" sz="2400" dirty="0">
                <a:solidFill>
                  <a:schemeClr val="tx1"/>
                </a:solidFill>
              </a:rPr>
              <a:t>C</a:t>
            </a:r>
            <a:r>
              <a:rPr kumimoji="0" lang="zh-CN" altLang="en-US" sz="2400" dirty="0">
                <a:solidFill>
                  <a:schemeClr val="tx1"/>
                </a:solidFill>
              </a:rPr>
              <a:t>系统对寄存器的使用个数，对</a:t>
            </a:r>
            <a:r>
              <a:rPr kumimoji="0" lang="en-US" altLang="zh-CN" sz="2400" dirty="0">
                <a:solidFill>
                  <a:schemeClr val="tx1"/>
                </a:solidFill>
              </a:rPr>
              <a:t>register</a:t>
            </a:r>
            <a:r>
              <a:rPr kumimoji="0" lang="zh-CN" altLang="en-US" sz="2400" dirty="0">
                <a:solidFill>
                  <a:schemeClr val="tx1"/>
                </a:solidFill>
              </a:rPr>
              <a:t>变量的处理方法不同，对寄存器变量的数据类型有限制。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3. </a:t>
            </a:r>
            <a:r>
              <a:rPr kumimoji="0" lang="zh-CN" altLang="en-US" sz="2400" dirty="0">
                <a:solidFill>
                  <a:schemeClr val="tx1"/>
                </a:solidFill>
              </a:rPr>
              <a:t>局部静态变量不能定义为寄存器变量。 </a:t>
            </a:r>
            <a:endParaRPr kumimoji="0" lang="zh-CN" altLang="en-US" sz="24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4. </a:t>
            </a:r>
            <a:r>
              <a:rPr lang="en-US" altLang="zh-CN" sz="2400" dirty="0">
                <a:solidFill>
                  <a:schemeClr val="tx1"/>
                </a:solidFill>
              </a:rPr>
              <a:t> double, float</a:t>
            </a:r>
            <a:r>
              <a:rPr lang="zh-CN" altLang="en-US" sz="2400">
                <a:solidFill>
                  <a:schemeClr val="tx1"/>
                </a:solidFill>
              </a:rPr>
              <a:t>等变量不能</a:t>
            </a:r>
            <a:r>
              <a:rPr lang="zh-CN" altLang="en-US" sz="2400" dirty="0">
                <a:solidFill>
                  <a:schemeClr val="tx1"/>
                </a:solidFill>
              </a:rPr>
              <a:t>设为</a:t>
            </a:r>
            <a:r>
              <a:rPr lang="en-US" altLang="zh-CN" sz="2400" dirty="0">
                <a:solidFill>
                  <a:schemeClr val="tx1"/>
                </a:solidFill>
              </a:rPr>
              <a:t>register</a:t>
            </a:r>
            <a:r>
              <a:rPr lang="zh-CN" altLang="en-US" sz="2400" dirty="0">
                <a:solidFill>
                  <a:schemeClr val="tx1"/>
                </a:solidFill>
              </a:rPr>
              <a:t>型，因为超过寄存器长度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55638" y="681038"/>
            <a:ext cx="812482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extern</a:t>
            </a:r>
            <a:r>
              <a:rPr lang="zh-CN" altLang="en-US" sz="2800" dirty="0">
                <a:solidFill>
                  <a:schemeClr val="tx1"/>
                </a:solidFill>
              </a:rPr>
              <a:t>声明外部变量</a:t>
            </a:r>
          </a:p>
          <a:p>
            <a:pPr marL="342900" indent="-3429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chemeClr val="tx1"/>
                </a:solidFill>
              </a:rPr>
              <a:t>           </a:t>
            </a:r>
            <a:r>
              <a:rPr kumimoji="0" lang="zh-CN" altLang="en-US" sz="2000" dirty="0">
                <a:solidFill>
                  <a:schemeClr val="tx1"/>
                </a:solidFill>
              </a:rPr>
              <a:t>外部变量也称全局变量，在函数外部定义，其作用域是从变量的定义处开始，到本程序文件的未尾。在定义的作用域内，全局变量可为程序中各个函数所引用。</a:t>
            </a:r>
          </a:p>
          <a:p>
            <a:pPr marL="342900" indent="-3429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 dirty="0">
                <a:solidFill>
                  <a:schemeClr val="tx1"/>
                </a:solidFill>
              </a:rPr>
              <a:t>              可以用</a:t>
            </a:r>
            <a:r>
              <a:rPr kumimoji="0" lang="en-US" altLang="zh-CN" sz="2000" dirty="0">
                <a:solidFill>
                  <a:schemeClr val="tx1"/>
                </a:solidFill>
              </a:rPr>
              <a:t>extern</a:t>
            </a:r>
            <a:r>
              <a:rPr kumimoji="0" lang="zh-CN" altLang="en-US" sz="2000" dirty="0">
                <a:solidFill>
                  <a:schemeClr val="tx1"/>
                </a:solidFill>
              </a:rPr>
              <a:t>声明外部变量，以扩展外部变量的作用域。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655638" y="2662238"/>
            <a:ext cx="77454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在一个文件内声明外部变量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外部变量没在文件开头定义，其作用域为定义处到文件结束。定义处之前的函数要使用，则在引用前用关键字</a:t>
            </a:r>
            <a:r>
              <a:rPr kumimoji="0" lang="en-US" altLang="zh-CN" sz="2000" dirty="0">
                <a:solidFill>
                  <a:schemeClr val="tx1"/>
                </a:solidFill>
              </a:rPr>
              <a:t>extern</a:t>
            </a:r>
            <a:r>
              <a:rPr kumimoji="0" lang="zh-CN" altLang="en-US" sz="2000" dirty="0">
                <a:solidFill>
                  <a:schemeClr val="tx1"/>
                </a:solidFill>
              </a:rPr>
              <a:t>作“外部变量声明”。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55638" y="681038"/>
            <a:ext cx="812482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extern</a:t>
            </a:r>
            <a:r>
              <a:rPr lang="zh-CN" altLang="en-US" sz="2800" dirty="0">
                <a:solidFill>
                  <a:schemeClr val="tx1"/>
                </a:solidFill>
              </a:rPr>
              <a:t>声明外部变量</a:t>
            </a:r>
          </a:p>
          <a:p>
            <a:pPr marL="342900" indent="-3429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chemeClr val="tx1"/>
                </a:solidFill>
              </a:rPr>
              <a:t>           </a:t>
            </a:r>
            <a:r>
              <a:rPr kumimoji="0" lang="zh-CN" altLang="en-US" sz="2000" dirty="0">
                <a:solidFill>
                  <a:schemeClr val="tx1"/>
                </a:solidFill>
              </a:rPr>
              <a:t>外部变量也称全局变量，在函数外部定义，其作用域是从变量的定义处开始，到本程序文件的未尾。在定义的作用域内，全局变量可为程序中各个函数所引用。</a:t>
            </a:r>
          </a:p>
          <a:p>
            <a:pPr marL="342900" indent="-3429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 dirty="0">
                <a:solidFill>
                  <a:schemeClr val="tx1"/>
                </a:solidFill>
              </a:rPr>
              <a:t>              可以用</a:t>
            </a:r>
            <a:r>
              <a:rPr kumimoji="0" lang="en-US" altLang="zh-CN" sz="2000" dirty="0">
                <a:solidFill>
                  <a:schemeClr val="tx1"/>
                </a:solidFill>
              </a:rPr>
              <a:t>extern</a:t>
            </a:r>
            <a:r>
              <a:rPr kumimoji="0" lang="zh-CN" altLang="en-US" sz="2000" dirty="0">
                <a:solidFill>
                  <a:schemeClr val="tx1"/>
                </a:solidFill>
              </a:rPr>
              <a:t>声明外部变量，以扩展外部变量的作用域。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8617" name="Text Box 9"/>
          <p:cNvSpPr txBox="1">
            <a:spLocks noChangeArrowheads="1"/>
          </p:cNvSpPr>
          <p:nvPr/>
        </p:nvSpPr>
        <p:spPr bwMode="auto">
          <a:xfrm>
            <a:off x="1460500" y="2801938"/>
            <a:ext cx="3411538" cy="83099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35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</a:rPr>
              <a:t>extern</a:t>
            </a:r>
            <a:r>
              <a:rPr lang="zh-CN" altLang="en-US" sz="2400" dirty="0">
                <a:solidFill>
                  <a:schemeClr val="tx1"/>
                </a:solidFill>
              </a:rPr>
              <a:t>声明外部变量，扩展作用域</a:t>
            </a:r>
          </a:p>
        </p:txBody>
      </p:sp>
      <p:sp>
        <p:nvSpPr>
          <p:cNvPr id="708618" name="Rectangle 10"/>
          <p:cNvSpPr>
            <a:spLocks noChangeArrowheads="1"/>
          </p:cNvSpPr>
          <p:nvPr/>
        </p:nvSpPr>
        <p:spPr bwMode="auto">
          <a:xfrm>
            <a:off x="5230813" y="2767013"/>
            <a:ext cx="340670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int  max(int x, int y)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int z;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z=x&gt;y ? x:y;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return(z);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main( 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extern int A,B;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%</a:t>
            </a:r>
            <a:r>
              <a:rPr lang="en-US" altLang="zh-CN" sz="2400" dirty="0" err="1">
                <a:ea typeface="宋体" pitchFamily="2" charset="-122"/>
              </a:rPr>
              <a:t>d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ea typeface="宋体" pitchFamily="2" charset="-122"/>
              </a:rPr>
              <a:t>,max</a:t>
            </a:r>
            <a:r>
              <a:rPr lang="en-US" altLang="zh-CN" sz="2400" dirty="0">
                <a:ea typeface="宋体" pitchFamily="2" charset="-122"/>
              </a:rPr>
              <a:t>(A,B));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int  A=13,B=-8;</a:t>
            </a:r>
          </a:p>
        </p:txBody>
      </p:sp>
      <p:sp>
        <p:nvSpPr>
          <p:cNvPr id="708619" name="Rectangle 11"/>
          <p:cNvSpPr>
            <a:spLocks noChangeArrowheads="1"/>
          </p:cNvSpPr>
          <p:nvPr/>
        </p:nvSpPr>
        <p:spPr bwMode="auto">
          <a:xfrm>
            <a:off x="7242175" y="3881438"/>
            <a:ext cx="1524000" cy="887412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运行结果： 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  </a:t>
            </a:r>
            <a:r>
              <a:rPr kumimoji="0" lang="en-US" altLang="zh-CN" sz="2400">
                <a:solidFill>
                  <a:schemeClr val="tx1"/>
                </a:solidFill>
              </a:rPr>
              <a:t>13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708620" name="AutoShape 12"/>
          <p:cNvSpPr>
            <a:spLocks noChangeArrowheads="1"/>
          </p:cNvSpPr>
          <p:nvPr/>
        </p:nvSpPr>
        <p:spPr bwMode="auto">
          <a:xfrm>
            <a:off x="2363788" y="5641975"/>
            <a:ext cx="2433637" cy="969963"/>
          </a:xfrm>
          <a:prstGeom prst="wedgeRectCallout">
            <a:avLst>
              <a:gd name="adj1" fmla="val 81181"/>
              <a:gd name="adj2" fmla="val -89773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可以省略为：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extern A</a:t>
            </a: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1377950" y="4162425"/>
            <a:ext cx="3475038" cy="1225550"/>
          </a:xfrm>
          <a:prstGeom prst="rect">
            <a:avLst/>
          </a:prstGeom>
          <a:solidFill>
            <a:srgbClr val="FFCC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一般应将外部变量定义放在程序最前面，从而省去</a:t>
            </a:r>
            <a:r>
              <a:rPr lang="en-US" altLang="zh-CN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extern</a:t>
            </a: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声明</a:t>
            </a:r>
          </a:p>
        </p:txBody>
      </p:sp>
    </p:spTree>
    <p:extLst>
      <p:ext uri="{BB962C8B-B14F-4D97-AF65-F5344CB8AC3E}">
        <p14:creationId xmlns:p14="http://schemas.microsoft.com/office/powerpoint/2010/main" val="810748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1" name="Text Box 8"/>
          <p:cNvSpPr txBox="1">
            <a:spLocks noChangeArrowheads="1"/>
          </p:cNvSpPr>
          <p:nvPr/>
        </p:nvSpPr>
        <p:spPr bwMode="auto">
          <a:xfrm>
            <a:off x="539552" y="1124744"/>
            <a:ext cx="3621087" cy="83099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36</a:t>
            </a:r>
            <a:r>
              <a:rPr lang="zh-CN" altLang="en-US" sz="2400" dirty="0">
                <a:solidFill>
                  <a:schemeClr val="tx1"/>
                </a:solidFill>
              </a:rPr>
              <a:t>   用</a:t>
            </a:r>
            <a:r>
              <a:rPr lang="en-US" altLang="zh-CN" sz="2400" dirty="0">
                <a:solidFill>
                  <a:schemeClr val="tx1"/>
                </a:solidFill>
              </a:rPr>
              <a:t>extern</a:t>
            </a:r>
            <a:r>
              <a:rPr lang="zh-CN" altLang="en-US" sz="2400" dirty="0">
                <a:solidFill>
                  <a:schemeClr val="tx1"/>
                </a:solidFill>
              </a:rPr>
              <a:t>扩展作用域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4341813" y="520700"/>
            <a:ext cx="4579074" cy="6370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 err="1">
                <a:ea typeface="宋体" pitchFamily="2" charset="-122"/>
              </a:rPr>
              <a:t>gx</a:t>
            </a:r>
            <a:r>
              <a:rPr lang="en-US" altLang="zh-CN" sz="2400" dirty="0">
                <a:ea typeface="宋体" pitchFamily="2" charset="-122"/>
              </a:rPr>
              <a:t>(),</a:t>
            </a:r>
            <a:r>
              <a:rPr lang="en-US" altLang="zh-CN" sz="2400" dirty="0" err="1">
                <a:ea typeface="宋体" pitchFamily="2" charset="-122"/>
              </a:rPr>
              <a:t>gy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extern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X,Y;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1: x=%d\ty=%d\</a:t>
            </a:r>
            <a:r>
              <a:rPr lang="en-US" altLang="zh-CN" sz="2400" dirty="0" err="1">
                <a:ea typeface="宋体" pitchFamily="2" charset="-122"/>
              </a:rPr>
              <a:t>n</a:t>
            </a:r>
            <a:r>
              <a:rPr lang="en-US" altLang="zh-CN" sz="2400" dirty="0" err="1"/>
              <a:t>",</a:t>
            </a:r>
            <a:r>
              <a:rPr lang="en-US" altLang="zh-CN" sz="2400" dirty="0" err="1">
                <a:ea typeface="宋体" pitchFamily="2" charset="-122"/>
              </a:rPr>
              <a:t>X,Y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Y=246;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gx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gy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 err="1">
                <a:ea typeface="宋体" pitchFamily="2" charset="-122"/>
              </a:rPr>
              <a:t>gx</a:t>
            </a:r>
            <a:r>
              <a:rPr lang="en-US" altLang="zh-CN" sz="2400" dirty="0">
                <a:ea typeface="宋体" pitchFamily="2" charset="-122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extern 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 X,Y;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X=135;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2: x=%d\ty=%d\</a:t>
            </a:r>
            <a:r>
              <a:rPr lang="en-US" altLang="zh-CN" sz="2400" dirty="0" err="1">
                <a:ea typeface="宋体" pitchFamily="2" charset="-122"/>
              </a:rPr>
              <a:t>n</a:t>
            </a:r>
            <a:r>
              <a:rPr lang="en-US" altLang="zh-CN" sz="2400" dirty="0" err="1"/>
              <a:t>“,</a:t>
            </a:r>
            <a:r>
              <a:rPr lang="en-US" altLang="zh-CN" sz="2400" dirty="0" err="1">
                <a:ea typeface="宋体" pitchFamily="2" charset="-122"/>
              </a:rPr>
              <a:t>X,Y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X,Y;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 err="1">
                <a:ea typeface="宋体" pitchFamily="2" charset="-122"/>
              </a:rPr>
              <a:t>gy</a:t>
            </a:r>
            <a:r>
              <a:rPr lang="en-US" altLang="zh-CN" sz="2400" dirty="0">
                <a:ea typeface="宋体" pitchFamily="2" charset="-122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3: x=%d\ty=%d\</a:t>
            </a:r>
            <a:r>
              <a:rPr lang="en-US" altLang="zh-CN" sz="2400" dirty="0" err="1">
                <a:ea typeface="宋体" pitchFamily="2" charset="-122"/>
              </a:rPr>
              <a:t>n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ea typeface="宋体" pitchFamily="2" charset="-122"/>
              </a:rPr>
              <a:t>,X,Y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}</a:t>
            </a:r>
          </a:p>
        </p:txBody>
      </p:sp>
      <p:sp>
        <p:nvSpPr>
          <p:cNvPr id="677898" name="Text Box 10"/>
          <p:cNvSpPr txBox="1">
            <a:spLocks noChangeArrowheads="1"/>
          </p:cNvSpPr>
          <p:nvPr/>
        </p:nvSpPr>
        <p:spPr bwMode="auto">
          <a:xfrm>
            <a:off x="1419225" y="2663825"/>
            <a:ext cx="2574925" cy="1590675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运行结果：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1:  x=0         y=0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2:  x=135     y=246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3:  x=135     y=246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在多文件的程序中声明外部变量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如果一个程序由多个文件组成，而一个外部变量需要在几个文件中引用，此时，可以在任一文件中定义该外部变量，在其它文件中用</a:t>
            </a:r>
            <a:r>
              <a:rPr kumimoji="0" lang="en-US" altLang="zh-CN" sz="2000" dirty="0">
                <a:solidFill>
                  <a:schemeClr val="tx1"/>
                </a:solidFill>
              </a:rPr>
              <a:t>extern</a:t>
            </a:r>
            <a:r>
              <a:rPr kumimoji="0" lang="zh-CN" altLang="en-US" sz="2000" dirty="0">
                <a:solidFill>
                  <a:schemeClr val="tx1"/>
                </a:solidFill>
              </a:rPr>
              <a:t>加以声明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若在每个文件中都定义该外部变量，则系统将提示“重定义类型错”</a:t>
            </a:r>
            <a:r>
              <a:rPr kumimoji="0" lang="zh-CN" altLang="en-US" sz="16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1350" y="2965450"/>
            <a:ext cx="8096250" cy="3046413"/>
            <a:chOff x="217" y="1948"/>
            <a:chExt cx="5100" cy="1919"/>
          </a:xfrm>
        </p:grpSpPr>
        <p:sp>
          <p:nvSpPr>
            <p:cNvPr id="324621" name="Text Box 11"/>
            <p:cNvSpPr txBox="1">
              <a:spLocks noChangeArrowheads="1"/>
            </p:cNvSpPr>
            <p:nvPr/>
          </p:nvSpPr>
          <p:spPr bwMode="auto">
            <a:xfrm>
              <a:off x="217" y="1948"/>
              <a:ext cx="1291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990033"/>
                  </a:solidFill>
                </a:rPr>
                <a:t>int global;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extern float x;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{ int local;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      ┇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24622" name="Text Box 12"/>
            <p:cNvSpPr txBox="1">
              <a:spLocks noChangeArrowheads="1"/>
            </p:cNvSpPr>
            <p:nvPr/>
          </p:nvSpPr>
          <p:spPr bwMode="auto">
            <a:xfrm>
              <a:off x="1776" y="1948"/>
              <a:ext cx="1612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extern int global;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FF5050"/>
                  </a:solidFill>
                </a:rPr>
                <a:t>static int number;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func1()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{	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     ┇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24623" name="Text Box 13"/>
            <p:cNvSpPr txBox="1">
              <a:spLocks noChangeArrowheads="1"/>
            </p:cNvSpPr>
            <p:nvPr/>
          </p:nvSpPr>
          <p:spPr bwMode="auto">
            <a:xfrm>
              <a:off x="3646" y="1948"/>
              <a:ext cx="1671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990033"/>
                  </a:solidFill>
                </a:rPr>
                <a:t>float x;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FF5050"/>
                  </a:solidFill>
                </a:rPr>
                <a:t>static int number;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func2()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{ extern int global;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	┇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24624" name="Text Box 14"/>
            <p:cNvSpPr txBox="1">
              <a:spLocks noChangeArrowheads="1"/>
            </p:cNvSpPr>
            <p:nvPr/>
          </p:nvSpPr>
          <p:spPr bwMode="auto">
            <a:xfrm>
              <a:off x="563" y="3579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rgbClr val="336600"/>
                  </a:solidFill>
                </a:rPr>
                <a:t>file1.c</a:t>
              </a:r>
            </a:p>
          </p:txBody>
        </p:sp>
        <p:sp>
          <p:nvSpPr>
            <p:cNvPr id="324625" name="Text Box 15"/>
            <p:cNvSpPr txBox="1">
              <a:spLocks noChangeArrowheads="1"/>
            </p:cNvSpPr>
            <p:nvPr/>
          </p:nvSpPr>
          <p:spPr bwMode="auto">
            <a:xfrm>
              <a:off x="2282" y="3579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file2.c</a:t>
              </a:r>
            </a:p>
          </p:txBody>
        </p:sp>
        <p:sp>
          <p:nvSpPr>
            <p:cNvPr id="324626" name="Text Box 16"/>
            <p:cNvSpPr txBox="1">
              <a:spLocks noChangeArrowheads="1"/>
            </p:cNvSpPr>
            <p:nvPr/>
          </p:nvSpPr>
          <p:spPr bwMode="auto">
            <a:xfrm>
              <a:off x="4182" y="3579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rgbClr val="CC6600"/>
                  </a:solidFill>
                </a:rPr>
                <a:t>file3.c</a:t>
              </a:r>
            </a:p>
          </p:txBody>
        </p:sp>
      </p:grpSp>
      <p:sp>
        <p:nvSpPr>
          <p:cNvPr id="710674" name="AutoShape 18"/>
          <p:cNvSpPr>
            <a:spLocks noChangeArrowheads="1"/>
          </p:cNvSpPr>
          <p:nvPr/>
        </p:nvSpPr>
        <p:spPr bwMode="auto">
          <a:xfrm>
            <a:off x="815975" y="2224088"/>
            <a:ext cx="985838" cy="533400"/>
          </a:xfrm>
          <a:prstGeom prst="wedgeRectCallout">
            <a:avLst>
              <a:gd name="adj1" fmla="val 51449"/>
              <a:gd name="adj2" fmla="val 116963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</a:p>
        </p:txBody>
      </p:sp>
      <p:sp>
        <p:nvSpPr>
          <p:cNvPr id="710675" name="AutoShape 19"/>
          <p:cNvSpPr>
            <a:spLocks noChangeArrowheads="1"/>
          </p:cNvSpPr>
          <p:nvPr/>
        </p:nvSpPr>
        <p:spPr bwMode="auto">
          <a:xfrm>
            <a:off x="7989888" y="2324100"/>
            <a:ext cx="985837" cy="533400"/>
          </a:xfrm>
          <a:prstGeom prst="wedgeRectCallout">
            <a:avLst>
              <a:gd name="adj1" fmla="val -135509"/>
              <a:gd name="adj2" fmla="val 114287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</a:p>
        </p:txBody>
      </p:sp>
      <p:sp>
        <p:nvSpPr>
          <p:cNvPr id="710676" name="AutoShape 20"/>
          <p:cNvSpPr>
            <a:spLocks noChangeArrowheads="1"/>
          </p:cNvSpPr>
          <p:nvPr/>
        </p:nvSpPr>
        <p:spPr bwMode="auto">
          <a:xfrm>
            <a:off x="2419350" y="5487988"/>
            <a:ext cx="985838" cy="533400"/>
          </a:xfrm>
          <a:prstGeom prst="wedgeRectCallout">
            <a:avLst>
              <a:gd name="adj1" fmla="val -48389"/>
              <a:gd name="adj2" fmla="val -381546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声明</a:t>
            </a:r>
          </a:p>
        </p:txBody>
      </p:sp>
      <p:sp>
        <p:nvSpPr>
          <p:cNvPr id="710677" name="AutoShape 21"/>
          <p:cNvSpPr>
            <a:spLocks noChangeArrowheads="1"/>
          </p:cNvSpPr>
          <p:nvPr/>
        </p:nvSpPr>
        <p:spPr bwMode="auto">
          <a:xfrm>
            <a:off x="5135563" y="5502275"/>
            <a:ext cx="985837" cy="533400"/>
          </a:xfrm>
          <a:prstGeom prst="wedgeRectCallout">
            <a:avLst>
              <a:gd name="adj1" fmla="val -58375"/>
              <a:gd name="adj2" fmla="val -450000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声明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9" name="Text Box 8"/>
          <p:cNvSpPr txBox="1">
            <a:spLocks noChangeArrowheads="1"/>
          </p:cNvSpPr>
          <p:nvPr/>
        </p:nvSpPr>
        <p:spPr bwMode="auto">
          <a:xfrm>
            <a:off x="473075" y="908720"/>
            <a:ext cx="7362825" cy="457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37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</a:rPr>
              <a:t>extern</a:t>
            </a:r>
            <a:r>
              <a:rPr lang="zh-CN" altLang="en-US" sz="2400" dirty="0">
                <a:solidFill>
                  <a:schemeClr val="tx1"/>
                </a:solidFill>
              </a:rPr>
              <a:t>将外部变量的作用域扩展到其它文件</a:t>
            </a:r>
          </a:p>
        </p:txBody>
      </p:sp>
      <p:sp>
        <p:nvSpPr>
          <p:cNvPr id="712713" name="Rectangle 9"/>
          <p:cNvSpPr>
            <a:spLocks noChangeArrowheads="1"/>
          </p:cNvSpPr>
          <p:nvPr/>
        </p:nvSpPr>
        <p:spPr bwMode="auto">
          <a:xfrm>
            <a:off x="207963" y="1400845"/>
            <a:ext cx="858996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tx1"/>
                </a:solidFill>
              </a:rPr>
              <a:t>程序的作用是给定</a:t>
            </a:r>
            <a:r>
              <a:rPr kumimoji="0" lang="en-US" altLang="zh-CN" sz="2400">
                <a:solidFill>
                  <a:schemeClr val="tx1"/>
                </a:solidFill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</a:rPr>
              <a:t>的值，输入</a:t>
            </a:r>
            <a:r>
              <a:rPr kumimoji="0" lang="en-US" altLang="zh-CN" sz="2400">
                <a:solidFill>
                  <a:schemeClr val="tx1"/>
                </a:solidFill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</a:rPr>
              <a:t>和</a:t>
            </a:r>
            <a:r>
              <a:rPr kumimoji="0" lang="en-US" altLang="zh-CN" sz="2400">
                <a:solidFill>
                  <a:schemeClr val="tx1"/>
                </a:solidFill>
              </a:rPr>
              <a:t>m</a:t>
            </a:r>
            <a:r>
              <a:rPr kumimoji="0" lang="zh-CN" altLang="en-US" sz="2400">
                <a:solidFill>
                  <a:schemeClr val="tx1"/>
                </a:solidFill>
              </a:rPr>
              <a:t>，求</a:t>
            </a:r>
            <a:r>
              <a:rPr kumimoji="0" lang="en-US" altLang="zh-CN" sz="2400">
                <a:solidFill>
                  <a:schemeClr val="tx1"/>
                </a:solidFill>
              </a:rPr>
              <a:t>a×b</a:t>
            </a:r>
            <a:r>
              <a:rPr kumimoji="0" lang="zh-CN" altLang="en-US" sz="2400">
                <a:solidFill>
                  <a:schemeClr val="tx1"/>
                </a:solidFill>
              </a:rPr>
              <a:t>和</a:t>
            </a:r>
            <a:r>
              <a:rPr kumimoji="0" lang="en-US" altLang="zh-CN" sz="2400">
                <a:solidFill>
                  <a:schemeClr val="tx1"/>
                </a:solidFill>
              </a:rPr>
              <a:t>a</a:t>
            </a:r>
            <a:r>
              <a:rPr kumimoji="0" lang="en-US" altLang="zh-CN" sz="2400" baseline="30000">
                <a:solidFill>
                  <a:schemeClr val="tx1"/>
                </a:solidFill>
              </a:rPr>
              <a:t>m</a:t>
            </a:r>
            <a:r>
              <a:rPr kumimoji="0" lang="zh-CN" altLang="en-US" sz="2400">
                <a:solidFill>
                  <a:schemeClr val="tx1"/>
                </a:solidFill>
              </a:rPr>
              <a:t>的值。</a:t>
            </a:r>
            <a:endParaRPr kumimoji="0"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1883624"/>
            <a:ext cx="9155114" cy="4894263"/>
            <a:chOff x="0" y="886"/>
            <a:chExt cx="5767" cy="3083"/>
          </a:xfrm>
        </p:grpSpPr>
        <p:sp>
          <p:nvSpPr>
            <p:cNvPr id="325642" name="Text Box 11"/>
            <p:cNvSpPr txBox="1">
              <a:spLocks noChangeArrowheads="1"/>
            </p:cNvSpPr>
            <p:nvPr/>
          </p:nvSpPr>
          <p:spPr bwMode="auto">
            <a:xfrm>
              <a:off x="0" y="886"/>
              <a:ext cx="4241" cy="308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#include &lt;</a:t>
              </a:r>
              <a:r>
                <a:rPr lang="en-US" altLang="zh-CN" sz="2400" dirty="0" err="1">
                  <a:ea typeface="宋体" pitchFamily="2" charset="-122"/>
                </a:rPr>
                <a:t>stdio.h</a:t>
              </a:r>
              <a:r>
                <a:rPr lang="en-US" altLang="zh-CN" sz="2400" dirty="0">
                  <a:ea typeface="宋体" pitchFamily="2" charset="-122"/>
                </a:rPr>
                <a:t>&gt;    /*</a:t>
              </a:r>
              <a:r>
                <a:rPr lang="zh-CN" altLang="en-US" sz="2400" dirty="0">
                  <a:ea typeface="宋体" pitchFamily="2" charset="-122"/>
                </a:rPr>
                <a:t>文件</a:t>
              </a:r>
              <a:r>
                <a:rPr lang="en-US" altLang="zh-CN" sz="2400" dirty="0">
                  <a:ea typeface="宋体" pitchFamily="2" charset="-122"/>
                </a:rPr>
                <a:t>file1.c*/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#include “file2.c”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int A;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ea typeface="宋体" pitchFamily="2" charset="-122"/>
                </a:rPr>
                <a:t>int</a:t>
              </a:r>
              <a:r>
                <a:rPr lang="en-US" altLang="zh-CN" sz="2400" dirty="0">
                  <a:ea typeface="宋体" pitchFamily="2" charset="-122"/>
                </a:rPr>
                <a:t> 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{ </a:t>
              </a:r>
              <a:r>
                <a:rPr lang="en-US" altLang="zh-CN" sz="2400" dirty="0" err="1">
                  <a:ea typeface="宋体" pitchFamily="2" charset="-122"/>
                </a:rPr>
                <a:t>int</a:t>
              </a:r>
              <a:r>
                <a:rPr lang="en-US" altLang="zh-CN" sz="2400" dirty="0">
                  <a:ea typeface="宋体" pitchFamily="2" charset="-122"/>
                </a:rPr>
                <a:t> power(</a:t>
              </a:r>
              <a:r>
                <a:rPr lang="en-US" altLang="zh-CN" sz="2400" dirty="0" err="1">
                  <a:ea typeface="宋体" pitchFamily="2" charset="-122"/>
                </a:rPr>
                <a:t>int</a:t>
              </a:r>
              <a:r>
                <a:rPr lang="en-US" altLang="zh-CN" sz="2400" dirty="0"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</a:t>
              </a:r>
              <a:r>
                <a:rPr lang="en-US" altLang="zh-CN" sz="2400" dirty="0" err="1">
                  <a:ea typeface="宋体" pitchFamily="2" charset="-122"/>
                </a:rPr>
                <a:t>int</a:t>
              </a:r>
              <a:r>
                <a:rPr lang="en-US" altLang="zh-CN" sz="2400" dirty="0">
                  <a:ea typeface="宋体" pitchFamily="2" charset="-122"/>
                </a:rPr>
                <a:t> b=3,c,d,m;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</a:t>
              </a:r>
              <a:r>
                <a:rPr lang="en-US" altLang="zh-CN" sz="2400" dirty="0" err="1">
                  <a:ea typeface="宋体" pitchFamily="2" charset="-122"/>
                </a:rPr>
                <a:t>printf</a:t>
              </a:r>
              <a:r>
                <a:rPr lang="en-US" altLang="zh-CN" sz="2400" dirty="0">
                  <a:ea typeface="宋体" pitchFamily="2" charset="-122"/>
                </a:rPr>
                <a:t>("Enter the number a and its power m:\n");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</a:t>
              </a:r>
              <a:r>
                <a:rPr lang="en-US" altLang="zh-CN" sz="2400" dirty="0" err="1">
                  <a:ea typeface="宋体" pitchFamily="2" charset="-122"/>
                </a:rPr>
                <a:t>scanf</a:t>
              </a:r>
              <a:r>
                <a:rPr lang="en-US" altLang="zh-CN" sz="2400" dirty="0">
                  <a:ea typeface="宋体" pitchFamily="2" charset="-122"/>
                </a:rPr>
                <a:t>("%</a:t>
              </a:r>
              <a:r>
                <a:rPr lang="en-US" altLang="zh-CN" sz="2400" dirty="0" err="1">
                  <a:ea typeface="宋体" pitchFamily="2" charset="-122"/>
                </a:rPr>
                <a:t>d,%d",&amp;A,&amp;m</a:t>
              </a:r>
              <a:r>
                <a:rPr lang="en-US" altLang="zh-CN" sz="2400" dirty="0"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c=A*b;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</a:t>
              </a:r>
              <a:r>
                <a:rPr lang="en-US" altLang="zh-CN" sz="2400" dirty="0" err="1">
                  <a:ea typeface="宋体" pitchFamily="2" charset="-122"/>
                </a:rPr>
                <a:t>printf</a:t>
              </a:r>
              <a:r>
                <a:rPr lang="en-US" altLang="zh-CN" sz="2400" dirty="0">
                  <a:ea typeface="宋体" pitchFamily="2" charset="-122"/>
                </a:rPr>
                <a:t>("%d*%d=%d\</a:t>
              </a:r>
              <a:r>
                <a:rPr lang="en-US" altLang="zh-CN" sz="2400" dirty="0" err="1">
                  <a:ea typeface="宋体" pitchFamily="2" charset="-122"/>
                </a:rPr>
                <a:t>n",A,b,c</a:t>
              </a:r>
              <a:r>
                <a:rPr lang="en-US" altLang="zh-CN" sz="2400" dirty="0"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d=power(m);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</a:t>
              </a:r>
              <a:r>
                <a:rPr lang="en-US" altLang="zh-CN" sz="2400" dirty="0" err="1">
                  <a:ea typeface="宋体" pitchFamily="2" charset="-122"/>
                </a:rPr>
                <a:t>printf</a:t>
              </a:r>
              <a:r>
                <a:rPr lang="en-US" altLang="zh-CN" sz="2400" dirty="0">
                  <a:ea typeface="宋体" pitchFamily="2" charset="-122"/>
                </a:rPr>
                <a:t>("%d**%d=%</a:t>
              </a:r>
              <a:r>
                <a:rPr lang="en-US" altLang="zh-CN" sz="2400" dirty="0" err="1">
                  <a:ea typeface="宋体" pitchFamily="2" charset="-122"/>
                </a:rPr>
                <a:t>d",A,m,d</a:t>
              </a:r>
              <a:r>
                <a:rPr lang="en-US" altLang="zh-CN" sz="2400" dirty="0">
                  <a:ea typeface="宋体" pitchFamily="2" charset="-122"/>
                </a:rPr>
                <a:t>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}</a:t>
              </a:r>
            </a:p>
          </p:txBody>
        </p:sp>
        <p:sp>
          <p:nvSpPr>
            <p:cNvPr id="325643" name="Text Box 12"/>
            <p:cNvSpPr txBox="1">
              <a:spLocks noChangeArrowheads="1"/>
            </p:cNvSpPr>
            <p:nvPr/>
          </p:nvSpPr>
          <p:spPr bwMode="auto">
            <a:xfrm>
              <a:off x="4199" y="1996"/>
              <a:ext cx="1568" cy="191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/*</a:t>
              </a:r>
              <a:r>
                <a:rPr lang="zh-CN" altLang="en-US" sz="2400" dirty="0">
                  <a:ea typeface="宋体" pitchFamily="2" charset="-122"/>
                </a:rPr>
                <a:t>文件</a:t>
              </a:r>
              <a:r>
                <a:rPr lang="en-US" altLang="zh-CN" sz="2400" dirty="0">
                  <a:ea typeface="宋体" pitchFamily="2" charset="-122"/>
                </a:rPr>
                <a:t>file2.c*/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extern A;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err="1">
                  <a:ea typeface="宋体" pitchFamily="2" charset="-122"/>
                </a:rPr>
                <a:t>int</a:t>
              </a:r>
              <a:r>
                <a:rPr lang="en-US" altLang="zh-CN" sz="2400" dirty="0">
                  <a:ea typeface="宋体" pitchFamily="2" charset="-122"/>
                </a:rPr>
                <a:t> power(</a:t>
              </a:r>
              <a:r>
                <a:rPr lang="en-US" altLang="zh-CN" sz="2400" dirty="0" err="1">
                  <a:ea typeface="宋体" pitchFamily="2" charset="-122"/>
                </a:rPr>
                <a:t>int</a:t>
              </a:r>
              <a:r>
                <a:rPr lang="en-US" altLang="zh-CN" sz="2400" dirty="0">
                  <a:ea typeface="宋体" pitchFamily="2" charset="-122"/>
                </a:rPr>
                <a:t> n)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{ </a:t>
              </a:r>
              <a:r>
                <a:rPr lang="en-US" altLang="zh-CN" sz="2400" dirty="0" err="1">
                  <a:ea typeface="宋体" pitchFamily="2" charset="-122"/>
                </a:rPr>
                <a:t>int</a:t>
              </a:r>
              <a:r>
                <a:rPr lang="en-US" altLang="zh-CN" sz="2400" dirty="0">
                  <a:ea typeface="宋体" pitchFamily="2" charset="-122"/>
                </a:rPr>
                <a:t> </a:t>
              </a:r>
              <a:r>
                <a:rPr lang="en-US" altLang="zh-CN" sz="2400" dirty="0" err="1">
                  <a:ea typeface="宋体" pitchFamily="2" charset="-122"/>
                </a:rPr>
                <a:t>i,y</a:t>
              </a:r>
              <a:r>
                <a:rPr lang="en-US" altLang="zh-CN" sz="2400" dirty="0">
                  <a:ea typeface="宋体" pitchFamily="2" charset="-122"/>
                </a:rPr>
                <a:t>=1;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for(</a:t>
              </a:r>
              <a:r>
                <a:rPr lang="en-US" altLang="zh-CN" sz="2400" dirty="0" err="1">
                  <a:ea typeface="宋体" pitchFamily="2" charset="-122"/>
                </a:rPr>
                <a:t>i</a:t>
              </a:r>
              <a:r>
                <a:rPr lang="en-US" altLang="zh-CN" sz="2400" dirty="0">
                  <a:ea typeface="宋体" pitchFamily="2" charset="-122"/>
                </a:rPr>
                <a:t>=1;i&lt;=</a:t>
              </a:r>
              <a:r>
                <a:rPr lang="en-US" altLang="zh-CN" sz="2400" dirty="0" err="1">
                  <a:ea typeface="宋体" pitchFamily="2" charset="-122"/>
                </a:rPr>
                <a:t>n;i</a:t>
              </a:r>
              <a:r>
                <a:rPr lang="en-US" altLang="zh-CN" sz="2400" dirty="0">
                  <a:ea typeface="宋体" pitchFamily="2" charset="-122"/>
                </a:rPr>
                <a:t>++)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   y*=A;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   return(y);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宋体" pitchFamily="2" charset="-122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655638" y="512763"/>
            <a:ext cx="77597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用</a:t>
            </a:r>
            <a:r>
              <a:rPr lang="en-US" altLang="zh-CN" sz="2800">
                <a:solidFill>
                  <a:schemeClr val="tx1"/>
                </a:solidFill>
              </a:rPr>
              <a:t>static</a:t>
            </a:r>
            <a:r>
              <a:rPr lang="zh-CN" altLang="en-US" sz="2800">
                <a:solidFill>
                  <a:schemeClr val="tx1"/>
                </a:solidFill>
              </a:rPr>
              <a:t>声明外部变量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如果外部变量只允许本文件使用，不允许其它文件引用，则定义时加</a:t>
            </a:r>
            <a:r>
              <a:rPr kumimoji="0" lang="en-US" altLang="zh-CN" sz="2000">
                <a:solidFill>
                  <a:schemeClr val="tx1"/>
                </a:solidFill>
              </a:rPr>
              <a:t>static</a:t>
            </a:r>
            <a:r>
              <a:rPr kumimoji="0" lang="zh-CN" altLang="en-US" sz="2000">
                <a:solidFill>
                  <a:schemeClr val="tx1"/>
                </a:solidFill>
              </a:rPr>
              <a:t>声明。称为“静态外部变量”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只在工程方法中有效，在文件包含中则不起作用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常用于多人编同一程序，又使用同名变量时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加或不加</a:t>
            </a:r>
            <a:r>
              <a:rPr kumimoji="0" lang="en-US" altLang="zh-CN" sz="2000">
                <a:solidFill>
                  <a:schemeClr val="tx1"/>
                </a:solidFill>
              </a:rPr>
              <a:t>static</a:t>
            </a:r>
            <a:r>
              <a:rPr kumimoji="0" lang="zh-CN" altLang="en-US" sz="2000">
                <a:solidFill>
                  <a:schemeClr val="tx1"/>
                </a:solidFill>
              </a:rPr>
              <a:t>声明的外部变量都是静态存储，但其作用域不同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1350" y="3219450"/>
            <a:ext cx="8096250" cy="2876550"/>
            <a:chOff x="404" y="2028"/>
            <a:chExt cx="5100" cy="1812"/>
          </a:xfrm>
        </p:grpSpPr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404" y="2028"/>
              <a:ext cx="1291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990033"/>
                  </a:solidFill>
                </a:rPr>
                <a:t>int global;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extern float x;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main()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{ int local;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      ┇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26666" name="Text Box 10"/>
            <p:cNvSpPr txBox="1">
              <a:spLocks noChangeArrowheads="1"/>
            </p:cNvSpPr>
            <p:nvPr/>
          </p:nvSpPr>
          <p:spPr bwMode="auto">
            <a:xfrm>
              <a:off x="1963" y="2028"/>
              <a:ext cx="1612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extern int global;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FF5050"/>
                  </a:solidFill>
                </a:rPr>
                <a:t>static int number;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func1()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{	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      ┇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3833" y="2028"/>
              <a:ext cx="1671" cy="1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990033"/>
                  </a:solidFill>
                </a:rPr>
                <a:t>float x;</a:t>
              </a:r>
              <a:endParaRPr lang="en-US" altLang="zh-CN" sz="2400">
                <a:solidFill>
                  <a:schemeClr val="tx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rgbClr val="FF5050"/>
                  </a:solidFill>
                </a:rPr>
                <a:t>static int number;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func2()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{ extern int global;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	┇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750" y="3552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rgbClr val="336600"/>
                  </a:solidFill>
                </a:rPr>
                <a:t>file1.c</a:t>
              </a:r>
            </a:p>
          </p:txBody>
        </p:sp>
        <p:sp>
          <p:nvSpPr>
            <p:cNvPr id="326669" name="Text Box 13"/>
            <p:cNvSpPr txBox="1">
              <a:spLocks noChangeArrowheads="1"/>
            </p:cNvSpPr>
            <p:nvPr/>
          </p:nvSpPr>
          <p:spPr bwMode="auto">
            <a:xfrm>
              <a:off x="2469" y="3552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file2.c</a:t>
              </a:r>
            </a:p>
          </p:txBody>
        </p:sp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4369" y="3552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rgbClr val="CC6600"/>
                  </a:solidFill>
                </a:rPr>
                <a:t>file3.c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8" name="Text Box 1033"/>
          <p:cNvSpPr txBox="1">
            <a:spLocks noChangeArrowheads="1"/>
          </p:cNvSpPr>
          <p:nvPr/>
        </p:nvSpPr>
        <p:spPr bwMode="auto">
          <a:xfrm>
            <a:off x="0" y="1048861"/>
            <a:ext cx="4989636" cy="4760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/*</a:t>
            </a:r>
            <a:r>
              <a:rPr lang="zh-CN" altLang="pt-BR" sz="2800" dirty="0">
                <a:ea typeface="宋体" pitchFamily="2" charset="-122"/>
              </a:rPr>
              <a:t>文件</a:t>
            </a:r>
            <a:r>
              <a:rPr lang="pt-BR" altLang="zh-CN" sz="2800" dirty="0">
                <a:ea typeface="宋体" pitchFamily="2" charset="-122"/>
              </a:rPr>
              <a:t>file1.c*/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#include  "file2.c"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static int A;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main()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{ A=5; printf("A1=%d\n", A);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   f1();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   printf("A4=%d\n",A);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}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/*</a:t>
            </a:r>
            <a:r>
              <a:rPr lang="zh-CN" altLang="pt-BR" sz="2800" dirty="0">
                <a:ea typeface="宋体" pitchFamily="2" charset="-122"/>
              </a:rPr>
              <a:t>文件</a:t>
            </a:r>
            <a:r>
              <a:rPr lang="pt-BR" altLang="zh-CN" sz="2800" dirty="0">
                <a:ea typeface="宋体" pitchFamily="2" charset="-122"/>
              </a:rPr>
              <a:t>file2.c */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extern int A;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f1()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{ printf("A2=%d\n",A);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   A=A*A;printf("A3=%d\n",A); </a:t>
            </a:r>
          </a:p>
          <a:p>
            <a:pPr>
              <a:lnSpc>
                <a:spcPts val="2600"/>
              </a:lnSpc>
              <a:spcBef>
                <a:spcPct val="0"/>
              </a:spcBef>
            </a:pPr>
            <a:r>
              <a:rPr lang="pt-BR" altLang="zh-CN" sz="2800" dirty="0">
                <a:ea typeface="宋体" pitchFamily="2" charset="-122"/>
              </a:rPr>
              <a:t>}</a:t>
            </a:r>
          </a:p>
        </p:txBody>
      </p:sp>
      <p:sp>
        <p:nvSpPr>
          <p:cNvPr id="716811" name="Rectangle 1035"/>
          <p:cNvSpPr>
            <a:spLocks noChangeArrowheads="1"/>
          </p:cNvSpPr>
          <p:nvPr/>
        </p:nvSpPr>
        <p:spPr bwMode="auto">
          <a:xfrm>
            <a:off x="5326063" y="646113"/>
            <a:ext cx="3335337" cy="287655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0" lang="zh-CN" altLang="en-US" sz="2000">
                <a:solidFill>
                  <a:schemeClr val="tx1"/>
                </a:solidFill>
              </a:rPr>
              <a:t>说明</a:t>
            </a:r>
            <a:r>
              <a:rPr kumimoji="0" lang="en-US" altLang="zh-CN" sz="2000">
                <a:solidFill>
                  <a:schemeClr val="tx1"/>
                </a:solidFill>
              </a:rPr>
              <a:t>: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A1=5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A2=5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A3=25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A4=25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>
                <a:solidFill>
                  <a:schemeClr val="tx1"/>
                </a:solidFill>
              </a:rPr>
              <a:t>如果</a:t>
            </a:r>
            <a:r>
              <a:rPr lang="en-US" altLang="zh-CN" sz="2000">
                <a:solidFill>
                  <a:schemeClr val="tx1"/>
                </a:solidFill>
              </a:rPr>
              <a:t>file3.</a:t>
            </a:r>
            <a:r>
              <a:rPr kumimoji="0" lang="en-US" altLang="zh-CN" sz="2000">
                <a:solidFill>
                  <a:schemeClr val="tx1"/>
                </a:solidFill>
              </a:rPr>
              <a:t>prj</a:t>
            </a:r>
            <a:r>
              <a:rPr kumimoji="0" lang="zh-CN" altLang="en-US" sz="2000">
                <a:solidFill>
                  <a:schemeClr val="tx1"/>
                </a:solidFill>
              </a:rPr>
              <a:t>内容：</a:t>
            </a:r>
            <a:r>
              <a:rPr lang="en-US" altLang="zh-CN" sz="2000">
                <a:solidFill>
                  <a:schemeClr val="tx1"/>
                </a:solidFill>
              </a:rPr>
              <a:t>file1.c</a:t>
            </a:r>
            <a:r>
              <a:rPr kumimoji="0" lang="en-US" altLang="zh-CN" sz="2000">
                <a:solidFill>
                  <a:schemeClr val="tx1"/>
                </a:solidFill>
              </a:rPr>
              <a:t>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                                  </a:t>
            </a:r>
            <a:r>
              <a:rPr lang="en-US" altLang="zh-CN" sz="2000">
                <a:solidFill>
                  <a:schemeClr val="tx1"/>
                </a:solidFill>
              </a:rPr>
              <a:t>file2.c</a:t>
            </a:r>
            <a:r>
              <a:rPr kumimoji="0" lang="en-US" altLang="zh-CN" sz="2000">
                <a:solidFill>
                  <a:schemeClr val="tx1"/>
                </a:solidFill>
              </a:rPr>
              <a:t>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>
                <a:solidFill>
                  <a:schemeClr val="tx1"/>
                </a:solidFill>
              </a:rPr>
              <a:t>此时若有</a:t>
            </a:r>
            <a:r>
              <a:rPr kumimoji="0" lang="en-US" altLang="zh-CN" sz="2000">
                <a:solidFill>
                  <a:schemeClr val="tx1"/>
                </a:solidFill>
              </a:rPr>
              <a:t>static </a:t>
            </a:r>
            <a:r>
              <a:rPr kumimoji="0" lang="zh-CN" altLang="en-US" sz="2000">
                <a:solidFill>
                  <a:schemeClr val="tx1"/>
                </a:solidFill>
              </a:rPr>
              <a:t>则编译指出</a:t>
            </a:r>
            <a:r>
              <a:rPr kumimoji="0" lang="en-US" altLang="zh-CN" sz="2000">
                <a:solidFill>
                  <a:schemeClr val="tx1"/>
                </a:solidFill>
              </a:rPr>
              <a:t>: </a:t>
            </a:r>
            <a:endParaRPr kumimoji="0" lang="en-US" altLang="zh-CN" sz="2000" b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chemeClr val="tx1"/>
                </a:solidFill>
              </a:rPr>
              <a:t>A</a:t>
            </a:r>
            <a:r>
              <a:rPr kumimoji="0" lang="zh-CN" altLang="en-US" sz="2000">
                <a:solidFill>
                  <a:schemeClr val="tx1"/>
                </a:solidFill>
              </a:rPr>
              <a:t>不可被引用</a:t>
            </a:r>
          </a:p>
        </p:txBody>
      </p:sp>
      <p:sp>
        <p:nvSpPr>
          <p:cNvPr id="716804" name="Rectangle 1028"/>
          <p:cNvSpPr>
            <a:spLocks noChangeArrowheads="1"/>
          </p:cNvSpPr>
          <p:nvPr/>
        </p:nvSpPr>
        <p:spPr bwMode="auto">
          <a:xfrm>
            <a:off x="4808537" y="3840385"/>
            <a:ext cx="4370387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⑴</a:t>
            </a:r>
            <a:r>
              <a:rPr kumimoji="0" lang="zh-CN" altLang="en-US" sz="2000" dirty="0">
                <a:solidFill>
                  <a:schemeClr val="tx1"/>
                </a:solidFill>
              </a:rPr>
              <a:t>在运行</a:t>
            </a:r>
            <a:r>
              <a:rPr kumimoji="0" lang="en-US" altLang="zh-CN" sz="2000" dirty="0">
                <a:solidFill>
                  <a:schemeClr val="tx1"/>
                </a:solidFill>
              </a:rPr>
              <a:t>file1.c</a:t>
            </a:r>
            <a:r>
              <a:rPr kumimoji="0" lang="zh-CN" altLang="en-US" sz="2000" dirty="0">
                <a:solidFill>
                  <a:schemeClr val="tx1"/>
                </a:solidFill>
              </a:rPr>
              <a:t>时</a:t>
            </a:r>
            <a:r>
              <a:rPr kumimoji="0" lang="en-US" altLang="zh-CN" sz="2000" dirty="0">
                <a:solidFill>
                  <a:schemeClr val="tx1"/>
                </a:solidFill>
              </a:rPr>
              <a:t>,</a:t>
            </a:r>
            <a:r>
              <a:rPr kumimoji="0" lang="zh-CN" altLang="en-US" sz="2000" dirty="0">
                <a:solidFill>
                  <a:schemeClr val="tx1"/>
                </a:solidFill>
              </a:rPr>
              <a:t>无论有无</a:t>
            </a:r>
            <a:r>
              <a:rPr kumimoji="0" lang="en-US" altLang="zh-CN" sz="2000" dirty="0">
                <a:solidFill>
                  <a:schemeClr val="tx1"/>
                </a:solidFill>
              </a:rPr>
              <a:t>static,</a:t>
            </a:r>
            <a:r>
              <a:rPr kumimoji="0" lang="zh-CN" altLang="en-US" sz="2000" dirty="0">
                <a:solidFill>
                  <a:schemeClr val="tx1"/>
                </a:solidFill>
              </a:rPr>
              <a:t>其结果都一样。</a:t>
            </a:r>
          </a:p>
          <a:p>
            <a:pPr marL="342900" indent="-342900">
              <a:spcBef>
                <a:spcPct val="0"/>
              </a:spcBef>
            </a:pPr>
            <a:r>
              <a:rPr kumimoji="0" lang="zh-CN" altLang="en-US" sz="2000" dirty="0">
                <a:solidFill>
                  <a:schemeClr val="tx1"/>
                </a:solidFill>
              </a:rPr>
              <a:t>⑵如果标识符</a:t>
            </a:r>
            <a:r>
              <a:rPr kumimoji="0" lang="en-US" altLang="zh-CN" sz="2000" dirty="0">
                <a:solidFill>
                  <a:schemeClr val="tx1"/>
                </a:solidFill>
              </a:rPr>
              <a:t>A</a:t>
            </a:r>
            <a:r>
              <a:rPr kumimoji="0" lang="zh-CN" altLang="en-US" sz="2000" dirty="0">
                <a:solidFill>
                  <a:schemeClr val="tx1"/>
                </a:solidFill>
              </a:rPr>
              <a:t>在</a:t>
            </a:r>
            <a:r>
              <a:rPr kumimoji="0" lang="en-US" altLang="zh-CN" sz="2000" dirty="0">
                <a:solidFill>
                  <a:schemeClr val="tx1"/>
                </a:solidFill>
              </a:rPr>
              <a:t>file2.c</a:t>
            </a:r>
            <a:r>
              <a:rPr kumimoji="0" lang="zh-CN" altLang="en-US" sz="2000" dirty="0">
                <a:solidFill>
                  <a:schemeClr val="tx1"/>
                </a:solidFill>
              </a:rPr>
              <a:t>中无定义</a:t>
            </a:r>
            <a:r>
              <a:rPr kumimoji="0" lang="en-US" altLang="zh-CN" sz="2000" dirty="0">
                <a:solidFill>
                  <a:schemeClr val="tx1"/>
                </a:solidFill>
              </a:rPr>
              <a:t>, </a:t>
            </a:r>
            <a:r>
              <a:rPr kumimoji="0" lang="zh-CN" altLang="en-US" sz="2000" dirty="0">
                <a:solidFill>
                  <a:schemeClr val="tx1"/>
                </a:solidFill>
              </a:rPr>
              <a:t>也可无</a:t>
            </a:r>
            <a:r>
              <a:rPr kumimoji="0" lang="en-US" altLang="zh-CN" sz="2000" dirty="0">
                <a:solidFill>
                  <a:schemeClr val="tx1"/>
                </a:solidFill>
              </a:rPr>
              <a:t>static</a:t>
            </a:r>
            <a:r>
              <a:rPr kumimoji="0" lang="zh-CN" altLang="en-US" sz="2000" dirty="0">
                <a:solidFill>
                  <a:schemeClr val="tx1"/>
                </a:solidFill>
              </a:rPr>
              <a:t>，这是因为用文件包含的方法，相当把</a:t>
            </a:r>
            <a:r>
              <a:rPr kumimoji="0" lang="en-US" altLang="zh-CN" sz="2000" dirty="0">
                <a:solidFill>
                  <a:schemeClr val="tx1"/>
                </a:solidFill>
              </a:rPr>
              <a:t>file2.c</a:t>
            </a:r>
            <a:r>
              <a:rPr kumimoji="0" lang="zh-CN" altLang="en-US" sz="2000" dirty="0">
                <a:solidFill>
                  <a:schemeClr val="tx1"/>
                </a:solidFill>
              </a:rPr>
              <a:t>包含进</a:t>
            </a:r>
            <a:r>
              <a:rPr kumimoji="0" lang="en-US" altLang="zh-CN" sz="2000" dirty="0">
                <a:solidFill>
                  <a:schemeClr val="tx1"/>
                </a:solidFill>
              </a:rPr>
              <a:t>file1.c</a:t>
            </a:r>
            <a:r>
              <a:rPr kumimoji="0" lang="zh-CN" altLang="en-US" sz="2000" dirty="0">
                <a:solidFill>
                  <a:schemeClr val="tx1"/>
                </a:solidFill>
              </a:rPr>
              <a:t>中来</a:t>
            </a:r>
            <a:r>
              <a:rPr kumimoji="0" lang="en-US" altLang="zh-CN" sz="2000" dirty="0">
                <a:solidFill>
                  <a:schemeClr val="tx1"/>
                </a:solidFill>
              </a:rPr>
              <a:t>,</a:t>
            </a:r>
            <a:r>
              <a:rPr kumimoji="0" lang="zh-CN" altLang="en-US" sz="2000" dirty="0">
                <a:solidFill>
                  <a:schemeClr val="tx1"/>
                </a:solidFill>
              </a:rPr>
              <a:t>使其成为</a:t>
            </a:r>
            <a:r>
              <a:rPr kumimoji="0" lang="en-US" altLang="zh-CN" sz="2000" dirty="0">
                <a:solidFill>
                  <a:schemeClr val="tx1"/>
                </a:solidFill>
              </a:rPr>
              <a:t>file1.c</a:t>
            </a:r>
            <a:r>
              <a:rPr kumimoji="0" lang="zh-CN" altLang="en-US" sz="2000" dirty="0">
                <a:solidFill>
                  <a:schemeClr val="tx1"/>
                </a:solidFill>
              </a:rPr>
              <a:t>的一部分了</a:t>
            </a:r>
            <a:r>
              <a:rPr kumimoji="0" lang="en-US" altLang="zh-CN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ct val="0"/>
              </a:spcBef>
            </a:pPr>
            <a:r>
              <a:rPr kumimoji="0" lang="en-US" altLang="zh-CN" sz="2000" dirty="0">
                <a:solidFill>
                  <a:schemeClr val="tx1"/>
                </a:solidFill>
              </a:rPr>
              <a:t>(2)</a:t>
            </a:r>
            <a:r>
              <a:rPr kumimoji="0" lang="zh-CN" altLang="en-US" sz="2000" dirty="0">
                <a:solidFill>
                  <a:schemeClr val="tx1"/>
                </a:solidFill>
              </a:rPr>
              <a:t>若用工程的方法</a:t>
            </a:r>
            <a:r>
              <a:rPr kumimoji="0" lang="en-US" altLang="zh-CN" sz="2000" dirty="0">
                <a:solidFill>
                  <a:schemeClr val="tx1"/>
                </a:solidFill>
              </a:rPr>
              <a:t>,</a:t>
            </a:r>
            <a:r>
              <a:rPr kumimoji="0" lang="zh-CN" altLang="en-US" sz="2000" dirty="0">
                <a:solidFill>
                  <a:schemeClr val="tx1"/>
                </a:solidFill>
              </a:rPr>
              <a:t>则在</a:t>
            </a:r>
            <a:r>
              <a:rPr kumimoji="0" lang="en-US" altLang="zh-CN" sz="2000" dirty="0">
                <a:solidFill>
                  <a:schemeClr val="tx1"/>
                </a:solidFill>
              </a:rPr>
              <a:t>file1.c</a:t>
            </a:r>
            <a:r>
              <a:rPr kumimoji="0" lang="zh-CN" altLang="en-US" sz="2000" dirty="0">
                <a:solidFill>
                  <a:schemeClr val="tx1"/>
                </a:solidFill>
              </a:rPr>
              <a:t>中去掉</a:t>
            </a:r>
            <a:r>
              <a:rPr kumimoji="0" lang="en-US" altLang="zh-CN" sz="2000" dirty="0">
                <a:solidFill>
                  <a:schemeClr val="tx1"/>
                </a:solidFill>
              </a:rPr>
              <a:t>#include “file2.c” ,</a:t>
            </a:r>
            <a:r>
              <a:rPr kumimoji="0" lang="zh-CN" altLang="en-US" sz="2000" dirty="0">
                <a:solidFill>
                  <a:schemeClr val="tx1"/>
                </a:solidFill>
              </a:rPr>
              <a:t>建立工程文件</a:t>
            </a:r>
            <a:r>
              <a:rPr lang="en-US" altLang="zh-CN" sz="2000" dirty="0">
                <a:solidFill>
                  <a:schemeClr val="tx1"/>
                </a:solidFill>
              </a:rPr>
              <a:t>file3.</a:t>
            </a:r>
            <a:r>
              <a:rPr kumimoji="0" lang="en-US" altLang="zh-CN" sz="2000" dirty="0">
                <a:solidFill>
                  <a:schemeClr val="tx1"/>
                </a:solidFill>
              </a:rPr>
              <a:t>prj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79512" y="980728"/>
            <a:ext cx="77597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空函数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为扩充功能预留，在主调函数中先占一个位置。</a:t>
            </a:r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1406649" y="2001490"/>
            <a:ext cx="3683000" cy="860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类型标识符     函数名</a:t>
            </a:r>
            <a:r>
              <a:rPr lang="zh-CN" altLang="en-US" sz="2400" dirty="0">
                <a:solidFill>
                  <a:srgbClr val="FF3300"/>
                </a:solidFill>
              </a:rPr>
              <a:t>（）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{    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35696" y="3266357"/>
            <a:ext cx="3441699" cy="1893888"/>
            <a:chOff x="2430" y="2583"/>
            <a:chExt cx="2168" cy="1193"/>
          </a:xfrm>
        </p:grpSpPr>
        <p:sp>
          <p:nvSpPr>
            <p:cNvPr id="259085" name="Text Box 10"/>
            <p:cNvSpPr txBox="1">
              <a:spLocks noChangeArrowheads="1"/>
            </p:cNvSpPr>
            <p:nvPr/>
          </p:nvSpPr>
          <p:spPr bwMode="auto">
            <a:xfrm>
              <a:off x="2430" y="2583"/>
              <a:ext cx="1023" cy="7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/>
                <a:t>例   空函数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 dirty="0"/>
                <a:t>  </a:t>
              </a:r>
              <a:r>
                <a:rPr lang="en-US" altLang="zh-CN" sz="2400" dirty="0"/>
                <a:t>dummy( )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/>
                <a:t> {  }</a:t>
              </a:r>
            </a:p>
          </p:txBody>
        </p:sp>
        <p:sp>
          <p:nvSpPr>
            <p:cNvPr id="568331" name="AutoShape 11"/>
            <p:cNvSpPr>
              <a:spLocks noChangeArrowheads="1"/>
            </p:cNvSpPr>
            <p:nvPr/>
          </p:nvSpPr>
          <p:spPr bwMode="auto">
            <a:xfrm>
              <a:off x="3071" y="3367"/>
              <a:ext cx="1527" cy="409"/>
            </a:xfrm>
            <a:prstGeom prst="wedgeEllipseCallout">
              <a:avLst>
                <a:gd name="adj1" fmla="val -75199"/>
                <a:gd name="adj2" fmla="val -85574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400"/>
                <a:t>函数体为空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1028"/>
          <p:cNvSpPr>
            <a:spLocks noChangeArrowheads="1"/>
          </p:cNvSpPr>
          <p:nvPr/>
        </p:nvSpPr>
        <p:spPr bwMode="auto">
          <a:xfrm>
            <a:off x="655638" y="681038"/>
            <a:ext cx="77597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关于变量的声明和定义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函数：由“声明部分”和“执行语句”组成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声明部分：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对有关的标识符</a:t>
            </a:r>
            <a:r>
              <a:rPr kumimoji="0" lang="en-US" altLang="zh-CN" sz="2000">
                <a:solidFill>
                  <a:schemeClr val="tx1"/>
                </a:solidFill>
              </a:rPr>
              <a:t>(</a:t>
            </a:r>
            <a:r>
              <a:rPr kumimoji="0" lang="zh-CN" altLang="en-US" sz="2000">
                <a:solidFill>
                  <a:schemeClr val="tx1"/>
                </a:solidFill>
              </a:rPr>
              <a:t>变量</a:t>
            </a:r>
            <a:r>
              <a:rPr kumimoji="0" lang="en-US" altLang="zh-CN" sz="2000">
                <a:solidFill>
                  <a:schemeClr val="tx1"/>
                </a:solidFill>
              </a:rPr>
              <a:t>,</a:t>
            </a:r>
            <a:r>
              <a:rPr kumimoji="0" lang="zh-CN" altLang="en-US" sz="2000">
                <a:solidFill>
                  <a:schemeClr val="tx1"/>
                </a:solidFill>
              </a:rPr>
              <a:t>函数</a:t>
            </a:r>
            <a:r>
              <a:rPr kumimoji="0" lang="en-US" altLang="zh-CN" sz="2000">
                <a:solidFill>
                  <a:schemeClr val="tx1"/>
                </a:solidFill>
              </a:rPr>
              <a:t>,</a:t>
            </a:r>
            <a:r>
              <a:rPr kumimoji="0" lang="zh-CN" altLang="en-US" sz="2000">
                <a:solidFill>
                  <a:schemeClr val="tx1"/>
                </a:solidFill>
              </a:rPr>
              <a:t>结构体</a:t>
            </a:r>
            <a:r>
              <a:rPr kumimoji="0" lang="en-US" altLang="zh-CN" sz="2000">
                <a:solidFill>
                  <a:schemeClr val="tx1"/>
                </a:solidFill>
              </a:rPr>
              <a:t>)</a:t>
            </a:r>
            <a:r>
              <a:rPr kumimoji="0" lang="zh-CN" altLang="en-US" sz="2000">
                <a:solidFill>
                  <a:schemeClr val="tx1"/>
                </a:solidFill>
              </a:rPr>
              <a:t>的属性进行说明，对于函数，声明和定义区别明显，声明是函数原型，定义是函数本身，是一个独立的程序模块；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变量的声明有两种情况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定义性声明：需建立存储空间，如</a:t>
            </a:r>
            <a:r>
              <a:rPr kumimoji="0" lang="en-US" altLang="zh-CN" sz="2000">
                <a:solidFill>
                  <a:schemeClr val="tx1"/>
                </a:solidFill>
              </a:rPr>
              <a:t>int a</a:t>
            </a:r>
            <a:r>
              <a:rPr kumimoji="0" lang="zh-CN" altLang="en-US" sz="2000">
                <a:solidFill>
                  <a:schemeClr val="tx1"/>
                </a:solidFill>
              </a:rPr>
              <a:t>；也称定义。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引用性声明：不建立存储空间，如</a:t>
            </a:r>
            <a:r>
              <a:rPr kumimoji="0" lang="en-US" altLang="zh-CN" sz="2000">
                <a:solidFill>
                  <a:schemeClr val="tx1"/>
                </a:solidFill>
              </a:rPr>
              <a:t>extern A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外部变量“定义性声明”只能一次，“引用性声明”多次。</a:t>
            </a:r>
          </a:p>
          <a:p>
            <a:pPr marL="1143000" lvl="2" indent="-2286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广义地讲，声明包括定义，但并非所有的声明都是定义； </a:t>
            </a:r>
            <a:endParaRPr kumimoji="0" lang="zh-CN" altLang="en-US" sz="2000" b="0">
              <a:solidFill>
                <a:schemeClr val="tx1"/>
              </a:solidFill>
            </a:endParaRPr>
          </a:p>
          <a:p>
            <a:pPr marL="1143000" lvl="2" indent="-2286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如：</a:t>
            </a:r>
            <a:r>
              <a:rPr kumimoji="0" lang="en-US" altLang="zh-CN" sz="2000">
                <a:solidFill>
                  <a:schemeClr val="tx1"/>
                </a:solidFill>
              </a:rPr>
              <a:t>int  A</a:t>
            </a:r>
            <a:r>
              <a:rPr kumimoji="0" lang="zh-CN" altLang="en-US" sz="2000">
                <a:solidFill>
                  <a:schemeClr val="tx1"/>
                </a:solidFill>
              </a:rPr>
              <a:t>；既包含声明又包含定义； </a:t>
            </a:r>
            <a:endParaRPr kumimoji="0" lang="zh-CN" altLang="en-US" sz="2000" b="0">
              <a:solidFill>
                <a:schemeClr val="tx1"/>
              </a:solidFill>
            </a:endParaRPr>
          </a:p>
          <a:p>
            <a:pPr marL="1143000" lvl="2" indent="-2286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>
                <a:solidFill>
                  <a:schemeClr val="tx1"/>
                </a:solidFill>
              </a:rPr>
              <a:t>        </a:t>
            </a:r>
            <a:r>
              <a:rPr kumimoji="0" lang="en-US" altLang="zh-CN" sz="2000">
                <a:solidFill>
                  <a:schemeClr val="tx1"/>
                </a:solidFill>
              </a:rPr>
              <a:t>extern  A</a:t>
            </a:r>
            <a:r>
              <a:rPr kumimoji="0" lang="zh-CN" altLang="en-US" sz="2000">
                <a:solidFill>
                  <a:schemeClr val="tx1"/>
                </a:solidFill>
              </a:rPr>
              <a:t>；只是声明，而无定义。 </a:t>
            </a:r>
            <a:endParaRPr kumimoji="0" lang="zh-CN" altLang="en-US" sz="2000" b="0">
              <a:solidFill>
                <a:schemeClr val="tx1"/>
              </a:solidFill>
            </a:endParaRPr>
          </a:p>
          <a:p>
            <a:pPr marL="1143000" lvl="2" indent="-228600">
              <a:spcBef>
                <a:spcPct val="0"/>
              </a:spcBef>
              <a:buFont typeface="Times New Roman" pitchFamily="18" charset="0"/>
              <a:buNone/>
            </a:pPr>
            <a:r>
              <a:rPr kumimoji="0" lang="zh-CN" altLang="en-US" sz="2000">
                <a:solidFill>
                  <a:srgbClr val="FF0000"/>
                </a:solidFill>
              </a:rPr>
              <a:t>约定：</a:t>
            </a:r>
            <a:r>
              <a:rPr kumimoji="0" lang="zh-CN" altLang="en-US" sz="2000">
                <a:solidFill>
                  <a:srgbClr val="0000FF"/>
                </a:solidFill>
              </a:rPr>
              <a:t>建立存储空间的声明称定义； </a:t>
            </a:r>
            <a:endParaRPr kumimoji="0" lang="zh-CN" altLang="en-US" sz="2000" b="0">
              <a:solidFill>
                <a:schemeClr val="tx1"/>
              </a:solidFill>
            </a:endParaRPr>
          </a:p>
          <a:p>
            <a:pPr marL="1143000" lvl="2" indent="-228600">
              <a:lnSpc>
                <a:spcPct val="90000"/>
              </a:lnSpc>
              <a:buFont typeface="Times New Roman" pitchFamily="18" charset="0"/>
              <a:buNone/>
            </a:pPr>
            <a:r>
              <a:rPr kumimoji="0" lang="zh-CN" altLang="en-US" sz="2000">
                <a:solidFill>
                  <a:srgbClr val="0000FF"/>
                </a:solidFill>
              </a:rPr>
              <a:t>            不建立存储空间的声明称声明。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2" name="Rectangle 1028"/>
          <p:cNvSpPr>
            <a:spLocks noChangeArrowheads="1"/>
          </p:cNvSpPr>
          <p:nvPr/>
        </p:nvSpPr>
        <p:spPr bwMode="auto">
          <a:xfrm>
            <a:off x="655638" y="681038"/>
            <a:ext cx="7759700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en-US" altLang="zh-CN" sz="2400">
                <a:solidFill>
                  <a:schemeClr val="tx1"/>
                </a:solidFill>
              </a:rPr>
              <a:t>Static</a:t>
            </a:r>
            <a:r>
              <a:rPr kumimoji="0" lang="zh-CN" altLang="en-US" sz="2400">
                <a:solidFill>
                  <a:schemeClr val="tx1"/>
                </a:solidFill>
              </a:rPr>
              <a:t>定义性声明变量作用二个：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局部变量用</a:t>
            </a:r>
            <a:r>
              <a:rPr kumimoji="0" lang="en-US" altLang="zh-CN" sz="2000">
                <a:solidFill>
                  <a:schemeClr val="tx1"/>
                </a:solidFill>
              </a:rPr>
              <a:t>static</a:t>
            </a:r>
            <a:r>
              <a:rPr kumimoji="0" lang="zh-CN" altLang="en-US" sz="2000">
                <a:solidFill>
                  <a:schemeClr val="tx1"/>
                </a:solidFill>
              </a:rPr>
              <a:t>定义性声明，分配的存储空间在程序执行期间始终存在，但作用域 只限定义它的函数或分程序。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</a:rPr>
              <a:t>全局变量用</a:t>
            </a:r>
            <a:r>
              <a:rPr kumimoji="0" lang="en-US" altLang="zh-CN" sz="2000">
                <a:solidFill>
                  <a:schemeClr val="tx1"/>
                </a:solidFill>
              </a:rPr>
              <a:t>static</a:t>
            </a:r>
            <a:r>
              <a:rPr kumimoji="0" lang="zh-CN" altLang="en-US" sz="2000">
                <a:solidFill>
                  <a:schemeClr val="tx1"/>
                </a:solidFill>
              </a:rPr>
              <a:t>定义性声明，变量的作用域仅限本文件模块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en-US" altLang="zh-CN" sz="2400">
                <a:solidFill>
                  <a:schemeClr val="tx1"/>
                </a:solidFill>
              </a:rPr>
              <a:t>Auto,register,static</a:t>
            </a:r>
            <a:r>
              <a:rPr kumimoji="0" lang="zh-CN" altLang="en-US" sz="2400">
                <a:solidFill>
                  <a:schemeClr val="tx1"/>
                </a:solidFill>
              </a:rPr>
              <a:t>是在定义变量的基础上加上这些关键字，不能单独作用。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430213" y="511175"/>
            <a:ext cx="77597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存储类别小结</a:t>
            </a:r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-684584" y="4797152"/>
            <a:ext cx="9439275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b="0" dirty="0">
                <a:solidFill>
                  <a:srgbClr val="0066CC"/>
                </a:solidFill>
                <a:latin typeface="隶书" pitchFamily="49" charset="-122"/>
                <a:ea typeface="隶书" pitchFamily="49" charset="-122"/>
              </a:rPr>
              <a:t>局部变量默认为</a:t>
            </a:r>
            <a:r>
              <a:rPr lang="en-US" altLang="zh-CN" sz="2400" b="0" dirty="0">
                <a:solidFill>
                  <a:srgbClr val="0066CC"/>
                </a:solidFill>
                <a:latin typeface="隶书" pitchFamily="49" charset="-122"/>
                <a:ea typeface="隶书" pitchFamily="49" charset="-122"/>
              </a:rPr>
              <a:t>auto</a:t>
            </a:r>
            <a:r>
              <a:rPr lang="zh-CN" altLang="zh-CN" sz="2400" b="0" dirty="0">
                <a:solidFill>
                  <a:srgbClr val="0066CC"/>
                </a:solidFill>
                <a:latin typeface="隶书" pitchFamily="49" charset="-122"/>
                <a:ea typeface="隶书" pitchFamily="49" charset="-122"/>
              </a:rPr>
              <a:t>型</a:t>
            </a:r>
            <a:endParaRPr lang="zh-CN" altLang="en-US" sz="2400" b="0" dirty="0">
              <a:solidFill>
                <a:srgbClr val="0066CC"/>
              </a:solidFill>
              <a:latin typeface="隶书" pitchFamily="49" charset="-122"/>
              <a:ea typeface="隶书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sz="2400" b="0" dirty="0">
                <a:solidFill>
                  <a:srgbClr val="996600"/>
                </a:solidFill>
                <a:latin typeface="隶书" pitchFamily="49" charset="-122"/>
                <a:ea typeface="隶书" pitchFamily="49" charset="-122"/>
              </a:rPr>
              <a:t>register</a:t>
            </a:r>
            <a:r>
              <a:rPr lang="zh-CN" altLang="zh-CN" sz="2400" b="0" dirty="0">
                <a:solidFill>
                  <a:srgbClr val="996600"/>
                </a:solidFill>
                <a:latin typeface="隶书" pitchFamily="49" charset="-122"/>
                <a:ea typeface="隶书" pitchFamily="49" charset="-122"/>
              </a:rPr>
              <a:t>型变量个数受限,且不能为</a:t>
            </a:r>
            <a:r>
              <a:rPr lang="en-US" altLang="zh-CN" sz="2400" b="0" dirty="0">
                <a:solidFill>
                  <a:srgbClr val="996600"/>
                </a:solidFill>
                <a:latin typeface="隶书" pitchFamily="49" charset="-122"/>
                <a:ea typeface="隶书" pitchFamily="49" charset="-122"/>
              </a:rPr>
              <a:t>long, double, float</a:t>
            </a:r>
            <a:r>
              <a:rPr lang="zh-CN" altLang="zh-CN" sz="2400" b="0" dirty="0">
                <a:solidFill>
                  <a:srgbClr val="996600"/>
                </a:solidFill>
                <a:latin typeface="隶书" pitchFamily="49" charset="-122"/>
                <a:ea typeface="隶书" pitchFamily="49" charset="-122"/>
              </a:rPr>
              <a:t>型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局部</a:t>
            </a:r>
            <a:r>
              <a:rPr lang="en-US" altLang="zh-CN" sz="2400" b="0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static</a:t>
            </a:r>
            <a:r>
              <a:rPr lang="zh-CN" altLang="en-US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变量具有</a:t>
            </a:r>
            <a:r>
              <a:rPr lang="zh-CN" altLang="en-US" sz="2400" b="0" dirty="0">
                <a:solidFill>
                  <a:srgbClr val="FF5050"/>
                </a:solidFill>
                <a:latin typeface="隶书" pitchFamily="49" charset="-122"/>
                <a:ea typeface="隶书" pitchFamily="49" charset="-122"/>
              </a:rPr>
              <a:t>全局寿命</a:t>
            </a:r>
            <a:r>
              <a:rPr lang="zh-CN" altLang="en-US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400" b="0" dirty="0">
                <a:solidFill>
                  <a:srgbClr val="FF5050"/>
                </a:solidFill>
                <a:latin typeface="隶书" pitchFamily="49" charset="-122"/>
                <a:ea typeface="隶书" pitchFamily="49" charset="-122"/>
              </a:rPr>
              <a:t>局部可见性</a:t>
            </a:r>
            <a:r>
              <a:rPr lang="zh-CN" altLang="en-US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可继承性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sz="2400" b="0" dirty="0">
                <a:solidFill>
                  <a:srgbClr val="990033"/>
                </a:solidFill>
                <a:latin typeface="隶书" pitchFamily="49" charset="-122"/>
                <a:ea typeface="隶书" pitchFamily="49" charset="-122"/>
              </a:rPr>
              <a:t>extern</a:t>
            </a:r>
            <a:r>
              <a:rPr lang="zh-CN" altLang="en-US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不是变量定义</a:t>
            </a:r>
            <a:r>
              <a:rPr lang="en-US" altLang="zh-CN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可扩展外部</a:t>
            </a:r>
            <a:r>
              <a:rPr lang="zh-CN" altLang="zh-CN" sz="2400" b="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变量作用域</a:t>
            </a:r>
            <a:endParaRPr lang="zh-CN" altLang="en-US" sz="2400" b="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303213" y="1047750"/>
            <a:ext cx="8591550" cy="3714750"/>
            <a:chOff x="191" y="660"/>
            <a:chExt cx="5412" cy="234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2" y="660"/>
              <a:ext cx="5400" cy="2340"/>
              <a:chOff x="180" y="396"/>
              <a:chExt cx="5400" cy="3672"/>
            </a:xfrm>
          </p:grpSpPr>
          <p:sp>
            <p:nvSpPr>
              <p:cNvPr id="330819" name="Rectangle 11"/>
              <p:cNvSpPr>
                <a:spLocks noChangeArrowheads="1"/>
              </p:cNvSpPr>
              <p:nvPr/>
            </p:nvSpPr>
            <p:spPr bwMode="auto">
              <a:xfrm>
                <a:off x="180" y="408"/>
                <a:ext cx="5400" cy="36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0820" name="Line 12"/>
              <p:cNvSpPr>
                <a:spLocks noChangeShapeType="1"/>
              </p:cNvSpPr>
              <p:nvPr/>
            </p:nvSpPr>
            <p:spPr bwMode="auto">
              <a:xfrm>
                <a:off x="1008" y="396"/>
                <a:ext cx="0" cy="36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0799" name="Line 13"/>
            <p:cNvSpPr>
              <a:spLocks noChangeShapeType="1"/>
            </p:cNvSpPr>
            <p:nvPr/>
          </p:nvSpPr>
          <p:spPr bwMode="auto">
            <a:xfrm>
              <a:off x="206" y="942"/>
              <a:ext cx="53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0" name="Line 14"/>
            <p:cNvSpPr>
              <a:spLocks noChangeShapeType="1"/>
            </p:cNvSpPr>
            <p:nvPr/>
          </p:nvSpPr>
          <p:spPr bwMode="auto">
            <a:xfrm>
              <a:off x="200" y="1230"/>
              <a:ext cx="5391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1" name="Line 15"/>
            <p:cNvSpPr>
              <a:spLocks noChangeShapeType="1"/>
            </p:cNvSpPr>
            <p:nvPr/>
          </p:nvSpPr>
          <p:spPr bwMode="auto">
            <a:xfrm flipV="1">
              <a:off x="191" y="1524"/>
              <a:ext cx="540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2" name="Line 16"/>
            <p:cNvSpPr>
              <a:spLocks noChangeShapeType="1"/>
            </p:cNvSpPr>
            <p:nvPr/>
          </p:nvSpPr>
          <p:spPr bwMode="auto">
            <a:xfrm>
              <a:off x="191" y="1806"/>
              <a:ext cx="540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3" name="Line 17"/>
            <p:cNvSpPr>
              <a:spLocks noChangeShapeType="1"/>
            </p:cNvSpPr>
            <p:nvPr/>
          </p:nvSpPr>
          <p:spPr bwMode="auto">
            <a:xfrm>
              <a:off x="3694" y="660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4" name="Line 18"/>
            <p:cNvSpPr>
              <a:spLocks noChangeShapeType="1"/>
            </p:cNvSpPr>
            <p:nvPr/>
          </p:nvSpPr>
          <p:spPr bwMode="auto">
            <a:xfrm>
              <a:off x="1788" y="94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5" name="Line 19"/>
            <p:cNvSpPr>
              <a:spLocks noChangeShapeType="1"/>
            </p:cNvSpPr>
            <p:nvPr/>
          </p:nvSpPr>
          <p:spPr bwMode="auto">
            <a:xfrm>
              <a:off x="2752" y="953"/>
              <a:ext cx="0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6" name="Line 20"/>
            <p:cNvSpPr>
              <a:spLocks noChangeShapeType="1"/>
            </p:cNvSpPr>
            <p:nvPr/>
          </p:nvSpPr>
          <p:spPr bwMode="auto">
            <a:xfrm>
              <a:off x="3694" y="960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7" name="Line 21"/>
            <p:cNvSpPr>
              <a:spLocks noChangeShapeType="1"/>
            </p:cNvSpPr>
            <p:nvPr/>
          </p:nvSpPr>
          <p:spPr bwMode="auto">
            <a:xfrm>
              <a:off x="4704" y="945"/>
              <a:ext cx="0" cy="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8" name="Line 22"/>
            <p:cNvSpPr>
              <a:spLocks noChangeShapeType="1"/>
            </p:cNvSpPr>
            <p:nvPr/>
          </p:nvSpPr>
          <p:spPr bwMode="auto">
            <a:xfrm>
              <a:off x="2752" y="124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09" name="Line 23"/>
            <p:cNvSpPr>
              <a:spLocks noChangeShapeType="1"/>
            </p:cNvSpPr>
            <p:nvPr/>
          </p:nvSpPr>
          <p:spPr bwMode="auto">
            <a:xfrm>
              <a:off x="2752" y="154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0" name="Line 24"/>
            <p:cNvSpPr>
              <a:spLocks noChangeShapeType="1"/>
            </p:cNvSpPr>
            <p:nvPr/>
          </p:nvSpPr>
          <p:spPr bwMode="auto">
            <a:xfrm>
              <a:off x="1788" y="1536"/>
              <a:ext cx="0" cy="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1" name="Line 25"/>
            <p:cNvSpPr>
              <a:spLocks noChangeShapeType="1"/>
            </p:cNvSpPr>
            <p:nvPr/>
          </p:nvSpPr>
          <p:spPr bwMode="auto">
            <a:xfrm flipV="1">
              <a:off x="191" y="2100"/>
              <a:ext cx="540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2" name="Line 26"/>
            <p:cNvSpPr>
              <a:spLocks noChangeShapeType="1"/>
            </p:cNvSpPr>
            <p:nvPr/>
          </p:nvSpPr>
          <p:spPr bwMode="auto">
            <a:xfrm>
              <a:off x="2752" y="1824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3" name="Line 27"/>
            <p:cNvSpPr>
              <a:spLocks noChangeShapeType="1"/>
            </p:cNvSpPr>
            <p:nvPr/>
          </p:nvSpPr>
          <p:spPr bwMode="auto">
            <a:xfrm>
              <a:off x="203" y="2382"/>
              <a:ext cx="540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4" name="Line 28"/>
            <p:cNvSpPr>
              <a:spLocks noChangeShapeType="1"/>
            </p:cNvSpPr>
            <p:nvPr/>
          </p:nvSpPr>
          <p:spPr bwMode="auto">
            <a:xfrm>
              <a:off x="3692" y="2112"/>
              <a:ext cx="0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5" name="Line 29"/>
            <p:cNvSpPr>
              <a:spLocks noChangeShapeType="1"/>
            </p:cNvSpPr>
            <p:nvPr/>
          </p:nvSpPr>
          <p:spPr bwMode="auto">
            <a:xfrm flipH="1">
              <a:off x="4704" y="2100"/>
              <a:ext cx="0" cy="2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6" name="Line 30"/>
            <p:cNvSpPr>
              <a:spLocks noChangeShapeType="1"/>
            </p:cNvSpPr>
            <p:nvPr/>
          </p:nvSpPr>
          <p:spPr bwMode="auto">
            <a:xfrm>
              <a:off x="2749" y="2388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7" name="Line 31"/>
            <p:cNvSpPr>
              <a:spLocks noChangeShapeType="1"/>
            </p:cNvSpPr>
            <p:nvPr/>
          </p:nvSpPr>
          <p:spPr bwMode="auto">
            <a:xfrm flipV="1">
              <a:off x="191" y="2676"/>
              <a:ext cx="540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18" name="Line 32"/>
            <p:cNvSpPr>
              <a:spLocks noChangeShapeType="1"/>
            </p:cNvSpPr>
            <p:nvPr/>
          </p:nvSpPr>
          <p:spPr bwMode="auto">
            <a:xfrm>
              <a:off x="2748" y="2688"/>
              <a:ext cx="0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66700" y="1957388"/>
            <a:ext cx="6777038" cy="457200"/>
            <a:chOff x="168" y="1233"/>
            <a:chExt cx="4269" cy="288"/>
          </a:xfrm>
        </p:grpSpPr>
        <p:sp>
          <p:nvSpPr>
            <p:cNvPr id="330795" name="Text Box 34"/>
            <p:cNvSpPr txBox="1">
              <a:spLocks noChangeArrowheads="1"/>
            </p:cNvSpPr>
            <p:nvPr/>
          </p:nvSpPr>
          <p:spPr bwMode="auto">
            <a:xfrm>
              <a:off x="3937" y="1233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009900"/>
                  </a:solidFill>
                  <a:ea typeface="隶书" pitchFamily="49" charset="-122"/>
                </a:rPr>
                <a:t>静态</a:t>
              </a:r>
              <a:endParaRPr lang="zh-CN" altLang="en-US" sz="2000" b="0">
                <a:solidFill>
                  <a:srgbClr val="009900"/>
                </a:solidFill>
                <a:ea typeface="宋体" pitchFamily="2" charset="-122"/>
              </a:endParaRPr>
            </a:p>
          </p:txBody>
        </p:sp>
        <p:sp>
          <p:nvSpPr>
            <p:cNvPr id="330796" name="Text Box 35"/>
            <p:cNvSpPr txBox="1">
              <a:spLocks noChangeArrowheads="1"/>
            </p:cNvSpPr>
            <p:nvPr/>
          </p:nvSpPr>
          <p:spPr bwMode="auto">
            <a:xfrm>
              <a:off x="1510" y="1233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FF9900"/>
                  </a:solidFill>
                  <a:ea typeface="隶书" pitchFamily="49" charset="-122"/>
                </a:rPr>
                <a:t>动态</a:t>
              </a:r>
              <a:endParaRPr lang="zh-CN" altLang="en-US" sz="2000" b="0">
                <a:solidFill>
                  <a:srgbClr val="339933"/>
                </a:solidFill>
                <a:ea typeface="宋体" pitchFamily="2" charset="-122"/>
              </a:endParaRPr>
            </a:p>
          </p:txBody>
        </p:sp>
        <p:sp>
          <p:nvSpPr>
            <p:cNvPr id="330797" name="Text Box 36"/>
            <p:cNvSpPr txBox="1">
              <a:spLocks noChangeArrowheads="1"/>
            </p:cNvSpPr>
            <p:nvPr/>
          </p:nvSpPr>
          <p:spPr bwMode="auto">
            <a:xfrm>
              <a:off x="168" y="1233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存储方式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73063" y="2851150"/>
            <a:ext cx="7445375" cy="471488"/>
            <a:chOff x="235" y="1796"/>
            <a:chExt cx="4690" cy="297"/>
          </a:xfrm>
        </p:grpSpPr>
        <p:sp>
          <p:nvSpPr>
            <p:cNvPr id="330792" name="Text Box 38"/>
            <p:cNvSpPr txBox="1">
              <a:spLocks noChangeArrowheads="1"/>
            </p:cNvSpPr>
            <p:nvPr/>
          </p:nvSpPr>
          <p:spPr bwMode="auto">
            <a:xfrm>
              <a:off x="3273" y="1796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rgbClr val="009900"/>
                  </a:solidFill>
                  <a:ea typeface="隶书" pitchFamily="49" charset="-122"/>
                </a:rPr>
                <a:t>程序整个运行期间</a:t>
              </a:r>
              <a:endParaRPr lang="zh-CN" altLang="en-US" sz="20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  <p:sp>
          <p:nvSpPr>
            <p:cNvPr id="330793" name="Text Box 39"/>
            <p:cNvSpPr txBox="1">
              <a:spLocks noChangeArrowheads="1"/>
            </p:cNvSpPr>
            <p:nvPr/>
          </p:nvSpPr>
          <p:spPr bwMode="auto">
            <a:xfrm>
              <a:off x="970" y="1796"/>
              <a:ext cx="18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FF9900"/>
                  </a:solidFill>
                  <a:ea typeface="隶书" pitchFamily="49" charset="-122"/>
                </a:rPr>
                <a:t>函数调用开始至结束</a:t>
              </a:r>
              <a:endParaRPr lang="zh-CN" altLang="en-US" sz="2000" b="0">
                <a:solidFill>
                  <a:srgbClr val="339933"/>
                </a:solidFill>
                <a:ea typeface="宋体" pitchFamily="2" charset="-122"/>
              </a:endParaRPr>
            </a:p>
          </p:txBody>
        </p:sp>
        <p:sp>
          <p:nvSpPr>
            <p:cNvPr id="330794" name="Text Box 40"/>
            <p:cNvSpPr txBox="1">
              <a:spLocks noChangeArrowheads="1"/>
            </p:cNvSpPr>
            <p:nvPr/>
          </p:nvSpPr>
          <p:spPr bwMode="auto">
            <a:xfrm>
              <a:off x="235" y="1805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生存期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385763" y="3751263"/>
            <a:ext cx="8137525" cy="457200"/>
            <a:chOff x="243" y="2363"/>
            <a:chExt cx="5126" cy="288"/>
          </a:xfrm>
        </p:grpSpPr>
        <p:sp>
          <p:nvSpPr>
            <p:cNvPr id="330789" name="Text Box 42"/>
            <p:cNvSpPr txBox="1">
              <a:spLocks noChangeArrowheads="1"/>
            </p:cNvSpPr>
            <p:nvPr/>
          </p:nvSpPr>
          <p:spPr bwMode="auto">
            <a:xfrm>
              <a:off x="3141" y="2363"/>
              <a:ext cx="2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rgbClr val="009900"/>
                  </a:solidFill>
                  <a:ea typeface="隶书" pitchFamily="49" charset="-122"/>
                </a:rPr>
                <a:t>编译时赋初值，</a:t>
              </a:r>
              <a:r>
                <a:rPr lang="zh-CN" altLang="en-US" sz="2400" b="0">
                  <a:solidFill>
                    <a:srgbClr val="FF5050"/>
                  </a:solidFill>
                  <a:ea typeface="隶书" pitchFamily="49" charset="-122"/>
                </a:rPr>
                <a:t>只赋一次</a:t>
              </a:r>
            </a:p>
          </p:txBody>
        </p:sp>
        <p:sp>
          <p:nvSpPr>
            <p:cNvPr id="330790" name="Text Box 43"/>
            <p:cNvSpPr txBox="1">
              <a:spLocks noChangeArrowheads="1"/>
            </p:cNvSpPr>
            <p:nvPr/>
          </p:nvSpPr>
          <p:spPr bwMode="auto">
            <a:xfrm>
              <a:off x="1097" y="2363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rgbClr val="FF9900"/>
                  </a:solidFill>
                  <a:ea typeface="隶书" pitchFamily="49" charset="-122"/>
                </a:rPr>
                <a:t>每次函数调用时</a:t>
              </a:r>
              <a:endParaRPr lang="zh-CN" altLang="en-US" sz="2000" b="0">
                <a:solidFill>
                  <a:srgbClr val="339933"/>
                </a:solidFill>
                <a:ea typeface="宋体" pitchFamily="2" charset="-122"/>
              </a:endParaRPr>
            </a:p>
          </p:txBody>
        </p:sp>
        <p:sp>
          <p:nvSpPr>
            <p:cNvPr id="330791" name="Text Box 44"/>
            <p:cNvSpPr txBox="1">
              <a:spLocks noChangeArrowheads="1"/>
            </p:cNvSpPr>
            <p:nvPr/>
          </p:nvSpPr>
          <p:spPr bwMode="auto">
            <a:xfrm>
              <a:off x="243" y="2363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赋初值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266700" y="4279900"/>
            <a:ext cx="8142288" cy="457200"/>
            <a:chOff x="168" y="2696"/>
            <a:chExt cx="5129" cy="288"/>
          </a:xfrm>
        </p:grpSpPr>
        <p:sp>
          <p:nvSpPr>
            <p:cNvPr id="330786" name="Text Box 46"/>
            <p:cNvSpPr txBox="1">
              <a:spLocks noChangeArrowheads="1"/>
            </p:cNvSpPr>
            <p:nvPr/>
          </p:nvSpPr>
          <p:spPr bwMode="auto">
            <a:xfrm>
              <a:off x="3357" y="2696"/>
              <a:ext cx="1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rgbClr val="009900"/>
                  </a:solidFill>
                  <a:ea typeface="隶书" pitchFamily="49" charset="-122"/>
                </a:rPr>
                <a:t>自动赋初值</a:t>
              </a:r>
              <a:r>
                <a:rPr lang="en-US" altLang="zh-CN" sz="2400" b="0">
                  <a:solidFill>
                    <a:srgbClr val="009900"/>
                  </a:solidFill>
                  <a:ea typeface="隶书" pitchFamily="49" charset="-122"/>
                </a:rPr>
                <a:t>0</a:t>
              </a:r>
              <a:r>
                <a:rPr lang="zh-CN" altLang="en-US" sz="2400" b="0">
                  <a:solidFill>
                    <a:srgbClr val="009900"/>
                  </a:solidFill>
                  <a:ea typeface="隶书" pitchFamily="49" charset="-122"/>
                </a:rPr>
                <a:t>或空字符</a:t>
              </a:r>
              <a:endParaRPr lang="zh-CN" altLang="en-US" sz="20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  <p:sp>
          <p:nvSpPr>
            <p:cNvPr id="330787" name="Text Box 47"/>
            <p:cNvSpPr txBox="1">
              <a:spLocks noChangeArrowheads="1"/>
            </p:cNvSpPr>
            <p:nvPr/>
          </p:nvSpPr>
          <p:spPr bwMode="auto">
            <a:xfrm>
              <a:off x="1446" y="2696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rgbClr val="FF9900"/>
                  </a:solidFill>
                  <a:ea typeface="隶书" pitchFamily="49" charset="-122"/>
                </a:rPr>
                <a:t>不确定</a:t>
              </a:r>
              <a:endParaRPr lang="zh-CN" altLang="en-US" sz="2000" b="0">
                <a:solidFill>
                  <a:srgbClr val="339933"/>
                </a:solidFill>
                <a:ea typeface="宋体" pitchFamily="2" charset="-122"/>
              </a:endParaRPr>
            </a:p>
          </p:txBody>
        </p:sp>
        <p:sp>
          <p:nvSpPr>
            <p:cNvPr id="330788" name="Text Box 48"/>
            <p:cNvSpPr txBox="1">
              <a:spLocks noChangeArrowheads="1"/>
            </p:cNvSpPr>
            <p:nvPr/>
          </p:nvSpPr>
          <p:spPr bwMode="auto">
            <a:xfrm>
              <a:off x="168" y="269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未赋初值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376238" y="2414588"/>
            <a:ext cx="7162800" cy="457200"/>
            <a:chOff x="237" y="1521"/>
            <a:chExt cx="4512" cy="288"/>
          </a:xfrm>
        </p:grpSpPr>
        <p:sp>
          <p:nvSpPr>
            <p:cNvPr id="330782" name="Text Box 50"/>
            <p:cNvSpPr txBox="1">
              <a:spLocks noChangeArrowheads="1"/>
            </p:cNvSpPr>
            <p:nvPr/>
          </p:nvSpPr>
          <p:spPr bwMode="auto">
            <a:xfrm>
              <a:off x="3673" y="1521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009900"/>
                  </a:solidFill>
                  <a:ea typeface="隶书" pitchFamily="49" charset="-122"/>
                </a:rPr>
                <a:t>静态存储区</a:t>
              </a:r>
              <a:endParaRPr lang="zh-CN" altLang="en-US" sz="20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  <p:sp>
          <p:nvSpPr>
            <p:cNvPr id="330783" name="Text Box 51"/>
            <p:cNvSpPr txBox="1">
              <a:spLocks noChangeArrowheads="1"/>
            </p:cNvSpPr>
            <p:nvPr/>
          </p:nvSpPr>
          <p:spPr bwMode="auto">
            <a:xfrm>
              <a:off x="1042" y="1521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FF9900"/>
                  </a:solidFill>
                  <a:ea typeface="隶书" pitchFamily="49" charset="-122"/>
                </a:rPr>
                <a:t>动态区</a:t>
              </a:r>
              <a:endParaRPr lang="zh-CN" altLang="en-US" sz="2000" b="0">
                <a:solidFill>
                  <a:srgbClr val="339933"/>
                </a:solidFill>
                <a:ea typeface="宋体" pitchFamily="2" charset="-122"/>
              </a:endParaRPr>
            </a:p>
          </p:txBody>
        </p:sp>
        <p:sp>
          <p:nvSpPr>
            <p:cNvPr id="330784" name="Text Box 52"/>
            <p:cNvSpPr txBox="1">
              <a:spLocks noChangeArrowheads="1"/>
            </p:cNvSpPr>
            <p:nvPr/>
          </p:nvSpPr>
          <p:spPr bwMode="auto">
            <a:xfrm>
              <a:off x="237" y="1521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存储区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785" name="Text Box 53"/>
            <p:cNvSpPr txBox="1">
              <a:spLocks noChangeArrowheads="1"/>
            </p:cNvSpPr>
            <p:nvPr/>
          </p:nvSpPr>
          <p:spPr bwMode="auto">
            <a:xfrm>
              <a:off x="1966" y="1521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FF9900"/>
                  </a:solidFill>
                  <a:ea typeface="隶书" pitchFamily="49" charset="-122"/>
                </a:rPr>
                <a:t>寄存器</a:t>
              </a:r>
              <a:endParaRPr lang="zh-CN" altLang="en-US" sz="2000" b="0">
                <a:solidFill>
                  <a:srgbClr val="339933"/>
                </a:solidFill>
                <a:ea typeface="宋体" pitchFamily="2" charset="-122"/>
              </a:endParaRPr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2911475" y="1030288"/>
            <a:ext cx="5118100" cy="457200"/>
            <a:chOff x="1834" y="649"/>
            <a:chExt cx="3224" cy="288"/>
          </a:xfrm>
        </p:grpSpPr>
        <p:sp>
          <p:nvSpPr>
            <p:cNvPr id="330780" name="Text Box 55"/>
            <p:cNvSpPr txBox="1">
              <a:spLocks noChangeArrowheads="1"/>
            </p:cNvSpPr>
            <p:nvPr/>
          </p:nvSpPr>
          <p:spPr bwMode="auto">
            <a:xfrm>
              <a:off x="1834" y="649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400" b="0">
                  <a:solidFill>
                    <a:srgbClr val="FF9900"/>
                  </a:solidFill>
                  <a:ea typeface="隶书" pitchFamily="49" charset="-122"/>
                </a:rPr>
                <a:t>局部变量</a:t>
              </a:r>
              <a:endParaRPr lang="zh-CN" altLang="en-US" sz="24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  <p:sp>
          <p:nvSpPr>
            <p:cNvPr id="330781" name="Text Box 56"/>
            <p:cNvSpPr txBox="1">
              <a:spLocks noChangeArrowheads="1"/>
            </p:cNvSpPr>
            <p:nvPr/>
          </p:nvSpPr>
          <p:spPr bwMode="auto">
            <a:xfrm>
              <a:off x="4174" y="649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400" b="0">
                  <a:solidFill>
                    <a:srgbClr val="008000"/>
                  </a:solidFill>
                  <a:ea typeface="隶书" pitchFamily="49" charset="-122"/>
                </a:rPr>
                <a:t>外部变量</a:t>
              </a:r>
              <a:endParaRPr lang="zh-CN" altLang="en-US" sz="24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71475" y="3313113"/>
            <a:ext cx="8543925" cy="458787"/>
            <a:chOff x="234" y="2087"/>
            <a:chExt cx="5382" cy="289"/>
          </a:xfrm>
        </p:grpSpPr>
        <p:sp>
          <p:nvSpPr>
            <p:cNvPr id="330776" name="Text Box 58"/>
            <p:cNvSpPr txBox="1">
              <a:spLocks noChangeArrowheads="1"/>
            </p:cNvSpPr>
            <p:nvPr/>
          </p:nvSpPr>
          <p:spPr bwMode="auto">
            <a:xfrm>
              <a:off x="234" y="2087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作用域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777" name="Text Box 59"/>
            <p:cNvSpPr txBox="1">
              <a:spLocks noChangeArrowheads="1"/>
            </p:cNvSpPr>
            <p:nvPr/>
          </p:nvSpPr>
          <p:spPr bwMode="auto">
            <a:xfrm>
              <a:off x="990" y="2088"/>
              <a:ext cx="26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rgbClr val="FF9900"/>
                  </a:solidFill>
                  <a:ea typeface="隶书" pitchFamily="49" charset="-122"/>
                </a:rPr>
                <a:t>定义变量的函数或复合语句内</a:t>
              </a:r>
            </a:p>
          </p:txBody>
        </p:sp>
        <p:sp>
          <p:nvSpPr>
            <p:cNvPr id="330778" name="Text Box 60"/>
            <p:cNvSpPr txBox="1">
              <a:spLocks noChangeArrowheads="1"/>
            </p:cNvSpPr>
            <p:nvPr/>
          </p:nvSpPr>
          <p:spPr bwMode="auto">
            <a:xfrm>
              <a:off x="3784" y="2088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rgbClr val="FF5050"/>
                  </a:solidFill>
                  <a:ea typeface="隶书" pitchFamily="49" charset="-122"/>
                </a:rPr>
                <a:t>本文件</a:t>
              </a:r>
            </a:p>
          </p:txBody>
        </p:sp>
        <p:sp>
          <p:nvSpPr>
            <p:cNvPr id="330779" name="Text Box 61"/>
            <p:cNvSpPr txBox="1">
              <a:spLocks noChangeArrowheads="1"/>
            </p:cNvSpPr>
            <p:nvPr/>
          </p:nvSpPr>
          <p:spPr bwMode="auto">
            <a:xfrm>
              <a:off x="4732" y="208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0">
                  <a:solidFill>
                    <a:schemeClr val="accent1"/>
                  </a:solidFill>
                  <a:ea typeface="隶书" pitchFamily="49" charset="-122"/>
                </a:rPr>
                <a:t>其它文件</a:t>
              </a:r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247650" y="1497013"/>
            <a:ext cx="8329613" cy="458787"/>
            <a:chOff x="156" y="943"/>
            <a:chExt cx="5247" cy="289"/>
          </a:xfrm>
        </p:grpSpPr>
        <p:sp>
          <p:nvSpPr>
            <p:cNvPr id="330770" name="Text Box 63"/>
            <p:cNvSpPr txBox="1">
              <a:spLocks noChangeArrowheads="1"/>
            </p:cNvSpPr>
            <p:nvPr/>
          </p:nvSpPr>
          <p:spPr bwMode="auto">
            <a:xfrm>
              <a:off x="1885" y="943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>
                  <a:solidFill>
                    <a:srgbClr val="003366"/>
                  </a:solidFill>
                  <a:ea typeface="宋体" pitchFamily="2" charset="-122"/>
                </a:rPr>
                <a:t>register</a:t>
              </a:r>
            </a:p>
          </p:txBody>
        </p:sp>
        <p:sp>
          <p:nvSpPr>
            <p:cNvPr id="330771" name="Text Box 64"/>
            <p:cNvSpPr txBox="1">
              <a:spLocks noChangeArrowheads="1"/>
            </p:cNvSpPr>
            <p:nvPr/>
          </p:nvSpPr>
          <p:spPr bwMode="auto">
            <a:xfrm>
              <a:off x="2752" y="944"/>
              <a:ext cx="9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FF5050"/>
                  </a:solidFill>
                  <a:ea typeface="隶书" pitchFamily="49" charset="-122"/>
                </a:rPr>
                <a:t>局部</a:t>
              </a:r>
              <a:r>
                <a:rPr lang="en-US" altLang="zh-CN" sz="2400" b="0">
                  <a:solidFill>
                    <a:srgbClr val="FF5050"/>
                  </a:solidFill>
                  <a:ea typeface="隶书" pitchFamily="49" charset="-122"/>
                </a:rPr>
                <a:t>static</a:t>
              </a:r>
            </a:p>
          </p:txBody>
        </p:sp>
        <p:sp>
          <p:nvSpPr>
            <p:cNvPr id="330772" name="Text Box 65"/>
            <p:cNvSpPr txBox="1">
              <a:spLocks noChangeArrowheads="1"/>
            </p:cNvSpPr>
            <p:nvPr/>
          </p:nvSpPr>
          <p:spPr bwMode="auto">
            <a:xfrm>
              <a:off x="1167" y="9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>
                  <a:solidFill>
                    <a:srgbClr val="0000FF"/>
                  </a:solidFill>
                  <a:ea typeface="宋体" pitchFamily="2" charset="-122"/>
                </a:rPr>
                <a:t>auto</a:t>
              </a:r>
              <a:endParaRPr lang="en-US" altLang="zh-CN" sz="24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  <p:sp>
          <p:nvSpPr>
            <p:cNvPr id="330773" name="Text Box 66"/>
            <p:cNvSpPr txBox="1">
              <a:spLocks noChangeArrowheads="1"/>
            </p:cNvSpPr>
            <p:nvPr/>
          </p:nvSpPr>
          <p:spPr bwMode="auto">
            <a:xfrm>
              <a:off x="3757" y="943"/>
              <a:ext cx="9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996600"/>
                  </a:solidFill>
                  <a:ea typeface="隶书" pitchFamily="49" charset="-122"/>
                </a:rPr>
                <a:t>外部</a:t>
              </a:r>
              <a:r>
                <a:rPr lang="en-US" altLang="zh-CN" sz="2400" b="0">
                  <a:solidFill>
                    <a:srgbClr val="996600"/>
                  </a:solidFill>
                  <a:ea typeface="宋体" pitchFamily="2" charset="-122"/>
                </a:rPr>
                <a:t>static</a:t>
              </a:r>
              <a:endParaRPr lang="en-US" altLang="zh-CN" sz="24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  <p:sp>
          <p:nvSpPr>
            <p:cNvPr id="330774" name="Text Box 67"/>
            <p:cNvSpPr txBox="1">
              <a:spLocks noChangeArrowheads="1"/>
            </p:cNvSpPr>
            <p:nvPr/>
          </p:nvSpPr>
          <p:spPr bwMode="auto">
            <a:xfrm>
              <a:off x="4903" y="943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rgbClr val="660033"/>
                  </a:solidFill>
                  <a:ea typeface="隶书" pitchFamily="49" charset="-122"/>
                </a:rPr>
                <a:t>外部</a:t>
              </a:r>
              <a:endParaRPr lang="zh-CN" altLang="en-US" sz="2400" b="0">
                <a:solidFill>
                  <a:srgbClr val="FF9900"/>
                </a:solidFill>
                <a:ea typeface="宋体" pitchFamily="2" charset="-122"/>
              </a:endParaRPr>
            </a:p>
          </p:txBody>
        </p:sp>
        <p:sp>
          <p:nvSpPr>
            <p:cNvPr id="330775" name="Text Box 68"/>
            <p:cNvSpPr txBox="1">
              <a:spLocks noChangeArrowheads="1"/>
            </p:cNvSpPr>
            <p:nvPr/>
          </p:nvSpPr>
          <p:spPr bwMode="auto">
            <a:xfrm>
              <a:off x="156" y="943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0">
                  <a:solidFill>
                    <a:schemeClr val="tx1"/>
                  </a:solidFill>
                  <a:ea typeface="隶书" pitchFamily="49" charset="-122"/>
                </a:rPr>
                <a:t>存储类别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516812" y="6232921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&lt;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17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26412" y="6232921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1783" name="Text Box 8"/>
          <p:cNvSpPr txBox="1">
            <a:spLocks noChangeArrowheads="1"/>
          </p:cNvSpPr>
          <p:nvPr/>
        </p:nvSpPr>
        <p:spPr bwMode="auto">
          <a:xfrm>
            <a:off x="368300" y="697309"/>
            <a:ext cx="1781175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例   文件</a:t>
            </a:r>
            <a:r>
              <a:rPr lang="en-US" altLang="zh-CN" sz="2000" dirty="0">
                <a:solidFill>
                  <a:schemeClr val="tx1"/>
                </a:solidFill>
              </a:rPr>
              <a:t>file1.c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 err="1">
                <a:solidFill>
                  <a:srgbClr val="FF5050"/>
                </a:solidFill>
                <a:ea typeface="宋体" pitchFamily="2" charset="-122"/>
              </a:rPr>
              <a:t>int</a:t>
            </a:r>
            <a:r>
              <a:rPr lang="en-US" altLang="zh-CN" sz="2000" b="0" dirty="0">
                <a:solidFill>
                  <a:srgbClr val="FF5050"/>
                </a:solidFill>
                <a:ea typeface="宋体" pitchFamily="2" charset="-122"/>
              </a:rPr>
              <a:t> a;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{     …….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…….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   f2; 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…….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   f1;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…….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f1( )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{    </a:t>
            </a:r>
            <a:r>
              <a:rPr lang="en-US" altLang="zh-CN" sz="2000" b="0" dirty="0">
                <a:solidFill>
                  <a:srgbClr val="0000FF"/>
                </a:solidFill>
                <a:ea typeface="宋体" pitchFamily="2" charset="-122"/>
              </a:rPr>
              <a:t>auto </a:t>
            </a:r>
            <a:r>
              <a:rPr lang="en-US" altLang="zh-CN" sz="2000" b="0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000" b="0" dirty="0">
                <a:solidFill>
                  <a:srgbClr val="0000FF"/>
                </a:solidFill>
                <a:ea typeface="宋体" pitchFamily="2" charset="-122"/>
              </a:rPr>
              <a:t> b;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………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f2;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 ……..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f2( )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{   </a:t>
            </a:r>
            <a:r>
              <a:rPr lang="en-US" altLang="zh-CN" sz="2000" b="0" dirty="0">
                <a:solidFill>
                  <a:srgbClr val="990033"/>
                </a:solidFill>
                <a:ea typeface="宋体" pitchFamily="2" charset="-122"/>
              </a:rPr>
              <a:t>static </a:t>
            </a:r>
            <a:r>
              <a:rPr lang="en-US" altLang="zh-CN" sz="2000" b="0" dirty="0" err="1">
                <a:solidFill>
                  <a:srgbClr val="990033"/>
                </a:solidFill>
                <a:ea typeface="宋体" pitchFamily="2" charset="-122"/>
              </a:rPr>
              <a:t>int</a:t>
            </a:r>
            <a:r>
              <a:rPr lang="en-US" altLang="zh-CN" sz="2000" b="0" dirty="0">
                <a:solidFill>
                  <a:srgbClr val="990033"/>
                </a:solidFill>
                <a:ea typeface="宋体" pitchFamily="2" charset="-122"/>
              </a:rPr>
              <a:t> c;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      ………</a:t>
            </a:r>
          </a:p>
          <a:p>
            <a:pPr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39962" y="5909071"/>
            <a:ext cx="1166813" cy="863600"/>
            <a:chOff x="1388" y="3489"/>
            <a:chExt cx="735" cy="544"/>
          </a:xfrm>
        </p:grpSpPr>
        <p:sp>
          <p:nvSpPr>
            <p:cNvPr id="331827" name="Line 10"/>
            <p:cNvSpPr>
              <a:spLocks noChangeShapeType="1"/>
            </p:cNvSpPr>
            <p:nvPr/>
          </p:nvSpPr>
          <p:spPr bwMode="auto">
            <a:xfrm flipH="1">
              <a:off x="1489" y="3489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88" y="3489"/>
              <a:ext cx="735" cy="533"/>
              <a:chOff x="1388" y="3489"/>
              <a:chExt cx="735" cy="533"/>
            </a:xfrm>
          </p:grpSpPr>
          <p:sp>
            <p:nvSpPr>
              <p:cNvPr id="331829" name="Line 12"/>
              <p:cNvSpPr>
                <a:spLocks noChangeShapeType="1"/>
              </p:cNvSpPr>
              <p:nvPr/>
            </p:nvSpPr>
            <p:spPr bwMode="auto">
              <a:xfrm>
                <a:off x="1389" y="3489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30" name="Line 13"/>
              <p:cNvSpPr>
                <a:spLocks noChangeShapeType="1"/>
              </p:cNvSpPr>
              <p:nvPr/>
            </p:nvSpPr>
            <p:spPr bwMode="auto">
              <a:xfrm>
                <a:off x="1388" y="4022"/>
                <a:ext cx="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31" name="Text Box 14"/>
              <p:cNvSpPr txBox="1">
                <a:spLocks noChangeArrowheads="1"/>
              </p:cNvSpPr>
              <p:nvPr/>
            </p:nvSpPr>
            <p:spPr bwMode="auto">
              <a:xfrm>
                <a:off x="1456" y="3586"/>
                <a:ext cx="6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zh-CN" altLang="zh-CN" sz="2000" b="0">
                    <a:solidFill>
                      <a:schemeClr val="tx1"/>
                    </a:solidFill>
                    <a:ea typeface="宋体" pitchFamily="2" charset="-122"/>
                  </a:rPr>
                  <a:t>作用域</a:t>
                </a:r>
                <a:endParaRPr lang="zh-CN" altLang="en-US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39962" y="4108846"/>
            <a:ext cx="1165225" cy="1306513"/>
            <a:chOff x="1434" y="2355"/>
            <a:chExt cx="734" cy="823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434" y="2355"/>
              <a:ext cx="177" cy="823"/>
              <a:chOff x="1434" y="2355"/>
              <a:chExt cx="177" cy="823"/>
            </a:xfrm>
          </p:grpSpPr>
          <p:sp>
            <p:nvSpPr>
              <p:cNvPr id="331824" name="Line 17"/>
              <p:cNvSpPr>
                <a:spLocks noChangeShapeType="1"/>
              </p:cNvSpPr>
              <p:nvPr/>
            </p:nvSpPr>
            <p:spPr bwMode="auto">
              <a:xfrm>
                <a:off x="1434" y="235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25" name="Line 18"/>
              <p:cNvSpPr>
                <a:spLocks noChangeShapeType="1"/>
              </p:cNvSpPr>
              <p:nvPr/>
            </p:nvSpPr>
            <p:spPr bwMode="auto">
              <a:xfrm>
                <a:off x="1434" y="3178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26" name="Line 19"/>
              <p:cNvSpPr>
                <a:spLocks noChangeShapeType="1"/>
              </p:cNvSpPr>
              <p:nvPr/>
            </p:nvSpPr>
            <p:spPr bwMode="auto">
              <a:xfrm>
                <a:off x="1522" y="2355"/>
                <a:ext cx="0" cy="8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1823" name="Text Box 20"/>
            <p:cNvSpPr txBox="1">
              <a:spLocks noChangeArrowheads="1"/>
            </p:cNvSpPr>
            <p:nvPr/>
          </p:nvSpPr>
          <p:spPr bwMode="auto">
            <a:xfrm>
              <a:off x="1492" y="2671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r>
                <a:rPr lang="zh-CN" altLang="zh-CN" sz="2000" b="0">
                  <a:solidFill>
                    <a:schemeClr val="tx1"/>
                  </a:solidFill>
                  <a:ea typeface="宋体" pitchFamily="2" charset="-122"/>
                </a:rPr>
                <a:t>作用域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817687" y="1129109"/>
            <a:ext cx="1246188" cy="5643562"/>
            <a:chOff x="1122" y="478"/>
            <a:chExt cx="785" cy="3555"/>
          </a:xfrm>
        </p:grpSpPr>
        <p:sp>
          <p:nvSpPr>
            <p:cNvPr id="331818" name="Line 22"/>
            <p:cNvSpPr>
              <a:spLocks noChangeShapeType="1"/>
            </p:cNvSpPr>
            <p:nvPr/>
          </p:nvSpPr>
          <p:spPr bwMode="auto">
            <a:xfrm>
              <a:off x="1122" y="478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19" name="Line 23"/>
            <p:cNvSpPr>
              <a:spLocks noChangeShapeType="1"/>
            </p:cNvSpPr>
            <p:nvPr/>
          </p:nvSpPr>
          <p:spPr bwMode="auto">
            <a:xfrm>
              <a:off x="1133" y="4033"/>
              <a:ext cx="1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20" name="Line 24"/>
            <p:cNvSpPr>
              <a:spLocks noChangeShapeType="1"/>
            </p:cNvSpPr>
            <p:nvPr/>
          </p:nvSpPr>
          <p:spPr bwMode="auto">
            <a:xfrm>
              <a:off x="1222" y="478"/>
              <a:ext cx="0" cy="3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21" name="Text Box 25"/>
            <p:cNvSpPr txBox="1">
              <a:spLocks noChangeArrowheads="1"/>
            </p:cNvSpPr>
            <p:nvPr/>
          </p:nvSpPr>
          <p:spPr bwMode="auto">
            <a:xfrm>
              <a:off x="1240" y="1449"/>
              <a:ext cx="6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zh-CN" altLang="zh-CN" sz="2000" b="0">
                  <a:solidFill>
                    <a:schemeClr val="tx1"/>
                  </a:solidFill>
                  <a:ea typeface="宋体" pitchFamily="2" charset="-122"/>
                </a:rPr>
                <a:t>作用域</a:t>
              </a:r>
              <a:endParaRPr lang="zh-CN" altLang="en-US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992562" y="2900759"/>
            <a:ext cx="4926013" cy="336550"/>
            <a:chOff x="2492" y="934"/>
            <a:chExt cx="3103" cy="212"/>
          </a:xfrm>
        </p:grpSpPr>
        <p:sp>
          <p:nvSpPr>
            <p:cNvPr id="331805" name="Text Box 27"/>
            <p:cNvSpPr txBox="1">
              <a:spLocks noChangeArrowheads="1"/>
            </p:cNvSpPr>
            <p:nvPr/>
          </p:nvSpPr>
          <p:spPr bwMode="auto">
            <a:xfrm>
              <a:off x="2492" y="93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0">
                  <a:solidFill>
                    <a:schemeClr val="tx1"/>
                  </a:solidFill>
                  <a:ea typeface="宋体" pitchFamily="2" charset="-122"/>
                </a:rPr>
                <a:t>main</a:t>
              </a:r>
            </a:p>
          </p:txBody>
        </p:sp>
        <p:sp>
          <p:nvSpPr>
            <p:cNvPr id="331806" name="Line 28"/>
            <p:cNvSpPr>
              <a:spLocks noChangeShapeType="1"/>
            </p:cNvSpPr>
            <p:nvPr/>
          </p:nvSpPr>
          <p:spPr bwMode="auto">
            <a:xfrm>
              <a:off x="2811" y="1065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07" name="Text Box 29"/>
            <p:cNvSpPr txBox="1">
              <a:spLocks noChangeArrowheads="1"/>
            </p:cNvSpPr>
            <p:nvPr/>
          </p:nvSpPr>
          <p:spPr bwMode="auto">
            <a:xfrm>
              <a:off x="3041" y="934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0">
                  <a:solidFill>
                    <a:schemeClr val="tx1"/>
                  </a:solidFill>
                  <a:ea typeface="宋体" pitchFamily="2" charset="-122"/>
                </a:rPr>
                <a:t>f2</a:t>
              </a:r>
            </a:p>
          </p:txBody>
        </p:sp>
        <p:sp>
          <p:nvSpPr>
            <p:cNvPr id="331808" name="Text Box 30"/>
            <p:cNvSpPr txBox="1">
              <a:spLocks noChangeArrowheads="1"/>
            </p:cNvSpPr>
            <p:nvPr/>
          </p:nvSpPr>
          <p:spPr bwMode="auto">
            <a:xfrm>
              <a:off x="3997" y="934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0">
                  <a:solidFill>
                    <a:schemeClr val="tx1"/>
                  </a:solidFill>
                  <a:ea typeface="宋体" pitchFamily="2" charset="-122"/>
                </a:rPr>
                <a:t>f1</a:t>
              </a:r>
            </a:p>
          </p:txBody>
        </p:sp>
        <p:sp>
          <p:nvSpPr>
            <p:cNvPr id="331809" name="Text Box 31"/>
            <p:cNvSpPr txBox="1">
              <a:spLocks noChangeArrowheads="1"/>
            </p:cNvSpPr>
            <p:nvPr/>
          </p:nvSpPr>
          <p:spPr bwMode="auto">
            <a:xfrm>
              <a:off x="3444" y="93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0">
                  <a:solidFill>
                    <a:schemeClr val="tx1"/>
                  </a:solidFill>
                  <a:ea typeface="宋体" pitchFamily="2" charset="-122"/>
                </a:rPr>
                <a:t>main</a:t>
              </a:r>
            </a:p>
          </p:txBody>
        </p:sp>
        <p:sp>
          <p:nvSpPr>
            <p:cNvPr id="331810" name="Text Box 32"/>
            <p:cNvSpPr txBox="1">
              <a:spLocks noChangeArrowheads="1"/>
            </p:cNvSpPr>
            <p:nvPr/>
          </p:nvSpPr>
          <p:spPr bwMode="auto">
            <a:xfrm>
              <a:off x="4818" y="934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0">
                  <a:solidFill>
                    <a:schemeClr val="tx1"/>
                  </a:solidFill>
                  <a:ea typeface="宋体" pitchFamily="2" charset="-122"/>
                </a:rPr>
                <a:t>f1</a:t>
              </a:r>
            </a:p>
          </p:txBody>
        </p:sp>
        <p:sp>
          <p:nvSpPr>
            <p:cNvPr id="331811" name="Text Box 33"/>
            <p:cNvSpPr txBox="1">
              <a:spLocks noChangeArrowheads="1"/>
            </p:cNvSpPr>
            <p:nvPr/>
          </p:nvSpPr>
          <p:spPr bwMode="auto">
            <a:xfrm>
              <a:off x="4419" y="934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0">
                  <a:solidFill>
                    <a:schemeClr val="tx1"/>
                  </a:solidFill>
                  <a:ea typeface="宋体" pitchFamily="2" charset="-122"/>
                </a:rPr>
                <a:t>f2</a:t>
              </a:r>
            </a:p>
          </p:txBody>
        </p:sp>
        <p:sp>
          <p:nvSpPr>
            <p:cNvPr id="331812" name="Text Box 34"/>
            <p:cNvSpPr txBox="1">
              <a:spLocks noChangeArrowheads="1"/>
            </p:cNvSpPr>
            <p:nvPr/>
          </p:nvSpPr>
          <p:spPr bwMode="auto">
            <a:xfrm>
              <a:off x="5222" y="93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0">
                  <a:solidFill>
                    <a:schemeClr val="tx1"/>
                  </a:solidFill>
                  <a:ea typeface="宋体" pitchFamily="2" charset="-122"/>
                </a:rPr>
                <a:t>main</a:t>
              </a:r>
            </a:p>
          </p:txBody>
        </p:sp>
        <p:sp>
          <p:nvSpPr>
            <p:cNvPr id="331813" name="Line 35"/>
            <p:cNvSpPr>
              <a:spLocks noChangeShapeType="1"/>
            </p:cNvSpPr>
            <p:nvPr/>
          </p:nvSpPr>
          <p:spPr bwMode="auto">
            <a:xfrm>
              <a:off x="3208" y="1065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14" name="Line 36"/>
            <p:cNvSpPr>
              <a:spLocks noChangeShapeType="1"/>
            </p:cNvSpPr>
            <p:nvPr/>
          </p:nvSpPr>
          <p:spPr bwMode="auto">
            <a:xfrm>
              <a:off x="3773" y="1065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15" name="Line 37"/>
            <p:cNvSpPr>
              <a:spLocks noChangeShapeType="1"/>
            </p:cNvSpPr>
            <p:nvPr/>
          </p:nvSpPr>
          <p:spPr bwMode="auto">
            <a:xfrm>
              <a:off x="4163" y="1065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16" name="Line 38"/>
            <p:cNvSpPr>
              <a:spLocks noChangeShapeType="1"/>
            </p:cNvSpPr>
            <p:nvPr/>
          </p:nvSpPr>
          <p:spPr bwMode="auto">
            <a:xfrm>
              <a:off x="4607" y="1065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17" name="Line 39"/>
            <p:cNvSpPr>
              <a:spLocks noChangeShapeType="1"/>
            </p:cNvSpPr>
            <p:nvPr/>
          </p:nvSpPr>
          <p:spPr bwMode="auto">
            <a:xfrm>
              <a:off x="4986" y="1065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2868612" y="3510359"/>
            <a:ext cx="5218113" cy="396875"/>
            <a:chOff x="1784" y="2057"/>
            <a:chExt cx="3287" cy="250"/>
          </a:xfrm>
        </p:grpSpPr>
        <p:sp>
          <p:nvSpPr>
            <p:cNvPr id="331802" name="Line 41"/>
            <p:cNvSpPr>
              <a:spLocks noChangeShapeType="1"/>
            </p:cNvSpPr>
            <p:nvPr/>
          </p:nvSpPr>
          <p:spPr bwMode="auto">
            <a:xfrm>
              <a:off x="3964" y="2191"/>
              <a:ext cx="289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03" name="Line 42"/>
            <p:cNvSpPr>
              <a:spLocks noChangeShapeType="1"/>
            </p:cNvSpPr>
            <p:nvPr/>
          </p:nvSpPr>
          <p:spPr bwMode="auto">
            <a:xfrm>
              <a:off x="4782" y="2187"/>
              <a:ext cx="289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04" name="Text Box 43"/>
            <p:cNvSpPr txBox="1">
              <a:spLocks noChangeArrowheads="1"/>
            </p:cNvSpPr>
            <p:nvPr/>
          </p:nvSpPr>
          <p:spPr bwMode="auto">
            <a:xfrm>
              <a:off x="1784" y="2057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r>
                <a:rPr lang="zh-CN" altLang="zh-CN" sz="2000" b="0">
                  <a:solidFill>
                    <a:schemeClr val="tx1"/>
                  </a:solidFill>
                  <a:ea typeface="宋体" pitchFamily="2" charset="-122"/>
                </a:rPr>
                <a:t>生存期:</a:t>
              </a:r>
              <a:endParaRPr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2887662" y="3921521"/>
            <a:ext cx="6015038" cy="396875"/>
            <a:chOff x="1796" y="2316"/>
            <a:chExt cx="3789" cy="250"/>
          </a:xfrm>
        </p:grpSpPr>
        <p:sp>
          <p:nvSpPr>
            <p:cNvPr id="331798" name="Line 45"/>
            <p:cNvSpPr>
              <a:spLocks noChangeShapeType="1"/>
            </p:cNvSpPr>
            <p:nvPr/>
          </p:nvSpPr>
          <p:spPr bwMode="auto">
            <a:xfrm>
              <a:off x="2458" y="2432"/>
              <a:ext cx="3127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9" name="Line 46"/>
            <p:cNvSpPr>
              <a:spLocks noChangeShapeType="1"/>
            </p:cNvSpPr>
            <p:nvPr/>
          </p:nvSpPr>
          <p:spPr bwMode="auto">
            <a:xfrm>
              <a:off x="2452" y="236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00" name="Line 47"/>
            <p:cNvSpPr>
              <a:spLocks noChangeShapeType="1"/>
            </p:cNvSpPr>
            <p:nvPr/>
          </p:nvSpPr>
          <p:spPr bwMode="auto">
            <a:xfrm>
              <a:off x="5561" y="2356"/>
              <a:ext cx="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01" name="Text Box 48"/>
            <p:cNvSpPr txBox="1">
              <a:spLocks noChangeArrowheads="1"/>
            </p:cNvSpPr>
            <p:nvPr/>
          </p:nvSpPr>
          <p:spPr bwMode="auto">
            <a:xfrm>
              <a:off x="1796" y="2316"/>
              <a:ext cx="7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c</a:t>
              </a:r>
              <a:r>
                <a:rPr lang="zh-CN" altLang="zh-CN" sz="2000" b="0">
                  <a:solidFill>
                    <a:schemeClr val="tx1"/>
                  </a:solidFill>
                  <a:ea typeface="宋体" pitchFamily="2" charset="-122"/>
                </a:rPr>
                <a:t>生存期:</a:t>
              </a:r>
              <a:endParaRPr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868612" y="3088084"/>
            <a:ext cx="6311900" cy="396875"/>
            <a:chOff x="1784" y="1791"/>
            <a:chExt cx="3976" cy="250"/>
          </a:xfrm>
        </p:grpSpPr>
        <p:sp>
          <p:nvSpPr>
            <p:cNvPr id="331791" name="Text Box 50"/>
            <p:cNvSpPr txBox="1">
              <a:spLocks noChangeArrowheads="1"/>
            </p:cNvSpPr>
            <p:nvPr/>
          </p:nvSpPr>
          <p:spPr bwMode="auto">
            <a:xfrm>
              <a:off x="1784" y="1791"/>
              <a:ext cx="7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zh-CN" altLang="zh-CN" sz="2000" b="0">
                  <a:solidFill>
                    <a:schemeClr val="tx1"/>
                  </a:solidFill>
                  <a:ea typeface="宋体" pitchFamily="2" charset="-122"/>
                </a:rPr>
                <a:t>生存期:</a:t>
              </a:r>
              <a:endParaRPr lang="en-US" altLang="zh-CN" sz="2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1792" name="Line 51"/>
            <p:cNvSpPr>
              <a:spLocks noChangeShapeType="1"/>
            </p:cNvSpPr>
            <p:nvPr/>
          </p:nvSpPr>
          <p:spPr bwMode="auto">
            <a:xfrm>
              <a:off x="2466" y="1921"/>
              <a:ext cx="3127" cy="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3" name="Line 52"/>
            <p:cNvSpPr>
              <a:spLocks noChangeShapeType="1"/>
            </p:cNvSpPr>
            <p:nvPr/>
          </p:nvSpPr>
          <p:spPr bwMode="auto">
            <a:xfrm>
              <a:off x="5760" y="184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4" name="Line 53"/>
            <p:cNvSpPr>
              <a:spLocks noChangeShapeType="1"/>
            </p:cNvSpPr>
            <p:nvPr/>
          </p:nvSpPr>
          <p:spPr bwMode="auto">
            <a:xfrm>
              <a:off x="5760" y="1864"/>
              <a:ext cx="0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5" name="Line 54"/>
            <p:cNvSpPr>
              <a:spLocks noChangeShapeType="1"/>
            </p:cNvSpPr>
            <p:nvPr/>
          </p:nvSpPr>
          <p:spPr bwMode="auto">
            <a:xfrm>
              <a:off x="5755" y="1827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6" name="Line 55"/>
            <p:cNvSpPr>
              <a:spLocks noChangeShapeType="1"/>
            </p:cNvSpPr>
            <p:nvPr/>
          </p:nvSpPr>
          <p:spPr bwMode="auto">
            <a:xfrm>
              <a:off x="2478" y="1842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7" name="Line 56"/>
            <p:cNvSpPr>
              <a:spLocks noChangeShapeType="1"/>
            </p:cNvSpPr>
            <p:nvPr/>
          </p:nvSpPr>
          <p:spPr bwMode="auto">
            <a:xfrm flipH="1">
              <a:off x="5577" y="1853"/>
              <a:ext cx="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8.10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内部函数和外部函数</a:t>
            </a:r>
            <a:endParaRPr lang="zh-CN" altLang="en-US" sz="320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0" lang="zh-CN" altLang="en-US" sz="2400">
                <a:solidFill>
                  <a:schemeClr val="tx1"/>
                </a:solidFill>
              </a:rPr>
              <a:t>             根据函数能否被其它源文件调用，将函数分为内部函数和外部函数。</a:t>
            </a:r>
            <a:endParaRPr lang="zh-CN" altLang="en-US" sz="2400">
              <a:solidFill>
                <a:schemeClr val="tx1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内部函数</a:t>
            </a:r>
            <a:r>
              <a:rPr lang="en-US" altLang="zh-CN" sz="2800">
                <a:solidFill>
                  <a:schemeClr val="tx1"/>
                </a:solidFill>
              </a:rPr>
              <a:t>——</a:t>
            </a:r>
            <a:r>
              <a:rPr lang="zh-CN" altLang="en-US" sz="2800">
                <a:solidFill>
                  <a:schemeClr val="tx1"/>
                </a:solidFill>
              </a:rPr>
              <a:t>静态函数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只能被本文件中其它函数所调用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定义形式：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tx1"/>
                </a:solidFill>
              </a:rPr>
              <a:t>      </a:t>
            </a:r>
            <a:r>
              <a:rPr kumimoji="0" lang="en-US" altLang="zh-CN" sz="2400">
                <a:solidFill>
                  <a:schemeClr val="tx1"/>
                </a:solidFill>
              </a:rPr>
              <a:t>static  </a:t>
            </a:r>
            <a:r>
              <a:rPr kumimoji="0" lang="zh-CN" altLang="en-US" sz="2400">
                <a:solidFill>
                  <a:schemeClr val="tx1"/>
                </a:solidFill>
              </a:rPr>
              <a:t>类型标识符   函数名（形参表）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tx1"/>
                </a:solidFill>
              </a:rPr>
              <a:t>如： </a:t>
            </a:r>
            <a:r>
              <a:rPr kumimoji="0" lang="en-US" altLang="zh-CN" sz="2400">
                <a:solidFill>
                  <a:schemeClr val="tx1"/>
                </a:solidFill>
              </a:rPr>
              <a:t>static  int  fun(int a, int b)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>
                <a:solidFill>
                  <a:schemeClr val="tx1"/>
                </a:solidFill>
              </a:rPr>
              <a:t>内部函数，其作用域仅限于定义它的所在文件。此时，在其它的文件中可以有相同的函数名，它们相互之间互不干扰。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669925" y="554038"/>
            <a:ext cx="77597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</a:pPr>
            <a:r>
              <a:rPr kumimoji="0" lang="zh-CN" altLang="en-US" sz="2800" dirty="0">
                <a:solidFill>
                  <a:schemeClr val="tx1"/>
                </a:solidFill>
              </a:rPr>
              <a:t>外部函数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能被其它文件中的函数所调用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定义形式：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</a:rPr>
              <a:t>      </a:t>
            </a:r>
            <a:r>
              <a:rPr kumimoji="0" lang="en-US" altLang="zh-CN" sz="2400" dirty="0">
                <a:solidFill>
                  <a:schemeClr val="tx1"/>
                </a:solidFill>
              </a:rPr>
              <a:t>extern  </a:t>
            </a:r>
            <a:r>
              <a:rPr kumimoji="0" lang="zh-CN" altLang="en-US" sz="2400" dirty="0">
                <a:solidFill>
                  <a:schemeClr val="tx1"/>
                </a:solidFill>
              </a:rPr>
              <a:t>类型标识符   函数名（形参表）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</a:rPr>
              <a:t>如：</a:t>
            </a:r>
            <a:r>
              <a:rPr kumimoji="0" lang="en-US" altLang="zh-CN" sz="2400" dirty="0">
                <a:solidFill>
                  <a:schemeClr val="tx1"/>
                </a:solidFill>
              </a:rPr>
              <a:t>extern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fun(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a,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 b)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</a:rPr>
              <a:t>省略</a:t>
            </a:r>
            <a:r>
              <a:rPr kumimoji="0" lang="en-US" altLang="zh-CN" sz="2400" dirty="0">
                <a:solidFill>
                  <a:schemeClr val="tx1"/>
                </a:solidFill>
              </a:rPr>
              <a:t>extern</a:t>
            </a:r>
            <a:r>
              <a:rPr kumimoji="0" lang="zh-CN" altLang="en-US" sz="2400" dirty="0">
                <a:solidFill>
                  <a:schemeClr val="tx1"/>
                </a:solidFill>
              </a:rPr>
              <a:t>，隐含为外部函数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调用此函数的文件中也可以用</a:t>
            </a:r>
            <a:r>
              <a:rPr lang="en-US" altLang="zh-CN" sz="2400" dirty="0">
                <a:solidFill>
                  <a:schemeClr val="tx1"/>
                </a:solidFill>
              </a:rPr>
              <a:t>extern</a:t>
            </a:r>
            <a:r>
              <a:rPr lang="zh-CN" altLang="zh-CN" sz="2400" dirty="0">
                <a:solidFill>
                  <a:schemeClr val="tx1"/>
                </a:solidFill>
              </a:rPr>
              <a:t>声</a:t>
            </a:r>
            <a:r>
              <a:rPr lang="zh-CN" altLang="en-US" sz="2400" dirty="0">
                <a:solidFill>
                  <a:schemeClr val="tx1"/>
                </a:solidFill>
              </a:rPr>
              <a:t>明所用函数是外部函数                                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</a:pPr>
            <a:endParaRPr kumimoji="0"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342900" y="836712"/>
            <a:ext cx="8491538" cy="4616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38    </a:t>
            </a:r>
            <a:r>
              <a:rPr lang="en-US" altLang="zh-CN" sz="2400" dirty="0"/>
              <a:t>add</a:t>
            </a:r>
            <a:r>
              <a:rPr lang="zh-CN" altLang="en-US" sz="2400" dirty="0"/>
              <a:t>函数与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函数不在同一个文件中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94BF3-C844-4994-A1FD-48E2D4216B74}"/>
              </a:ext>
            </a:extLst>
          </p:cNvPr>
          <p:cNvSpPr txBox="1"/>
          <p:nvPr/>
        </p:nvSpPr>
        <p:spPr>
          <a:xfrm>
            <a:off x="4860032" y="2276872"/>
            <a:ext cx="45918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#include"t1.c"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//extern add(int </a:t>
            </a:r>
            <a:r>
              <a:rPr lang="en-US" sz="2400" dirty="0" err="1"/>
              <a:t>a,int</a:t>
            </a:r>
            <a:r>
              <a:rPr lang="en-US" sz="2400" dirty="0"/>
              <a:t> b);</a:t>
            </a:r>
          </a:p>
          <a:p>
            <a:r>
              <a:rPr lang="en-US" sz="2400" dirty="0"/>
              <a:t>	int a = 1;</a:t>
            </a:r>
          </a:p>
          <a:p>
            <a:r>
              <a:rPr lang="en-US" sz="2400" dirty="0"/>
              <a:t>	int b = 2;</a:t>
            </a:r>
          </a:p>
          <a:p>
            <a:r>
              <a:rPr lang="en-US" sz="2400" dirty="0"/>
              <a:t>	int c;</a:t>
            </a:r>
          </a:p>
          <a:p>
            <a:r>
              <a:rPr lang="en-US" sz="2400" dirty="0"/>
              <a:t>	c = add(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n",c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72063D-FC1E-4A61-903F-D30BB1AF66DE}"/>
              </a:ext>
            </a:extLst>
          </p:cNvPr>
          <p:cNvSpPr txBox="1"/>
          <p:nvPr/>
        </p:nvSpPr>
        <p:spPr>
          <a:xfrm>
            <a:off x="467544" y="2420888"/>
            <a:ext cx="4833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int add(int a, int b)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80B429-BA39-4292-8391-BA4AF14231BA}"/>
              </a:ext>
            </a:extLst>
          </p:cNvPr>
          <p:cNvSpPr txBox="1"/>
          <p:nvPr/>
        </p:nvSpPr>
        <p:spPr>
          <a:xfrm>
            <a:off x="467544" y="184482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t1.c                                                                                t2.c</a:t>
            </a:r>
          </a:p>
        </p:txBody>
      </p:sp>
    </p:spTree>
    <p:extLst>
      <p:ext uri="{BB962C8B-B14F-4D97-AF65-F5344CB8AC3E}">
        <p14:creationId xmlns:p14="http://schemas.microsoft.com/office/powerpoint/2010/main" val="29071882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342900" y="836712"/>
            <a:ext cx="8491538" cy="83099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/>
              <a:t>39</a:t>
            </a: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有一个字符串，内有若干个字符，今输入一个字符，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         要求程序将字符串中该字符删去。用外部函数实现。</a:t>
            </a:r>
          </a:p>
        </p:txBody>
      </p:sp>
      <p:sp>
        <p:nvSpPr>
          <p:cNvPr id="684041" name="Text Box 9"/>
          <p:cNvSpPr txBox="1">
            <a:spLocks noChangeArrowheads="1"/>
          </p:cNvSpPr>
          <p:nvPr/>
        </p:nvSpPr>
        <p:spPr bwMode="auto">
          <a:xfrm>
            <a:off x="755576" y="1796554"/>
            <a:ext cx="7489825" cy="147002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54000" rIns="18000" anchor="ctr">
            <a:spAutoFit/>
          </a:bodyPr>
          <a:lstStyle/>
          <a:p>
            <a:pPr defTabSz="762000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分析：该问题可以用四个函数解决。</a:t>
            </a:r>
          </a:p>
          <a:p>
            <a:pPr defTabSz="762000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主函数</a:t>
            </a:r>
            <a:r>
              <a:rPr lang="en-US" altLang="zh-CN" sz="2000" dirty="0">
                <a:solidFill>
                  <a:schemeClr val="tx1"/>
                </a:solidFill>
              </a:rPr>
              <a:t>main( ) </a:t>
            </a:r>
            <a:r>
              <a:rPr lang="zh-CN" altLang="en-US" sz="2000" dirty="0">
                <a:solidFill>
                  <a:schemeClr val="tx1"/>
                </a:solidFill>
              </a:rPr>
              <a:t>，                       删除字符函数</a:t>
            </a:r>
            <a:r>
              <a:rPr lang="en-US" altLang="zh-CN" sz="2000" dirty="0" err="1">
                <a:solidFill>
                  <a:schemeClr val="tx1"/>
                </a:solidFill>
              </a:rPr>
              <a:t>delete_char</a:t>
            </a:r>
            <a:r>
              <a:rPr lang="en-US" altLang="zh-CN" sz="2000" dirty="0">
                <a:solidFill>
                  <a:schemeClr val="tx1"/>
                </a:solidFill>
              </a:rPr>
              <a:t>( ) 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</a:p>
          <a:p>
            <a:pPr defTabSz="762000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输入字符串函数</a:t>
            </a:r>
            <a:r>
              <a:rPr lang="en-US" altLang="zh-CN" sz="2000" dirty="0" err="1">
                <a:solidFill>
                  <a:schemeClr val="tx1"/>
                </a:solidFill>
              </a:rPr>
              <a:t>enter_str</a:t>
            </a:r>
            <a:r>
              <a:rPr lang="en-US" altLang="zh-CN" sz="2000" dirty="0">
                <a:solidFill>
                  <a:schemeClr val="tx1"/>
                </a:solidFill>
              </a:rPr>
              <a:t>( ) </a:t>
            </a:r>
            <a:r>
              <a:rPr lang="zh-CN" altLang="en-US" sz="2000" dirty="0">
                <a:solidFill>
                  <a:schemeClr val="tx1"/>
                </a:solidFill>
              </a:rPr>
              <a:t>，输出新字符串函数</a:t>
            </a:r>
            <a:r>
              <a:rPr lang="en-US" altLang="zh-CN" sz="2000" dirty="0" err="1">
                <a:solidFill>
                  <a:schemeClr val="tx1"/>
                </a:solidFill>
              </a:rPr>
              <a:t>print_str</a:t>
            </a:r>
            <a:r>
              <a:rPr lang="en-US" altLang="zh-CN" sz="2000" dirty="0">
                <a:solidFill>
                  <a:schemeClr val="tx1"/>
                </a:solidFill>
              </a:rPr>
              <a:t>( ) ,</a:t>
            </a:r>
          </a:p>
          <a:p>
            <a:pPr defTabSz="762000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将各函数放入四个文件，用</a:t>
            </a:r>
            <a:r>
              <a:rPr lang="en-US" altLang="zh-CN" sz="2000" dirty="0">
                <a:solidFill>
                  <a:schemeClr val="tx1"/>
                </a:solidFill>
              </a:rPr>
              <a:t>extern</a:t>
            </a:r>
            <a:r>
              <a:rPr lang="zh-CN" altLang="en-US" sz="2000" dirty="0">
                <a:solidFill>
                  <a:schemeClr val="tx1"/>
                </a:solidFill>
              </a:rPr>
              <a:t>声明实现各文件中函数的调用。</a:t>
            </a:r>
          </a:p>
        </p:txBody>
      </p:sp>
    </p:spTree>
    <p:extLst>
      <p:ext uri="{BB962C8B-B14F-4D97-AF65-F5344CB8AC3E}">
        <p14:creationId xmlns:p14="http://schemas.microsoft.com/office/powerpoint/2010/main" val="35368555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5" name="Text Box 9"/>
          <p:cNvSpPr txBox="1">
            <a:spLocks noChangeArrowheads="1"/>
          </p:cNvSpPr>
          <p:nvPr/>
        </p:nvSpPr>
        <p:spPr bwMode="auto">
          <a:xfrm>
            <a:off x="0" y="856357"/>
            <a:ext cx="5694829" cy="6001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/*</a:t>
            </a:r>
            <a:r>
              <a:rPr lang="zh-CN" altLang="en-US" sz="2400" dirty="0">
                <a:ea typeface="宋体" pitchFamily="2" charset="-122"/>
              </a:rPr>
              <a:t>文件</a:t>
            </a:r>
            <a:r>
              <a:rPr lang="en-US" altLang="zh-CN" sz="2400" dirty="0">
                <a:ea typeface="宋体" pitchFamily="2" charset="-122"/>
              </a:rPr>
              <a:t>file1.c*/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#include"file2.c"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#include"file3.c"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#include"file4.c"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 &lt;</a:t>
            </a:r>
            <a:r>
              <a:rPr lang="en-US" altLang="zh-CN" sz="2400" dirty="0" err="1">
                <a:ea typeface="宋体" pitchFamily="2" charset="-122"/>
              </a:rPr>
              <a:t>stdio.h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main()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extern  </a:t>
            </a:r>
            <a:r>
              <a:rPr lang="en-US" altLang="zh-CN" sz="2400" dirty="0" err="1">
                <a:ea typeface="宋体" pitchFamily="2" charset="-122"/>
              </a:rPr>
              <a:t>enter_string</a:t>
            </a:r>
            <a:r>
              <a:rPr lang="en-US" altLang="zh-CN" sz="2400" dirty="0">
                <a:ea typeface="宋体" pitchFamily="2" charset="-122"/>
              </a:rPr>
              <a:t>(char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[80] 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extern </a:t>
            </a:r>
            <a:r>
              <a:rPr lang="en-US" altLang="zh-CN" sz="2400" dirty="0" err="1">
                <a:ea typeface="宋体" pitchFamily="2" charset="-122"/>
              </a:rPr>
              <a:t>delete_string</a:t>
            </a:r>
            <a:r>
              <a:rPr lang="en-US" altLang="zh-CN" sz="2400" dirty="0">
                <a:ea typeface="宋体" pitchFamily="2" charset="-122"/>
              </a:rPr>
              <a:t>(char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[],char </a:t>
            </a:r>
            <a:r>
              <a:rPr lang="en-US" altLang="zh-CN" sz="2400" dirty="0" err="1">
                <a:ea typeface="宋体" pitchFamily="2" charset="-122"/>
              </a:rPr>
              <a:t>ch</a:t>
            </a:r>
            <a:r>
              <a:rPr lang="en-US" altLang="zh-CN" sz="2400" dirty="0">
                <a:ea typeface="宋体" pitchFamily="2" charset="-122"/>
              </a:rPr>
              <a:t> 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extern </a:t>
            </a:r>
            <a:r>
              <a:rPr lang="en-US" altLang="zh-CN" sz="2400" dirty="0" err="1">
                <a:ea typeface="宋体" pitchFamily="2" charset="-122"/>
              </a:rPr>
              <a:t>print_string</a:t>
            </a:r>
            <a:r>
              <a:rPr lang="en-US" altLang="zh-CN" sz="2400" dirty="0">
                <a:ea typeface="宋体" pitchFamily="2" charset="-122"/>
              </a:rPr>
              <a:t>(char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 ] 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char  c;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char 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[80];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enter_string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scanf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%</a:t>
            </a:r>
            <a:r>
              <a:rPr lang="en-US" altLang="zh-CN" sz="2400" dirty="0" err="1">
                <a:ea typeface="宋体" pitchFamily="2" charset="-122"/>
              </a:rPr>
              <a:t>c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ea typeface="宋体" pitchFamily="2" charset="-122"/>
              </a:rPr>
              <a:t>,&amp;c</a:t>
            </a:r>
            <a:r>
              <a:rPr lang="en-US" altLang="zh-CN" sz="2400" dirty="0">
                <a:ea typeface="宋体" pitchFamily="2" charset="-122"/>
              </a:rPr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delete_string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str,c</a:t>
            </a:r>
            <a:r>
              <a:rPr lang="en-US" altLang="zh-CN" sz="2400" dirty="0">
                <a:ea typeface="宋体" pitchFamily="2" charset="-122"/>
              </a:rPr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err="1">
                <a:ea typeface="宋体" pitchFamily="2" charset="-122"/>
              </a:rPr>
              <a:t>print_string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54813" y="438150"/>
            <a:ext cx="2133600" cy="3048000"/>
            <a:chOff x="3648" y="288"/>
            <a:chExt cx="1344" cy="1920"/>
          </a:xfrm>
        </p:grpSpPr>
        <p:sp>
          <p:nvSpPr>
            <p:cNvPr id="334871" name="Rectangle 12"/>
            <p:cNvSpPr>
              <a:spLocks noChangeArrowheads="1"/>
            </p:cNvSpPr>
            <p:nvPr/>
          </p:nvSpPr>
          <p:spPr bwMode="auto">
            <a:xfrm>
              <a:off x="3648" y="288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zh-CN" altLang="en-US">
                  <a:solidFill>
                    <a:schemeClr val="tx1"/>
                  </a:solidFill>
                  <a:ea typeface="宋体" pitchFamily="2" charset="-122"/>
                </a:rPr>
                <a:t>初始</a:t>
              </a:r>
              <a:r>
                <a:rPr kumimoji="0" lang="zh-CN" altLang="en-US" sz="20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kumimoji="0" lang="zh-CN" altLang="en-US">
                  <a:solidFill>
                    <a:srgbClr val="FF0000"/>
                  </a:solidFill>
                  <a:ea typeface="宋体" pitchFamily="2" charset="-122"/>
                </a:rPr>
                <a:t>删除后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2" name="Rectangle 13"/>
            <p:cNvSpPr>
              <a:spLocks noChangeArrowheads="1"/>
            </p:cNvSpPr>
            <p:nvPr/>
          </p:nvSpPr>
          <p:spPr bwMode="auto">
            <a:xfrm>
              <a:off x="3648" y="480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a          a      str[0]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3" name="Rectangle 14"/>
            <p:cNvSpPr>
              <a:spLocks noChangeArrowheads="1"/>
            </p:cNvSpPr>
            <p:nvPr/>
          </p:nvSpPr>
          <p:spPr bwMode="auto">
            <a:xfrm>
              <a:off x="3648" y="672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b          b      str[1]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4" name="Rectangle 15"/>
            <p:cNvSpPr>
              <a:spLocks noChangeArrowheads="1"/>
            </p:cNvSpPr>
            <p:nvPr/>
          </p:nvSpPr>
          <p:spPr bwMode="auto">
            <a:xfrm>
              <a:off x="3648" y="864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c          d      str[2]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5" name="Rectangle 16"/>
            <p:cNvSpPr>
              <a:spLocks noChangeArrowheads="1"/>
            </p:cNvSpPr>
            <p:nvPr/>
          </p:nvSpPr>
          <p:spPr bwMode="auto">
            <a:xfrm>
              <a:off x="3648" y="1056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c         \0      str[3]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6" name="Rectangle 17"/>
            <p:cNvSpPr>
              <a:spLocks noChangeArrowheads="1"/>
            </p:cNvSpPr>
            <p:nvPr/>
          </p:nvSpPr>
          <p:spPr bwMode="auto">
            <a:xfrm>
              <a:off x="3648" y="1440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c          c      str[5]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7" name="Rectangle 18"/>
            <p:cNvSpPr>
              <a:spLocks noChangeArrowheads="1"/>
            </p:cNvSpPr>
            <p:nvPr/>
          </p:nvSpPr>
          <p:spPr bwMode="auto">
            <a:xfrm>
              <a:off x="3648" y="1248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d          d      str[4]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8" name="Rectangle 19"/>
            <p:cNvSpPr>
              <a:spLocks noChangeArrowheads="1"/>
            </p:cNvSpPr>
            <p:nvPr/>
          </p:nvSpPr>
          <p:spPr bwMode="auto">
            <a:xfrm>
              <a:off x="3648" y="1632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\0         \0     str[6]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79" name="Rectangle 20"/>
            <p:cNvSpPr>
              <a:spLocks noChangeArrowheads="1"/>
            </p:cNvSpPr>
            <p:nvPr/>
          </p:nvSpPr>
          <p:spPr bwMode="auto">
            <a:xfrm>
              <a:off x="3648" y="1824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┇</a:t>
              </a:r>
              <a:r>
                <a:rPr kumimoji="0" lang="zh-CN" altLang="en-US" sz="1200">
                  <a:solidFill>
                    <a:schemeClr val="tx1"/>
                  </a:solidFill>
                  <a:ea typeface="宋体" pitchFamily="2" charset="-122"/>
                </a:rPr>
                <a:t>　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　 ┇ 　 ┇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880" name="Rectangle 21"/>
            <p:cNvSpPr>
              <a:spLocks noChangeArrowheads="1"/>
            </p:cNvSpPr>
            <p:nvPr/>
          </p:nvSpPr>
          <p:spPr bwMode="auto">
            <a:xfrm>
              <a:off x="3648" y="2016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\0         \0     str[79]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02213" y="3896083"/>
            <a:ext cx="3886200" cy="3048000"/>
            <a:chOff x="3120" y="2160"/>
            <a:chExt cx="2400" cy="1920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120" y="2160"/>
              <a:ext cx="2400" cy="1920"/>
              <a:chOff x="3216" y="2208"/>
              <a:chExt cx="2400" cy="1920"/>
            </a:xfrm>
          </p:grpSpPr>
          <p:sp>
            <p:nvSpPr>
              <p:cNvPr id="334861" name="Rectangle 24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 err="1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   j    str[</a:t>
                </a:r>
                <a:r>
                  <a:rPr kumimoji="0" lang="en-US" altLang="zh-CN" sz="2000" dirty="0" err="1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</a:t>
                </a:r>
                <a:r>
                  <a:rPr kumimoji="0" lang="en-US" altLang="zh-CN" sz="2000" dirty="0" err="1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] ← str[j++]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2" name="Rectangle 25"/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0    0   str[0]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str[0] ← str[0]=a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3" name="Rectangle 26"/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    1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4" name="Rectangle 27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1    2   str[1]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str[1] ← str[1]=b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5" name="Rectangle 28"/>
              <p:cNvSpPr>
                <a:spLocks noChangeArrowheads="1"/>
              </p:cNvSpPr>
              <p:nvPr/>
            </p:nvSpPr>
            <p:spPr bwMode="auto">
              <a:xfrm>
                <a:off x="3216" y="2976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2        str[2]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6" name="Rectangle 29"/>
              <p:cNvSpPr>
                <a:spLocks noChangeArrowheads="1"/>
              </p:cNvSpPr>
              <p:nvPr/>
            </p:nvSpPr>
            <p:spPr bwMode="auto">
              <a:xfrm>
                <a:off x="3216" y="3168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3        str[3]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7" name="Rectangle 30"/>
              <p:cNvSpPr>
                <a:spLocks noChangeArrowheads="1"/>
              </p:cNvSpPr>
              <p:nvPr/>
            </p:nvSpPr>
            <p:spPr bwMode="auto">
              <a:xfrm>
                <a:off x="3216" y="3360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4    3   str[4]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str[2] ← str[4]=d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8" name="Rectangle 31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5        str[5]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69" name="Rectangle 32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 ┇┇               ┇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4870" name="Rectangle 33"/>
              <p:cNvSpPr>
                <a:spLocks noChangeArrowheads="1"/>
              </p:cNvSpPr>
              <p:nvPr/>
            </p:nvSpPr>
            <p:spPr bwMode="auto">
              <a:xfrm>
                <a:off x="3216" y="3936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79      str[79]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str[3] ← 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\0</a:t>
                </a:r>
                <a:r>
                  <a:rPr lang="en-US" altLang="zh-CN" sz="2000" dirty="0"/>
                  <a:t>'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34859" name="Line 34"/>
            <p:cNvSpPr>
              <a:spLocks noChangeShapeType="1"/>
            </p:cNvSpPr>
            <p:nvPr/>
          </p:nvSpPr>
          <p:spPr bwMode="auto">
            <a:xfrm>
              <a:off x="3360" y="216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60" name="Line 35"/>
            <p:cNvSpPr>
              <a:spLocks noChangeShapeType="1"/>
            </p:cNvSpPr>
            <p:nvPr/>
          </p:nvSpPr>
          <p:spPr bwMode="auto">
            <a:xfrm>
              <a:off x="3504" y="216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07963" y="6270625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&lt;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58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7563" y="6270625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5879" name="Text Box 8"/>
          <p:cNvSpPr txBox="1">
            <a:spLocks noChangeArrowheads="1"/>
          </p:cNvSpPr>
          <p:nvPr/>
        </p:nvSpPr>
        <p:spPr bwMode="auto">
          <a:xfrm>
            <a:off x="0" y="395288"/>
            <a:ext cx="4070858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/*</a:t>
            </a:r>
            <a:r>
              <a:rPr lang="zh-CN" altLang="en-US" sz="2400" dirty="0">
                <a:ea typeface="宋体" pitchFamily="2" charset="-122"/>
              </a:rPr>
              <a:t>文件</a:t>
            </a:r>
            <a:r>
              <a:rPr lang="en-US" altLang="zh-CN" sz="2400" dirty="0">
                <a:ea typeface="宋体" pitchFamily="2" charset="-122"/>
              </a:rPr>
              <a:t>file2.c*/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  </a:t>
            </a:r>
            <a:r>
              <a:rPr lang="en-US" altLang="zh-CN" sz="2400" dirty="0"/>
              <a:t>"</a:t>
            </a:r>
            <a:r>
              <a:rPr lang="en-US" altLang="zh-CN" sz="2400" dirty="0" err="1">
                <a:ea typeface="宋体" pitchFamily="2" charset="-122"/>
              </a:rPr>
              <a:t>stdio.h</a:t>
            </a:r>
            <a:r>
              <a:rPr lang="en-US" altLang="zh-CN" sz="2400" dirty="0"/>
              <a:t> 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int </a:t>
            </a:r>
            <a:r>
              <a:rPr lang="en-US" altLang="zh-CN" sz="2400" dirty="0" err="1">
                <a:ea typeface="宋体" pitchFamily="2" charset="-122"/>
              </a:rPr>
              <a:t>enter_string</a:t>
            </a:r>
            <a:r>
              <a:rPr lang="en-US" altLang="zh-CN" sz="2400" dirty="0">
                <a:ea typeface="宋体" pitchFamily="2" charset="-122"/>
              </a:rPr>
              <a:t>(char str[80])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gets(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); } </a:t>
            </a:r>
          </a:p>
        </p:txBody>
      </p:sp>
      <p:sp>
        <p:nvSpPr>
          <p:cNvPr id="335880" name="Text Box 9"/>
          <p:cNvSpPr txBox="1">
            <a:spLocks noChangeArrowheads="1"/>
          </p:cNvSpPr>
          <p:nvPr/>
        </p:nvSpPr>
        <p:spPr bwMode="auto">
          <a:xfrm>
            <a:off x="0" y="2112963"/>
            <a:ext cx="4674293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/*</a:t>
            </a:r>
            <a:r>
              <a:rPr lang="zh-CN" altLang="en-US" sz="2400" dirty="0">
                <a:ea typeface="宋体" pitchFamily="2" charset="-122"/>
              </a:rPr>
              <a:t>文件</a:t>
            </a:r>
            <a:r>
              <a:rPr lang="en-US" altLang="zh-CN" sz="2400" dirty="0">
                <a:ea typeface="宋体" pitchFamily="2" charset="-122"/>
              </a:rPr>
              <a:t>file3.c*/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 &lt;</a:t>
            </a:r>
            <a:r>
              <a:rPr lang="en-US" altLang="zh-CN" sz="2400" dirty="0" err="1">
                <a:ea typeface="宋体" pitchFamily="2" charset="-122"/>
              </a:rPr>
              <a:t>stdio.h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delete_string</a:t>
            </a:r>
            <a:r>
              <a:rPr lang="en-US" altLang="zh-CN" sz="2400" dirty="0">
                <a:ea typeface="宋体" pitchFamily="2" charset="-122"/>
              </a:rPr>
              <a:t>(char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 ],char </a:t>
            </a:r>
            <a:r>
              <a:rPr lang="en-US" altLang="zh-CN" sz="2400" dirty="0" err="1">
                <a:ea typeface="宋体" pitchFamily="2" charset="-122"/>
              </a:rPr>
              <a:t>ch</a:t>
            </a:r>
            <a:r>
              <a:rPr lang="en-US" altLang="zh-CN" sz="2400" dirty="0">
                <a:ea typeface="宋体" pitchFamily="2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, j;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for(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=j=0;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] !='\0' ;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++)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if(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] != </a:t>
            </a:r>
            <a:r>
              <a:rPr lang="en-US" altLang="zh-CN" sz="2400" dirty="0" err="1">
                <a:ea typeface="宋体" pitchFamily="2" charset="-122"/>
              </a:rPr>
              <a:t>ch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[j++]=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];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[j]='\0';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}</a:t>
            </a:r>
          </a:p>
        </p:txBody>
      </p:sp>
      <p:sp>
        <p:nvSpPr>
          <p:cNvPr id="335881" name="Text Box 10"/>
          <p:cNvSpPr txBox="1">
            <a:spLocks noChangeArrowheads="1"/>
          </p:cNvSpPr>
          <p:nvPr/>
        </p:nvSpPr>
        <p:spPr bwMode="auto">
          <a:xfrm>
            <a:off x="0" y="5267325"/>
            <a:ext cx="3756156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/*</a:t>
            </a:r>
            <a:r>
              <a:rPr lang="zh-CN" altLang="en-US" sz="2400" dirty="0">
                <a:ea typeface="宋体" pitchFamily="2" charset="-122"/>
              </a:rPr>
              <a:t>文件</a:t>
            </a:r>
            <a:r>
              <a:rPr lang="en-US" altLang="zh-CN" sz="2400" dirty="0">
                <a:ea typeface="宋体" pitchFamily="2" charset="-122"/>
              </a:rPr>
              <a:t>file4.c*/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#include &lt;</a:t>
            </a:r>
            <a:r>
              <a:rPr lang="en-US" altLang="zh-CN" sz="2400" dirty="0" err="1">
                <a:ea typeface="宋体" pitchFamily="2" charset="-122"/>
              </a:rPr>
              <a:t>stdio.h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print_string</a:t>
            </a:r>
            <a:r>
              <a:rPr lang="en-US" altLang="zh-CN" sz="2400" dirty="0">
                <a:ea typeface="宋体" pitchFamily="2" charset="-122"/>
              </a:rPr>
              <a:t>(char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[ ])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itchFamily="2" charset="-122"/>
              </a:rPr>
              <a:t>{ 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dirty="0">
                <a:ea typeface="宋体" pitchFamily="2" charset="-122"/>
              </a:rPr>
              <a:t>%</a:t>
            </a:r>
            <a:r>
              <a:rPr lang="en-US" altLang="zh-CN" sz="2400" dirty="0" err="1">
                <a:ea typeface="宋体" pitchFamily="2" charset="-122"/>
              </a:rPr>
              <a:t>s</a:t>
            </a:r>
            <a:r>
              <a:rPr lang="en-US" altLang="zh-CN" sz="2400" dirty="0" err="1"/>
              <a:t>"</a:t>
            </a:r>
            <a:r>
              <a:rPr lang="en-US" altLang="zh-CN" sz="2400" dirty="0" err="1">
                <a:ea typeface="宋体" pitchFamily="2" charset="-122"/>
              </a:rPr>
              <a:t>,str</a:t>
            </a:r>
            <a:r>
              <a:rPr lang="en-US" altLang="zh-CN" sz="2400" dirty="0">
                <a:ea typeface="宋体" pitchFamily="2" charset="-122"/>
              </a:rPr>
              <a:t>);}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27838" y="441325"/>
            <a:ext cx="2133600" cy="3048000"/>
            <a:chOff x="3648" y="288"/>
            <a:chExt cx="1344" cy="1920"/>
          </a:xfrm>
        </p:grpSpPr>
        <p:sp>
          <p:nvSpPr>
            <p:cNvPr id="335898" name="Rectangle 12"/>
            <p:cNvSpPr>
              <a:spLocks noChangeArrowheads="1"/>
            </p:cNvSpPr>
            <p:nvPr/>
          </p:nvSpPr>
          <p:spPr bwMode="auto">
            <a:xfrm>
              <a:off x="3648" y="288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zh-CN" altLang="en-US">
                  <a:solidFill>
                    <a:schemeClr val="tx1"/>
                  </a:solidFill>
                  <a:ea typeface="宋体" pitchFamily="2" charset="-122"/>
                </a:rPr>
                <a:t>初始</a:t>
              </a:r>
              <a:r>
                <a:rPr kumimoji="0" lang="zh-CN" altLang="en-US" sz="20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kumimoji="0" lang="zh-CN" altLang="en-US">
                  <a:solidFill>
                    <a:srgbClr val="FF0000"/>
                  </a:solidFill>
                  <a:ea typeface="宋体" pitchFamily="2" charset="-122"/>
                </a:rPr>
                <a:t>删除后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899" name="Rectangle 13"/>
            <p:cNvSpPr>
              <a:spLocks noChangeArrowheads="1"/>
            </p:cNvSpPr>
            <p:nvPr/>
          </p:nvSpPr>
          <p:spPr bwMode="auto">
            <a:xfrm>
              <a:off x="3648" y="480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a          a      str[0]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0" name="Rectangle 14"/>
            <p:cNvSpPr>
              <a:spLocks noChangeArrowheads="1"/>
            </p:cNvSpPr>
            <p:nvPr/>
          </p:nvSpPr>
          <p:spPr bwMode="auto">
            <a:xfrm>
              <a:off x="3648" y="672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b          b      str[1]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1" name="Rectangle 15"/>
            <p:cNvSpPr>
              <a:spLocks noChangeArrowheads="1"/>
            </p:cNvSpPr>
            <p:nvPr/>
          </p:nvSpPr>
          <p:spPr bwMode="auto">
            <a:xfrm>
              <a:off x="3648" y="864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c          d      str[2]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2" name="Rectangle 16"/>
            <p:cNvSpPr>
              <a:spLocks noChangeArrowheads="1"/>
            </p:cNvSpPr>
            <p:nvPr/>
          </p:nvSpPr>
          <p:spPr bwMode="auto">
            <a:xfrm>
              <a:off x="3648" y="1056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c         \0      str[3]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3" name="Rectangle 17"/>
            <p:cNvSpPr>
              <a:spLocks noChangeArrowheads="1"/>
            </p:cNvSpPr>
            <p:nvPr/>
          </p:nvSpPr>
          <p:spPr bwMode="auto">
            <a:xfrm>
              <a:off x="3648" y="1440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c          c      str[5]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4" name="Rectangle 18"/>
            <p:cNvSpPr>
              <a:spLocks noChangeArrowheads="1"/>
            </p:cNvSpPr>
            <p:nvPr/>
          </p:nvSpPr>
          <p:spPr bwMode="auto">
            <a:xfrm>
              <a:off x="3648" y="1248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d          d      str[4]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5" name="Rectangle 19"/>
            <p:cNvSpPr>
              <a:spLocks noChangeArrowheads="1"/>
            </p:cNvSpPr>
            <p:nvPr/>
          </p:nvSpPr>
          <p:spPr bwMode="auto">
            <a:xfrm>
              <a:off x="3648" y="1632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\0         \0     str[6]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6" name="Rectangle 20"/>
            <p:cNvSpPr>
              <a:spLocks noChangeArrowheads="1"/>
            </p:cNvSpPr>
            <p:nvPr/>
          </p:nvSpPr>
          <p:spPr bwMode="auto">
            <a:xfrm>
              <a:off x="3648" y="1824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┇</a:t>
              </a:r>
              <a:r>
                <a:rPr kumimoji="0" lang="zh-CN" altLang="en-US" sz="1200">
                  <a:solidFill>
                    <a:schemeClr val="tx1"/>
                  </a:solidFill>
                  <a:ea typeface="宋体" pitchFamily="2" charset="-122"/>
                </a:rPr>
                <a:t>　</a:t>
              </a:r>
              <a:r>
                <a:rPr kumimoji="0" lang="zh-CN" altLang="en-US" sz="2000">
                  <a:solidFill>
                    <a:schemeClr val="tx1"/>
                  </a:solidFill>
                  <a:ea typeface="宋体" pitchFamily="2" charset="-122"/>
                </a:rPr>
                <a:t>　 ┇ 　 ┇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5907" name="Rectangle 21"/>
            <p:cNvSpPr>
              <a:spLocks noChangeArrowheads="1"/>
            </p:cNvSpPr>
            <p:nvPr/>
          </p:nvSpPr>
          <p:spPr bwMode="auto">
            <a:xfrm>
              <a:off x="3648" y="2016"/>
              <a:ext cx="13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solidFill>
                    <a:schemeClr val="tx1"/>
                  </a:solidFill>
                  <a:ea typeface="宋体" pitchFamily="2" charset="-122"/>
                </a:rPr>
                <a:t>\0         \0     str[79]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075238" y="3627438"/>
            <a:ext cx="3886200" cy="3048000"/>
            <a:chOff x="3120" y="2160"/>
            <a:chExt cx="2400" cy="1920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120" y="2160"/>
              <a:ext cx="2400" cy="1920"/>
              <a:chOff x="3216" y="2208"/>
              <a:chExt cx="2400" cy="1920"/>
            </a:xfrm>
          </p:grpSpPr>
          <p:sp>
            <p:nvSpPr>
              <p:cNvPr id="335888" name="Rectangle 24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 err="1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  j    str[</a:t>
                </a:r>
                <a:r>
                  <a:rPr kumimoji="0" lang="en-US" altLang="zh-CN" sz="2000" dirty="0" err="1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</a:t>
                </a:r>
                <a:r>
                  <a:rPr kumimoji="0" lang="en-US" altLang="zh-CN" sz="2000" dirty="0" err="1">
                    <a:solidFill>
                      <a:schemeClr val="tx1"/>
                    </a:solidFill>
                    <a:ea typeface="宋体" pitchFamily="2" charset="-122"/>
                  </a:rPr>
                  <a:t>i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] ← str[</a:t>
                </a:r>
                <a:r>
                  <a:rPr kumimoji="0" lang="en-US" altLang="zh-CN" sz="2000" dirty="0" err="1">
                    <a:solidFill>
                      <a:schemeClr val="tx1"/>
                    </a:solidFill>
                    <a:ea typeface="宋体" pitchFamily="2" charset="-122"/>
                  </a:rPr>
                  <a:t>j++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]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89" name="Rectangle 25"/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0   0   str[0]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str[0] ← str[0]=a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0" name="Rectangle 26"/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     1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1" name="Rectangle 27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1   2   str[1]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str[1] ← str[1]=b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2" name="Rectangle 28"/>
              <p:cNvSpPr>
                <a:spLocks noChangeArrowheads="1"/>
              </p:cNvSpPr>
              <p:nvPr/>
            </p:nvSpPr>
            <p:spPr bwMode="auto">
              <a:xfrm>
                <a:off x="3216" y="2976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2        str[2]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3" name="Rectangle 29"/>
              <p:cNvSpPr>
                <a:spLocks noChangeArrowheads="1"/>
              </p:cNvSpPr>
              <p:nvPr/>
            </p:nvSpPr>
            <p:spPr bwMode="auto">
              <a:xfrm>
                <a:off x="3216" y="3168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3        str[3]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4" name="Rectangle 30"/>
              <p:cNvSpPr>
                <a:spLocks noChangeArrowheads="1"/>
              </p:cNvSpPr>
              <p:nvPr/>
            </p:nvSpPr>
            <p:spPr bwMode="auto">
              <a:xfrm>
                <a:off x="3216" y="3360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4   3   str[4]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str[2] ← str[4]=d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5" name="Rectangle 31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5        str[5]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6" name="Rectangle 32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 ┇┇               ┇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335897" name="Rectangle 33"/>
              <p:cNvSpPr>
                <a:spLocks noChangeArrowheads="1"/>
              </p:cNvSpPr>
              <p:nvPr/>
            </p:nvSpPr>
            <p:spPr bwMode="auto">
              <a:xfrm>
                <a:off x="3216" y="3936"/>
                <a:ext cx="24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79      str[79] !=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c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  str[3] ← </a:t>
                </a:r>
                <a:r>
                  <a:rPr lang="en-US" altLang="zh-CN" sz="2000" dirty="0"/>
                  <a:t>'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宋体" pitchFamily="2" charset="-122"/>
                  </a:rPr>
                  <a:t>\0</a:t>
                </a:r>
                <a:r>
                  <a:rPr lang="en-US" altLang="zh-CN" sz="2000" dirty="0"/>
                  <a:t>'</a:t>
                </a:r>
                <a:endParaRPr lang="en-US" altLang="zh-CN" sz="2400" b="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35886" name="Line 34"/>
            <p:cNvSpPr>
              <a:spLocks noChangeShapeType="1"/>
            </p:cNvSpPr>
            <p:nvPr/>
          </p:nvSpPr>
          <p:spPr bwMode="auto">
            <a:xfrm>
              <a:off x="3360" y="216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7" name="Line 35"/>
            <p:cNvSpPr>
              <a:spLocks noChangeShapeType="1"/>
            </p:cNvSpPr>
            <p:nvPr/>
          </p:nvSpPr>
          <p:spPr bwMode="auto">
            <a:xfrm>
              <a:off x="3504" y="216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8164" name="Rectangle 36"/>
          <p:cNvSpPr>
            <a:spLocks noChangeArrowheads="1"/>
          </p:cNvSpPr>
          <p:nvPr/>
        </p:nvSpPr>
        <p:spPr bwMode="auto">
          <a:xfrm>
            <a:off x="4768850" y="488950"/>
            <a:ext cx="1676400" cy="19050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输入：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abccdc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</a:t>
            </a:r>
            <a:r>
              <a:rPr kumimoji="0" lang="en-US" altLang="zh-CN" sz="2400">
                <a:solidFill>
                  <a:schemeClr val="tx1"/>
                </a:solidFill>
              </a:rPr>
              <a:t>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c </a:t>
            </a:r>
            <a:r>
              <a:rPr kumimoji="0" lang="en-US" altLang="zh-CN" sz="2400">
                <a:solidFill>
                  <a:schemeClr val="tx1"/>
                </a:solidFill>
                <a:sym typeface="Symbol" pitchFamily="18" charset="2"/>
              </a:rPr>
              <a:t>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kumimoji="0" lang="zh-CN" altLang="en-US" sz="2400">
                <a:solidFill>
                  <a:srgbClr val="FF0000"/>
                </a:solidFill>
              </a:rPr>
              <a:t>输出：</a:t>
            </a:r>
            <a:r>
              <a:rPr kumimoji="0" lang="en-US" altLang="zh-CN" sz="2400">
                <a:solidFill>
                  <a:srgbClr val="FF0000"/>
                </a:solidFill>
              </a:rPr>
              <a:t>abd</a:t>
            </a:r>
            <a:endParaRPr kumimoji="0" lang="en-US" altLang="zh-CN" sz="240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9084</TotalTime>
  <Words>14415</Words>
  <Application>Microsoft Office PowerPoint</Application>
  <PresentationFormat>全屏显示(4:3)</PresentationFormat>
  <Paragraphs>2104</Paragraphs>
  <Slides>102</Slides>
  <Notes>95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6" baseType="lpstr">
      <vt:lpstr>华文中宋</vt:lpstr>
      <vt:lpstr>楷体_GB2312</vt:lpstr>
      <vt:lpstr>隶书</vt:lpstr>
      <vt:lpstr>Arial</vt:lpstr>
      <vt:lpstr>Calibri</vt:lpstr>
      <vt:lpstr>Cambria</vt:lpstr>
      <vt:lpstr>Times New Roman</vt:lpstr>
      <vt:lpstr>Verdana</vt:lpstr>
      <vt:lpstr>Wingdings</vt:lpstr>
      <vt:lpstr>Wingdings 2</vt:lpstr>
      <vt:lpstr>Wingdings 3</vt:lpstr>
      <vt:lpstr>1_Office 主题</vt:lpstr>
      <vt:lpstr>聚合</vt:lpstr>
      <vt:lpstr>公式</vt:lpstr>
      <vt:lpstr>第8章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函数</dc:title>
  <dc:creator>Dong</dc:creator>
  <cp:lastModifiedBy>ZWX</cp:lastModifiedBy>
  <cp:revision>136</cp:revision>
  <dcterms:created xsi:type="dcterms:W3CDTF">2015-10-06T05:44:00Z</dcterms:created>
  <dcterms:modified xsi:type="dcterms:W3CDTF">2022-11-21T07:10:02Z</dcterms:modified>
</cp:coreProperties>
</file>