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24"/>
  </p:notesMasterIdLst>
  <p:sldIdLst>
    <p:sldId id="257" r:id="rId3"/>
    <p:sldId id="258" r:id="rId4"/>
    <p:sldId id="259" r:id="rId5"/>
    <p:sldId id="278" r:id="rId6"/>
    <p:sldId id="260" r:id="rId7"/>
    <p:sldId id="261" r:id="rId8"/>
    <p:sldId id="262" r:id="rId9"/>
    <p:sldId id="263" r:id="rId10"/>
    <p:sldId id="276" r:id="rId11"/>
    <p:sldId id="264" r:id="rId12"/>
    <p:sldId id="265" r:id="rId13"/>
    <p:sldId id="266" r:id="rId14"/>
    <p:sldId id="267" r:id="rId15"/>
    <p:sldId id="268" r:id="rId16"/>
    <p:sldId id="279" r:id="rId17"/>
    <p:sldId id="270" r:id="rId18"/>
    <p:sldId id="271" r:id="rId19"/>
    <p:sldId id="277" r:id="rId20"/>
    <p:sldId id="272" r:id="rId21"/>
    <p:sldId id="273" r:id="rId22"/>
    <p:sldId id="274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025" autoAdjust="0"/>
    <p:restoredTop sz="94632" autoAdjust="0"/>
  </p:normalViewPr>
  <p:slideViewPr>
    <p:cSldViewPr>
      <p:cViewPr varScale="1">
        <p:scale>
          <a:sx n="68" d="100"/>
          <a:sy n="68" d="100"/>
        </p:scale>
        <p:origin x="94" y="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0C044-E8BD-4209-885E-9C85D4A19496}" type="datetimeFigureOut">
              <a:rPr lang="zh-CN" altLang="en-US" smtClean="0"/>
              <a:pPr/>
              <a:t>2022/11/22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50171D-4661-4E2C-A9AE-04C006F63B5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51AC038-2A7A-4F78-BBA6-4AB984887F00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855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550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FD20537-A1F1-4944-9ADC-A89C25969F2B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862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22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DDF5B0F-5FDF-4D3C-A52E-CF28B776D3A8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863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32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4B32097-1ED6-42C5-A6CE-2020545E8844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864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42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67B06D8-EB62-4223-9416-DB4512F15BFF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865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52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D87EFE8-BA07-450F-9F79-1898C18E71E3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866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63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D87EFE8-BA07-450F-9F79-1898C18E71E3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866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63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477437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803AC26-2EEF-46DC-9DA6-3DB9E9968538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868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83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3D53C1A-6AF7-4914-83E4-7691ADA72422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869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93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F8274ED-2400-43E9-803A-AD2F06CB1971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870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3B12A89-B9CC-46FD-9811-36F4998C8018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871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14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DE4EE4F-55D4-40C4-BA49-7CD6F2752A31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856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60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1DA964D-DE5B-4139-B462-38D55818669C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872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24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69048C7-90B4-452E-A71C-C596ACF31E3B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857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70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69048C7-90B4-452E-A71C-C596ACF31E3B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857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70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10735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3F6E899-3F78-453D-8F17-C619D506E834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858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81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0DC224C-13FE-4871-BB71-651DD17D18AC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859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91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0AD4E61-5A88-45B9-BC61-C690D595A350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860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D79FCBC-F8A7-4B25-B795-80BEE6951FCA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861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11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D79FCBC-F8A7-4B25-B795-80BEE6951FCA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861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11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96650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29EF0-80DC-4872-AC2F-14B9B044DE3F}" type="datetimeFigureOut">
              <a:rPr lang="zh-CN" altLang="en-US" smtClean="0"/>
              <a:pPr/>
              <a:t>2022/11/22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3BC89-6E7F-4011-84E7-B5BC6D20A1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29EF0-80DC-4872-AC2F-14B9B044DE3F}" type="datetimeFigureOut">
              <a:rPr lang="zh-CN" altLang="en-US" smtClean="0"/>
              <a:pPr/>
              <a:t>2022/11/22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3BC89-6E7F-4011-84E7-B5BC6D20A1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29EF0-80DC-4872-AC2F-14B9B044DE3F}" type="datetimeFigureOut">
              <a:rPr lang="zh-CN" altLang="en-US" smtClean="0"/>
              <a:pPr/>
              <a:t>2022/11/22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3BC89-6E7F-4011-84E7-B5BC6D20A1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23302-801E-459D-9C34-2CC9C3DFBB9D}" type="datetimeFigureOut">
              <a:rPr lang="zh-CN" altLang="en-US" smtClean="0"/>
              <a:pPr/>
              <a:t>2022/11/22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C8579-E7FD-4591-B258-FB9C84630D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桌面\3-03.png">
            <a:extLst>
              <a:ext uri="{FF2B5EF4-FFF2-40B4-BE49-F238E27FC236}">
                <a16:creationId xmlns:a16="http://schemas.microsoft.com/office/drawing/2014/main" id="{6B0A12E1-F82A-4D61-B72C-891F71845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613" y="2420938"/>
            <a:ext cx="55499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直角三角形 4">
            <a:extLst>
              <a:ext uri="{FF2B5EF4-FFF2-40B4-BE49-F238E27FC236}">
                <a16:creationId xmlns:a16="http://schemas.microsoft.com/office/drawing/2014/main" id="{57598273-E3F5-4647-9ED3-037E7F5F1AE7}"/>
              </a:ext>
            </a:extLst>
          </p:cNvPr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</p:txBody>
      </p:sp>
      <p:sp>
        <p:nvSpPr>
          <p:cNvPr id="6" name="TextBox 14">
            <a:extLst>
              <a:ext uri="{FF2B5EF4-FFF2-40B4-BE49-F238E27FC236}">
                <a16:creationId xmlns:a16="http://schemas.microsoft.com/office/drawing/2014/main" id="{059388F0-A6A8-4956-AD53-E56CAA5063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6350" y="6286500"/>
            <a:ext cx="1511300" cy="461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A9A9A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程序设计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A9A9A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I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863D"/>
              </a:solidFill>
              <a:effectLst/>
              <a:uLnTx/>
              <a:uFillTx/>
              <a:latin typeface="华文中宋" pitchFamily="2" charset="-122"/>
              <a:ea typeface="华文中宋" pitchFamily="2" charset="-122"/>
              <a:cs typeface="+mn-cs"/>
            </a:endParaRPr>
          </a:p>
        </p:txBody>
      </p:sp>
      <p:pic>
        <p:nvPicPr>
          <p:cNvPr id="7" name="图片 14">
            <a:extLst>
              <a:ext uri="{FF2B5EF4-FFF2-40B4-BE49-F238E27FC236}">
                <a16:creationId xmlns:a16="http://schemas.microsoft.com/office/drawing/2014/main" id="{6A206798-F11D-4685-B3D0-1F5CE6A8A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25" y="95250"/>
            <a:ext cx="763588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0">
            <a:extLst>
              <a:ext uri="{FF2B5EF4-FFF2-40B4-BE49-F238E27FC236}">
                <a16:creationId xmlns:a16="http://schemas.microsoft.com/office/drawing/2014/main" id="{23C858BC-BFCA-4CFB-9F23-CED363E1AC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188913"/>
            <a:ext cx="3352800" cy="4619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863D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信息与电气工程学院</a:t>
            </a:r>
          </a:p>
        </p:txBody>
      </p:sp>
      <p:sp>
        <p:nvSpPr>
          <p:cNvPr id="11" name="灯片编号占位符 26">
            <a:extLst>
              <a:ext uri="{FF2B5EF4-FFF2-40B4-BE49-F238E27FC236}">
                <a16:creationId xmlns:a16="http://schemas.microsoft.com/office/drawing/2014/main" id="{3C13B06B-E7A6-4C7E-98FB-2D7C280D70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FF0C24-543F-41D0-B61E-E4AAA74DE7E7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9914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29EF0-80DC-4872-AC2F-14B9B044DE3F}" type="datetimeFigureOut">
              <a:rPr lang="zh-CN" altLang="en-US" smtClean="0"/>
              <a:pPr/>
              <a:t>2022/11/22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3BC89-6E7F-4011-84E7-B5BC6D20A1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29EF0-80DC-4872-AC2F-14B9B044DE3F}" type="datetimeFigureOut">
              <a:rPr lang="zh-CN" altLang="en-US" smtClean="0"/>
              <a:pPr/>
              <a:t>2022/11/22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3BC89-6E7F-4011-84E7-B5BC6D20A1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29EF0-80DC-4872-AC2F-14B9B044DE3F}" type="datetimeFigureOut">
              <a:rPr lang="zh-CN" altLang="en-US" smtClean="0"/>
              <a:pPr/>
              <a:t>2022/11/22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3BC89-6E7F-4011-84E7-B5BC6D20A1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29EF0-80DC-4872-AC2F-14B9B044DE3F}" type="datetimeFigureOut">
              <a:rPr lang="zh-CN" altLang="en-US" smtClean="0"/>
              <a:pPr/>
              <a:t>2022/11/22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3BC89-6E7F-4011-84E7-B5BC6D20A1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29EF0-80DC-4872-AC2F-14B9B044DE3F}" type="datetimeFigureOut">
              <a:rPr lang="zh-CN" altLang="en-US" smtClean="0"/>
              <a:pPr/>
              <a:t>2022/11/22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3BC89-6E7F-4011-84E7-B5BC6D20A1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29EF0-80DC-4872-AC2F-14B9B044DE3F}" type="datetimeFigureOut">
              <a:rPr lang="zh-CN" altLang="en-US" smtClean="0"/>
              <a:pPr/>
              <a:t>2022/11/22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3BC89-6E7F-4011-84E7-B5BC6D20A1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29EF0-80DC-4872-AC2F-14B9B044DE3F}" type="datetimeFigureOut">
              <a:rPr lang="zh-CN" altLang="en-US" smtClean="0"/>
              <a:pPr/>
              <a:t>2022/11/22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3BC89-6E7F-4011-84E7-B5BC6D20A1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29EF0-80DC-4872-AC2F-14B9B044DE3F}" type="datetimeFigureOut">
              <a:rPr lang="zh-CN" altLang="en-US" smtClean="0"/>
              <a:pPr/>
              <a:t>2022/11/22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3BC89-6E7F-4011-84E7-B5BC6D20A13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14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85720" y="214290"/>
            <a:ext cx="587379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10"/>
          <p:cNvSpPr txBox="1">
            <a:spLocks noChangeArrowheads="1"/>
          </p:cNvSpPr>
          <p:nvPr userDrawn="1"/>
        </p:nvSpPr>
        <p:spPr bwMode="auto">
          <a:xfrm>
            <a:off x="6000759" y="188913"/>
            <a:ext cx="2932103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>
                <a:solidFill>
                  <a:srgbClr val="00863D"/>
                </a:solidFill>
                <a:latin typeface="华文中宋" pitchFamily="2" charset="-122"/>
                <a:ea typeface="华文中宋" pitchFamily="2" charset="-122"/>
              </a:rPr>
              <a:t>信息与电气工程学院</a:t>
            </a:r>
          </a:p>
        </p:txBody>
      </p:sp>
      <p:pic>
        <p:nvPicPr>
          <p:cNvPr id="11" name="Picture 2" descr="D:\桌面\3-03.png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630613" y="2420938"/>
            <a:ext cx="55499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2627313" y="6308725"/>
            <a:ext cx="3959225" cy="461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hangingPunct="1">
              <a:defRPr/>
            </a:pPr>
            <a:r>
              <a:rPr lang="en-US" altLang="zh-CN" b="1" dirty="0">
                <a:solidFill>
                  <a:schemeClr val="accent3"/>
                </a:solidFill>
                <a:latin typeface="华文中宋" pitchFamily="2" charset="-122"/>
                <a:ea typeface="华文中宋" pitchFamily="2" charset="-122"/>
              </a:rPr>
              <a:t>C</a:t>
            </a:r>
            <a:r>
              <a:rPr lang="zh-CN" altLang="en-US" b="1" dirty="0">
                <a:solidFill>
                  <a:schemeClr val="accent3"/>
                </a:solidFill>
                <a:latin typeface="华文中宋" pitchFamily="2" charset="-122"/>
                <a:ea typeface="华文中宋" pitchFamily="2" charset="-122"/>
              </a:rPr>
              <a:t>语言程序设计（</a:t>
            </a:r>
            <a:r>
              <a:rPr lang="zh-CN" altLang="en-US" dirty="0">
                <a:solidFill>
                  <a:schemeClr val="accent3"/>
                </a:solidFill>
                <a:latin typeface="华文中宋" pitchFamily="2" charset="-122"/>
                <a:ea typeface="华文中宋" pitchFamily="2" charset="-122"/>
              </a:rPr>
              <a:t>公共基础</a:t>
            </a:r>
            <a:r>
              <a:rPr lang="zh-CN" altLang="en-US" b="1" dirty="0">
                <a:solidFill>
                  <a:schemeClr val="accent3"/>
                </a:solidFill>
                <a:latin typeface="华文中宋" pitchFamily="2" charset="-122"/>
                <a:ea typeface="华文中宋" pitchFamily="2" charset="-122"/>
              </a:rPr>
              <a:t>）</a:t>
            </a:r>
            <a:endParaRPr lang="zh-CN" altLang="en-US" b="1" dirty="0">
              <a:solidFill>
                <a:srgbClr val="00863D"/>
              </a:solidFill>
              <a:latin typeface="华文中宋" pitchFamily="2" charset="-122"/>
              <a:ea typeface="华文中宋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占位符 8">
            <a:extLst>
              <a:ext uri="{FF2B5EF4-FFF2-40B4-BE49-F238E27FC236}">
                <a16:creationId xmlns:a16="http://schemas.microsoft.com/office/drawing/2014/main" id="{5464CDAC-8F2A-414D-A8AE-D9C94CD97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027" name="文本占位符 29">
            <a:extLst>
              <a:ext uri="{FF2B5EF4-FFF2-40B4-BE49-F238E27FC236}">
                <a16:creationId xmlns:a16="http://schemas.microsoft.com/office/drawing/2014/main" id="{1FB703BC-F97D-473A-87BC-89CD7D8CD9C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908050"/>
            <a:ext cx="8229600" cy="509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10" name="日期占位符 9">
            <a:extLst>
              <a:ext uri="{FF2B5EF4-FFF2-40B4-BE49-F238E27FC236}">
                <a16:creationId xmlns:a16="http://schemas.microsoft.com/office/drawing/2014/main" id="{A7A431BD-55B6-49CE-8B29-34C641CD68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prstClr val="black"/>
                </a:solidFill>
                <a:latin typeface="Times New Roman"/>
                <a:ea typeface="黑体"/>
              </a:defRPr>
            </a:lvl1pPr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DC1870-BEEA-4E54-A34C-B4C994516604}" type="datetimeFigureOut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2022/11/22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黑体"/>
              <a:cs typeface="+mn-cs"/>
            </a:endParaRPr>
          </a:p>
        </p:txBody>
      </p:sp>
      <p:sp>
        <p:nvSpPr>
          <p:cNvPr id="22" name="页脚占位符 21">
            <a:extLst>
              <a:ext uri="{FF2B5EF4-FFF2-40B4-BE49-F238E27FC236}">
                <a16:creationId xmlns:a16="http://schemas.microsoft.com/office/drawing/2014/main" id="{E1069D3D-3DE0-4964-A853-FC1DECA68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prstClr val="black"/>
                </a:solidFill>
                <a:latin typeface="Times New Roman"/>
                <a:ea typeface="黑体"/>
              </a:defRPr>
            </a:lvl1pPr>
            <a:extLst/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黑体"/>
              <a:cs typeface="+mn-cs"/>
            </a:endParaRPr>
          </a:p>
        </p:txBody>
      </p:sp>
      <p:sp>
        <p:nvSpPr>
          <p:cNvPr id="18" name="灯片编号占位符 17">
            <a:extLst>
              <a:ext uri="{FF2B5EF4-FFF2-40B4-BE49-F238E27FC236}">
                <a16:creationId xmlns:a16="http://schemas.microsoft.com/office/drawing/2014/main" id="{5972AEA3-2AD3-4087-BB92-5530879654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000">
                <a:solidFill>
                  <a:srgbClr val="000000"/>
                </a:solidFill>
                <a:ea typeface="黑体" panose="02010609060101010101" pitchFamily="49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26EA1FD-1F5D-4737-BBA9-A824F407B9D8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1031" name="Picture 2" descr="D:\桌面\B1-1.18-02.png">
            <a:extLst>
              <a:ext uri="{FF2B5EF4-FFF2-40B4-BE49-F238E27FC236}">
                <a16:creationId xmlns:a16="http://schemas.microsoft.com/office/drawing/2014/main" id="{BB2CC262-A2B7-48F8-BD94-DE660AC2E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188913"/>
            <a:ext cx="2001837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3" descr="D:\桌面\xian-04.png">
            <a:extLst>
              <a:ext uri="{FF2B5EF4-FFF2-40B4-BE49-F238E27FC236}">
                <a16:creationId xmlns:a16="http://schemas.microsoft.com/office/drawing/2014/main" id="{4A541730-5310-4605-A016-120C56220AF5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836613"/>
            <a:ext cx="6119812" cy="5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TextBox 10">
            <a:extLst>
              <a:ext uri="{FF2B5EF4-FFF2-40B4-BE49-F238E27FC236}">
                <a16:creationId xmlns:a16="http://schemas.microsoft.com/office/drawing/2014/main" id="{6287BBEA-7FF7-4B83-987F-B743F5DEA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6092825"/>
            <a:ext cx="3352800" cy="8318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863D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信息与电气工程学院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863D"/>
              </a:solidFill>
              <a:effectLst/>
              <a:uLnTx/>
              <a:uFillTx/>
              <a:latin typeface="华文中宋" pitchFamily="2" charset="-122"/>
              <a:ea typeface="华文中宋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863D"/>
              </a:solidFill>
              <a:effectLst/>
              <a:uLnTx/>
              <a:uFillTx/>
              <a:latin typeface="华文中宋" pitchFamily="2" charset="-122"/>
              <a:ea typeface="华文中宋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9218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pitchFamily="34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黑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黑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黑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黑体" pitchFamily="49" charset="-122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ChangeArrowheads="1"/>
          </p:cNvSpPr>
          <p:nvPr/>
        </p:nvSpPr>
        <p:spPr bwMode="auto">
          <a:xfrm>
            <a:off x="1752600" y="1219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 sz="4400" b="0">
              <a:solidFill>
                <a:srgbClr val="0000FF"/>
              </a:solidFill>
              <a:ea typeface="隶书" pitchFamily="49" charset="-122"/>
            </a:endParaRPr>
          </a:p>
        </p:txBody>
      </p:sp>
      <p:sp>
        <p:nvSpPr>
          <p:cNvPr id="33997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04813"/>
            <a:ext cx="8726488" cy="1195387"/>
          </a:xfrm>
        </p:spPr>
        <p:txBody>
          <a:bodyPr/>
          <a:lstStyle/>
          <a:p>
            <a:pPr algn="ctr" eaLnBrk="1" hangingPunct="1"/>
            <a:r>
              <a:rPr lang="zh-CN" altLang="en-US" dirty="0"/>
              <a:t>第</a:t>
            </a:r>
            <a:r>
              <a:rPr lang="en-US" altLang="zh-CN" dirty="0"/>
              <a:t>9</a:t>
            </a:r>
            <a:r>
              <a:rPr lang="zh-CN" altLang="en-US" dirty="0"/>
              <a:t>章 预处理命令</a:t>
            </a:r>
          </a:p>
        </p:txBody>
      </p:sp>
      <p:sp>
        <p:nvSpPr>
          <p:cNvPr id="339976" name="AutoShape 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2274888" y="1741488"/>
            <a:ext cx="457200" cy="457200"/>
          </a:xfrm>
          <a:prstGeom prst="diamond">
            <a:avLst/>
          </a:prstGeom>
          <a:gradFill rotWithShape="0">
            <a:gsLst>
              <a:gs pos="0">
                <a:srgbClr val="0000FF"/>
              </a:gs>
              <a:gs pos="100000">
                <a:srgbClr val="000076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000099"/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9977" name="AutoShape 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2274888" y="2428875"/>
            <a:ext cx="457200" cy="457200"/>
          </a:xfrm>
          <a:prstGeom prst="diamond">
            <a:avLst/>
          </a:prstGeom>
          <a:gradFill rotWithShape="0">
            <a:gsLst>
              <a:gs pos="0">
                <a:srgbClr val="0000FF"/>
              </a:gs>
              <a:gs pos="100000">
                <a:srgbClr val="000076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000099"/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9978" name="AutoShape 10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2274888" y="3149600"/>
            <a:ext cx="457200" cy="457200"/>
          </a:xfrm>
          <a:prstGeom prst="diamond">
            <a:avLst/>
          </a:prstGeom>
          <a:gradFill rotWithShape="0">
            <a:gsLst>
              <a:gs pos="0">
                <a:srgbClr val="0000FF"/>
              </a:gs>
              <a:gs pos="100000">
                <a:srgbClr val="000076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000099"/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9979" name="Rectangle 12"/>
          <p:cNvSpPr>
            <a:spLocks noChangeArrowheads="1"/>
          </p:cNvSpPr>
          <p:nvPr/>
        </p:nvSpPr>
        <p:spPr bwMode="auto">
          <a:xfrm>
            <a:off x="2906713" y="1709738"/>
            <a:ext cx="1247775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宏定义</a:t>
            </a:r>
          </a:p>
        </p:txBody>
      </p:sp>
      <p:sp>
        <p:nvSpPr>
          <p:cNvPr id="339980" name="Rectangle 13"/>
          <p:cNvSpPr>
            <a:spLocks noChangeArrowheads="1"/>
          </p:cNvSpPr>
          <p:nvPr/>
        </p:nvSpPr>
        <p:spPr bwMode="auto">
          <a:xfrm>
            <a:off x="2906713" y="2419350"/>
            <a:ext cx="26289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b="0">
                <a:solidFill>
                  <a:schemeClr val="tx1"/>
                </a:solidFill>
                <a:ea typeface="隶书" pitchFamily="49" charset="-122"/>
              </a:rPr>
              <a:t>“</a:t>
            </a:r>
            <a:r>
              <a:rPr lang="zh-CN" altLang="en-US" sz="2800" b="0">
                <a:solidFill>
                  <a:schemeClr val="tx1"/>
                </a:solidFill>
                <a:ea typeface="隶书" pitchFamily="49" charset="-122"/>
              </a:rPr>
              <a:t>文件包含”处理</a:t>
            </a:r>
            <a:endParaRPr lang="zh-CN" altLang="en-US" sz="2800" b="0">
              <a:solidFill>
                <a:schemeClr val="tx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39981" name="Rectangle 14"/>
          <p:cNvSpPr>
            <a:spLocks noChangeArrowheads="1"/>
          </p:cNvSpPr>
          <p:nvPr/>
        </p:nvSpPr>
        <p:spPr bwMode="auto">
          <a:xfrm>
            <a:off x="2906713" y="3117850"/>
            <a:ext cx="1603375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条件编译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236" name="Rectangle 4"/>
          <p:cNvSpPr>
            <a:spLocks noChangeArrowheads="1"/>
          </p:cNvSpPr>
          <p:nvPr/>
        </p:nvSpPr>
        <p:spPr bwMode="auto">
          <a:xfrm>
            <a:off x="669925" y="3944938"/>
            <a:ext cx="8474075" cy="273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143000" lvl="2" indent="-228600" eaLnBrk="1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zh-CN" altLang="en-US" sz="2400">
                <a:solidFill>
                  <a:schemeClr val="tx1"/>
                </a:solidFill>
              </a:rPr>
              <a:t>带参宏定义与函数的区别</a:t>
            </a:r>
          </a:p>
          <a:p>
            <a:pPr marL="1600200" lvl="3" indent="-228600" eaLnBrk="1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l"/>
            </a:pPr>
            <a:r>
              <a:rPr kumimoji="0" lang="zh-CN" altLang="en-US" sz="2000">
                <a:solidFill>
                  <a:schemeClr val="tx1"/>
                </a:solidFill>
              </a:rPr>
              <a:t>函数调用时，先求实参表达式的值，再带入形参。</a:t>
            </a:r>
          </a:p>
          <a:p>
            <a:pPr marL="1600200" lvl="3" indent="-228600" eaLnBrk="1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None/>
            </a:pPr>
            <a:r>
              <a:rPr kumimoji="0" lang="zh-CN" altLang="en-US" sz="2000">
                <a:solidFill>
                  <a:schemeClr val="tx1"/>
                </a:solidFill>
              </a:rPr>
              <a:t>    宏只进行简单字符替换，不求值。</a:t>
            </a:r>
          </a:p>
          <a:p>
            <a:pPr marL="1600200" lvl="3" indent="-228600" eaLnBrk="1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l"/>
            </a:pPr>
            <a:r>
              <a:rPr kumimoji="0" lang="zh-CN" altLang="en-US" sz="2000">
                <a:solidFill>
                  <a:schemeClr val="tx1"/>
                </a:solidFill>
              </a:rPr>
              <a:t>函数调用在程序运行时处理和分配临时内存单元。</a:t>
            </a:r>
          </a:p>
          <a:p>
            <a:pPr marL="1600200" lvl="3" indent="-228600" eaLnBrk="1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None/>
            </a:pPr>
            <a:r>
              <a:rPr kumimoji="0" lang="zh-CN" altLang="en-US" sz="2000">
                <a:solidFill>
                  <a:schemeClr val="tx1"/>
                </a:solidFill>
              </a:rPr>
              <a:t>    宏展开在编译时进行，不分配内存单元，无值传递和返值。</a:t>
            </a:r>
          </a:p>
          <a:p>
            <a:pPr marL="1600200" lvl="3" indent="-228600" eaLnBrk="1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l"/>
            </a:pPr>
            <a:r>
              <a:rPr kumimoji="0" lang="zh-CN" altLang="en-US" sz="2000">
                <a:solidFill>
                  <a:schemeClr val="tx1"/>
                </a:solidFill>
              </a:rPr>
              <a:t>函数要定义形实参且类型一致，宏无类型，其参数无类型。</a:t>
            </a:r>
          </a:p>
          <a:p>
            <a:pPr marL="1600200" lvl="3" indent="-228600" eaLnBrk="1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l"/>
            </a:pPr>
            <a:r>
              <a:rPr kumimoji="0" lang="zh-CN" altLang="en-US" sz="2000">
                <a:solidFill>
                  <a:schemeClr val="tx1"/>
                </a:solidFill>
              </a:rPr>
              <a:t>函数只有一个返回值，宏可以设法得到几个结果。</a:t>
            </a:r>
          </a:p>
        </p:txBody>
      </p:sp>
      <p:sp>
        <p:nvSpPr>
          <p:cNvPr id="347144" name="Text Box 8"/>
          <p:cNvSpPr txBox="1">
            <a:spLocks noChangeArrowheads="1"/>
          </p:cNvSpPr>
          <p:nvPr/>
        </p:nvSpPr>
        <p:spPr bwMode="auto">
          <a:xfrm>
            <a:off x="1071563" y="485775"/>
            <a:ext cx="5005858" cy="34163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/>
              <a:t>例</a:t>
            </a:r>
            <a:r>
              <a:rPr lang="en-US" altLang="zh-CN" sz="2400" dirty="0"/>
              <a:t>3 </a:t>
            </a:r>
            <a:r>
              <a:rPr lang="zh-CN" altLang="en-US" sz="2400" dirty="0"/>
              <a:t>使用带参数的宏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#include &lt;</a:t>
            </a:r>
            <a:r>
              <a:rPr lang="en-US" altLang="zh-CN" sz="2400" dirty="0" err="1"/>
              <a:t>stdio.h</a:t>
            </a:r>
            <a:r>
              <a:rPr lang="en-US" altLang="zh-CN" sz="2400" dirty="0"/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#define PI  3.1415926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#define S(r)  PI*r*r</a:t>
            </a:r>
          </a:p>
          <a:p>
            <a:pPr>
              <a:spcBef>
                <a:spcPct val="0"/>
              </a:spcBef>
            </a:pPr>
            <a:r>
              <a:rPr lang="en-US" altLang="zh-CN" sz="2400" dirty="0" err="1"/>
              <a:t>int</a:t>
            </a:r>
            <a:r>
              <a:rPr lang="en-US" altLang="zh-CN" sz="2400" dirty="0"/>
              <a:t> main()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{ float </a:t>
            </a:r>
            <a:r>
              <a:rPr lang="en-US" altLang="zh-CN" sz="2400" dirty="0" err="1"/>
              <a:t>a,area</a:t>
            </a:r>
            <a:r>
              <a:rPr lang="en-US" altLang="zh-CN" sz="2400" dirty="0"/>
              <a:t>;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   a=3.6;   area=S(a);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("r=%f\</a:t>
            </a:r>
            <a:r>
              <a:rPr lang="en-US" altLang="zh-CN" sz="2400" dirty="0" err="1"/>
              <a:t>narea</a:t>
            </a:r>
            <a:r>
              <a:rPr lang="en-US" altLang="zh-CN" sz="2400" dirty="0"/>
              <a:t>=%f\</a:t>
            </a:r>
            <a:r>
              <a:rPr lang="en-US" altLang="zh-CN" sz="2400" dirty="0" err="1"/>
              <a:t>n",a,area</a:t>
            </a:r>
            <a:r>
              <a:rPr lang="en-US" altLang="zh-CN" sz="2400" dirty="0"/>
              <a:t>);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}</a:t>
            </a:r>
          </a:p>
        </p:txBody>
      </p:sp>
      <p:sp>
        <p:nvSpPr>
          <p:cNvPr id="735241" name="Rectangle 9"/>
          <p:cNvSpPr>
            <a:spLocks noChangeArrowheads="1"/>
          </p:cNvSpPr>
          <p:nvPr/>
        </p:nvSpPr>
        <p:spPr bwMode="auto">
          <a:xfrm>
            <a:off x="6457950" y="2124075"/>
            <a:ext cx="2280561" cy="120032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/>
              <a:t>运行： </a:t>
            </a:r>
          </a:p>
          <a:p>
            <a:pPr>
              <a:spcBef>
                <a:spcPct val="0"/>
              </a:spcBef>
            </a:pPr>
            <a:r>
              <a:rPr lang="zh-CN" altLang="en-US" sz="2400"/>
              <a:t> </a:t>
            </a:r>
            <a:r>
              <a:rPr lang="en-US" altLang="zh-CN" sz="2400"/>
              <a:t>r=3.600000 </a:t>
            </a:r>
          </a:p>
          <a:p>
            <a:pPr>
              <a:spcBef>
                <a:spcPct val="0"/>
              </a:spcBef>
            </a:pPr>
            <a:r>
              <a:rPr lang="en-US" altLang="zh-CN" sz="2400"/>
              <a:t> area=40.715038</a:t>
            </a:r>
            <a:endParaRPr lang="en-US" altLang="zh-CN" sz="2400">
              <a:sym typeface="Symbol" pitchFamily="18" charset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AutoShape 2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544513" y="6172200"/>
            <a:ext cx="533400" cy="381000"/>
          </a:xfrm>
          <a:prstGeom prst="roundRect">
            <a:avLst>
              <a:gd name="adj" fmla="val 16667"/>
            </a:avLst>
          </a:prstGeom>
          <a:noFill/>
          <a:ln w="12700" cap="sq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</a:pPr>
            <a:r>
              <a:rPr lang="en-US" altLang="zh-CN" sz="2400" b="0">
                <a:solidFill>
                  <a:srgbClr val="008000"/>
                </a:solidFill>
                <a:ea typeface="宋体" pitchFamily="2" charset="-122"/>
              </a:rPr>
              <a:t>&lt;</a:t>
            </a:r>
            <a:endParaRPr lang="en-US" altLang="zh-CN" sz="24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348163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1154113" y="6172200"/>
            <a:ext cx="533400" cy="381000"/>
          </a:xfrm>
          <a:prstGeom prst="roundRect">
            <a:avLst>
              <a:gd name="adj" fmla="val 16667"/>
            </a:avLst>
          </a:prstGeom>
          <a:noFill/>
          <a:ln w="12700" cap="sq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</a:pPr>
            <a:r>
              <a:rPr lang="en-US" altLang="zh-CN" sz="2400" b="0">
                <a:solidFill>
                  <a:srgbClr val="008000"/>
                </a:solidFill>
                <a:ea typeface="宋体" pitchFamily="2" charset="-122"/>
              </a:rPr>
              <a:t>&gt;</a:t>
            </a:r>
            <a:endParaRPr lang="en-US" altLang="zh-CN" sz="24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348164" name="Rectangle 4"/>
          <p:cNvSpPr>
            <a:spLocks noChangeArrowheads="1"/>
          </p:cNvSpPr>
          <p:nvPr/>
        </p:nvSpPr>
        <p:spPr bwMode="auto">
          <a:xfrm>
            <a:off x="669925" y="4070350"/>
            <a:ext cx="7956550" cy="196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Tx/>
              <a:buChar char="§"/>
            </a:pPr>
            <a:r>
              <a:rPr lang="en-US" altLang="zh-CN" sz="3200">
                <a:solidFill>
                  <a:schemeClr val="accent1"/>
                </a:solidFill>
              </a:rPr>
              <a:t>9.1</a:t>
            </a:r>
            <a:r>
              <a:rPr lang="en-US" altLang="zh-CN" sz="3200">
                <a:solidFill>
                  <a:schemeClr val="tx1"/>
                </a:solidFill>
                <a:latin typeface="Arial" pitchFamily="34" charset="0"/>
              </a:rPr>
              <a:t>  </a:t>
            </a:r>
            <a:r>
              <a:rPr lang="zh-CN" altLang="en-US" sz="3200">
                <a:solidFill>
                  <a:schemeClr val="tx1"/>
                </a:solidFill>
                <a:latin typeface="Arial" pitchFamily="34" charset="0"/>
              </a:rPr>
              <a:t>数组作为函数参数</a:t>
            </a:r>
            <a:endParaRPr lang="zh-CN" altLang="en-US" sz="3200">
              <a:solidFill>
                <a:schemeClr val="tx1"/>
              </a:solidFill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rgbClr val="339933"/>
              </a:buClr>
              <a:buFont typeface="Wingdings" pitchFamily="2" charset="2"/>
              <a:buChar char="«"/>
            </a:pPr>
            <a:r>
              <a:rPr kumimoji="0" lang="zh-CN" altLang="en-US" sz="2800">
                <a:solidFill>
                  <a:schemeClr val="tx1"/>
                </a:solidFill>
              </a:rPr>
              <a:t>在函数调用过程中，直接或间接的调用自身。</a:t>
            </a:r>
            <a:endParaRPr lang="zh-CN" altLang="en-US" sz="2800">
              <a:solidFill>
                <a:schemeClr val="tx1"/>
              </a:solidFill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rgbClr val="339933"/>
              </a:buClr>
              <a:buFont typeface="Wingdings" pitchFamily="2" charset="2"/>
              <a:buChar char="«"/>
            </a:pPr>
            <a:r>
              <a:rPr lang="zh-CN" altLang="en-US" sz="2800">
                <a:solidFill>
                  <a:schemeClr val="tx1"/>
                </a:solidFill>
              </a:rPr>
              <a:t>递归调用方式</a:t>
            </a:r>
          </a:p>
          <a:p>
            <a:pPr marL="1143000" lvl="2" indent="-228600" eaLnBrk="1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zh-CN" altLang="en-US" sz="2400">
                <a:solidFill>
                  <a:schemeClr val="tx1"/>
                </a:solidFill>
              </a:rPr>
              <a:t>直接递归调用：</a:t>
            </a:r>
            <a:r>
              <a:rPr kumimoji="0" lang="zh-CN" altLang="en-US" sz="2400">
                <a:solidFill>
                  <a:schemeClr val="tx1"/>
                </a:solidFill>
              </a:rPr>
              <a:t>在函数体内又调用自身 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348168" name="Text Box 8"/>
          <p:cNvSpPr txBox="1">
            <a:spLocks noChangeArrowheads="1"/>
          </p:cNvSpPr>
          <p:nvPr/>
        </p:nvSpPr>
        <p:spPr bwMode="auto">
          <a:xfrm>
            <a:off x="200025" y="688528"/>
            <a:ext cx="8928663" cy="600164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/>
              <a:t>例</a:t>
            </a:r>
            <a:r>
              <a:rPr lang="en-US" altLang="zh-CN" sz="2400" dirty="0"/>
              <a:t>4  </a:t>
            </a:r>
            <a:r>
              <a:rPr lang="zh-CN" altLang="en-US" sz="2400" dirty="0"/>
              <a:t>使用宏带回几个结果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#include &lt;</a:t>
            </a:r>
            <a:r>
              <a:rPr lang="en-US" altLang="zh-CN" sz="2400" dirty="0" err="1"/>
              <a:t>stdio.h</a:t>
            </a:r>
            <a:r>
              <a:rPr lang="en-US" altLang="zh-CN" sz="2400" dirty="0"/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#define PI  3.1415926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#define CIRCLE(R,L,S,V)  L=2*PI*R;S=PI*R*R;V=4.0/3.0*PI*R*R*R</a:t>
            </a:r>
          </a:p>
          <a:p>
            <a:pPr>
              <a:spcBef>
                <a:spcPct val="0"/>
              </a:spcBef>
            </a:pPr>
            <a:r>
              <a:rPr lang="en-US" altLang="zh-CN" sz="2400" dirty="0" err="1"/>
              <a:t>int</a:t>
            </a:r>
            <a:r>
              <a:rPr lang="en-US" altLang="zh-CN" sz="2400" dirty="0"/>
              <a:t> main()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{ float </a:t>
            </a:r>
            <a:r>
              <a:rPr lang="en-US" altLang="zh-CN" sz="2400" dirty="0" err="1"/>
              <a:t>r,l,s,v</a:t>
            </a:r>
            <a:r>
              <a:rPr lang="en-US" altLang="zh-CN" sz="2400" dirty="0"/>
              <a:t>;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   </a:t>
            </a:r>
            <a:r>
              <a:rPr lang="en-US" altLang="zh-CN" sz="2400" dirty="0" err="1"/>
              <a:t>scanf</a:t>
            </a:r>
            <a:r>
              <a:rPr lang="en-US" altLang="zh-CN" sz="2400" dirty="0"/>
              <a:t>("%</a:t>
            </a:r>
            <a:r>
              <a:rPr lang="en-US" altLang="zh-CN" sz="2400" dirty="0" err="1"/>
              <a:t>f",&amp;r</a:t>
            </a:r>
            <a:r>
              <a:rPr lang="en-US" altLang="zh-CN" sz="2400" dirty="0"/>
              <a:t>);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   CIRCLE(</a:t>
            </a:r>
            <a:r>
              <a:rPr lang="en-US" altLang="zh-CN" sz="2400" dirty="0" err="1"/>
              <a:t>r,l,s,v</a:t>
            </a:r>
            <a:r>
              <a:rPr lang="en-US" altLang="zh-CN" sz="2400" dirty="0"/>
              <a:t>);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("r=%6.2f,l=%6.2f,s=%6.2f,v=%6.2f\</a:t>
            </a:r>
            <a:r>
              <a:rPr lang="en-US" altLang="zh-CN" sz="2400" dirty="0" err="1"/>
              <a:t>n",r,l,s,v</a:t>
            </a:r>
            <a:r>
              <a:rPr lang="en-US" altLang="zh-CN" sz="2400" dirty="0"/>
              <a:t>);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}</a:t>
            </a:r>
          </a:p>
          <a:p>
            <a:pPr>
              <a:spcBef>
                <a:spcPct val="0"/>
              </a:spcBef>
            </a:pPr>
            <a:r>
              <a:rPr lang="zh-CN" altLang="en-US" sz="2400" dirty="0"/>
              <a:t>宏展开后：</a:t>
            </a:r>
          </a:p>
          <a:p>
            <a:pPr>
              <a:spcBef>
                <a:spcPct val="0"/>
              </a:spcBef>
            </a:pPr>
            <a:r>
              <a:rPr lang="en-US" altLang="zh-CN" sz="2400" dirty="0" err="1"/>
              <a:t>int</a:t>
            </a:r>
            <a:r>
              <a:rPr lang="en-US" altLang="zh-CN" sz="2400" dirty="0"/>
              <a:t> main()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{ float </a:t>
            </a:r>
            <a:r>
              <a:rPr lang="en-US" altLang="zh-CN" sz="2400" dirty="0" err="1"/>
              <a:t>r,l,s,v</a:t>
            </a:r>
            <a:r>
              <a:rPr lang="en-US" altLang="zh-CN" sz="2400" dirty="0"/>
              <a:t>;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   </a:t>
            </a:r>
            <a:r>
              <a:rPr lang="en-US" altLang="zh-CN" sz="2400" dirty="0" err="1"/>
              <a:t>scanf</a:t>
            </a:r>
            <a:r>
              <a:rPr lang="en-US" altLang="zh-CN" sz="2400" dirty="0"/>
              <a:t>("%</a:t>
            </a:r>
            <a:r>
              <a:rPr lang="en-US" altLang="zh-CN" sz="2400" dirty="0" err="1"/>
              <a:t>f",&amp;r</a:t>
            </a:r>
            <a:r>
              <a:rPr lang="en-US" altLang="zh-CN" sz="2400" dirty="0"/>
              <a:t>);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   l=2*3.1415926*</a:t>
            </a:r>
            <a:r>
              <a:rPr lang="en-US" altLang="zh-CN" sz="2400" dirty="0" err="1"/>
              <a:t>r;s</a:t>
            </a:r>
            <a:r>
              <a:rPr lang="en-US" altLang="zh-CN" sz="2400" dirty="0"/>
              <a:t>=3.1415926*r*</a:t>
            </a:r>
            <a:r>
              <a:rPr lang="en-US" altLang="zh-CN" sz="2400" dirty="0" err="1"/>
              <a:t>r;v</a:t>
            </a:r>
            <a:r>
              <a:rPr lang="en-US" altLang="zh-CN" sz="2400" dirty="0"/>
              <a:t>=4.0/3.0*3.1415926*r*r*r;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("r=%6.2f,l=%6.2f,s=%6.2f,v=%6.2f\</a:t>
            </a:r>
            <a:r>
              <a:rPr lang="en-US" altLang="zh-CN" sz="2400" dirty="0" err="1"/>
              <a:t>n",r,l,s,v</a:t>
            </a:r>
            <a:r>
              <a:rPr lang="en-US" altLang="zh-CN" sz="2400" dirty="0"/>
              <a:t>);}</a:t>
            </a:r>
          </a:p>
        </p:txBody>
      </p:sp>
      <p:sp>
        <p:nvSpPr>
          <p:cNvPr id="737289" name="Rectangle 9"/>
          <p:cNvSpPr>
            <a:spLocks noChangeArrowheads="1"/>
          </p:cNvSpPr>
          <p:nvPr/>
        </p:nvSpPr>
        <p:spPr bwMode="auto">
          <a:xfrm>
            <a:off x="3778250" y="4460875"/>
            <a:ext cx="4491038" cy="1174750"/>
          </a:xfrm>
          <a:prstGeom prst="rect">
            <a:avLst/>
          </a:prstGeom>
          <a:solidFill>
            <a:srgbClr val="C0C0C0"/>
          </a:solidFill>
          <a:ln w="38100">
            <a:solidFill>
              <a:srgbClr val="3399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0" lang="zh-CN" altLang="en-US" sz="2400">
                <a:solidFill>
                  <a:schemeClr val="tx1"/>
                </a:solidFill>
              </a:rPr>
              <a:t>运行： </a:t>
            </a:r>
          </a:p>
          <a:p>
            <a:pPr>
              <a:spcBef>
                <a:spcPct val="0"/>
              </a:spcBef>
            </a:pPr>
            <a:r>
              <a:rPr kumimoji="0" lang="en-US" altLang="zh-CN" sz="2400">
                <a:solidFill>
                  <a:schemeClr val="tx1"/>
                </a:solidFill>
              </a:rPr>
              <a:t>3.5 </a:t>
            </a:r>
            <a:r>
              <a:rPr kumimoji="0" lang="en-US" altLang="zh-CN" sz="2400">
                <a:solidFill>
                  <a:schemeClr val="tx1"/>
                </a:solidFill>
                <a:sym typeface="Symbol" pitchFamily="18" charset="2"/>
              </a:rPr>
              <a:t></a:t>
            </a:r>
            <a:endParaRPr kumimoji="0" lang="en-US" altLang="zh-CN" sz="240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r>
              <a:rPr kumimoji="0" lang="en-US" altLang="zh-CN" sz="2400">
                <a:solidFill>
                  <a:schemeClr val="tx1"/>
                </a:solidFill>
              </a:rPr>
              <a:t> </a:t>
            </a:r>
            <a:r>
              <a:rPr kumimoji="0" lang="en-US" altLang="zh-CN" sz="2400">
                <a:solidFill>
                  <a:srgbClr val="FF0000"/>
                </a:solidFill>
              </a:rPr>
              <a:t>r=3.50,l=21.99,s=38.48,v=179.59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8" name="Rectangle 4"/>
          <p:cNvSpPr>
            <a:spLocks noChangeArrowheads="1"/>
          </p:cNvSpPr>
          <p:nvPr/>
        </p:nvSpPr>
        <p:spPr bwMode="auto">
          <a:xfrm>
            <a:off x="655638" y="681038"/>
            <a:ext cx="7956550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600200" lvl="3" indent="-228600" eaLnBrk="1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 sz="2000">
                <a:solidFill>
                  <a:schemeClr val="tx1"/>
                </a:solidFill>
              </a:rPr>
              <a:t>宏展开使源程序变长，函数调用源程序不变长。</a:t>
            </a:r>
          </a:p>
          <a:p>
            <a:pPr marL="1600200" lvl="3" indent="-228600" eaLnBrk="1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 sz="2000">
                <a:solidFill>
                  <a:schemeClr val="tx1"/>
                </a:solidFill>
              </a:rPr>
              <a:t>宏替换不占运行时间，只占编译时间。</a:t>
            </a:r>
          </a:p>
          <a:p>
            <a:pPr marL="1600200" lvl="3" indent="-228600" eaLnBrk="1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None/>
            </a:pPr>
            <a:r>
              <a:rPr kumimoji="0" lang="zh-CN" altLang="en-US" sz="2000">
                <a:solidFill>
                  <a:schemeClr val="tx1"/>
                </a:solidFill>
              </a:rPr>
              <a:t>    函数调用占运行时间。 </a:t>
            </a:r>
            <a:endParaRPr lang="zh-CN" altLang="en-US" sz="2000">
              <a:solidFill>
                <a:schemeClr val="tx1"/>
              </a:solidFill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00063" y="1944688"/>
            <a:ext cx="7900988" cy="3941763"/>
            <a:chOff x="306" y="1128"/>
            <a:chExt cx="4977" cy="2483"/>
          </a:xfrm>
        </p:grpSpPr>
        <p:sp>
          <p:nvSpPr>
            <p:cNvPr id="349193" name="Text Box 9"/>
            <p:cNvSpPr txBox="1">
              <a:spLocks noChangeArrowheads="1"/>
            </p:cNvSpPr>
            <p:nvPr/>
          </p:nvSpPr>
          <p:spPr bwMode="auto">
            <a:xfrm>
              <a:off x="306" y="1457"/>
              <a:ext cx="2955" cy="215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tx1"/>
                  </a:solidFill>
                </a:rPr>
                <a:t>#define  MAX(x,y)   (x)&gt;(y)?(x):(y)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tx1"/>
                  </a:solidFill>
                </a:rPr>
                <a:t> …….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tx1"/>
                  </a:solidFill>
                </a:rPr>
                <a:t>main()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tx1"/>
                  </a:solidFill>
                </a:rPr>
                <a:t>{   int  a,b,c,d,t;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tx1"/>
                  </a:solidFill>
                </a:rPr>
                <a:t>     …….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tx1"/>
                  </a:solidFill>
                </a:rPr>
                <a:t>     t=MAX(a+b,c+d);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tx1"/>
                  </a:solidFill>
                </a:rPr>
                <a:t>      ……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tx1"/>
                  </a:solidFill>
                </a:rPr>
                <a:t>}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400" dirty="0">
                  <a:solidFill>
                    <a:schemeClr val="tx1"/>
                  </a:solidFill>
                </a:rPr>
                <a:t>宏展开：</a:t>
              </a:r>
              <a:r>
                <a:rPr lang="en-US" altLang="zh-CN" sz="2400" dirty="0">
                  <a:solidFill>
                    <a:schemeClr val="tx1"/>
                  </a:solidFill>
                </a:rPr>
                <a:t>t=(a+b)&gt;(c+d)?(a+b):(c+d);</a:t>
              </a:r>
            </a:p>
          </p:txBody>
        </p:sp>
        <p:sp>
          <p:nvSpPr>
            <p:cNvPr id="349194" name="Text Box 10"/>
            <p:cNvSpPr txBox="1">
              <a:spLocks noChangeArrowheads="1"/>
            </p:cNvSpPr>
            <p:nvPr/>
          </p:nvSpPr>
          <p:spPr bwMode="auto">
            <a:xfrm>
              <a:off x="3584" y="1458"/>
              <a:ext cx="1699" cy="215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tx1"/>
                  </a:solidFill>
                </a:rPr>
                <a:t>int   max(int x,int y)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tx1"/>
                  </a:solidFill>
                </a:rPr>
                <a:t>{  return(x&gt;y?x:y);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tx1"/>
                  </a:solidFill>
                </a:rPr>
                <a:t>}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tx1"/>
                  </a:solidFill>
                </a:rPr>
                <a:t>main()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tx1"/>
                  </a:solidFill>
                </a:rPr>
                <a:t>{    int a,b,c,d,t;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tx1"/>
                  </a:solidFill>
                </a:rPr>
                <a:t>      …….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tx1"/>
                  </a:solidFill>
                </a:rPr>
                <a:t>      t=max(a+b,c+d); 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tx1"/>
                  </a:solidFill>
                </a:rPr>
                <a:t>       ………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tx1"/>
                  </a:solidFill>
                </a:rPr>
                <a:t>}</a:t>
              </a:r>
            </a:p>
          </p:txBody>
        </p:sp>
        <p:sp>
          <p:nvSpPr>
            <p:cNvPr id="349195" name="Text Box 11"/>
            <p:cNvSpPr txBox="1">
              <a:spLocks noChangeArrowheads="1"/>
            </p:cNvSpPr>
            <p:nvPr/>
          </p:nvSpPr>
          <p:spPr bwMode="auto">
            <a:xfrm>
              <a:off x="337" y="1128"/>
              <a:ext cx="3109" cy="29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 dirty="0">
                  <a:solidFill>
                    <a:schemeClr val="tx1"/>
                  </a:solidFill>
                </a:rPr>
                <a:t>例  用宏定义和函数实现同样的功能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5" name="Text Box 8"/>
          <p:cNvSpPr txBox="1">
            <a:spLocks noChangeArrowheads="1"/>
          </p:cNvSpPr>
          <p:nvPr/>
        </p:nvSpPr>
        <p:spPr bwMode="auto">
          <a:xfrm>
            <a:off x="755576" y="764704"/>
            <a:ext cx="3568606" cy="378565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/>
              <a:t>例</a:t>
            </a:r>
            <a:r>
              <a:rPr lang="en-US" altLang="zh-CN" sz="2400" dirty="0"/>
              <a:t>5  </a:t>
            </a:r>
            <a:r>
              <a:rPr lang="zh-CN" altLang="en-US" sz="2400" dirty="0"/>
              <a:t>用宏代表输出格式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#include &lt;</a:t>
            </a:r>
            <a:r>
              <a:rPr lang="en-US" altLang="zh-CN" sz="2400" dirty="0" err="1"/>
              <a:t>stdio.h</a:t>
            </a:r>
            <a:r>
              <a:rPr lang="en-US" altLang="zh-CN" sz="2400" dirty="0"/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#define  PR  </a:t>
            </a:r>
            <a:r>
              <a:rPr lang="en-US" altLang="zh-CN" sz="2400" dirty="0" err="1"/>
              <a:t>printf</a:t>
            </a:r>
            <a:endParaRPr lang="en-US" altLang="zh-CN" sz="2400" dirty="0"/>
          </a:p>
          <a:p>
            <a:pPr>
              <a:spcBef>
                <a:spcPct val="0"/>
              </a:spcBef>
            </a:pPr>
            <a:r>
              <a:rPr lang="en-US" altLang="zh-CN" sz="2400" dirty="0"/>
              <a:t>#define  NL  "\n"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#define  D  "%d"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#define  D1  D  NL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#define  D2  D  </a:t>
            </a:r>
            <a:r>
              <a:rPr lang="en-US" altLang="zh-CN" sz="2400" dirty="0" err="1"/>
              <a:t>D</a:t>
            </a:r>
            <a:r>
              <a:rPr lang="en-US" altLang="zh-CN" sz="2400" dirty="0"/>
              <a:t>  NL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#define  D3  D  </a:t>
            </a:r>
            <a:r>
              <a:rPr lang="en-US" altLang="zh-CN" sz="2400" dirty="0" err="1"/>
              <a:t>D</a:t>
            </a:r>
            <a:r>
              <a:rPr lang="en-US" altLang="zh-CN" sz="2400" dirty="0"/>
              <a:t>  </a:t>
            </a:r>
            <a:r>
              <a:rPr lang="en-US" altLang="zh-CN" sz="2400" dirty="0" err="1"/>
              <a:t>D</a:t>
            </a:r>
            <a:r>
              <a:rPr lang="en-US" altLang="zh-CN" sz="2400" dirty="0"/>
              <a:t>  NL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#define  D4  D  </a:t>
            </a:r>
            <a:r>
              <a:rPr lang="en-US" altLang="zh-CN" sz="2400" dirty="0" err="1"/>
              <a:t>D</a:t>
            </a:r>
            <a:r>
              <a:rPr lang="en-US" altLang="zh-CN" sz="2400" dirty="0"/>
              <a:t>  </a:t>
            </a:r>
            <a:r>
              <a:rPr lang="en-US" altLang="zh-CN" sz="2400" dirty="0" err="1"/>
              <a:t>D</a:t>
            </a:r>
            <a:r>
              <a:rPr lang="en-US" altLang="zh-CN" sz="2400" dirty="0"/>
              <a:t>  </a:t>
            </a:r>
            <a:r>
              <a:rPr lang="en-US" altLang="zh-CN" sz="2400" dirty="0" err="1"/>
              <a:t>D</a:t>
            </a:r>
            <a:r>
              <a:rPr lang="en-US" altLang="zh-CN" sz="2400" dirty="0"/>
              <a:t>  NL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#define  S  "%s"</a:t>
            </a:r>
          </a:p>
        </p:txBody>
      </p:sp>
      <p:sp>
        <p:nvSpPr>
          <p:cNvPr id="741385" name="Rectangle 9"/>
          <p:cNvSpPr>
            <a:spLocks noChangeArrowheads="1"/>
          </p:cNvSpPr>
          <p:nvPr/>
        </p:nvSpPr>
        <p:spPr bwMode="auto">
          <a:xfrm>
            <a:off x="6372200" y="4508500"/>
            <a:ext cx="2366962" cy="2349500"/>
          </a:xfrm>
          <a:prstGeom prst="rect">
            <a:avLst/>
          </a:prstGeom>
          <a:solidFill>
            <a:srgbClr val="C0C0C0"/>
          </a:solidFill>
          <a:ln w="38100">
            <a:solidFill>
              <a:srgbClr val="3399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0" lang="zh-CN" altLang="en-US" sz="2400" dirty="0">
                <a:solidFill>
                  <a:schemeClr val="tx1"/>
                </a:solidFill>
              </a:rPr>
              <a:t>运行结果： </a:t>
            </a: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</a:rPr>
              <a:t>1</a:t>
            </a: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</a:rPr>
              <a:t>12</a:t>
            </a: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</a:rPr>
              <a:t>123</a:t>
            </a: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</a:rPr>
              <a:t>1234</a:t>
            </a: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</a:rPr>
              <a:t>CHINA</a:t>
            </a:r>
            <a:r>
              <a:rPr kumimoji="0" lang="en-US" altLang="zh-CN" sz="24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50217" name="Text Box 10"/>
          <p:cNvSpPr txBox="1">
            <a:spLocks noChangeArrowheads="1"/>
          </p:cNvSpPr>
          <p:nvPr/>
        </p:nvSpPr>
        <p:spPr bwMode="auto">
          <a:xfrm>
            <a:off x="4427984" y="764704"/>
            <a:ext cx="3191643" cy="378565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 err="1"/>
              <a:t>int</a:t>
            </a:r>
            <a:r>
              <a:rPr lang="en-US" altLang="zh-CN" sz="2400" dirty="0"/>
              <a:t> main()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{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a,b,c,d</a:t>
            </a:r>
            <a:r>
              <a:rPr lang="en-US" altLang="zh-CN" sz="2400" dirty="0"/>
              <a:t>;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   char string[]="CHINA";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   a=1;b=2;c=3;d=4;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   PR(D1,a);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   PR(D2,a,b);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   PR(D3,a,b,c);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   PR(D4,a,b,c,d);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   PR(</a:t>
            </a:r>
            <a:r>
              <a:rPr lang="en-US" altLang="zh-CN" sz="2400" dirty="0" err="1"/>
              <a:t>S,string</a:t>
            </a:r>
            <a:r>
              <a:rPr lang="en-US" altLang="zh-CN" sz="2400" dirty="0"/>
              <a:t>);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6" name="Rectangle 4"/>
          <p:cNvSpPr>
            <a:spLocks noChangeArrowheads="1"/>
          </p:cNvSpPr>
          <p:nvPr/>
        </p:nvSpPr>
        <p:spPr bwMode="auto">
          <a:xfrm>
            <a:off x="755576" y="503238"/>
            <a:ext cx="7956550" cy="391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Tx/>
              <a:buChar char="§"/>
            </a:pPr>
            <a:r>
              <a:rPr lang="en-US" altLang="zh-CN" sz="3200" dirty="0">
                <a:solidFill>
                  <a:schemeClr val="accent1"/>
                </a:solidFill>
              </a:rPr>
              <a:t>9.2</a:t>
            </a:r>
            <a:r>
              <a:rPr lang="en-US" altLang="zh-CN" sz="3200" dirty="0">
                <a:solidFill>
                  <a:schemeClr val="tx1"/>
                </a:solidFill>
                <a:latin typeface="Arial" pitchFamily="34" charset="0"/>
              </a:rPr>
              <a:t>  “</a:t>
            </a:r>
            <a:r>
              <a:rPr lang="zh-CN" altLang="en-US" sz="3200" dirty="0">
                <a:solidFill>
                  <a:schemeClr val="tx1"/>
                </a:solidFill>
                <a:latin typeface="Arial" pitchFamily="34" charset="0"/>
              </a:rPr>
              <a:t>文件包含”处理</a:t>
            </a:r>
            <a:endParaRPr lang="zh-CN" altLang="en-US" sz="3200" dirty="0">
              <a:solidFill>
                <a:schemeClr val="tx1"/>
              </a:solidFill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rgbClr val="339933"/>
              </a:buClr>
              <a:buFont typeface="Wingdings" pitchFamily="2" charset="2"/>
              <a:buChar char="«"/>
            </a:pPr>
            <a:r>
              <a:rPr lang="zh-CN" altLang="en-US" sz="2800" dirty="0">
                <a:solidFill>
                  <a:schemeClr val="tx1"/>
                </a:solidFill>
              </a:rPr>
              <a:t>功能：一个源文件可将另一个源文件的内容全部包含进来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339933"/>
              </a:buClr>
              <a:buFont typeface="Wingdings" pitchFamily="2" charset="2"/>
              <a:buChar char="«"/>
            </a:pPr>
            <a:r>
              <a:rPr lang="zh-CN" altLang="en-US" sz="2800" dirty="0">
                <a:solidFill>
                  <a:schemeClr val="tx1"/>
                </a:solidFill>
              </a:rPr>
              <a:t>一般形式：  </a:t>
            </a:r>
            <a:r>
              <a:rPr lang="en-US" altLang="zh-CN" sz="2800" dirty="0">
                <a:solidFill>
                  <a:srgbClr val="0000FF"/>
                </a:solidFill>
              </a:rPr>
              <a:t>#include   “</a:t>
            </a:r>
            <a:r>
              <a:rPr lang="zh-CN" altLang="zh-CN" sz="2800" dirty="0">
                <a:solidFill>
                  <a:srgbClr val="0000FF"/>
                </a:solidFill>
              </a:rPr>
              <a:t>文件名</a:t>
            </a:r>
            <a:r>
              <a:rPr lang="en-US" altLang="zh-CN" sz="2800" dirty="0">
                <a:solidFill>
                  <a:srgbClr val="0000FF"/>
                </a:solidFill>
              </a:rPr>
              <a:t>”</a:t>
            </a:r>
            <a:endParaRPr lang="zh-CN" altLang="en-US" sz="2800" dirty="0">
              <a:solidFill>
                <a:srgbClr val="0000FF"/>
              </a:solidFill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rgbClr val="339933"/>
              </a:buClr>
              <a:buFont typeface="Wingdings" pitchFamily="2" charset="2"/>
              <a:buNone/>
            </a:pPr>
            <a:r>
              <a:rPr lang="zh-CN" altLang="en-US" sz="2800" dirty="0">
                <a:solidFill>
                  <a:schemeClr val="tx1"/>
                </a:solidFill>
              </a:rPr>
              <a:t>                  或    </a:t>
            </a:r>
            <a:r>
              <a:rPr lang="en-US" altLang="zh-CN" sz="2800" dirty="0">
                <a:solidFill>
                  <a:srgbClr val="0000FF"/>
                </a:solidFill>
              </a:rPr>
              <a:t>#include    &lt;</a:t>
            </a:r>
            <a:r>
              <a:rPr lang="zh-CN" altLang="zh-CN" sz="2800" dirty="0">
                <a:solidFill>
                  <a:srgbClr val="0000FF"/>
                </a:solidFill>
              </a:rPr>
              <a:t>文件名</a:t>
            </a:r>
            <a:r>
              <a:rPr lang="en-US" altLang="zh-CN" sz="2800" dirty="0">
                <a:solidFill>
                  <a:srgbClr val="0000FF"/>
                </a:solidFill>
              </a:rPr>
              <a:t>&gt;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339933"/>
              </a:buClr>
              <a:buFont typeface="Wingdings" pitchFamily="2" charset="2"/>
              <a:buChar char="«"/>
            </a:pPr>
            <a:r>
              <a:rPr lang="zh-CN" altLang="en-US" sz="2800" dirty="0">
                <a:solidFill>
                  <a:schemeClr val="tx1"/>
                </a:solidFill>
              </a:rPr>
              <a:t>处理过程：预编译时</a:t>
            </a:r>
            <a:r>
              <a:rPr lang="en-US" altLang="zh-CN" sz="2800" dirty="0">
                <a:solidFill>
                  <a:schemeClr val="tx1"/>
                </a:solidFill>
              </a:rPr>
              <a:t>,</a:t>
            </a:r>
            <a:r>
              <a:rPr lang="zh-CN" altLang="en-US" sz="2800" dirty="0">
                <a:solidFill>
                  <a:schemeClr val="tx1"/>
                </a:solidFill>
              </a:rPr>
              <a:t>用被包含文件的内容取代该预处理命令，再将“包含”后的文件作为一个源文件单位进行编译，得目标文件</a:t>
            </a:r>
            <a:r>
              <a:rPr lang="en-US" altLang="zh-CN" sz="2800" dirty="0">
                <a:solidFill>
                  <a:schemeClr val="tx1"/>
                </a:solidFill>
              </a:rPr>
              <a:t>.</a:t>
            </a:r>
            <a:r>
              <a:rPr lang="en-US" altLang="zh-CN" sz="2800" dirty="0" err="1">
                <a:solidFill>
                  <a:schemeClr val="tx1"/>
                </a:solidFill>
              </a:rPr>
              <a:t>obj</a:t>
            </a:r>
            <a:r>
              <a:rPr kumimoji="0" lang="en-US" altLang="zh-CN" sz="2800" dirty="0">
                <a:solidFill>
                  <a:schemeClr val="tx1"/>
                </a:solidFill>
              </a:rPr>
              <a:t> </a:t>
            </a: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1973263" y="4437063"/>
            <a:ext cx="6629400" cy="2420937"/>
            <a:chOff x="1243" y="2795"/>
            <a:chExt cx="4176" cy="1525"/>
          </a:xfrm>
        </p:grpSpPr>
        <p:sp>
          <p:nvSpPr>
            <p:cNvPr id="351242" name="Rectangle 9"/>
            <p:cNvSpPr>
              <a:spLocks noChangeArrowheads="1"/>
            </p:cNvSpPr>
            <p:nvPr/>
          </p:nvSpPr>
          <p:spPr bwMode="auto">
            <a:xfrm>
              <a:off x="1243" y="2795"/>
              <a:ext cx="1300" cy="12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1243" name="Rectangle 10"/>
            <p:cNvSpPr>
              <a:spLocks noChangeArrowheads="1"/>
            </p:cNvSpPr>
            <p:nvPr/>
          </p:nvSpPr>
          <p:spPr bwMode="auto">
            <a:xfrm>
              <a:off x="1621" y="3339"/>
              <a:ext cx="544" cy="56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1244" name="Text Box 11"/>
            <p:cNvSpPr txBox="1">
              <a:spLocks noChangeArrowheads="1"/>
            </p:cNvSpPr>
            <p:nvPr/>
          </p:nvSpPr>
          <p:spPr bwMode="auto">
            <a:xfrm>
              <a:off x="1268" y="3002"/>
              <a:ext cx="129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 b="0">
                  <a:solidFill>
                    <a:schemeClr val="tx1"/>
                  </a:solidFill>
                  <a:ea typeface="宋体" pitchFamily="2" charset="-122"/>
                </a:rPr>
                <a:t>#include  “file2.c”</a:t>
              </a:r>
            </a:p>
          </p:txBody>
        </p:sp>
        <p:sp>
          <p:nvSpPr>
            <p:cNvPr id="351245" name="Text Box 12"/>
            <p:cNvSpPr txBox="1">
              <a:spLocks noChangeArrowheads="1"/>
            </p:cNvSpPr>
            <p:nvPr/>
          </p:nvSpPr>
          <p:spPr bwMode="auto">
            <a:xfrm>
              <a:off x="1607" y="4070"/>
              <a:ext cx="51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 b="0">
                  <a:solidFill>
                    <a:schemeClr val="tx1"/>
                  </a:solidFill>
                  <a:ea typeface="宋体" pitchFamily="2" charset="-122"/>
                </a:rPr>
                <a:t>file1.c</a:t>
              </a:r>
            </a:p>
          </p:txBody>
        </p:sp>
        <p:sp>
          <p:nvSpPr>
            <p:cNvPr id="351246" name="Text Box 13"/>
            <p:cNvSpPr txBox="1">
              <a:spLocks noChangeArrowheads="1"/>
            </p:cNvSpPr>
            <p:nvPr/>
          </p:nvSpPr>
          <p:spPr bwMode="auto">
            <a:xfrm>
              <a:off x="3258" y="3832"/>
              <a:ext cx="51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 b="0">
                  <a:solidFill>
                    <a:schemeClr val="tx1"/>
                  </a:solidFill>
                  <a:ea typeface="宋体" pitchFamily="2" charset="-122"/>
                </a:rPr>
                <a:t>file2.c</a:t>
              </a:r>
            </a:p>
          </p:txBody>
        </p:sp>
        <p:sp>
          <p:nvSpPr>
            <p:cNvPr id="351247" name="Text Box 14"/>
            <p:cNvSpPr txBox="1">
              <a:spLocks noChangeArrowheads="1"/>
            </p:cNvSpPr>
            <p:nvPr/>
          </p:nvSpPr>
          <p:spPr bwMode="auto">
            <a:xfrm>
              <a:off x="4583" y="4070"/>
              <a:ext cx="51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 b="0">
                  <a:solidFill>
                    <a:schemeClr val="tx1"/>
                  </a:solidFill>
                  <a:ea typeface="宋体" pitchFamily="2" charset="-122"/>
                </a:rPr>
                <a:t>file1.c</a:t>
              </a:r>
            </a:p>
          </p:txBody>
        </p:sp>
        <p:sp>
          <p:nvSpPr>
            <p:cNvPr id="351248" name="Text Box 15"/>
            <p:cNvSpPr txBox="1">
              <a:spLocks noChangeArrowheads="1"/>
            </p:cNvSpPr>
            <p:nvPr/>
          </p:nvSpPr>
          <p:spPr bwMode="auto">
            <a:xfrm>
              <a:off x="4523" y="2995"/>
              <a:ext cx="51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 b="0">
                  <a:solidFill>
                    <a:schemeClr val="tx1"/>
                  </a:solidFill>
                  <a:ea typeface="宋体" pitchFamily="2" charset="-122"/>
                </a:rPr>
                <a:t>file2.c</a:t>
              </a:r>
            </a:p>
          </p:txBody>
        </p:sp>
        <p:sp>
          <p:nvSpPr>
            <p:cNvPr id="351249" name="Text Box 16"/>
            <p:cNvSpPr txBox="1">
              <a:spLocks noChangeArrowheads="1"/>
            </p:cNvSpPr>
            <p:nvPr/>
          </p:nvSpPr>
          <p:spPr bwMode="auto">
            <a:xfrm>
              <a:off x="1763" y="3505"/>
              <a:ext cx="2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 b="0">
                  <a:solidFill>
                    <a:schemeClr val="tx1"/>
                  </a:solidFill>
                  <a:ea typeface="宋体" pitchFamily="2" charset="-122"/>
                </a:rPr>
                <a:t>A</a:t>
              </a:r>
            </a:p>
          </p:txBody>
        </p:sp>
        <p:sp>
          <p:nvSpPr>
            <p:cNvPr id="351250" name="Text Box 18"/>
            <p:cNvSpPr txBox="1">
              <a:spLocks noChangeArrowheads="1"/>
            </p:cNvSpPr>
            <p:nvPr/>
          </p:nvSpPr>
          <p:spPr bwMode="auto">
            <a:xfrm>
              <a:off x="3375" y="3190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 b="0">
                  <a:solidFill>
                    <a:schemeClr val="tx1"/>
                  </a:solidFill>
                  <a:ea typeface="宋体" pitchFamily="2" charset="-122"/>
                </a:rPr>
                <a:t>B</a:t>
              </a:r>
            </a:p>
          </p:txBody>
        </p:sp>
        <p:sp>
          <p:nvSpPr>
            <p:cNvPr id="351251" name="AutoShape 19"/>
            <p:cNvSpPr>
              <a:spLocks noChangeArrowheads="1"/>
            </p:cNvSpPr>
            <p:nvPr/>
          </p:nvSpPr>
          <p:spPr bwMode="auto">
            <a:xfrm>
              <a:off x="2554" y="2972"/>
              <a:ext cx="533" cy="222"/>
            </a:xfrm>
            <a:prstGeom prst="leftArrow">
              <a:avLst>
                <a:gd name="adj1" fmla="val 50000"/>
                <a:gd name="adj2" fmla="val 6002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1252" name="Rectangle 20"/>
            <p:cNvSpPr>
              <a:spLocks noChangeArrowheads="1"/>
            </p:cNvSpPr>
            <p:nvPr/>
          </p:nvSpPr>
          <p:spPr bwMode="auto">
            <a:xfrm>
              <a:off x="3143" y="2872"/>
              <a:ext cx="733" cy="9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1253" name="Rectangle 21"/>
            <p:cNvSpPr>
              <a:spLocks noChangeArrowheads="1"/>
            </p:cNvSpPr>
            <p:nvPr/>
          </p:nvSpPr>
          <p:spPr bwMode="auto">
            <a:xfrm>
              <a:off x="4119" y="2795"/>
              <a:ext cx="1300" cy="12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1254" name="Rectangle 22"/>
            <p:cNvSpPr>
              <a:spLocks noChangeArrowheads="1"/>
            </p:cNvSpPr>
            <p:nvPr/>
          </p:nvSpPr>
          <p:spPr bwMode="auto">
            <a:xfrm>
              <a:off x="4497" y="3379"/>
              <a:ext cx="544" cy="56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1255" name="Text Box 23"/>
            <p:cNvSpPr txBox="1">
              <a:spLocks noChangeArrowheads="1"/>
            </p:cNvSpPr>
            <p:nvPr/>
          </p:nvSpPr>
          <p:spPr bwMode="auto">
            <a:xfrm>
              <a:off x="4639" y="3545"/>
              <a:ext cx="2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 b="0">
                  <a:solidFill>
                    <a:schemeClr val="tx1"/>
                  </a:solidFill>
                  <a:ea typeface="宋体" pitchFamily="2" charset="-122"/>
                </a:rPr>
                <a:t>A</a:t>
              </a:r>
            </a:p>
          </p:txBody>
        </p:sp>
        <p:sp>
          <p:nvSpPr>
            <p:cNvPr id="351256" name="Rectangle 24"/>
            <p:cNvSpPr>
              <a:spLocks noChangeArrowheads="1"/>
            </p:cNvSpPr>
            <p:nvPr/>
          </p:nvSpPr>
          <p:spPr bwMode="auto">
            <a:xfrm>
              <a:off x="4367" y="2950"/>
              <a:ext cx="823" cy="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6" name="Rectangle 4"/>
          <p:cNvSpPr>
            <a:spLocks noChangeArrowheads="1"/>
          </p:cNvSpPr>
          <p:nvPr/>
        </p:nvSpPr>
        <p:spPr bwMode="auto">
          <a:xfrm>
            <a:off x="827584" y="533401"/>
            <a:ext cx="7956550" cy="391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Tx/>
              <a:buChar char="§"/>
            </a:pPr>
            <a:r>
              <a:rPr lang="en-US" altLang="zh-CN" sz="3200" dirty="0">
                <a:solidFill>
                  <a:schemeClr val="accent1"/>
                </a:solidFill>
              </a:rPr>
              <a:t>9.2</a:t>
            </a:r>
            <a:r>
              <a:rPr lang="en-US" altLang="zh-CN" sz="3200" dirty="0">
                <a:solidFill>
                  <a:schemeClr val="tx1"/>
                </a:solidFill>
                <a:latin typeface="Arial" pitchFamily="34" charset="0"/>
              </a:rPr>
              <a:t>  “</a:t>
            </a:r>
            <a:r>
              <a:rPr lang="zh-CN" altLang="en-US" sz="3200" dirty="0">
                <a:solidFill>
                  <a:schemeClr val="tx1"/>
                </a:solidFill>
                <a:latin typeface="Arial" pitchFamily="34" charset="0"/>
              </a:rPr>
              <a:t>文件包含”处理</a:t>
            </a:r>
            <a:endParaRPr lang="zh-CN" altLang="en-US" sz="3200" dirty="0">
              <a:solidFill>
                <a:schemeClr val="tx1"/>
              </a:solidFill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rgbClr val="339933"/>
              </a:buClr>
              <a:buFont typeface="Wingdings" pitchFamily="2" charset="2"/>
              <a:buChar char="«"/>
            </a:pPr>
            <a:r>
              <a:rPr lang="zh-CN" altLang="en-US" sz="2800" dirty="0">
                <a:solidFill>
                  <a:schemeClr val="tx1"/>
                </a:solidFill>
              </a:rPr>
              <a:t>功能：一个源文件可将另一个源文件的内容全部包含进来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339933"/>
              </a:buClr>
              <a:buFont typeface="Wingdings" pitchFamily="2" charset="2"/>
              <a:buChar char="«"/>
            </a:pPr>
            <a:r>
              <a:rPr lang="zh-CN" altLang="en-US" sz="2800" dirty="0">
                <a:solidFill>
                  <a:schemeClr val="tx1"/>
                </a:solidFill>
              </a:rPr>
              <a:t>一般形式：  </a:t>
            </a:r>
            <a:r>
              <a:rPr lang="en-US" altLang="zh-CN" sz="2800" dirty="0">
                <a:solidFill>
                  <a:srgbClr val="0000FF"/>
                </a:solidFill>
              </a:rPr>
              <a:t>#include   “</a:t>
            </a:r>
            <a:r>
              <a:rPr lang="zh-CN" altLang="zh-CN" sz="2800" dirty="0">
                <a:solidFill>
                  <a:srgbClr val="0000FF"/>
                </a:solidFill>
              </a:rPr>
              <a:t>文件名</a:t>
            </a:r>
            <a:r>
              <a:rPr lang="en-US" altLang="zh-CN" sz="2800" dirty="0">
                <a:solidFill>
                  <a:srgbClr val="0000FF"/>
                </a:solidFill>
              </a:rPr>
              <a:t>”</a:t>
            </a:r>
            <a:endParaRPr lang="zh-CN" altLang="en-US" sz="2800" dirty="0">
              <a:solidFill>
                <a:srgbClr val="0000FF"/>
              </a:solidFill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rgbClr val="339933"/>
              </a:buClr>
              <a:buFont typeface="Wingdings" pitchFamily="2" charset="2"/>
              <a:buNone/>
            </a:pPr>
            <a:r>
              <a:rPr lang="zh-CN" altLang="en-US" sz="2800" dirty="0">
                <a:solidFill>
                  <a:schemeClr val="tx1"/>
                </a:solidFill>
              </a:rPr>
              <a:t>                  或    </a:t>
            </a:r>
            <a:r>
              <a:rPr lang="en-US" altLang="zh-CN" sz="2800" dirty="0">
                <a:solidFill>
                  <a:srgbClr val="0000FF"/>
                </a:solidFill>
              </a:rPr>
              <a:t>#include    &lt;</a:t>
            </a:r>
            <a:r>
              <a:rPr lang="zh-CN" altLang="zh-CN" sz="2800" dirty="0">
                <a:solidFill>
                  <a:srgbClr val="0000FF"/>
                </a:solidFill>
              </a:rPr>
              <a:t>文件名</a:t>
            </a:r>
            <a:r>
              <a:rPr lang="en-US" altLang="zh-CN" sz="2800" dirty="0">
                <a:solidFill>
                  <a:srgbClr val="0000FF"/>
                </a:solidFill>
              </a:rPr>
              <a:t>&gt;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339933"/>
              </a:buClr>
              <a:buFont typeface="Wingdings" pitchFamily="2" charset="2"/>
              <a:buChar char="«"/>
            </a:pPr>
            <a:r>
              <a:rPr lang="zh-CN" altLang="en-US" sz="2800" dirty="0">
                <a:solidFill>
                  <a:schemeClr val="tx1"/>
                </a:solidFill>
              </a:rPr>
              <a:t>处理过程：预编译时</a:t>
            </a:r>
            <a:r>
              <a:rPr lang="en-US" altLang="zh-CN" sz="2800" dirty="0">
                <a:solidFill>
                  <a:schemeClr val="tx1"/>
                </a:solidFill>
              </a:rPr>
              <a:t>,</a:t>
            </a:r>
            <a:r>
              <a:rPr lang="zh-CN" altLang="en-US" sz="2800" dirty="0">
                <a:solidFill>
                  <a:schemeClr val="tx1"/>
                </a:solidFill>
              </a:rPr>
              <a:t>用被包含文件的内容取代该预处理命令，再将“包含”后的文件作为一个源文件单位进行编译，得目标文件</a:t>
            </a:r>
            <a:r>
              <a:rPr lang="en-US" altLang="zh-CN" sz="2800" dirty="0">
                <a:solidFill>
                  <a:schemeClr val="tx1"/>
                </a:solidFill>
              </a:rPr>
              <a:t>.</a:t>
            </a:r>
            <a:r>
              <a:rPr lang="en-US" altLang="zh-CN" sz="2800" dirty="0" err="1">
                <a:solidFill>
                  <a:schemeClr val="tx1"/>
                </a:solidFill>
              </a:rPr>
              <a:t>obj</a:t>
            </a:r>
            <a:r>
              <a:rPr kumimoji="0" lang="en-US" altLang="zh-CN" sz="2800" dirty="0">
                <a:solidFill>
                  <a:schemeClr val="tx1"/>
                </a:solidFill>
              </a:rPr>
              <a:t> </a:t>
            </a: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1973263" y="4437063"/>
            <a:ext cx="6629400" cy="2420937"/>
            <a:chOff x="1243" y="2795"/>
            <a:chExt cx="4176" cy="1525"/>
          </a:xfrm>
        </p:grpSpPr>
        <p:sp>
          <p:nvSpPr>
            <p:cNvPr id="351242" name="Rectangle 9"/>
            <p:cNvSpPr>
              <a:spLocks noChangeArrowheads="1"/>
            </p:cNvSpPr>
            <p:nvPr/>
          </p:nvSpPr>
          <p:spPr bwMode="auto">
            <a:xfrm>
              <a:off x="1243" y="2795"/>
              <a:ext cx="1300" cy="12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1243" name="Rectangle 10"/>
            <p:cNvSpPr>
              <a:spLocks noChangeArrowheads="1"/>
            </p:cNvSpPr>
            <p:nvPr/>
          </p:nvSpPr>
          <p:spPr bwMode="auto">
            <a:xfrm>
              <a:off x="1621" y="3339"/>
              <a:ext cx="544" cy="56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1244" name="Text Box 11"/>
            <p:cNvSpPr txBox="1">
              <a:spLocks noChangeArrowheads="1"/>
            </p:cNvSpPr>
            <p:nvPr/>
          </p:nvSpPr>
          <p:spPr bwMode="auto">
            <a:xfrm>
              <a:off x="1268" y="3002"/>
              <a:ext cx="129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 b="0">
                  <a:solidFill>
                    <a:schemeClr val="tx1"/>
                  </a:solidFill>
                  <a:ea typeface="宋体" pitchFamily="2" charset="-122"/>
                </a:rPr>
                <a:t>#include  “file2.c”</a:t>
              </a:r>
            </a:p>
          </p:txBody>
        </p:sp>
        <p:sp>
          <p:nvSpPr>
            <p:cNvPr id="351245" name="Text Box 12"/>
            <p:cNvSpPr txBox="1">
              <a:spLocks noChangeArrowheads="1"/>
            </p:cNvSpPr>
            <p:nvPr/>
          </p:nvSpPr>
          <p:spPr bwMode="auto">
            <a:xfrm>
              <a:off x="1607" y="4070"/>
              <a:ext cx="51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 b="0">
                  <a:solidFill>
                    <a:schemeClr val="tx1"/>
                  </a:solidFill>
                  <a:ea typeface="宋体" pitchFamily="2" charset="-122"/>
                </a:rPr>
                <a:t>file1.c</a:t>
              </a:r>
            </a:p>
          </p:txBody>
        </p:sp>
        <p:sp>
          <p:nvSpPr>
            <p:cNvPr id="351246" name="Text Box 13"/>
            <p:cNvSpPr txBox="1">
              <a:spLocks noChangeArrowheads="1"/>
            </p:cNvSpPr>
            <p:nvPr/>
          </p:nvSpPr>
          <p:spPr bwMode="auto">
            <a:xfrm>
              <a:off x="3258" y="3832"/>
              <a:ext cx="51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 b="0">
                  <a:solidFill>
                    <a:schemeClr val="tx1"/>
                  </a:solidFill>
                  <a:ea typeface="宋体" pitchFamily="2" charset="-122"/>
                </a:rPr>
                <a:t>file2.c</a:t>
              </a:r>
            </a:p>
          </p:txBody>
        </p:sp>
        <p:sp>
          <p:nvSpPr>
            <p:cNvPr id="351247" name="Text Box 14"/>
            <p:cNvSpPr txBox="1">
              <a:spLocks noChangeArrowheads="1"/>
            </p:cNvSpPr>
            <p:nvPr/>
          </p:nvSpPr>
          <p:spPr bwMode="auto">
            <a:xfrm>
              <a:off x="4583" y="4070"/>
              <a:ext cx="51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 b="0">
                  <a:solidFill>
                    <a:schemeClr val="tx1"/>
                  </a:solidFill>
                  <a:ea typeface="宋体" pitchFamily="2" charset="-122"/>
                </a:rPr>
                <a:t>file1.c</a:t>
              </a:r>
            </a:p>
          </p:txBody>
        </p:sp>
        <p:sp>
          <p:nvSpPr>
            <p:cNvPr id="351248" name="Text Box 15"/>
            <p:cNvSpPr txBox="1">
              <a:spLocks noChangeArrowheads="1"/>
            </p:cNvSpPr>
            <p:nvPr/>
          </p:nvSpPr>
          <p:spPr bwMode="auto">
            <a:xfrm>
              <a:off x="4523" y="2995"/>
              <a:ext cx="51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 b="0">
                  <a:solidFill>
                    <a:schemeClr val="tx1"/>
                  </a:solidFill>
                  <a:ea typeface="宋体" pitchFamily="2" charset="-122"/>
                </a:rPr>
                <a:t>file2.c</a:t>
              </a:r>
            </a:p>
          </p:txBody>
        </p:sp>
        <p:sp>
          <p:nvSpPr>
            <p:cNvPr id="351249" name="Text Box 16"/>
            <p:cNvSpPr txBox="1">
              <a:spLocks noChangeArrowheads="1"/>
            </p:cNvSpPr>
            <p:nvPr/>
          </p:nvSpPr>
          <p:spPr bwMode="auto">
            <a:xfrm>
              <a:off x="1763" y="3505"/>
              <a:ext cx="2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 b="0">
                  <a:solidFill>
                    <a:schemeClr val="tx1"/>
                  </a:solidFill>
                  <a:ea typeface="宋体" pitchFamily="2" charset="-122"/>
                </a:rPr>
                <a:t>A</a:t>
              </a:r>
            </a:p>
          </p:txBody>
        </p:sp>
        <p:sp>
          <p:nvSpPr>
            <p:cNvPr id="351250" name="Text Box 18"/>
            <p:cNvSpPr txBox="1">
              <a:spLocks noChangeArrowheads="1"/>
            </p:cNvSpPr>
            <p:nvPr/>
          </p:nvSpPr>
          <p:spPr bwMode="auto">
            <a:xfrm>
              <a:off x="3375" y="3190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 b="0">
                  <a:solidFill>
                    <a:schemeClr val="tx1"/>
                  </a:solidFill>
                  <a:ea typeface="宋体" pitchFamily="2" charset="-122"/>
                </a:rPr>
                <a:t>B</a:t>
              </a:r>
            </a:p>
          </p:txBody>
        </p:sp>
        <p:sp>
          <p:nvSpPr>
            <p:cNvPr id="351251" name="AutoShape 19"/>
            <p:cNvSpPr>
              <a:spLocks noChangeArrowheads="1"/>
            </p:cNvSpPr>
            <p:nvPr/>
          </p:nvSpPr>
          <p:spPr bwMode="auto">
            <a:xfrm>
              <a:off x="2554" y="2972"/>
              <a:ext cx="533" cy="222"/>
            </a:xfrm>
            <a:prstGeom prst="leftArrow">
              <a:avLst>
                <a:gd name="adj1" fmla="val 50000"/>
                <a:gd name="adj2" fmla="val 6002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1252" name="Rectangle 20"/>
            <p:cNvSpPr>
              <a:spLocks noChangeArrowheads="1"/>
            </p:cNvSpPr>
            <p:nvPr/>
          </p:nvSpPr>
          <p:spPr bwMode="auto">
            <a:xfrm>
              <a:off x="3143" y="2872"/>
              <a:ext cx="733" cy="9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1253" name="Rectangle 21"/>
            <p:cNvSpPr>
              <a:spLocks noChangeArrowheads="1"/>
            </p:cNvSpPr>
            <p:nvPr/>
          </p:nvSpPr>
          <p:spPr bwMode="auto">
            <a:xfrm>
              <a:off x="4119" y="2795"/>
              <a:ext cx="1300" cy="12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1254" name="Rectangle 22"/>
            <p:cNvSpPr>
              <a:spLocks noChangeArrowheads="1"/>
            </p:cNvSpPr>
            <p:nvPr/>
          </p:nvSpPr>
          <p:spPr bwMode="auto">
            <a:xfrm>
              <a:off x="4497" y="3379"/>
              <a:ext cx="544" cy="56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1255" name="Text Box 23"/>
            <p:cNvSpPr txBox="1">
              <a:spLocks noChangeArrowheads="1"/>
            </p:cNvSpPr>
            <p:nvPr/>
          </p:nvSpPr>
          <p:spPr bwMode="auto">
            <a:xfrm>
              <a:off x="4639" y="3545"/>
              <a:ext cx="2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 b="0">
                  <a:solidFill>
                    <a:schemeClr val="tx1"/>
                  </a:solidFill>
                  <a:ea typeface="宋体" pitchFamily="2" charset="-122"/>
                </a:rPr>
                <a:t>A</a:t>
              </a:r>
            </a:p>
          </p:txBody>
        </p:sp>
        <p:sp>
          <p:nvSpPr>
            <p:cNvPr id="351256" name="Rectangle 24"/>
            <p:cNvSpPr>
              <a:spLocks noChangeArrowheads="1"/>
            </p:cNvSpPr>
            <p:nvPr/>
          </p:nvSpPr>
          <p:spPr bwMode="auto">
            <a:xfrm>
              <a:off x="4367" y="2950"/>
              <a:ext cx="823" cy="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43449" name="AutoShape 25"/>
          <p:cNvSpPr>
            <a:spLocks noChangeArrowheads="1"/>
          </p:cNvSpPr>
          <p:nvPr/>
        </p:nvSpPr>
        <p:spPr bwMode="auto">
          <a:xfrm>
            <a:off x="3275013" y="692696"/>
            <a:ext cx="5756275" cy="1225550"/>
          </a:xfrm>
          <a:prstGeom prst="wedgeRectCallout">
            <a:avLst>
              <a:gd name="adj1" fmla="val 8657"/>
              <a:gd name="adj2" fmla="val 103495"/>
            </a:avLst>
          </a:prstGeom>
          <a:solidFill>
            <a:schemeClr val="bg1"/>
          </a:solidFill>
          <a:ln w="38100" cap="sq">
            <a:solidFill>
              <a:srgbClr val="0099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sz="240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&lt;&gt;  </a:t>
            </a:r>
            <a:r>
              <a:rPr lang="zh-CN" altLang="zh-CN" sz="240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直接按标准目录搜索</a:t>
            </a:r>
            <a:endParaRPr lang="zh-CN" altLang="zh-CN" sz="2400">
              <a:solidFill>
                <a:schemeClr val="tx1"/>
              </a:solidFill>
              <a:latin typeface="隶书" pitchFamily="49" charset="-122"/>
              <a:ea typeface="隶书" pitchFamily="49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zh-CN" sz="2400">
                <a:solidFill>
                  <a:srgbClr val="FF3300"/>
                </a:solidFill>
                <a:ea typeface="隶书" pitchFamily="49" charset="-122"/>
              </a:rPr>
              <a:t>“</a:t>
            </a:r>
            <a:r>
              <a:rPr lang="zh-CN" altLang="en-US" sz="2400">
                <a:solidFill>
                  <a:srgbClr val="FF3300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zh-CN" sz="2400">
                <a:solidFill>
                  <a:srgbClr val="FF3300"/>
                </a:solidFill>
                <a:ea typeface="隶书" pitchFamily="49" charset="-122"/>
              </a:rPr>
              <a:t>”</a:t>
            </a:r>
            <a:r>
              <a:rPr lang="zh-CN" altLang="zh-CN" sz="240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 先在</a:t>
            </a:r>
            <a:r>
              <a:rPr lang="zh-CN" altLang="zh-CN" sz="2400">
                <a:solidFill>
                  <a:srgbClr val="009900"/>
                </a:solidFill>
                <a:latin typeface="隶书" pitchFamily="49" charset="-122"/>
                <a:ea typeface="隶书" pitchFamily="49" charset="-122"/>
              </a:rPr>
              <a:t>当前目录</a:t>
            </a:r>
            <a:r>
              <a:rPr lang="zh-CN" altLang="zh-CN" sz="240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搜索，再搜索标准目录</a:t>
            </a:r>
          </a:p>
          <a:p>
            <a:pPr eaLnBrk="1" hangingPunct="1">
              <a:spcBef>
                <a:spcPct val="0"/>
              </a:spcBef>
            </a:pPr>
            <a:r>
              <a:rPr lang="zh-CN" altLang="zh-CN" sz="2400">
                <a:solidFill>
                  <a:srgbClr val="CC3300"/>
                </a:solidFill>
                <a:latin typeface="隶书" pitchFamily="49" charset="-122"/>
                <a:ea typeface="隶书" pitchFamily="49" charset="-122"/>
              </a:rPr>
              <a:t>可指定路径</a:t>
            </a:r>
            <a:endParaRPr lang="zh-CN" altLang="en-US" sz="2400">
              <a:solidFill>
                <a:schemeClr val="tx1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9415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4" name="Rectangle 4"/>
          <p:cNvSpPr>
            <a:spLocks noChangeArrowheads="1"/>
          </p:cNvSpPr>
          <p:nvPr/>
        </p:nvSpPr>
        <p:spPr bwMode="auto">
          <a:xfrm>
            <a:off x="655638" y="681038"/>
            <a:ext cx="795655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Clr>
                <a:srgbClr val="339933"/>
              </a:buClr>
              <a:buFont typeface="Wingdings" pitchFamily="2" charset="2"/>
              <a:buChar char="«"/>
            </a:pPr>
            <a:r>
              <a:rPr lang="zh-CN" altLang="en-US" sz="2800">
                <a:solidFill>
                  <a:schemeClr val="tx1"/>
                </a:solidFill>
              </a:rPr>
              <a:t>被包含文件内容</a:t>
            </a:r>
            <a:endParaRPr lang="zh-CN" altLang="en-US" sz="2800">
              <a:solidFill>
                <a:srgbClr val="FF3300"/>
              </a:solidFill>
            </a:endParaRPr>
          </a:p>
          <a:p>
            <a:pPr marL="1143000" lvl="2" indent="-228600" eaLnBrk="1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zh-CN" altLang="en-US" sz="2400">
                <a:solidFill>
                  <a:schemeClr val="tx1"/>
                </a:solidFill>
              </a:rPr>
              <a:t>源文件</a:t>
            </a:r>
            <a:r>
              <a:rPr lang="en-US" altLang="zh-CN" sz="2400">
                <a:solidFill>
                  <a:schemeClr val="tx1"/>
                </a:solidFill>
              </a:rPr>
              <a:t>(*.c)</a:t>
            </a:r>
          </a:p>
          <a:p>
            <a:pPr marL="1143000" lvl="2" indent="-228600" eaLnBrk="1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zh-CN" altLang="en-US" sz="2400">
                <a:solidFill>
                  <a:schemeClr val="tx1"/>
                </a:solidFill>
              </a:rPr>
              <a:t>头文件</a:t>
            </a:r>
            <a:r>
              <a:rPr lang="en-US" altLang="zh-CN" sz="2400">
                <a:solidFill>
                  <a:schemeClr val="tx1"/>
                </a:solidFill>
              </a:rPr>
              <a:t>(*.h)</a:t>
            </a:r>
            <a:endParaRPr kumimoji="0" lang="en-US" altLang="zh-CN" sz="2400">
              <a:solidFill>
                <a:schemeClr val="tx1"/>
              </a:solidFill>
            </a:endParaRPr>
          </a:p>
        </p:txBody>
      </p:sp>
      <p:sp>
        <p:nvSpPr>
          <p:cNvPr id="747528" name="Rectangle 8"/>
          <p:cNvSpPr>
            <a:spLocks noChangeArrowheads="1"/>
          </p:cNvSpPr>
          <p:nvPr/>
        </p:nvSpPr>
        <p:spPr bwMode="auto">
          <a:xfrm>
            <a:off x="669925" y="2017713"/>
            <a:ext cx="7956550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Clr>
                <a:srgbClr val="339933"/>
              </a:buClr>
              <a:buFont typeface="Wingdings" pitchFamily="2" charset="2"/>
              <a:buChar char="«"/>
            </a:pPr>
            <a:r>
              <a:rPr lang="zh-CN" altLang="zh-CN" sz="2800">
                <a:solidFill>
                  <a:schemeClr val="tx1"/>
                </a:solidFill>
              </a:rPr>
              <a:t>文件包含可嵌套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747529" name="AutoShape 9"/>
          <p:cNvSpPr>
            <a:spLocks noChangeArrowheads="1"/>
          </p:cNvSpPr>
          <p:nvPr/>
        </p:nvSpPr>
        <p:spPr bwMode="auto">
          <a:xfrm>
            <a:off x="4295775" y="739775"/>
            <a:ext cx="2047875" cy="1225550"/>
          </a:xfrm>
          <a:prstGeom prst="wedgeRectCallout">
            <a:avLst>
              <a:gd name="adj1" fmla="val -88139"/>
              <a:gd name="adj2" fmla="val 39898"/>
            </a:avLst>
          </a:prstGeom>
          <a:solidFill>
            <a:schemeClr val="bg1"/>
          </a:solidFill>
          <a:ln w="38100" cap="sq">
            <a:solidFill>
              <a:srgbClr val="0099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b="0">
                <a:solidFill>
                  <a:schemeClr val="tx1"/>
                </a:solidFill>
                <a:ea typeface="隶书" pitchFamily="49" charset="-122"/>
              </a:rPr>
              <a:t>宏定义</a:t>
            </a:r>
          </a:p>
          <a:p>
            <a:pPr>
              <a:spcBef>
                <a:spcPct val="0"/>
              </a:spcBef>
            </a:pPr>
            <a:r>
              <a:rPr lang="zh-CN" altLang="en-US" sz="2400" b="0">
                <a:solidFill>
                  <a:schemeClr val="tx1"/>
                </a:solidFill>
                <a:ea typeface="隶书" pitchFamily="49" charset="-122"/>
              </a:rPr>
              <a:t>数据结构定义</a:t>
            </a:r>
          </a:p>
          <a:p>
            <a:pPr>
              <a:spcBef>
                <a:spcPct val="0"/>
              </a:spcBef>
            </a:pPr>
            <a:r>
              <a:rPr lang="zh-CN" altLang="en-US" sz="2400" b="0">
                <a:solidFill>
                  <a:schemeClr val="tx1"/>
                </a:solidFill>
                <a:ea typeface="隶书" pitchFamily="49" charset="-122"/>
              </a:rPr>
              <a:t>函数说明等</a:t>
            </a:r>
          </a:p>
        </p:txBody>
      </p:sp>
      <p:grpSp>
        <p:nvGrpSpPr>
          <p:cNvPr id="2" name="Group 58"/>
          <p:cNvGrpSpPr>
            <a:grpSpLocks/>
          </p:cNvGrpSpPr>
          <p:nvPr/>
        </p:nvGrpSpPr>
        <p:grpSpPr bwMode="auto">
          <a:xfrm>
            <a:off x="492125" y="2552700"/>
            <a:ext cx="5808663" cy="2420938"/>
            <a:chOff x="1275" y="1590"/>
            <a:chExt cx="3659" cy="1525"/>
          </a:xfrm>
        </p:grpSpPr>
        <p:sp>
          <p:nvSpPr>
            <p:cNvPr id="353304" name="Rectangle 11"/>
            <p:cNvSpPr>
              <a:spLocks noChangeArrowheads="1"/>
            </p:cNvSpPr>
            <p:nvPr/>
          </p:nvSpPr>
          <p:spPr bwMode="auto">
            <a:xfrm>
              <a:off x="1275" y="1590"/>
              <a:ext cx="1300" cy="12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3305" name="Rectangle 12"/>
            <p:cNvSpPr>
              <a:spLocks noChangeArrowheads="1"/>
            </p:cNvSpPr>
            <p:nvPr/>
          </p:nvSpPr>
          <p:spPr bwMode="auto">
            <a:xfrm>
              <a:off x="1653" y="2134"/>
              <a:ext cx="544" cy="567"/>
            </a:xfrm>
            <a:prstGeom prst="rect">
              <a:avLst/>
            </a:prstGeom>
            <a:noFill/>
            <a:ln w="38100">
              <a:solidFill>
                <a:srgbClr val="0099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3306" name="Text Box 13"/>
            <p:cNvSpPr txBox="1">
              <a:spLocks noChangeArrowheads="1"/>
            </p:cNvSpPr>
            <p:nvPr/>
          </p:nvSpPr>
          <p:spPr bwMode="auto">
            <a:xfrm>
              <a:off x="1300" y="1797"/>
              <a:ext cx="129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 b="0">
                  <a:solidFill>
                    <a:srgbClr val="0000FF"/>
                  </a:solidFill>
                  <a:ea typeface="宋体" pitchFamily="2" charset="-122"/>
                </a:rPr>
                <a:t>#include  “file2.c”</a:t>
              </a:r>
              <a:endParaRPr lang="en-US" altLang="zh-CN" sz="20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353307" name="Text Box 14"/>
            <p:cNvSpPr txBox="1">
              <a:spLocks noChangeArrowheads="1"/>
            </p:cNvSpPr>
            <p:nvPr/>
          </p:nvSpPr>
          <p:spPr bwMode="auto">
            <a:xfrm>
              <a:off x="1639" y="2865"/>
              <a:ext cx="51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 b="0">
                  <a:solidFill>
                    <a:srgbClr val="009900"/>
                  </a:solidFill>
                  <a:ea typeface="宋体" pitchFamily="2" charset="-122"/>
                </a:rPr>
                <a:t>file1.c</a:t>
              </a:r>
              <a:endParaRPr lang="en-US" altLang="zh-CN" sz="20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353308" name="Text Box 15"/>
            <p:cNvSpPr txBox="1">
              <a:spLocks noChangeArrowheads="1"/>
            </p:cNvSpPr>
            <p:nvPr/>
          </p:nvSpPr>
          <p:spPr bwMode="auto">
            <a:xfrm>
              <a:off x="1821" y="2300"/>
              <a:ext cx="2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 b="0">
                  <a:solidFill>
                    <a:schemeClr val="tx1"/>
                  </a:solidFill>
                  <a:ea typeface="宋体" pitchFamily="2" charset="-122"/>
                </a:rPr>
                <a:t>A</a:t>
              </a:r>
            </a:p>
          </p:txBody>
        </p:sp>
        <p:sp>
          <p:nvSpPr>
            <p:cNvPr id="353309" name="Text Box 16"/>
            <p:cNvSpPr txBox="1">
              <a:spLocks noChangeArrowheads="1"/>
            </p:cNvSpPr>
            <p:nvPr/>
          </p:nvSpPr>
          <p:spPr bwMode="auto">
            <a:xfrm>
              <a:off x="4297" y="2550"/>
              <a:ext cx="51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 b="0">
                  <a:solidFill>
                    <a:srgbClr val="FF3300"/>
                  </a:solidFill>
                  <a:ea typeface="宋体" pitchFamily="2" charset="-122"/>
                </a:rPr>
                <a:t>file3.c</a:t>
              </a:r>
            </a:p>
          </p:txBody>
        </p:sp>
        <p:sp>
          <p:nvSpPr>
            <p:cNvPr id="353310" name="Text Box 18"/>
            <p:cNvSpPr txBox="1">
              <a:spLocks noChangeArrowheads="1"/>
            </p:cNvSpPr>
            <p:nvPr/>
          </p:nvSpPr>
          <p:spPr bwMode="auto">
            <a:xfrm>
              <a:off x="4489" y="1974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 b="0">
                  <a:solidFill>
                    <a:schemeClr val="tx1"/>
                  </a:solidFill>
                  <a:ea typeface="宋体" pitchFamily="2" charset="-122"/>
                </a:rPr>
                <a:t>C</a:t>
              </a:r>
            </a:p>
          </p:txBody>
        </p:sp>
        <p:sp>
          <p:nvSpPr>
            <p:cNvPr id="353311" name="Rectangle 19"/>
            <p:cNvSpPr>
              <a:spLocks noChangeArrowheads="1"/>
            </p:cNvSpPr>
            <p:nvPr/>
          </p:nvSpPr>
          <p:spPr bwMode="auto">
            <a:xfrm>
              <a:off x="4201" y="1638"/>
              <a:ext cx="733" cy="933"/>
            </a:xfrm>
            <a:prstGeom prst="rect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3312" name="Rectangle 20"/>
            <p:cNvSpPr>
              <a:spLocks noChangeArrowheads="1"/>
            </p:cNvSpPr>
            <p:nvPr/>
          </p:nvSpPr>
          <p:spPr bwMode="auto">
            <a:xfrm>
              <a:off x="2715" y="1590"/>
              <a:ext cx="1300" cy="12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3313" name="Rectangle 21"/>
            <p:cNvSpPr>
              <a:spLocks noChangeArrowheads="1"/>
            </p:cNvSpPr>
            <p:nvPr/>
          </p:nvSpPr>
          <p:spPr bwMode="auto">
            <a:xfrm>
              <a:off x="3093" y="2134"/>
              <a:ext cx="544" cy="567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3314" name="Text Box 22"/>
            <p:cNvSpPr txBox="1">
              <a:spLocks noChangeArrowheads="1"/>
            </p:cNvSpPr>
            <p:nvPr/>
          </p:nvSpPr>
          <p:spPr bwMode="auto">
            <a:xfrm>
              <a:off x="2740" y="1797"/>
              <a:ext cx="129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 b="0">
                  <a:solidFill>
                    <a:srgbClr val="FF3300"/>
                  </a:solidFill>
                  <a:ea typeface="宋体" pitchFamily="2" charset="-122"/>
                </a:rPr>
                <a:t>#include  “file3.c”</a:t>
              </a:r>
              <a:endParaRPr lang="en-US" altLang="zh-CN" sz="20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353315" name="Text Box 23"/>
            <p:cNvSpPr txBox="1">
              <a:spLocks noChangeArrowheads="1"/>
            </p:cNvSpPr>
            <p:nvPr/>
          </p:nvSpPr>
          <p:spPr bwMode="auto">
            <a:xfrm>
              <a:off x="3079" y="2865"/>
              <a:ext cx="51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 b="0">
                  <a:solidFill>
                    <a:srgbClr val="0000FF"/>
                  </a:solidFill>
                  <a:ea typeface="宋体" pitchFamily="2" charset="-122"/>
                </a:rPr>
                <a:t>file2.c</a:t>
              </a:r>
            </a:p>
          </p:txBody>
        </p:sp>
        <p:sp>
          <p:nvSpPr>
            <p:cNvPr id="353316" name="Text Box 24"/>
            <p:cNvSpPr txBox="1">
              <a:spLocks noChangeArrowheads="1"/>
            </p:cNvSpPr>
            <p:nvPr/>
          </p:nvSpPr>
          <p:spPr bwMode="auto">
            <a:xfrm>
              <a:off x="3219" y="2300"/>
              <a:ext cx="26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 b="0">
                  <a:solidFill>
                    <a:schemeClr val="tx1"/>
                  </a:solidFill>
                  <a:ea typeface="宋体" pitchFamily="2" charset="-122"/>
                </a:rPr>
                <a:t> B</a:t>
              </a:r>
            </a:p>
          </p:txBody>
        </p:sp>
      </p:grpSp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6753225" y="1122363"/>
            <a:ext cx="2171700" cy="3835400"/>
            <a:chOff x="4254" y="911"/>
            <a:chExt cx="1368" cy="2416"/>
          </a:xfrm>
        </p:grpSpPr>
        <p:sp>
          <p:nvSpPr>
            <p:cNvPr id="353293" name="Rectangle 47"/>
            <p:cNvSpPr>
              <a:spLocks noChangeArrowheads="1"/>
            </p:cNvSpPr>
            <p:nvPr/>
          </p:nvSpPr>
          <p:spPr bwMode="auto">
            <a:xfrm>
              <a:off x="4306" y="1802"/>
              <a:ext cx="1300" cy="12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3294" name="Rectangle 48"/>
            <p:cNvSpPr>
              <a:spLocks noChangeArrowheads="1"/>
            </p:cNvSpPr>
            <p:nvPr/>
          </p:nvSpPr>
          <p:spPr bwMode="auto">
            <a:xfrm>
              <a:off x="4684" y="2399"/>
              <a:ext cx="544" cy="567"/>
            </a:xfrm>
            <a:prstGeom prst="rect">
              <a:avLst/>
            </a:prstGeom>
            <a:noFill/>
            <a:ln w="38100">
              <a:solidFill>
                <a:srgbClr val="0099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3295" name="Text Box 49"/>
            <p:cNvSpPr txBox="1">
              <a:spLocks noChangeArrowheads="1"/>
            </p:cNvSpPr>
            <p:nvPr/>
          </p:nvSpPr>
          <p:spPr bwMode="auto">
            <a:xfrm>
              <a:off x="4331" y="1913"/>
              <a:ext cx="1291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 b="0">
                  <a:solidFill>
                    <a:srgbClr val="FF3300"/>
                  </a:solidFill>
                  <a:ea typeface="宋体" pitchFamily="2" charset="-122"/>
                </a:rPr>
                <a:t>#include  “file3.c”</a:t>
              </a:r>
              <a:endParaRPr lang="en-US" altLang="zh-CN" sz="2000" b="0">
                <a:solidFill>
                  <a:srgbClr val="0000FF"/>
                </a:solidFill>
                <a:ea typeface="宋体" pitchFamily="2" charset="-122"/>
              </a:endParaRPr>
            </a:p>
            <a:p>
              <a:pPr algn="ctr">
                <a:spcBef>
                  <a:spcPct val="0"/>
                </a:spcBef>
              </a:pPr>
              <a:r>
                <a:rPr lang="en-US" altLang="zh-CN" sz="2000" b="0">
                  <a:solidFill>
                    <a:srgbClr val="0000FF"/>
                  </a:solidFill>
                  <a:ea typeface="宋体" pitchFamily="2" charset="-122"/>
                </a:rPr>
                <a:t>#include  “file2.c”</a:t>
              </a:r>
            </a:p>
          </p:txBody>
        </p:sp>
        <p:sp>
          <p:nvSpPr>
            <p:cNvPr id="353296" name="Text Box 50"/>
            <p:cNvSpPr txBox="1">
              <a:spLocks noChangeArrowheads="1"/>
            </p:cNvSpPr>
            <p:nvPr/>
          </p:nvSpPr>
          <p:spPr bwMode="auto">
            <a:xfrm>
              <a:off x="4670" y="3077"/>
              <a:ext cx="51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 b="0">
                  <a:solidFill>
                    <a:srgbClr val="009900"/>
                  </a:solidFill>
                  <a:ea typeface="宋体" pitchFamily="2" charset="-122"/>
                </a:rPr>
                <a:t>file1.c</a:t>
              </a:r>
              <a:endParaRPr lang="en-US" altLang="zh-CN" sz="20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353297" name="Text Box 51"/>
            <p:cNvSpPr txBox="1">
              <a:spLocks noChangeArrowheads="1"/>
            </p:cNvSpPr>
            <p:nvPr/>
          </p:nvSpPr>
          <p:spPr bwMode="auto">
            <a:xfrm>
              <a:off x="4843" y="2582"/>
              <a:ext cx="2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 b="0">
                  <a:solidFill>
                    <a:schemeClr val="tx1"/>
                  </a:solidFill>
                  <a:ea typeface="宋体" pitchFamily="2" charset="-122"/>
                </a:rPr>
                <a:t>A</a:t>
              </a:r>
            </a:p>
          </p:txBody>
        </p:sp>
        <p:sp>
          <p:nvSpPr>
            <p:cNvPr id="353298" name="Rectangle 52"/>
            <p:cNvSpPr>
              <a:spLocks noChangeArrowheads="1"/>
            </p:cNvSpPr>
            <p:nvPr/>
          </p:nvSpPr>
          <p:spPr bwMode="auto">
            <a:xfrm>
              <a:off x="4254" y="911"/>
              <a:ext cx="544" cy="567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3299" name="Text Box 53"/>
            <p:cNvSpPr txBox="1">
              <a:spLocks noChangeArrowheads="1"/>
            </p:cNvSpPr>
            <p:nvPr/>
          </p:nvSpPr>
          <p:spPr bwMode="auto">
            <a:xfrm>
              <a:off x="4267" y="1527"/>
              <a:ext cx="51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 b="0">
                  <a:solidFill>
                    <a:srgbClr val="0000FF"/>
                  </a:solidFill>
                  <a:ea typeface="宋体" pitchFamily="2" charset="-122"/>
                </a:rPr>
                <a:t>file2.c</a:t>
              </a:r>
            </a:p>
          </p:txBody>
        </p:sp>
        <p:sp>
          <p:nvSpPr>
            <p:cNvPr id="353300" name="Text Box 54"/>
            <p:cNvSpPr txBox="1">
              <a:spLocks noChangeArrowheads="1"/>
            </p:cNvSpPr>
            <p:nvPr/>
          </p:nvSpPr>
          <p:spPr bwMode="auto">
            <a:xfrm>
              <a:off x="4380" y="1077"/>
              <a:ext cx="26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 b="0">
                  <a:solidFill>
                    <a:schemeClr val="tx1"/>
                  </a:solidFill>
                  <a:ea typeface="宋体" pitchFamily="2" charset="-122"/>
                </a:rPr>
                <a:t> B</a:t>
              </a:r>
            </a:p>
          </p:txBody>
        </p:sp>
        <p:sp>
          <p:nvSpPr>
            <p:cNvPr id="353301" name="Text Box 55"/>
            <p:cNvSpPr txBox="1">
              <a:spLocks noChangeArrowheads="1"/>
            </p:cNvSpPr>
            <p:nvPr/>
          </p:nvSpPr>
          <p:spPr bwMode="auto">
            <a:xfrm>
              <a:off x="5095" y="1518"/>
              <a:ext cx="51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 b="0">
                  <a:solidFill>
                    <a:srgbClr val="FF3300"/>
                  </a:solidFill>
                  <a:ea typeface="宋体" pitchFamily="2" charset="-122"/>
                </a:rPr>
                <a:t>file3.c</a:t>
              </a:r>
            </a:p>
          </p:txBody>
        </p:sp>
        <p:sp>
          <p:nvSpPr>
            <p:cNvPr id="353302" name="Text Box 56"/>
            <p:cNvSpPr txBox="1">
              <a:spLocks noChangeArrowheads="1"/>
            </p:cNvSpPr>
            <p:nvPr/>
          </p:nvSpPr>
          <p:spPr bwMode="auto">
            <a:xfrm>
              <a:off x="5235" y="1094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 b="0">
                  <a:solidFill>
                    <a:schemeClr val="tx1"/>
                  </a:solidFill>
                  <a:ea typeface="宋体" pitchFamily="2" charset="-122"/>
                </a:rPr>
                <a:t>C</a:t>
              </a:r>
            </a:p>
          </p:txBody>
        </p:sp>
        <p:sp>
          <p:nvSpPr>
            <p:cNvPr id="353303" name="Rectangle 57"/>
            <p:cNvSpPr>
              <a:spLocks noChangeArrowheads="1"/>
            </p:cNvSpPr>
            <p:nvPr/>
          </p:nvSpPr>
          <p:spPr bwMode="auto">
            <a:xfrm>
              <a:off x="5079" y="916"/>
              <a:ext cx="538" cy="560"/>
            </a:xfrm>
            <a:prstGeom prst="rect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47582" name="Rectangle 62"/>
          <p:cNvSpPr>
            <a:spLocks noChangeArrowheads="1"/>
          </p:cNvSpPr>
          <p:nvPr/>
        </p:nvSpPr>
        <p:spPr bwMode="auto">
          <a:xfrm>
            <a:off x="669925" y="5041900"/>
            <a:ext cx="847407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Clr>
                <a:srgbClr val="339933"/>
              </a:buClr>
              <a:buFont typeface="Wingdings" pitchFamily="2" charset="2"/>
              <a:buChar char="«"/>
            </a:pPr>
            <a:r>
              <a:rPr lang="zh-CN" altLang="zh-CN" sz="2800">
                <a:solidFill>
                  <a:schemeClr val="tx1"/>
                </a:solidFill>
              </a:rPr>
              <a:t>预编译后已成为一个文件，因此</a:t>
            </a:r>
            <a:r>
              <a:rPr lang="en-US" altLang="zh-CN" sz="2800">
                <a:solidFill>
                  <a:schemeClr val="tx1"/>
                </a:solidFill>
              </a:rPr>
              <a:t>file2.c</a:t>
            </a:r>
            <a:r>
              <a:rPr lang="zh-CN" altLang="en-US" sz="2800">
                <a:solidFill>
                  <a:schemeClr val="tx1"/>
                </a:solidFill>
              </a:rPr>
              <a:t>中的全局静态变量在</a:t>
            </a:r>
            <a:r>
              <a:rPr lang="en-US" altLang="zh-CN" sz="2800">
                <a:solidFill>
                  <a:schemeClr val="tx1"/>
                </a:solidFill>
              </a:rPr>
              <a:t>file1.c</a:t>
            </a:r>
            <a:r>
              <a:rPr lang="zh-CN" altLang="en-US" sz="2800">
                <a:solidFill>
                  <a:schemeClr val="tx1"/>
                </a:solidFill>
              </a:rPr>
              <a:t>中有效，不必再用</a:t>
            </a:r>
            <a:r>
              <a:rPr lang="en-US" altLang="zh-CN" sz="2800">
                <a:solidFill>
                  <a:schemeClr val="tx1"/>
                </a:solidFill>
              </a:rPr>
              <a:t>extern</a:t>
            </a:r>
            <a:r>
              <a:rPr lang="zh-CN" altLang="en-US" sz="2800">
                <a:solidFill>
                  <a:schemeClr val="tx1"/>
                </a:solidFill>
              </a:rPr>
              <a:t>声明。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8" name="Rectangle 4"/>
          <p:cNvSpPr>
            <a:spLocks noChangeArrowheads="1"/>
          </p:cNvSpPr>
          <p:nvPr/>
        </p:nvSpPr>
        <p:spPr bwMode="auto">
          <a:xfrm>
            <a:off x="655638" y="681038"/>
            <a:ext cx="7956550" cy="350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Tx/>
              <a:buChar char="§"/>
            </a:pPr>
            <a:r>
              <a:rPr lang="en-US" altLang="zh-CN" sz="3200">
                <a:solidFill>
                  <a:schemeClr val="accent1"/>
                </a:solidFill>
              </a:rPr>
              <a:t>9.3</a:t>
            </a:r>
            <a:r>
              <a:rPr lang="en-US" altLang="zh-CN" sz="3200">
                <a:solidFill>
                  <a:schemeClr val="tx1"/>
                </a:solidFill>
                <a:latin typeface="Arial" pitchFamily="34" charset="0"/>
              </a:rPr>
              <a:t>  </a:t>
            </a:r>
            <a:r>
              <a:rPr lang="zh-CN" altLang="en-US" sz="3200">
                <a:solidFill>
                  <a:schemeClr val="tx1"/>
                </a:solidFill>
                <a:latin typeface="Arial" pitchFamily="34" charset="0"/>
              </a:rPr>
              <a:t>条件编译</a:t>
            </a:r>
            <a:endParaRPr lang="zh-CN" altLang="en-US" sz="3200">
              <a:solidFill>
                <a:schemeClr val="tx1"/>
              </a:solidFill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rgbClr val="339933"/>
              </a:buClr>
              <a:buFont typeface="Wingdings" pitchFamily="2" charset="2"/>
              <a:buChar char="«"/>
            </a:pPr>
            <a:r>
              <a:rPr kumimoji="0" lang="zh-CN" altLang="en-US" sz="2800">
                <a:solidFill>
                  <a:schemeClr val="tx1"/>
                </a:solidFill>
              </a:rPr>
              <a:t>功能：当文件中的部分内容在满足一定条件才进行编译</a:t>
            </a:r>
            <a:endParaRPr lang="zh-CN" altLang="en-US" sz="2800">
              <a:solidFill>
                <a:schemeClr val="tx1"/>
              </a:solidFill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rgbClr val="339933"/>
              </a:buClr>
              <a:buFont typeface="Wingdings" pitchFamily="2" charset="2"/>
              <a:buChar char="«"/>
            </a:pPr>
            <a:r>
              <a:rPr lang="zh-CN" altLang="en-US" sz="2800">
                <a:solidFill>
                  <a:schemeClr val="tx1"/>
                </a:solidFill>
              </a:rPr>
              <a:t>几种形式：</a:t>
            </a:r>
          </a:p>
          <a:p>
            <a:pPr marL="1143000" lvl="2" indent="-228600" eaLnBrk="1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zh-CN" altLang="en-US" sz="2400">
                <a:solidFill>
                  <a:schemeClr val="tx1"/>
                </a:solidFill>
              </a:rPr>
              <a:t>形式</a:t>
            </a:r>
            <a:r>
              <a:rPr lang="en-US" altLang="zh-CN" sz="2400">
                <a:solidFill>
                  <a:schemeClr val="tx1"/>
                </a:solidFill>
              </a:rPr>
              <a:t>1</a:t>
            </a:r>
            <a:r>
              <a:rPr lang="zh-CN" altLang="en-US" sz="2400">
                <a:solidFill>
                  <a:schemeClr val="tx1"/>
                </a:solidFill>
              </a:rPr>
              <a:t>：</a:t>
            </a:r>
          </a:p>
          <a:p>
            <a:pPr marL="1600200" lvl="3" indent="-228600" eaLnBrk="1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l"/>
            </a:pPr>
            <a:r>
              <a:rPr kumimoji="0" lang="zh-CN" altLang="en-US" sz="2000">
                <a:solidFill>
                  <a:schemeClr val="tx1"/>
                </a:solidFill>
              </a:rPr>
              <a:t>标识符已被</a:t>
            </a:r>
            <a:r>
              <a:rPr kumimoji="0" lang="en-US" altLang="zh-CN" sz="2000">
                <a:solidFill>
                  <a:schemeClr val="tx1"/>
                </a:solidFill>
              </a:rPr>
              <a:t>#define</a:t>
            </a:r>
            <a:r>
              <a:rPr kumimoji="0" lang="zh-CN" altLang="en-US" sz="2000">
                <a:solidFill>
                  <a:schemeClr val="tx1"/>
                </a:solidFill>
              </a:rPr>
              <a:t>命令</a:t>
            </a:r>
          </a:p>
          <a:p>
            <a:pPr marL="1600200" lvl="3" indent="-228600" eaLnBrk="1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None/>
            </a:pPr>
            <a:r>
              <a:rPr kumimoji="0" lang="zh-CN" altLang="en-US" sz="2000">
                <a:solidFill>
                  <a:schemeClr val="tx1"/>
                </a:solidFill>
              </a:rPr>
              <a:t>    定义过，则编译程序段</a:t>
            </a:r>
            <a:r>
              <a:rPr kumimoji="0" lang="en-US" altLang="zh-CN" sz="2000">
                <a:solidFill>
                  <a:schemeClr val="tx1"/>
                </a:solidFill>
              </a:rPr>
              <a:t>1</a:t>
            </a:r>
            <a:r>
              <a:rPr kumimoji="0" lang="zh-CN" altLang="en-US" sz="2000">
                <a:solidFill>
                  <a:schemeClr val="tx1"/>
                </a:solidFill>
              </a:rPr>
              <a:t>，</a:t>
            </a:r>
          </a:p>
          <a:p>
            <a:pPr marL="1600200" lvl="3" indent="-228600" eaLnBrk="1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None/>
            </a:pPr>
            <a:r>
              <a:rPr kumimoji="0" lang="zh-CN" altLang="en-US" sz="2000">
                <a:solidFill>
                  <a:schemeClr val="tx1"/>
                </a:solidFill>
              </a:rPr>
              <a:t>    反之编译程序段</a:t>
            </a:r>
            <a:r>
              <a:rPr kumimoji="0" lang="en-US" altLang="zh-CN" sz="20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49576" name="Text Box 8"/>
          <p:cNvSpPr txBox="1">
            <a:spLocks noChangeArrowheads="1"/>
          </p:cNvSpPr>
          <p:nvPr/>
        </p:nvSpPr>
        <p:spPr bwMode="auto">
          <a:xfrm>
            <a:off x="5613400" y="1993900"/>
            <a:ext cx="1964577" cy="193899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/>
              <a:t>#ifdef  </a:t>
            </a:r>
            <a:r>
              <a:rPr lang="zh-CN" altLang="en-US" sz="2400"/>
              <a:t>标识符</a:t>
            </a:r>
          </a:p>
          <a:p>
            <a:pPr>
              <a:spcBef>
                <a:spcPct val="0"/>
              </a:spcBef>
            </a:pPr>
            <a:r>
              <a:rPr lang="zh-CN" altLang="en-US" sz="2400"/>
              <a:t>     程序段</a:t>
            </a:r>
            <a:r>
              <a:rPr lang="en-US" altLang="zh-CN" sz="2400"/>
              <a:t>1</a:t>
            </a:r>
          </a:p>
          <a:p>
            <a:pPr>
              <a:spcBef>
                <a:spcPct val="0"/>
              </a:spcBef>
            </a:pPr>
            <a:r>
              <a:rPr lang="en-US" altLang="zh-CN" sz="2400"/>
              <a:t>#else</a:t>
            </a:r>
          </a:p>
          <a:p>
            <a:pPr>
              <a:spcBef>
                <a:spcPct val="0"/>
              </a:spcBef>
            </a:pPr>
            <a:r>
              <a:rPr lang="en-US" altLang="zh-CN" sz="2400"/>
              <a:t>     </a:t>
            </a:r>
            <a:r>
              <a:rPr lang="zh-CN" altLang="en-US" sz="2400"/>
              <a:t>程序段</a:t>
            </a:r>
            <a:r>
              <a:rPr lang="en-US" altLang="zh-CN" sz="2400"/>
              <a:t>2</a:t>
            </a:r>
          </a:p>
          <a:p>
            <a:pPr>
              <a:spcBef>
                <a:spcPct val="0"/>
              </a:spcBef>
            </a:pPr>
            <a:r>
              <a:rPr lang="en-US" altLang="zh-CN" sz="2400"/>
              <a:t>#endif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300913" y="2884488"/>
            <a:ext cx="1673225" cy="485775"/>
            <a:chOff x="2925" y="2314"/>
            <a:chExt cx="1054" cy="306"/>
          </a:xfrm>
        </p:grpSpPr>
        <p:sp>
          <p:nvSpPr>
            <p:cNvPr id="749577" name="AutoShape 9"/>
            <p:cNvSpPr>
              <a:spLocks/>
            </p:cNvSpPr>
            <p:nvPr/>
          </p:nvSpPr>
          <p:spPr bwMode="auto">
            <a:xfrm>
              <a:off x="2925" y="2348"/>
              <a:ext cx="56" cy="257"/>
            </a:xfrm>
            <a:prstGeom prst="rightBrace">
              <a:avLst>
                <a:gd name="adj1" fmla="val 38244"/>
                <a:gd name="adj2" fmla="val 50000"/>
              </a:avLst>
            </a:prstGeom>
            <a:noFill/>
            <a:ln w="25400">
              <a:solidFill>
                <a:srgbClr val="FF5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>
                          <a:gamma/>
                          <a:shade val="60784"/>
                          <a:invGamma/>
                        </a:schemeClr>
                      </a:gs>
                      <a:gs pos="50000">
                        <a:schemeClr val="hlink"/>
                      </a:gs>
                      <a:gs pos="100000">
                        <a:schemeClr val="hlink">
                          <a:gamma/>
                          <a:shade val="60784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49578" name="Text Box 10"/>
            <p:cNvSpPr txBox="1">
              <a:spLocks noChangeArrowheads="1"/>
            </p:cNvSpPr>
            <p:nvPr/>
          </p:nvSpPr>
          <p:spPr bwMode="auto">
            <a:xfrm>
              <a:off x="3040" y="2314"/>
              <a:ext cx="939" cy="306"/>
            </a:xfrm>
            <a:prstGeom prst="rect">
              <a:avLst/>
            </a:prstGeom>
            <a:solidFill>
              <a:srgbClr val="FFCC99"/>
            </a:solidFill>
            <a:ln w="28575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400">
                  <a:solidFill>
                    <a:srgbClr val="FF505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可以没有</a:t>
              </a:r>
            </a:p>
          </p:txBody>
        </p:sp>
      </p:grpSp>
      <p:sp>
        <p:nvSpPr>
          <p:cNvPr id="749580" name="Text Box 12"/>
          <p:cNvSpPr txBox="1">
            <a:spLocks noChangeArrowheads="1"/>
          </p:cNvSpPr>
          <p:nvPr/>
        </p:nvSpPr>
        <p:spPr bwMode="auto">
          <a:xfrm>
            <a:off x="2674938" y="4276725"/>
            <a:ext cx="4033837" cy="2320925"/>
          </a:xfrm>
          <a:prstGeom prst="rect">
            <a:avLst/>
          </a:prstGeom>
          <a:solidFill>
            <a:schemeClr val="folHlink"/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tx1"/>
                </a:solidFill>
              </a:rPr>
              <a:t>例   适应</a:t>
            </a:r>
            <a:r>
              <a:rPr lang="en-US" altLang="zh-CN" sz="2400">
                <a:solidFill>
                  <a:schemeClr val="tx1"/>
                </a:solidFill>
              </a:rPr>
              <a:t>16</a:t>
            </a:r>
            <a:r>
              <a:rPr lang="zh-CN" altLang="en-US" sz="2400">
                <a:solidFill>
                  <a:schemeClr val="tx1"/>
                </a:solidFill>
              </a:rPr>
              <a:t>位或</a:t>
            </a:r>
            <a:r>
              <a:rPr lang="en-US" altLang="zh-CN" sz="2400">
                <a:solidFill>
                  <a:schemeClr val="tx1"/>
                </a:solidFill>
              </a:rPr>
              <a:t>32</a:t>
            </a:r>
            <a:r>
              <a:rPr lang="zh-CN" altLang="en-US" sz="2400">
                <a:solidFill>
                  <a:schemeClr val="tx1"/>
                </a:solidFill>
              </a:rPr>
              <a:t>位计算机</a:t>
            </a:r>
          </a:p>
          <a:p>
            <a:pPr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</a:rPr>
              <a:t>#ifdef COMPUTER_A</a:t>
            </a:r>
          </a:p>
          <a:p>
            <a:pPr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</a:rPr>
              <a:t>#define  INTEGER_SIZE  16</a:t>
            </a:r>
          </a:p>
          <a:p>
            <a:pPr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</a:rPr>
              <a:t>#else</a:t>
            </a:r>
          </a:p>
          <a:p>
            <a:pPr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</a:rPr>
              <a:t>#define  INTEGER_SIZE  32</a:t>
            </a:r>
          </a:p>
          <a:p>
            <a:pPr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</a:rPr>
              <a:t>#endif</a:t>
            </a:r>
          </a:p>
        </p:txBody>
      </p:sp>
      <p:sp>
        <p:nvSpPr>
          <p:cNvPr id="749581" name="Text Box 13"/>
          <p:cNvSpPr txBox="1">
            <a:spLocks noChangeArrowheads="1"/>
          </p:cNvSpPr>
          <p:nvPr/>
        </p:nvSpPr>
        <p:spPr bwMode="auto">
          <a:xfrm>
            <a:off x="2475127" y="4269246"/>
            <a:ext cx="4433458" cy="230832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/>
              <a:t>例   调试信息的输出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#define  DEBUG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          ┆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#ifdef DEBUG</a:t>
            </a:r>
          </a:p>
          <a:p>
            <a:pPr>
              <a:spcBef>
                <a:spcPct val="0"/>
              </a:spcBef>
            </a:pPr>
            <a:r>
              <a:rPr lang="en-US" altLang="zh-CN" sz="2400" dirty="0" err="1"/>
              <a:t>printf</a:t>
            </a:r>
            <a:r>
              <a:rPr lang="en-US" altLang="zh-CN" sz="2400" dirty="0"/>
              <a:t>("x=%</a:t>
            </a:r>
            <a:r>
              <a:rPr lang="en-US" altLang="zh-CN" sz="2400" dirty="0" err="1"/>
              <a:t>d,y</a:t>
            </a:r>
            <a:r>
              <a:rPr lang="en-US" altLang="zh-CN" sz="2400" dirty="0"/>
              <a:t>=%</a:t>
            </a:r>
            <a:r>
              <a:rPr lang="en-US" altLang="zh-CN" sz="2400" dirty="0" err="1"/>
              <a:t>d,z</a:t>
            </a:r>
            <a:r>
              <a:rPr lang="en-US" altLang="zh-CN" sz="2400" dirty="0"/>
              <a:t>=%d\n",</a:t>
            </a:r>
            <a:r>
              <a:rPr lang="en-US" altLang="zh-CN" sz="2400" dirty="0" err="1"/>
              <a:t>x,y,z</a:t>
            </a:r>
            <a:r>
              <a:rPr lang="en-US" altLang="zh-CN" sz="2400" dirty="0"/>
              <a:t>);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#endif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3">
            <a:extLst>
              <a:ext uri="{FF2B5EF4-FFF2-40B4-BE49-F238E27FC236}">
                <a16:creationId xmlns:a16="http://schemas.microsoft.com/office/drawing/2014/main" id="{50994AB3-1748-4F9A-90BA-8D346029C9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428178"/>
            <a:ext cx="4725909" cy="600164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r>
              <a:rPr lang="zh-CN" altLang="en-US" sz="2400" dirty="0"/>
              <a:t>例</a:t>
            </a:r>
            <a:r>
              <a:rPr lang="en-US" altLang="zh-CN" sz="2400" dirty="0"/>
              <a:t>6</a:t>
            </a:r>
            <a:endParaRPr lang="en-US" sz="2400" dirty="0"/>
          </a:p>
          <a:p>
            <a:r>
              <a:rPr lang="en-US" sz="2400" dirty="0"/>
              <a:t>#include &lt;</a:t>
            </a:r>
            <a:r>
              <a:rPr lang="en-US" sz="2400" dirty="0" err="1"/>
              <a:t>stdio.h</a:t>
            </a:r>
            <a:r>
              <a:rPr lang="en-US" sz="2400" dirty="0"/>
              <a:t>&gt;</a:t>
            </a:r>
          </a:p>
          <a:p>
            <a:r>
              <a:rPr lang="en-US" sz="2400" dirty="0"/>
              <a:t>#define  LETTER  1 </a:t>
            </a:r>
          </a:p>
          <a:p>
            <a:r>
              <a:rPr lang="en-US" sz="2400" dirty="0"/>
              <a:t>int main()</a:t>
            </a:r>
          </a:p>
          <a:p>
            <a:r>
              <a:rPr lang="en-US" sz="2400" dirty="0"/>
              <a:t>{ char str[20]="C </a:t>
            </a:r>
            <a:r>
              <a:rPr lang="en-US" sz="2400" dirty="0" err="1"/>
              <a:t>Language",c</a:t>
            </a:r>
            <a:r>
              <a:rPr lang="en-US" sz="2400" dirty="0"/>
              <a:t>;</a:t>
            </a:r>
          </a:p>
          <a:p>
            <a:r>
              <a:rPr lang="en-US" sz="2400" dirty="0"/>
              <a:t>   int </a:t>
            </a:r>
            <a:r>
              <a:rPr lang="en-US" sz="2400" dirty="0" err="1"/>
              <a:t>i</a:t>
            </a:r>
            <a:r>
              <a:rPr lang="en-US" sz="2400" dirty="0"/>
              <a:t>=0;</a:t>
            </a:r>
          </a:p>
          <a:p>
            <a:r>
              <a:rPr lang="en-US" sz="2400" dirty="0"/>
              <a:t>   while((c=str[</a:t>
            </a:r>
            <a:r>
              <a:rPr lang="en-US" sz="2400" dirty="0" err="1"/>
              <a:t>i</a:t>
            </a:r>
            <a:r>
              <a:rPr lang="en-US" sz="2400" dirty="0"/>
              <a:t>])!='\0')</a:t>
            </a:r>
          </a:p>
          <a:p>
            <a:r>
              <a:rPr lang="en-US" sz="2400" dirty="0"/>
              <a:t>        { </a:t>
            </a:r>
            <a:r>
              <a:rPr lang="en-US" sz="2400" dirty="0" err="1"/>
              <a:t>i</a:t>
            </a:r>
            <a:r>
              <a:rPr lang="en-US" sz="2400" dirty="0"/>
              <a:t>++;</a:t>
            </a:r>
          </a:p>
          <a:p>
            <a:r>
              <a:rPr lang="en-US" sz="2400" dirty="0"/>
              <a:t>           #ifdef  LETTER</a:t>
            </a:r>
          </a:p>
          <a:p>
            <a:r>
              <a:rPr lang="en-US" sz="2400" dirty="0"/>
              <a:t>               if(c&gt;='a'&amp;&amp;c&lt;='z')  c=c-32;</a:t>
            </a:r>
          </a:p>
          <a:p>
            <a:r>
              <a:rPr lang="en-US" sz="2400" dirty="0"/>
              <a:t>           #else</a:t>
            </a:r>
          </a:p>
          <a:p>
            <a:r>
              <a:rPr lang="en-US" sz="2400" dirty="0"/>
              <a:t>               if(c&gt;='A'&amp;&amp;c&lt;='Z')  c=c+32;</a:t>
            </a:r>
          </a:p>
          <a:p>
            <a:r>
              <a:rPr lang="en-US" sz="2400" dirty="0"/>
              <a:t>           #endif</a:t>
            </a:r>
          </a:p>
          <a:p>
            <a:r>
              <a:rPr lang="en-US" sz="2400" dirty="0"/>
              <a:t>           </a:t>
            </a:r>
            <a:r>
              <a:rPr lang="en-US" sz="2400" dirty="0" err="1"/>
              <a:t>printf</a:t>
            </a:r>
            <a:r>
              <a:rPr lang="en-US" sz="2400" dirty="0"/>
              <a:t>("%</a:t>
            </a:r>
            <a:r>
              <a:rPr lang="en-US" sz="2400" dirty="0" err="1"/>
              <a:t>c",c</a:t>
            </a:r>
            <a:r>
              <a:rPr lang="en-US" sz="2400" dirty="0"/>
              <a:t>);}</a:t>
            </a:r>
          </a:p>
          <a:p>
            <a:r>
              <a:rPr lang="en-US" sz="2400" dirty="0"/>
              <a:t>   </a:t>
            </a:r>
            <a:r>
              <a:rPr lang="en-US" sz="2400" dirty="0" err="1"/>
              <a:t>printf</a:t>
            </a:r>
            <a:r>
              <a:rPr lang="en-US" sz="2400" dirty="0"/>
              <a:t>("\n");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B56B083-DE9C-4674-8435-A3828675BF4B}"/>
              </a:ext>
            </a:extLst>
          </p:cNvPr>
          <p:cNvSpPr txBox="1"/>
          <p:nvPr/>
        </p:nvSpPr>
        <p:spPr>
          <a:xfrm>
            <a:off x="6300192" y="2204864"/>
            <a:ext cx="25922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如果 </a:t>
            </a:r>
            <a:r>
              <a:rPr lang="en-US" altLang="zh-CN" dirty="0"/>
              <a:t>LETTER</a:t>
            </a:r>
            <a:r>
              <a:rPr lang="zh-CN" altLang="en-US" dirty="0"/>
              <a:t>被定义了，那么久输出大写，否则输出小写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在此例子中，</a:t>
            </a:r>
            <a:endParaRPr lang="en-US" altLang="zh-CN" dirty="0"/>
          </a:p>
          <a:p>
            <a:r>
              <a:rPr lang="en-US" sz="1800" dirty="0"/>
              <a:t>#define  LETTER  1</a:t>
            </a:r>
          </a:p>
          <a:p>
            <a:r>
              <a:rPr lang="en-US" sz="1800" dirty="0"/>
              <a:t>#define  LETTER  0</a:t>
            </a:r>
          </a:p>
          <a:p>
            <a:r>
              <a:rPr lang="en-US" sz="1800" dirty="0"/>
              <a:t>#define  LETTER</a:t>
            </a:r>
          </a:p>
          <a:p>
            <a:endParaRPr lang="en-US" dirty="0"/>
          </a:p>
          <a:p>
            <a:r>
              <a:rPr lang="zh-CN" altLang="en-US" dirty="0"/>
              <a:t>三者产生的结果相同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93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2" name="Rectangle 4"/>
          <p:cNvSpPr>
            <a:spLocks noChangeArrowheads="1"/>
          </p:cNvSpPr>
          <p:nvPr/>
        </p:nvSpPr>
        <p:spPr bwMode="auto">
          <a:xfrm>
            <a:off x="655638" y="681038"/>
            <a:ext cx="795655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143000" lvl="2" indent="-228600" eaLnBrk="1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zh-CN" altLang="en-US" sz="2400">
                <a:solidFill>
                  <a:schemeClr val="tx1"/>
                </a:solidFill>
              </a:rPr>
              <a:t>形式</a:t>
            </a:r>
            <a:r>
              <a:rPr lang="en-US" altLang="zh-CN" sz="2400">
                <a:solidFill>
                  <a:schemeClr val="tx1"/>
                </a:solidFill>
              </a:rPr>
              <a:t>2</a:t>
            </a:r>
            <a:r>
              <a:rPr lang="zh-CN" altLang="en-US" sz="2400">
                <a:solidFill>
                  <a:schemeClr val="tx1"/>
                </a:solidFill>
              </a:rPr>
              <a:t>：</a:t>
            </a:r>
          </a:p>
          <a:p>
            <a:pPr marL="1600200" lvl="3" indent="-228600" eaLnBrk="1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l"/>
            </a:pPr>
            <a:r>
              <a:rPr kumimoji="0" lang="zh-CN" altLang="en-US" sz="2000">
                <a:solidFill>
                  <a:schemeClr val="tx1"/>
                </a:solidFill>
              </a:rPr>
              <a:t>与形式</a:t>
            </a:r>
            <a:r>
              <a:rPr kumimoji="0" lang="en-US" altLang="zh-CN" sz="2000">
                <a:solidFill>
                  <a:schemeClr val="tx1"/>
                </a:solidFill>
              </a:rPr>
              <a:t>1</a:t>
            </a:r>
            <a:r>
              <a:rPr kumimoji="0" lang="zh-CN" altLang="en-US" sz="2000">
                <a:solidFill>
                  <a:schemeClr val="tx1"/>
                </a:solidFill>
              </a:rPr>
              <a:t>相反，标识符未被</a:t>
            </a:r>
            <a:r>
              <a:rPr kumimoji="0" lang="en-US" altLang="zh-CN" sz="2000">
                <a:solidFill>
                  <a:schemeClr val="tx1"/>
                </a:solidFill>
              </a:rPr>
              <a:t>#define</a:t>
            </a:r>
            <a:r>
              <a:rPr kumimoji="0" lang="zh-CN" altLang="en-US" sz="2000">
                <a:solidFill>
                  <a:schemeClr val="tx1"/>
                </a:solidFill>
              </a:rPr>
              <a:t>命令定义过，则编译程序段</a:t>
            </a:r>
            <a:r>
              <a:rPr kumimoji="0" lang="en-US" altLang="zh-CN" sz="2000">
                <a:solidFill>
                  <a:schemeClr val="tx1"/>
                </a:solidFill>
              </a:rPr>
              <a:t>1</a:t>
            </a:r>
            <a:r>
              <a:rPr kumimoji="0" lang="zh-CN" altLang="en-US" sz="2000">
                <a:solidFill>
                  <a:schemeClr val="tx1"/>
                </a:solidFill>
              </a:rPr>
              <a:t>，反之编译程序段</a:t>
            </a:r>
            <a:r>
              <a:rPr kumimoji="0" lang="en-US" altLang="zh-CN" sz="2000">
                <a:solidFill>
                  <a:schemeClr val="tx1"/>
                </a:solidFill>
              </a:rPr>
              <a:t>2 </a:t>
            </a:r>
          </a:p>
        </p:txBody>
      </p:sp>
      <p:sp>
        <p:nvSpPr>
          <p:cNvPr id="751624" name="Text Box 8"/>
          <p:cNvSpPr txBox="1">
            <a:spLocks noChangeArrowheads="1"/>
          </p:cNvSpPr>
          <p:nvPr/>
        </p:nvSpPr>
        <p:spPr bwMode="auto">
          <a:xfrm>
            <a:off x="2589213" y="1825625"/>
            <a:ext cx="2212975" cy="1955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/>
              <a:t>#ifndef  </a:t>
            </a:r>
            <a:r>
              <a:rPr lang="zh-CN" altLang="en-US" sz="2400"/>
              <a:t>标识符</a:t>
            </a:r>
          </a:p>
          <a:p>
            <a:pPr>
              <a:spcBef>
                <a:spcPct val="0"/>
              </a:spcBef>
            </a:pPr>
            <a:r>
              <a:rPr lang="zh-CN" altLang="en-US" sz="2400"/>
              <a:t>     程序段</a:t>
            </a:r>
            <a:r>
              <a:rPr lang="en-US" altLang="zh-CN" sz="2400"/>
              <a:t>1</a:t>
            </a:r>
          </a:p>
          <a:p>
            <a:pPr>
              <a:spcBef>
                <a:spcPct val="0"/>
              </a:spcBef>
            </a:pPr>
            <a:r>
              <a:rPr lang="en-US" altLang="zh-CN" sz="2400"/>
              <a:t>#else</a:t>
            </a:r>
          </a:p>
          <a:p>
            <a:pPr>
              <a:spcBef>
                <a:spcPct val="0"/>
              </a:spcBef>
            </a:pPr>
            <a:r>
              <a:rPr lang="en-US" altLang="zh-CN" sz="2400"/>
              <a:t>     </a:t>
            </a:r>
            <a:r>
              <a:rPr lang="zh-CN" altLang="en-US" sz="2400"/>
              <a:t>程序段</a:t>
            </a:r>
            <a:r>
              <a:rPr lang="en-US" altLang="zh-CN" sz="2400"/>
              <a:t>2</a:t>
            </a:r>
          </a:p>
          <a:p>
            <a:pPr>
              <a:spcBef>
                <a:spcPct val="0"/>
              </a:spcBef>
            </a:pPr>
            <a:r>
              <a:rPr lang="en-US" altLang="zh-CN" sz="2400"/>
              <a:t>#endif</a:t>
            </a:r>
          </a:p>
        </p:txBody>
      </p:sp>
      <p:sp>
        <p:nvSpPr>
          <p:cNvPr id="751625" name="Rectangle 9"/>
          <p:cNvSpPr>
            <a:spLocks noChangeArrowheads="1"/>
          </p:cNvSpPr>
          <p:nvPr/>
        </p:nvSpPr>
        <p:spPr bwMode="auto">
          <a:xfrm>
            <a:off x="669925" y="3889375"/>
            <a:ext cx="7956550" cy="85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143000" lvl="2" indent="-228600" eaLnBrk="1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zh-CN" altLang="en-US" sz="2400">
                <a:solidFill>
                  <a:schemeClr val="tx1"/>
                </a:solidFill>
              </a:rPr>
              <a:t>形式</a:t>
            </a:r>
            <a:r>
              <a:rPr lang="en-US" altLang="zh-CN" sz="2400">
                <a:solidFill>
                  <a:schemeClr val="tx1"/>
                </a:solidFill>
              </a:rPr>
              <a:t>3</a:t>
            </a:r>
            <a:r>
              <a:rPr lang="zh-CN" altLang="en-US" sz="2400">
                <a:solidFill>
                  <a:schemeClr val="tx1"/>
                </a:solidFill>
              </a:rPr>
              <a:t>：</a:t>
            </a:r>
          </a:p>
          <a:p>
            <a:pPr marL="1600200" lvl="3" indent="-228600" eaLnBrk="1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l"/>
            </a:pPr>
            <a:r>
              <a:rPr kumimoji="0" lang="zh-CN" altLang="en-US" sz="2000">
                <a:solidFill>
                  <a:schemeClr val="tx1"/>
                </a:solidFill>
              </a:rPr>
              <a:t>表达式为真，则编译程序段</a:t>
            </a:r>
            <a:r>
              <a:rPr kumimoji="0" lang="en-US" altLang="zh-CN" sz="2000">
                <a:solidFill>
                  <a:schemeClr val="tx1"/>
                </a:solidFill>
              </a:rPr>
              <a:t>1</a:t>
            </a:r>
            <a:r>
              <a:rPr kumimoji="0" lang="zh-CN" altLang="en-US" sz="2000">
                <a:solidFill>
                  <a:schemeClr val="tx1"/>
                </a:solidFill>
              </a:rPr>
              <a:t>，反之编译程序段</a:t>
            </a:r>
            <a:r>
              <a:rPr kumimoji="0" lang="en-US" altLang="zh-CN" sz="2000">
                <a:solidFill>
                  <a:schemeClr val="tx1"/>
                </a:solidFill>
              </a:rPr>
              <a:t>2 </a:t>
            </a:r>
          </a:p>
        </p:txBody>
      </p:sp>
      <p:sp>
        <p:nvSpPr>
          <p:cNvPr id="751626" name="Text Box 10"/>
          <p:cNvSpPr txBox="1">
            <a:spLocks noChangeArrowheads="1"/>
          </p:cNvSpPr>
          <p:nvPr/>
        </p:nvSpPr>
        <p:spPr bwMode="auto">
          <a:xfrm>
            <a:off x="3038475" y="4710113"/>
            <a:ext cx="1608133" cy="193899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/>
              <a:t>#if  </a:t>
            </a:r>
            <a:r>
              <a:rPr lang="zh-CN" altLang="en-US" sz="2400"/>
              <a:t>表达式</a:t>
            </a:r>
          </a:p>
          <a:p>
            <a:pPr>
              <a:spcBef>
                <a:spcPct val="0"/>
              </a:spcBef>
            </a:pPr>
            <a:r>
              <a:rPr lang="zh-CN" altLang="en-US" sz="2400"/>
              <a:t>     程序段</a:t>
            </a:r>
            <a:r>
              <a:rPr lang="en-US" altLang="zh-CN" sz="2400"/>
              <a:t>1</a:t>
            </a:r>
          </a:p>
          <a:p>
            <a:pPr>
              <a:spcBef>
                <a:spcPct val="0"/>
              </a:spcBef>
            </a:pPr>
            <a:r>
              <a:rPr lang="en-US" altLang="zh-CN" sz="2400"/>
              <a:t>#else</a:t>
            </a:r>
          </a:p>
          <a:p>
            <a:pPr>
              <a:spcBef>
                <a:spcPct val="0"/>
              </a:spcBef>
            </a:pPr>
            <a:r>
              <a:rPr lang="en-US" altLang="zh-CN" sz="2400"/>
              <a:t>     </a:t>
            </a:r>
            <a:r>
              <a:rPr lang="zh-CN" altLang="en-US" sz="2400"/>
              <a:t>程序段</a:t>
            </a:r>
            <a:r>
              <a:rPr lang="en-US" altLang="zh-CN" sz="2400"/>
              <a:t>2</a:t>
            </a:r>
          </a:p>
          <a:p>
            <a:pPr>
              <a:spcBef>
                <a:spcPct val="0"/>
              </a:spcBef>
            </a:pPr>
            <a:r>
              <a:rPr lang="en-US" altLang="zh-CN" sz="2400"/>
              <a:t>#endif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6" name="Rectangle 4"/>
          <p:cNvSpPr>
            <a:spLocks noChangeArrowheads="1"/>
          </p:cNvSpPr>
          <p:nvPr/>
        </p:nvSpPr>
        <p:spPr bwMode="auto">
          <a:xfrm>
            <a:off x="655638" y="681038"/>
            <a:ext cx="7759700" cy="555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Clr>
                <a:srgbClr val="339933"/>
              </a:buClr>
              <a:buFont typeface="Wingdings" pitchFamily="2" charset="2"/>
              <a:buChar char="«"/>
            </a:pPr>
            <a:r>
              <a:rPr lang="zh-CN" altLang="zh-CN" sz="2800" dirty="0">
                <a:solidFill>
                  <a:schemeClr val="tx1"/>
                </a:solidFill>
              </a:rPr>
              <a:t>种类：</a:t>
            </a:r>
            <a:endParaRPr lang="zh-CN" altLang="en-US" sz="2800" dirty="0">
              <a:solidFill>
                <a:schemeClr val="tx1"/>
              </a:solidFill>
            </a:endParaRPr>
          </a:p>
          <a:p>
            <a:pPr marL="1143000" lvl="2" indent="-228600" eaLnBrk="1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zh-CN" altLang="en-US" sz="2400" dirty="0">
                <a:solidFill>
                  <a:schemeClr val="tx1"/>
                </a:solidFill>
              </a:rPr>
              <a:t>宏定义         </a:t>
            </a:r>
            <a:r>
              <a:rPr lang="en-US" altLang="zh-CN" sz="2400" dirty="0">
                <a:solidFill>
                  <a:srgbClr val="0000FF"/>
                </a:solidFill>
              </a:rPr>
              <a:t>#define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1143000" lvl="2" indent="-228600" eaLnBrk="1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zh-CN" altLang="en-US" sz="2400" dirty="0">
                <a:solidFill>
                  <a:schemeClr val="tx1"/>
                </a:solidFill>
              </a:rPr>
              <a:t>文件包含     </a:t>
            </a:r>
            <a:r>
              <a:rPr lang="en-US" altLang="zh-CN" sz="2400" dirty="0">
                <a:solidFill>
                  <a:srgbClr val="009900"/>
                </a:solidFill>
              </a:rPr>
              <a:t>#include</a:t>
            </a:r>
          </a:p>
          <a:p>
            <a:pPr marL="1143000" lvl="2" indent="-228600" eaLnBrk="1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zh-CN" altLang="en-US" sz="2400" dirty="0">
                <a:solidFill>
                  <a:schemeClr val="tx1"/>
                </a:solidFill>
              </a:rPr>
              <a:t>条件编译     </a:t>
            </a:r>
            <a:r>
              <a:rPr lang="en-US" altLang="zh-CN" sz="2400" dirty="0">
                <a:solidFill>
                  <a:srgbClr val="FF3300"/>
                </a:solidFill>
              </a:rPr>
              <a:t>#if  #else  #endif</a:t>
            </a:r>
            <a:r>
              <a:rPr lang="zh-CN" altLang="en-US" sz="2400" dirty="0">
                <a:solidFill>
                  <a:srgbClr val="FF3300"/>
                </a:solidFill>
              </a:rPr>
              <a:t>等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339933"/>
              </a:buClr>
              <a:buFont typeface="Wingdings" pitchFamily="2" charset="2"/>
              <a:buChar char="«"/>
            </a:pPr>
            <a:r>
              <a:rPr lang="zh-CN" altLang="en-US" sz="2800" dirty="0">
                <a:solidFill>
                  <a:schemeClr val="tx1"/>
                </a:solidFill>
              </a:rPr>
              <a:t>格式：</a:t>
            </a:r>
          </a:p>
          <a:p>
            <a:pPr marL="1143000" lvl="2" indent="-228600" eaLnBrk="1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zh-CN" altLang="en-US" sz="2400" dirty="0">
                <a:solidFill>
                  <a:schemeClr val="tx1"/>
                </a:solidFill>
              </a:rPr>
              <a:t>“</a:t>
            </a:r>
            <a:r>
              <a:rPr lang="en-US" altLang="zh-CN" sz="2400" dirty="0">
                <a:solidFill>
                  <a:schemeClr val="tx1"/>
                </a:solidFill>
              </a:rPr>
              <a:t>#”</a:t>
            </a:r>
            <a:r>
              <a:rPr lang="zh-CN" altLang="en-US" sz="2400" dirty="0">
                <a:solidFill>
                  <a:schemeClr val="tx1"/>
                </a:solidFill>
              </a:rPr>
              <a:t>开头</a:t>
            </a:r>
          </a:p>
          <a:p>
            <a:pPr marL="1143000" lvl="2" indent="-228600" eaLnBrk="1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zh-CN" altLang="en-US" sz="2400" dirty="0">
                <a:solidFill>
                  <a:schemeClr val="tx1"/>
                </a:solidFill>
              </a:rPr>
              <a:t>占单独书写行</a:t>
            </a:r>
          </a:p>
          <a:p>
            <a:pPr marL="1143000" lvl="2" indent="-228600" eaLnBrk="1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zh-CN" altLang="en-US" sz="2400" dirty="0">
                <a:solidFill>
                  <a:schemeClr val="tx1"/>
                </a:solidFill>
              </a:rPr>
              <a:t>语句尾不加分号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72" name="Text Box 8"/>
          <p:cNvSpPr txBox="1">
            <a:spLocks noChangeArrowheads="1"/>
          </p:cNvSpPr>
          <p:nvPr/>
        </p:nvSpPr>
        <p:spPr bwMode="auto">
          <a:xfrm>
            <a:off x="2095500" y="1046510"/>
            <a:ext cx="5275740" cy="600164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/>
              <a:t>#include &lt;</a:t>
            </a:r>
            <a:r>
              <a:rPr lang="en-US" altLang="zh-CN" sz="2400" dirty="0" err="1"/>
              <a:t>stdio.h</a:t>
            </a:r>
            <a:r>
              <a:rPr lang="en-US" altLang="zh-CN" sz="2400" dirty="0"/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#define  LETTER  1    /* 1</a:t>
            </a:r>
            <a:r>
              <a:rPr lang="zh-CN" altLang="en-US" sz="2400" dirty="0"/>
              <a:t>大写，</a:t>
            </a:r>
            <a:r>
              <a:rPr lang="en-US" altLang="zh-CN" sz="2400" dirty="0"/>
              <a:t>0</a:t>
            </a:r>
            <a:r>
              <a:rPr lang="zh-CN" altLang="en-US" sz="2400" dirty="0"/>
              <a:t>小写 *</a:t>
            </a:r>
            <a:r>
              <a:rPr lang="en-US" altLang="zh-CN" sz="2400" dirty="0"/>
              <a:t>/</a:t>
            </a:r>
          </a:p>
          <a:p>
            <a:pPr>
              <a:spcBef>
                <a:spcPct val="0"/>
              </a:spcBef>
            </a:pPr>
            <a:r>
              <a:rPr lang="en-US" altLang="zh-CN" sz="2400" dirty="0" err="1"/>
              <a:t>int</a:t>
            </a:r>
            <a:r>
              <a:rPr lang="en-US" altLang="zh-CN" sz="2400" dirty="0"/>
              <a:t> main()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{ char </a:t>
            </a:r>
            <a:r>
              <a:rPr lang="en-US" altLang="zh-CN" sz="2400" dirty="0" err="1"/>
              <a:t>str</a:t>
            </a:r>
            <a:r>
              <a:rPr lang="en-US" altLang="zh-CN" sz="2400" dirty="0"/>
              <a:t>[20]="C </a:t>
            </a:r>
            <a:r>
              <a:rPr lang="en-US" altLang="zh-CN" sz="2400" dirty="0" err="1"/>
              <a:t>Language",c</a:t>
            </a:r>
            <a:r>
              <a:rPr lang="en-US" altLang="zh-CN" sz="2400" dirty="0"/>
              <a:t>;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=0;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   while((c=str[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])!='\0')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        {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++;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           #if  LETTER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               if(c&gt;='a'&amp;&amp;c&lt;='z')  c=c-32;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           #else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               if(c&gt;='A'&amp;&amp;c&lt;='Z')  c=c+32;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           #</a:t>
            </a:r>
            <a:r>
              <a:rPr lang="en-US" altLang="zh-CN" sz="2400" dirty="0" err="1"/>
              <a:t>endif</a:t>
            </a:r>
            <a:endParaRPr lang="en-US" altLang="zh-CN" sz="2400" dirty="0"/>
          </a:p>
          <a:p>
            <a:pPr>
              <a:spcBef>
                <a:spcPct val="0"/>
              </a:spcBef>
            </a:pPr>
            <a:r>
              <a:rPr lang="en-US" altLang="zh-CN" sz="2400" dirty="0"/>
              <a:t>        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("%</a:t>
            </a:r>
            <a:r>
              <a:rPr lang="en-US" altLang="zh-CN" sz="2400" dirty="0" err="1"/>
              <a:t>c",c</a:t>
            </a:r>
            <a:r>
              <a:rPr lang="en-US" altLang="zh-CN" sz="2400" dirty="0"/>
              <a:t>);}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("\n");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}</a:t>
            </a:r>
          </a:p>
        </p:txBody>
      </p:sp>
      <p:sp>
        <p:nvSpPr>
          <p:cNvPr id="356360" name="Text Box 12"/>
          <p:cNvSpPr txBox="1">
            <a:spLocks noChangeArrowheads="1"/>
          </p:cNvSpPr>
          <p:nvPr/>
        </p:nvSpPr>
        <p:spPr bwMode="auto">
          <a:xfrm>
            <a:off x="1547664" y="260648"/>
            <a:ext cx="6186488" cy="833178"/>
          </a:xfrm>
          <a:prstGeom prst="rect">
            <a:avLst/>
          </a:prstGeom>
          <a:solidFill>
            <a:srgbClr val="FFCCFF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</a:rPr>
              <a:t>例</a:t>
            </a:r>
            <a:r>
              <a:rPr lang="en-US" altLang="zh-CN" sz="2400" dirty="0">
                <a:solidFill>
                  <a:schemeClr val="tx1"/>
                </a:solidFill>
              </a:rPr>
              <a:t>7   </a:t>
            </a:r>
            <a:r>
              <a:rPr lang="zh-CN" altLang="en-US" sz="2400" dirty="0">
                <a:solidFill>
                  <a:schemeClr val="tx1"/>
                </a:solidFill>
              </a:rPr>
              <a:t>输入字符串，根据需要设置条件编译，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</a:rPr>
              <a:t>            使字母改为大写或小写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80" name="Rectangle 4"/>
          <p:cNvSpPr>
            <a:spLocks noChangeArrowheads="1"/>
          </p:cNvSpPr>
          <p:nvPr/>
        </p:nvSpPr>
        <p:spPr bwMode="auto">
          <a:xfrm>
            <a:off x="683568" y="1412776"/>
            <a:ext cx="7956550" cy="430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Clr>
                <a:srgbClr val="339933"/>
              </a:buClr>
              <a:buFont typeface="Wingdings" pitchFamily="2" charset="2"/>
              <a:buChar char="«"/>
            </a:pPr>
            <a:r>
              <a:rPr kumimoji="0" lang="zh-CN" altLang="en-US" sz="2800" dirty="0">
                <a:solidFill>
                  <a:schemeClr val="tx1"/>
                </a:solidFill>
              </a:rPr>
              <a:t>本章要求</a:t>
            </a:r>
            <a:endParaRPr lang="zh-CN" altLang="en-US" sz="2800" dirty="0">
              <a:solidFill>
                <a:schemeClr val="tx1"/>
              </a:solidFill>
            </a:endParaRPr>
          </a:p>
          <a:p>
            <a:pPr marL="1143000" lvl="2" indent="-228600" eaLnBrk="1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kumimoji="0" lang="zh-CN" altLang="en-US" sz="2400" dirty="0">
                <a:solidFill>
                  <a:schemeClr val="tx1"/>
                </a:solidFill>
              </a:rPr>
              <a:t>熟悉宏定义与宏展开的区别，宏与函数的区别。</a:t>
            </a:r>
          </a:p>
          <a:p>
            <a:pPr marL="1143000" lvl="2" indent="-228600" eaLnBrk="1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kumimoji="0" lang="zh-CN" altLang="en-US" sz="2400" dirty="0">
                <a:solidFill>
                  <a:schemeClr val="tx1"/>
                </a:solidFill>
              </a:rPr>
              <a:t>熟悉文件包含命令</a:t>
            </a:r>
            <a:r>
              <a:rPr kumimoji="0" lang="en-US" altLang="zh-CN" sz="2400" dirty="0">
                <a:solidFill>
                  <a:schemeClr val="tx1"/>
                </a:solidFill>
              </a:rPr>
              <a:t>#include</a:t>
            </a:r>
            <a:r>
              <a:rPr kumimoji="0" lang="zh-CN" altLang="en-US" sz="2400" dirty="0">
                <a:solidFill>
                  <a:schemeClr val="tx1"/>
                </a:solidFill>
              </a:rPr>
              <a:t>的作用及预处理方法。</a:t>
            </a:r>
          </a:p>
          <a:p>
            <a:pPr marL="1143000" lvl="2" indent="-228600" eaLnBrk="1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kumimoji="0" lang="zh-CN" altLang="en-US" sz="2400" dirty="0">
                <a:solidFill>
                  <a:schemeClr val="tx1"/>
                </a:solidFill>
              </a:rPr>
              <a:t>熟悉条件编译的使用。</a:t>
            </a:r>
            <a:endParaRPr kumimoji="0" lang="zh-CN" alt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20" name="Rectangle 4"/>
          <p:cNvSpPr>
            <a:spLocks noChangeArrowheads="1"/>
          </p:cNvSpPr>
          <p:nvPr/>
        </p:nvSpPr>
        <p:spPr bwMode="auto">
          <a:xfrm>
            <a:off x="655638" y="681038"/>
            <a:ext cx="7970837" cy="196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Tx/>
              <a:buChar char="§"/>
            </a:pPr>
            <a:r>
              <a:rPr lang="en-US" altLang="zh-CN" sz="3200">
                <a:solidFill>
                  <a:schemeClr val="accent1"/>
                </a:solidFill>
              </a:rPr>
              <a:t>9.1</a:t>
            </a:r>
            <a:r>
              <a:rPr lang="en-US" altLang="zh-CN" sz="3200">
                <a:solidFill>
                  <a:schemeClr val="tx1"/>
                </a:solidFill>
                <a:latin typeface="Arial" pitchFamily="34" charset="0"/>
              </a:rPr>
              <a:t>  </a:t>
            </a:r>
            <a:r>
              <a:rPr lang="zh-CN" altLang="en-US" sz="3200">
                <a:solidFill>
                  <a:schemeClr val="tx1"/>
                </a:solidFill>
                <a:latin typeface="Arial" pitchFamily="34" charset="0"/>
              </a:rPr>
              <a:t>宏定义</a:t>
            </a:r>
            <a:endParaRPr lang="zh-CN" altLang="en-US" sz="3200">
              <a:solidFill>
                <a:schemeClr val="tx1"/>
              </a:solidFill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rgbClr val="339933"/>
              </a:buClr>
              <a:buFont typeface="Wingdings" pitchFamily="2" charset="2"/>
              <a:buChar char="«"/>
            </a:pPr>
            <a:r>
              <a:rPr lang="zh-CN" altLang="en-US" sz="2800">
                <a:solidFill>
                  <a:schemeClr val="tx1"/>
                </a:solidFill>
              </a:rPr>
              <a:t>不带参数的宏定义</a:t>
            </a:r>
            <a:endParaRPr lang="zh-CN" altLang="en-US" sz="2400">
              <a:solidFill>
                <a:schemeClr val="tx1"/>
              </a:solidFill>
            </a:endParaRPr>
          </a:p>
          <a:p>
            <a:pPr marL="1143000" lvl="2" indent="-228600" eaLnBrk="1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zh-CN" altLang="en-US" sz="2400">
                <a:solidFill>
                  <a:schemeClr val="tx1"/>
                </a:solidFill>
              </a:rPr>
              <a:t>一般形式：   </a:t>
            </a:r>
            <a:r>
              <a:rPr lang="en-US" altLang="zh-CN" sz="2400">
                <a:solidFill>
                  <a:schemeClr val="accent2"/>
                </a:solidFill>
              </a:rPr>
              <a:t>#define   </a:t>
            </a:r>
            <a:r>
              <a:rPr lang="zh-CN" altLang="en-US" sz="2400">
                <a:solidFill>
                  <a:schemeClr val="accent2"/>
                </a:solidFill>
              </a:rPr>
              <a:t>标识符    字符串</a:t>
            </a:r>
            <a:endParaRPr lang="zh-CN" altLang="en-US" sz="2400">
              <a:solidFill>
                <a:schemeClr val="tx1"/>
              </a:solidFill>
            </a:endParaRPr>
          </a:p>
          <a:p>
            <a:pPr marL="1143000" lvl="2" indent="-228600" eaLnBrk="1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zh-CN" altLang="en-US" sz="2400">
                <a:solidFill>
                  <a:schemeClr val="tx1"/>
                </a:solidFill>
              </a:rPr>
              <a:t>功能：用指定标识符</a:t>
            </a:r>
            <a:r>
              <a:rPr lang="en-US" altLang="zh-CN" sz="2400">
                <a:solidFill>
                  <a:schemeClr val="tx1"/>
                </a:solidFill>
              </a:rPr>
              <a:t>(</a:t>
            </a:r>
            <a:r>
              <a:rPr lang="zh-CN" altLang="en-US" sz="2400">
                <a:solidFill>
                  <a:schemeClr val="tx1"/>
                </a:solidFill>
              </a:rPr>
              <a:t>宏名</a:t>
            </a:r>
            <a:r>
              <a:rPr lang="en-US" altLang="zh-CN" sz="2400">
                <a:solidFill>
                  <a:schemeClr val="tx1"/>
                </a:solidFill>
              </a:rPr>
              <a:t>)</a:t>
            </a:r>
            <a:r>
              <a:rPr lang="zh-CN" altLang="en-US" sz="2400">
                <a:solidFill>
                  <a:schemeClr val="tx1"/>
                </a:solidFill>
              </a:rPr>
              <a:t>代替字符串序列</a:t>
            </a:r>
            <a:r>
              <a:rPr lang="en-US" altLang="zh-CN" sz="2400">
                <a:solidFill>
                  <a:schemeClr val="tx1"/>
                </a:solidFill>
              </a:rPr>
              <a:t>(</a:t>
            </a:r>
            <a:r>
              <a:rPr lang="zh-CN" altLang="en-US" sz="2400">
                <a:solidFill>
                  <a:schemeClr val="tx1"/>
                </a:solidFill>
              </a:rPr>
              <a:t>宏体</a:t>
            </a:r>
            <a:r>
              <a:rPr lang="en-US" altLang="zh-CN" sz="2400">
                <a:solidFill>
                  <a:schemeClr val="tx1"/>
                </a:solidFill>
              </a:rPr>
              <a:t>)</a:t>
            </a:r>
            <a:endParaRPr kumimoji="0" lang="en-US" altLang="zh-CN" sz="2400">
              <a:solidFill>
                <a:schemeClr val="tx1"/>
              </a:solidFill>
            </a:endParaRPr>
          </a:p>
        </p:txBody>
      </p:sp>
      <p:sp>
        <p:nvSpPr>
          <p:cNvPr id="725000" name="AutoShape 8"/>
          <p:cNvSpPr>
            <a:spLocks noChangeArrowheads="1"/>
          </p:cNvSpPr>
          <p:nvPr/>
        </p:nvSpPr>
        <p:spPr bwMode="auto">
          <a:xfrm>
            <a:off x="3997325" y="563563"/>
            <a:ext cx="1744663" cy="520700"/>
          </a:xfrm>
          <a:prstGeom prst="wedgeRectCallout">
            <a:avLst>
              <a:gd name="adj1" fmla="val -22338"/>
              <a:gd name="adj2" fmla="val 196949"/>
            </a:avLst>
          </a:prstGeom>
          <a:solidFill>
            <a:srgbClr val="FFCC99"/>
          </a:solidFill>
          <a:ln w="25400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zh-CN" altLang="en-US" sz="2400" b="0">
                <a:solidFill>
                  <a:srgbClr val="FF505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宏定义命令</a:t>
            </a:r>
          </a:p>
        </p:txBody>
      </p:sp>
      <p:sp>
        <p:nvSpPr>
          <p:cNvPr id="725001" name="AutoShape 9"/>
          <p:cNvSpPr>
            <a:spLocks noChangeArrowheads="1"/>
          </p:cNvSpPr>
          <p:nvPr/>
        </p:nvSpPr>
        <p:spPr bwMode="auto">
          <a:xfrm>
            <a:off x="5607050" y="700088"/>
            <a:ext cx="3530600" cy="981075"/>
          </a:xfrm>
          <a:prstGeom prst="wedgeEllipseCallout">
            <a:avLst>
              <a:gd name="adj1" fmla="val -26255"/>
              <a:gd name="adj2" fmla="val 63417"/>
            </a:avLst>
          </a:prstGeom>
          <a:solidFill>
            <a:schemeClr val="bg1"/>
          </a:solidFill>
          <a:ln w="25400" cap="sq">
            <a:solidFill>
              <a:srgbClr val="00FF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zh-CN" altLang="en-US" sz="2000" b="0">
                <a:solidFill>
                  <a:schemeClr val="tx1"/>
                </a:solidFill>
                <a:ea typeface="宋体" pitchFamily="2" charset="-122"/>
              </a:rPr>
              <a:t>宏体可缺省</a:t>
            </a:r>
            <a:r>
              <a:rPr lang="en-US" altLang="zh-CN" sz="2000" b="0">
                <a:solidFill>
                  <a:schemeClr val="tx1"/>
                </a:solidFill>
                <a:ea typeface="宋体" pitchFamily="2" charset="-122"/>
              </a:rPr>
              <a:t>,</a:t>
            </a:r>
            <a:r>
              <a:rPr lang="zh-CN" altLang="en-US" sz="2000" b="0">
                <a:solidFill>
                  <a:schemeClr val="tx1"/>
                </a:solidFill>
                <a:ea typeface="宋体" pitchFamily="2" charset="-122"/>
              </a:rPr>
              <a:t>表示宏名</a:t>
            </a:r>
          </a:p>
          <a:p>
            <a:pPr algn="ctr" eaLnBrk="1" hangingPunct="1">
              <a:spcBef>
                <a:spcPct val="0"/>
              </a:spcBef>
            </a:pPr>
            <a:r>
              <a:rPr lang="zh-CN" altLang="en-US" sz="2000" b="0">
                <a:solidFill>
                  <a:schemeClr val="tx1"/>
                </a:solidFill>
                <a:ea typeface="宋体" pitchFamily="2" charset="-122"/>
              </a:rPr>
              <a:t>定义过或取消宏体</a:t>
            </a:r>
          </a:p>
        </p:txBody>
      </p:sp>
      <p:sp>
        <p:nvSpPr>
          <p:cNvPr id="725002" name="Text Box 10"/>
          <p:cNvSpPr txBox="1">
            <a:spLocks noChangeArrowheads="1"/>
          </p:cNvSpPr>
          <p:nvPr/>
        </p:nvSpPr>
        <p:spPr bwMode="auto">
          <a:xfrm>
            <a:off x="2082800" y="2835166"/>
            <a:ext cx="5759952" cy="157184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000" tIns="46800" rIns="90000" bIns="46800" anchor="ctr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</a:rPr>
              <a:t>如   </a:t>
            </a:r>
            <a:r>
              <a:rPr lang="en-US" altLang="zh-CN" sz="2400" dirty="0">
                <a:solidFill>
                  <a:schemeClr val="tx1"/>
                </a:solidFill>
              </a:rPr>
              <a:t>#define    YES   1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     #define     NO    0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     #define     PI      3.1415926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     #define     OUT     </a:t>
            </a:r>
            <a:r>
              <a:rPr lang="en-US" altLang="zh-CN" sz="2400" dirty="0" err="1">
                <a:solidFill>
                  <a:schemeClr val="tx1"/>
                </a:solidFill>
              </a:rPr>
              <a:t>printf</a:t>
            </a:r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en-US" altLang="zh-CN" sz="2400" dirty="0"/>
              <a:t>"</a:t>
            </a:r>
            <a:r>
              <a:rPr lang="en-US" altLang="zh-CN" sz="2400" dirty="0" err="1">
                <a:solidFill>
                  <a:schemeClr val="tx1"/>
                </a:solidFill>
              </a:rPr>
              <a:t>Hello,World</a:t>
            </a:r>
            <a:r>
              <a:rPr lang="en-US" altLang="zh-CN" sz="2400" dirty="0"/>
              <a:t>"</a:t>
            </a:r>
            <a:r>
              <a:rPr lang="en-US" altLang="zh-CN" sz="2400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725003" name="Rectangle 11"/>
          <p:cNvSpPr>
            <a:spLocks noChangeArrowheads="1"/>
          </p:cNvSpPr>
          <p:nvPr/>
        </p:nvSpPr>
        <p:spPr bwMode="auto">
          <a:xfrm>
            <a:off x="669925" y="4521200"/>
            <a:ext cx="7970838" cy="175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143000" lvl="2" indent="-228600" eaLnBrk="1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zh-CN" altLang="en-US" sz="2400">
                <a:solidFill>
                  <a:schemeClr val="tx1"/>
                </a:solidFill>
              </a:rPr>
              <a:t>定义位置：任意</a:t>
            </a:r>
            <a:r>
              <a:rPr lang="en-US" altLang="zh-CN" sz="2400">
                <a:solidFill>
                  <a:schemeClr val="tx1"/>
                </a:solidFill>
              </a:rPr>
              <a:t>(</a:t>
            </a:r>
            <a:r>
              <a:rPr lang="zh-CN" altLang="zh-CN" sz="2400">
                <a:solidFill>
                  <a:schemeClr val="tx1"/>
                </a:solidFill>
              </a:rPr>
              <a:t>一般在函数外面)</a:t>
            </a:r>
          </a:p>
          <a:p>
            <a:pPr marL="1143000" lvl="2" indent="-228600" eaLnBrk="1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zh-CN" altLang="zh-CN" sz="2400">
                <a:solidFill>
                  <a:schemeClr val="tx1"/>
                </a:solidFill>
              </a:rPr>
              <a:t>作用域：从定义命令到文件结束</a:t>
            </a:r>
          </a:p>
          <a:p>
            <a:pPr marL="1143000" lvl="2" indent="-228600" eaLnBrk="1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zh-CN" altLang="zh-CN" sz="2400">
                <a:solidFill>
                  <a:schemeClr val="tx1"/>
                </a:solidFill>
              </a:rPr>
              <a:t>#</a:t>
            </a:r>
            <a:r>
              <a:rPr lang="en-US" altLang="zh-CN" sz="2400">
                <a:solidFill>
                  <a:schemeClr val="tx1"/>
                </a:solidFill>
              </a:rPr>
              <a:t>undef</a:t>
            </a:r>
            <a:r>
              <a:rPr lang="zh-CN" altLang="en-US" sz="2400">
                <a:solidFill>
                  <a:schemeClr val="tx1"/>
                </a:solidFill>
              </a:rPr>
              <a:t>可</a:t>
            </a:r>
            <a:r>
              <a:rPr lang="zh-CN" altLang="zh-CN" sz="2400">
                <a:solidFill>
                  <a:schemeClr val="tx1"/>
                </a:solidFill>
              </a:rPr>
              <a:t>终止宏名作用域</a:t>
            </a:r>
          </a:p>
          <a:p>
            <a:pPr marL="1143000" lvl="2" indent="-228600" eaLnBrk="1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zh-CN" altLang="zh-CN" sz="2400">
                <a:solidFill>
                  <a:schemeClr val="tx1"/>
                </a:solidFill>
              </a:rPr>
              <a:t>     格式：</a:t>
            </a:r>
            <a:r>
              <a:rPr lang="zh-CN" altLang="en-US" sz="2400">
                <a:solidFill>
                  <a:schemeClr val="tx1"/>
                </a:solidFill>
              </a:rPr>
              <a:t>   </a:t>
            </a:r>
            <a:r>
              <a:rPr lang="en-US" altLang="zh-CN" sz="2400">
                <a:solidFill>
                  <a:srgbClr val="FF3300"/>
                </a:solidFill>
              </a:rPr>
              <a:t>#undef     </a:t>
            </a:r>
            <a:r>
              <a:rPr lang="zh-CN" altLang="en-US" sz="2400">
                <a:solidFill>
                  <a:srgbClr val="FF3300"/>
                </a:solidFill>
              </a:rPr>
              <a:t>宏名</a:t>
            </a:r>
            <a:endParaRPr lang="zh-CN" alt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1403648" y="1196752"/>
            <a:ext cx="5410200" cy="3417888"/>
            <a:chOff x="2266" y="1796"/>
            <a:chExt cx="3408" cy="2153"/>
          </a:xfrm>
        </p:grpSpPr>
        <p:sp>
          <p:nvSpPr>
            <p:cNvPr id="342029" name="Text Box 13"/>
            <p:cNvSpPr txBox="1">
              <a:spLocks noChangeArrowheads="1"/>
            </p:cNvSpPr>
            <p:nvPr/>
          </p:nvSpPr>
          <p:spPr bwMode="auto">
            <a:xfrm>
              <a:off x="2266" y="1796"/>
              <a:ext cx="1983" cy="2153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lIns="90000" tIns="46800" rIns="90000" bIns="46800" anchor="ctr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zh-CN" altLang="en-US" sz="2400" dirty="0">
                  <a:solidFill>
                    <a:schemeClr val="tx1"/>
                  </a:solidFill>
                </a:rPr>
                <a:t>例如   </a:t>
              </a:r>
              <a:r>
                <a:rPr lang="en-US" altLang="zh-CN" sz="2400" dirty="0">
                  <a:solidFill>
                    <a:srgbClr val="0000FF"/>
                  </a:solidFill>
                </a:rPr>
                <a:t>#define   YES    1</a:t>
              </a:r>
              <a:endParaRPr lang="en-US" altLang="zh-CN" sz="2400" dirty="0">
                <a:solidFill>
                  <a:schemeClr val="tx1"/>
                </a:solidFill>
              </a:endParaRPr>
            </a:p>
            <a:p>
              <a:pPr eaLnBrk="1" hangingPunct="1"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tx1"/>
                  </a:solidFill>
                </a:rPr>
                <a:t>       main()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tx1"/>
                  </a:solidFill>
                </a:rPr>
                <a:t>       { ……..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tx1"/>
                  </a:solidFill>
                </a:rPr>
                <a:t>       }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altLang="zh-CN" sz="2400" dirty="0">
                  <a:solidFill>
                    <a:srgbClr val="0000FF"/>
                  </a:solidFill>
                </a:rPr>
                <a:t>       #</a:t>
              </a:r>
              <a:r>
                <a:rPr lang="en-US" altLang="zh-CN" sz="2400" dirty="0" err="1">
                  <a:solidFill>
                    <a:srgbClr val="0000FF"/>
                  </a:solidFill>
                </a:rPr>
                <a:t>undef</a:t>
              </a:r>
              <a:r>
                <a:rPr lang="en-US" altLang="zh-CN" sz="2400" dirty="0">
                  <a:solidFill>
                    <a:srgbClr val="0000FF"/>
                  </a:solidFill>
                </a:rPr>
                <a:t>    YES</a:t>
              </a:r>
              <a:endParaRPr lang="en-US" altLang="zh-CN" sz="2400" dirty="0">
                <a:solidFill>
                  <a:schemeClr val="tx1"/>
                </a:solidFill>
              </a:endParaRPr>
            </a:p>
            <a:p>
              <a:pPr eaLnBrk="1" hangingPunct="1">
                <a:spcBef>
                  <a:spcPct val="0"/>
                </a:spcBef>
              </a:pPr>
              <a:r>
                <a:rPr lang="en-US" altLang="zh-CN" sz="2400" dirty="0">
                  <a:solidFill>
                    <a:srgbClr val="FF3300"/>
                  </a:solidFill>
                </a:rPr>
                <a:t>       #define   YES    0</a:t>
              </a:r>
              <a:endParaRPr lang="en-US" altLang="zh-CN" sz="2400" dirty="0">
                <a:solidFill>
                  <a:schemeClr val="tx1"/>
                </a:solidFill>
              </a:endParaRPr>
            </a:p>
            <a:p>
              <a:pPr eaLnBrk="1" hangingPunct="1"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tx1"/>
                  </a:solidFill>
                </a:rPr>
                <a:t>       max()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tx1"/>
                  </a:solidFill>
                </a:rPr>
                <a:t>       {……..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tx1"/>
                  </a:solidFill>
                </a:rPr>
                <a:t>       }</a:t>
              </a:r>
            </a:p>
          </p:txBody>
        </p:sp>
        <p:sp>
          <p:nvSpPr>
            <p:cNvPr id="342030" name="AutoShape 14"/>
            <p:cNvSpPr>
              <a:spLocks/>
            </p:cNvSpPr>
            <p:nvPr/>
          </p:nvSpPr>
          <p:spPr bwMode="auto">
            <a:xfrm>
              <a:off x="4164" y="1998"/>
              <a:ext cx="144" cy="816"/>
            </a:xfrm>
            <a:prstGeom prst="rightBrace">
              <a:avLst>
                <a:gd name="adj1" fmla="val 47222"/>
                <a:gd name="adj2" fmla="val 51472"/>
              </a:avLst>
            </a:prstGeom>
            <a:noFill/>
            <a:ln w="254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2032" name="Text Box 16"/>
            <p:cNvSpPr txBox="1">
              <a:spLocks noChangeArrowheads="1"/>
            </p:cNvSpPr>
            <p:nvPr/>
          </p:nvSpPr>
          <p:spPr bwMode="auto">
            <a:xfrm>
              <a:off x="4363" y="2279"/>
              <a:ext cx="1276" cy="300"/>
            </a:xfrm>
            <a:prstGeom prst="rect">
              <a:avLst/>
            </a:prstGeom>
            <a:solidFill>
              <a:srgbClr val="FFCC99"/>
            </a:solidFill>
            <a:ln w="19050" cap="sq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400">
                  <a:solidFill>
                    <a:srgbClr val="0000FF"/>
                  </a:solidFill>
                </a:rPr>
                <a:t>YES</a:t>
              </a:r>
              <a:r>
                <a:rPr lang="zh-CN" altLang="zh-CN" sz="2400">
                  <a:solidFill>
                    <a:srgbClr val="0000FF"/>
                  </a:solidFill>
                </a:rPr>
                <a:t>原作用域</a:t>
              </a:r>
              <a:endParaRPr lang="zh-CN" altLang="en-US" sz="2400">
                <a:solidFill>
                  <a:srgbClr val="0000FF"/>
                </a:solidFill>
              </a:endParaRPr>
            </a:p>
          </p:txBody>
        </p:sp>
        <p:sp>
          <p:nvSpPr>
            <p:cNvPr id="342033" name="Text Box 17"/>
            <p:cNvSpPr txBox="1">
              <a:spLocks noChangeArrowheads="1"/>
            </p:cNvSpPr>
            <p:nvPr/>
          </p:nvSpPr>
          <p:spPr bwMode="auto">
            <a:xfrm>
              <a:off x="4398" y="3284"/>
              <a:ext cx="1276" cy="300"/>
            </a:xfrm>
            <a:prstGeom prst="rect">
              <a:avLst/>
            </a:prstGeom>
            <a:solidFill>
              <a:srgbClr val="FFCC99"/>
            </a:solidFill>
            <a:ln w="19050" cap="sq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400" dirty="0">
                  <a:solidFill>
                    <a:srgbClr val="FF3300"/>
                  </a:solidFill>
                </a:rPr>
                <a:t>YES</a:t>
              </a:r>
              <a:r>
                <a:rPr lang="zh-CN" altLang="zh-CN" sz="2400" dirty="0">
                  <a:solidFill>
                    <a:srgbClr val="FF3300"/>
                  </a:solidFill>
                </a:rPr>
                <a:t>新作用域</a:t>
              </a:r>
              <a:endParaRPr lang="zh-CN" altLang="en-US" sz="2400" dirty="0">
                <a:solidFill>
                  <a:srgbClr val="FF3300"/>
                </a:solidFill>
              </a:endParaRPr>
            </a:p>
          </p:txBody>
        </p:sp>
      </p:grpSp>
      <p:sp>
        <p:nvSpPr>
          <p:cNvPr id="3" name="右大括号 2">
            <a:extLst>
              <a:ext uri="{FF2B5EF4-FFF2-40B4-BE49-F238E27FC236}">
                <a16:creationId xmlns:a16="http://schemas.microsoft.com/office/drawing/2014/main" id="{E47CA54B-2AA5-42AD-9652-6DB602275A5B}"/>
              </a:ext>
            </a:extLst>
          </p:cNvPr>
          <p:cNvSpPr/>
          <p:nvPr/>
        </p:nvSpPr>
        <p:spPr>
          <a:xfrm>
            <a:off x="4360011" y="3076997"/>
            <a:ext cx="235999" cy="1440160"/>
          </a:xfrm>
          <a:prstGeom prst="rightBrace">
            <a:avLst>
              <a:gd name="adj1" fmla="val 8333"/>
              <a:gd name="adj2" fmla="val 50852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347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7" name="Text Box 1032"/>
          <p:cNvSpPr txBox="1">
            <a:spLocks noChangeArrowheads="1"/>
          </p:cNvSpPr>
          <p:nvPr/>
        </p:nvSpPr>
        <p:spPr bwMode="auto">
          <a:xfrm>
            <a:off x="354013" y="632877"/>
            <a:ext cx="7098307" cy="452431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</a:rPr>
              <a:t>例</a:t>
            </a:r>
            <a:r>
              <a:rPr lang="en-US" altLang="zh-CN" sz="2400" dirty="0">
                <a:solidFill>
                  <a:schemeClr val="tx1"/>
                </a:solidFill>
              </a:rPr>
              <a:t>1 </a:t>
            </a:r>
            <a:r>
              <a:rPr lang="zh-CN" altLang="en-US" sz="2400" dirty="0">
                <a:solidFill>
                  <a:schemeClr val="tx1"/>
                </a:solidFill>
              </a:rPr>
              <a:t>使用不带参数的宏定义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#include &lt;</a:t>
            </a:r>
            <a:r>
              <a:rPr lang="en-US" altLang="zh-CN" sz="2400" dirty="0" err="1">
                <a:solidFill>
                  <a:schemeClr val="tx1"/>
                </a:solidFill>
              </a:rPr>
              <a:t>stdio.h</a:t>
            </a:r>
            <a:r>
              <a:rPr lang="en-US" altLang="zh-CN" sz="2400" dirty="0">
                <a:solidFill>
                  <a:schemeClr val="tx1"/>
                </a:solidFill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#define PI 3.1415926</a:t>
            </a:r>
          </a:p>
          <a:p>
            <a:pPr>
              <a:spcBef>
                <a:spcPct val="0"/>
              </a:spcBef>
            </a:pPr>
            <a:r>
              <a:rPr lang="en-US" altLang="zh-CN" sz="2400" dirty="0" err="1">
                <a:solidFill>
                  <a:schemeClr val="tx1"/>
                </a:solidFill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</a:rPr>
              <a:t> main()</a:t>
            </a:r>
            <a:endParaRPr kumimoji="0" lang="en-US" altLang="zh-CN" sz="2400" b="0" dirty="0">
              <a:solidFill>
                <a:schemeClr val="tx1"/>
              </a:solidFill>
              <a:ea typeface="宋体" pitchFamily="2" charset="-122"/>
            </a:endParaRP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  <a:ea typeface="宋体" pitchFamily="2" charset="-122"/>
              </a:rPr>
              <a:t>{ float </a:t>
            </a:r>
            <a:r>
              <a:rPr kumimoji="0" lang="en-US" altLang="zh-CN" sz="2400" dirty="0" err="1">
                <a:solidFill>
                  <a:schemeClr val="tx1"/>
                </a:solidFill>
                <a:ea typeface="宋体" pitchFamily="2" charset="-122"/>
              </a:rPr>
              <a:t>l,s,r,v</a:t>
            </a:r>
            <a:r>
              <a:rPr kumimoji="0" lang="en-US" altLang="zh-CN" sz="2400" dirty="0">
                <a:solidFill>
                  <a:schemeClr val="tx1"/>
                </a:solidFill>
                <a:ea typeface="宋体" pitchFamily="2" charset="-122"/>
              </a:rPr>
              <a:t>; </a:t>
            </a:r>
            <a:endParaRPr kumimoji="0" lang="en-US" altLang="zh-CN" sz="2400" b="0" dirty="0">
              <a:solidFill>
                <a:schemeClr val="tx1"/>
              </a:solidFill>
              <a:ea typeface="宋体" pitchFamily="2" charset="-122"/>
            </a:endParaRP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  <a:ea typeface="宋体" pitchFamily="2" charset="-122"/>
              </a:rPr>
              <a:t>   </a:t>
            </a:r>
            <a:r>
              <a:rPr kumimoji="0" lang="en-US" altLang="zh-CN" sz="2400" dirty="0" err="1">
                <a:solidFill>
                  <a:schemeClr val="tx1"/>
                </a:solidFill>
                <a:ea typeface="宋体" pitchFamily="2" charset="-122"/>
              </a:rPr>
              <a:t>printf</a:t>
            </a:r>
            <a:r>
              <a:rPr kumimoji="0" lang="en-US" altLang="zh-CN" sz="2400" dirty="0">
                <a:solidFill>
                  <a:schemeClr val="tx1"/>
                </a:solidFill>
                <a:ea typeface="宋体" pitchFamily="2" charset="-122"/>
              </a:rPr>
              <a:t>("input radius : "); </a:t>
            </a:r>
            <a:endParaRPr kumimoji="0" lang="en-US" altLang="zh-CN" sz="2400" b="0" dirty="0">
              <a:solidFill>
                <a:schemeClr val="tx1"/>
              </a:solidFill>
              <a:ea typeface="宋体" pitchFamily="2" charset="-122"/>
            </a:endParaRP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  <a:ea typeface="宋体" pitchFamily="2" charset="-122"/>
              </a:rPr>
              <a:t>   </a:t>
            </a:r>
            <a:r>
              <a:rPr kumimoji="0" lang="en-US" altLang="zh-CN" sz="2400" dirty="0" err="1">
                <a:solidFill>
                  <a:schemeClr val="tx1"/>
                </a:solidFill>
                <a:ea typeface="宋体" pitchFamily="2" charset="-122"/>
              </a:rPr>
              <a:t>scanf</a:t>
            </a:r>
            <a:r>
              <a:rPr kumimoji="0" lang="en-US" altLang="zh-CN" sz="2400" dirty="0">
                <a:solidFill>
                  <a:schemeClr val="tx1"/>
                </a:solidFill>
                <a:ea typeface="宋体" pitchFamily="2" charset="-122"/>
              </a:rPr>
              <a:t>("%</a:t>
            </a:r>
            <a:r>
              <a:rPr kumimoji="0" lang="en-US" altLang="zh-CN" sz="2400" dirty="0" err="1">
                <a:solidFill>
                  <a:schemeClr val="tx1"/>
                </a:solidFill>
                <a:ea typeface="宋体" pitchFamily="2" charset="-122"/>
              </a:rPr>
              <a:t>f",&amp;r</a:t>
            </a:r>
            <a:r>
              <a:rPr kumimoji="0" lang="en-US" altLang="zh-CN" sz="2400" dirty="0">
                <a:solidFill>
                  <a:schemeClr val="tx1"/>
                </a:solidFill>
                <a:ea typeface="宋体" pitchFamily="2" charset="-122"/>
              </a:rPr>
              <a:t>); </a:t>
            </a:r>
            <a:endParaRPr kumimoji="0" lang="en-US" altLang="zh-CN" sz="2400" b="0" dirty="0">
              <a:solidFill>
                <a:schemeClr val="tx1"/>
              </a:solidFill>
              <a:ea typeface="宋体" pitchFamily="2" charset="-122"/>
            </a:endParaRP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  <a:ea typeface="宋体" pitchFamily="2" charset="-122"/>
              </a:rPr>
              <a:t>   l=2.0*PI*r;</a:t>
            </a: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  <a:ea typeface="宋体" pitchFamily="2" charset="-122"/>
              </a:rPr>
              <a:t>   s=PI*r*r;</a:t>
            </a: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  <a:ea typeface="宋体" pitchFamily="2" charset="-122"/>
              </a:rPr>
              <a:t>   v=4.0/3.0*PI*r*r*r;</a:t>
            </a: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  <a:ea typeface="宋体" pitchFamily="2" charset="-122"/>
              </a:rPr>
              <a:t>   </a:t>
            </a:r>
            <a:r>
              <a:rPr kumimoji="0" lang="en-US" altLang="zh-CN" sz="2400" dirty="0" err="1">
                <a:solidFill>
                  <a:schemeClr val="tx1"/>
                </a:solidFill>
                <a:ea typeface="宋体" pitchFamily="2" charset="-122"/>
              </a:rPr>
              <a:t>printf</a:t>
            </a:r>
            <a:r>
              <a:rPr kumimoji="0" lang="en-US" altLang="zh-CN" sz="2400" dirty="0">
                <a:solidFill>
                  <a:schemeClr val="tx1"/>
                </a:solidFill>
                <a:ea typeface="宋体" pitchFamily="2" charset="-122"/>
              </a:rPr>
              <a:t>("l=%10.4f\ns=%10.4f\</a:t>
            </a:r>
            <a:r>
              <a:rPr kumimoji="0" lang="en-US" altLang="zh-CN" sz="2400" dirty="0" err="1">
                <a:solidFill>
                  <a:schemeClr val="tx1"/>
                </a:solidFill>
                <a:ea typeface="宋体" pitchFamily="2" charset="-122"/>
              </a:rPr>
              <a:t>nv</a:t>
            </a:r>
            <a:r>
              <a:rPr kumimoji="0" lang="en-US" altLang="zh-CN" sz="2400" dirty="0">
                <a:solidFill>
                  <a:schemeClr val="tx1"/>
                </a:solidFill>
                <a:ea typeface="宋体" pitchFamily="2" charset="-122"/>
              </a:rPr>
              <a:t>=%10.4f\</a:t>
            </a:r>
            <a:r>
              <a:rPr kumimoji="0" lang="en-US" altLang="zh-CN" sz="2400" dirty="0" err="1">
                <a:solidFill>
                  <a:schemeClr val="tx1"/>
                </a:solidFill>
                <a:ea typeface="宋体" pitchFamily="2" charset="-122"/>
              </a:rPr>
              <a:t>n",l,s,v</a:t>
            </a:r>
            <a:r>
              <a:rPr kumimoji="0" lang="en-US" altLang="zh-CN" sz="2400" dirty="0">
                <a:solidFill>
                  <a:schemeClr val="tx1"/>
                </a:solidFill>
                <a:ea typeface="宋体" pitchFamily="2" charset="-122"/>
              </a:rPr>
              <a:t>);</a:t>
            </a: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  <a:ea typeface="宋体" pitchFamily="2" charset="-122"/>
              </a:rPr>
              <a:t>}</a:t>
            </a:r>
          </a:p>
        </p:txBody>
      </p:sp>
      <p:sp>
        <p:nvSpPr>
          <p:cNvPr id="729097" name="Rectangle 1033"/>
          <p:cNvSpPr>
            <a:spLocks noChangeArrowheads="1"/>
          </p:cNvSpPr>
          <p:nvPr/>
        </p:nvSpPr>
        <p:spPr bwMode="auto">
          <a:xfrm>
            <a:off x="6218238" y="788988"/>
            <a:ext cx="2422525" cy="1905000"/>
          </a:xfrm>
          <a:prstGeom prst="rect">
            <a:avLst/>
          </a:prstGeom>
          <a:solidFill>
            <a:srgbClr val="C0C0C0"/>
          </a:solidFill>
          <a:ln w="38100">
            <a:solidFill>
              <a:srgbClr val="3399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0" lang="zh-CN" altLang="en-US" sz="2400">
                <a:solidFill>
                  <a:schemeClr val="tx1"/>
                </a:solidFill>
              </a:rPr>
              <a:t>运行： </a:t>
            </a:r>
          </a:p>
          <a:p>
            <a:pPr>
              <a:spcBef>
                <a:spcPct val="0"/>
              </a:spcBef>
            </a:pPr>
            <a:r>
              <a:rPr kumimoji="0" lang="zh-CN" altLang="en-US" sz="240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kumimoji="0" lang="en-US" altLang="zh-CN" sz="2400">
                <a:solidFill>
                  <a:schemeClr val="tx1"/>
                </a:solidFill>
                <a:sym typeface="Symbol" pitchFamily="18" charset="2"/>
              </a:rPr>
              <a:t>input radius: 4</a:t>
            </a:r>
            <a:r>
              <a:rPr kumimoji="0" lang="en-US" altLang="zh-CN" sz="2400">
                <a:solidFill>
                  <a:schemeClr val="tx1"/>
                </a:solidFill>
              </a:rPr>
              <a:t> </a:t>
            </a:r>
          </a:p>
          <a:p>
            <a:pPr>
              <a:spcBef>
                <a:spcPct val="0"/>
              </a:spcBef>
            </a:pPr>
            <a:r>
              <a:rPr kumimoji="0" lang="en-US" altLang="zh-CN" sz="2400">
                <a:solidFill>
                  <a:schemeClr val="tx1"/>
                </a:solidFill>
              </a:rPr>
              <a:t> </a:t>
            </a:r>
            <a:r>
              <a:rPr kumimoji="0" lang="en-US" altLang="zh-CN" sz="2400">
                <a:solidFill>
                  <a:srgbClr val="FF0000"/>
                </a:solidFill>
              </a:rPr>
              <a:t>l=25.1328</a:t>
            </a:r>
          </a:p>
          <a:p>
            <a:pPr>
              <a:spcBef>
                <a:spcPct val="0"/>
              </a:spcBef>
            </a:pPr>
            <a:r>
              <a:rPr kumimoji="0" lang="en-US" altLang="zh-CN" sz="2400">
                <a:solidFill>
                  <a:srgbClr val="FF0000"/>
                </a:solidFill>
              </a:rPr>
              <a:t> s=50.2655</a:t>
            </a:r>
          </a:p>
          <a:p>
            <a:pPr>
              <a:spcBef>
                <a:spcPct val="0"/>
              </a:spcBef>
            </a:pPr>
            <a:r>
              <a:rPr kumimoji="0" lang="en-US" altLang="zh-CN" sz="2400">
                <a:solidFill>
                  <a:srgbClr val="FF0000"/>
                </a:solidFill>
              </a:rPr>
              <a:t> v=150.7966</a:t>
            </a:r>
            <a:endParaRPr kumimoji="0" lang="en-US" altLang="zh-CN" sz="2400">
              <a:solidFill>
                <a:schemeClr val="tx1"/>
              </a:solidFill>
              <a:sym typeface="Symbol" pitchFamily="18" charset="2"/>
            </a:endParaRPr>
          </a:p>
        </p:txBody>
      </p:sp>
      <p:sp>
        <p:nvSpPr>
          <p:cNvPr id="729099" name="Rectangle 1035"/>
          <p:cNvSpPr>
            <a:spLocks noChangeArrowheads="1"/>
          </p:cNvSpPr>
          <p:nvPr/>
        </p:nvSpPr>
        <p:spPr bwMode="auto">
          <a:xfrm>
            <a:off x="344488" y="5157192"/>
            <a:ext cx="84089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143000" lvl="2" indent="-228600" eaLnBrk="1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zh-CN" altLang="en-US" sz="2400" dirty="0">
                <a:solidFill>
                  <a:schemeClr val="tx1"/>
                </a:solidFill>
              </a:rPr>
              <a:t>宏名一般用大写字母，与变量区别。</a:t>
            </a:r>
          </a:p>
          <a:p>
            <a:pPr marL="1143000" lvl="2" indent="-228600" eaLnBrk="1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zh-CN" altLang="en-US" sz="2400" dirty="0">
                <a:solidFill>
                  <a:schemeClr val="tx1"/>
                </a:solidFill>
              </a:rPr>
              <a:t>使用宏便于修改变量值，提高程序通用性。</a:t>
            </a:r>
          </a:p>
        </p:txBody>
      </p:sp>
      <p:sp>
        <p:nvSpPr>
          <p:cNvPr id="729100" name="Text Box 1036"/>
          <p:cNvSpPr txBox="1">
            <a:spLocks noChangeArrowheads="1"/>
          </p:cNvSpPr>
          <p:nvPr/>
        </p:nvSpPr>
        <p:spPr bwMode="auto">
          <a:xfrm>
            <a:off x="2185988" y="5997575"/>
            <a:ext cx="4164002" cy="83317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/>
              <a:t>例   </a:t>
            </a:r>
            <a:r>
              <a:rPr lang="en-US" altLang="zh-CN" sz="2400"/>
              <a:t>#define   ARRAY_SIZE   1000</a:t>
            </a:r>
          </a:p>
          <a:p>
            <a:pPr>
              <a:spcBef>
                <a:spcPct val="0"/>
              </a:spcBef>
            </a:pPr>
            <a:r>
              <a:rPr lang="en-US" altLang="zh-CN" sz="2400"/>
              <a:t>       int  array[ARRAY_SIZE] 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8" name="Rectangle 4"/>
          <p:cNvSpPr>
            <a:spLocks noChangeArrowheads="1"/>
          </p:cNvSpPr>
          <p:nvPr/>
        </p:nvSpPr>
        <p:spPr bwMode="auto">
          <a:xfrm>
            <a:off x="387350" y="539750"/>
            <a:ext cx="840898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143000" lvl="2" indent="-228600" eaLnBrk="1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zh-CN" altLang="en-US" sz="2400">
                <a:solidFill>
                  <a:schemeClr val="tx1"/>
                </a:solidFill>
              </a:rPr>
              <a:t>宏展开：预编译时</a:t>
            </a:r>
            <a:r>
              <a:rPr lang="en-US" altLang="zh-CN" sz="2400">
                <a:solidFill>
                  <a:schemeClr val="tx1"/>
                </a:solidFill>
              </a:rPr>
              <a:t>,</a:t>
            </a:r>
            <a:r>
              <a:rPr lang="zh-CN" altLang="en-US" sz="2400">
                <a:solidFill>
                  <a:schemeClr val="tx1"/>
                </a:solidFill>
              </a:rPr>
              <a:t>用宏体替换宏名</a:t>
            </a:r>
            <a:r>
              <a:rPr lang="en-US" altLang="zh-CN" sz="2400">
                <a:solidFill>
                  <a:schemeClr val="tx1"/>
                </a:solidFill>
              </a:rPr>
              <a:t>---</a:t>
            </a:r>
            <a:r>
              <a:rPr lang="zh-CN" altLang="en-US" sz="2400">
                <a:solidFill>
                  <a:srgbClr val="FF3300"/>
                </a:solidFill>
              </a:rPr>
              <a:t>不作语法检查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727048" name="Text Box 8"/>
          <p:cNvSpPr txBox="1">
            <a:spLocks noChangeArrowheads="1"/>
          </p:cNvSpPr>
          <p:nvPr/>
        </p:nvSpPr>
        <p:spPr bwMode="auto">
          <a:xfrm>
            <a:off x="1806575" y="1085354"/>
            <a:ext cx="6153544" cy="156966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/>
              <a:t>如             </a:t>
            </a:r>
            <a:r>
              <a:rPr lang="en-US" altLang="zh-CN" sz="2400" dirty="0"/>
              <a:t>if(x==YES)        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("correct!\n");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                 else if (x==NO)  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("error!\n");</a:t>
            </a:r>
          </a:p>
          <a:p>
            <a:pPr>
              <a:spcBef>
                <a:spcPct val="0"/>
              </a:spcBef>
            </a:pPr>
            <a:r>
              <a:rPr lang="zh-CN" altLang="en-US" sz="2400" dirty="0"/>
              <a:t>展开后： </a:t>
            </a:r>
            <a:r>
              <a:rPr lang="en-US" altLang="zh-CN" sz="2400" dirty="0"/>
              <a:t>if(x==1)          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("correct!\n");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                 else if (x==0)  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("error!\n");</a:t>
            </a:r>
          </a:p>
        </p:txBody>
      </p:sp>
      <p:sp>
        <p:nvSpPr>
          <p:cNvPr id="727049" name="Rectangle 9"/>
          <p:cNvSpPr>
            <a:spLocks noChangeArrowheads="1"/>
          </p:cNvSpPr>
          <p:nvPr/>
        </p:nvSpPr>
        <p:spPr bwMode="auto">
          <a:xfrm>
            <a:off x="373063" y="2790825"/>
            <a:ext cx="8408987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143000" lvl="2" indent="-228600" eaLnBrk="1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zh-CN" altLang="en-US" sz="2400">
                <a:solidFill>
                  <a:schemeClr val="tx1"/>
                </a:solidFill>
              </a:rPr>
              <a:t>引号中的内容与宏名相同也不置换</a:t>
            </a:r>
          </a:p>
        </p:txBody>
      </p:sp>
      <p:sp>
        <p:nvSpPr>
          <p:cNvPr id="727050" name="Text Box 10"/>
          <p:cNvSpPr txBox="1">
            <a:spLocks noChangeArrowheads="1"/>
          </p:cNvSpPr>
          <p:nvPr/>
        </p:nvSpPr>
        <p:spPr bwMode="auto">
          <a:xfrm>
            <a:off x="2228850" y="3298328"/>
            <a:ext cx="5578194" cy="120032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/>
              <a:t>例   </a:t>
            </a:r>
            <a:r>
              <a:rPr lang="en-US" altLang="zh-CN" sz="2400" dirty="0"/>
              <a:t>#define   PI    3.14159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   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("2*PI=%f\</a:t>
            </a:r>
            <a:r>
              <a:rPr lang="en-US" altLang="zh-CN" sz="2400" dirty="0" err="1"/>
              <a:t>n",PI</a:t>
            </a:r>
            <a:r>
              <a:rPr lang="en-US" altLang="zh-CN" sz="2400" dirty="0"/>
              <a:t>*2);</a:t>
            </a:r>
          </a:p>
          <a:p>
            <a:pPr>
              <a:spcBef>
                <a:spcPct val="0"/>
              </a:spcBef>
            </a:pPr>
            <a:r>
              <a:rPr lang="zh-CN" altLang="zh-CN" sz="2400" dirty="0"/>
              <a:t>宏展开：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("2*PI=%f\n",3.14159*2);</a:t>
            </a:r>
          </a:p>
        </p:txBody>
      </p:sp>
      <p:sp>
        <p:nvSpPr>
          <p:cNvPr id="727054" name="Rectangle 14"/>
          <p:cNvSpPr>
            <a:spLocks noChangeArrowheads="1"/>
          </p:cNvSpPr>
          <p:nvPr/>
        </p:nvSpPr>
        <p:spPr bwMode="auto">
          <a:xfrm>
            <a:off x="357188" y="4660900"/>
            <a:ext cx="8408987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143000" lvl="2" indent="-228600" eaLnBrk="1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zh-CN" altLang="en-US" sz="2400">
                <a:solidFill>
                  <a:schemeClr val="tx1"/>
                </a:solidFill>
              </a:rPr>
              <a:t>宏定义中使用必要的括号</a:t>
            </a:r>
            <a:r>
              <a:rPr lang="zh-CN" altLang="en-US" sz="2400">
                <a:solidFill>
                  <a:srgbClr val="FF3300"/>
                </a:solidFill>
              </a:rPr>
              <a:t>（）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727058" name="Text Box 18"/>
          <p:cNvSpPr txBox="1">
            <a:spLocks noChangeArrowheads="1"/>
          </p:cNvSpPr>
          <p:nvPr/>
        </p:nvSpPr>
        <p:spPr bwMode="auto">
          <a:xfrm>
            <a:off x="2444750" y="5160963"/>
            <a:ext cx="4502236" cy="142410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400"/>
              <a:t>例  </a:t>
            </a:r>
            <a:r>
              <a:rPr lang="en-US" altLang="zh-CN" sz="2400"/>
              <a:t>#define   WIDTH   80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400"/>
              <a:t>      #define   LENGTH   (WIDTH+40)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400"/>
              <a:t>      var=LENGTH*2;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zh-CN" sz="2400"/>
              <a:t>宏展开：</a:t>
            </a:r>
            <a:r>
              <a:rPr lang="en-US" altLang="zh-CN" sz="2400"/>
              <a:t>var=  (80+40) *2;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44" name="Text Box 8"/>
          <p:cNvSpPr txBox="1">
            <a:spLocks noChangeArrowheads="1"/>
          </p:cNvSpPr>
          <p:nvPr/>
        </p:nvSpPr>
        <p:spPr bwMode="auto">
          <a:xfrm>
            <a:off x="1914525" y="3539043"/>
            <a:ext cx="4730782" cy="30469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/>
              <a:t>例</a:t>
            </a:r>
            <a:r>
              <a:rPr lang="en-US" altLang="zh-CN" sz="2400" dirty="0"/>
              <a:t>2 </a:t>
            </a:r>
            <a:r>
              <a:rPr lang="zh-CN" altLang="en-US" sz="2400" dirty="0"/>
              <a:t>在宏定义中引用已定义的宏名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#include &lt;</a:t>
            </a:r>
            <a:r>
              <a:rPr lang="en-US" altLang="zh-CN" sz="2400" dirty="0" err="1"/>
              <a:t>stdio.h</a:t>
            </a:r>
            <a:r>
              <a:rPr lang="en-US" altLang="zh-CN" sz="2400" dirty="0"/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#define R  3.0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#define PI  3.1415926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#define L  2*PI*R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#define S  PI*R*R</a:t>
            </a:r>
          </a:p>
          <a:p>
            <a:pPr>
              <a:spcBef>
                <a:spcPct val="0"/>
              </a:spcBef>
            </a:pPr>
            <a:r>
              <a:rPr lang="en-US" altLang="zh-CN" sz="2400" dirty="0" err="1"/>
              <a:t>int</a:t>
            </a:r>
            <a:r>
              <a:rPr lang="en-US" altLang="zh-CN" sz="2400" dirty="0"/>
              <a:t> main()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{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("L=%f\</a:t>
            </a:r>
            <a:r>
              <a:rPr lang="en-US" altLang="zh-CN" sz="2400" dirty="0" err="1"/>
              <a:t>nS</a:t>
            </a:r>
            <a:r>
              <a:rPr lang="en-US" altLang="zh-CN" sz="2400" dirty="0"/>
              <a:t>=%f\</a:t>
            </a:r>
            <a:r>
              <a:rPr lang="en-US" altLang="zh-CN" sz="2400" dirty="0" err="1"/>
              <a:t>n",L,S</a:t>
            </a:r>
            <a:r>
              <a:rPr lang="en-US" altLang="zh-CN" sz="2400" dirty="0"/>
              <a:t>);}</a:t>
            </a:r>
          </a:p>
        </p:txBody>
      </p:sp>
      <p:sp>
        <p:nvSpPr>
          <p:cNvPr id="731145" name="Rectangle 9"/>
          <p:cNvSpPr>
            <a:spLocks noChangeArrowheads="1"/>
          </p:cNvSpPr>
          <p:nvPr/>
        </p:nvSpPr>
        <p:spPr bwMode="auto">
          <a:xfrm>
            <a:off x="6443663" y="5318125"/>
            <a:ext cx="2422525" cy="1174750"/>
          </a:xfrm>
          <a:prstGeom prst="rect">
            <a:avLst/>
          </a:prstGeom>
          <a:solidFill>
            <a:srgbClr val="C0C0C0"/>
          </a:solidFill>
          <a:ln w="38100">
            <a:solidFill>
              <a:srgbClr val="3399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0" lang="zh-CN" altLang="en-US" sz="2400">
                <a:solidFill>
                  <a:schemeClr val="tx1"/>
                </a:solidFill>
              </a:rPr>
              <a:t>运行： </a:t>
            </a:r>
          </a:p>
          <a:p>
            <a:pPr>
              <a:spcBef>
                <a:spcPct val="0"/>
              </a:spcBef>
            </a:pPr>
            <a:r>
              <a:rPr kumimoji="0" lang="zh-CN" altLang="en-US" sz="2400">
                <a:solidFill>
                  <a:schemeClr val="tx1"/>
                </a:solidFill>
              </a:rPr>
              <a:t> </a:t>
            </a:r>
            <a:r>
              <a:rPr kumimoji="0" lang="en-US" altLang="zh-CN" sz="2400">
                <a:solidFill>
                  <a:srgbClr val="FF0000"/>
                </a:solidFill>
              </a:rPr>
              <a:t>L=18.849556 </a:t>
            </a:r>
          </a:p>
          <a:p>
            <a:pPr>
              <a:spcBef>
                <a:spcPct val="0"/>
              </a:spcBef>
            </a:pPr>
            <a:r>
              <a:rPr kumimoji="0" lang="en-US" altLang="zh-CN" sz="2400">
                <a:solidFill>
                  <a:srgbClr val="FF0000"/>
                </a:solidFill>
              </a:rPr>
              <a:t> S=28.274333</a:t>
            </a:r>
            <a:endParaRPr kumimoji="0" lang="en-US" altLang="zh-CN" sz="2400">
              <a:solidFill>
                <a:schemeClr val="tx1"/>
              </a:solidFill>
              <a:sym typeface="Symbol" pitchFamily="18" charset="2"/>
            </a:endParaRPr>
          </a:p>
        </p:txBody>
      </p:sp>
      <p:sp>
        <p:nvSpPr>
          <p:cNvPr id="345097" name="Rectangle 10"/>
          <p:cNvSpPr>
            <a:spLocks noChangeArrowheads="1"/>
          </p:cNvSpPr>
          <p:nvPr/>
        </p:nvSpPr>
        <p:spPr bwMode="auto">
          <a:xfrm>
            <a:off x="371475" y="512763"/>
            <a:ext cx="8408988" cy="50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143000" lvl="2" indent="-228600" eaLnBrk="1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zh-CN" altLang="en-US" sz="2400">
                <a:solidFill>
                  <a:schemeClr val="tx1"/>
                </a:solidFill>
              </a:rPr>
              <a:t>宏定义可嵌套，不能递归</a:t>
            </a:r>
          </a:p>
        </p:txBody>
      </p:sp>
      <p:sp>
        <p:nvSpPr>
          <p:cNvPr id="731147" name="Text Box 11"/>
          <p:cNvSpPr txBox="1">
            <a:spLocks noChangeArrowheads="1"/>
          </p:cNvSpPr>
          <p:nvPr/>
        </p:nvSpPr>
        <p:spPr bwMode="auto">
          <a:xfrm>
            <a:off x="1914525" y="2809875"/>
            <a:ext cx="5526683" cy="46384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/>
              <a:t>例   </a:t>
            </a:r>
            <a:r>
              <a:rPr lang="en-US" altLang="zh-CN" sz="2400"/>
              <a:t>#define   MAX     MAX+10                   (</a:t>
            </a:r>
            <a:r>
              <a:rPr lang="en-US" altLang="zh-CN" sz="2400">
                <a:sym typeface="Symbol" pitchFamily="18" charset="2"/>
              </a:rPr>
              <a:t></a:t>
            </a:r>
            <a:r>
              <a:rPr lang="en-US" altLang="zh-CN" sz="2400"/>
              <a:t>)</a:t>
            </a:r>
          </a:p>
        </p:txBody>
      </p:sp>
      <p:sp>
        <p:nvSpPr>
          <p:cNvPr id="731148" name="Text Box 12"/>
          <p:cNvSpPr txBox="1">
            <a:spLocks noChangeArrowheads="1"/>
          </p:cNvSpPr>
          <p:nvPr/>
        </p:nvSpPr>
        <p:spPr bwMode="auto">
          <a:xfrm>
            <a:off x="1893888" y="1060450"/>
            <a:ext cx="4694336" cy="156966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/>
              <a:t>例  </a:t>
            </a:r>
            <a:r>
              <a:rPr lang="en-US" altLang="zh-CN" sz="2400" dirty="0"/>
              <a:t>#define   WIDTH   80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      #define   LENGTH   WIDTH+40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      var=LENGTH*2;</a:t>
            </a:r>
          </a:p>
          <a:p>
            <a:pPr>
              <a:spcBef>
                <a:spcPct val="0"/>
              </a:spcBef>
            </a:pPr>
            <a:r>
              <a:rPr lang="zh-CN" altLang="zh-CN" sz="2400" dirty="0"/>
              <a:t>宏展开：</a:t>
            </a:r>
            <a:r>
              <a:rPr lang="en-US" altLang="zh-CN" sz="2400" dirty="0"/>
              <a:t>var= 80+40 *2;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6" name="Rectangle 4"/>
          <p:cNvSpPr>
            <a:spLocks noChangeArrowheads="1"/>
          </p:cNvSpPr>
          <p:nvPr/>
        </p:nvSpPr>
        <p:spPr bwMode="auto">
          <a:xfrm>
            <a:off x="655638" y="681038"/>
            <a:ext cx="7759700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Clr>
                <a:srgbClr val="339933"/>
              </a:buClr>
              <a:buFont typeface="Wingdings" pitchFamily="2" charset="2"/>
              <a:buChar char="«"/>
            </a:pPr>
            <a:r>
              <a:rPr lang="zh-CN" altLang="en-US" sz="2800">
                <a:solidFill>
                  <a:schemeClr val="tx1"/>
                </a:solidFill>
              </a:rPr>
              <a:t>带参数的宏定义</a:t>
            </a:r>
          </a:p>
          <a:p>
            <a:pPr marL="1143000" lvl="2" indent="-228600" eaLnBrk="1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zh-CN" altLang="en-US" sz="2400">
                <a:solidFill>
                  <a:schemeClr val="tx1"/>
                </a:solidFill>
              </a:rPr>
              <a:t>一般形式：  </a:t>
            </a:r>
            <a:r>
              <a:rPr lang="en-US" altLang="zh-CN" sz="2400">
                <a:solidFill>
                  <a:srgbClr val="0000FF"/>
                </a:solidFill>
              </a:rPr>
              <a:t>#define    </a:t>
            </a:r>
            <a:r>
              <a:rPr lang="zh-CN" altLang="en-US" sz="2400">
                <a:solidFill>
                  <a:srgbClr val="0000FF"/>
                </a:solidFill>
              </a:rPr>
              <a:t>宏名</a:t>
            </a:r>
            <a:r>
              <a:rPr lang="en-US" altLang="zh-CN" sz="2400">
                <a:solidFill>
                  <a:srgbClr val="0000FF"/>
                </a:solidFill>
              </a:rPr>
              <a:t>(</a:t>
            </a:r>
            <a:r>
              <a:rPr lang="zh-CN" altLang="en-US" sz="2400">
                <a:solidFill>
                  <a:srgbClr val="0000FF"/>
                </a:solidFill>
              </a:rPr>
              <a:t>参数表</a:t>
            </a:r>
            <a:r>
              <a:rPr lang="en-US" altLang="zh-CN" sz="2400">
                <a:solidFill>
                  <a:srgbClr val="0000FF"/>
                </a:solidFill>
              </a:rPr>
              <a:t>)     </a:t>
            </a:r>
            <a:r>
              <a:rPr lang="zh-CN" altLang="en-US" sz="2400">
                <a:solidFill>
                  <a:srgbClr val="0000FF"/>
                </a:solidFill>
              </a:rPr>
              <a:t>宏体</a:t>
            </a:r>
          </a:p>
          <a:p>
            <a:pPr marL="1143000" lvl="2" indent="-228600" eaLnBrk="1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zh-CN" altLang="en-US" sz="2400">
                <a:solidFill>
                  <a:schemeClr val="tx1"/>
                </a:solidFill>
              </a:rPr>
              <a:t>功能：进行字符串替换，并进行参数替换</a:t>
            </a:r>
            <a:endParaRPr kumimoji="0" lang="zh-CN" altLang="en-US" sz="2400">
              <a:solidFill>
                <a:schemeClr val="tx1"/>
              </a:solidFill>
            </a:endParaRPr>
          </a:p>
        </p:txBody>
      </p:sp>
      <p:sp>
        <p:nvSpPr>
          <p:cNvPr id="733192" name="AutoShape 8"/>
          <p:cNvSpPr>
            <a:spLocks noChangeArrowheads="1"/>
          </p:cNvSpPr>
          <p:nvPr/>
        </p:nvSpPr>
        <p:spPr bwMode="auto">
          <a:xfrm>
            <a:off x="6145213" y="2554288"/>
            <a:ext cx="2362200" cy="635000"/>
          </a:xfrm>
          <a:prstGeom prst="wedgeEllipseCallout">
            <a:avLst>
              <a:gd name="adj1" fmla="val -78829"/>
              <a:gd name="adj2" fmla="val -210750"/>
            </a:avLst>
          </a:prstGeom>
          <a:solidFill>
            <a:srgbClr val="FFCC99"/>
          </a:solidFill>
          <a:ln w="25400" cap="sq">
            <a:solidFill>
              <a:srgbClr val="00FF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>
              <a:spcBef>
                <a:spcPct val="0"/>
              </a:spcBef>
              <a:defRPr/>
            </a:pPr>
            <a:r>
              <a:rPr lang="zh-CN" altLang="en-US" sz="2400" b="0">
                <a:solidFill>
                  <a:srgbClr val="FF505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不能加空格</a:t>
            </a:r>
          </a:p>
        </p:txBody>
      </p:sp>
      <p:sp>
        <p:nvSpPr>
          <p:cNvPr id="733193" name="Rectangle 9"/>
          <p:cNvSpPr>
            <a:spLocks noChangeArrowheads="1"/>
          </p:cNvSpPr>
          <p:nvPr/>
        </p:nvSpPr>
        <p:spPr bwMode="auto">
          <a:xfrm>
            <a:off x="712788" y="2073275"/>
            <a:ext cx="4895850" cy="15525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lvl="3">
              <a:spcBef>
                <a:spcPct val="0"/>
              </a:spcBef>
            </a:pPr>
            <a:r>
              <a:rPr lang="zh-CN" altLang="en-US" sz="2400">
                <a:solidFill>
                  <a:schemeClr val="tx1"/>
                </a:solidFill>
              </a:rPr>
              <a:t>例   </a:t>
            </a:r>
            <a:r>
              <a:rPr lang="en-US" altLang="zh-CN" sz="2400">
                <a:solidFill>
                  <a:schemeClr val="tx1"/>
                </a:solidFill>
              </a:rPr>
              <a:t>#define    S(a,b)    a*b</a:t>
            </a:r>
          </a:p>
          <a:p>
            <a:pPr lvl="3"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</a:rPr>
              <a:t>        ………..</a:t>
            </a:r>
          </a:p>
          <a:p>
            <a:pPr lvl="3"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</a:rPr>
              <a:t>       area=S(3,2);</a:t>
            </a:r>
          </a:p>
          <a:p>
            <a:pPr lvl="3">
              <a:spcBef>
                <a:spcPct val="0"/>
              </a:spcBef>
            </a:pPr>
            <a:r>
              <a:rPr lang="zh-CN" altLang="en-US" sz="2400">
                <a:solidFill>
                  <a:schemeClr val="tx1"/>
                </a:solidFill>
              </a:rPr>
              <a:t>宏展开：         </a:t>
            </a:r>
            <a:r>
              <a:rPr lang="en-US" altLang="zh-CN" sz="2400">
                <a:solidFill>
                  <a:schemeClr val="tx1"/>
                </a:solidFill>
              </a:rPr>
              <a:t>area=3*2;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887788" y="2046288"/>
            <a:ext cx="1524000" cy="1231900"/>
            <a:chOff x="2448" y="856"/>
            <a:chExt cx="960" cy="776"/>
          </a:xfrm>
        </p:grpSpPr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2448" y="1056"/>
              <a:ext cx="960" cy="576"/>
              <a:chOff x="2160" y="912"/>
              <a:chExt cx="960" cy="576"/>
            </a:xfrm>
          </p:grpSpPr>
          <p:sp>
            <p:nvSpPr>
              <p:cNvPr id="346129" name="Line 12"/>
              <p:cNvSpPr>
                <a:spLocks noChangeShapeType="1"/>
              </p:cNvSpPr>
              <p:nvPr/>
            </p:nvSpPr>
            <p:spPr bwMode="auto">
              <a:xfrm flipV="1">
                <a:off x="2160" y="960"/>
                <a:ext cx="288" cy="288"/>
              </a:xfrm>
              <a:prstGeom prst="line">
                <a:avLst/>
              </a:prstGeom>
              <a:noFill/>
              <a:ln w="12700" cap="sq">
                <a:solidFill>
                  <a:srgbClr val="0000FF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6130" name="Line 13"/>
              <p:cNvSpPr>
                <a:spLocks noChangeShapeType="1"/>
              </p:cNvSpPr>
              <p:nvPr/>
            </p:nvSpPr>
            <p:spPr bwMode="auto">
              <a:xfrm flipV="1">
                <a:off x="2304" y="960"/>
                <a:ext cx="288" cy="288"/>
              </a:xfrm>
              <a:prstGeom prst="line">
                <a:avLst/>
              </a:prstGeom>
              <a:noFill/>
              <a:ln w="12700" cap="sq">
                <a:solidFill>
                  <a:srgbClr val="0000FF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6131" name="Line 14"/>
              <p:cNvSpPr>
                <a:spLocks noChangeShapeType="1"/>
              </p:cNvSpPr>
              <p:nvPr/>
            </p:nvSpPr>
            <p:spPr bwMode="auto">
              <a:xfrm flipH="1">
                <a:off x="2784" y="912"/>
                <a:ext cx="192" cy="576"/>
              </a:xfrm>
              <a:prstGeom prst="line">
                <a:avLst/>
              </a:prstGeom>
              <a:noFill/>
              <a:ln w="12700" cap="sq">
                <a:solidFill>
                  <a:srgbClr val="0000FF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6132" name="Line 15"/>
              <p:cNvSpPr>
                <a:spLocks noChangeShapeType="1"/>
              </p:cNvSpPr>
              <p:nvPr/>
            </p:nvSpPr>
            <p:spPr bwMode="auto">
              <a:xfrm flipH="1">
                <a:off x="2976" y="912"/>
                <a:ext cx="144" cy="576"/>
              </a:xfrm>
              <a:prstGeom prst="line">
                <a:avLst/>
              </a:prstGeom>
              <a:noFill/>
              <a:ln w="12700" cap="sq">
                <a:solidFill>
                  <a:srgbClr val="0000FF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46127" name="Freeform 16"/>
            <p:cNvSpPr>
              <a:spLocks/>
            </p:cNvSpPr>
            <p:nvPr/>
          </p:nvSpPr>
          <p:spPr bwMode="auto">
            <a:xfrm>
              <a:off x="2784" y="856"/>
              <a:ext cx="432" cy="104"/>
            </a:xfrm>
            <a:custGeom>
              <a:avLst/>
              <a:gdLst>
                <a:gd name="T0" fmla="*/ 0 w 432"/>
                <a:gd name="T1" fmla="*/ 56 h 104"/>
                <a:gd name="T2" fmla="*/ 192 w 432"/>
                <a:gd name="T3" fmla="*/ 8 h 104"/>
                <a:gd name="T4" fmla="*/ 432 w 432"/>
                <a:gd name="T5" fmla="*/ 104 h 10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" h="104">
                  <a:moveTo>
                    <a:pt x="0" y="56"/>
                  </a:moveTo>
                  <a:cubicBezTo>
                    <a:pt x="60" y="28"/>
                    <a:pt x="120" y="0"/>
                    <a:pt x="192" y="8"/>
                  </a:cubicBezTo>
                  <a:cubicBezTo>
                    <a:pt x="264" y="16"/>
                    <a:pt x="348" y="60"/>
                    <a:pt x="432" y="104"/>
                  </a:cubicBezTo>
                </a:path>
              </a:pathLst>
            </a:custGeom>
            <a:noFill/>
            <a:ln w="12700" cap="sq" cmpd="sng">
              <a:solidFill>
                <a:srgbClr val="0000FF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6128" name="Freeform 17"/>
            <p:cNvSpPr>
              <a:spLocks/>
            </p:cNvSpPr>
            <p:nvPr/>
          </p:nvSpPr>
          <p:spPr bwMode="auto">
            <a:xfrm>
              <a:off x="2880" y="864"/>
              <a:ext cx="528" cy="96"/>
            </a:xfrm>
            <a:custGeom>
              <a:avLst/>
              <a:gdLst>
                <a:gd name="T0" fmla="*/ 0 w 528"/>
                <a:gd name="T1" fmla="*/ 96 h 96"/>
                <a:gd name="T2" fmla="*/ 288 w 528"/>
                <a:gd name="T3" fmla="*/ 0 h 96"/>
                <a:gd name="T4" fmla="*/ 528 w 528"/>
                <a:gd name="T5" fmla="*/ 96 h 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28" h="96">
                  <a:moveTo>
                    <a:pt x="0" y="96"/>
                  </a:moveTo>
                  <a:cubicBezTo>
                    <a:pt x="100" y="48"/>
                    <a:pt x="200" y="0"/>
                    <a:pt x="288" y="0"/>
                  </a:cubicBezTo>
                  <a:cubicBezTo>
                    <a:pt x="376" y="0"/>
                    <a:pt x="452" y="48"/>
                    <a:pt x="528" y="96"/>
                  </a:cubicBezTo>
                </a:path>
              </a:pathLst>
            </a:custGeom>
            <a:noFill/>
            <a:ln w="12700" cap="sq" cmpd="sng">
              <a:solidFill>
                <a:srgbClr val="0000FF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33202" name="Rectangle 18"/>
          <p:cNvSpPr>
            <a:spLocks noChangeArrowheads="1"/>
          </p:cNvSpPr>
          <p:nvPr/>
        </p:nvSpPr>
        <p:spPr bwMode="auto">
          <a:xfrm>
            <a:off x="655638" y="3594100"/>
            <a:ext cx="7759700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143000" lvl="2" indent="-228600" eaLnBrk="1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zh-CN" altLang="en-US" sz="2400">
                <a:solidFill>
                  <a:schemeClr val="tx1"/>
                </a:solidFill>
              </a:rPr>
              <a:t>宏展开：</a:t>
            </a:r>
            <a:r>
              <a:rPr lang="zh-CN" altLang="zh-CN" sz="2400">
                <a:solidFill>
                  <a:schemeClr val="tx1"/>
                </a:solidFill>
              </a:rPr>
              <a:t>形参用实参换，其它字符保留</a:t>
            </a:r>
          </a:p>
          <a:p>
            <a:pPr marL="1143000" lvl="2" indent="-228600" eaLnBrk="1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zh-CN" altLang="en-US" sz="2400">
                <a:solidFill>
                  <a:schemeClr val="tx1"/>
                </a:solidFill>
              </a:rPr>
              <a:t>宏体及各形参外一般应加括号</a:t>
            </a:r>
            <a:r>
              <a:rPr lang="zh-CN" altLang="en-US" sz="2400">
                <a:solidFill>
                  <a:srgbClr val="FF3300"/>
                </a:solidFill>
              </a:rPr>
              <a:t>（）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733203" name="Text Box 19"/>
          <p:cNvSpPr txBox="1">
            <a:spLocks noChangeArrowheads="1"/>
          </p:cNvSpPr>
          <p:nvPr/>
        </p:nvSpPr>
        <p:spPr bwMode="auto">
          <a:xfrm>
            <a:off x="1714500" y="4578350"/>
            <a:ext cx="7064375" cy="8604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/>
              <a:t>例  </a:t>
            </a:r>
            <a:r>
              <a:rPr lang="en-US" altLang="zh-CN" sz="2400"/>
              <a:t>#define   S    </a:t>
            </a:r>
            <a:r>
              <a:rPr lang="en-US" altLang="zh-CN" sz="2400">
                <a:sym typeface="Wingdings 3" pitchFamily="18" charset="2"/>
              </a:rPr>
              <a:t>(r)    PI*r*r</a:t>
            </a:r>
          </a:p>
          <a:p>
            <a:pPr>
              <a:spcBef>
                <a:spcPct val="0"/>
              </a:spcBef>
            </a:pPr>
            <a:r>
              <a:rPr lang="zh-CN" altLang="en-US" sz="2400">
                <a:sym typeface="Wingdings 3" pitchFamily="18" charset="2"/>
              </a:rPr>
              <a:t>相当于定义了不带参宏</a:t>
            </a:r>
            <a:r>
              <a:rPr lang="en-US" altLang="zh-CN" sz="2400">
                <a:sym typeface="Wingdings 3" pitchFamily="18" charset="2"/>
              </a:rPr>
              <a:t>S,</a:t>
            </a:r>
            <a:r>
              <a:rPr lang="zh-CN" altLang="zh-CN" sz="2400">
                <a:sym typeface="Wingdings 3" pitchFamily="18" charset="2"/>
              </a:rPr>
              <a:t>代表字符串“(</a:t>
            </a:r>
            <a:r>
              <a:rPr lang="en-US" altLang="zh-CN" sz="2400">
                <a:sym typeface="Wingdings 3" pitchFamily="18" charset="2"/>
              </a:rPr>
              <a:t>r)     PI*r*r”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6" name="Rectangle 4"/>
          <p:cNvSpPr>
            <a:spLocks noChangeArrowheads="1"/>
          </p:cNvSpPr>
          <p:nvPr/>
        </p:nvSpPr>
        <p:spPr bwMode="auto">
          <a:xfrm>
            <a:off x="655638" y="681038"/>
            <a:ext cx="7759700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Clr>
                <a:srgbClr val="339933"/>
              </a:buClr>
              <a:buFont typeface="Wingdings" pitchFamily="2" charset="2"/>
              <a:buChar char="«"/>
            </a:pPr>
            <a:r>
              <a:rPr lang="zh-CN" altLang="en-US" sz="2800">
                <a:solidFill>
                  <a:schemeClr val="tx1"/>
                </a:solidFill>
              </a:rPr>
              <a:t>带参数的宏定义</a:t>
            </a:r>
          </a:p>
          <a:p>
            <a:pPr marL="1143000" lvl="2" indent="-228600" eaLnBrk="1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zh-CN" altLang="en-US" sz="2400">
                <a:solidFill>
                  <a:schemeClr val="tx1"/>
                </a:solidFill>
              </a:rPr>
              <a:t>一般形式：  </a:t>
            </a:r>
            <a:r>
              <a:rPr lang="en-US" altLang="zh-CN" sz="2400">
                <a:solidFill>
                  <a:srgbClr val="0000FF"/>
                </a:solidFill>
              </a:rPr>
              <a:t>#define    </a:t>
            </a:r>
            <a:r>
              <a:rPr lang="zh-CN" altLang="en-US" sz="2400">
                <a:solidFill>
                  <a:srgbClr val="0000FF"/>
                </a:solidFill>
              </a:rPr>
              <a:t>宏名</a:t>
            </a:r>
            <a:r>
              <a:rPr lang="en-US" altLang="zh-CN" sz="2400">
                <a:solidFill>
                  <a:srgbClr val="0000FF"/>
                </a:solidFill>
              </a:rPr>
              <a:t>(</a:t>
            </a:r>
            <a:r>
              <a:rPr lang="zh-CN" altLang="en-US" sz="2400">
                <a:solidFill>
                  <a:srgbClr val="0000FF"/>
                </a:solidFill>
              </a:rPr>
              <a:t>参数表</a:t>
            </a:r>
            <a:r>
              <a:rPr lang="en-US" altLang="zh-CN" sz="2400">
                <a:solidFill>
                  <a:srgbClr val="0000FF"/>
                </a:solidFill>
              </a:rPr>
              <a:t>)     </a:t>
            </a:r>
            <a:r>
              <a:rPr lang="zh-CN" altLang="en-US" sz="2400">
                <a:solidFill>
                  <a:srgbClr val="0000FF"/>
                </a:solidFill>
              </a:rPr>
              <a:t>宏体</a:t>
            </a:r>
          </a:p>
          <a:p>
            <a:pPr marL="1143000" lvl="2" indent="-228600" eaLnBrk="1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zh-CN" altLang="en-US" sz="2400">
                <a:solidFill>
                  <a:schemeClr val="tx1"/>
                </a:solidFill>
              </a:rPr>
              <a:t>功能：进行字符串替换，并进行参数替换</a:t>
            </a:r>
            <a:endParaRPr kumimoji="0" lang="zh-CN" altLang="en-US" sz="2400">
              <a:solidFill>
                <a:schemeClr val="tx1"/>
              </a:solidFill>
            </a:endParaRPr>
          </a:p>
        </p:txBody>
      </p:sp>
      <p:sp>
        <p:nvSpPr>
          <p:cNvPr id="733192" name="AutoShape 8"/>
          <p:cNvSpPr>
            <a:spLocks noChangeArrowheads="1"/>
          </p:cNvSpPr>
          <p:nvPr/>
        </p:nvSpPr>
        <p:spPr bwMode="auto">
          <a:xfrm>
            <a:off x="6145213" y="2554288"/>
            <a:ext cx="2362200" cy="635000"/>
          </a:xfrm>
          <a:prstGeom prst="wedgeEllipseCallout">
            <a:avLst>
              <a:gd name="adj1" fmla="val -78829"/>
              <a:gd name="adj2" fmla="val -210750"/>
            </a:avLst>
          </a:prstGeom>
          <a:solidFill>
            <a:srgbClr val="FFCC99"/>
          </a:solidFill>
          <a:ln w="25400" cap="sq">
            <a:solidFill>
              <a:srgbClr val="00FF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>
              <a:spcBef>
                <a:spcPct val="0"/>
              </a:spcBef>
              <a:defRPr/>
            </a:pPr>
            <a:r>
              <a:rPr lang="zh-CN" altLang="en-US" sz="2400" b="0">
                <a:solidFill>
                  <a:srgbClr val="FF505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不能加空格</a:t>
            </a:r>
          </a:p>
        </p:txBody>
      </p:sp>
      <p:sp>
        <p:nvSpPr>
          <p:cNvPr id="733193" name="Rectangle 9"/>
          <p:cNvSpPr>
            <a:spLocks noChangeArrowheads="1"/>
          </p:cNvSpPr>
          <p:nvPr/>
        </p:nvSpPr>
        <p:spPr bwMode="auto">
          <a:xfrm>
            <a:off x="712788" y="2073275"/>
            <a:ext cx="4895850" cy="15525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lvl="3">
              <a:spcBef>
                <a:spcPct val="0"/>
              </a:spcBef>
            </a:pPr>
            <a:r>
              <a:rPr lang="zh-CN" altLang="en-US" sz="2400">
                <a:solidFill>
                  <a:schemeClr val="tx1"/>
                </a:solidFill>
              </a:rPr>
              <a:t>例   </a:t>
            </a:r>
            <a:r>
              <a:rPr lang="en-US" altLang="zh-CN" sz="2400">
                <a:solidFill>
                  <a:schemeClr val="tx1"/>
                </a:solidFill>
              </a:rPr>
              <a:t>#define    S(a,b)    a*b</a:t>
            </a:r>
          </a:p>
          <a:p>
            <a:pPr lvl="3"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</a:rPr>
              <a:t>        ………..</a:t>
            </a:r>
          </a:p>
          <a:p>
            <a:pPr lvl="3"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</a:rPr>
              <a:t>       area=S(3,2);</a:t>
            </a:r>
          </a:p>
          <a:p>
            <a:pPr lvl="3">
              <a:spcBef>
                <a:spcPct val="0"/>
              </a:spcBef>
            </a:pPr>
            <a:r>
              <a:rPr lang="zh-CN" altLang="en-US" sz="2400">
                <a:solidFill>
                  <a:schemeClr val="tx1"/>
                </a:solidFill>
              </a:rPr>
              <a:t>宏展开：         </a:t>
            </a:r>
            <a:r>
              <a:rPr lang="en-US" altLang="zh-CN" sz="2400">
                <a:solidFill>
                  <a:schemeClr val="tx1"/>
                </a:solidFill>
              </a:rPr>
              <a:t>area=3*2;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887788" y="2046288"/>
            <a:ext cx="1524000" cy="1231900"/>
            <a:chOff x="2448" y="856"/>
            <a:chExt cx="960" cy="776"/>
          </a:xfrm>
        </p:grpSpPr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2448" y="1056"/>
              <a:ext cx="960" cy="576"/>
              <a:chOff x="2160" y="912"/>
              <a:chExt cx="960" cy="576"/>
            </a:xfrm>
          </p:grpSpPr>
          <p:sp>
            <p:nvSpPr>
              <p:cNvPr id="346129" name="Line 12"/>
              <p:cNvSpPr>
                <a:spLocks noChangeShapeType="1"/>
              </p:cNvSpPr>
              <p:nvPr/>
            </p:nvSpPr>
            <p:spPr bwMode="auto">
              <a:xfrm flipV="1">
                <a:off x="2160" y="960"/>
                <a:ext cx="288" cy="288"/>
              </a:xfrm>
              <a:prstGeom prst="line">
                <a:avLst/>
              </a:prstGeom>
              <a:noFill/>
              <a:ln w="12700" cap="sq">
                <a:solidFill>
                  <a:srgbClr val="0000FF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6130" name="Line 13"/>
              <p:cNvSpPr>
                <a:spLocks noChangeShapeType="1"/>
              </p:cNvSpPr>
              <p:nvPr/>
            </p:nvSpPr>
            <p:spPr bwMode="auto">
              <a:xfrm flipV="1">
                <a:off x="2304" y="960"/>
                <a:ext cx="288" cy="288"/>
              </a:xfrm>
              <a:prstGeom prst="line">
                <a:avLst/>
              </a:prstGeom>
              <a:noFill/>
              <a:ln w="12700" cap="sq">
                <a:solidFill>
                  <a:srgbClr val="0000FF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6131" name="Line 14"/>
              <p:cNvSpPr>
                <a:spLocks noChangeShapeType="1"/>
              </p:cNvSpPr>
              <p:nvPr/>
            </p:nvSpPr>
            <p:spPr bwMode="auto">
              <a:xfrm flipH="1">
                <a:off x="2784" y="912"/>
                <a:ext cx="192" cy="576"/>
              </a:xfrm>
              <a:prstGeom prst="line">
                <a:avLst/>
              </a:prstGeom>
              <a:noFill/>
              <a:ln w="12700" cap="sq">
                <a:solidFill>
                  <a:srgbClr val="0000FF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6132" name="Line 15"/>
              <p:cNvSpPr>
                <a:spLocks noChangeShapeType="1"/>
              </p:cNvSpPr>
              <p:nvPr/>
            </p:nvSpPr>
            <p:spPr bwMode="auto">
              <a:xfrm flipH="1">
                <a:off x="2976" y="912"/>
                <a:ext cx="144" cy="576"/>
              </a:xfrm>
              <a:prstGeom prst="line">
                <a:avLst/>
              </a:prstGeom>
              <a:noFill/>
              <a:ln w="12700" cap="sq">
                <a:solidFill>
                  <a:srgbClr val="0000FF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46127" name="Freeform 16"/>
            <p:cNvSpPr>
              <a:spLocks/>
            </p:cNvSpPr>
            <p:nvPr/>
          </p:nvSpPr>
          <p:spPr bwMode="auto">
            <a:xfrm>
              <a:off x="2784" y="856"/>
              <a:ext cx="432" cy="104"/>
            </a:xfrm>
            <a:custGeom>
              <a:avLst/>
              <a:gdLst>
                <a:gd name="T0" fmla="*/ 0 w 432"/>
                <a:gd name="T1" fmla="*/ 56 h 104"/>
                <a:gd name="T2" fmla="*/ 192 w 432"/>
                <a:gd name="T3" fmla="*/ 8 h 104"/>
                <a:gd name="T4" fmla="*/ 432 w 432"/>
                <a:gd name="T5" fmla="*/ 104 h 10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" h="104">
                  <a:moveTo>
                    <a:pt x="0" y="56"/>
                  </a:moveTo>
                  <a:cubicBezTo>
                    <a:pt x="60" y="28"/>
                    <a:pt x="120" y="0"/>
                    <a:pt x="192" y="8"/>
                  </a:cubicBezTo>
                  <a:cubicBezTo>
                    <a:pt x="264" y="16"/>
                    <a:pt x="348" y="60"/>
                    <a:pt x="432" y="104"/>
                  </a:cubicBezTo>
                </a:path>
              </a:pathLst>
            </a:custGeom>
            <a:noFill/>
            <a:ln w="12700" cap="sq" cmpd="sng">
              <a:solidFill>
                <a:srgbClr val="0000FF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6128" name="Freeform 17"/>
            <p:cNvSpPr>
              <a:spLocks/>
            </p:cNvSpPr>
            <p:nvPr/>
          </p:nvSpPr>
          <p:spPr bwMode="auto">
            <a:xfrm>
              <a:off x="2880" y="864"/>
              <a:ext cx="528" cy="96"/>
            </a:xfrm>
            <a:custGeom>
              <a:avLst/>
              <a:gdLst>
                <a:gd name="T0" fmla="*/ 0 w 528"/>
                <a:gd name="T1" fmla="*/ 96 h 96"/>
                <a:gd name="T2" fmla="*/ 288 w 528"/>
                <a:gd name="T3" fmla="*/ 0 h 96"/>
                <a:gd name="T4" fmla="*/ 528 w 528"/>
                <a:gd name="T5" fmla="*/ 96 h 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28" h="96">
                  <a:moveTo>
                    <a:pt x="0" y="96"/>
                  </a:moveTo>
                  <a:cubicBezTo>
                    <a:pt x="100" y="48"/>
                    <a:pt x="200" y="0"/>
                    <a:pt x="288" y="0"/>
                  </a:cubicBezTo>
                  <a:cubicBezTo>
                    <a:pt x="376" y="0"/>
                    <a:pt x="452" y="48"/>
                    <a:pt x="528" y="96"/>
                  </a:cubicBezTo>
                </a:path>
              </a:pathLst>
            </a:custGeom>
            <a:noFill/>
            <a:ln w="12700" cap="sq" cmpd="sng">
              <a:solidFill>
                <a:srgbClr val="0000FF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33202" name="Rectangle 18"/>
          <p:cNvSpPr>
            <a:spLocks noChangeArrowheads="1"/>
          </p:cNvSpPr>
          <p:nvPr/>
        </p:nvSpPr>
        <p:spPr bwMode="auto">
          <a:xfrm>
            <a:off x="655638" y="3594100"/>
            <a:ext cx="7759700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143000" lvl="2" indent="-228600" eaLnBrk="1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zh-CN" altLang="en-US" sz="2400">
                <a:solidFill>
                  <a:schemeClr val="tx1"/>
                </a:solidFill>
              </a:rPr>
              <a:t>宏展开：</a:t>
            </a:r>
            <a:r>
              <a:rPr lang="zh-CN" altLang="zh-CN" sz="2400">
                <a:solidFill>
                  <a:schemeClr val="tx1"/>
                </a:solidFill>
              </a:rPr>
              <a:t>形参用实参换，其它字符保留</a:t>
            </a:r>
          </a:p>
          <a:p>
            <a:pPr marL="1143000" lvl="2" indent="-228600" eaLnBrk="1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zh-CN" altLang="en-US" sz="2400">
                <a:solidFill>
                  <a:schemeClr val="tx1"/>
                </a:solidFill>
              </a:rPr>
              <a:t>宏体及各形参外一般应加括号</a:t>
            </a:r>
            <a:r>
              <a:rPr lang="zh-CN" altLang="en-US" sz="2400">
                <a:solidFill>
                  <a:srgbClr val="FF3300"/>
                </a:solidFill>
              </a:rPr>
              <a:t>（）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733204" name="Text Box 20"/>
          <p:cNvSpPr txBox="1">
            <a:spLocks noChangeArrowheads="1"/>
          </p:cNvSpPr>
          <p:nvPr/>
        </p:nvSpPr>
        <p:spPr bwMode="auto">
          <a:xfrm>
            <a:off x="1870075" y="4537075"/>
            <a:ext cx="5605102" cy="231050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/>
              <a:t>例  </a:t>
            </a:r>
            <a:r>
              <a:rPr lang="en-US" altLang="zh-CN" sz="2400"/>
              <a:t>#define   POWER(x)      x*x</a:t>
            </a:r>
          </a:p>
          <a:p>
            <a:pPr>
              <a:spcBef>
                <a:spcPct val="0"/>
              </a:spcBef>
            </a:pPr>
            <a:r>
              <a:rPr lang="en-US" altLang="zh-CN" sz="2400"/>
              <a:t>      x=4;   y=6;</a:t>
            </a:r>
          </a:p>
          <a:p>
            <a:pPr>
              <a:spcBef>
                <a:spcPct val="0"/>
              </a:spcBef>
            </a:pPr>
            <a:r>
              <a:rPr lang="en-US" altLang="zh-CN" sz="2400"/>
              <a:t>      z=POWER(x+y);</a:t>
            </a:r>
          </a:p>
          <a:p>
            <a:pPr>
              <a:spcBef>
                <a:spcPct val="0"/>
              </a:spcBef>
            </a:pPr>
            <a:r>
              <a:rPr lang="zh-CN" altLang="en-US" sz="2400"/>
              <a:t>宏展开：</a:t>
            </a:r>
            <a:r>
              <a:rPr lang="en-US" altLang="zh-CN" sz="2400"/>
              <a:t>z=x+y*x+y;</a:t>
            </a:r>
          </a:p>
          <a:p>
            <a:pPr>
              <a:spcBef>
                <a:spcPct val="0"/>
              </a:spcBef>
            </a:pPr>
            <a:r>
              <a:rPr lang="zh-CN" altLang="zh-CN" sz="2400"/>
              <a:t>一般写成：  #</a:t>
            </a:r>
            <a:r>
              <a:rPr lang="en-US" altLang="zh-CN" sz="2400"/>
              <a:t>define    POWER(x)    ((x)*(x))</a:t>
            </a:r>
          </a:p>
          <a:p>
            <a:pPr>
              <a:spcBef>
                <a:spcPct val="0"/>
              </a:spcBef>
            </a:pPr>
            <a:r>
              <a:rPr lang="zh-CN" altLang="zh-CN" sz="2400"/>
              <a:t>宏展开：  </a:t>
            </a:r>
            <a:r>
              <a:rPr lang="en-US" altLang="zh-CN" sz="2400"/>
              <a:t>z=((x+y)*(x+y));</a:t>
            </a:r>
          </a:p>
        </p:txBody>
      </p:sp>
    </p:spTree>
    <p:extLst>
      <p:ext uri="{BB962C8B-B14F-4D97-AF65-F5344CB8AC3E}">
        <p14:creationId xmlns:p14="http://schemas.microsoft.com/office/powerpoint/2010/main" val="4093107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聚合">
  <a:themeElements>
    <a:clrScheme name="自定义 6">
      <a:dk1>
        <a:srgbClr val="300000"/>
      </a:dk1>
      <a:lt1>
        <a:sysClr val="window" lastClr="FFFFFF"/>
      </a:lt1>
      <a:dk2>
        <a:srgbClr val="411401"/>
      </a:dk2>
      <a:lt2>
        <a:srgbClr val="FFE6E6"/>
      </a:lt2>
      <a:accent1>
        <a:srgbClr val="A24A48"/>
      </a:accent1>
      <a:accent2>
        <a:srgbClr val="B2935C"/>
      </a:accent2>
      <a:accent3>
        <a:srgbClr val="6A9A9A"/>
      </a:accent3>
      <a:accent4>
        <a:srgbClr val="B2B787"/>
      </a:accent4>
      <a:accent5>
        <a:srgbClr val="91644B"/>
      </a:accent5>
      <a:accent6>
        <a:srgbClr val="654A76"/>
      </a:accent6>
      <a:hlink>
        <a:srgbClr val="00A800"/>
      </a:hlink>
      <a:folHlink>
        <a:srgbClr val="FF00FF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</TotalTime>
  <Words>2443</Words>
  <Application>Microsoft Office PowerPoint</Application>
  <PresentationFormat>全屏显示(4:3)</PresentationFormat>
  <Paragraphs>368</Paragraphs>
  <Slides>21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华文中宋</vt:lpstr>
      <vt:lpstr>隶书</vt:lpstr>
      <vt:lpstr>Arial</vt:lpstr>
      <vt:lpstr>Calibri</vt:lpstr>
      <vt:lpstr>Cambria</vt:lpstr>
      <vt:lpstr>Times New Roman</vt:lpstr>
      <vt:lpstr>Verdana</vt:lpstr>
      <vt:lpstr>Wingdings</vt:lpstr>
      <vt:lpstr>Wingdings 2</vt:lpstr>
      <vt:lpstr>Wingdings 3</vt:lpstr>
      <vt:lpstr>1_Office 主题</vt:lpstr>
      <vt:lpstr>聚合</vt:lpstr>
      <vt:lpstr>第9章 预处理命令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第9章 预处理命令</dc:title>
  <dc:creator>Dong</dc:creator>
  <cp:lastModifiedBy>ZWX</cp:lastModifiedBy>
  <cp:revision>21</cp:revision>
  <dcterms:created xsi:type="dcterms:W3CDTF">2015-10-06T05:44:45Z</dcterms:created>
  <dcterms:modified xsi:type="dcterms:W3CDTF">2022-11-22T07:22:39Z</dcterms:modified>
</cp:coreProperties>
</file>