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9"/>
  </p:notesMasterIdLst>
  <p:handoutMasterIdLst>
    <p:handoutMasterId r:id="rId10"/>
  </p:handoutMasterIdLst>
  <p:sldIdLst>
    <p:sldId id="320" r:id="rId2"/>
    <p:sldId id="479" r:id="rId3"/>
    <p:sldId id="470" r:id="rId4"/>
    <p:sldId id="474" r:id="rId5"/>
    <p:sldId id="477" r:id="rId6"/>
    <p:sldId id="480" r:id="rId7"/>
    <p:sldId id="450" r:id="rId8"/>
  </p:sldIdLst>
  <p:sldSz cx="9144000" cy="6858000" type="screen4x3"/>
  <p:notesSz cx="6669088" cy="9926638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00"/>
    <a:srgbClr val="996633"/>
    <a:srgbClr val="FF6600"/>
    <a:srgbClr val="000000"/>
    <a:srgbClr val="FF9933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0" autoAdjust="0"/>
    <p:restoredTop sz="68839" autoAdjust="0"/>
  </p:normalViewPr>
  <p:slideViewPr>
    <p:cSldViewPr>
      <p:cViewPr varScale="1">
        <p:scale>
          <a:sx n="68" d="100"/>
          <a:sy n="68" d="100"/>
        </p:scale>
        <p:origin x="128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84"/>
    </p:cViewPr>
  </p:sorterViewPr>
  <p:notesViewPr>
    <p:cSldViewPr>
      <p:cViewPr varScale="1">
        <p:scale>
          <a:sx n="47" d="100"/>
          <a:sy n="47" d="100"/>
        </p:scale>
        <p:origin x="-1470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48B674-E5E3-4C7E-9FDF-167D7BB8E4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21A04C3-1DC1-43A4-B273-F6CC62FCF4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2009-4-9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E25BCD4-FA13-4AD8-A491-6D2DA3A0F9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计算机图形学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057851C-F88C-4450-83A4-8748E019D4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7DDA152-828D-4AEC-B70A-81FFA8ED57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6" name="Text Box 2">
            <a:extLst>
              <a:ext uri="{FF2B5EF4-FFF2-40B4-BE49-F238E27FC236}">
                <a16:creationId xmlns:a16="http://schemas.microsoft.com/office/drawing/2014/main" id="{F8C2F6F3-D306-4777-B9E1-FA60EF8C7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7938"/>
            <a:ext cx="2089150" cy="2746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200" b="0"/>
              <a:t>信息与电气工程学院  杨颖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D607FD3-7497-4E31-94D6-63CDD14C30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000" b="0" i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*</a:t>
            </a:r>
            <a:endParaRPr lang="zh-CN" altLang="en-US" sz="12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6DF65CF-DAFE-4C46-B00C-ABFA160E7A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000" b="0" i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/>
              <a:t>1999年7月</a:t>
            </a:r>
            <a:r>
              <a:rPr lang="en-US" altLang="zh-CN"/>
              <a:t>07/16/96</a:t>
            </a:r>
            <a:endParaRPr lang="en-US" altLang="zh-CN" sz="120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A5BB69A-9FDF-42B7-8B9F-150403708092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A861436-7BBD-4B6E-A544-7E72A05D2F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6282331-A368-4E83-9217-1965B303D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000" b="0" i="1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*</a:t>
            </a:r>
            <a:endParaRPr lang="en-US" altLang="zh-CN" sz="120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5489B84-FC26-4C31-A587-7CDCB1B36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000" b="0" i="1" smtClean="0"/>
            </a:lvl1pPr>
          </a:lstStyle>
          <a:p>
            <a:pPr>
              <a:defRPr/>
            </a:pPr>
            <a:fld id="{204E790D-4066-471A-921F-D50CFAA7A635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##</a:t>
            </a:r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4818DA-2DC3-4084-B19F-25BFE32032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*</a:t>
            </a:r>
            <a:endParaRPr lang="zh-CN" altLang="en-US" sz="1200" b="0" i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0427BF2-7DEA-4079-A162-F765A2D877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/>
              <a:t>1999年7月</a:t>
            </a:r>
            <a:r>
              <a:rPr lang="en-US" altLang="zh-CN" b="0"/>
              <a:t>07/16/96</a:t>
            </a:r>
            <a:endParaRPr lang="en-US" altLang="zh-CN" sz="1200" b="0" i="0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708A50D2-63E6-4843-9FCC-EBD1B055DE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/>
              <a:t>*</a:t>
            </a:r>
            <a:endParaRPr lang="en-US" altLang="zh-CN" sz="1200" b="0" i="0"/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79708C60-FE0B-47DE-9AAC-0FDADFB6A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66FBC8-F5C0-40D8-867C-CBAE480CFE88}" type="slidenum">
              <a:rPr lang="zh-CN" altLang="en-US" b="0"/>
              <a:pPr/>
              <a:t>1</a:t>
            </a:fld>
            <a:r>
              <a:rPr lang="en-US" altLang="zh-CN" b="0"/>
              <a:t>##</a:t>
            </a:r>
            <a:endParaRPr lang="en-US" altLang="zh-CN" sz="1200" b="0" i="0"/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42BB7A6E-8E74-4259-87DE-41BB38B43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solidFill>
            <a:srgbClr val="FFFFFF"/>
          </a:solidFill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EFB56CED-B1EC-4455-9BD8-88724034E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545" tIns="43772" rIns="87545" bIns="43772"/>
          <a:lstStyle/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838200"/>
            <a:ext cx="6629400" cy="12954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4876800"/>
            <a:ext cx="4495800" cy="1066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FFE7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8E0E1E-82D4-4DC5-89F9-F36F73736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E0E15-7450-4DB1-8FF8-6B3B66B4C094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D1FB54-B782-42E2-BD7F-B25EE5FFF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1CFFC2-B8CB-4F04-AE1D-931C69DFE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446F92-BF2B-4D2E-9619-A869298643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314909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F0286-5F37-426A-B192-003F0CB342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481D-C687-4EA5-A1EE-FD3758A4FB05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9F84A-DDC3-4D5B-8BB3-C3A8805FD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92E8DC-9E74-49A6-9F25-289C538A1B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26651-A939-4F55-A55B-78B0FCE594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42108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15888"/>
            <a:ext cx="2124075" cy="5903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219825" cy="5903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546D3F-0520-43DD-9ECE-C27360D8A3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4DE21-F52F-47BA-906E-E00998130F5D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7BCFC4-D7E7-4782-9E31-07D9C4F94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4FC2B8-D12A-4B77-B8B2-9BD592D22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060145-E255-4AD9-8582-8850F0FD35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553373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8538" y="115888"/>
            <a:ext cx="6354762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412875"/>
            <a:ext cx="4171950" cy="4606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412875"/>
            <a:ext cx="4171950" cy="46069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2808C-2B40-43C4-8305-EAE4F0EC7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F596-B895-4D6B-A2A4-3CB2CAA3A7EE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20FD-4500-4464-92F3-4AFCEF72A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AEBA4-C5B3-4B22-AAF8-27B214685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A7DA-3D66-451F-BFB9-8B5102ECE4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74888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CDF11-A403-4F8B-890F-355BD3882F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7509-CCC8-4972-B73B-D306000BA3A5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DEDB06-F8B5-4DC0-96E4-6317B4BE2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C666A7-E6A5-4713-B885-78E7573F3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686A7-6379-47FE-B1B6-1C6B505EE3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50312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975375-A50C-4F7E-9E88-F5C6E7B63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0A1B4-85DA-4206-81A7-E9571F1FB33F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8575A6-B929-4BC5-A1DA-947D0E54B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FA714C-EE6E-4643-8401-2605ABE3B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20864-2FBA-4EEA-9436-4FF5AF892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6058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412875"/>
            <a:ext cx="417195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7195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85F58-6A3A-4268-8816-6A1B27E881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B3ED-54B9-46C7-8D35-B5C4F7605FB3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88ECA-5F2D-4E9A-9162-3DB4BF67A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56174-08DA-44CC-B8E6-CB697ADD1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8228-9B81-49C5-B44B-F70FA8BE0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11354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E4F183-3D82-4CB9-A378-AEC0BFC0C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0D9C5-6A2F-47C0-BA9D-E773E5AC51E8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D47916-3B19-48AD-887D-B2A4D75BF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D0B4B8-C2E5-4AC7-8378-C45115B8F1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BC6DE-CC32-4DE6-93F4-F0BD40BB3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3037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04D723-4C9F-4E71-BE24-A3131DA45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80461-3AB0-47AF-8E68-96EE4C021463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4B9221-7363-43CE-A790-EB468310E0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4ED8AB-4F36-4E38-856F-3697705B9F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8F88D-7EEC-453F-B2A7-7C851513C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7146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2B0737-688B-4690-AE01-78CF968FD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CBF0-EF82-478D-BF39-201BEF793D87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415D49-85D9-4301-AD63-89E54DADA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82E5D7-1FAA-4726-A884-1E1637650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555B6-EC9B-44A2-BF55-C0ADDF03EF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68705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03E58-9D34-43B3-963E-7261515D9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7CD74-A4B0-4D44-80DA-290C3BEE642E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CE04B-BEB4-4EF9-9A49-4F8DB4054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136EC-14D8-4DEC-AF76-E5DD6B38C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2B79B-7B63-43A8-9682-134EEE55BA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61070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517008-6154-4C59-8A65-75FDA5AD33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419C9-8F08-49D1-AC24-E3D7D3CBE9B5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E5C07-EB67-47B0-B13B-2DB0D3FD3B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CC3AF-B1BB-4EBC-A0D5-9A6365248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31463-502B-4F3D-8843-633E9F0266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08407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A9F05DE-C488-4074-9EF5-AC55A1F7E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68538" y="115888"/>
            <a:ext cx="6354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39B55815-B606-4B1F-A9BE-1E604D786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12875"/>
            <a:ext cx="84963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8CA4CE37-59D6-4CA4-8F55-DED076627E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24625"/>
            <a:ext cx="19050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D6CB3BA-7A35-4475-83EE-CFB0F6AAC064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D8F8DD35-5F5D-4B36-8D1F-1999AEBBEE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7270EAC3-D611-4855-8FE4-D83B39E4F7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/>
            </a:lvl1pPr>
          </a:lstStyle>
          <a:p>
            <a:pPr>
              <a:defRPr/>
            </a:pPr>
            <a:fld id="{2DFA6536-C59D-453F-B97C-A19275A4EF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transition spd="slow"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F9933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99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ying@ca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aiweixin.github.i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E992BF1F-E27B-4EDA-8CC5-F9664E4826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BFDD3C-9DB5-4BCB-BCF8-5EEF23D24666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AB081F54-DFCC-434B-B67A-A033CEDA9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47D72-1C5F-4DE0-A6AC-C3DDA26A45B2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DA60DCC-660A-45C9-93AA-FDBAC87B8F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70113" y="685800"/>
            <a:ext cx="7010400" cy="1519238"/>
          </a:xfrm>
        </p:spPr>
        <p:txBody>
          <a:bodyPr/>
          <a:lstStyle/>
          <a:p>
            <a:pPr eaLnBrk="1" hangingPunct="1"/>
            <a:r>
              <a:rPr lang="zh-CN" altLang="en-US" sz="6600" b="1"/>
              <a:t>程序设计</a:t>
            </a:r>
            <a:r>
              <a:rPr lang="en-US" altLang="zh-CN" sz="6600" b="1"/>
              <a:t>I</a:t>
            </a:r>
          </a:p>
        </p:txBody>
      </p:sp>
      <p:sp>
        <p:nvSpPr>
          <p:cNvPr id="5125" name="Text Box 7">
            <a:extLst>
              <a:ext uri="{FF2B5EF4-FFF2-40B4-BE49-F238E27FC236}">
                <a16:creationId xmlns:a16="http://schemas.microsoft.com/office/drawing/2014/main" id="{696D2512-2535-4B01-B9C2-F1DAD7E53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546258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FF"/>
                </a:solidFill>
              </a:rPr>
              <a:t>   翟卫欣</a:t>
            </a:r>
            <a:endParaRPr lang="en-US" altLang="zh-CN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hlinkClick r:id="rId3"/>
              </a:rPr>
              <a:t>zhaiweixin@cau.edu.cn</a:t>
            </a:r>
            <a:endParaRPr lang="en-US" altLang="zh-CN" sz="28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FFFF"/>
                </a:solidFill>
              </a:rPr>
              <a:t>信息与电气工程学院</a:t>
            </a:r>
            <a:endParaRPr lang="en-US" altLang="zh-CN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1">
            <a:extLst>
              <a:ext uri="{FF2B5EF4-FFF2-40B4-BE49-F238E27FC236}">
                <a16:creationId xmlns:a16="http://schemas.microsoft.com/office/drawing/2014/main" id="{E52D26C1-3FD8-4D74-BA16-779C6E0329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8DB02-8DF9-42D9-95F3-289174F3990D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B8596ACD-6DC4-44B5-9B49-F5E673BF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0BE0B-4546-45C4-8DDA-EF34F16567B4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015C1C-375B-44B0-BDF8-76C48A71DE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教师简介</a:t>
            </a:r>
          </a:p>
        </p:txBody>
      </p:sp>
      <p:sp>
        <p:nvSpPr>
          <p:cNvPr id="9221" name="内容占位符 2">
            <a:extLst>
              <a:ext uri="{FF2B5EF4-FFF2-40B4-BE49-F238E27FC236}">
                <a16:creationId xmlns:a16="http://schemas.microsoft.com/office/drawing/2014/main" id="{CF2BB075-9267-4525-B8BE-96C10BD87744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323850" y="1412875"/>
            <a:ext cx="8640763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eaLnBrk="1" hangingPunct="1"/>
            <a:r>
              <a:rPr lang="zh-CN" altLang="en-US" sz="3600">
                <a:effectLst/>
              </a:rPr>
              <a:t>翟卫欣 副教授，博士生导师</a:t>
            </a:r>
            <a:endParaRPr lang="en-US" altLang="zh-CN" sz="3600">
              <a:effectLst/>
            </a:endParaRPr>
          </a:p>
          <a:p>
            <a:pPr marL="273050" indent="-273050" eaLnBrk="1" hangingPunct="1"/>
            <a:endParaRPr lang="en-US" altLang="zh-CN" sz="2800">
              <a:effectLst/>
            </a:endParaRPr>
          </a:p>
          <a:p>
            <a:pPr marL="273050" indent="-273050" eaLnBrk="1" hangingPunct="1"/>
            <a:r>
              <a:rPr lang="en-US" altLang="zh-CN" sz="2800">
                <a:effectLst/>
              </a:rPr>
              <a:t>2020</a:t>
            </a:r>
            <a:r>
              <a:rPr lang="zh-CN" altLang="en-US" sz="2800">
                <a:effectLst/>
              </a:rPr>
              <a:t>年以“优秀人才”身份入职信电学院 大数据系</a:t>
            </a:r>
            <a:endParaRPr lang="en-US" altLang="zh-CN" sz="2800">
              <a:effectLst/>
            </a:endParaRPr>
          </a:p>
          <a:p>
            <a:pPr marL="273050" indent="-273050" eaLnBrk="1" hangingPunct="1"/>
            <a:r>
              <a:rPr lang="zh-CN" altLang="en-US" sz="2800">
                <a:effectLst/>
              </a:rPr>
              <a:t>北京大学理学博士</a:t>
            </a:r>
            <a:endParaRPr lang="en-US" altLang="zh-CN" sz="2800">
              <a:effectLst/>
            </a:endParaRPr>
          </a:p>
          <a:p>
            <a:pPr marL="273050" indent="-273050" eaLnBrk="1" hangingPunct="1"/>
            <a:r>
              <a:rPr lang="en-US" altLang="zh-CN" sz="2800">
                <a:effectLst/>
              </a:rPr>
              <a:t>zhaiweixin@cau.edu.cn</a:t>
            </a:r>
          </a:p>
          <a:p>
            <a:pPr marL="273050" indent="-273050" eaLnBrk="1" hangingPunct="1"/>
            <a:r>
              <a:rPr lang="en-US" altLang="zh-CN" sz="2800">
                <a:effectLst/>
                <a:hlinkClick r:id="rId2"/>
              </a:rPr>
              <a:t>https://zhaiweixin.github.io/</a:t>
            </a:r>
            <a:endParaRPr lang="en-US" altLang="zh-CN" sz="2800">
              <a:effectLst/>
            </a:endParaRPr>
          </a:p>
          <a:p>
            <a:pPr marL="273050" indent="-273050" eaLnBrk="1" hangingPunct="1"/>
            <a:endParaRPr lang="en-US" altLang="zh-CN" sz="2000">
              <a:effectLst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1">
            <a:extLst>
              <a:ext uri="{FF2B5EF4-FFF2-40B4-BE49-F238E27FC236}">
                <a16:creationId xmlns:a16="http://schemas.microsoft.com/office/drawing/2014/main" id="{6A95384F-7607-4DE0-94CE-9CABFA2018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4EA27-DEBF-4F0C-889E-0EC1027B7246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3">
            <a:extLst>
              <a:ext uri="{FF2B5EF4-FFF2-40B4-BE49-F238E27FC236}">
                <a16:creationId xmlns:a16="http://schemas.microsoft.com/office/drawing/2014/main" id="{806052BC-AF26-4594-A10B-0491C11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EA669B-7981-449B-8D9D-9617B3961E3D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标题 1">
            <a:extLst>
              <a:ext uri="{FF2B5EF4-FFF2-40B4-BE49-F238E27FC236}">
                <a16:creationId xmlns:a16="http://schemas.microsoft.com/office/drawing/2014/main" id="{19C11734-EA5F-4547-96F4-1C3D5BF3E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/>
          <a:lstStyle/>
          <a:p>
            <a:pPr eaLnBrk="1" hangingPunct="1"/>
            <a:r>
              <a:rPr lang="zh-CN" altLang="en-US"/>
              <a:t>参考教材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0D5BB-E81A-4D75-8623-DB37DECA7D7D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 eaLnBrk="1" hangingPunct="1">
              <a:defRPr/>
            </a:pPr>
            <a:r>
              <a:rPr lang="zh-CN" altLang="en-US" sz="3000" dirty="0">
                <a:effectLst/>
              </a:rPr>
              <a:t>教学教程</a:t>
            </a:r>
            <a:endParaRPr lang="en-US" altLang="zh-CN" sz="3000" dirty="0">
              <a:effectLst/>
            </a:endParaRPr>
          </a:p>
          <a:p>
            <a:pPr marL="547688" lvl="1" indent="-228600" eaLnBrk="1" hangingPunct="1">
              <a:defRPr/>
            </a:pP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程序设计（第四版）          </a:t>
            </a:r>
          </a:p>
          <a:p>
            <a:pPr marL="547688" lvl="1" indent="-228600" eaLnBrk="1" hangingPunct="1">
              <a:defRPr/>
            </a:pPr>
            <a:r>
              <a:rPr lang="zh-CN" altLang="en-US" dirty="0">
                <a:effectLst/>
              </a:rPr>
              <a:t>谭浩强 </a:t>
            </a:r>
            <a:r>
              <a:rPr lang="zh-CN" altLang="en-US" dirty="0">
                <a:effectLst/>
                <a:latin typeface="Times New Roman" pitchFamily="18" charset="0"/>
              </a:rPr>
              <a:t>主编</a:t>
            </a:r>
            <a:endParaRPr lang="zh-CN" altLang="en-US" dirty="0">
              <a:effectLst/>
            </a:endParaRPr>
          </a:p>
          <a:p>
            <a:pPr marL="547688" lvl="1" indent="-228600" eaLnBrk="1" hangingPunct="1">
              <a:defRPr/>
            </a:pP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清华大学出版社</a:t>
            </a:r>
            <a:endParaRPr lang="en-US" altLang="zh-CN" dirty="0">
              <a:effectLst/>
            </a:endParaRPr>
          </a:p>
          <a:p>
            <a:pPr marL="547688" lvl="1" indent="-228600" eaLnBrk="1" hangingPunct="1">
              <a:defRPr/>
            </a:pPr>
            <a:endParaRPr lang="en-US" altLang="zh-CN" dirty="0">
              <a:effectLst/>
            </a:endParaRPr>
          </a:p>
          <a:p>
            <a:pPr marL="273050" indent="-273050" eaLnBrk="1" hangingPunct="1">
              <a:buSzPct val="80000"/>
              <a:defRPr/>
            </a:pPr>
            <a:r>
              <a:rPr lang="zh-CN" altLang="en-US" sz="3000" dirty="0">
                <a:effectLst/>
              </a:rPr>
              <a:t>上机教程</a:t>
            </a:r>
            <a:endParaRPr lang="en-US" altLang="zh-CN" sz="3000" dirty="0">
              <a:effectLst/>
            </a:endParaRPr>
          </a:p>
          <a:p>
            <a:pPr marL="547688" lvl="1" indent="-228600" eaLnBrk="1" hangingPunct="1">
              <a:defRPr/>
            </a:pP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程序设计（第四版）学习辅导 </a:t>
            </a:r>
            <a:endParaRPr lang="en-US" altLang="zh-CN" dirty="0">
              <a:effectLst/>
            </a:endParaRPr>
          </a:p>
          <a:p>
            <a:pPr marL="547688" lvl="1" indent="-228600" eaLnBrk="1" hangingPunct="1">
              <a:defRPr/>
            </a:pPr>
            <a:r>
              <a:rPr lang="zh-CN" altLang="en-US" dirty="0">
                <a:effectLst/>
              </a:rPr>
              <a:t>谭浩强 主编</a:t>
            </a:r>
            <a:endParaRPr lang="en-US" altLang="zh-CN" dirty="0">
              <a:effectLst/>
            </a:endParaRPr>
          </a:p>
          <a:p>
            <a:pPr marL="547688" lvl="1" indent="-228600" eaLnBrk="1" hangingPunct="1">
              <a:defRPr/>
            </a:pPr>
            <a:r>
              <a:rPr lang="zh-CN" altLang="en-US" dirty="0">
                <a:effectLst/>
              </a:rPr>
              <a:t>出版社</a:t>
            </a:r>
            <a:r>
              <a:rPr lang="en-US" altLang="zh-CN" dirty="0">
                <a:effectLst/>
              </a:rPr>
              <a:t>: </a:t>
            </a:r>
            <a:r>
              <a:rPr lang="zh-CN" altLang="en-US" dirty="0">
                <a:effectLst/>
              </a:rPr>
              <a:t>清华大学出版社</a:t>
            </a:r>
          </a:p>
          <a:p>
            <a:pPr marL="547688" lvl="1" indent="-228600" eaLnBrk="1" hangingPunct="1">
              <a:defRPr/>
            </a:pPr>
            <a:endParaRPr lang="zh-CN" altLang="en-US" dirty="0"/>
          </a:p>
          <a:p>
            <a:pPr marL="273050" indent="-273050" eaLnBrk="1" hangingPunct="1">
              <a:defRPr/>
            </a:pPr>
            <a:endParaRPr lang="zh-CN" altLang="en-US" sz="300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1">
            <a:extLst>
              <a:ext uri="{FF2B5EF4-FFF2-40B4-BE49-F238E27FC236}">
                <a16:creationId xmlns:a16="http://schemas.microsoft.com/office/drawing/2014/main" id="{95B4A9FA-2928-4F28-9906-3034E3313F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469DCC-1D6F-408A-A8A0-39FFE412AF58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7200EC6B-EE10-445B-B551-CEE87898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28390A-9442-43AD-9FA8-64AA3CFCCC20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A1683B-3C9A-41E9-85C6-74F06AC6FE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考核方式</a:t>
            </a:r>
          </a:p>
        </p:txBody>
      </p:sp>
      <p:sp>
        <p:nvSpPr>
          <p:cNvPr id="568323" name="内容占位符 2">
            <a:extLst>
              <a:ext uri="{FF2B5EF4-FFF2-40B4-BE49-F238E27FC236}">
                <a16:creationId xmlns:a16="http://schemas.microsoft.com/office/drawing/2014/main" id="{ACCD2D9C-8623-42BB-B33B-93EC0995BAF1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 eaLnBrk="1" hangingPunct="1">
              <a:defRPr/>
            </a:pPr>
            <a:r>
              <a:rPr lang="zh-CN" altLang="en-US" sz="3000" dirty="0">
                <a:effectLst/>
              </a:rPr>
              <a:t>考核办法与成绩评定</a:t>
            </a:r>
          </a:p>
          <a:p>
            <a:pPr marL="547688" lvl="1" indent="-228600" eaLnBrk="1" hangingPunct="1">
              <a:defRPr/>
            </a:pPr>
            <a:r>
              <a:rPr lang="zh-CN" altLang="en-US" dirty="0">
                <a:effectLst/>
              </a:rPr>
              <a:t>期末考试（约</a:t>
            </a:r>
            <a:r>
              <a:rPr lang="en-US" altLang="zh-CN" dirty="0">
                <a:effectLst/>
              </a:rPr>
              <a:t>70%</a:t>
            </a:r>
            <a:r>
              <a:rPr lang="zh-CN" altLang="en-US" dirty="0">
                <a:effectLst/>
              </a:rPr>
              <a:t>）</a:t>
            </a:r>
            <a:r>
              <a:rPr lang="en-US" altLang="zh-CN" dirty="0">
                <a:effectLst/>
              </a:rPr>
              <a:t> </a:t>
            </a:r>
          </a:p>
          <a:p>
            <a:pPr marL="947738" lvl="2" eaLnBrk="1" hangingPunct="1">
              <a:defRPr/>
            </a:pPr>
            <a:r>
              <a:rPr lang="zh-CN" altLang="en-US" dirty="0">
                <a:effectLst/>
              </a:rPr>
              <a:t>考试内容</a:t>
            </a:r>
            <a:r>
              <a:rPr lang="en-US" altLang="zh-CN" dirty="0">
                <a:effectLst/>
              </a:rPr>
              <a:t>:</a:t>
            </a:r>
          </a:p>
          <a:p>
            <a:pPr marL="1404938" lvl="3" eaLnBrk="1" hangingPunct="1">
              <a:defRPr/>
            </a:pPr>
            <a:r>
              <a:rPr lang="zh-CN" altLang="en-US" dirty="0">
                <a:effectLst/>
              </a:rPr>
              <a:t>编程考试，预计考试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小时，考</a:t>
            </a:r>
            <a:r>
              <a:rPr lang="en-US" altLang="zh-CN" dirty="0">
                <a:effectLst/>
              </a:rPr>
              <a:t>12</a:t>
            </a:r>
            <a:r>
              <a:rPr lang="zh-CN" altLang="en-US" dirty="0">
                <a:effectLst/>
              </a:rPr>
              <a:t>道左右的编程题。             </a:t>
            </a:r>
            <a:endParaRPr lang="en-US" altLang="zh-CN" dirty="0">
              <a:effectLst/>
            </a:endParaRPr>
          </a:p>
          <a:p>
            <a:pPr marL="1404938" lvl="3" eaLnBrk="1" hangingPunct="1">
              <a:defRPr/>
            </a:pPr>
            <a:r>
              <a:rPr lang="zh-CN" altLang="en-US" dirty="0">
                <a:effectLst/>
              </a:rPr>
              <a:t>考试时间：课程结束后</a:t>
            </a: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周左右。</a:t>
            </a:r>
            <a:endParaRPr lang="en-US" altLang="zh-CN" dirty="0">
              <a:effectLst/>
            </a:endParaRPr>
          </a:p>
          <a:p>
            <a:pPr marL="547688" lvl="1" eaLnBrk="1" hangingPunct="1">
              <a:defRPr/>
            </a:pPr>
            <a:r>
              <a:rPr lang="zh-CN" altLang="en-US" dirty="0">
                <a:effectLst/>
              </a:rPr>
              <a:t>平时成绩（约</a:t>
            </a:r>
            <a:r>
              <a:rPr lang="en-US" altLang="zh-CN" dirty="0">
                <a:effectLst/>
              </a:rPr>
              <a:t>30%</a:t>
            </a:r>
            <a:r>
              <a:rPr lang="zh-CN" altLang="en-US" dirty="0">
                <a:effectLst/>
              </a:rPr>
              <a:t>） </a:t>
            </a:r>
            <a:endParaRPr lang="en-US" altLang="zh-CN" dirty="0">
              <a:effectLst/>
            </a:endParaRPr>
          </a:p>
          <a:p>
            <a:pPr marL="947738" lvl="2" eaLnBrk="1" hangingPunct="1">
              <a:defRPr/>
            </a:pPr>
            <a:r>
              <a:rPr lang="zh-CN" altLang="en-US" sz="2000" dirty="0">
                <a:effectLst/>
              </a:rPr>
              <a:t>平时作业用自动评判系统。</a:t>
            </a:r>
            <a:r>
              <a:rPr lang="en-US" altLang="zh-CN" sz="2000" dirty="0">
                <a:effectLst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1">
            <a:extLst>
              <a:ext uri="{FF2B5EF4-FFF2-40B4-BE49-F238E27FC236}">
                <a16:creationId xmlns:a16="http://schemas.microsoft.com/office/drawing/2014/main" id="{8FE305AD-CB4F-4EFF-A2F6-12DE6BCB32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58ED-08D5-4E3A-87A3-C64F63EFF309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D97A379-7242-4E2C-BF36-90CAC3B6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18C52-2ACB-4195-9DEB-3FB92506A1F3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标题 1">
            <a:extLst>
              <a:ext uri="{FF2B5EF4-FFF2-40B4-BE49-F238E27FC236}">
                <a16:creationId xmlns:a16="http://schemas.microsoft.com/office/drawing/2014/main" id="{38AC4842-1893-476B-AEE2-FDE866745C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/>
          <a:lstStyle/>
          <a:p>
            <a:pPr eaLnBrk="1" hangingPunct="1"/>
            <a:r>
              <a:rPr lang="zh-CN" altLang="en-US"/>
              <a:t>教学相关网址</a:t>
            </a:r>
          </a:p>
        </p:txBody>
      </p:sp>
      <p:sp>
        <p:nvSpPr>
          <p:cNvPr id="11269" name="内容占位符 2">
            <a:extLst>
              <a:ext uri="{FF2B5EF4-FFF2-40B4-BE49-F238E27FC236}">
                <a16:creationId xmlns:a16="http://schemas.microsoft.com/office/drawing/2014/main" id="{F2CE7D78-026B-4A70-A86F-0F8EA962E1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eaLnBrk="1" hangingPunct="1"/>
            <a:r>
              <a:rPr lang="zh-CN" altLang="en-US" sz="3000" dirty="0">
                <a:effectLst/>
              </a:rPr>
              <a:t>教学大纲、电子教案、上传作业等网址：</a:t>
            </a:r>
            <a:endParaRPr lang="en-US" altLang="zh-CN" sz="3000" dirty="0">
              <a:effectLst/>
            </a:endParaRPr>
          </a:p>
          <a:p>
            <a:pPr marL="547688" lvl="1" indent="-228600" eaLnBrk="1" hangingPunct="1"/>
            <a:r>
              <a:rPr lang="en-US" altLang="zh-CN" dirty="0">
                <a:effectLst/>
              </a:rPr>
              <a:t>page.cau.edu</a:t>
            </a:r>
            <a:r>
              <a:rPr lang="en-US" altLang="zh-CN">
                <a:effectLst/>
              </a:rPr>
              <a:t>.cn</a:t>
            </a:r>
          </a:p>
          <a:p>
            <a:pPr marL="547688" lvl="1" indent="-228600" eaLnBrk="1" hangingPunct="1"/>
            <a:r>
              <a:rPr lang="en-US" altLang="zh-CN">
                <a:effectLst/>
              </a:rPr>
              <a:t>2021</a:t>
            </a:r>
            <a:r>
              <a:rPr lang="zh-CN" altLang="en-US" dirty="0">
                <a:effectLst/>
              </a:rPr>
              <a:t>程序设计</a:t>
            </a:r>
            <a:r>
              <a:rPr lang="en-US" altLang="zh-CN" dirty="0">
                <a:effectLst/>
              </a:rPr>
              <a:t>I-</a:t>
            </a:r>
            <a:r>
              <a:rPr lang="zh-CN" altLang="en-US" dirty="0">
                <a:effectLst/>
              </a:rPr>
              <a:t>翟卫欣</a:t>
            </a:r>
            <a:endParaRPr lang="en-US" altLang="zh-CN" dirty="0">
              <a:effectLst/>
            </a:endParaRPr>
          </a:p>
          <a:p>
            <a:pPr marL="273050" indent="-273050" eaLnBrk="1" hangingPunct="1"/>
            <a:endParaRPr lang="en-US" altLang="zh-CN" sz="3000" dirty="0">
              <a:effectLst/>
            </a:endParaRPr>
          </a:p>
          <a:p>
            <a:pPr marL="273050" indent="-273050" eaLnBrk="1" hangingPunct="1"/>
            <a:r>
              <a:rPr lang="zh-CN" altLang="en-US" sz="3000" dirty="0">
                <a:effectLst/>
              </a:rPr>
              <a:t>软件资源网址</a:t>
            </a:r>
          </a:p>
          <a:p>
            <a:pPr marL="547688" lvl="1" indent="-228600" eaLnBrk="1" hangingPunct="1"/>
            <a:r>
              <a:rPr lang="en-US" altLang="zh-CN" dirty="0">
                <a:effectLst/>
              </a:rPr>
              <a:t>page.cau.edu.cn </a:t>
            </a:r>
          </a:p>
          <a:p>
            <a:pPr marL="547688" lvl="1" indent="-228600" eaLnBrk="1" hangingPunct="1"/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语言公开课</a:t>
            </a:r>
            <a:r>
              <a:rPr lang="en-US" altLang="zh-CN" dirty="0">
                <a:effectLst/>
              </a:rPr>
              <a:t>-</a:t>
            </a:r>
            <a:r>
              <a:rPr lang="zh-CN" altLang="en-US" dirty="0">
                <a:effectLst/>
              </a:rPr>
              <a:t>视频</a:t>
            </a:r>
            <a:endParaRPr lang="en-US" altLang="zh-CN" dirty="0">
              <a:effectLst/>
            </a:endParaRPr>
          </a:p>
          <a:p>
            <a:pPr marL="547688" lvl="1" indent="-228600" eaLnBrk="1" hangingPunct="1"/>
            <a:r>
              <a:rPr lang="en-US" altLang="zh-CN" sz="2400" dirty="0" err="1">
                <a:solidFill>
                  <a:srgbClr val="990000"/>
                </a:solidFill>
                <a:effectLst/>
              </a:rPr>
              <a:t>DevCpp</a:t>
            </a:r>
            <a:r>
              <a:rPr lang="zh-CN" altLang="en-US" sz="2400" dirty="0">
                <a:solidFill>
                  <a:srgbClr val="990000"/>
                </a:solidFill>
                <a:effectLst/>
              </a:rPr>
              <a:t>的安装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1">
            <a:extLst>
              <a:ext uri="{FF2B5EF4-FFF2-40B4-BE49-F238E27FC236}">
                <a16:creationId xmlns:a16="http://schemas.microsoft.com/office/drawing/2014/main" id="{8FE305AD-CB4F-4EFF-A2F6-12DE6BCB32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58ED-08D5-4E3A-87A3-C64F63EFF309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4D97A379-7242-4E2C-BF36-90CAC3B6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18C52-2ACB-4195-9DEB-3FB92506A1F3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标题 1">
            <a:extLst>
              <a:ext uri="{FF2B5EF4-FFF2-40B4-BE49-F238E27FC236}">
                <a16:creationId xmlns:a16="http://schemas.microsoft.com/office/drawing/2014/main" id="{38AC4842-1893-476B-AEE2-FDE866745C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/>
          <a:lstStyle/>
          <a:p>
            <a:pPr eaLnBrk="1" hangingPunct="1"/>
            <a:r>
              <a:rPr lang="zh-CN" altLang="en-US" b="1" dirty="0"/>
              <a:t>小白学好</a:t>
            </a:r>
            <a:r>
              <a:rPr lang="en-US" altLang="zh-CN" b="1" dirty="0"/>
              <a:t>C</a:t>
            </a:r>
            <a:r>
              <a:rPr lang="zh-CN" altLang="en-US" b="1" dirty="0"/>
              <a:t>语言的方法</a:t>
            </a:r>
          </a:p>
        </p:txBody>
      </p:sp>
      <p:sp>
        <p:nvSpPr>
          <p:cNvPr id="11269" name="内容占位符 2">
            <a:extLst>
              <a:ext uri="{FF2B5EF4-FFF2-40B4-BE49-F238E27FC236}">
                <a16:creationId xmlns:a16="http://schemas.microsoft.com/office/drawing/2014/main" id="{F2CE7D78-026B-4A70-A86F-0F8EA962E1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 eaLnBrk="1" hangingPunct="1"/>
            <a:r>
              <a:rPr lang="zh-CN" altLang="en-US" sz="2400" dirty="0">
                <a:solidFill>
                  <a:srgbClr val="990000"/>
                </a:solidFill>
                <a:effectLst/>
              </a:rPr>
              <a:t>认清“程序设计”在就业市场、研究领域等方面的优势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r>
              <a:rPr lang="zh-CN" altLang="en-US" sz="2400" dirty="0">
                <a:solidFill>
                  <a:srgbClr val="990000"/>
                </a:solidFill>
                <a:effectLst/>
              </a:rPr>
              <a:t>学会使用</a:t>
            </a:r>
            <a:r>
              <a:rPr lang="zh-CN" altLang="en-US" sz="2400" dirty="0">
                <a:solidFill>
                  <a:schemeClr val="tx1"/>
                </a:solidFill>
                <a:effectLst/>
              </a:rPr>
              <a:t>电子资源</a:t>
            </a:r>
            <a:r>
              <a:rPr lang="zh-CN" altLang="en-US" sz="2400" dirty="0">
                <a:solidFill>
                  <a:srgbClr val="990000"/>
                </a:solidFill>
                <a:effectLst/>
              </a:rPr>
              <a:t>，纸质资源仅供参考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r>
              <a:rPr lang="zh-CN" altLang="en-US" sz="2400" dirty="0">
                <a:solidFill>
                  <a:srgbClr val="990000"/>
                </a:solidFill>
                <a:effectLst/>
              </a:rPr>
              <a:t>按要求做笔记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r>
              <a:rPr lang="zh-CN" altLang="en-US" sz="2400" dirty="0">
                <a:solidFill>
                  <a:srgbClr val="990000"/>
                </a:solidFill>
                <a:effectLst/>
              </a:rPr>
              <a:t>“边操作便理解”或者“先操作后理解”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endParaRPr lang="en-US" altLang="zh-CN" sz="2400" dirty="0">
              <a:solidFill>
                <a:srgbClr val="990000"/>
              </a:solidFill>
              <a:effectLst/>
            </a:endParaRPr>
          </a:p>
          <a:p>
            <a:pPr marL="273050" indent="-273050" eaLnBrk="1" hangingPunct="1"/>
            <a:r>
              <a:rPr lang="zh-CN" altLang="en-US" sz="2400" dirty="0">
                <a:solidFill>
                  <a:srgbClr val="990000"/>
                </a:solidFill>
                <a:effectLst/>
              </a:rPr>
              <a:t>多加练习</a:t>
            </a:r>
            <a:endParaRPr lang="en-US" altLang="zh-CN" sz="2400" dirty="0">
              <a:solidFill>
                <a:srgbClr val="99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03270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4">
            <a:extLst>
              <a:ext uri="{FF2B5EF4-FFF2-40B4-BE49-F238E27FC236}">
                <a16:creationId xmlns:a16="http://schemas.microsoft.com/office/drawing/2014/main" id="{E01CA25F-4211-4BC2-8D1C-3F72ED824A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FB696-E77D-4A59-85F9-CF1F1387F1C9}" type="datetime1">
              <a:rPr lang="zh-CN" altLang="en-US" sz="10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2023/8/29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灯片编号占位符 6">
            <a:extLst>
              <a:ext uri="{FF2B5EF4-FFF2-40B4-BE49-F238E27FC236}">
                <a16:creationId xmlns:a16="http://schemas.microsoft.com/office/drawing/2014/main" id="{53E631C2-AC82-4120-AAF4-7AC0BA5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F29A9-68F2-42C4-AD9A-59415E55CA48}" type="slidenum">
              <a:rPr lang="zh-CN" altLang="en-US" sz="1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68B4E630-12A2-480B-8CEA-E55F2F0E5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E715330-D859-4E46-B7D3-84C967E23F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55875" y="1412875"/>
            <a:ext cx="4171950" cy="4606925"/>
          </a:xfrm>
        </p:spPr>
        <p:txBody>
          <a:bodyPr/>
          <a:lstStyle/>
          <a:p>
            <a:pPr eaLnBrk="1" hangingPunct="1">
              <a:defRPr/>
            </a:pPr>
            <a:endParaRPr lang="zh-CN" altLang="en-US" sz="2800"/>
          </a:p>
          <a:p>
            <a:pPr algn="ctr" eaLnBrk="1" hangingPunct="1">
              <a:buFontTx/>
              <a:buNone/>
              <a:defRPr/>
            </a:pPr>
            <a:r>
              <a:rPr lang="zh-CN" altLang="en-US" sz="4400"/>
              <a:t>结束</a:t>
            </a:r>
          </a:p>
          <a:p>
            <a:pPr algn="ctr" eaLnBrk="1" hangingPunct="1">
              <a:buFontTx/>
              <a:buNone/>
              <a:defRPr/>
            </a:pPr>
            <a:endParaRPr lang="zh-CN" altLang="en-US" sz="4400"/>
          </a:p>
        </p:txBody>
      </p:sp>
      <p:graphicFrame>
        <p:nvGraphicFramePr>
          <p:cNvPr id="12294" name="Object 4">
            <a:extLst>
              <a:ext uri="{FF2B5EF4-FFF2-40B4-BE49-F238E27FC236}">
                <a16:creationId xmlns:a16="http://schemas.microsoft.com/office/drawing/2014/main" id="{A1CC5D50-CD97-4D8D-A27A-66D024BDC16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2708275"/>
          <a:ext cx="3600450" cy="370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132027" imgH="1054303" progId="MS_ClipArt_Gallery.2">
                  <p:embed/>
                </p:oleObj>
              </mc:Choice>
              <mc:Fallback>
                <p:oleObj name="Clip" r:id="rId2" imgW="1132027" imgH="105430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08275"/>
                        <a:ext cx="3600450" cy="370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1_Default Design">
  <a:themeElements>
    <a:clrScheme name="1_Default Design 10">
      <a:dk1>
        <a:srgbClr val="336699"/>
      </a:dk1>
      <a:lt1>
        <a:srgbClr val="CCECFF"/>
      </a:lt1>
      <a:dk2>
        <a:srgbClr val="CCFF66"/>
      </a:dk2>
      <a:lt2>
        <a:srgbClr val="336699"/>
      </a:lt2>
      <a:accent1>
        <a:srgbClr val="DFF3FF"/>
      </a:accent1>
      <a:accent2>
        <a:srgbClr val="A6B84A"/>
      </a:accent2>
      <a:accent3>
        <a:srgbClr val="E2F4FF"/>
      </a:accent3>
      <a:accent4>
        <a:srgbClr val="2A5682"/>
      </a:accent4>
      <a:accent5>
        <a:srgbClr val="ECF8FF"/>
      </a:accent5>
      <a:accent6>
        <a:srgbClr val="96A642"/>
      </a:accent6>
      <a:hlink>
        <a:srgbClr val="73B5CF"/>
      </a:hlink>
      <a:folHlink>
        <a:srgbClr val="008080"/>
      </a:folHlink>
    </a:clrScheme>
    <a:fontScheme name="1_Default Design">
      <a:majorFont>
        <a:latin typeface="黑体"/>
        <a:ea typeface="黑体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E9B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BF2D7"/>
        </a:accent5>
        <a:accent6>
          <a:srgbClr val="2D2D8A"/>
        </a:accent6>
        <a:hlink>
          <a:srgbClr val="339966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DEBA"/>
        </a:accent1>
        <a:accent2>
          <a:srgbClr val="F1FFCD"/>
        </a:accent2>
        <a:accent3>
          <a:srgbClr val="FFFFFF"/>
        </a:accent3>
        <a:accent4>
          <a:srgbClr val="000000"/>
        </a:accent4>
        <a:accent5>
          <a:srgbClr val="E7ECD9"/>
        </a:accent5>
        <a:accent6>
          <a:srgbClr val="DAE7BA"/>
        </a:accent6>
        <a:hlink>
          <a:srgbClr val="7B7D37"/>
        </a:hlink>
        <a:folHlink>
          <a:srgbClr val="3A62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777777"/>
        </a:dk1>
        <a:lt1>
          <a:srgbClr val="333333"/>
        </a:lt1>
        <a:dk2>
          <a:srgbClr val="000066"/>
        </a:dk2>
        <a:lt2>
          <a:srgbClr val="D1D1CB"/>
        </a:lt2>
        <a:accent1>
          <a:srgbClr val="99998D"/>
        </a:accent1>
        <a:accent2>
          <a:srgbClr val="6292C6"/>
        </a:accent2>
        <a:accent3>
          <a:srgbClr val="AAAAB8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D1D1CB"/>
        </a:dk2>
        <a:lt2>
          <a:srgbClr val="777777"/>
        </a:lt2>
        <a:accent1>
          <a:srgbClr val="99998D"/>
        </a:accent1>
        <a:accent2>
          <a:srgbClr val="6292C6"/>
        </a:accent2>
        <a:accent3>
          <a:srgbClr val="FFFFFF"/>
        </a:accent3>
        <a:accent4>
          <a:srgbClr val="2A2A2A"/>
        </a:accent4>
        <a:accent5>
          <a:srgbClr val="CACAC5"/>
        </a:accent5>
        <a:accent6>
          <a:srgbClr val="5884B3"/>
        </a:accent6>
        <a:hlink>
          <a:srgbClr val="FEF4AA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ABCF7F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D2E4C0"/>
        </a:accent5>
        <a:accent6>
          <a:srgbClr val="E78A5C"/>
        </a:accent6>
        <a:hlink>
          <a:srgbClr val="EA552C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85CADF"/>
        </a:dk1>
        <a:lt1>
          <a:srgbClr val="DBF0FF"/>
        </a:lt1>
        <a:dk2>
          <a:srgbClr val="CCFFFF"/>
        </a:dk2>
        <a:lt2>
          <a:srgbClr val="003366"/>
        </a:lt2>
        <a:accent1>
          <a:srgbClr val="3F709D"/>
        </a:accent1>
        <a:accent2>
          <a:srgbClr val="00B000"/>
        </a:accent2>
        <a:accent3>
          <a:srgbClr val="EAF6FF"/>
        </a:accent3>
        <a:accent4>
          <a:srgbClr val="71ACBE"/>
        </a:accent4>
        <a:accent5>
          <a:srgbClr val="AFBBCC"/>
        </a:accent5>
        <a:accent6>
          <a:srgbClr val="009F00"/>
        </a:accent6>
        <a:hlink>
          <a:srgbClr val="66CCFF"/>
        </a:hlink>
        <a:folHlink>
          <a:srgbClr val="FFF3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663300"/>
        </a:dk1>
        <a:lt1>
          <a:srgbClr val="D2BA9E"/>
        </a:lt1>
        <a:dk2>
          <a:srgbClr val="DFC08D"/>
        </a:dk2>
        <a:lt2>
          <a:srgbClr val="2D2015"/>
        </a:lt2>
        <a:accent1>
          <a:srgbClr val="C6DF95"/>
        </a:accent1>
        <a:accent2>
          <a:srgbClr val="8F5F2F"/>
        </a:accent2>
        <a:accent3>
          <a:srgbClr val="E5D9CC"/>
        </a:accent3>
        <a:accent4>
          <a:srgbClr val="562A00"/>
        </a:accent4>
        <a:accent5>
          <a:srgbClr val="DFECC8"/>
        </a:accent5>
        <a:accent6>
          <a:srgbClr val="81552A"/>
        </a:accent6>
        <a:hlink>
          <a:srgbClr val="CCB400"/>
        </a:hlink>
        <a:folHlink>
          <a:srgbClr val="5C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969696"/>
        </a:dk1>
        <a:lt1>
          <a:srgbClr val="DEF6F1"/>
        </a:lt1>
        <a:dk2>
          <a:srgbClr val="8BCD33"/>
        </a:dk2>
        <a:lt2>
          <a:srgbClr val="969696"/>
        </a:lt2>
        <a:accent1>
          <a:srgbClr val="E8FFCD"/>
        </a:accent1>
        <a:accent2>
          <a:srgbClr val="8DC6FF"/>
        </a:accent2>
        <a:accent3>
          <a:srgbClr val="ECFAF7"/>
        </a:accent3>
        <a:accent4>
          <a:srgbClr val="7F7F7F"/>
        </a:accent4>
        <a:accent5>
          <a:srgbClr val="F2FFE3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336699"/>
        </a:dk1>
        <a:lt1>
          <a:srgbClr val="CCECFF"/>
        </a:lt1>
        <a:dk2>
          <a:srgbClr val="CCFF66"/>
        </a:dk2>
        <a:lt2>
          <a:srgbClr val="336699"/>
        </a:lt2>
        <a:accent1>
          <a:srgbClr val="DFF3FF"/>
        </a:accent1>
        <a:accent2>
          <a:srgbClr val="A6B84A"/>
        </a:accent2>
        <a:accent3>
          <a:srgbClr val="E2F4FF"/>
        </a:accent3>
        <a:accent4>
          <a:srgbClr val="2A5682"/>
        </a:accent4>
        <a:accent5>
          <a:srgbClr val="ECF8FF"/>
        </a:accent5>
        <a:accent6>
          <a:srgbClr val="96A642"/>
        </a:accent6>
        <a:hlink>
          <a:srgbClr val="73B5CF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000000"/>
        </a:dk1>
        <a:lt1>
          <a:srgbClr val="FFFFD9"/>
        </a:lt1>
        <a:dk2>
          <a:srgbClr val="663300"/>
        </a:dk2>
        <a:lt2>
          <a:srgbClr val="777777"/>
        </a:lt2>
        <a:accent1>
          <a:srgbClr val="F6FDE1"/>
        </a:accent1>
        <a:accent2>
          <a:srgbClr val="BFC39F"/>
        </a:accent2>
        <a:accent3>
          <a:srgbClr val="FFFFE9"/>
        </a:accent3>
        <a:accent4>
          <a:srgbClr val="000000"/>
        </a:accent4>
        <a:accent5>
          <a:srgbClr val="FAFEEE"/>
        </a:accent5>
        <a:accent6>
          <a:srgbClr val="ADB090"/>
        </a:accent6>
        <a:hlink>
          <a:srgbClr val="FE7F52"/>
        </a:hlink>
        <a:folHlink>
          <a:srgbClr val="F836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969696"/>
        </a:dk1>
        <a:lt1>
          <a:srgbClr val="DADAE6"/>
        </a:lt1>
        <a:dk2>
          <a:srgbClr val="FFFFFF"/>
        </a:dk2>
        <a:lt2>
          <a:srgbClr val="3E3E5C"/>
        </a:lt2>
        <a:accent1>
          <a:srgbClr val="C4CFE6"/>
        </a:accent1>
        <a:accent2>
          <a:srgbClr val="9DE719"/>
        </a:accent2>
        <a:accent3>
          <a:srgbClr val="EAEAF0"/>
        </a:accent3>
        <a:accent4>
          <a:srgbClr val="7F7F7F"/>
        </a:accent4>
        <a:accent5>
          <a:srgbClr val="DEE4F0"/>
        </a:accent5>
        <a:accent6>
          <a:srgbClr val="8ED116"/>
        </a:accent6>
        <a:hlink>
          <a:srgbClr val="0066CC"/>
        </a:hlink>
        <a:folHlink>
          <a:srgbClr val="FAFFF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2009春季模版</Template>
  <TotalTime>10343</TotalTime>
  <Words>251</Words>
  <Application>Microsoft Office PowerPoint</Application>
  <PresentationFormat>全屏显示(4:3)</PresentationFormat>
  <Paragraphs>69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黑体</vt:lpstr>
      <vt:lpstr>楷体_GB2312</vt:lpstr>
      <vt:lpstr>Arial</vt:lpstr>
      <vt:lpstr>Times New Roman</vt:lpstr>
      <vt:lpstr>1_Default Design</vt:lpstr>
      <vt:lpstr>Clip</vt:lpstr>
      <vt:lpstr>程序设计I</vt:lpstr>
      <vt:lpstr>教师简介</vt:lpstr>
      <vt:lpstr>参考教材</vt:lpstr>
      <vt:lpstr>考核方式</vt:lpstr>
      <vt:lpstr>教学相关网址</vt:lpstr>
      <vt:lpstr>小白学好C语言的方法</vt:lpstr>
      <vt:lpstr>PowerPoint 演示文稿</vt:lpstr>
    </vt:vector>
  </TitlesOfParts>
  <Company>qdcmis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计算机图形学─第一讲</dc:title>
  <dc:creator>中国农业大学：杨颖</dc:creator>
  <cp:lastModifiedBy>ZWX</cp:lastModifiedBy>
  <cp:revision>483</cp:revision>
  <cp:lastPrinted>1999-12-02T02:19:10Z</cp:lastPrinted>
  <dcterms:created xsi:type="dcterms:W3CDTF">1999-07-14T08:22:53Z</dcterms:created>
  <dcterms:modified xsi:type="dcterms:W3CDTF">2023-08-29T07:28:29Z</dcterms:modified>
</cp:coreProperties>
</file>