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0" r:id="rId2"/>
    <p:sldId id="267" r:id="rId3"/>
    <p:sldId id="256" r:id="rId4"/>
    <p:sldId id="257" r:id="rId5"/>
    <p:sldId id="259" r:id="rId6"/>
    <p:sldId id="260" r:id="rId7"/>
    <p:sldId id="265" r:id="rId8"/>
    <p:sldId id="266" r:id="rId9"/>
    <p:sldId id="258" r:id="rId10"/>
    <p:sldId id="261" r:id="rId11"/>
    <p:sldId id="264" r:id="rId12"/>
    <p:sldId id="263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5B9BD5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5E5F7-FA05-4C17-93BF-02BB2C408BE1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BFD65-08DC-48DC-B76B-5220588A23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50CA-20DC-41CF-BD55-0D7EAC39982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8DF7-9027-4C8C-B3BD-7B6D45AAFC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88114" y="4721142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原型设计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16" y="1752839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2827863" y="1046718"/>
            <a:ext cx="6536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中国人民解放军陆军工程学院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石家庄校区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7998" y="33578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查询登录页面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30"/>
          <p:cNvSpPr/>
          <p:nvPr/>
        </p:nvSpPr>
        <p:spPr>
          <a:xfrm>
            <a:off x="2565396" y="2661617"/>
            <a:ext cx="7061199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009001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102140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90054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: 圆角 34"/>
          <p:cNvSpPr/>
          <p:nvPr/>
        </p:nvSpPr>
        <p:spPr>
          <a:xfrm>
            <a:off x="5601757" y="5272627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</a:p>
        </p:txBody>
      </p:sp>
      <p:sp>
        <p:nvSpPr>
          <p:cNvPr id="36" name="矩形: 圆角 35"/>
          <p:cNvSpPr/>
          <p:nvPr/>
        </p:nvSpPr>
        <p:spPr>
          <a:xfrm>
            <a:off x="4095212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4091511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184006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监督员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277138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</a:p>
        </p:txBody>
      </p:sp>
      <p:sp>
        <p:nvSpPr>
          <p:cNvPr id="44" name="矩形: 圆角 43"/>
          <p:cNvSpPr/>
          <p:nvPr/>
        </p:nvSpPr>
        <p:spPr>
          <a:xfrm>
            <a:off x="7270213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7266512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3611025" y="2360457"/>
            <a:ext cx="1570575" cy="291358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 询</a:t>
            </a:r>
          </a:p>
        </p:txBody>
      </p:sp>
      <p:sp>
        <p:nvSpPr>
          <p:cNvPr id="7" name="梯形 6"/>
          <p:cNvSpPr/>
          <p:nvPr/>
        </p:nvSpPr>
        <p:spPr>
          <a:xfrm>
            <a:off x="7010402" y="2360457"/>
            <a:ext cx="1573911" cy="291358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 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7989" y="1953200"/>
            <a:ext cx="4751622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需要操作员和监督员同时登录才能进入信息管理</a:t>
            </a:r>
            <a:r>
              <a:rPr lang="en-US" altLang="zh-CN" dirty="0"/>
              <a:t>-</a:t>
            </a:r>
            <a:r>
              <a:rPr lang="zh-CN" altLang="en-US" dirty="0"/>
              <a:t>查询模块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8" name="矩形: 圆角 2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信息查询页面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6817452" y="2372088"/>
            <a:ext cx="1629830" cy="2617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8164704" y="2432183"/>
            <a:ext cx="235786" cy="1535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1260" y="2346686"/>
            <a:ext cx="121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查询条件：</a:t>
            </a:r>
          </a:p>
        </p:txBody>
      </p:sp>
      <p:sp>
        <p:nvSpPr>
          <p:cNvPr id="55" name="矩形: 圆角 54"/>
          <p:cNvSpPr/>
          <p:nvPr/>
        </p:nvSpPr>
        <p:spPr>
          <a:xfrm>
            <a:off x="10711992" y="2346686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8672340" y="2346686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944227" y="2396127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11075325" y="2528869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3" y="2838251"/>
          <a:ext cx="10473268" cy="31968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83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7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06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60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已检视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已检视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25050687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25050688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04032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2005-9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2006-5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15:30:00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04044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2005-9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2007-12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已出库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15:35:00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8" name="矩形: 圆角 57"/>
          <p:cNvSpPr/>
          <p:nvPr/>
        </p:nvSpPr>
        <p:spPr>
          <a:xfrm>
            <a:off x="10284861" y="6133170"/>
            <a:ext cx="1043539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955075" y="2308920"/>
            <a:ext cx="107692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字段选择</a:t>
            </a:r>
          </a:p>
        </p:txBody>
      </p:sp>
      <p:sp>
        <p:nvSpPr>
          <p:cNvPr id="62" name="矩形: 圆角 61"/>
          <p:cNvSpPr/>
          <p:nvPr/>
        </p:nvSpPr>
        <p:spPr>
          <a:xfrm>
            <a:off x="11090061" y="3384498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/>
          <p:cNvSpPr/>
          <p:nvPr/>
        </p:nvSpPr>
        <p:spPr>
          <a:xfrm>
            <a:off x="11090061" y="3720069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/>
          <p:cNvSpPr/>
          <p:nvPr/>
        </p:nvSpPr>
        <p:spPr>
          <a:xfrm>
            <a:off x="11090061" y="4066887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/>
          <p:cNvSpPr/>
          <p:nvPr/>
        </p:nvSpPr>
        <p:spPr>
          <a:xfrm>
            <a:off x="11090061" y="4419390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11090061" y="4766208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/>
          <p:cNvSpPr/>
          <p:nvPr/>
        </p:nvSpPr>
        <p:spPr>
          <a:xfrm>
            <a:off x="11090061" y="5093312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/>
          <p:cNvSpPr/>
          <p:nvPr/>
        </p:nvSpPr>
        <p:spPr>
          <a:xfrm>
            <a:off x="11090703" y="5448869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/>
          <p:cNvSpPr/>
          <p:nvPr/>
        </p:nvSpPr>
        <p:spPr>
          <a:xfrm>
            <a:off x="11090703" y="5792907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  询</a:t>
            </a:r>
          </a:p>
        </p:txBody>
      </p:sp>
      <p:sp>
        <p:nvSpPr>
          <p:cNvPr id="78" name="矩形: 圆角 77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出  库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42" name="矩形: 圆角 41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出库登录页面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梯形 1"/>
          <p:cNvSpPr/>
          <p:nvPr/>
        </p:nvSpPr>
        <p:spPr>
          <a:xfrm>
            <a:off x="3611025" y="2360457"/>
            <a:ext cx="1570575" cy="291358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 询</a:t>
            </a:r>
          </a:p>
        </p:txBody>
      </p:sp>
      <p:sp>
        <p:nvSpPr>
          <p:cNvPr id="3" name="梯形 2"/>
          <p:cNvSpPr/>
          <p:nvPr/>
        </p:nvSpPr>
        <p:spPr>
          <a:xfrm>
            <a:off x="7010402" y="2360457"/>
            <a:ext cx="1573911" cy="291358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 库</a:t>
            </a:r>
          </a:p>
        </p:txBody>
      </p:sp>
      <p:sp>
        <p:nvSpPr>
          <p:cNvPr id="31" name="矩形: 圆角 30"/>
          <p:cNvSpPr/>
          <p:nvPr/>
        </p:nvSpPr>
        <p:spPr>
          <a:xfrm>
            <a:off x="2565396" y="2661617"/>
            <a:ext cx="7061199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009001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102140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90054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: 圆角 34"/>
          <p:cNvSpPr/>
          <p:nvPr/>
        </p:nvSpPr>
        <p:spPr>
          <a:xfrm>
            <a:off x="5601757" y="5272627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</a:p>
        </p:txBody>
      </p:sp>
      <p:sp>
        <p:nvSpPr>
          <p:cNvPr id="36" name="矩形: 圆角 35"/>
          <p:cNvSpPr/>
          <p:nvPr/>
        </p:nvSpPr>
        <p:spPr>
          <a:xfrm>
            <a:off x="4095212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4091511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184006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监督员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277138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</a:p>
        </p:txBody>
      </p:sp>
      <p:sp>
        <p:nvSpPr>
          <p:cNvPr id="44" name="矩形: 圆角 43"/>
          <p:cNvSpPr/>
          <p:nvPr/>
        </p:nvSpPr>
        <p:spPr>
          <a:xfrm>
            <a:off x="7270213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7266512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7989" y="1953200"/>
            <a:ext cx="4751622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需要操作员和监督员同时登录才能进入信息管理</a:t>
            </a:r>
            <a:r>
              <a:rPr lang="en-US" altLang="zh-CN" dirty="0"/>
              <a:t>-</a:t>
            </a:r>
            <a:r>
              <a:rPr lang="zh-CN" altLang="en-US" dirty="0"/>
              <a:t>出库模块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8" name="矩形: 圆角 2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出库管理页面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6817452" y="2372091"/>
            <a:ext cx="1629830" cy="2617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8164704" y="2432186"/>
            <a:ext cx="235786" cy="1535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1260" y="2346689"/>
            <a:ext cx="121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查询条件：</a:t>
            </a:r>
          </a:p>
        </p:txBody>
      </p:sp>
      <p:sp>
        <p:nvSpPr>
          <p:cNvPr id="55" name="矩形: 圆角 54"/>
          <p:cNvSpPr/>
          <p:nvPr/>
        </p:nvSpPr>
        <p:spPr>
          <a:xfrm>
            <a:off x="10711992" y="2346689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8672340" y="2346689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944227" y="2396130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11075325" y="2528872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3" name="矩形: 圆角 22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3" y="2838254"/>
          <a:ext cx="10473268" cy="28618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83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7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06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60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25050687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25050688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04032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2005-9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2006-5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15:30:00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" name="矩形: 圆角 61"/>
          <p:cNvSpPr/>
          <p:nvPr/>
        </p:nvSpPr>
        <p:spPr>
          <a:xfrm>
            <a:off x="11090061" y="3384501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/>
          <p:cNvSpPr/>
          <p:nvPr/>
        </p:nvSpPr>
        <p:spPr>
          <a:xfrm>
            <a:off x="11090061" y="3720072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/>
          <p:cNvSpPr/>
          <p:nvPr/>
        </p:nvSpPr>
        <p:spPr>
          <a:xfrm>
            <a:off x="11090061" y="4066890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/>
          <p:cNvSpPr/>
          <p:nvPr/>
        </p:nvSpPr>
        <p:spPr>
          <a:xfrm>
            <a:off x="11090061" y="4419393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11090061" y="4766211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/>
          <p:cNvSpPr/>
          <p:nvPr/>
        </p:nvSpPr>
        <p:spPr>
          <a:xfrm>
            <a:off x="11090061" y="5093315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/>
          <p:cNvSpPr/>
          <p:nvPr/>
        </p:nvSpPr>
        <p:spPr>
          <a:xfrm>
            <a:off x="11090703" y="5448872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查  询</a:t>
            </a:r>
          </a:p>
        </p:txBody>
      </p:sp>
      <p:sp>
        <p:nvSpPr>
          <p:cNvPr id="32" name="矩形: 圆角 31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出  库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77962" y="2351600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出库页面只显示已检视未出库装备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933446" y="2319886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 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4236" y="5759009"/>
            <a:ext cx="8065028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出库时打印</a:t>
            </a:r>
            <a:endParaRPr lang="en-US" altLang="zh-CN" dirty="0"/>
          </a:p>
          <a:p>
            <a:pPr algn="ctr"/>
            <a:r>
              <a:rPr lang="zh-CN" altLang="en-US" dirty="0"/>
              <a:t>“表</a:t>
            </a:r>
            <a:r>
              <a:rPr lang="en-US" altLang="zh-CN" dirty="0"/>
              <a:t>A.4 </a:t>
            </a:r>
            <a:r>
              <a:rPr lang="zh-CN" altLang="en-US" dirty="0"/>
              <a:t>退役报废军械装备（部件）交接汇总表”“表</a:t>
            </a:r>
            <a:r>
              <a:rPr lang="en-US" altLang="zh-CN" dirty="0"/>
              <a:t>A.5 </a:t>
            </a:r>
            <a:r>
              <a:rPr lang="zh-CN" altLang="en-US" dirty="0"/>
              <a:t>退役报废军械装备（部件）交接明细表”</a:t>
            </a:r>
            <a:endParaRPr lang="en-US" altLang="zh-CN" dirty="0"/>
          </a:p>
          <a:p>
            <a:pPr algn="ctr"/>
            <a:r>
              <a:rPr lang="zh-CN" altLang="en-US" dirty="0"/>
              <a:t>“表</a:t>
            </a:r>
            <a:r>
              <a:rPr lang="en-US" altLang="zh-CN" dirty="0"/>
              <a:t>A.9 </a:t>
            </a:r>
            <a:r>
              <a:rPr lang="zh-CN" altLang="en-US" dirty="0"/>
              <a:t>退役报废枪械销毁处理情况全过程登记表”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五、其他说明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275" y="772819"/>
            <a:ext cx="10867449" cy="346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拍照采用双相机，其中相机</a:t>
            </a: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用于单装编码识别，相机</a:t>
            </a: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用于整枪拍摄。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识别须具有自学习</a:t>
            </a:r>
            <a:r>
              <a:rPr lang="zh-CN" altLang="en-US" sz="16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功能。（我们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现场是答应说有的）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单装编码照片及整枪照片均采用压缩格式进行保存和关联。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目前还未考虑总共有多少字段和图像存储后的表现形式。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表单打印还需要去现场和客户沟通及调试。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本文档只提供原型设计（偏向</a:t>
            </a: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端风格），软件框架和设计细节由项目经理和软件工程师共同确定。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客户需求比较模糊，以上是客户现场挖掘出来的内容。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一、枪支信息智能管理系统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58045" y="1165137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sp>
        <p:nvSpPr>
          <p:cNvPr id="11" name="梯形 10"/>
          <p:cNvSpPr/>
          <p:nvPr/>
        </p:nvSpPr>
        <p:spPr>
          <a:xfrm>
            <a:off x="1551525" y="3572935"/>
            <a:ext cx="2497651" cy="2006602"/>
          </a:xfrm>
          <a:prstGeom prst="trapezoid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7" name="梯形 16"/>
          <p:cNvSpPr/>
          <p:nvPr/>
        </p:nvSpPr>
        <p:spPr>
          <a:xfrm>
            <a:off x="4847172" y="3572935"/>
            <a:ext cx="2497651" cy="2006602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19" name="梯形 18"/>
          <p:cNvSpPr/>
          <p:nvPr/>
        </p:nvSpPr>
        <p:spPr>
          <a:xfrm>
            <a:off x="8142818" y="3572935"/>
            <a:ext cx="2497651" cy="2006602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1890984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187989" y="2071733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任何时候切换模块都需要重新登陆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二、账号管理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3533767" y="2624669"/>
            <a:ext cx="5124455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90727" y="40618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871679" y="461299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47719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: 圆角 25"/>
          <p:cNvSpPr/>
          <p:nvPr/>
        </p:nvSpPr>
        <p:spPr>
          <a:xfrm>
            <a:off x="5601757" y="5230292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5915548" y="4073558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5920312" y="4621463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7989" y="2071733"/>
            <a:ext cx="269817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由系统管理员登录账号管理页面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7" name="矩形: 圆角 2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二、账号管理页面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graphicFrame>
        <p:nvGraphicFramePr>
          <p:cNvPr id="3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33446" y="2575779"/>
          <a:ext cx="10329341" cy="3662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981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军官证号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识别监督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入库操作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入库监督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出库监督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: 圆角 5"/>
          <p:cNvSpPr/>
          <p:nvPr/>
        </p:nvSpPr>
        <p:spPr>
          <a:xfrm>
            <a:off x="9990648" y="309033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0574851" y="309033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9990648" y="3556001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574851" y="3556001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9990648" y="40216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10574851" y="40216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9990648" y="44788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10574851" y="44788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9990648" y="49402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32" name="矩形: 圆角 31"/>
          <p:cNvSpPr/>
          <p:nvPr/>
        </p:nvSpPr>
        <p:spPr>
          <a:xfrm>
            <a:off x="10574851" y="49402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34" name="矩形: 圆角 33"/>
          <p:cNvSpPr/>
          <p:nvPr/>
        </p:nvSpPr>
        <p:spPr>
          <a:xfrm>
            <a:off x="9990648" y="53974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36" name="矩形: 圆角 35"/>
          <p:cNvSpPr/>
          <p:nvPr/>
        </p:nvSpPr>
        <p:spPr>
          <a:xfrm>
            <a:off x="10574851" y="53974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38" name="矩形: 圆角 37"/>
          <p:cNvSpPr/>
          <p:nvPr/>
        </p:nvSpPr>
        <p:spPr>
          <a:xfrm>
            <a:off x="9990648" y="5863163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40" name="矩形: 圆角 39"/>
          <p:cNvSpPr/>
          <p:nvPr/>
        </p:nvSpPr>
        <p:spPr>
          <a:xfrm>
            <a:off x="10574851" y="5863163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933446" y="2091274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 建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49176" y="2081309"/>
            <a:ext cx="269817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管理员可以对账号进行增删查改</a:t>
            </a:r>
          </a:p>
        </p:txBody>
      </p:sp>
      <p:sp>
        <p:nvSpPr>
          <p:cNvPr id="27" name="矩形: 圆角 26"/>
          <p:cNvSpPr/>
          <p:nvPr/>
        </p:nvSpPr>
        <p:spPr>
          <a:xfrm>
            <a:off x="10711992" y="2118087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8672340" y="2118087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944227" y="2167528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11075325" y="2300270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37" name="矩形: 圆角 3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2565396" y="2619282"/>
            <a:ext cx="7061199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009001" y="40422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102140" y="45901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47719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: 圆角 25"/>
          <p:cNvSpPr/>
          <p:nvPr/>
        </p:nvSpPr>
        <p:spPr>
          <a:xfrm>
            <a:off x="5601757" y="5230292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4095212" y="4050750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091511" y="4598655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梯形 17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22" name="梯形 21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24" name="梯形 23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84006" y="40422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77138" y="45901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7270213" y="4050750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266512" y="4598655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7989" y="2071733"/>
            <a:ext cx="439812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需要操作员和监督员同时登录才能进入编码识别模块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7" name="矩形: 圆角 2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箱装入库管理页面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3" y="2804386"/>
          <a:ext cx="10515598" cy="30237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2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2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37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50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159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隶属单位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管理单位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已检视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E3R3FDFDFDF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AH-20201113-001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AH-20201113-002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AH-20201113-003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AH-20201113-004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AH-20201113-005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AH-20201113-006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AH-20201113-007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: 圆角 5"/>
          <p:cNvSpPr/>
          <p:nvPr/>
        </p:nvSpPr>
        <p:spPr>
          <a:xfrm>
            <a:off x="10405535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0879673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10405535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879673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10405535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10879673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10405535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10879673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10405535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10879673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10405535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10879673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34" name="矩形: 圆角 33"/>
          <p:cNvSpPr/>
          <p:nvPr/>
        </p:nvSpPr>
        <p:spPr>
          <a:xfrm>
            <a:off x="10405535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36" name="矩形: 圆角 35"/>
          <p:cNvSpPr/>
          <p:nvPr/>
        </p:nvSpPr>
        <p:spPr>
          <a:xfrm>
            <a:off x="10879673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933446" y="2311419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 建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箱装入库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单装入库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/>
          <p:cNvSpPr/>
          <p:nvPr/>
        </p:nvSpPr>
        <p:spPr>
          <a:xfrm>
            <a:off x="9751461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存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10565328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3615267" y="3327408"/>
            <a:ext cx="1100666" cy="20547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397821" y="2334538"/>
            <a:ext cx="269817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点击装箱单号进入对应的装箱单</a:t>
            </a:r>
          </a:p>
        </p:txBody>
      </p:sp>
      <p:sp>
        <p:nvSpPr>
          <p:cNvPr id="31" name="箭头: 右 30"/>
          <p:cNvSpPr/>
          <p:nvPr/>
        </p:nvSpPr>
        <p:spPr>
          <a:xfrm rot="5400000">
            <a:off x="4448261" y="2838949"/>
            <a:ext cx="465980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10810256" y="2353754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8770604" y="2353754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042491" y="2403195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 flipV="1">
            <a:off x="11173589" y="2535937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96661" y="6041044"/>
            <a:ext cx="305724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操作员可以对装箱信息进行增删查改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43" name="矩形: 圆角 42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箱装入库装箱信息管理页面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27094" y="2836756"/>
          <a:ext cx="10352627" cy="23217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2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7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计量单位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重要部件缺失情况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矩形: 圆角 28"/>
          <p:cNvSpPr/>
          <p:nvPr/>
        </p:nvSpPr>
        <p:spPr>
          <a:xfrm>
            <a:off x="931541" y="2288347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 加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箱装入库</a:t>
            </a:r>
          </a:p>
        </p:txBody>
      </p:sp>
      <p:sp>
        <p:nvSpPr>
          <p:cNvPr id="31" name="矩形: 圆角 30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单装入库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/>
          <p:cNvSpPr/>
          <p:nvPr/>
        </p:nvSpPr>
        <p:spPr>
          <a:xfrm>
            <a:off x="9751461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存</a:t>
            </a:r>
          </a:p>
        </p:txBody>
      </p:sp>
      <p:sp>
        <p:nvSpPr>
          <p:cNvPr id="71" name="矩形: 圆角 70"/>
          <p:cNvSpPr/>
          <p:nvPr/>
        </p:nvSpPr>
        <p:spPr>
          <a:xfrm>
            <a:off x="10565328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831488" y="2317604"/>
            <a:ext cx="345639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进入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AH-20201113-001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的装箱信息页面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4555733" y="1851158"/>
            <a:ext cx="305724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操作员可以对装箱信息进行增删查改</a:t>
            </a:r>
          </a:p>
        </p:txBody>
      </p:sp>
      <p:sp>
        <p:nvSpPr>
          <p:cNvPr id="82" name="箭头: 右 81"/>
          <p:cNvSpPr/>
          <p:nvPr/>
        </p:nvSpPr>
        <p:spPr>
          <a:xfrm rot="5400000">
            <a:off x="2534791" y="2847416"/>
            <a:ext cx="465980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8382952" y="5175599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点击“编辑”则进入拍照识别页面</a:t>
            </a:r>
          </a:p>
        </p:txBody>
      </p:sp>
      <p:sp>
        <p:nvSpPr>
          <p:cNvPr id="86" name="矩形: 圆角 85"/>
          <p:cNvSpPr/>
          <p:nvPr/>
        </p:nvSpPr>
        <p:spPr>
          <a:xfrm>
            <a:off x="10261604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88" name="矩形: 圆角 87"/>
          <p:cNvSpPr/>
          <p:nvPr/>
        </p:nvSpPr>
        <p:spPr>
          <a:xfrm>
            <a:off x="10735742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90" name="矩形: 圆角 89"/>
          <p:cNvSpPr/>
          <p:nvPr/>
        </p:nvSpPr>
        <p:spPr>
          <a:xfrm>
            <a:off x="10261604" y="3691475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92" name="矩形: 圆角 91"/>
          <p:cNvSpPr/>
          <p:nvPr/>
        </p:nvSpPr>
        <p:spPr>
          <a:xfrm>
            <a:off x="10735742" y="3691475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94" name="矩形: 圆角 93"/>
          <p:cNvSpPr/>
          <p:nvPr/>
        </p:nvSpPr>
        <p:spPr>
          <a:xfrm>
            <a:off x="10261604" y="405553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96" name="矩形: 圆角 95"/>
          <p:cNvSpPr/>
          <p:nvPr/>
        </p:nvSpPr>
        <p:spPr>
          <a:xfrm>
            <a:off x="10735742" y="405553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98" name="矩形: 圆角 97"/>
          <p:cNvSpPr/>
          <p:nvPr/>
        </p:nvSpPr>
        <p:spPr>
          <a:xfrm>
            <a:off x="10261604" y="441960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100" name="矩形: 圆角 99"/>
          <p:cNvSpPr/>
          <p:nvPr/>
        </p:nvSpPr>
        <p:spPr>
          <a:xfrm>
            <a:off x="10735742" y="441960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102" name="矩形: 圆角 101"/>
          <p:cNvSpPr/>
          <p:nvPr/>
        </p:nvSpPr>
        <p:spPr>
          <a:xfrm>
            <a:off x="10261604" y="478367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104" name="矩形: 圆角 103"/>
          <p:cNvSpPr/>
          <p:nvPr/>
        </p:nvSpPr>
        <p:spPr>
          <a:xfrm>
            <a:off x="10735742" y="478367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106" name="矩形: 圆角 105"/>
          <p:cNvSpPr/>
          <p:nvPr/>
        </p:nvSpPr>
        <p:spPr>
          <a:xfrm>
            <a:off x="931337" y="5994395"/>
            <a:ext cx="1283750" cy="3370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打印装箱清单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2315559" y="6009047"/>
            <a:ext cx="4235454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点击打印</a:t>
            </a:r>
            <a:r>
              <a:rPr lang="en-US" altLang="zh-CN" dirty="0"/>
              <a:t>2</a:t>
            </a:r>
            <a:r>
              <a:rPr lang="zh-CN" altLang="en-US" dirty="0"/>
              <a:t>张“表</a:t>
            </a:r>
            <a:r>
              <a:rPr lang="en-US" altLang="zh-CN" dirty="0"/>
              <a:t>A.2 </a:t>
            </a:r>
            <a:r>
              <a:rPr lang="zh-CN" altLang="en-US" dirty="0"/>
              <a:t>退役报废军械装备装箱清单”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37" name="矩形: 圆角 3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405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单装入库管理页面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933446" y="2311419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 建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箱装入库</a:t>
            </a:r>
          </a:p>
        </p:txBody>
      </p:sp>
      <p:sp>
        <p:nvSpPr>
          <p:cNvPr id="31" name="矩形: 圆角 30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单装入库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2" y="2804386"/>
          <a:ext cx="10490198" cy="30235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49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隶属单位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管理单位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矩形: 圆角 21"/>
          <p:cNvSpPr/>
          <p:nvPr/>
        </p:nvSpPr>
        <p:spPr>
          <a:xfrm>
            <a:off x="10363200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10837338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10363200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10837338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27" name="矩形: 圆角 26"/>
          <p:cNvSpPr/>
          <p:nvPr/>
        </p:nvSpPr>
        <p:spPr>
          <a:xfrm>
            <a:off x="10363200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41" name="矩形: 圆角 40"/>
          <p:cNvSpPr/>
          <p:nvPr/>
        </p:nvSpPr>
        <p:spPr>
          <a:xfrm>
            <a:off x="10837338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10363200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45" name="矩形: 圆角 44"/>
          <p:cNvSpPr/>
          <p:nvPr/>
        </p:nvSpPr>
        <p:spPr>
          <a:xfrm>
            <a:off x="10837338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47" name="矩形: 圆角 46"/>
          <p:cNvSpPr/>
          <p:nvPr/>
        </p:nvSpPr>
        <p:spPr>
          <a:xfrm>
            <a:off x="10363200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49" name="矩形: 圆角 48"/>
          <p:cNvSpPr/>
          <p:nvPr/>
        </p:nvSpPr>
        <p:spPr>
          <a:xfrm>
            <a:off x="10837338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51" name="矩形: 圆角 50"/>
          <p:cNvSpPr/>
          <p:nvPr/>
        </p:nvSpPr>
        <p:spPr>
          <a:xfrm>
            <a:off x="10363200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53" name="矩形: 圆角 52"/>
          <p:cNvSpPr/>
          <p:nvPr/>
        </p:nvSpPr>
        <p:spPr>
          <a:xfrm>
            <a:off x="10837338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55" name="矩形: 圆角 54"/>
          <p:cNvSpPr/>
          <p:nvPr/>
        </p:nvSpPr>
        <p:spPr>
          <a:xfrm>
            <a:off x="10363200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</a:p>
        </p:txBody>
      </p:sp>
      <p:sp>
        <p:nvSpPr>
          <p:cNvPr id="57" name="矩形: 圆角 56"/>
          <p:cNvSpPr/>
          <p:nvPr/>
        </p:nvSpPr>
        <p:spPr>
          <a:xfrm>
            <a:off x="10837338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9751461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存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10565328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</a:p>
        </p:txBody>
      </p:sp>
      <p:sp>
        <p:nvSpPr>
          <p:cNvPr id="50" name="矩形: 圆角 49"/>
          <p:cNvSpPr/>
          <p:nvPr/>
        </p:nvSpPr>
        <p:spPr>
          <a:xfrm>
            <a:off x="10810256" y="2353754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/>
          <p:cNvSpPr/>
          <p:nvPr/>
        </p:nvSpPr>
        <p:spPr>
          <a:xfrm>
            <a:off x="8770604" y="2353754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042491" y="2403195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H="1" flipV="1">
            <a:off x="11173589" y="2535937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90342" y="2351472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点击“编辑”则进入拍照识别页面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931337" y="5994395"/>
            <a:ext cx="1283750" cy="3370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打印单装卡片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58259" y="6009047"/>
            <a:ext cx="39453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点击打印“表</a:t>
            </a:r>
            <a:r>
              <a:rPr lang="en-US" altLang="zh-CN" dirty="0"/>
              <a:t>A.3 </a:t>
            </a:r>
            <a:r>
              <a:rPr lang="zh-CN" altLang="en-US" dirty="0"/>
              <a:t>退役报废军械装备单装卡片”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95752" y="1851158"/>
            <a:ext cx="3177216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操作员可以对单装信息进行增删查改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58" name="矩形: 圆角 5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检视页面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753532" y="1837264"/>
            <a:ext cx="10684933" cy="4741335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1859506" y="6013850"/>
            <a:ext cx="1078427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编码拍照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6945" y="2088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图像识别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986945" y="2543199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人工修正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8274041" y="2131753"/>
            <a:ext cx="2148449" cy="2888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8274042" y="2575371"/>
            <a:ext cx="2148449" cy="2931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7865533" y="5978457"/>
            <a:ext cx="831320" cy="3961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 存</a:t>
            </a:r>
          </a:p>
        </p:txBody>
      </p:sp>
      <p:sp>
        <p:nvSpPr>
          <p:cNvPr id="47" name="矩形: 圆角 46"/>
          <p:cNvSpPr/>
          <p:nvPr/>
        </p:nvSpPr>
        <p:spPr>
          <a:xfrm>
            <a:off x="9512836" y="5978457"/>
            <a:ext cx="831320" cy="39616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  正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69" y="2149899"/>
            <a:ext cx="5574301" cy="377674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34" y="2161029"/>
            <a:ext cx="265570" cy="224721"/>
          </a:xfrm>
          <a:prstGeom prst="rect">
            <a:avLst/>
          </a:prstGeom>
        </p:spPr>
      </p:pic>
      <p:sp>
        <p:nvSpPr>
          <p:cNvPr id="63" name="矩形: 圆角 62"/>
          <p:cNvSpPr/>
          <p:nvPr/>
        </p:nvSpPr>
        <p:spPr>
          <a:xfrm>
            <a:off x="7046211" y="4655121"/>
            <a:ext cx="3985852" cy="1157581"/>
          </a:xfrm>
          <a:prstGeom prst="roundRect">
            <a:avLst>
              <a:gd name="adj" fmla="val 58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7" name="文本框 66"/>
          <p:cNvSpPr txBox="1"/>
          <p:nvPr/>
        </p:nvSpPr>
        <p:spPr>
          <a:xfrm>
            <a:off x="7046211" y="4344869"/>
            <a:ext cx="3985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装箱单号：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AH-20201113-001         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录入数量：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046211" y="4682684"/>
            <a:ext cx="221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25050684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25050685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274043" y="2109677"/>
            <a:ext cx="1801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25050685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92006" y="301257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91679" y="3321272"/>
            <a:ext cx="13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套筒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84845" y="364469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机枪框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694041" y="395514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备份枪管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98242" y="3001934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重要部件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274041" y="3069725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8274040" y="3388578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8274039" y="3695810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8274039" y="4009869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160138" y="3029727"/>
            <a:ext cx="372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✔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160138" y="3657776"/>
            <a:ext cx="372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✔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29948" y="4967004"/>
            <a:ext cx="3433953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保存如缺少重要部件则弹出提示，例如：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缺失“套筒”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是否保存？</a:t>
            </a:r>
          </a:p>
        </p:txBody>
      </p:sp>
      <p:sp>
        <p:nvSpPr>
          <p:cNvPr id="49" name="箭头: 右 48"/>
          <p:cNvSpPr/>
          <p:nvPr/>
        </p:nvSpPr>
        <p:spPr>
          <a:xfrm rot="5400000">
            <a:off x="8498247" y="5722731"/>
            <a:ext cx="249924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/>
          <p:cNvSpPr/>
          <p:nvPr/>
        </p:nvSpPr>
        <p:spPr>
          <a:xfrm rot="16200000">
            <a:off x="7956559" y="4192760"/>
            <a:ext cx="1333301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680741" y="3398829"/>
            <a:ext cx="1469534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重要部件</a:t>
            </a:r>
            <a:endParaRPr lang="en-US" altLang="zh-CN" dirty="0"/>
          </a:p>
          <a:p>
            <a:pPr algn="ctr"/>
            <a:r>
              <a:rPr lang="zh-CN" altLang="en-US" dirty="0"/>
              <a:t>暂时只判断有无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</a:p>
        </p:txBody>
      </p:sp>
      <p:sp>
        <p:nvSpPr>
          <p:cNvPr id="72" name="矩形: 圆角 71"/>
          <p:cNvSpPr/>
          <p:nvPr/>
        </p:nvSpPr>
        <p:spPr>
          <a:xfrm>
            <a:off x="4495276" y="6013850"/>
            <a:ext cx="1078427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整枪拍照</a:t>
            </a:r>
          </a:p>
        </p:txBody>
      </p:sp>
      <p:sp>
        <p:nvSpPr>
          <p:cNvPr id="76" name="矩形 75"/>
          <p:cNvSpPr/>
          <p:nvPr/>
        </p:nvSpPr>
        <p:spPr>
          <a:xfrm>
            <a:off x="991637" y="1942091"/>
            <a:ext cx="402207" cy="183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78" name="矩形 77"/>
          <p:cNvSpPr/>
          <p:nvPr/>
        </p:nvSpPr>
        <p:spPr>
          <a:xfrm>
            <a:off x="1457299" y="1938892"/>
            <a:ext cx="402207" cy="18306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整枪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48" name="矩形: 圆角 4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d8108d9-6f33-421c-b378-359b62f75ba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e6d635-a17e-48af-a140-ac4c98724ff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744b056-b60b-46c1-bd2e-c672a445a84c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c26f18d-d0be-4a59-80e1-edc1fff846a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bcdadb3-cb7c-4dd6-b802-7087cba01c2d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7f1efd2-1f1d-4e40-9f5f-0b74c578e83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1399</Words>
  <Application>Microsoft Office PowerPoint</Application>
  <PresentationFormat>宽屏</PresentationFormat>
  <Paragraphs>581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朝晖</dc:creator>
  <cp:lastModifiedBy>1178926883@qq.com</cp:lastModifiedBy>
  <cp:revision>120</cp:revision>
  <dcterms:created xsi:type="dcterms:W3CDTF">2020-11-16T13:33:00Z</dcterms:created>
  <dcterms:modified xsi:type="dcterms:W3CDTF">2021-09-08T12:01:53Z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