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3"/>
  </p:handoutMasterIdLst>
  <p:sldIdLst>
    <p:sldId id="324" r:id="rId3"/>
    <p:sldId id="340" r:id="rId5"/>
    <p:sldId id="344" r:id="rId6"/>
    <p:sldId id="341" r:id="rId7"/>
    <p:sldId id="342" r:id="rId8"/>
    <p:sldId id="343" r:id="rId9"/>
    <p:sldId id="437" r:id="rId10"/>
    <p:sldId id="346" r:id="rId11"/>
    <p:sldId id="438" r:id="rId12"/>
    <p:sldId id="347" r:id="rId13"/>
    <p:sldId id="348" r:id="rId14"/>
    <p:sldId id="440" r:id="rId15"/>
    <p:sldId id="441" r:id="rId16"/>
    <p:sldId id="442" r:id="rId17"/>
    <p:sldId id="443" r:id="rId18"/>
    <p:sldId id="445" r:id="rId19"/>
    <p:sldId id="444" r:id="rId20"/>
    <p:sldId id="350" r:id="rId21"/>
    <p:sldId id="351" r:id="rId22"/>
    <p:sldId id="353" r:id="rId23"/>
    <p:sldId id="354" r:id="rId24"/>
    <p:sldId id="355" r:id="rId25"/>
    <p:sldId id="356" r:id="rId26"/>
    <p:sldId id="357" r:id="rId27"/>
    <p:sldId id="358" r:id="rId28"/>
    <p:sldId id="359" r:id="rId29"/>
    <p:sldId id="360" r:id="rId30"/>
    <p:sldId id="361" r:id="rId31"/>
    <p:sldId id="370" r:id="rId32"/>
    <p:sldId id="364" r:id="rId33"/>
    <p:sldId id="367" r:id="rId34"/>
    <p:sldId id="371" r:id="rId35"/>
    <p:sldId id="375" r:id="rId36"/>
    <p:sldId id="376" r:id="rId37"/>
    <p:sldId id="433" r:id="rId38"/>
    <p:sldId id="397" r:id="rId39"/>
    <p:sldId id="431" r:id="rId40"/>
    <p:sldId id="434" r:id="rId41"/>
    <p:sldId id="435" r:id="rId42"/>
    <p:sldId id="428" r:id="rId43"/>
    <p:sldId id="429" r:id="rId44"/>
    <p:sldId id="400" r:id="rId45"/>
    <p:sldId id="401" r:id="rId46"/>
    <p:sldId id="402" r:id="rId47"/>
    <p:sldId id="436" r:id="rId48"/>
    <p:sldId id="404" r:id="rId49"/>
    <p:sldId id="422" r:id="rId50"/>
    <p:sldId id="423" r:id="rId51"/>
    <p:sldId id="339" r:id="rId5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imes New Roman" panose="0202050305040509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50305040509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50305040509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50305040509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503050405090304" pitchFamily="18" charset="0"/>
        <a:ea typeface="+mn-ea"/>
        <a:cs typeface="+mn-cs"/>
      </a:defRPr>
    </a:lvl5pPr>
    <a:lvl6pPr marL="2286000" algn="l" defTabSz="914400" rtl="0" eaLnBrk="1" latinLnBrk="0" hangingPunct="1">
      <a:defRPr kern="1200">
        <a:solidFill>
          <a:schemeClr val="tx1"/>
        </a:solidFill>
        <a:latin typeface="Times New Roman" panose="02020503050405090304" pitchFamily="18" charset="0"/>
        <a:ea typeface="+mn-ea"/>
        <a:cs typeface="+mn-cs"/>
      </a:defRPr>
    </a:lvl6pPr>
    <a:lvl7pPr marL="2743200" algn="l" defTabSz="914400" rtl="0" eaLnBrk="1" latinLnBrk="0" hangingPunct="1">
      <a:defRPr kern="1200">
        <a:solidFill>
          <a:schemeClr val="tx1"/>
        </a:solidFill>
        <a:latin typeface="Times New Roman" panose="02020503050405090304" pitchFamily="18" charset="0"/>
        <a:ea typeface="+mn-ea"/>
        <a:cs typeface="+mn-cs"/>
      </a:defRPr>
    </a:lvl7pPr>
    <a:lvl8pPr marL="3200400" algn="l" defTabSz="914400" rtl="0" eaLnBrk="1" latinLnBrk="0" hangingPunct="1">
      <a:defRPr kern="1200">
        <a:solidFill>
          <a:schemeClr val="tx1"/>
        </a:solidFill>
        <a:latin typeface="Times New Roman" panose="02020503050405090304" pitchFamily="18" charset="0"/>
        <a:ea typeface="+mn-ea"/>
        <a:cs typeface="+mn-cs"/>
      </a:defRPr>
    </a:lvl8pPr>
    <a:lvl9pPr marL="3657600" algn="l" defTabSz="914400" rtl="0" eaLnBrk="1" latinLnBrk="0" hangingPunct="1">
      <a:defRPr kern="1200">
        <a:solidFill>
          <a:schemeClr val="tx1"/>
        </a:solidFill>
        <a:latin typeface="Times New Roman" panose="02020503050405090304" pitchFamily="18" charset="0"/>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1C3"/>
    <a:srgbClr val="323296"/>
    <a:srgbClr val="51C1C1"/>
    <a:srgbClr val="FF9900"/>
    <a:srgbClr val="CC3300"/>
    <a:srgbClr val="DDDDDD"/>
    <a:srgbClr val="003300"/>
    <a:srgbClr val="FFFFFF"/>
    <a:srgbClr val="3399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2" autoAdjust="0"/>
    <p:restoredTop sz="96327" autoAdjust="0"/>
  </p:normalViewPr>
  <p:slideViewPr>
    <p:cSldViewPr showGuides="1">
      <p:cViewPr varScale="1">
        <p:scale>
          <a:sx n="100" d="100"/>
          <a:sy n="100" d="100"/>
        </p:scale>
        <p:origin x="1644" y="90"/>
      </p:cViewPr>
      <p:guideLst>
        <p:guide orient="horz" pos="22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86" y="-90"/>
      </p:cViewPr>
      <p:guideLst>
        <p:guide orient="horz" pos="2940"/>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90204" pitchFamily="34" charset="0"/>
              </a:defRPr>
            </a:lvl1pPr>
          </a:lstStyle>
          <a:p>
            <a:pPr>
              <a:defRPr/>
            </a:pPr>
            <a:endParaRPr lang="en-GB" altLang="zh-CN"/>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90204" pitchFamily="34" charset="0"/>
              </a:defRPr>
            </a:lvl1pPr>
          </a:lstStyle>
          <a:p>
            <a:pPr>
              <a:defRPr/>
            </a:pPr>
            <a:endParaRPr lang="en-GB" altLang="zh-CN"/>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90204" pitchFamily="34" charset="0"/>
              </a:defRPr>
            </a:lvl1pPr>
          </a:lstStyle>
          <a:p>
            <a:pPr>
              <a:defRPr/>
            </a:pPr>
            <a:endParaRPr lang="en-GB" altLang="zh-CN"/>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90204" pitchFamily="34" charset="0"/>
              </a:defRPr>
            </a:lvl1pPr>
          </a:lstStyle>
          <a:p>
            <a:pPr>
              <a:defRPr/>
            </a:pPr>
            <a:fld id="{D0AD0CD0-4F12-4F8D-9CE1-8E0B50CA6B9A}" type="slidenum">
              <a:rPr lang="en-GB" altLang="zh-CN"/>
            </a:fld>
            <a:endParaRPr lang="en-GB"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90204" pitchFamily="34" charset="0"/>
              </a:defRPr>
            </a:lvl1pPr>
          </a:lstStyle>
          <a:p>
            <a:pPr>
              <a:defRPr/>
            </a:pPr>
            <a:endParaRPr lang="en-GB"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90204" pitchFamily="34" charset="0"/>
              </a:defRPr>
            </a:lvl1pPr>
          </a:lstStyle>
          <a:p>
            <a:pPr>
              <a:defRPr/>
            </a:pPr>
            <a:endParaRPr lang="en-GB"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GB" altLang="zh-CN" noProof="0"/>
              <a:t>Click to edit Master text styles</a:t>
            </a:r>
            <a:endParaRPr lang="en-GB" altLang="zh-CN" noProof="0"/>
          </a:p>
          <a:p>
            <a:pPr lvl="1"/>
            <a:r>
              <a:rPr lang="en-GB" altLang="zh-CN" noProof="0"/>
              <a:t>Second level</a:t>
            </a:r>
            <a:endParaRPr lang="en-GB" altLang="zh-CN" noProof="0"/>
          </a:p>
          <a:p>
            <a:pPr lvl="2"/>
            <a:r>
              <a:rPr lang="en-GB" altLang="zh-CN" noProof="0"/>
              <a:t>Third level</a:t>
            </a:r>
            <a:endParaRPr lang="en-GB" altLang="zh-CN" noProof="0"/>
          </a:p>
          <a:p>
            <a:pPr lvl="3"/>
            <a:r>
              <a:rPr lang="en-GB" altLang="zh-CN" noProof="0"/>
              <a:t>Fourth level</a:t>
            </a:r>
            <a:endParaRPr lang="en-GB" altLang="zh-CN" noProof="0"/>
          </a:p>
          <a:p>
            <a:pPr lvl="4"/>
            <a:r>
              <a:rPr lang="en-GB" altLang="zh-CN" noProof="0"/>
              <a:t>Fifth level</a:t>
            </a:r>
            <a:endParaRPr lang="en-GB" altLang="zh-CN" noProof="0"/>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90204" pitchFamily="34" charset="0"/>
              </a:defRPr>
            </a:lvl1pPr>
          </a:lstStyle>
          <a:p>
            <a:pPr>
              <a:defRPr/>
            </a:pPr>
            <a:endParaRPr lang="en-GB"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90204" pitchFamily="34" charset="0"/>
              </a:defRPr>
            </a:lvl1pPr>
          </a:lstStyle>
          <a:p>
            <a:pPr>
              <a:defRPr/>
            </a:pPr>
            <a:fld id="{E5AA0617-7C02-4093-954E-F1EB4549C4AA}" type="slidenum">
              <a:rPr lang="en-GB" altLang="zh-CN"/>
            </a:fld>
            <a:endParaRPr lang="en-GB"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students. How are you! This is week </a:t>
            </a:r>
            <a:r>
              <a:rPr lang="en-US" altLang="zh-CN" dirty="0"/>
              <a:t>3</a:t>
            </a:r>
            <a:r>
              <a:rPr lang="zh-CN" altLang="en-US" dirty="0"/>
              <a:t> </a:t>
            </a:r>
            <a:r>
              <a:rPr lang="en-US" altLang="zh-CN" dirty="0"/>
              <a:t>of our lectures. The topic is combinatorial </a:t>
            </a:r>
            <a:r>
              <a:rPr lang="en-US" altLang="zh-CN" dirty="0" err="1"/>
              <a:t>optimisation</a:t>
            </a:r>
            <a:r>
              <a:rPr lang="en-US" altLang="zh-CN" dirty="0"/>
              <a:t> problems and simple ways to solve these problems using heuristics.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heuristic? A heuristic is a rule of thumb. Every of us uses heuristics every day except we don’t call it explicitly. </a:t>
            </a:r>
            <a:endParaRPr lang="en-US" dirty="0"/>
          </a:p>
          <a:p>
            <a:endParaRPr lang="en-US" dirty="0"/>
          </a:p>
          <a:p>
            <a:r>
              <a:rPr lang="en-US" dirty="0"/>
              <a:t> It is a search method that seeks good quality or near-optimal soutions at a resonable cost with out being able to guarantee optimality.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Simplex algorithm in lecture 2. In lab 2, you will be asked to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Simplex algorithm in lecture 2. In lab 2, you will be asked to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This is the outline of the lecture. First, we’ll formally introduce the combinatorial </a:t>
            </a:r>
            <a:r>
              <a:rPr lang="en-US" sz="2000" b="1" dirty="0" err="1"/>
              <a:t>optimisation</a:t>
            </a:r>
            <a:r>
              <a:rPr lang="en-US" sz="2000" b="1" dirty="0"/>
              <a:t> problem. In the previous lecture, I have listed a few classic combinatorial </a:t>
            </a:r>
            <a:r>
              <a:rPr lang="en-US" sz="2000" b="1" dirty="0" err="1"/>
              <a:t>optimisatin</a:t>
            </a:r>
            <a:r>
              <a:rPr lang="en-US" sz="2000" b="1" dirty="0"/>
              <a:t> problem as examples. Many of them occur in our daily life. We also explained in the last lecture that, in the problem universe, a large proportion of them are very difficult to solve they belong to a class of problems that are believed to be NP-Hard. That means solving these problems optimally requires exponentially growing computational time with respect to the increase in problem size. In many cases, this is not realistic. However, since these problems impact on our daily life, we have to find the best way to solve them. In practice, instead of looking for the optimal solution, we search for the near optimal solution, or the suboptimal solution. For example, if I now want to go to </a:t>
            </a:r>
            <a:r>
              <a:rPr lang="en-US" sz="2000" b="1" dirty="0" err="1"/>
              <a:t>Tianyi</a:t>
            </a:r>
            <a:r>
              <a:rPr lang="en-US" sz="2000" b="1" dirty="0"/>
              <a:t> Square, without the consideration of the congestions and possible changes of traffic conditions, I should be able to compute a path that allows me to get there in the shortest possible time. However, when the traffic conditions are considered, it is actually very difficult to compute this shortest path. But that does not matter much because what we really care is to find a reasonable path quickly, so long as the travel time is still close to the shortest travel time. So the question is, given an NP-Hard </a:t>
            </a:r>
            <a:r>
              <a:rPr lang="en-US" sz="2000" b="1" dirty="0" err="1"/>
              <a:t>optimsation</a:t>
            </a:r>
            <a:r>
              <a:rPr lang="en-US" sz="2000" b="1" dirty="0"/>
              <a:t> problem, what are possible ways to obtain a near optimal solution? Very often, we rely on what we call heuristics to solve the problem, which is the 2</a:t>
            </a:r>
            <a:r>
              <a:rPr lang="en-US" sz="2000" b="1" baseline="30000" dirty="0"/>
              <a:t>nd</a:t>
            </a:r>
            <a:r>
              <a:rPr lang="en-US" sz="2000" b="1" dirty="0"/>
              <a:t> topic of this lecture. So in the second part of this lecture, we are going to focus on two types of basic heuristic search paradigms for this type of problems. They are hill climbing and local search. </a:t>
            </a:r>
            <a:endParaRPr lang="en-US" sz="1600" b="1"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dirty="0" err="1"/>
              <a:t>pairwise</a:t>
            </a:r>
            <a:r>
              <a:rPr lang="en-US" dirty="0"/>
              <a:t> exchange or '2-opt' technique involves iteratively removing two edges and replacing these with two different edges that reconnect the fragments created by edge removal into a new and shorter tour. This is a special case of the </a:t>
            </a:r>
            <a:r>
              <a:rPr lang="en-US" i="1" dirty="0"/>
              <a:t>k</a:t>
            </a:r>
            <a:r>
              <a:rPr lang="en-US" dirty="0"/>
              <a:t>-opt method. Note that the label 'Lin–Kernighan' is an often heard misnomer for 2-opt. Lin–Kernighan is actually a more general method.</a:t>
            </a:r>
            <a:endParaRPr lang="en-US" dirty="0"/>
          </a:p>
        </p:txBody>
      </p:sp>
      <p:sp>
        <p:nvSpPr>
          <p:cNvPr id="4" name="Slide Number Placeholder 3"/>
          <p:cNvSpPr>
            <a:spLocks noGrp="1"/>
          </p:cNvSpPr>
          <p:nvPr>
            <p:ph type="sldNum" sz="quarter" idx="10"/>
          </p:nvPr>
        </p:nvSpPr>
        <p:spPr/>
        <p:txBody>
          <a:bodyPr/>
          <a:lstStyle/>
          <a:p>
            <a:pPr>
              <a:defRPr/>
            </a:pPr>
            <a:fld id="{67A05264-53C1-4A69-9B9F-2CB246FAE50C}" type="slidenum">
              <a:rPr lang="en-GB" smtClean="0"/>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E5AA0617-7C02-4093-954E-F1EB4549C4AA}" type="slidenum">
              <a:rPr lang="en-GB" altLang="zh-CN"/>
            </a:fld>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formally what is the combinatorial </a:t>
            </a:r>
            <a:r>
              <a:rPr lang="en-US" dirty="0" err="1"/>
              <a:t>optimsiation</a:t>
            </a:r>
            <a:r>
              <a:rPr lang="en-US" dirty="0"/>
              <a:t> problem? Like many other terms, there could be many definitions. This is one of the definitions for your reference. A combinatorial </a:t>
            </a:r>
            <a:r>
              <a:rPr lang="en-US" dirty="0" err="1"/>
              <a:t>optimsation</a:t>
            </a:r>
            <a:r>
              <a:rPr lang="en-US" dirty="0"/>
              <a:t> problem is a type of problem using mathematical modelling and </a:t>
            </a:r>
            <a:r>
              <a:rPr lang="en-US" dirty="0" err="1"/>
              <a:t>optimsation</a:t>
            </a:r>
            <a:r>
              <a:rPr lang="en-US" dirty="0"/>
              <a:t> method to find the optimal </a:t>
            </a:r>
            <a:r>
              <a:rPr lang="en-US" dirty="0" err="1"/>
              <a:t>assigments</a:t>
            </a:r>
            <a:r>
              <a:rPr lang="en-US" dirty="0"/>
              <a:t>, sequencing, grouping and scheduling of discrete events under various conditions/constraints. Let’s look at these key concepts and terms. First, COP is dealing with discrete events. This is in contrast with the continuous </a:t>
            </a:r>
            <a:r>
              <a:rPr lang="en-US" dirty="0" err="1"/>
              <a:t>optimsation</a:t>
            </a:r>
            <a:r>
              <a:rPr lang="en-US" dirty="0"/>
              <a:t>, mostly occurred in control theory. For example, the optimal control of an unmanned aerial vehicle in automation, or fluid dynamics in control theory. In fact, because nowadays, computer is increasingly used in automation and engineering, and from computer systems architecture, we know that computers we use now discrete state machines, right? All data and instructions are represented in 0 and 1s. So in this sense, you can say as soon as you want to use computers and AI to solve any of these </a:t>
            </a:r>
            <a:r>
              <a:rPr lang="en-US" dirty="0" err="1"/>
              <a:t>optimisation</a:t>
            </a:r>
            <a:r>
              <a:rPr lang="en-US" dirty="0"/>
              <a:t> problems, they can be transformed into a discrete event </a:t>
            </a:r>
            <a:r>
              <a:rPr lang="en-US" dirty="0" err="1"/>
              <a:t>optimisation</a:t>
            </a:r>
            <a:r>
              <a:rPr lang="en-US" dirty="0"/>
              <a:t> problems. </a:t>
            </a:r>
            <a:endParaRPr lang="en-US" dirty="0"/>
          </a:p>
          <a:p>
            <a:endParaRPr lang="en-US" dirty="0"/>
          </a:p>
          <a:p>
            <a:r>
              <a:rPr lang="en-US" dirty="0"/>
              <a:t>Ok, that’s about discrete events. Now, our goal is look for the optimal handling of these events, that means in different problem scenarios, we may either look for the optimal assignments of these events. For example, the whole world is fighting against this terrible virus, there is an </a:t>
            </a:r>
            <a:r>
              <a:rPr lang="en-US" dirty="0" err="1"/>
              <a:t>optimisation</a:t>
            </a:r>
            <a:r>
              <a:rPr lang="en-US" dirty="0"/>
              <a:t> problem of making assignment or allocation of limited medical resources, most of them are discrete resources, for example the number of doctors, nurses. You assign a doctor either to hospital A, or hospital B but you cannot split him or her into fractional parts, say I assign 0.7 of this doctor to hospital A, and 0.3 to hospital B. So you can say medial personnel assignment is a combinatorial </a:t>
            </a:r>
            <a:r>
              <a:rPr lang="en-US" dirty="0" err="1"/>
              <a:t>optimisation</a:t>
            </a:r>
            <a:r>
              <a:rPr lang="en-US" dirty="0"/>
              <a:t> problem. The next type of problems is the sequencing of the discrete events. This are lots of problems. I give you a quick example. Many of you take flights nowadays for travel. At every simple airport, they have many flights each day departing from a single runway. That means you cannot take off or land two flights simultaneously. So flight sequencing in airports is a combinatorial </a:t>
            </a:r>
            <a:r>
              <a:rPr lang="en-US" dirty="0" err="1"/>
              <a:t>optimsation</a:t>
            </a:r>
            <a:r>
              <a:rPr lang="en-US" dirty="0"/>
              <a:t> problem. You goal is to maximize the throughput of the airport. You want to </a:t>
            </a:r>
            <a:r>
              <a:rPr lang="en-US" dirty="0" err="1"/>
              <a:t>maximise</a:t>
            </a:r>
            <a:r>
              <a:rPr lang="en-US" dirty="0"/>
              <a:t> the number of flights that you can handle each day and minimize the waiting time for each flight. The other types of combinatorial </a:t>
            </a:r>
            <a:r>
              <a:rPr lang="en-US" dirty="0" err="1"/>
              <a:t>optimsation</a:t>
            </a:r>
            <a:r>
              <a:rPr lang="en-US" dirty="0"/>
              <a:t> problems including the optimal grouping of the discrete events and scheduling the discrete events. There are lots of examples for this type of problems. For example, vehicle routing problem, university timetabling problem, internet data packet routing among the network, DNA structure folding, cloud computing allocation, and others. </a:t>
            </a:r>
            <a:endParaRPr lang="en-US" dirty="0"/>
          </a:p>
          <a:p>
            <a:endParaRPr lang="en-US" dirty="0"/>
          </a:p>
          <a:p>
            <a:r>
              <a:rPr lang="en-US" dirty="0"/>
              <a:t>I would emphasize that most combinatorial </a:t>
            </a:r>
            <a:r>
              <a:rPr lang="en-US" dirty="0" err="1"/>
              <a:t>optimisation</a:t>
            </a:r>
            <a:r>
              <a:rPr lang="en-US" dirty="0"/>
              <a:t> problems have various </a:t>
            </a:r>
            <a:r>
              <a:rPr lang="en-US" dirty="0" err="1"/>
              <a:t>contraints</a:t>
            </a:r>
            <a:r>
              <a:rPr lang="en-US" dirty="0"/>
              <a:t> and conditions to be satisfied. Any optimal solution that you look for should take into account these constraints. Otherwise, these solutions are not useable in practice. This looks very obvious but in reality, you see so many research works that either ignore important constraints to simplified them. </a:t>
            </a:r>
            <a:endParaRPr lang="en-US" dirty="0"/>
          </a:p>
          <a:p>
            <a:endParaRPr lang="en-US" dirty="0"/>
          </a:p>
          <a:p>
            <a:r>
              <a:rPr lang="en-US" dirty="0"/>
              <a:t>Lastly most of combinatorial </a:t>
            </a:r>
            <a:r>
              <a:rPr lang="en-US" dirty="0" err="1"/>
              <a:t>optimsation</a:t>
            </a:r>
            <a:r>
              <a:rPr lang="en-US" dirty="0"/>
              <a:t> problems are NP-Hard. As you learnt from last lecture, NP-Hard problems are theoretically the most difficult set of problems among all the </a:t>
            </a:r>
            <a:r>
              <a:rPr lang="en-US" dirty="0" err="1"/>
              <a:t>probems</a:t>
            </a:r>
            <a:r>
              <a:rPr lang="en-US" dirty="0"/>
              <a:t>. There is no efficient algorithms to solve them to optimality.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following slides, I am going to give you a few examples of classic combinatorial </a:t>
            </a:r>
            <a:r>
              <a:rPr lang="en-US" dirty="0" err="1"/>
              <a:t>optimisation</a:t>
            </a:r>
            <a:r>
              <a:rPr lang="en-US" dirty="0"/>
              <a:t> problems. Each of these problems have been extensively studied in the research community, with hundreds of academics paper available. These problems are classic abstraction of many real-life problems. The first problem is bin packing. The definition is very simple – you are given a number of bins with same capacity of V and a set of n items with size of </a:t>
            </a:r>
            <a:r>
              <a:rPr lang="en-US" dirty="0" err="1"/>
              <a:t>a_i</a:t>
            </a:r>
            <a:r>
              <a:rPr lang="en-US" dirty="0"/>
              <a:t>. The problem is to pack all items in the minimum number of bins such that the capacity of each bin is greater or equal to the total size of items packed in that bin. So here we are dealing with discrete events, which are items of different sizes. You cannot split any item into parts and pack them into different bins. The task is to look for the best grouping of these items. So this problem has application in cloud computing, packing in transportation systems. </a:t>
            </a:r>
            <a:endParaRPr lang="en-US" dirty="0"/>
          </a:p>
          <a:p>
            <a:endParaRPr lang="en-US" dirty="0"/>
          </a:p>
          <a:p>
            <a:r>
              <a:rPr lang="en-US" dirty="0"/>
              <a:t>The second problem is TSP. We have described problem previously. The task is to find a tour of all cities with minimum distance. In this case, you are asked to search for the best permutation of all cities.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coloring is a classic combinatorial optimization problem. The problem is to assign labels, or traditionally called colors to elements of a graph subject to certain constraints. By elements of graph, I mean nodes and edges. The fundamental constraint here is that no two adjacent elements share the same color. So in this graph example on the right, if there is an arc between two nodes, we say these two nodes are adjacent to each other, therefore, they cannot share a same color. For example, node 1 is adjacent to node 2, 3 and 6, it cannot share same color with any of them but it can share a same color with node 5. Same condition applies to all other nodes. </a:t>
            </a:r>
            <a:endParaRPr lang="en-US" dirty="0"/>
          </a:p>
          <a:p>
            <a:endParaRPr lang="en-US" dirty="0"/>
          </a:p>
          <a:p>
            <a:r>
              <a:rPr lang="en-US" dirty="0"/>
              <a:t>So in this problem, nodes are discrete events and each requires a single color or label. The objective is to color all nodes with minimum number of colors. You may wonder why this problem is important. It turns out that this is a fundamental abstraction of many shared resource allocation problems. For example, in the old days, you may have a world map at your home. So there are about 200 countries in the world and you don’t want to assign 200 colors because the differences between colors will be too small. So you want to minimize the number of colors used in this world map. However, at the same time, you want to make sure no adjacent countries have a same color. So China cannot share a color with Indian, Pakistan, or Vietnam. </a:t>
            </a:r>
            <a:endParaRPr lang="en-US" dirty="0"/>
          </a:p>
          <a:p>
            <a:endParaRPr lang="en-US" dirty="0"/>
          </a:p>
          <a:p>
            <a:r>
              <a:rPr lang="en-US" dirty="0"/>
              <a:t>Another example is the course timetabling, which I will describe in the next slide.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Now let’s have a look at the timetabling, or classroom assignment problem. This problem occurs in all universities, schools and hospitals and big organizations.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For example, in a university course timetabling, you have a set of classes which are discrete events and cannot be split. Each of classes is then associated with students and lectures and will require a given time slot and room as resources. Your task is to find an assignment of these classes to time slots and rooms with satisfactory conditions or constraints. For example, as a AIM lecture, I cannot teach another class at the same time when I am teaching AIM, of course I mean the face to fact teaching, not recorded lectures. Also, AIM has around 100 students, you cannot put them all in one session in PMB 306 because it does not have enough seats.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In terms of objectives, you may want to maximize some preferences for lecturers and students. I don’t like 4pm lecture and Amin doesn’t like 9am lecture. Students prefer not to have any teaching on Friday evenings, etc. As you can see, your objective function and constraints can be quite diverse and very difficult to compute.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Aircraft scheduling is another example. In this problem, typically you are asked to make the best daily schedule for an airline who may have hundreds of aircrafts and provides thousands of flights everyday. So the flights are the discrete events. The task is to decide for each flight the best departure time, pilots, and crew members. There are constraints – for example, an aircraft cannot be deployed to fly two flights simultaneously. Same applies to pilot, and crew members. There are constraints related to working hours by pilots and crew members. There will be restrictions at airports too. </a:t>
            </a:r>
            <a:endParaRPr lang="en-US" dirty="0"/>
          </a:p>
          <a:p>
            <a:endParaRPr lang="en-US" dirty="0"/>
          </a:p>
          <a:p>
            <a:r>
              <a:rPr lang="en-US" dirty="0"/>
              <a:t>Similarly train scheduling is another example. I am not going to introduce in detail I’ll leave this as a homework for you to identity what the discrete events are in the problem, what are the resources to be assigned, what are the possible constraints, the objectives to optimize.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a much better understanding of the combinatorial </a:t>
            </a:r>
            <a:r>
              <a:rPr lang="en-US" dirty="0" err="1"/>
              <a:t>optimsation</a:t>
            </a:r>
            <a:r>
              <a:rPr lang="en-US" dirty="0"/>
              <a:t> problem. Many of these problems are fundamentally important for the advancement of AI when we try to build more intelligent air traffic system, more intelligent railway system, smarter city, smart education, and so on. </a:t>
            </a:r>
            <a:endParaRPr lang="en-US" dirty="0"/>
          </a:p>
          <a:p>
            <a:endParaRPr lang="en-US" dirty="0"/>
          </a:p>
          <a:p>
            <a:r>
              <a:rPr lang="en-US" dirty="0"/>
              <a:t>Generally speaking, we aim to find the global optimal solution for each problem. By that, we aim to find the best possible solution among all possible solutions. As we said earlier, many of these problems are NP-Hard unfortunately, and finding the global best solution is not computationally possible. When the computational time is limited and it is not possible to evaluate solutions in the entire search space, we should consider what we called a local optimum. A local optimal solution is the best solution among a local region or </a:t>
            </a:r>
            <a:r>
              <a:rPr lang="en-US" dirty="0" err="1"/>
              <a:t>neighbourhood</a:t>
            </a:r>
            <a:r>
              <a:rPr lang="en-US" dirty="0"/>
              <a:t> but is not necessarily the the global best in the entire solution space. If a local optimum solution is only marginally worse than the global best and it takes much less time to obtain, this solution could be a very suitable solution in practice.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revisit a previously mentioned combinatorial </a:t>
            </a:r>
            <a:r>
              <a:rPr lang="en-US" dirty="0" err="1"/>
              <a:t>optimisation</a:t>
            </a:r>
            <a:r>
              <a:rPr lang="en-US" dirty="0"/>
              <a:t> problem. So the problem is to select a subset of items from a total of n items so that the value is maximized at the same time the capacity of the knapsack is not exceeded. Mathematically, the integer programing formulation can be written as follows: First variables, then obj, and then constraints. </a:t>
            </a:r>
            <a:endParaRPr lang="en-US" dirty="0"/>
          </a:p>
          <a:p>
            <a:endParaRPr lang="en-US" dirty="0"/>
          </a:p>
          <a:p>
            <a:r>
              <a:rPr lang="en-US" dirty="0"/>
              <a:t>Are we able to solve the problem optimally? Yes by dynamic programming but with exponential growing computational time. If the limited time is permitted, search for the local optimal solution instead by using heuristics which we talk about next slide.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Rectangle 5"/>
          <p:cNvSpPr>
            <a:spLocks noGrp="1" noChangeArrowheads="1"/>
          </p:cNvSpPr>
          <p:nvPr>
            <p:ph type="ftr" sz="quarter" idx="11"/>
          </p:nvPr>
        </p:nvSpPr>
        <p:spPr/>
        <p:txBody>
          <a:bodyPr/>
          <a:lstStyle>
            <a:lvl1pPr>
              <a:defRPr/>
            </a:lvl1pPr>
          </a:lstStyle>
          <a:p>
            <a:pPr>
              <a:defRPr/>
            </a:pPr>
            <a:r>
              <a:rPr lang="en-GB"/>
              <a:t>AE2AIM: Artificial Intelligence Methods </a:t>
            </a:r>
            <a:endParaRPr lang="en-GB" dirty="0"/>
          </a:p>
        </p:txBody>
      </p:sp>
      <p:sp>
        <p:nvSpPr>
          <p:cNvPr id="6" name="Rectangle 6"/>
          <p:cNvSpPr>
            <a:spLocks noGrp="1" noChangeArrowheads="1"/>
          </p:cNvSpPr>
          <p:nvPr>
            <p:ph type="sldNum" sz="quarter" idx="12"/>
          </p:nvPr>
        </p:nvSpPr>
        <p:spPr/>
        <p:txBody>
          <a:bodyPr/>
          <a:lstStyle>
            <a:lvl1pPr>
              <a:defRPr/>
            </a:lvl1pPr>
          </a:lstStyle>
          <a:p>
            <a:pPr>
              <a:defRPr/>
            </a:pPr>
            <a:fld id="{1EBC51C5-6A51-417D-95E0-B5BEB324FC04}" type="slidenum">
              <a:rPr lang="en-GB" altLang="zh-CN"/>
            </a:fld>
            <a:endParaRPr lang="en-GB" altLang="zh-CN" dirty="0"/>
          </a:p>
        </p:txBody>
      </p:sp>
      <p:sp>
        <p:nvSpPr>
          <p:cNvPr id="4" name="Title 3"/>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23528" y="1268760"/>
            <a:ext cx="4183385" cy="4814540"/>
          </a:xfrm>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quarter" idx="2"/>
          </p:nvPr>
        </p:nvSpPr>
        <p:spPr>
          <a:xfrm>
            <a:off x="4572000" y="1268760"/>
            <a:ext cx="4125913" cy="4824536"/>
          </a:xfrm>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Rectangle 5"/>
          <p:cNvSpPr>
            <a:spLocks noGrp="1" noChangeArrowheads="1"/>
          </p:cNvSpPr>
          <p:nvPr>
            <p:ph type="ftr" sz="quarter" idx="11"/>
          </p:nvPr>
        </p:nvSpPr>
        <p:spPr>
          <a:xfrm>
            <a:off x="2123976" y="6337300"/>
            <a:ext cx="5040312" cy="476250"/>
          </a:xfrm>
        </p:spPr>
        <p:txBody>
          <a:bodyPr/>
          <a:lstStyle>
            <a:lvl1pPr>
              <a:defRPr/>
            </a:lvl1pPr>
          </a:lstStyle>
          <a:p>
            <a:pPr>
              <a:defRPr/>
            </a:pPr>
            <a:r>
              <a:rPr lang="en-GB"/>
              <a:t>AE2AIM: Artificial Intelligence Methods </a:t>
            </a:r>
            <a:endParaRPr lang="en-GB" dirty="0"/>
          </a:p>
        </p:txBody>
      </p:sp>
      <p:sp>
        <p:nvSpPr>
          <p:cNvPr id="8" name="Rectangle 6"/>
          <p:cNvSpPr>
            <a:spLocks noGrp="1" noChangeArrowheads="1"/>
          </p:cNvSpPr>
          <p:nvPr>
            <p:ph type="sldNum" sz="quarter" idx="12"/>
          </p:nvPr>
        </p:nvSpPr>
        <p:spPr/>
        <p:txBody>
          <a:bodyPr/>
          <a:lstStyle>
            <a:lvl1pPr>
              <a:defRPr/>
            </a:lvl1pPr>
          </a:lstStyle>
          <a:p>
            <a:pPr>
              <a:defRPr/>
            </a:pPr>
            <a:fld id="{263661D5-87BF-45CA-972D-85C1C12738FE}" type="slidenum">
              <a:rPr lang="en-GB" altLang="zh-CN"/>
            </a:fld>
            <a:endParaRPr lang="en-GB" altLang="zh-CN" dirty="0"/>
          </a:p>
        </p:txBody>
      </p:sp>
      <p:sp>
        <p:nvSpPr>
          <p:cNvPr id="9"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ln>
          <a:effectLst/>
        </p:spPr>
        <p:txBody>
          <a:bodyPr wrap="none" anchor="ctr"/>
          <a:lstStyle/>
          <a:p>
            <a:endParaRPr lang="zh-CN" altLang="en-US">
              <a:ea typeface="宋体" pitchFamily="2" charset="-122"/>
            </a:endParaRPr>
          </a:p>
        </p:txBody>
      </p:sp>
      <p:sp>
        <p:nvSpPr>
          <p:cNvPr id="10" name="Rectangle 10"/>
          <p:cNvSpPr>
            <a:spLocks noGrp="1" noChangeArrowheads="1"/>
          </p:cNvSpPr>
          <p:nvPr>
            <p:ph type="title"/>
          </p:nvPr>
        </p:nvSpPr>
        <p:spPr bwMode="auto">
          <a:xfrm>
            <a:off x="251520" y="72007"/>
            <a:ext cx="8712968" cy="764705"/>
          </a:xfrm>
          <a:prstGeom prst="rect">
            <a:avLst/>
          </a:prstGeom>
          <a:noFill/>
          <a:ln w="9525">
            <a:noFill/>
            <a:miter lim="800000"/>
          </a:ln>
        </p:spPr>
        <p:txBody>
          <a:bodyPr vert="horz" wrap="square" lIns="91440" tIns="45720" rIns="91440" bIns="45720" numCol="1" anchor="ctr" anchorCtr="0" compatLnSpc="1"/>
          <a:lstStyle>
            <a:lvl1pPr>
              <a:defRPr>
                <a:latin typeface="Verdana" panose="020B0804030504040204"/>
                <a:cs typeface="Verdana" panose="020B0804030504040204"/>
              </a:defRPr>
            </a:lvl1pPr>
          </a:lstStyle>
          <a:p>
            <a:pPr lvl="0"/>
            <a:r>
              <a:rPr lang="en-GB" altLang="zh-CN" dirty="0"/>
              <a:t>Click to edit Master title style</a:t>
            </a:r>
            <a:endParaRPr lang="en-GB"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ln>
          <a:effectLst/>
        </p:spPr>
        <p:txBody>
          <a:bodyPr wrap="none" anchor="ctr"/>
          <a:lstStyle/>
          <a:p>
            <a:endParaRPr lang="zh-CN" altLang="en-US">
              <a:latin typeface="Gamond"/>
              <a:ea typeface="宋体" pitchFamily="2" charset="-122"/>
              <a:cs typeface="Gamond"/>
            </a:endParaRPr>
          </a:p>
        </p:txBody>
      </p:sp>
      <p:sp>
        <p:nvSpPr>
          <p:cNvPr id="1029" name="Rectangle 5"/>
          <p:cNvSpPr>
            <a:spLocks noGrp="1" noChangeArrowheads="1"/>
          </p:cNvSpPr>
          <p:nvPr>
            <p:ph type="ftr" sz="quarter" idx="3"/>
          </p:nvPr>
        </p:nvSpPr>
        <p:spPr bwMode="auto">
          <a:xfrm>
            <a:off x="2627313" y="6337300"/>
            <a:ext cx="5040312" cy="476250"/>
          </a:xfrm>
          <a:prstGeom prst="rect">
            <a:avLst/>
          </a:prstGeom>
          <a:noFill/>
          <a:ln w="9525">
            <a:noFill/>
            <a:miter lim="800000"/>
          </a:ln>
          <a:effectLst/>
        </p:spPr>
        <p:txBody>
          <a:bodyPr vert="horz" wrap="square" lIns="91440" tIns="45720" rIns="91440" bIns="45720" numCol="1" anchor="t" anchorCtr="0" compatLnSpc="1"/>
          <a:lstStyle>
            <a:lvl1pPr algn="ctr">
              <a:defRPr sz="1200" smtClean="0">
                <a:ea typeface="宋体" pitchFamily="2" charset="-122"/>
              </a:defRPr>
            </a:lvl1pPr>
          </a:lstStyle>
          <a:p>
            <a:pPr>
              <a:defRPr/>
            </a:pPr>
            <a:r>
              <a:rPr lang="en-GB"/>
              <a:t>AE2AIM: Artificial Intelligence Methods </a:t>
            </a:r>
            <a:endParaRPr lang="en-GB" dirty="0"/>
          </a:p>
        </p:txBody>
      </p:sp>
      <p:sp>
        <p:nvSpPr>
          <p:cNvPr id="1030" name="Rectangle 6"/>
          <p:cNvSpPr>
            <a:spLocks noGrp="1" noChangeArrowheads="1"/>
          </p:cNvSpPr>
          <p:nvPr>
            <p:ph type="sldNum" sz="quarter" idx="4"/>
          </p:nvPr>
        </p:nvSpPr>
        <p:spPr bwMode="auto">
          <a:xfrm>
            <a:off x="7885113" y="6337300"/>
            <a:ext cx="1008062" cy="476250"/>
          </a:xfrm>
          <a:prstGeom prst="rect">
            <a:avLst/>
          </a:prstGeom>
          <a:noFill/>
          <a:ln w="9525">
            <a:noFill/>
            <a:miter lim="800000"/>
          </a:ln>
          <a:effectLst/>
        </p:spPr>
        <p:txBody>
          <a:bodyPr vert="horz" wrap="square" lIns="91440" tIns="45720" rIns="91440" bIns="45720" numCol="1" anchor="t" anchorCtr="0" compatLnSpc="1"/>
          <a:lstStyle>
            <a:lvl1pPr algn="r">
              <a:defRPr sz="1200" b="1" smtClean="0">
                <a:ea typeface="宋体" pitchFamily="2" charset="-122"/>
              </a:defRPr>
            </a:lvl1pPr>
          </a:lstStyle>
          <a:p>
            <a:pPr>
              <a:defRPr/>
            </a:pPr>
            <a:fld id="{D82C9BD8-B864-4C84-9CA8-E107DA123E91}" type="slidenum">
              <a:rPr lang="en-GB" altLang="zh-CN" smtClean="0"/>
            </a:fld>
            <a:endParaRPr lang="en-GB" altLang="zh-CN" dirty="0"/>
          </a:p>
        </p:txBody>
      </p:sp>
      <p:sp>
        <p:nvSpPr>
          <p:cNvPr id="2057" name="Rectangle 11"/>
          <p:cNvSpPr>
            <a:spLocks noGrp="1" noChangeArrowheads="1"/>
          </p:cNvSpPr>
          <p:nvPr>
            <p:ph type="body" idx="1"/>
          </p:nvPr>
        </p:nvSpPr>
        <p:spPr bwMode="auto">
          <a:xfrm>
            <a:off x="468313" y="1052736"/>
            <a:ext cx="8229600" cy="5112568"/>
          </a:xfrm>
          <a:prstGeom prst="rect">
            <a:avLst/>
          </a:prstGeom>
          <a:noFill/>
          <a:ln w="9525">
            <a:noFill/>
            <a:miter lim="800000"/>
          </a:ln>
        </p:spPr>
        <p:txBody>
          <a:bodyPr vert="horz" wrap="square" lIns="91440" tIns="45720" rIns="91440" bIns="45720" numCol="1" anchor="t" anchorCtr="0" compatLnSpc="1"/>
          <a:lstStyle/>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pic>
        <p:nvPicPr>
          <p:cNvPr id="1027" name="Picture 3" descr="E:\UNNC-Logo\UoN-UK-C-M_BlueCMYK1.JPG"/>
          <p:cNvPicPr>
            <a:picLocks noChangeAspect="1" noChangeArrowheads="1"/>
          </p:cNvPicPr>
          <p:nvPr userDrawn="1"/>
        </p:nvPicPr>
        <p:blipFill>
          <a:blip r:embed="rId3" cstate="print"/>
          <a:srcRect/>
          <a:stretch>
            <a:fillRect/>
          </a:stretch>
        </p:blipFill>
        <p:spPr bwMode="auto">
          <a:xfrm>
            <a:off x="0" y="6216425"/>
            <a:ext cx="1440160" cy="641575"/>
          </a:xfrm>
          <a:prstGeom prst="rect">
            <a:avLst/>
          </a:prstGeom>
          <a:noFill/>
        </p:spPr>
      </p:pic>
      <p:sp>
        <p:nvSpPr>
          <p:cNvPr id="2" name="Title Placeholder 1"/>
          <p:cNvSpPr>
            <a:spLocks noGrp="1"/>
          </p:cNvSpPr>
          <p:nvPr>
            <p:ph type="title"/>
          </p:nvPr>
        </p:nvSpPr>
        <p:spPr>
          <a:xfrm>
            <a:off x="323528" y="15115"/>
            <a:ext cx="8496944" cy="893605"/>
          </a:xfrm>
          <a:prstGeom prst="rect">
            <a:avLst/>
          </a:prstGeom>
        </p:spPr>
        <p:txBody>
          <a:bodyPr vert="horz" lIns="91440" tIns="45720" rIns="91440" bIns="45720" rtlCol="0" anchor="ctr">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eaLnBrk="0" fontAlgn="base" hangingPunct="0">
        <a:spcBef>
          <a:spcPct val="0"/>
        </a:spcBef>
        <a:spcAft>
          <a:spcPct val="0"/>
        </a:spcAft>
        <a:defRPr sz="3200" b="1">
          <a:solidFill>
            <a:schemeClr val="tx2"/>
          </a:solidFill>
          <a:latin typeface="Verdana" panose="020B0804030504040204"/>
          <a:ea typeface="+mj-ea"/>
          <a:cs typeface="Verdana" panose="020B0804030504040204"/>
        </a:defRPr>
      </a:lvl1pPr>
      <a:lvl2pPr algn="ctr" rtl="0" eaLnBrk="0" fontAlgn="base" hangingPunct="0">
        <a:spcBef>
          <a:spcPct val="0"/>
        </a:spcBef>
        <a:spcAft>
          <a:spcPct val="0"/>
        </a:spcAft>
        <a:defRPr sz="3200" b="1">
          <a:solidFill>
            <a:schemeClr val="tx2"/>
          </a:solidFill>
          <a:latin typeface="Times New Roman" panose="02020503050405090304" pitchFamily="18" charset="0"/>
        </a:defRPr>
      </a:lvl2pPr>
      <a:lvl3pPr algn="ctr" rtl="0" eaLnBrk="0" fontAlgn="base" hangingPunct="0">
        <a:spcBef>
          <a:spcPct val="0"/>
        </a:spcBef>
        <a:spcAft>
          <a:spcPct val="0"/>
        </a:spcAft>
        <a:defRPr sz="3200" b="1">
          <a:solidFill>
            <a:schemeClr val="tx2"/>
          </a:solidFill>
          <a:latin typeface="Times New Roman" panose="02020503050405090304" pitchFamily="18" charset="0"/>
        </a:defRPr>
      </a:lvl3pPr>
      <a:lvl4pPr algn="ctr" rtl="0" eaLnBrk="0" fontAlgn="base" hangingPunct="0">
        <a:spcBef>
          <a:spcPct val="0"/>
        </a:spcBef>
        <a:spcAft>
          <a:spcPct val="0"/>
        </a:spcAft>
        <a:defRPr sz="3200" b="1">
          <a:solidFill>
            <a:schemeClr val="tx2"/>
          </a:solidFill>
          <a:latin typeface="Times New Roman" panose="02020503050405090304" pitchFamily="18" charset="0"/>
        </a:defRPr>
      </a:lvl4pPr>
      <a:lvl5pPr algn="ctr" rtl="0" eaLnBrk="0" fontAlgn="base" hangingPunct="0">
        <a:spcBef>
          <a:spcPct val="0"/>
        </a:spcBef>
        <a:spcAft>
          <a:spcPct val="0"/>
        </a:spcAft>
        <a:defRPr sz="3200" b="1">
          <a:solidFill>
            <a:schemeClr val="tx2"/>
          </a:solidFill>
          <a:latin typeface="Times New Roman" panose="02020503050405090304" pitchFamily="18" charset="0"/>
        </a:defRPr>
      </a:lvl5pPr>
      <a:lvl6pPr marL="457200" algn="ctr" rtl="0" fontAlgn="base">
        <a:spcBef>
          <a:spcPct val="0"/>
        </a:spcBef>
        <a:spcAft>
          <a:spcPct val="0"/>
        </a:spcAft>
        <a:defRPr sz="3200" b="1">
          <a:solidFill>
            <a:schemeClr val="tx2"/>
          </a:solidFill>
          <a:latin typeface="Times New Roman" panose="02020503050405090304" pitchFamily="18" charset="0"/>
        </a:defRPr>
      </a:lvl6pPr>
      <a:lvl7pPr marL="914400" algn="ctr" rtl="0" fontAlgn="base">
        <a:spcBef>
          <a:spcPct val="0"/>
        </a:spcBef>
        <a:spcAft>
          <a:spcPct val="0"/>
        </a:spcAft>
        <a:defRPr sz="3200" b="1">
          <a:solidFill>
            <a:schemeClr val="tx2"/>
          </a:solidFill>
          <a:latin typeface="Times New Roman" panose="02020503050405090304" pitchFamily="18" charset="0"/>
        </a:defRPr>
      </a:lvl7pPr>
      <a:lvl8pPr marL="1371600" algn="ctr" rtl="0" fontAlgn="base">
        <a:spcBef>
          <a:spcPct val="0"/>
        </a:spcBef>
        <a:spcAft>
          <a:spcPct val="0"/>
        </a:spcAft>
        <a:defRPr sz="3200" b="1">
          <a:solidFill>
            <a:schemeClr val="tx2"/>
          </a:solidFill>
          <a:latin typeface="Times New Roman" panose="02020503050405090304" pitchFamily="18" charset="0"/>
        </a:defRPr>
      </a:lvl8pPr>
      <a:lvl9pPr marL="1828800" algn="ctr" rtl="0" fontAlgn="base">
        <a:spcBef>
          <a:spcPct val="0"/>
        </a:spcBef>
        <a:spcAft>
          <a:spcPct val="0"/>
        </a:spcAft>
        <a:defRPr sz="3200" b="1">
          <a:solidFill>
            <a:schemeClr val="tx2"/>
          </a:solidFill>
          <a:latin typeface="Times New Roman" panose="02020503050405090304" pitchFamily="18" charset="0"/>
        </a:defRPr>
      </a:lvl9pPr>
    </p:titleStyle>
    <p:bodyStyle>
      <a:lvl1pPr marL="342900" indent="-342900" algn="l" rtl="0" eaLnBrk="0" fontAlgn="base" hangingPunct="0">
        <a:spcBef>
          <a:spcPts val="1000"/>
        </a:spcBef>
        <a:spcAft>
          <a:spcPct val="0"/>
        </a:spcAft>
        <a:buChar char="•"/>
        <a:defRPr sz="2400" b="1">
          <a:solidFill>
            <a:srgbClr val="000000"/>
          </a:solidFill>
          <a:latin typeface="Ganond"/>
          <a:ea typeface="+mn-ea"/>
          <a:cs typeface="Gan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tiff"/><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tiff"/><Relationship Id="rId1" Type="http://schemas.openxmlformats.org/officeDocument/2006/relationships/image" Target="../media/image5.tif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6"/>
          <p:cNvSpPr>
            <a:spLocks noGrp="1"/>
          </p:cNvSpPr>
          <p:nvPr>
            <p:ph type="ftr" sz="quarter" idx="11"/>
          </p:nvPr>
        </p:nvSpPr>
        <p:spPr>
          <a:noFill/>
        </p:spPr>
        <p:txBody>
          <a:bodyPr/>
          <a:lstStyle/>
          <a:p>
            <a:r>
              <a:rPr lang="en-GB" altLang="zh-CN" dirty="0">
                <a:ea typeface="宋体" pitchFamily="2" charset="-122"/>
              </a:rPr>
              <a:t>AE2AIM: Artificial Intelligence Methods </a:t>
            </a:r>
            <a:endParaRPr lang="en-GB" altLang="zh-CN" dirty="0">
              <a:ea typeface="宋体" pitchFamily="2" charset="-122"/>
            </a:endParaRPr>
          </a:p>
        </p:txBody>
      </p:sp>
      <p:sp>
        <p:nvSpPr>
          <p:cNvPr id="4101" name="Rectangle 3"/>
          <p:cNvSpPr>
            <a:spLocks noGrp="1" noChangeArrowheads="1"/>
          </p:cNvSpPr>
          <p:nvPr>
            <p:ph type="body" sz="half" idx="1"/>
          </p:nvPr>
        </p:nvSpPr>
        <p:spPr>
          <a:xfrm>
            <a:off x="755650" y="1700213"/>
            <a:ext cx="7920038" cy="1152723"/>
          </a:xfrm>
        </p:spPr>
        <p:txBody>
          <a:bodyPr/>
          <a:lstStyle/>
          <a:p>
            <a:pPr algn="ctr" eaLnBrk="1" hangingPunct="1">
              <a:lnSpc>
                <a:spcPct val="150000"/>
              </a:lnSpc>
              <a:buNone/>
            </a:pPr>
            <a:r>
              <a:rPr lang="en-US" altLang="zh-CN" sz="2000" b="1" dirty="0"/>
              <a:t>Artificial Intelligence Methods (AE2AIM/COMP2051)</a:t>
            </a:r>
            <a:endParaRPr lang="en-US" altLang="zh-CN" sz="2000" b="1" dirty="0"/>
          </a:p>
          <a:p>
            <a:pPr algn="ctr" eaLnBrk="1" hangingPunct="1">
              <a:lnSpc>
                <a:spcPct val="150000"/>
              </a:lnSpc>
              <a:buNone/>
            </a:pPr>
            <a:r>
              <a:rPr lang="en-US" altLang="zh-CN" dirty="0" err="1">
                <a:solidFill>
                  <a:srgbClr val="323296"/>
                </a:solidFill>
              </a:rPr>
              <a:t>Lec</a:t>
            </a:r>
            <a:r>
              <a:rPr lang="en-US" altLang="zh-CN" dirty="0">
                <a:solidFill>
                  <a:srgbClr val="323296"/>
                </a:solidFill>
              </a:rPr>
              <a:t>. </a:t>
            </a:r>
            <a:r>
              <a:rPr lang="en-US" altLang="zh-CN">
                <a:solidFill>
                  <a:srgbClr val="323296"/>
                </a:solidFill>
              </a:rPr>
              <a:t>02: </a:t>
            </a:r>
            <a:r>
              <a:rPr lang="en-US" altLang="zh-CN" dirty="0">
                <a:solidFill>
                  <a:srgbClr val="323296"/>
                </a:solidFill>
              </a:rPr>
              <a:t>Combinatorial Problems &amp; Heuristics</a:t>
            </a:r>
            <a:endParaRPr lang="zh-CN" altLang="zh-CN" dirty="0">
              <a:solidFill>
                <a:srgbClr val="323296"/>
              </a:solidFill>
            </a:endParaRPr>
          </a:p>
          <a:p>
            <a:pPr algn="ctr" eaLnBrk="1" hangingPunct="1">
              <a:buFontTx/>
              <a:buNone/>
            </a:pPr>
            <a:endParaRPr lang="en-GB" altLang="zh-CN" sz="2800" b="1" dirty="0">
              <a:latin typeface="Times New Roman" panose="02020503050405090304" pitchFamily="18" charset="0"/>
              <a:ea typeface="宋体" pitchFamily="2" charset="-122"/>
            </a:endParaRPr>
          </a:p>
        </p:txBody>
      </p:sp>
      <p:sp>
        <p:nvSpPr>
          <p:cNvPr id="2" name="Rectangle 3"/>
          <p:cNvSpPr txBox="1">
            <a:spLocks noChangeArrowheads="1"/>
          </p:cNvSpPr>
          <p:nvPr/>
        </p:nvSpPr>
        <p:spPr bwMode="auto">
          <a:xfrm>
            <a:off x="1043608" y="3284984"/>
            <a:ext cx="7272808" cy="2279650"/>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Dr. Xinan Chen (Room</a:t>
            </a:r>
            <a:r>
              <a:rPr lang="en-GB" altLang="zh-CN" sz="2000" kern="0" dirty="0">
                <a:solidFill>
                  <a:srgbClr val="000000"/>
                </a:solidFill>
                <a:latin typeface="Verdana" panose="020B0804030504040204" pitchFamily="34" charset="0"/>
                <a:ea typeface="宋体" pitchFamily="2" charset="-122"/>
              </a:rPr>
              <a:t> IAMET 308</a:t>
            </a: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School of Computer Science</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The University of Nottingham Ningbo, China</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Email: x</a:t>
            </a:r>
            <a:r>
              <a:rPr lang="en-GB" altLang="zh-CN" sz="2000" kern="0" dirty="0" err="1">
                <a:solidFill>
                  <a:srgbClr val="000000"/>
                </a:solidFill>
                <a:latin typeface="Verdana" panose="020B0804030504040204" pitchFamily="34" charset="0"/>
                <a:ea typeface="宋体" pitchFamily="2" charset="-122"/>
              </a:rPr>
              <a:t>inan.chen</a:t>
            </a: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@nottingham.edu.cn</a:t>
            </a:r>
            <a:r>
              <a:rPr kumimoji="0" lang="en-GB" altLang="zh-CN" sz="2000" i="0" u="sng"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 </a:t>
            </a:r>
            <a:endParaRPr kumimoji="0" lang="en-GB" altLang="zh-CN"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endParaRPr kumimoji="0" lang="en-GB" altLang="zh-CN" sz="22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395536" y="980728"/>
            <a:ext cx="8136904" cy="1296144"/>
          </a:xfrm>
          <a:prstGeom prst="roundRect">
            <a:avLst/>
          </a:prstGeom>
          <a:solidFill>
            <a:schemeClr val="accent5">
              <a:lumMod val="9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GB" sz="1800" b="0" i="0" u="none" strike="noStrike" cap="none" normalizeH="0" baseline="0">
              <a:ln>
                <a:noFill/>
              </a:ln>
              <a:solidFill>
                <a:schemeClr val="tx1"/>
              </a:solidFill>
              <a:effectLst/>
              <a:latin typeface="Arial" panose="020B0604020202090204" pitchFamily="34" charset="0"/>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Heuristics </a:t>
            </a:r>
            <a:endParaRPr lang="en-US" dirty="0"/>
          </a:p>
        </p:txBody>
      </p:sp>
      <p:sp>
        <p:nvSpPr>
          <p:cNvPr id="5" name="Rectangle 3"/>
          <p:cNvSpPr txBox="1">
            <a:spLocks noChangeArrowheads="1"/>
          </p:cNvSpPr>
          <p:nvPr/>
        </p:nvSpPr>
        <p:spPr bwMode="auto">
          <a:xfrm>
            <a:off x="467544" y="1585565"/>
            <a:ext cx="8136904" cy="40036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Verdana" panose="020B0804030504040204" pitchFamily="34" charset="0"/>
                <a:ea typeface="+mn-ea"/>
                <a:cs typeface="Verdana" panose="020B0804030504040204"/>
              </a:defRPr>
            </a:lvl1pPr>
            <a:lvl2pPr marL="742950" indent="-285750" algn="l" rtl="0" eaLnBrk="0" fontAlgn="base" hangingPunct="0">
              <a:spcBef>
                <a:spcPts val="1000"/>
              </a:spcBef>
              <a:spcAft>
                <a:spcPct val="0"/>
              </a:spcAft>
              <a:buChar char="–"/>
              <a:defRPr sz="2400">
                <a:solidFill>
                  <a:srgbClr val="000000"/>
                </a:solidFill>
                <a:latin typeface="Verdana" panose="020B0804030504040204" pitchFamily="34" charset="0"/>
                <a:cs typeface="Verdana" panose="020B0804030504040204"/>
              </a:defRPr>
            </a:lvl2pPr>
            <a:lvl3pPr marL="1143000" indent="-228600" algn="l" rtl="0" eaLnBrk="0" fontAlgn="base" hangingPunct="0">
              <a:spcBef>
                <a:spcPts val="1000"/>
              </a:spcBef>
              <a:spcAft>
                <a:spcPct val="0"/>
              </a:spcAft>
              <a:buChar char="•"/>
              <a:defRPr sz="2000" b="1">
                <a:solidFill>
                  <a:srgbClr val="000000"/>
                </a:solidFill>
                <a:latin typeface="Verdana" panose="020B0804030504040204" pitchFamily="34" charset="0"/>
                <a:cs typeface="Verdana" panose="020B0804030504040204"/>
              </a:defRPr>
            </a:lvl3pPr>
            <a:lvl4pPr marL="1600200" indent="-228600" algn="l" rtl="0" eaLnBrk="0" fontAlgn="base" hangingPunct="0">
              <a:spcBef>
                <a:spcPts val="1000"/>
              </a:spcBef>
              <a:spcAft>
                <a:spcPct val="0"/>
              </a:spcAft>
              <a:buChar char="–"/>
              <a:defRPr sz="1800" b="1">
                <a:solidFill>
                  <a:srgbClr val="000000"/>
                </a:solidFill>
                <a:latin typeface="Verdana" panose="020B0804030504040204" pitchFamily="34" charset="0"/>
                <a:cs typeface="Verdana" panose="020B0804030504040204"/>
              </a:defRPr>
            </a:lvl4pPr>
            <a:lvl5pPr marL="2057400" indent="-228600" algn="l" rtl="0" eaLnBrk="0" fontAlgn="base" hangingPunct="0">
              <a:spcBef>
                <a:spcPts val="1000"/>
              </a:spcBef>
              <a:spcAft>
                <a:spcPct val="0"/>
              </a:spcAft>
              <a:buChar char="»"/>
              <a:defRPr sz="1800">
                <a:solidFill>
                  <a:srgbClr val="000000"/>
                </a:solidFill>
                <a:latin typeface="Verdana" panose="020B0804030504040204" pitchFamily="34" charset="0"/>
                <a:cs typeface="Verdana" panose="020B0804030504040204"/>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endParaRPr lang="en-US" b="0" dirty="0">
              <a:latin typeface="Gamond"/>
              <a:cs typeface="Gamond"/>
            </a:endParaRPr>
          </a:p>
          <a:p>
            <a:endParaRPr lang="en-US" b="0" dirty="0">
              <a:latin typeface="Gamond"/>
              <a:cs typeface="Gamond"/>
            </a:endParaRPr>
          </a:p>
          <a:p>
            <a:r>
              <a:rPr lang="en-GB" sz="2000" b="0" dirty="0">
                <a:latin typeface="Gamond"/>
                <a:cs typeface="Gamond"/>
              </a:rPr>
              <a:t>A heuristic is a </a:t>
            </a:r>
            <a:r>
              <a:rPr lang="en-GB" sz="2000" b="0" u="sng" dirty="0">
                <a:highlight>
                  <a:srgbClr val="FFFF00"/>
                </a:highlight>
                <a:latin typeface="Gamond"/>
                <a:cs typeface="Gamond"/>
              </a:rPr>
              <a:t>search </a:t>
            </a:r>
            <a:r>
              <a:rPr lang="en-US" sz="2000" b="0" u="sng" dirty="0">
                <a:highlight>
                  <a:srgbClr val="FFFF00"/>
                </a:highlight>
                <a:latin typeface="Gamond"/>
                <a:cs typeface="Gamond"/>
              </a:rPr>
              <a:t>method</a:t>
            </a:r>
            <a:r>
              <a:rPr lang="en-US" sz="2000" b="0" u="sng" dirty="0">
                <a:latin typeface="Gamond"/>
                <a:cs typeface="Gamond"/>
              </a:rPr>
              <a:t> </a:t>
            </a:r>
            <a:r>
              <a:rPr lang="en-US" sz="2000" b="0" dirty="0">
                <a:latin typeface="Gamond"/>
                <a:cs typeface="Gamond"/>
              </a:rPr>
              <a:t>which seeks good, i.e. near-optimal solutions, at a reasonable cost </a:t>
            </a:r>
            <a:r>
              <a:rPr lang="en-US" sz="2000" b="0" i="1" dirty="0">
                <a:latin typeface="Gamond"/>
                <a:cs typeface="Gamond"/>
              </a:rPr>
              <a:t>without being able to guarantee optimality</a:t>
            </a:r>
            <a:r>
              <a:rPr lang="en-US" sz="2000" b="0" dirty="0">
                <a:latin typeface="Gamond"/>
                <a:cs typeface="Gamond"/>
              </a:rPr>
              <a:t>.</a:t>
            </a:r>
            <a:endParaRPr lang="en-GB" sz="2000" b="0" dirty="0">
              <a:latin typeface="Gamond"/>
              <a:cs typeface="Gamond"/>
            </a:endParaRPr>
          </a:p>
          <a:p>
            <a:r>
              <a:rPr lang="en-GB" sz="2000" b="0" dirty="0">
                <a:latin typeface="Gamond"/>
                <a:cs typeface="Gamond"/>
              </a:rPr>
              <a:t>Good for solving ill-structured problems, or complex well-structured problems (large-scale combinatorial problems that have many candidate solutions to explore)</a:t>
            </a:r>
            <a:endParaRPr lang="en-GB" sz="2600" b="0" dirty="0">
              <a:latin typeface="Gamond"/>
              <a:cs typeface="Gamond"/>
            </a:endParaRPr>
          </a:p>
        </p:txBody>
      </p:sp>
      <p:sp>
        <p:nvSpPr>
          <p:cNvPr id="8" name="Rectangle 7"/>
          <p:cNvSpPr/>
          <p:nvPr/>
        </p:nvSpPr>
        <p:spPr>
          <a:xfrm>
            <a:off x="395536" y="1178749"/>
            <a:ext cx="8064896" cy="954107"/>
          </a:xfrm>
          <a:prstGeom prst="rect">
            <a:avLst/>
          </a:prstGeom>
        </p:spPr>
        <p:txBody>
          <a:bodyPr wrap="square">
            <a:spAutoFit/>
          </a:bodyPr>
          <a:lstStyle/>
          <a:p>
            <a:pPr lvl="1"/>
            <a:r>
              <a:rPr lang="en-GB" sz="2800" dirty="0"/>
              <a:t>A heuristic is a rule of thumb method derived from human intuition. </a:t>
            </a:r>
            <a:endParaRPr lang="en-US" sz="2800" dirty="0"/>
          </a:p>
        </p:txBody>
      </p:sp>
      <p:sp>
        <p:nvSpPr>
          <p:cNvPr id="2" name="文本框 1"/>
          <p:cNvSpPr txBox="1"/>
          <p:nvPr/>
        </p:nvSpPr>
        <p:spPr>
          <a:xfrm>
            <a:off x="560070" y="726440"/>
            <a:ext cx="6915150" cy="368300"/>
          </a:xfrm>
          <a:prstGeom prst="rect">
            <a:avLst/>
          </a:prstGeom>
          <a:noFill/>
        </p:spPr>
        <p:txBody>
          <a:bodyPr wrap="square" rtlCol="0">
            <a:spAutoFit/>
          </a:bodyPr>
          <a:p>
            <a:r>
              <a:rPr lang="en-US" altLang="zh-CN"/>
              <a:t> </a:t>
            </a:r>
            <a:r>
              <a:rPr lang="zh-CN" altLang="en-US"/>
              <a:t>启发式方法是一种来源于人类直觉的经验法则。</a:t>
            </a:r>
            <a:endParaRPr lang="zh-CN" altLang="en-US"/>
          </a:p>
        </p:txBody>
      </p:sp>
      <p:sp>
        <p:nvSpPr>
          <p:cNvPr id="3" name="文本框 2"/>
          <p:cNvSpPr txBox="1"/>
          <p:nvPr/>
        </p:nvSpPr>
        <p:spPr>
          <a:xfrm>
            <a:off x="618490" y="4752340"/>
            <a:ext cx="7807325" cy="1476375"/>
          </a:xfrm>
          <a:prstGeom prst="rect">
            <a:avLst/>
          </a:prstGeom>
          <a:noFill/>
        </p:spPr>
        <p:txBody>
          <a:bodyPr wrap="square" rtlCol="0">
            <a:spAutoFit/>
          </a:bodyPr>
          <a:p>
            <a:r>
              <a:rPr lang="en-US" altLang="zh-CN"/>
              <a:t>•</a:t>
            </a:r>
            <a:r>
              <a:rPr lang="zh-CN" altLang="en-US"/>
              <a:t>启发式是一种搜索方法，目的是以合理的代价寻找</a:t>
            </a:r>
            <a:r>
              <a:rPr lang="en-US" altLang="zh-CN"/>
              <a:t>“</a:t>
            </a:r>
            <a:r>
              <a:rPr lang="zh-CN" altLang="en-US"/>
              <a:t>较好</a:t>
            </a:r>
            <a:r>
              <a:rPr lang="en-US" altLang="zh-CN"/>
              <a:t>”</a:t>
            </a:r>
            <a:r>
              <a:rPr lang="zh-CN" altLang="en-US"/>
              <a:t>（即近似最优）的解，但无法保证是最优解。</a:t>
            </a:r>
            <a:endParaRPr lang="zh-CN" altLang="en-US"/>
          </a:p>
          <a:p>
            <a:r>
              <a:rPr lang="en-US" altLang="zh-CN"/>
              <a:t>•</a:t>
            </a:r>
            <a:r>
              <a:rPr lang="zh-CN" altLang="en-US"/>
              <a:t>启发式方法适合用于解决结构不清晰的问题，或结构复杂但定义明确的问题（比如：大规模组合优化问题，其候选解空间非常庞大）。</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374079" y="2199052"/>
            <a:ext cx="4320480" cy="3672408"/>
          </a:xfrm>
        </p:spPr>
        <p:txBody>
          <a:bodyPr/>
          <a:lstStyle/>
          <a:p>
            <a:r>
              <a:rPr lang="en-US" dirty="0"/>
              <a:t>Integer Linear Model - NP-Hard Problem</a:t>
            </a:r>
            <a:endParaRPr lang="en-US" dirty="0"/>
          </a:p>
          <a:p>
            <a:r>
              <a:rPr lang="en-US" dirty="0"/>
              <a:t>How do we solve them?</a:t>
            </a:r>
            <a:endParaRPr lang="en-US" dirty="0"/>
          </a:p>
          <a:p>
            <a:pPr lvl="1"/>
            <a:r>
              <a:rPr lang="en-US" dirty="0"/>
              <a:t>B&amp;B, B&amp;P, DP, etc.</a:t>
            </a:r>
            <a:endParaRPr lang="en-US" dirty="0"/>
          </a:p>
          <a:p>
            <a:pPr lvl="1"/>
            <a:r>
              <a:rPr lang="en-US" dirty="0"/>
              <a:t>Heuristics</a:t>
            </a:r>
            <a:endParaRPr lang="en-US" dirty="0"/>
          </a:p>
          <a:p>
            <a:pPr lvl="2"/>
            <a:r>
              <a:rPr lang="en-US" dirty="0"/>
              <a:t>First fit</a:t>
            </a:r>
            <a:endParaRPr lang="en-US" dirty="0"/>
          </a:p>
          <a:p>
            <a:pPr lvl="2"/>
            <a:r>
              <a:rPr lang="en-US" dirty="0"/>
              <a:t>Best fit </a:t>
            </a:r>
            <a:endParaRPr lang="en-US" dirty="0"/>
          </a:p>
          <a:p>
            <a:pPr lvl="2"/>
            <a:r>
              <a:rPr lang="en-US" dirty="0"/>
              <a:t>Best pack</a:t>
            </a:r>
            <a:endParaRPr lang="en-US" dirty="0"/>
          </a:p>
          <a:p>
            <a:pPr marL="0" indent="0">
              <a:buNone/>
            </a:pPr>
            <a:endParaRPr lang="en-US" dirty="0"/>
          </a:p>
        </p:txBody>
      </p:sp>
      <p:sp>
        <p:nvSpPr>
          <p:cNvPr id="7" name="Content Placeholder 6"/>
          <p:cNvSpPr>
            <a:spLocks noGrp="1"/>
          </p:cNvSpPr>
          <p:nvPr>
            <p:ph sz="quarter" idx="2"/>
          </p:nvPr>
        </p:nvSpPr>
        <p:spPr>
          <a:xfrm>
            <a:off x="374079" y="908720"/>
            <a:ext cx="8446393" cy="1080120"/>
          </a:xfrm>
        </p:spPr>
        <p:txBody>
          <a:bodyPr/>
          <a:lstStyle/>
          <a:p>
            <a:pPr marL="0" indent="0">
              <a:buNone/>
            </a:pPr>
            <a:r>
              <a:rPr lang="en-US" dirty="0">
                <a:solidFill>
                  <a:srgbClr val="000090"/>
                </a:solidFill>
              </a:rPr>
              <a:t>Bin packing problem </a:t>
            </a:r>
            <a:r>
              <a:rPr lang="en-US" b="0" dirty="0">
                <a:solidFill>
                  <a:srgbClr val="000090"/>
                </a:solidFill>
              </a:rPr>
              <a:t>Given a set of </a:t>
            </a:r>
            <a:r>
              <a:rPr lang="en-US" b="0" i="1" dirty="0">
                <a:solidFill>
                  <a:srgbClr val="000090"/>
                </a:solidFill>
              </a:rPr>
              <a:t>n</a:t>
            </a:r>
            <a:r>
              <a:rPr lang="en-US" b="0" dirty="0">
                <a:solidFill>
                  <a:srgbClr val="000090"/>
                </a:solidFill>
              </a:rPr>
              <a:t> items, each item </a:t>
            </a:r>
            <a:r>
              <a:rPr lang="en-US" b="0" i="1" dirty="0">
                <a:solidFill>
                  <a:srgbClr val="000090"/>
                </a:solidFill>
              </a:rPr>
              <a:t>j</a:t>
            </a:r>
            <a:r>
              <a:rPr lang="en-US" b="0" dirty="0">
                <a:solidFill>
                  <a:srgbClr val="000090"/>
                </a:solidFill>
              </a:rPr>
              <a:t> has a size of  </a:t>
            </a:r>
            <a:r>
              <a:rPr lang="en-US" b="0" i="1" dirty="0" err="1">
                <a:solidFill>
                  <a:srgbClr val="000090"/>
                </a:solidFill>
              </a:rPr>
              <a:t>a</a:t>
            </a:r>
            <a:r>
              <a:rPr lang="en-US" b="0" i="1" baseline="-25000" dirty="0" err="1">
                <a:solidFill>
                  <a:srgbClr val="000090"/>
                </a:solidFill>
              </a:rPr>
              <a:t>j</a:t>
            </a:r>
            <a:r>
              <a:rPr lang="en-US" b="0" dirty="0">
                <a:solidFill>
                  <a:srgbClr val="000090"/>
                </a:solidFill>
              </a:rPr>
              <a:t>. Pack all items in the minimum number of identical sized bins without violating the capacity of bins (</a:t>
            </a:r>
            <a:r>
              <a:rPr lang="en-US" b="0" i="1" dirty="0">
                <a:solidFill>
                  <a:srgbClr val="000090"/>
                </a:solidFill>
              </a:rPr>
              <a:t>V</a:t>
            </a:r>
            <a:r>
              <a:rPr lang="en-US" b="0" dirty="0">
                <a:solidFill>
                  <a:srgbClr val="000090"/>
                </a:solidFill>
              </a:rPr>
              <a:t>)</a:t>
            </a:r>
            <a:r>
              <a:rPr lang="en-US" b="0" i="1" dirty="0">
                <a:solidFill>
                  <a:srgbClr val="000090"/>
                </a:solidFill>
              </a:rPr>
              <a:t>.</a:t>
            </a:r>
            <a:r>
              <a:rPr lang="en-US" b="0" dirty="0">
                <a:solidFill>
                  <a:srgbClr val="000090"/>
                </a:solidFill>
              </a:rPr>
              <a:t> </a:t>
            </a:r>
            <a:endParaRPr lang="en-US" dirty="0">
              <a:solidFill>
                <a:srgbClr val="000090"/>
              </a:solidFill>
            </a:endParaRPr>
          </a:p>
          <a:p>
            <a:pPr marL="0" indent="0">
              <a:buNone/>
            </a:pPr>
            <a:endParaRPr lang="en-US" dirty="0">
              <a:solidFill>
                <a:srgbClr val="000090"/>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r>
              <a:rPr lang="en-US" dirty="0"/>
              <a:t> </a:t>
            </a:r>
            <a:r>
              <a:rPr lang="en-US" dirty="0"/>
              <a:t>–</a:t>
            </a:r>
            <a:r>
              <a:rPr lang="en-US" dirty="0"/>
              <a:t> Bin Packing</a:t>
            </a:r>
            <a:endParaRPr lang="en-US" dirty="0"/>
          </a:p>
        </p:txBody>
      </p:sp>
      <p:pic>
        <p:nvPicPr>
          <p:cNvPr id="8" name="Picture 7"/>
          <p:cNvPicPr>
            <a:picLocks noChangeAspect="1"/>
          </p:cNvPicPr>
          <p:nvPr/>
        </p:nvPicPr>
        <p:blipFill>
          <a:blip r:embed="rId1"/>
          <a:stretch>
            <a:fillRect/>
          </a:stretch>
        </p:blipFill>
        <p:spPr>
          <a:xfrm>
            <a:off x="4462495" y="2262752"/>
            <a:ext cx="4501993" cy="3534204"/>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11560" y="1592796"/>
            <a:ext cx="7654305" cy="3672408"/>
          </a:xfrm>
        </p:spPr>
        <p:txBody>
          <a:bodyPr/>
          <a:lstStyle/>
          <a:p>
            <a:r>
              <a:rPr lang="en-US" dirty="0"/>
              <a:t>First Fit</a:t>
            </a:r>
            <a:endParaRPr lang="en-US" dirty="0"/>
          </a:p>
          <a:p>
            <a:pPr lvl="1"/>
            <a:r>
              <a:rPr lang="en-US" sz="2000" dirty="0"/>
              <a:t>The First Fit algorithm places each item </a:t>
            </a:r>
            <a:r>
              <a:rPr lang="en-US" sz="2000" b="1" dirty="0"/>
              <a:t>into the first bin that can accommodate it</a:t>
            </a:r>
            <a:r>
              <a:rPr lang="en-US" sz="2000" dirty="0"/>
              <a:t>. If no existing bin has sufficient space, open a new bin.</a:t>
            </a:r>
            <a:endParaRPr lang="en-US" sz="2000" dirty="0"/>
          </a:p>
          <a:p>
            <a:pPr marL="457200" lvl="1" indent="0">
              <a:buNone/>
            </a:pPr>
            <a:endParaRPr lang="en-US" sz="2000" dirty="0"/>
          </a:p>
          <a:p>
            <a:r>
              <a:rPr lang="en-US" altLang="zh-CN" dirty="0"/>
              <a:t>Best Fit</a:t>
            </a:r>
            <a:endParaRPr lang="en-US" altLang="zh-CN" dirty="0"/>
          </a:p>
          <a:p>
            <a:pPr lvl="1"/>
            <a:r>
              <a:rPr lang="en-US" altLang="zh-CN" sz="2000" dirty="0"/>
              <a:t>The Best Fit algorithm places each item </a:t>
            </a:r>
            <a:r>
              <a:rPr lang="en-US" altLang="zh-CN" sz="2000" b="1" dirty="0"/>
              <a:t>into the bin with the least remaining space </a:t>
            </a:r>
            <a:r>
              <a:rPr lang="en-US" altLang="zh-CN" sz="2000" dirty="0"/>
              <a:t>after the item is added but still has enough room to accommodate the item. If no bin can fit the item, open a new bin.</a:t>
            </a:r>
            <a:endParaRPr lang="en-US" sz="200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r>
              <a:rPr lang="en-US" dirty="0"/>
              <a:t> </a:t>
            </a:r>
            <a:r>
              <a:rPr lang="en-US" dirty="0"/>
              <a:t>–</a:t>
            </a:r>
            <a:r>
              <a:rPr lang="en-US" dirty="0"/>
              <a:t> Bin Packing</a:t>
            </a:r>
            <a:endParaRPr lang="en-US" dirty="0"/>
          </a:p>
        </p:txBody>
      </p:sp>
      <p:sp>
        <p:nvSpPr>
          <p:cNvPr id="3" name="文本框 2"/>
          <p:cNvSpPr txBox="1"/>
          <p:nvPr/>
        </p:nvSpPr>
        <p:spPr>
          <a:xfrm>
            <a:off x="2254250" y="1198245"/>
            <a:ext cx="7006590" cy="645160"/>
          </a:xfrm>
          <a:prstGeom prst="rect">
            <a:avLst/>
          </a:prstGeom>
          <a:noFill/>
        </p:spPr>
        <p:txBody>
          <a:bodyPr wrap="square" rtlCol="0">
            <a:spAutoFit/>
          </a:bodyPr>
          <a:p>
            <a:r>
              <a:rPr lang="en-US" altLang="zh-CN"/>
              <a:t>•First Fit </a:t>
            </a:r>
            <a:r>
              <a:rPr lang="zh-CN" altLang="en-US"/>
              <a:t>算法将每个物品放入第一个能够容纳它的箱子中。</a:t>
            </a:r>
            <a:endParaRPr lang="zh-CN" altLang="en-US"/>
          </a:p>
          <a:p>
            <a:r>
              <a:rPr lang="en-US" altLang="zh-CN"/>
              <a:t>•</a:t>
            </a:r>
            <a:r>
              <a:rPr lang="zh-CN" altLang="en-US"/>
              <a:t>如果没有任何已有的箱子有足够的空间，则开启一个新箱子。</a:t>
            </a:r>
            <a:endParaRPr lang="zh-CN" altLang="en-US"/>
          </a:p>
        </p:txBody>
      </p:sp>
      <p:sp>
        <p:nvSpPr>
          <p:cNvPr id="5" name="文本框 4"/>
          <p:cNvSpPr txBox="1"/>
          <p:nvPr/>
        </p:nvSpPr>
        <p:spPr>
          <a:xfrm>
            <a:off x="2339975" y="3140710"/>
            <a:ext cx="6370320" cy="922020"/>
          </a:xfrm>
          <a:prstGeom prst="rect">
            <a:avLst/>
          </a:prstGeom>
          <a:noFill/>
        </p:spPr>
        <p:txBody>
          <a:bodyPr wrap="square" rtlCol="0">
            <a:spAutoFit/>
          </a:bodyPr>
          <a:p>
            <a:r>
              <a:rPr lang="en-US" altLang="zh-CN"/>
              <a:t>•Best Fit </a:t>
            </a:r>
            <a:r>
              <a:rPr lang="zh-CN" altLang="en-US"/>
              <a:t>算法将每个物品放入剩余空间最少但仍能容纳该物品的箱子中。</a:t>
            </a:r>
            <a:endParaRPr lang="zh-CN" altLang="en-US"/>
          </a:p>
          <a:p>
            <a:r>
              <a:rPr lang="en-US" altLang="zh-CN"/>
              <a:t>•</a:t>
            </a:r>
            <a:r>
              <a:rPr lang="zh-CN" altLang="en-US"/>
              <a:t>如果没有任何已有的箱子能容纳该物品，则开启一个新箱子。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white background&#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a=[5, 6, 7, 3,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sz="3200" dirty="0">
                    <a:solidFill>
                      <a:srgbClr val="C00000"/>
                    </a:solidFill>
                  </a:rPr>
                  <a:t>First fit</a:t>
                </a:r>
                <a:endParaRPr lang="en-US" sz="3200"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2"/>
                <a:stretch>
                  <a:fillRect l="-4" t="-11" r="4" b="2"/>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First Fit</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5216355" y="2114538"/>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851410" y="1988556"/>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682196" y="2327708"/>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495576" y="1770350"/>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7088886" y="2495263"/>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8326362" y="2098276"/>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42535 0.36551 " pathEditMode="relative" rAng="0" ptsTypes="AA">
                                      <p:cBhvr>
                                        <p:cTn id="6" dur="2000" fill="hold"/>
                                        <p:tgtEl>
                                          <p:spTgt spid="12"/>
                                        </p:tgtEl>
                                        <p:attrNameLst>
                                          <p:attrName>ppt_x</p:attrName>
                                          <p:attrName>ppt_y</p:attrName>
                                        </p:attrNameLst>
                                      </p:cBhvr>
                                      <p:rCtr x="-21267" y="1826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4.07407E-6 L -0.32951 0.36505 " pathEditMode="relative" rAng="0" ptsTypes="AA">
                                      <p:cBhvr>
                                        <p:cTn id="10" dur="2000" fill="hold"/>
                                        <p:tgtEl>
                                          <p:spTgt spid="39"/>
                                        </p:tgtEl>
                                        <p:attrNameLst>
                                          <p:attrName>ppt_x</p:attrName>
                                          <p:attrName>ppt_y</p:attrName>
                                        </p:attrNameLst>
                                      </p:cBhvr>
                                      <p:rCtr x="-16476" y="1824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38889E-6 1.11111E-6 L -0.22674 0.36921 " pathEditMode="relative" rAng="0" ptsTypes="AA">
                                      <p:cBhvr>
                                        <p:cTn id="14" dur="2000" fill="hold"/>
                                        <p:tgtEl>
                                          <p:spTgt spid="42"/>
                                        </p:tgtEl>
                                        <p:attrNameLst>
                                          <p:attrName>ppt_x</p:attrName>
                                          <p:attrName>ppt_y</p:attrName>
                                        </p:attrNameLst>
                                      </p:cBhvr>
                                      <p:rCtr x="-11337" y="1844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7.40741E-7 L -0.63021 0.24398 " pathEditMode="relative" rAng="0" ptsTypes="AA">
                                      <p:cBhvr>
                                        <p:cTn id="18" dur="2000" fill="hold"/>
                                        <p:tgtEl>
                                          <p:spTgt spid="43"/>
                                        </p:tgtEl>
                                        <p:attrNameLst>
                                          <p:attrName>ppt_x</p:attrName>
                                          <p:attrName>ppt_y</p:attrName>
                                        </p:attrNameLst>
                                      </p:cBhvr>
                                      <p:rCtr x="-31510" y="1219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88889E-6 -7.40741E-7 L -0.52969 0.20995 " pathEditMode="relative" rAng="0" ptsTypes="AA">
                                      <p:cBhvr>
                                        <p:cTn id="22" dur="2000" fill="hold"/>
                                        <p:tgtEl>
                                          <p:spTgt spid="40"/>
                                        </p:tgtEl>
                                        <p:attrNameLst>
                                          <p:attrName>ppt_x</p:attrName>
                                          <p:attrName>ppt_y</p:attrName>
                                        </p:attrNameLst>
                                      </p:cBhvr>
                                      <p:rCtr x="-26493" y="1048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22222E-6 -4.07407E-6 L -0.26146 0.36737 " pathEditMode="relative" rAng="0" ptsTypes="AA">
                                      <p:cBhvr>
                                        <p:cTn id="26" dur="2000" fill="hold"/>
                                        <p:tgtEl>
                                          <p:spTgt spid="44"/>
                                        </p:tgtEl>
                                        <p:attrNameLst>
                                          <p:attrName>ppt_x</p:attrName>
                                          <p:attrName>ppt_y</p:attrName>
                                        </p:attrNameLst>
                                      </p:cBhvr>
                                      <p:rCtr x="-13073" y="1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9" grpId="0" animBg="1"/>
      <p:bldP spid="40" grpId="0" animBg="1"/>
      <p:bldP spid="42" grpId="0" animBg="1"/>
      <p:bldP spid="43"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white background&#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a=[5, 6, 7, 3,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altLang="zh-CN" sz="3200" dirty="0">
                    <a:solidFill>
                      <a:srgbClr val="C00000"/>
                    </a:solidFill>
                  </a:rPr>
                  <a:t>B</a:t>
                </a:r>
                <a:r>
                  <a:rPr lang="en-US" sz="3200" dirty="0">
                    <a:solidFill>
                      <a:srgbClr val="C00000"/>
                    </a:solidFill>
                  </a:rPr>
                  <a:t>est Fit</a:t>
                </a:r>
                <a:endParaRPr lang="en-US" sz="3200"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2"/>
                <a:stretch>
                  <a:fillRect l="-4" t="-11" r="4" b="2"/>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Best Fit</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5216355" y="2114538"/>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851410" y="1988556"/>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682196" y="2327708"/>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495576" y="1770350"/>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7088886" y="2495263"/>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8326362" y="2098276"/>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42535 0.36551 " pathEditMode="relative" rAng="0" ptsTypes="AA">
                                      <p:cBhvr>
                                        <p:cTn id="6" dur="2000" fill="hold"/>
                                        <p:tgtEl>
                                          <p:spTgt spid="12"/>
                                        </p:tgtEl>
                                        <p:attrNameLst>
                                          <p:attrName>ppt_x</p:attrName>
                                          <p:attrName>ppt_y</p:attrName>
                                        </p:attrNameLst>
                                      </p:cBhvr>
                                      <p:rCtr x="-21267" y="1826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4.07407E-6 L -0.32951 0.36505 " pathEditMode="relative" rAng="0" ptsTypes="AA">
                                      <p:cBhvr>
                                        <p:cTn id="10" dur="2000" fill="hold"/>
                                        <p:tgtEl>
                                          <p:spTgt spid="39"/>
                                        </p:tgtEl>
                                        <p:attrNameLst>
                                          <p:attrName>ppt_x</p:attrName>
                                          <p:attrName>ppt_y</p:attrName>
                                        </p:attrNameLst>
                                      </p:cBhvr>
                                      <p:rCtr x="-16476" y="1824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38889E-6 1.11111E-6 L -0.22674 0.36921 " pathEditMode="relative" rAng="0" ptsTypes="AA">
                                      <p:cBhvr>
                                        <p:cTn id="14" dur="2000" fill="hold"/>
                                        <p:tgtEl>
                                          <p:spTgt spid="42"/>
                                        </p:tgtEl>
                                        <p:attrNameLst>
                                          <p:attrName>ppt_x</p:attrName>
                                          <p:attrName>ppt_y</p:attrName>
                                        </p:attrNameLst>
                                      </p:cBhvr>
                                      <p:rCtr x="-11337" y="1844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7.40741E-7 L -0.29167 0.18657 " pathEditMode="relative" rAng="0" ptsTypes="AA">
                                      <p:cBhvr>
                                        <p:cTn id="18" dur="2000" fill="hold"/>
                                        <p:tgtEl>
                                          <p:spTgt spid="43"/>
                                        </p:tgtEl>
                                        <p:attrNameLst>
                                          <p:attrName>ppt_x</p:attrName>
                                          <p:attrName>ppt_y</p:attrName>
                                        </p:attrNameLst>
                                      </p:cBhvr>
                                      <p:rCtr x="-14583" y="932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88889E-6 -7.40741E-7 L -0.52969 0.20995 " pathEditMode="relative" rAng="0" ptsTypes="AA">
                                      <p:cBhvr>
                                        <p:cTn id="22" dur="2000" fill="hold"/>
                                        <p:tgtEl>
                                          <p:spTgt spid="40"/>
                                        </p:tgtEl>
                                        <p:attrNameLst>
                                          <p:attrName>ppt_x</p:attrName>
                                          <p:attrName>ppt_y</p:attrName>
                                        </p:attrNameLst>
                                      </p:cBhvr>
                                      <p:rCtr x="-26493" y="1048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22222E-6 -4.07407E-6 L -0.76545 0.24537 " pathEditMode="relative" rAng="0" ptsTypes="AA">
                                      <p:cBhvr>
                                        <p:cTn id="26" dur="2000" fill="hold"/>
                                        <p:tgtEl>
                                          <p:spTgt spid="44"/>
                                        </p:tgtEl>
                                        <p:attrNameLst>
                                          <p:attrName>ppt_x</p:attrName>
                                          <p:attrName>ppt_y</p:attrName>
                                        </p:attrNameLst>
                                      </p:cBhvr>
                                      <p:rCtr x="-38281"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9" grpId="0" animBg="1"/>
      <p:bldP spid="40" grpId="0" animBg="1"/>
      <p:bldP spid="42"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a=[3, 6, 7, 5,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altLang="zh-CN" sz="3200" dirty="0">
                    <a:solidFill>
                      <a:srgbClr val="C00000"/>
                    </a:solidFill>
                  </a:rPr>
                  <a:t>Sequence of Items</a:t>
                </a:r>
                <a:endParaRPr lang="en-US" altLang="zh-CN" sz="3200" dirty="0">
                  <a:solidFill>
                    <a:srgbClr val="C00000"/>
                  </a:solidFill>
                </a:endParaRPr>
              </a:p>
              <a:p>
                <a:pPr lvl="1"/>
                <a:r>
                  <a:rPr lang="en-US" sz="1800" dirty="0">
                    <a:solidFill>
                      <a:srgbClr val="C00000"/>
                    </a:solidFill>
                  </a:rPr>
                  <a:t>Can the best-fit method still find the optimal solution for this instance?</a:t>
                </a:r>
                <a:endParaRPr lang="en-US" sz="1800"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r>
                  <a:rPr lang="en-US" b="1" dirty="0">
                    <a:solidFill>
                      <a:srgbClr val="C00000"/>
                    </a:solidFill>
                  </a:rPr>
                  <a:t>Online vs. Offline Optimization  (Order of Items)</a:t>
                </a:r>
                <a:endParaRPr lang="en-US" b="1"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1"/>
                <a:stretch>
                  <a:fillRect l="-4" t="-11" r="4" b="-11686"/>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FFD</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8256373" y="1951643"/>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330906" y="1880828"/>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524590" y="2164616"/>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082129" y="1628799"/>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4644916" y="2419790"/>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6793211" y="1964812"/>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pic>
        <p:nvPicPr>
          <p:cNvPr id="2" name="Picture 1" descr="A qr code on a white background&#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p:sp>
        <p:nvSpPr>
          <p:cNvPr id="3" name="文本框 2"/>
          <p:cNvSpPr txBox="1"/>
          <p:nvPr/>
        </p:nvSpPr>
        <p:spPr>
          <a:xfrm>
            <a:off x="35560" y="1993900"/>
            <a:ext cx="3048000" cy="1014730"/>
          </a:xfrm>
          <a:prstGeom prst="rect">
            <a:avLst/>
          </a:prstGeom>
          <a:noFill/>
        </p:spPr>
        <p:txBody>
          <a:bodyPr wrap="square" rtlCol="0">
            <a:spAutoFit/>
          </a:bodyPr>
          <a:p>
            <a:r>
              <a:rPr lang="zh-CN" altLang="en-US" sz="1000">
                <a:highlight>
                  <a:srgbClr val="00FF00"/>
                </a:highlight>
                <a:sym typeface="+mn-ea"/>
              </a:rPr>
              <a:t>首次适应法（</a:t>
            </a:r>
            <a:r>
              <a:rPr lang="en-US" altLang="zh-CN" sz="1000">
                <a:highlight>
                  <a:srgbClr val="00FF00"/>
                </a:highlight>
                <a:sym typeface="+mn-ea"/>
              </a:rPr>
              <a:t>FFD</a:t>
            </a:r>
            <a:r>
              <a:rPr lang="zh-CN" altLang="en-US" sz="1000">
                <a:highlight>
                  <a:srgbClr val="00FF00"/>
                </a:highlight>
                <a:sym typeface="+mn-ea"/>
              </a:rPr>
              <a:t>）：</a:t>
            </a:r>
            <a:endParaRPr lang="zh-CN" altLang="en-US" sz="1000">
              <a:highlight>
                <a:srgbClr val="00FF00"/>
              </a:highlight>
            </a:endParaRPr>
          </a:p>
          <a:p>
            <a:r>
              <a:rPr lang="en-US" altLang="zh-CN" sz="1000">
                <a:highlight>
                  <a:srgbClr val="00FF00"/>
                </a:highlight>
                <a:sym typeface="+mn-ea"/>
              </a:rPr>
              <a:t>FFD </a:t>
            </a:r>
            <a:r>
              <a:rPr lang="zh-CN" altLang="en-US" sz="1000">
                <a:highlight>
                  <a:srgbClr val="00FF00"/>
                </a:highlight>
                <a:sym typeface="+mn-ea"/>
              </a:rPr>
              <a:t>是将物品按降序排列后，使用首次适应法来进行背包的分配。首先对物品按大小进行排序（从大到小），然后使用首次适应法将它们依次放入背包。</a:t>
            </a:r>
            <a:endParaRPr lang="zh-CN" altLang="en-US" sz="1000">
              <a:highlight>
                <a:srgbClr val="00FF00"/>
              </a:highlight>
            </a:endParaRPr>
          </a:p>
          <a:p>
            <a:r>
              <a:rPr lang="zh-CN" altLang="en-US" sz="1000">
                <a:highlight>
                  <a:srgbClr val="00FF00"/>
                </a:highlight>
                <a:sym typeface="+mn-ea"/>
              </a:rPr>
              <a:t>排序后的物品顺序为：</a:t>
            </a:r>
            <a:r>
              <a:rPr lang="en-US" altLang="zh-CN" sz="1000">
                <a:highlight>
                  <a:srgbClr val="00FF00"/>
                </a:highlight>
                <a:sym typeface="+mn-ea"/>
              </a:rPr>
              <a:t>7, 6, 5, 5, 4, 3</a:t>
            </a:r>
            <a:r>
              <a:rPr lang="zh-CN" altLang="en-US" sz="1000">
                <a:highlight>
                  <a:srgbClr val="00FF00"/>
                </a:highlight>
                <a:sym typeface="+mn-ea"/>
              </a:rPr>
              <a:t>。</a:t>
            </a:r>
            <a:endParaRPr lang="zh-CN" altLang="en-US" sz="1000">
              <a:highlight>
                <a:srgbClr val="00FF00"/>
              </a:highlight>
            </a:endParaRPr>
          </a:p>
          <a:p>
            <a:endParaRPr lang="zh-CN" altLang="en-US" sz="1000">
              <a:highlight>
                <a:srgbClr val="00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a=[2, 2, 2, 3, 5, 6],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r>
                      <a:rPr lang="en-US" b="1" i="0" smtClean="0">
                        <a:latin typeface="Cambria Math" panose="02040503050406030204" pitchFamily="18" charset="0"/>
                      </a:rPr>
                      <m:t>𝟐</m:t>
                    </m:r>
                  </m:oMath>
                </a14:m>
                <a:r>
                  <a:rPr lang="en-US" dirty="0"/>
                  <a:t>0</a:t>
                </a:r>
                <a:endParaRPr lang="en-US" dirty="0"/>
              </a:p>
              <a:p>
                <a:pPr marL="0" indent="0">
                  <a:buNone/>
                </a:pPr>
                <a:endParaRPr lang="en-US" dirty="0"/>
              </a:p>
              <a:p>
                <a:r>
                  <a:rPr lang="en-US" altLang="zh-CN" sz="3200" dirty="0">
                    <a:solidFill>
                      <a:srgbClr val="C00000"/>
                    </a:solidFill>
                  </a:rPr>
                  <a:t>Sequence of Items</a:t>
                </a:r>
                <a:endParaRPr lang="en-US" altLang="zh-CN" sz="3200" dirty="0">
                  <a:solidFill>
                    <a:srgbClr val="C00000"/>
                  </a:solidFill>
                </a:endParaRPr>
              </a:p>
              <a:p>
                <a:pPr lvl="1"/>
                <a:r>
                  <a:rPr lang="en-US" sz="1800" dirty="0">
                    <a:solidFill>
                      <a:srgbClr val="C00000"/>
                    </a:solidFill>
                  </a:rPr>
                  <a:t>Can the best-fit/first-fit decreasing method still find the optimal solution for this instance?</a:t>
                </a:r>
                <a:endParaRPr lang="en-US" sz="1800"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marL="457200" lvl="1" indent="0">
                  <a:buNone/>
                </a:pPr>
                <a:endParaRPr lang="en-US" b="1"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1"/>
                <a:stretch>
                  <a:fillRect l="-4" t="-11" r="4" b="-11686"/>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normAutofit fontScale="90000"/>
          </a:bodyPr>
          <a:lstStyle/>
          <a:p>
            <a:r>
              <a:rPr lang="en-US" dirty="0"/>
              <a:t>Bin Packing Heuristics – Offline Search</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4701867" y="2086391"/>
            <a:ext cx="443204" cy="381643"/>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7309758" y="1379920"/>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5208114" y="2092780"/>
            <a:ext cx="443204" cy="368864"/>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2</a:t>
            </a:r>
            <a:endParaRPr lang="en-US" sz="1600" dirty="0">
              <a:solidFill>
                <a:schemeClr val="tx1"/>
              </a:solidFill>
            </a:endParaRPr>
          </a:p>
        </p:txBody>
      </p:sp>
      <p:sp>
        <p:nvSpPr>
          <p:cNvPr id="42" name="Rectangle 41"/>
          <p:cNvSpPr/>
          <p:nvPr/>
        </p:nvSpPr>
        <p:spPr>
          <a:xfrm>
            <a:off x="5736378" y="2092781"/>
            <a:ext cx="443204" cy="368864"/>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sz="1600" dirty="0">
              <a:solidFill>
                <a:schemeClr val="tx1"/>
              </a:solidFill>
            </a:endParaRPr>
          </a:p>
        </p:txBody>
      </p:sp>
      <p:sp>
        <p:nvSpPr>
          <p:cNvPr id="43" name="Rectangle 42"/>
          <p:cNvSpPr/>
          <p:nvPr/>
        </p:nvSpPr>
        <p:spPr>
          <a:xfrm>
            <a:off x="6253634" y="1922529"/>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6781898" y="1513419"/>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
        <p:nvSpPr>
          <p:cNvPr id="2" name="文本框 1"/>
          <p:cNvSpPr txBox="1"/>
          <p:nvPr/>
        </p:nvSpPr>
        <p:spPr>
          <a:xfrm>
            <a:off x="35560" y="1941195"/>
            <a:ext cx="3048000" cy="1383665"/>
          </a:xfrm>
          <a:prstGeom prst="rect">
            <a:avLst/>
          </a:prstGeom>
          <a:noFill/>
        </p:spPr>
        <p:txBody>
          <a:bodyPr wrap="square" rtlCol="0">
            <a:spAutoFit/>
          </a:bodyPr>
          <a:p>
            <a:r>
              <a:rPr lang="zh-CN" altLang="en-US" sz="1400">
                <a:highlight>
                  <a:srgbClr val="00FF00"/>
                </a:highlight>
                <a:sym typeface="+mn-ea"/>
              </a:rPr>
              <a:t>离线搜索（</a:t>
            </a:r>
            <a:r>
              <a:rPr lang="en-US" altLang="zh-CN" sz="1400">
                <a:highlight>
                  <a:srgbClr val="00FF00"/>
                </a:highlight>
                <a:sym typeface="+mn-ea"/>
              </a:rPr>
              <a:t>Offline Search</a:t>
            </a:r>
            <a:r>
              <a:rPr lang="zh-CN" altLang="en-US" sz="1400">
                <a:highlight>
                  <a:srgbClr val="00FF00"/>
                </a:highlight>
                <a:sym typeface="+mn-ea"/>
              </a:rPr>
              <a:t>）：</a:t>
            </a:r>
            <a:endParaRPr lang="zh-CN" altLang="en-US" sz="1400">
              <a:highlight>
                <a:srgbClr val="00FF00"/>
              </a:highlight>
            </a:endParaRPr>
          </a:p>
          <a:p>
            <a:r>
              <a:rPr lang="zh-CN" altLang="en-US" sz="1400">
                <a:highlight>
                  <a:srgbClr val="00FF00"/>
                </a:highlight>
                <a:sym typeface="+mn-ea"/>
              </a:rPr>
              <a:t>在离线搜索方法中，已知所有物品的大小，因此我们可以对物品进行排序，通常是按照从大到小的顺序来排序物品，从而减少背包空间的浪费</a:t>
            </a:r>
            <a:endParaRPr lang="zh-CN" altLang="en-US" sz="1400">
              <a:highlight>
                <a:srgbClr val="00FF00"/>
              </a:highlight>
            </a:endParaRPr>
          </a:p>
          <a:p>
            <a:endParaRPr lang="zh-CN" altLang="en-US" sz="1400">
              <a:highlight>
                <a:srgbClr val="00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Online vs. Offline Optimization</a:t>
            </a:r>
            <a:endParaRPr lang="en-US" dirty="0"/>
          </a:p>
        </p:txBody>
      </p:sp>
      <p:sp>
        <p:nvSpPr>
          <p:cNvPr id="13" name="Text Placeholder 1"/>
          <p:cNvSpPr txBox="1"/>
          <p:nvPr/>
        </p:nvSpPr>
        <p:spPr bwMode="auto">
          <a:xfrm>
            <a:off x="611561" y="1592796"/>
            <a:ext cx="3744416" cy="367240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Gamond"/>
                <a:ea typeface="+mn-ea"/>
                <a:cs typeface="Gam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US" kern="0" dirty="0"/>
              <a:t>Offline Optimization</a:t>
            </a:r>
            <a:endParaRPr lang="en-US" kern="0" dirty="0"/>
          </a:p>
          <a:p>
            <a:pPr lvl="1"/>
            <a:r>
              <a:rPr lang="en-US" sz="2000" b="1" kern="0" dirty="0"/>
              <a:t>Definition</a:t>
            </a:r>
            <a:r>
              <a:rPr lang="en-US" sz="2000" kern="0" dirty="0"/>
              <a:t>: Offline optimization involves processing an entire dataset or problem instance at once, </a:t>
            </a:r>
            <a:r>
              <a:rPr lang="en-US" sz="2000" kern="0" dirty="0">
                <a:solidFill>
                  <a:srgbClr val="FF0000"/>
                </a:solidFill>
              </a:rPr>
              <a:t>with full knowledge of the data beforehand</a:t>
            </a:r>
            <a:r>
              <a:rPr lang="en-US" sz="2000" kern="0" dirty="0"/>
              <a:t>.</a:t>
            </a:r>
            <a:endParaRPr lang="en-US" sz="2000" kern="0" dirty="0"/>
          </a:p>
          <a:p>
            <a:pPr lvl="2"/>
            <a:r>
              <a:rPr lang="en-US" sz="1600" kern="0" dirty="0"/>
              <a:t>Access to all data upfront.</a:t>
            </a:r>
            <a:endParaRPr lang="en-US" sz="1600" kern="0" dirty="0"/>
          </a:p>
          <a:p>
            <a:pPr lvl="2"/>
            <a:r>
              <a:rPr lang="en-US" sz="1600" kern="0" dirty="0"/>
              <a:t>Allows for comprehensive</a:t>
            </a:r>
            <a:endParaRPr lang="en-US" sz="1600" kern="0" dirty="0"/>
          </a:p>
          <a:p>
            <a:pPr lvl="2"/>
            <a:r>
              <a:rPr lang="en-US" sz="1600" kern="0" dirty="0"/>
              <a:t>analysis and planning.</a:t>
            </a:r>
            <a:endParaRPr lang="en-US" sz="1600" kern="0" dirty="0"/>
          </a:p>
          <a:p>
            <a:pPr lvl="2"/>
            <a:r>
              <a:rPr lang="en-US" sz="1600" kern="0" dirty="0"/>
              <a:t>Solutions are generally more optimal.</a:t>
            </a:r>
            <a:endParaRPr lang="en-US" sz="1600" kern="0" dirty="0"/>
          </a:p>
          <a:p>
            <a:pPr lvl="1"/>
            <a:endParaRPr lang="en-US" sz="2000" kern="0" dirty="0"/>
          </a:p>
        </p:txBody>
      </p:sp>
      <p:sp>
        <p:nvSpPr>
          <p:cNvPr id="20" name="Text Placeholder 1"/>
          <p:cNvSpPr txBox="1"/>
          <p:nvPr/>
        </p:nvSpPr>
        <p:spPr bwMode="auto">
          <a:xfrm>
            <a:off x="4355977" y="1563105"/>
            <a:ext cx="3744416" cy="367240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Gamond"/>
                <a:ea typeface="+mn-ea"/>
                <a:cs typeface="Gam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US" altLang="zh-CN" kern="0" dirty="0"/>
              <a:t>Online Optimization</a:t>
            </a:r>
            <a:endParaRPr lang="en-US" altLang="zh-CN" kern="0" dirty="0"/>
          </a:p>
          <a:p>
            <a:pPr lvl="1"/>
            <a:r>
              <a:rPr lang="en-US" altLang="zh-CN" sz="2000" b="1" kern="0" dirty="0"/>
              <a:t>Definition</a:t>
            </a:r>
            <a:r>
              <a:rPr lang="en-US" altLang="zh-CN" sz="2000" kern="0" dirty="0"/>
              <a:t>: Online optimization deals with data or problems incrementally as they become available, </a:t>
            </a:r>
            <a:r>
              <a:rPr lang="en-US" altLang="zh-CN" sz="2000" kern="0" dirty="0">
                <a:solidFill>
                  <a:srgbClr val="FF0000"/>
                </a:solidFill>
              </a:rPr>
              <a:t>without prior knowledge of future events</a:t>
            </a:r>
            <a:r>
              <a:rPr lang="en-US" altLang="zh-CN" sz="2000" kern="0" dirty="0"/>
              <a:t>.</a:t>
            </a:r>
            <a:endParaRPr lang="en-US" altLang="zh-CN" sz="2000" kern="0" dirty="0"/>
          </a:p>
          <a:p>
            <a:pPr lvl="2"/>
            <a:r>
              <a:rPr lang="en-US" altLang="zh-CN" sz="1600" kern="0" dirty="0"/>
              <a:t>Decisions must be made with partial data.</a:t>
            </a:r>
            <a:endParaRPr lang="en-US" altLang="zh-CN" sz="1600" kern="0" dirty="0"/>
          </a:p>
          <a:p>
            <a:pPr lvl="2"/>
            <a:r>
              <a:rPr lang="en-US" altLang="zh-CN" sz="1600" kern="0" dirty="0"/>
              <a:t>Adapts to new information dynamically.</a:t>
            </a:r>
            <a:endParaRPr lang="en-US" altLang="zh-CN" sz="1600" kern="0" dirty="0"/>
          </a:p>
          <a:p>
            <a:pPr lvl="2"/>
            <a:r>
              <a:rPr lang="en-US" altLang="zh-CN" sz="1600" kern="0" dirty="0"/>
              <a:t>Often uses heuristics for real-time decision-making.</a:t>
            </a:r>
            <a:endParaRPr lang="en-US" altLang="zh-CN" sz="1600" kern="0" dirty="0"/>
          </a:p>
        </p:txBody>
      </p:sp>
      <p:sp>
        <p:nvSpPr>
          <p:cNvPr id="2" name="文本框 1"/>
          <p:cNvSpPr txBox="1"/>
          <p:nvPr/>
        </p:nvSpPr>
        <p:spPr>
          <a:xfrm>
            <a:off x="2700020" y="692785"/>
            <a:ext cx="3048000" cy="1198880"/>
          </a:xfrm>
          <a:prstGeom prst="rect">
            <a:avLst/>
          </a:prstGeom>
          <a:noFill/>
        </p:spPr>
        <p:txBody>
          <a:bodyPr wrap="square" rtlCol="0">
            <a:spAutoFit/>
          </a:bodyPr>
          <a:p>
            <a:r>
              <a:rPr lang="zh-CN" altLang="en-US" sz="1200">
                <a:highlight>
                  <a:srgbClr val="FFFF00"/>
                </a:highlight>
                <a:sym typeface="+mn-ea"/>
              </a:rPr>
              <a:t>离线优化适用于已知全部数据的场景，能够提供更准确和优化的解决方案。</a:t>
            </a:r>
            <a:endParaRPr lang="zh-CN" altLang="en-US" sz="1200">
              <a:highlight>
                <a:srgbClr val="FFFF00"/>
              </a:highlight>
            </a:endParaRPr>
          </a:p>
          <a:p>
            <a:r>
              <a:rPr lang="zh-CN" altLang="en-US" sz="1200">
                <a:highlight>
                  <a:srgbClr val="FFFF00"/>
                </a:highlight>
                <a:sym typeface="+mn-ea"/>
              </a:rPr>
              <a:t>在线优化适用于信息不断更新且决策必须实时做出的场景，解决方案通常不如离线优化精准，但能够动态适应新情况。</a:t>
            </a:r>
            <a:endParaRPr lang="zh-CN" altLang="en-US" sz="1200">
              <a:highlight>
                <a:srgbClr val="FFFF00"/>
              </a:highlight>
            </a:endParaRPr>
          </a:p>
          <a:p>
            <a:endParaRPr lang="zh-CN" altLang="en-US" sz="1200">
              <a:highlight>
                <a:srgbClr val="FFFF00"/>
              </a:highlight>
            </a:endParaRPr>
          </a:p>
        </p:txBody>
      </p:sp>
      <p:sp>
        <p:nvSpPr>
          <p:cNvPr id="3" name="文本框 2"/>
          <p:cNvSpPr txBox="1"/>
          <p:nvPr/>
        </p:nvSpPr>
        <p:spPr>
          <a:xfrm>
            <a:off x="71120" y="2235835"/>
            <a:ext cx="1254125" cy="1198880"/>
          </a:xfrm>
          <a:prstGeom prst="rect">
            <a:avLst/>
          </a:prstGeom>
          <a:noFill/>
        </p:spPr>
        <p:txBody>
          <a:bodyPr wrap="square" rtlCol="0">
            <a:spAutoFit/>
          </a:bodyPr>
          <a:p>
            <a:r>
              <a:rPr lang="zh-CN" altLang="en-US" sz="1200"/>
              <a:t>离线优化是在事先已知所有数据的情况下，对整个数据集或问题实例一次性进行处理。</a:t>
            </a:r>
            <a:endParaRPr lang="zh-CN" altLang="en-US" sz="1200"/>
          </a:p>
        </p:txBody>
      </p:sp>
      <p:sp>
        <p:nvSpPr>
          <p:cNvPr id="5" name="文本框 4"/>
          <p:cNvSpPr txBox="1"/>
          <p:nvPr/>
        </p:nvSpPr>
        <p:spPr>
          <a:xfrm>
            <a:off x="179705" y="4653280"/>
            <a:ext cx="1278890" cy="1198880"/>
          </a:xfrm>
          <a:prstGeom prst="rect">
            <a:avLst/>
          </a:prstGeom>
          <a:noFill/>
        </p:spPr>
        <p:txBody>
          <a:bodyPr wrap="square" rtlCol="0">
            <a:spAutoFit/>
          </a:bodyPr>
          <a:p>
            <a:r>
              <a:rPr lang="en-US" altLang="zh-CN" sz="1200"/>
              <a:t>•</a:t>
            </a:r>
            <a:r>
              <a:rPr lang="zh-CN" altLang="en-US" sz="1200"/>
              <a:t>可提前访问全部数据</a:t>
            </a:r>
            <a:endParaRPr lang="zh-CN" altLang="en-US" sz="1200"/>
          </a:p>
          <a:p>
            <a:r>
              <a:rPr lang="en-US" altLang="zh-CN" sz="1200"/>
              <a:t>•</a:t>
            </a:r>
            <a:r>
              <a:rPr lang="zh-CN" altLang="en-US" sz="1200"/>
              <a:t>支持全面的分析与规划</a:t>
            </a:r>
            <a:endParaRPr lang="zh-CN" altLang="en-US" sz="1200"/>
          </a:p>
          <a:p>
            <a:r>
              <a:rPr lang="en-US" altLang="zh-CN" sz="1200"/>
              <a:t>•</a:t>
            </a:r>
            <a:r>
              <a:rPr lang="zh-CN" altLang="en-US" sz="1200"/>
              <a:t>通常能提供更优的解决方案</a:t>
            </a:r>
            <a:endParaRPr lang="zh-CN" altLang="en-US" sz="1200"/>
          </a:p>
        </p:txBody>
      </p:sp>
      <p:sp>
        <p:nvSpPr>
          <p:cNvPr id="7" name="文本框 6"/>
          <p:cNvSpPr txBox="1"/>
          <p:nvPr/>
        </p:nvSpPr>
        <p:spPr>
          <a:xfrm>
            <a:off x="7887335" y="1917065"/>
            <a:ext cx="1256665" cy="1383665"/>
          </a:xfrm>
          <a:prstGeom prst="rect">
            <a:avLst/>
          </a:prstGeom>
          <a:noFill/>
        </p:spPr>
        <p:txBody>
          <a:bodyPr wrap="square" rtlCol="0">
            <a:spAutoFit/>
          </a:bodyPr>
          <a:p>
            <a:r>
              <a:rPr lang="zh-CN" altLang="en-US" sz="1400"/>
              <a:t>在线优化是针对数据或问题在逐步到达时进行处理，不能预知未来信息。</a:t>
            </a:r>
            <a:endParaRPr lang="zh-CN" altLang="en-US" sz="1400"/>
          </a:p>
        </p:txBody>
      </p:sp>
      <p:sp>
        <p:nvSpPr>
          <p:cNvPr id="8" name="文本框 7"/>
          <p:cNvSpPr txBox="1"/>
          <p:nvPr/>
        </p:nvSpPr>
        <p:spPr>
          <a:xfrm>
            <a:off x="3996055" y="4522470"/>
            <a:ext cx="1456690" cy="1814830"/>
          </a:xfrm>
          <a:prstGeom prst="rect">
            <a:avLst/>
          </a:prstGeom>
          <a:noFill/>
        </p:spPr>
        <p:txBody>
          <a:bodyPr wrap="square" rtlCol="0">
            <a:spAutoFit/>
          </a:bodyPr>
          <a:p>
            <a:r>
              <a:rPr lang="en-US" altLang="zh-CN" sz="1400"/>
              <a:t>•</a:t>
            </a:r>
            <a:r>
              <a:rPr lang="zh-CN" altLang="en-US" sz="1400"/>
              <a:t>决策必须基于部分数据</a:t>
            </a:r>
            <a:endParaRPr lang="zh-CN" altLang="en-US" sz="1400"/>
          </a:p>
          <a:p>
            <a:r>
              <a:rPr lang="en-US" altLang="zh-CN" sz="1400"/>
              <a:t>•</a:t>
            </a:r>
            <a:r>
              <a:rPr lang="zh-CN" altLang="en-US" sz="1400"/>
              <a:t>能够动态适应新信息</a:t>
            </a:r>
            <a:endParaRPr lang="zh-CN" altLang="en-US" sz="1400"/>
          </a:p>
          <a:p>
            <a:r>
              <a:rPr lang="en-US" altLang="zh-CN" sz="1400"/>
              <a:t>•</a:t>
            </a:r>
            <a:r>
              <a:rPr lang="zh-CN" altLang="en-US" sz="1400"/>
              <a:t>通常依赖启发式方法进行实时决策</a:t>
            </a:r>
            <a:endParaRPr lang="zh-CN" altLang="en-US" sz="1400"/>
          </a:p>
          <a:p>
            <a:endParaRPr lang="zh-C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lvl="0"/>
            <a:r>
              <a:rPr lang="en-GB" b="0" i="1" u="sng" dirty="0">
                <a:cs typeface="Times New Roman" panose="02020503050405090304" pitchFamily="18" charset="0"/>
              </a:rPr>
              <a:t>k</a:t>
            </a:r>
            <a:r>
              <a:rPr lang="en-GB" b="0" u="sng" dirty="0">
                <a:cs typeface="Times New Roman" panose="02020503050405090304" pitchFamily="18" charset="0"/>
              </a:rPr>
              <a:t>-colouring:</a:t>
            </a:r>
            <a:r>
              <a:rPr lang="en-GB" b="0" dirty="0">
                <a:cs typeface="Times New Roman" panose="02020503050405090304" pitchFamily="18" charset="0"/>
              </a:rPr>
              <a:t> Can the vertices of a graph be coloured </a:t>
            </a:r>
            <a:r>
              <a:rPr lang="en-GB" b="0" dirty="0">
                <a:solidFill>
                  <a:srgbClr val="FF0000"/>
                </a:solidFill>
                <a:cs typeface="Times New Roman" panose="02020503050405090304" pitchFamily="18" charset="0"/>
              </a:rPr>
              <a:t>using </a:t>
            </a:r>
            <a:r>
              <a:rPr lang="en-GB" b="0" i="1" dirty="0">
                <a:solidFill>
                  <a:srgbClr val="FF0000"/>
                </a:solidFill>
                <a:cs typeface="Times New Roman" panose="02020503050405090304" pitchFamily="18" charset="0"/>
              </a:rPr>
              <a:t>k</a:t>
            </a:r>
            <a:r>
              <a:rPr lang="en-GB" b="0" dirty="0">
                <a:solidFill>
                  <a:srgbClr val="FF0000"/>
                </a:solidFill>
                <a:cs typeface="Times New Roman" panose="02020503050405090304" pitchFamily="18" charset="0"/>
              </a:rPr>
              <a:t> colours</a:t>
            </a:r>
            <a:r>
              <a:rPr lang="en-GB" b="0" dirty="0">
                <a:cs typeface="Times New Roman" panose="02020503050405090304" pitchFamily="18" charset="0"/>
              </a:rPr>
              <a:t> so that </a:t>
            </a:r>
            <a:r>
              <a:rPr lang="en-GB" dirty="0">
                <a:solidFill>
                  <a:srgbClr val="FF0000"/>
                </a:solidFill>
                <a:cs typeface="Times New Roman" panose="02020503050405090304" pitchFamily="18" charset="0"/>
              </a:rPr>
              <a:t>no</a:t>
            </a:r>
            <a:r>
              <a:rPr lang="en-GB" b="0" dirty="0">
                <a:cs typeface="Times New Roman" panose="02020503050405090304" pitchFamily="18" charset="0"/>
              </a:rPr>
              <a:t> two vertices connected by an edge have the same colour?</a:t>
            </a:r>
            <a:endParaRPr lang="en-GB" b="0"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r>
              <a:rPr lang="en-US" b="0" u="sng" dirty="0">
                <a:cs typeface="Times New Roman" panose="02020503050405090304" pitchFamily="18" charset="0"/>
              </a:rPr>
              <a:t>Chromatic number of a graph</a:t>
            </a:r>
            <a:r>
              <a:rPr lang="en-US" b="0" dirty="0">
                <a:cs typeface="Times New Roman" panose="02020503050405090304" pitchFamily="18" charset="0"/>
              </a:rPr>
              <a:t>: minimum number of </a:t>
            </a:r>
            <a:r>
              <a:rPr lang="en-US" b="0" dirty="0" err="1">
                <a:cs typeface="Times New Roman" panose="02020503050405090304" pitchFamily="18" charset="0"/>
              </a:rPr>
              <a:t>colours</a:t>
            </a:r>
            <a:r>
              <a:rPr lang="en-US" b="0" dirty="0">
                <a:cs typeface="Times New Roman" panose="02020503050405090304" pitchFamily="18" charset="0"/>
              </a:rPr>
              <a:t> necessary to </a:t>
            </a:r>
            <a:r>
              <a:rPr lang="en-US" b="0" dirty="0" err="1">
                <a:cs typeface="Times New Roman" panose="02020503050405090304" pitchFamily="18" charset="0"/>
              </a:rPr>
              <a:t>colour</a:t>
            </a:r>
            <a:r>
              <a:rPr lang="en-US" b="0" dirty="0">
                <a:cs typeface="Times New Roman" panose="02020503050405090304" pitchFamily="18" charset="0"/>
              </a:rPr>
              <a:t> the vertices of a graph, so that no two vertices connected by an edge have the same </a:t>
            </a:r>
            <a:r>
              <a:rPr lang="en-US" b="0" dirty="0" err="1">
                <a:cs typeface="Times New Roman" panose="02020503050405090304" pitchFamily="18" charset="0"/>
              </a:rPr>
              <a:t>colour</a:t>
            </a:r>
            <a:r>
              <a:rPr lang="en-US" b="0" dirty="0">
                <a:cs typeface="Times New Roman" panose="02020503050405090304" pitchFamily="18" charset="0"/>
              </a:rPr>
              <a:t>.</a:t>
            </a:r>
            <a:endParaRPr lang="en-US" b="0" dirty="0">
              <a:cs typeface="Times New Roman" panose="02020503050405090304" pitchFamily="18" charset="0"/>
            </a:endParaRPr>
          </a:p>
          <a:p>
            <a:r>
              <a:rPr lang="en-US" b="0" dirty="0">
                <a:cs typeface="Times New Roman" panose="02020503050405090304" pitchFamily="18" charset="0"/>
              </a:rPr>
              <a:t>Minimum </a:t>
            </a:r>
            <a:r>
              <a:rPr lang="en-US" b="0" dirty="0" err="1">
                <a:cs typeface="Times New Roman" panose="02020503050405090304" pitchFamily="18" charset="0"/>
              </a:rPr>
              <a:t>colouring</a:t>
            </a:r>
            <a:r>
              <a:rPr lang="en-US" b="0" dirty="0">
                <a:cs typeface="Times New Roman" panose="02020503050405090304" pitchFamily="18" charset="0"/>
              </a:rPr>
              <a:t> problem is </a:t>
            </a:r>
            <a:r>
              <a:rPr lang="en-US" b="0" dirty="0">
                <a:highlight>
                  <a:srgbClr val="FFFF00"/>
                </a:highlight>
                <a:cs typeface="Times New Roman" panose="02020503050405090304" pitchFamily="18" charset="0"/>
              </a:rPr>
              <a:t>an NP-hard problem</a:t>
            </a:r>
            <a:endParaRPr lang="en-US" b="0" dirty="0">
              <a:highlight>
                <a:srgbClr val="FFFF00"/>
              </a:highlight>
              <a:cs typeface="Times New Roman" panose="02020503050405090304" pitchFamily="18" charset="0"/>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Graph Coloring</a:t>
            </a:r>
            <a:endParaRPr lang="en-US" dirty="0"/>
          </a:p>
        </p:txBody>
      </p:sp>
      <p:pic>
        <p:nvPicPr>
          <p:cNvPr id="5" name="Picture 2" descr="http://upload.wikimedia.org/wikipedia/en/thumb/e/e2/Graph_with_all_three-colourings.svg/220px-Graph_with_all_three-colourings.svg.png"/>
          <p:cNvPicPr>
            <a:picLocks noChangeAspect="1" noChangeArrowheads="1"/>
          </p:cNvPicPr>
          <p:nvPr/>
        </p:nvPicPr>
        <p:blipFill>
          <a:blip r:embed="rId1" cstate="print"/>
          <a:srcRect/>
          <a:stretch>
            <a:fillRect/>
          </a:stretch>
        </p:blipFill>
        <p:spPr bwMode="auto">
          <a:xfrm rot="10800000">
            <a:off x="2051720" y="2204864"/>
            <a:ext cx="2095500" cy="1800225"/>
          </a:xfrm>
          <a:prstGeom prst="rect">
            <a:avLst/>
          </a:prstGeom>
          <a:noFill/>
        </p:spPr>
      </p:pic>
      <p:sp>
        <p:nvSpPr>
          <p:cNvPr id="8" name="Rectangle 7"/>
          <p:cNvSpPr/>
          <p:nvPr/>
        </p:nvSpPr>
        <p:spPr>
          <a:xfrm>
            <a:off x="4427984" y="2492921"/>
            <a:ext cx="2339752" cy="1015663"/>
          </a:xfrm>
          <a:prstGeom prst="rect">
            <a:avLst/>
          </a:prstGeom>
        </p:spPr>
        <p:txBody>
          <a:bodyPr wrap="square">
            <a:spAutoFit/>
          </a:bodyPr>
          <a:lstStyle/>
          <a:p>
            <a:r>
              <a:rPr lang="en-GB" sz="2000" b="1" dirty="0"/>
              <a:t>This graph can be 3-colored in 12 different ways.</a:t>
            </a:r>
            <a:endParaRPr lang="en-GB" sz="2000" b="1" dirty="0"/>
          </a:p>
        </p:txBody>
      </p:sp>
      <p:sp>
        <p:nvSpPr>
          <p:cNvPr id="2" name="文本框 1"/>
          <p:cNvSpPr txBox="1"/>
          <p:nvPr/>
        </p:nvSpPr>
        <p:spPr>
          <a:xfrm>
            <a:off x="867410" y="3976370"/>
            <a:ext cx="8011160" cy="368300"/>
          </a:xfrm>
          <a:prstGeom prst="rect">
            <a:avLst/>
          </a:prstGeom>
          <a:noFill/>
        </p:spPr>
        <p:txBody>
          <a:bodyPr wrap="square" rtlCol="0">
            <a:spAutoFit/>
          </a:bodyPr>
          <a:p>
            <a:r>
              <a:rPr lang="zh-CN" altLang="en-US"/>
              <a:t>指的是将图的所有顶点着色所需的最少颜色数，同时保证相邻顶点颜色不同。</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GB" dirty="0"/>
              <a:t>Saturation Degree</a:t>
            </a:r>
            <a:endParaRPr lang="en-GB" dirty="0"/>
          </a:p>
          <a:p>
            <a:r>
              <a:rPr lang="en-US" sz="1800" u="sng" dirty="0">
                <a:cs typeface="Times New Roman" panose="02020503050405090304" pitchFamily="18" charset="0"/>
              </a:rPr>
              <a:t>Degree of a vertex</a:t>
            </a:r>
            <a:r>
              <a:rPr lang="en-US" sz="1800" dirty="0">
                <a:cs typeface="Times New Roman" panose="02020503050405090304" pitchFamily="18" charset="0"/>
              </a:rPr>
              <a:t>: number of edges connected to that vertex. </a:t>
            </a:r>
            <a:endParaRPr lang="en-US" sz="1800" dirty="0">
              <a:cs typeface="Times New Roman" panose="02020503050405090304" pitchFamily="18" charset="0"/>
            </a:endParaRPr>
          </a:p>
          <a:p>
            <a:endParaRPr lang="en-US" sz="1800" dirty="0">
              <a:cs typeface="Times New Roman" panose="02020503050405090304" pitchFamily="18" charset="0"/>
            </a:endParaRPr>
          </a:p>
          <a:p>
            <a:pPr>
              <a:buNone/>
            </a:pPr>
            <a:r>
              <a:rPr lang="en-US" sz="1800" dirty="0">
                <a:cs typeface="Times New Roman" panose="02020503050405090304" pitchFamily="18" charset="0"/>
              </a:rPr>
              <a:t> </a:t>
            </a:r>
            <a:endParaRPr lang="en-US" sz="1800" dirty="0">
              <a:cs typeface="Times New Roman" panose="02020503050405090304" pitchFamily="18" charset="0"/>
            </a:endParaRPr>
          </a:p>
          <a:p>
            <a:r>
              <a:rPr lang="en-US" sz="1800" u="sng" dirty="0">
                <a:cs typeface="Times New Roman" panose="02020503050405090304" pitchFamily="18" charset="0"/>
              </a:rPr>
              <a:t>Saturation degree of a vertex</a:t>
            </a:r>
            <a:r>
              <a:rPr lang="en-US" sz="1800" dirty="0">
                <a:cs typeface="Times New Roman" panose="02020503050405090304" pitchFamily="18" charset="0"/>
              </a:rPr>
              <a:t>: number of differently </a:t>
            </a:r>
            <a:r>
              <a:rPr lang="en-US" sz="1800" dirty="0" err="1">
                <a:cs typeface="Times New Roman" panose="02020503050405090304" pitchFamily="18" charset="0"/>
              </a:rPr>
              <a:t>colours</a:t>
            </a:r>
            <a:r>
              <a:rPr lang="en-US" sz="1800" dirty="0">
                <a:cs typeface="Times New Roman" panose="02020503050405090304" pitchFamily="18" charset="0"/>
              </a:rPr>
              <a:t> to which it is adjacent. </a:t>
            </a:r>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r>
              <a:rPr lang="en-US" sz="1800" dirty="0">
                <a:cs typeface="Times New Roman" panose="02020503050405090304" pitchFamily="18" charset="0"/>
              </a:rPr>
              <a:t>Can we use saturation degree in a heuristic to construct a solution to a graph </a:t>
            </a:r>
            <a:r>
              <a:rPr lang="en-US" sz="1800" dirty="0" err="1">
                <a:cs typeface="Times New Roman" panose="02020503050405090304" pitchFamily="18" charset="0"/>
              </a:rPr>
              <a:t>colouring</a:t>
            </a:r>
            <a:r>
              <a:rPr lang="en-US" sz="1800" dirty="0">
                <a:cs typeface="Times New Roman" panose="02020503050405090304" pitchFamily="18" charset="0"/>
              </a:rPr>
              <a:t> problem?</a:t>
            </a:r>
            <a:endParaRPr lang="en-US" sz="1800" dirty="0"/>
          </a:p>
        </p:txBody>
      </p:sp>
      <p:sp>
        <p:nvSpPr>
          <p:cNvPr id="6" name="Title 5"/>
          <p:cNvSpPr>
            <a:spLocks noGrp="1"/>
          </p:cNvSpPr>
          <p:nvPr>
            <p:ph type="title"/>
          </p:nvPr>
        </p:nvSpPr>
        <p:spPr/>
        <p:txBody>
          <a:bodyPr/>
          <a:lstStyle/>
          <a:p>
            <a:r>
              <a:rPr lang="en-US" dirty="0"/>
              <a:t>Graph Coloring Heuristics</a:t>
            </a:r>
            <a:endParaRPr lang="en-US" dirty="0"/>
          </a:p>
        </p:txBody>
      </p:sp>
      <p:grpSp>
        <p:nvGrpSpPr>
          <p:cNvPr id="8" name="Group 7"/>
          <p:cNvGrpSpPr/>
          <p:nvPr/>
        </p:nvGrpSpPr>
        <p:grpSpPr>
          <a:xfrm>
            <a:off x="2915816" y="1744241"/>
            <a:ext cx="3600400" cy="1041607"/>
            <a:chOff x="2915816" y="2413160"/>
            <a:chExt cx="3600400" cy="1041607"/>
          </a:xfrm>
        </p:grpSpPr>
        <p:sp>
          <p:nvSpPr>
            <p:cNvPr id="14" name="Right Arrow 13"/>
            <p:cNvSpPr/>
            <p:nvPr/>
          </p:nvSpPr>
          <p:spPr>
            <a:xfrm rot="16200000">
              <a:off x="4813850" y="3202739"/>
              <a:ext cx="360040" cy="14401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915816" y="2765234"/>
              <a:ext cx="2232248" cy="369332"/>
            </a:xfrm>
            <a:prstGeom prst="rect">
              <a:avLst/>
            </a:prstGeom>
            <a:noFill/>
          </p:spPr>
          <p:txBody>
            <a:bodyPr wrap="square" rtlCol="0">
              <a:spAutoFit/>
            </a:bodyPr>
            <a:lstStyle/>
            <a:p>
              <a:r>
                <a:rPr lang="en-GB" sz="1800" u="sng" dirty="0"/>
                <a:t>Example:</a:t>
              </a:r>
              <a:endParaRPr lang="en-GB" sz="1800" u="sng" dirty="0"/>
            </a:p>
          </p:txBody>
        </p:sp>
        <p:sp>
          <p:nvSpPr>
            <p:cNvPr id="11" name="Arc 10"/>
            <p:cNvSpPr/>
            <p:nvPr/>
          </p:nvSpPr>
          <p:spPr>
            <a:xfrm rot="12697041">
              <a:off x="4918224" y="2413160"/>
              <a:ext cx="504056" cy="914144"/>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5220072" y="2708920"/>
              <a:ext cx="1296144" cy="461665"/>
            </a:xfrm>
            <a:prstGeom prst="rect">
              <a:avLst/>
            </a:prstGeom>
            <a:noFill/>
          </p:spPr>
          <p:txBody>
            <a:bodyPr wrap="square" rtlCol="0">
              <a:spAutoFit/>
            </a:bodyPr>
            <a:lstStyle/>
            <a:p>
              <a:r>
                <a:rPr lang="en-GB" dirty="0"/>
                <a:t>4</a:t>
              </a:r>
              <a:endParaRPr lang="en-GB" dirty="0"/>
            </a:p>
          </p:txBody>
        </p:sp>
      </p:grpSp>
      <p:grpSp>
        <p:nvGrpSpPr>
          <p:cNvPr id="15" name="Group 14"/>
          <p:cNvGrpSpPr/>
          <p:nvPr/>
        </p:nvGrpSpPr>
        <p:grpSpPr>
          <a:xfrm>
            <a:off x="1994818" y="3805188"/>
            <a:ext cx="3888033" cy="845812"/>
            <a:chOff x="2846280" y="5201243"/>
            <a:chExt cx="3584161" cy="845812"/>
          </a:xfrm>
        </p:grpSpPr>
        <p:sp>
          <p:nvSpPr>
            <p:cNvPr id="24" name="Right Arrow 23"/>
            <p:cNvSpPr/>
            <p:nvPr/>
          </p:nvSpPr>
          <p:spPr>
            <a:xfrm rot="16200000">
              <a:off x="4813850" y="5795027"/>
              <a:ext cx="360040" cy="14401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2846280" y="5201243"/>
              <a:ext cx="2232248" cy="369332"/>
            </a:xfrm>
            <a:prstGeom prst="rect">
              <a:avLst/>
            </a:prstGeom>
            <a:noFill/>
          </p:spPr>
          <p:txBody>
            <a:bodyPr wrap="square" rtlCol="0">
              <a:spAutoFit/>
            </a:bodyPr>
            <a:lstStyle/>
            <a:p>
              <a:r>
                <a:rPr lang="en-GB" sz="1800" u="sng" dirty="0"/>
                <a:t>Example:</a:t>
              </a:r>
              <a:endParaRPr lang="en-GB" sz="1800" u="sng" dirty="0"/>
            </a:p>
          </p:txBody>
        </p:sp>
        <p:sp>
          <p:nvSpPr>
            <p:cNvPr id="22" name="TextBox 21"/>
            <p:cNvSpPr txBox="1"/>
            <p:nvPr/>
          </p:nvSpPr>
          <p:spPr>
            <a:xfrm>
              <a:off x="5134297" y="5341741"/>
              <a:ext cx="1296144" cy="369332"/>
            </a:xfrm>
            <a:prstGeom prst="rect">
              <a:avLst/>
            </a:prstGeom>
            <a:noFill/>
          </p:spPr>
          <p:txBody>
            <a:bodyPr wrap="square" rtlCol="0">
              <a:spAutoFit/>
            </a:bodyPr>
            <a:lstStyle/>
            <a:p>
              <a:r>
                <a:rPr lang="en-US" altLang="zh-CN" dirty="0"/>
                <a:t>2</a:t>
              </a:r>
              <a:endParaRPr lang="en-GB" dirty="0"/>
            </a:p>
          </p:txBody>
        </p:sp>
      </p:grpSp>
      <p:grpSp>
        <p:nvGrpSpPr>
          <p:cNvPr id="25" name="Group 24"/>
          <p:cNvGrpSpPr/>
          <p:nvPr/>
        </p:nvGrpSpPr>
        <p:grpSpPr>
          <a:xfrm>
            <a:off x="3903124" y="1834639"/>
            <a:ext cx="1196504" cy="936104"/>
            <a:chOff x="6123089" y="2735436"/>
            <a:chExt cx="1559889" cy="1341636"/>
          </a:xfrm>
        </p:grpSpPr>
        <p:sp>
          <p:nvSpPr>
            <p:cNvPr id="26" name="Oval 25"/>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27" name="Oval 26"/>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28" name="Oval 27"/>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29" name="Oval 28"/>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30" name="Oval 29"/>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31" name="Oval 30"/>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32" name="Straight Connector 31"/>
            <p:cNvCxnSpPr>
              <a:stCxn id="26" idx="6"/>
              <a:endCxn id="28"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4"/>
              <a:endCxn id="31"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1"/>
              <a:endCxn id="27"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5"/>
              <a:endCxn id="30"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3"/>
              <a:endCxn id="27"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1"/>
              <a:endCxn id="26"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0" idx="3"/>
              <a:endCxn id="29"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1"/>
              <a:endCxn id="27"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3966435" y="4413525"/>
            <a:ext cx="231099" cy="234793"/>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4" name="Oval 43"/>
          <p:cNvSpPr/>
          <p:nvPr/>
        </p:nvSpPr>
        <p:spPr>
          <a:xfrm>
            <a:off x="3926305" y="3548726"/>
            <a:ext cx="231099" cy="234793"/>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5" name="Oval 44"/>
          <p:cNvSpPr/>
          <p:nvPr/>
        </p:nvSpPr>
        <p:spPr>
          <a:xfrm>
            <a:off x="3443955" y="3553972"/>
            <a:ext cx="231099" cy="234793"/>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6" name="Oval 45"/>
          <p:cNvSpPr/>
          <p:nvPr/>
        </p:nvSpPr>
        <p:spPr>
          <a:xfrm>
            <a:off x="3151159" y="3998676"/>
            <a:ext cx="231099" cy="234793"/>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7" name="Oval 46"/>
          <p:cNvSpPr/>
          <p:nvPr/>
        </p:nvSpPr>
        <p:spPr>
          <a:xfrm>
            <a:off x="4166699" y="4020292"/>
            <a:ext cx="231099" cy="234793"/>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9" name="Oval 48"/>
          <p:cNvSpPr/>
          <p:nvPr/>
        </p:nvSpPr>
        <p:spPr>
          <a:xfrm>
            <a:off x="3441120" y="3550706"/>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50" name="Oval 49"/>
          <p:cNvSpPr/>
          <p:nvPr/>
        </p:nvSpPr>
        <p:spPr>
          <a:xfrm>
            <a:off x="3149520" y="3998677"/>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51" name="Oval 50"/>
          <p:cNvSpPr/>
          <p:nvPr/>
        </p:nvSpPr>
        <p:spPr>
          <a:xfrm>
            <a:off x="3926305" y="3550706"/>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52" name="Oval 51"/>
          <p:cNvSpPr/>
          <p:nvPr/>
        </p:nvSpPr>
        <p:spPr>
          <a:xfrm>
            <a:off x="3459046" y="4409564"/>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53" name="Oval 52"/>
          <p:cNvSpPr/>
          <p:nvPr/>
        </p:nvSpPr>
        <p:spPr>
          <a:xfrm>
            <a:off x="4169977" y="4016331"/>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54" name="Oval 53"/>
          <p:cNvSpPr/>
          <p:nvPr/>
        </p:nvSpPr>
        <p:spPr>
          <a:xfrm>
            <a:off x="3960148" y="4409564"/>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55" name="Straight Connector 54"/>
          <p:cNvCxnSpPr>
            <a:stCxn id="49" idx="6"/>
            <a:endCxn id="51" idx="2"/>
          </p:cNvCxnSpPr>
          <p:nvPr/>
        </p:nvCxnSpPr>
        <p:spPr>
          <a:xfrm>
            <a:off x="3672218" y="3668102"/>
            <a:ext cx="2540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3"/>
            <a:endCxn id="50" idx="7"/>
          </p:cNvCxnSpPr>
          <p:nvPr/>
        </p:nvCxnSpPr>
        <p:spPr>
          <a:xfrm flipH="1">
            <a:off x="3346775" y="3751115"/>
            <a:ext cx="128188" cy="281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3" idx="4"/>
            <a:endCxn id="54" idx="7"/>
          </p:cNvCxnSpPr>
          <p:nvPr/>
        </p:nvCxnSpPr>
        <p:spPr>
          <a:xfrm flipH="1">
            <a:off x="4157403" y="4251124"/>
            <a:ext cx="128124" cy="192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2" idx="1"/>
            <a:endCxn id="50" idx="5"/>
          </p:cNvCxnSpPr>
          <p:nvPr/>
        </p:nvCxnSpPr>
        <p:spPr>
          <a:xfrm flipH="1" flipV="1">
            <a:off x="3346775" y="4199085"/>
            <a:ext cx="146114" cy="24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686330" y="4526961"/>
            <a:ext cx="266661" cy="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5"/>
            <a:endCxn id="53" idx="0"/>
          </p:cNvCxnSpPr>
          <p:nvPr/>
        </p:nvCxnSpPr>
        <p:spPr>
          <a:xfrm>
            <a:off x="4123560" y="3751115"/>
            <a:ext cx="161967" cy="265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3"/>
            <a:endCxn id="50" idx="6"/>
          </p:cNvCxnSpPr>
          <p:nvPr/>
        </p:nvCxnSpPr>
        <p:spPr>
          <a:xfrm flipH="1">
            <a:off x="3380619" y="3751115"/>
            <a:ext cx="579529" cy="364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3" idx="1"/>
            <a:endCxn id="49" idx="5"/>
          </p:cNvCxnSpPr>
          <p:nvPr/>
        </p:nvCxnSpPr>
        <p:spPr>
          <a:xfrm flipH="1" flipV="1">
            <a:off x="3638375" y="3751115"/>
            <a:ext cx="565446" cy="299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3"/>
            <a:endCxn id="52" idx="7"/>
          </p:cNvCxnSpPr>
          <p:nvPr/>
        </p:nvCxnSpPr>
        <p:spPr>
          <a:xfrm flipH="1">
            <a:off x="3656301" y="4216739"/>
            <a:ext cx="547519" cy="227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1"/>
            <a:endCxn id="50" idx="5"/>
          </p:cNvCxnSpPr>
          <p:nvPr/>
        </p:nvCxnSpPr>
        <p:spPr>
          <a:xfrm flipH="1" flipV="1">
            <a:off x="3346775" y="4199085"/>
            <a:ext cx="647216" cy="24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38550" y="1052830"/>
            <a:ext cx="3048000" cy="368300"/>
          </a:xfrm>
          <a:prstGeom prst="rect">
            <a:avLst/>
          </a:prstGeom>
          <a:noFill/>
        </p:spPr>
        <p:txBody>
          <a:bodyPr wrap="square" rtlCol="0">
            <a:spAutoFit/>
          </a:bodyPr>
          <a:p>
            <a:r>
              <a:rPr lang="zh-CN" altLang="en-US"/>
              <a:t>饱和度</a:t>
            </a:r>
            <a:endParaRPr lang="zh-CN" altLang="en-US"/>
          </a:p>
        </p:txBody>
      </p:sp>
      <p:sp>
        <p:nvSpPr>
          <p:cNvPr id="3" name="文本框 2"/>
          <p:cNvSpPr txBox="1"/>
          <p:nvPr/>
        </p:nvSpPr>
        <p:spPr>
          <a:xfrm>
            <a:off x="107950" y="1988820"/>
            <a:ext cx="3048000" cy="368300"/>
          </a:xfrm>
          <a:prstGeom prst="rect">
            <a:avLst/>
          </a:prstGeom>
          <a:noFill/>
        </p:spPr>
        <p:txBody>
          <a:bodyPr wrap="square" rtlCol="0">
            <a:spAutoFit/>
          </a:bodyPr>
          <a:p>
            <a:r>
              <a:rPr lang="zh-CN" altLang="en-US"/>
              <a:t>一个顶点连接的边的数量。</a:t>
            </a:r>
            <a:endParaRPr lang="zh-CN" altLang="en-US"/>
          </a:p>
        </p:txBody>
      </p:sp>
      <p:sp>
        <p:nvSpPr>
          <p:cNvPr id="5" name="文本框 4"/>
          <p:cNvSpPr txBox="1"/>
          <p:nvPr/>
        </p:nvSpPr>
        <p:spPr>
          <a:xfrm>
            <a:off x="2607945" y="3135630"/>
            <a:ext cx="5834380" cy="368300"/>
          </a:xfrm>
          <a:prstGeom prst="rect">
            <a:avLst/>
          </a:prstGeom>
          <a:noFill/>
        </p:spPr>
        <p:txBody>
          <a:bodyPr wrap="square" rtlCol="0">
            <a:spAutoFit/>
          </a:bodyPr>
          <a:p>
            <a:r>
              <a:rPr lang="zh-CN" altLang="en-US"/>
              <a:t>与该顶点相邻的顶点中，使用了多少种不同的颜色</a:t>
            </a:r>
            <a:endParaRPr lang="zh-CN" altLang="en-US"/>
          </a:p>
        </p:txBody>
      </p:sp>
      <p:sp>
        <p:nvSpPr>
          <p:cNvPr id="9" name="文本框 8"/>
          <p:cNvSpPr txBox="1"/>
          <p:nvPr/>
        </p:nvSpPr>
        <p:spPr>
          <a:xfrm>
            <a:off x="5013960" y="3843655"/>
            <a:ext cx="3048000" cy="460375"/>
          </a:xfrm>
          <a:prstGeom prst="rect">
            <a:avLst/>
          </a:prstGeom>
          <a:noFill/>
        </p:spPr>
        <p:txBody>
          <a:bodyPr wrap="square" rtlCol="0">
            <a:spAutoFit/>
          </a:bodyPr>
          <a:p>
            <a:r>
              <a:rPr lang="zh-CN" altLang="en-US" sz="1200"/>
              <a:t>例子中，顶点</a:t>
            </a:r>
            <a:r>
              <a:rPr lang="en-US" altLang="zh-CN" sz="1200"/>
              <a:t> 3 </a:t>
            </a:r>
            <a:r>
              <a:rPr lang="zh-CN" altLang="en-US" sz="1200"/>
              <a:t>的邻接点颜色有两种（蓝、黄），所以饱和度是</a:t>
            </a:r>
            <a:r>
              <a:rPr lang="en-US" altLang="zh-CN" sz="1200"/>
              <a:t> 2</a:t>
            </a:r>
            <a:r>
              <a:rPr lang="zh-CN" altLang="en-US" sz="1200"/>
              <a:t>。</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GB" altLang="zh-CN" dirty="0">
                <a:ea typeface="宋体" pitchFamily="2" charset="-122"/>
              </a:rPr>
              <a:t>Combinatorial Problems</a:t>
            </a:r>
            <a:endParaRPr lang="en-GB" altLang="zh-CN" dirty="0">
              <a:ea typeface="宋体" pitchFamily="2" charset="-122"/>
            </a:endParaRPr>
          </a:p>
          <a:p>
            <a:r>
              <a:rPr lang="en-GB" altLang="zh-CN" dirty="0">
                <a:ea typeface="宋体" pitchFamily="2" charset="-122"/>
              </a:rPr>
              <a:t>Heuristics</a:t>
            </a:r>
            <a:endParaRPr lang="en-GB" altLang="zh-CN" dirty="0">
              <a:ea typeface="宋体" pitchFamily="2" charset="-122"/>
            </a:endParaRPr>
          </a:p>
          <a:p>
            <a:r>
              <a:rPr lang="en-GB" altLang="zh-CN" dirty="0">
                <a:ea typeface="宋体" pitchFamily="2" charset="-122"/>
              </a:rPr>
              <a:t>Hill climbing</a:t>
            </a:r>
            <a:endParaRPr lang="en-GB" altLang="zh-CN" dirty="0">
              <a:ea typeface="宋体" pitchFamily="2" charset="-122"/>
            </a:endParaRPr>
          </a:p>
          <a:p>
            <a:r>
              <a:rPr lang="en-US" dirty="0"/>
              <a:t>Local Search</a:t>
            </a:r>
            <a:endParaRPr lang="en-US" dirty="0"/>
          </a:p>
        </p:txBody>
      </p:sp>
      <p:sp>
        <p:nvSpPr>
          <p:cNvPr id="4" name="Footer Placeholder 3"/>
          <p:cNvSpPr>
            <a:spLocks noGrp="1"/>
          </p:cNvSpPr>
          <p:nvPr>
            <p:ph type="ftr" sz="quarter" idx="11"/>
          </p:nvPr>
        </p:nvSpPr>
        <p:spPr/>
        <p:txBody>
          <a:bodyPr/>
          <a:lstStyle/>
          <a:p>
            <a:r>
              <a:rPr lang="en-GB"/>
              <a:t>AE2AIM: Artificial Intelligence Methods </a:t>
            </a:r>
            <a:endParaRPr lang="en-GB" dirty="0"/>
          </a:p>
        </p:txBody>
      </p:sp>
      <p:sp>
        <p:nvSpPr>
          <p:cNvPr id="9" name="Title 8"/>
          <p:cNvSpPr>
            <a:spLocks noGrp="1"/>
          </p:cNvSpPr>
          <p:nvPr>
            <p:ph type="title"/>
          </p:nvPr>
        </p:nvSpPr>
        <p:spPr/>
        <p:txBody>
          <a:bodyPr/>
          <a:lstStyle/>
          <a:p>
            <a:r>
              <a:rPr lang="en-US" dirty="0"/>
              <a:t>In this lecture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203845"/>
    </mc:Choice>
    <mc:Fallback>
      <p:transition spd="slow" advTm="2038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7302811" y="329854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Oval 60"/>
          <p:cNvSpPr/>
          <p:nvPr/>
        </p:nvSpPr>
        <p:spPr>
          <a:xfrm>
            <a:off x="6674508" y="3301834"/>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0" name="Oval 59"/>
          <p:cNvSpPr/>
          <p:nvPr/>
        </p:nvSpPr>
        <p:spPr>
          <a:xfrm>
            <a:off x="7252794" y="2237652"/>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9" name="Oval 58"/>
          <p:cNvSpPr/>
          <p:nvPr/>
        </p:nvSpPr>
        <p:spPr>
          <a:xfrm>
            <a:off x="6651613" y="2244087"/>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8" name="Oval 57"/>
          <p:cNvSpPr/>
          <p:nvPr/>
        </p:nvSpPr>
        <p:spPr>
          <a:xfrm>
            <a:off x="6286684" y="2789628"/>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7" name="Oval 56"/>
          <p:cNvSpPr/>
          <p:nvPr/>
        </p:nvSpPr>
        <p:spPr>
          <a:xfrm>
            <a:off x="7552412" y="2816145"/>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2" name="Oval 51"/>
          <p:cNvSpPr/>
          <p:nvPr/>
        </p:nvSpPr>
        <p:spPr>
          <a:xfrm>
            <a:off x="6298272" y="1449821"/>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2" name="Text Placeholder 1"/>
          <p:cNvSpPr>
            <a:spLocks noGrp="1"/>
          </p:cNvSpPr>
          <p:nvPr>
            <p:ph type="body" sz="half" idx="1"/>
          </p:nvPr>
        </p:nvSpPr>
        <p:spPr>
          <a:xfrm>
            <a:off x="323528" y="1268760"/>
            <a:ext cx="4896544" cy="4814540"/>
          </a:xfrm>
        </p:spPr>
        <p:txBody>
          <a:bodyPr/>
          <a:lstStyle/>
          <a:p>
            <a:pPr marL="0" indent="0">
              <a:buNone/>
              <a:tabLst>
                <a:tab pos="285750" algn="l"/>
              </a:tabLst>
            </a:pPr>
            <a:r>
              <a:rPr lang="en-US" sz="1800" dirty="0"/>
              <a:t>Max Saturation Degree First </a:t>
            </a:r>
            <a:endParaRPr lang="en-US" sz="1800" dirty="0"/>
          </a:p>
          <a:p>
            <a:pPr marL="533400" indent="-533400">
              <a:buNone/>
              <a:tabLst>
                <a:tab pos="523875" algn="l"/>
              </a:tabLst>
            </a:pPr>
            <a:r>
              <a:rPr lang="en-US" sz="1600" dirty="0"/>
              <a:t>Step 1. Arrange the vertices in decreasing order of their degree.</a:t>
            </a:r>
            <a:endParaRPr lang="en-US" sz="1600" dirty="0"/>
          </a:p>
          <a:p>
            <a:pPr marL="533400" indent="-533400">
              <a:buNone/>
              <a:tabLst>
                <a:tab pos="523875" algn="l"/>
              </a:tabLst>
            </a:pPr>
            <a:r>
              <a:rPr lang="en-US" sz="1600" dirty="0"/>
              <a:t>Step 2. </a:t>
            </a:r>
            <a:r>
              <a:rPr lang="en-US" sz="1600" dirty="0" err="1"/>
              <a:t>Colour</a:t>
            </a:r>
            <a:r>
              <a:rPr lang="en-US" sz="1600" dirty="0"/>
              <a:t> a vertex of maximal degree with </a:t>
            </a:r>
            <a:r>
              <a:rPr lang="en-US" sz="1600" dirty="0" err="1"/>
              <a:t>colour</a:t>
            </a:r>
            <a:r>
              <a:rPr lang="en-US" sz="1600" dirty="0"/>
              <a:t> #1.</a:t>
            </a:r>
            <a:endParaRPr lang="en-US" sz="1600" dirty="0"/>
          </a:p>
          <a:p>
            <a:pPr marL="533400" indent="-533400">
              <a:buNone/>
              <a:tabLst>
                <a:tab pos="523875" algn="l"/>
              </a:tabLst>
            </a:pPr>
            <a:r>
              <a:rPr lang="en-US" sz="1600" dirty="0"/>
              <a:t>Step 3. Choose an </a:t>
            </a:r>
            <a:r>
              <a:rPr lang="en-US" sz="1600" dirty="0" err="1"/>
              <a:t>uncoloured</a:t>
            </a:r>
            <a:r>
              <a:rPr lang="en-US" sz="1600" dirty="0"/>
              <a:t> vertex with maximal saturation degree.</a:t>
            </a:r>
            <a:endParaRPr lang="en-US" sz="1600" dirty="0"/>
          </a:p>
          <a:p>
            <a:pPr marL="533400" indent="-533400">
              <a:spcAft>
                <a:spcPct val="20000"/>
              </a:spcAft>
              <a:buNone/>
              <a:tabLst>
                <a:tab pos="523875" algn="l"/>
              </a:tabLst>
            </a:pPr>
            <a:r>
              <a:rPr lang="en-US" sz="1600" dirty="0"/>
              <a:t>		If there is a tie choose any one of the vertices </a:t>
            </a:r>
            <a:br>
              <a:rPr lang="en-US" sz="1600" dirty="0"/>
            </a:br>
            <a:r>
              <a:rPr lang="en-US" sz="1600" dirty="0"/>
              <a:t>with maximal degree in the </a:t>
            </a:r>
            <a:r>
              <a:rPr lang="en-US" sz="1600" u="sng" dirty="0" err="1"/>
              <a:t>uncoloured</a:t>
            </a:r>
            <a:r>
              <a:rPr lang="en-US" sz="1600" u="sng" dirty="0"/>
              <a:t> subgraph</a:t>
            </a:r>
            <a:endParaRPr lang="en-US" sz="1600" u="sng" dirty="0"/>
          </a:p>
          <a:p>
            <a:pPr marL="533400" indent="-533400">
              <a:buNone/>
              <a:tabLst>
                <a:tab pos="523875" algn="l"/>
              </a:tabLst>
            </a:pPr>
            <a:r>
              <a:rPr lang="en-US" sz="1600" dirty="0"/>
              <a:t>Step 4. </a:t>
            </a:r>
            <a:r>
              <a:rPr lang="en-US" sz="1600" dirty="0" err="1"/>
              <a:t>Colour</a:t>
            </a:r>
            <a:r>
              <a:rPr lang="en-US" sz="1600" dirty="0"/>
              <a:t> the selected vertex using the </a:t>
            </a:r>
            <a:r>
              <a:rPr lang="en-US" sz="1600" dirty="0" err="1"/>
              <a:t>colour</a:t>
            </a:r>
            <a:r>
              <a:rPr lang="en-US" sz="1600" dirty="0"/>
              <a:t> with</a:t>
            </a:r>
            <a:br>
              <a:rPr lang="en-US" sz="1600" dirty="0"/>
            </a:br>
            <a:r>
              <a:rPr lang="en-US" sz="1600" dirty="0"/>
              <a:t>the lowest possible number (#)</a:t>
            </a:r>
            <a:endParaRPr lang="en-US" sz="1600" dirty="0"/>
          </a:p>
          <a:p>
            <a:pPr marL="533400" indent="-533400">
              <a:buNone/>
              <a:tabLst>
                <a:tab pos="523875" algn="l"/>
              </a:tabLst>
            </a:pPr>
            <a:r>
              <a:rPr lang="en-US" sz="1600" dirty="0"/>
              <a:t>Step 5. If all vertex are </a:t>
            </a:r>
            <a:r>
              <a:rPr lang="en-US" sz="1600" dirty="0" err="1"/>
              <a:t>coloured</a:t>
            </a:r>
            <a:r>
              <a:rPr lang="en-US" sz="1600" dirty="0"/>
              <a:t> then STOP</a:t>
            </a:r>
            <a:endParaRPr lang="en-US" sz="1600" dirty="0"/>
          </a:p>
          <a:p>
            <a:pPr marL="533400" indent="-533400">
              <a:buNone/>
              <a:tabLst>
                <a:tab pos="523875" algn="l"/>
              </a:tabLst>
            </a:pPr>
            <a:r>
              <a:rPr lang="en-US" sz="1600" dirty="0"/>
              <a:t>	else go to step 3.</a:t>
            </a:r>
            <a:endParaRPr lang="en-US" sz="1600" dirty="0"/>
          </a:p>
          <a:p>
            <a:pPr marL="0" indent="0">
              <a:buNone/>
            </a:pPr>
            <a:endParaRPr lang="en-US" sz="1400" dirty="0"/>
          </a:p>
        </p:txBody>
      </p:sp>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Graph Coloring Heuristics</a:t>
            </a:r>
            <a:endParaRPr lang="en-US" dirty="0"/>
          </a:p>
        </p:txBody>
      </p:sp>
      <p:grpSp>
        <p:nvGrpSpPr>
          <p:cNvPr id="51" name="Group 50"/>
          <p:cNvGrpSpPr/>
          <p:nvPr/>
        </p:nvGrpSpPr>
        <p:grpSpPr>
          <a:xfrm>
            <a:off x="6284641" y="2240081"/>
            <a:ext cx="1559889" cy="1341636"/>
            <a:chOff x="6123089" y="2735436"/>
            <a:chExt cx="1559889" cy="1341636"/>
          </a:xfrm>
        </p:grpSpPr>
        <p:sp>
          <p:nvSpPr>
            <p:cNvPr id="5" name="Oval 4"/>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9" name="Oval 8"/>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10" name="Oval 9"/>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11" name="Oval 10"/>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12" name="Oval 11"/>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13" name="Oval 12"/>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14" name="Straight Connector 13"/>
            <p:cNvCxnSpPr>
              <a:stCxn id="5" idx="6"/>
              <a:endCxn id="10"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9"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3"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1"/>
              <a:endCxn id="9"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2"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9"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1"/>
              <a:endCxn id="5"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3"/>
              <a:endCxn id="11"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1"/>
              <a:endCxn id="9"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6855145" y="1441172"/>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4" name="Oval 53"/>
          <p:cNvSpPr/>
          <p:nvPr/>
        </p:nvSpPr>
        <p:spPr>
          <a:xfrm>
            <a:off x="7396761" y="143601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5" name="Oval 54"/>
          <p:cNvSpPr/>
          <p:nvPr/>
        </p:nvSpPr>
        <p:spPr>
          <a:xfrm>
            <a:off x="7899755" y="1441172"/>
            <a:ext cx="288032" cy="288032"/>
          </a:xfrm>
          <a:prstGeom prst="ellipse">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3" name="TextBox 62"/>
          <p:cNvSpPr txBox="1"/>
          <p:nvPr/>
        </p:nvSpPr>
        <p:spPr>
          <a:xfrm>
            <a:off x="6110841" y="1133394"/>
            <a:ext cx="693407" cy="307777"/>
          </a:xfrm>
          <a:prstGeom prst="rect">
            <a:avLst/>
          </a:prstGeom>
          <a:noFill/>
        </p:spPr>
        <p:txBody>
          <a:bodyPr wrap="square" rtlCol="0">
            <a:spAutoFit/>
          </a:bodyPr>
          <a:lstStyle/>
          <a:p>
            <a:r>
              <a:rPr lang="en-US" sz="1400" dirty="0"/>
              <a:t>color1</a:t>
            </a:r>
            <a:endParaRPr lang="en-US" sz="1400" dirty="0"/>
          </a:p>
        </p:txBody>
      </p:sp>
      <p:sp>
        <p:nvSpPr>
          <p:cNvPr id="64" name="TextBox 63"/>
          <p:cNvSpPr txBox="1"/>
          <p:nvPr/>
        </p:nvSpPr>
        <p:spPr>
          <a:xfrm>
            <a:off x="6669069" y="1135427"/>
            <a:ext cx="693407" cy="307777"/>
          </a:xfrm>
          <a:prstGeom prst="rect">
            <a:avLst/>
          </a:prstGeom>
          <a:noFill/>
        </p:spPr>
        <p:txBody>
          <a:bodyPr wrap="square" rtlCol="0">
            <a:spAutoFit/>
          </a:bodyPr>
          <a:lstStyle/>
          <a:p>
            <a:r>
              <a:rPr lang="en-US" sz="1400" dirty="0"/>
              <a:t>color2</a:t>
            </a:r>
            <a:endParaRPr lang="en-US" sz="1400" dirty="0"/>
          </a:p>
        </p:txBody>
      </p:sp>
      <p:sp>
        <p:nvSpPr>
          <p:cNvPr id="65" name="TextBox 64"/>
          <p:cNvSpPr txBox="1"/>
          <p:nvPr/>
        </p:nvSpPr>
        <p:spPr>
          <a:xfrm>
            <a:off x="7201848" y="1136238"/>
            <a:ext cx="693407" cy="307777"/>
          </a:xfrm>
          <a:prstGeom prst="rect">
            <a:avLst/>
          </a:prstGeom>
          <a:noFill/>
        </p:spPr>
        <p:txBody>
          <a:bodyPr wrap="square" rtlCol="0">
            <a:spAutoFit/>
          </a:bodyPr>
          <a:lstStyle/>
          <a:p>
            <a:r>
              <a:rPr lang="en-US" sz="1400" dirty="0"/>
              <a:t>color3</a:t>
            </a:r>
            <a:endParaRPr lang="en-US" sz="1400" dirty="0"/>
          </a:p>
        </p:txBody>
      </p:sp>
      <p:sp>
        <p:nvSpPr>
          <p:cNvPr id="67" name="TextBox 66"/>
          <p:cNvSpPr txBox="1"/>
          <p:nvPr/>
        </p:nvSpPr>
        <p:spPr>
          <a:xfrm>
            <a:off x="7728933" y="1124744"/>
            <a:ext cx="693407" cy="307777"/>
          </a:xfrm>
          <a:prstGeom prst="rect">
            <a:avLst/>
          </a:prstGeom>
          <a:noFill/>
        </p:spPr>
        <p:txBody>
          <a:bodyPr wrap="square" rtlCol="0">
            <a:spAutoFit/>
          </a:bodyPr>
          <a:lstStyle/>
          <a:p>
            <a:r>
              <a:rPr lang="en-US" sz="1400" dirty="0"/>
              <a:t>color4</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linds(horizont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1" grpId="0" animBg="1"/>
      <p:bldP spid="60" grpId="0" animBg="1"/>
      <p:bldP spid="59" grpId="0" animBg="1"/>
      <p:bldP spid="58" grpId="0" animBg="1"/>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a:latin typeface="Times New Roman" panose="02020503050405090304" pitchFamily="18" charset="0"/>
                <a:cs typeface="Times New Roman" panose="02020503050405090304" pitchFamily="18" charset="0"/>
              </a:rPr>
              <a:t>Need for Search Methodologies (e.g. Heuristics, </a:t>
            </a:r>
            <a:r>
              <a:rPr lang="en-GB" sz="3600" dirty="0" err="1">
                <a:latin typeface="Times New Roman" panose="02020503050405090304" pitchFamily="18" charset="0"/>
                <a:cs typeface="Times New Roman" panose="02020503050405090304" pitchFamily="18" charset="0"/>
              </a:rPr>
              <a:t>Metaheuristics</a:t>
            </a:r>
            <a:r>
              <a:rPr lang="en-GB" sz="3600" dirty="0">
                <a:latin typeface="Times New Roman" panose="02020503050405090304" pitchFamily="18" charset="0"/>
                <a:cs typeface="Times New Roman" panose="02020503050405090304" pitchFamily="18" charset="0"/>
              </a:rPr>
              <a:t>) – Example</a:t>
            </a:r>
            <a:endParaRPr lang="en-US" sz="3600"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Autofit/>
          </a:bodyPr>
          <a:lstStyle/>
          <a:p>
            <a:r>
              <a:rPr lang="en-GB" sz="2200" dirty="0">
                <a:cs typeface="Times New Roman" panose="02020503050405090304" pitchFamily="18" charset="0"/>
              </a:rPr>
              <a:t>Travelling salesman problem</a:t>
            </a:r>
            <a:endParaRPr lang="en-GB" sz="2200" dirty="0">
              <a:cs typeface="Times New Roman" panose="02020503050405090304" pitchFamily="18" charset="0"/>
            </a:endParaRPr>
          </a:p>
          <a:p>
            <a:r>
              <a:rPr lang="en-GB" sz="2200" dirty="0">
                <a:cs typeface="Times New Roman" panose="02020503050405090304" pitchFamily="18" charset="0"/>
              </a:rPr>
              <a:t>N=4,     24</a:t>
            </a:r>
            <a:endParaRPr lang="en-GB" sz="2200" dirty="0">
              <a:cs typeface="Times New Roman" panose="02020503050405090304" pitchFamily="18" charset="0"/>
            </a:endParaRPr>
          </a:p>
          <a:p>
            <a:r>
              <a:rPr lang="en-GB" sz="2200" dirty="0">
                <a:cs typeface="Times New Roman" panose="02020503050405090304" pitchFamily="18" charset="0"/>
              </a:rPr>
              <a:t>N=5,     120</a:t>
            </a:r>
            <a:endParaRPr lang="en-GB" sz="2200" dirty="0">
              <a:cs typeface="Times New Roman" panose="02020503050405090304" pitchFamily="18" charset="0"/>
            </a:endParaRPr>
          </a:p>
          <a:p>
            <a:r>
              <a:rPr lang="en-GB" sz="2200" dirty="0">
                <a:cs typeface="Times New Roman" panose="02020503050405090304" pitchFamily="18" charset="0"/>
              </a:rPr>
              <a:t>N=7,     5 040</a:t>
            </a:r>
            <a:endParaRPr lang="en-GB" sz="2200" dirty="0">
              <a:cs typeface="Times New Roman" panose="02020503050405090304" pitchFamily="18" charset="0"/>
            </a:endParaRPr>
          </a:p>
          <a:p>
            <a:r>
              <a:rPr lang="en-GB" sz="2200" dirty="0">
                <a:cs typeface="Times New Roman" panose="02020503050405090304" pitchFamily="18" charset="0"/>
              </a:rPr>
              <a:t>N=10,   3 628 800</a:t>
            </a:r>
            <a:endParaRPr lang="en-GB" sz="2200" dirty="0">
              <a:cs typeface="Times New Roman" panose="02020503050405090304" pitchFamily="18" charset="0"/>
            </a:endParaRPr>
          </a:p>
          <a:p>
            <a:r>
              <a:rPr lang="en-GB" sz="2200" dirty="0">
                <a:cs typeface="Times New Roman" panose="02020503050405090304" pitchFamily="18" charset="0"/>
              </a:rPr>
              <a:t>N=81,   5.797 x 10</a:t>
            </a:r>
            <a:r>
              <a:rPr lang="en-GB" sz="2200" baseline="30000" dirty="0">
                <a:cs typeface="Times New Roman" panose="02020503050405090304" pitchFamily="18" charset="0"/>
              </a:rPr>
              <a:t>120</a:t>
            </a:r>
            <a:endParaRPr lang="en-GB" sz="2200" baseline="30000" dirty="0">
              <a:cs typeface="Times New Roman" panose="02020503050405090304" pitchFamily="18" charset="0"/>
            </a:endParaRPr>
          </a:p>
          <a:p>
            <a:pPr>
              <a:buNone/>
            </a:pPr>
            <a:endParaRPr lang="en-US" sz="2200" dirty="0">
              <a:cs typeface="Times New Roman" panose="02020503050405090304" pitchFamily="18" charset="0"/>
            </a:endParaRPr>
          </a:p>
          <a:p>
            <a:r>
              <a:rPr lang="en-US" sz="2200" dirty="0">
                <a:cs typeface="Times New Roman" panose="02020503050405090304" pitchFamily="18" charset="0"/>
              </a:rPr>
              <a:t>Number of configurations to search from is </a:t>
            </a:r>
            <a:r>
              <a:rPr lang="en-US" sz="2200" dirty="0">
                <a:highlight>
                  <a:srgbClr val="FFFF00"/>
                </a:highlight>
                <a:cs typeface="Times New Roman" panose="02020503050405090304" pitchFamily="18" charset="0"/>
              </a:rPr>
              <a:t>N!</a:t>
            </a:r>
            <a:endParaRPr lang="en-US" sz="2200" dirty="0">
              <a:highlight>
                <a:srgbClr val="FFFF00"/>
              </a:highlight>
              <a:cs typeface="Times New Roman" panose="02020503050405090304" pitchFamily="18" charset="0"/>
            </a:endParaRPr>
          </a:p>
          <a:p>
            <a:r>
              <a:rPr lang="en-US" sz="2200" dirty="0">
                <a:cs typeface="Times New Roman" panose="02020503050405090304" pitchFamily="18" charset="0"/>
              </a:rPr>
              <a:t>Number of particles in the universe  is in between 10</a:t>
            </a:r>
            <a:r>
              <a:rPr lang="en-US" sz="2200" baseline="30000" dirty="0">
                <a:cs typeface="Times New Roman" panose="02020503050405090304" pitchFamily="18" charset="0"/>
              </a:rPr>
              <a:t>72</a:t>
            </a:r>
            <a:r>
              <a:rPr lang="en-US" sz="2200" dirty="0">
                <a:cs typeface="Times New Roman" panose="02020503050405090304" pitchFamily="18" charset="0"/>
              </a:rPr>
              <a:t> – 10</a:t>
            </a:r>
            <a:r>
              <a:rPr lang="en-US" sz="2200" baseline="30000" dirty="0">
                <a:cs typeface="Times New Roman" panose="02020503050405090304" pitchFamily="18" charset="0"/>
              </a:rPr>
              <a:t>87</a:t>
            </a:r>
            <a:endParaRPr lang="en-US" sz="2200" baseline="30000" dirty="0">
              <a:cs typeface="Times New Roman" panose="02020503050405090304" pitchFamily="18" charset="0"/>
            </a:endParaRPr>
          </a:p>
          <a:p>
            <a:r>
              <a:rPr lang="en-GB" sz="2200" dirty="0">
                <a:cs typeface="Times New Roman" panose="02020503050405090304" pitchFamily="18" charset="0"/>
              </a:rPr>
              <a:t>Tianhe-2: 30.65 </a:t>
            </a:r>
            <a:r>
              <a:rPr lang="en-GB" sz="2200" dirty="0" err="1">
                <a:cs typeface="Times New Roman" panose="02020503050405090304" pitchFamily="18" charset="0"/>
              </a:rPr>
              <a:t>petaflops</a:t>
            </a:r>
            <a:r>
              <a:rPr lang="en-GB" sz="2200" dirty="0">
                <a:cs typeface="Times New Roman" panose="02020503050405090304" pitchFamily="18" charset="0"/>
              </a:rPr>
              <a:t> (</a:t>
            </a:r>
            <a:r>
              <a:rPr lang="en-GB" sz="2200" dirty="0"/>
              <a:t>one thousand million (10</a:t>
            </a:r>
            <a:r>
              <a:rPr lang="en-GB" sz="2200" baseline="30000" dirty="0"/>
              <a:t>15</a:t>
            </a:r>
            <a:r>
              <a:rPr lang="en-GB" sz="2200" dirty="0"/>
              <a:t>) floating-point operations per second</a:t>
            </a:r>
            <a:r>
              <a:rPr lang="en-GB" sz="2200" dirty="0">
                <a:cs typeface="Times New Roman" panose="02020503050405090304" pitchFamily="18" charset="0"/>
              </a:rPr>
              <a:t>) </a:t>
            </a:r>
            <a:r>
              <a:rPr lang="en-US" sz="2200" dirty="0">
                <a:cs typeface="Times New Roman" panose="02020503050405090304" pitchFamily="18" charset="0"/>
              </a:rPr>
              <a:t>–  ~6 </a:t>
            </a:r>
            <a:r>
              <a:rPr lang="en-GB" sz="2200" dirty="0">
                <a:cs typeface="Times New Roman" panose="02020503050405090304" pitchFamily="18" charset="0"/>
              </a:rPr>
              <a:t>x 10</a:t>
            </a:r>
            <a:r>
              <a:rPr lang="en-US" sz="2200" baseline="30000" dirty="0">
                <a:cs typeface="Times New Roman" panose="02020503050405090304" pitchFamily="18" charset="0"/>
              </a:rPr>
              <a:t>96 </a:t>
            </a:r>
            <a:r>
              <a:rPr lang="en-GB" sz="2200" baseline="30000" dirty="0">
                <a:cs typeface="Times New Roman" panose="02020503050405090304" pitchFamily="18" charset="0"/>
              </a:rPr>
              <a:t> </a:t>
            </a:r>
            <a:r>
              <a:rPr lang="en-GB" sz="2200" dirty="0">
                <a:cs typeface="Times New Roman" panose="02020503050405090304" pitchFamily="18" charset="0"/>
              </a:rPr>
              <a:t>years </a:t>
            </a:r>
            <a:endParaRPr lang="en-GB" sz="2200" baseline="30000" dirty="0">
              <a:cs typeface="Times New Roman" panose="02020503050405090304" pitchFamily="18" charset="0"/>
            </a:endParaRPr>
          </a:p>
        </p:txBody>
      </p:sp>
      <p:sp>
        <p:nvSpPr>
          <p:cNvPr id="5" name="Footer Placeholder 4"/>
          <p:cNvSpPr>
            <a:spLocks noGrp="1"/>
          </p:cNvSpPr>
          <p:nvPr>
            <p:ph type="ftr" sz="quarter" idx="4294967295"/>
          </p:nvPr>
        </p:nvSpPr>
        <p:spPr>
          <a:xfrm>
            <a:off x="2843213" y="6248400"/>
            <a:ext cx="3457575" cy="457200"/>
          </a:xfrm>
          <a:prstGeom prst="rect">
            <a:avLst/>
          </a:prstGeom>
        </p:spPr>
        <p:txBody>
          <a:bodyPr/>
          <a:lstStyle/>
          <a:p>
            <a:pPr>
              <a:defRPr/>
            </a:pP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83113" y="1080716"/>
            <a:ext cx="4064000" cy="3200400"/>
          </a:xfrm>
          <a:prstGeom prst="rect">
            <a:avLst/>
          </a:prstGeom>
        </p:spPr>
      </p:pic>
      <p:sp>
        <p:nvSpPr>
          <p:cNvPr id="6" name="文本框 5"/>
          <p:cNvSpPr txBox="1"/>
          <p:nvPr/>
        </p:nvSpPr>
        <p:spPr>
          <a:xfrm>
            <a:off x="882650" y="3879850"/>
            <a:ext cx="3048000" cy="368300"/>
          </a:xfrm>
          <a:prstGeom prst="rect">
            <a:avLst/>
          </a:prstGeom>
          <a:noFill/>
        </p:spPr>
        <p:txBody>
          <a:bodyPr wrap="square" rtlCol="0">
            <a:spAutoFit/>
          </a:bodyPr>
          <a:p>
            <a:r>
              <a:rPr lang="zh-CN" altLang="en-US"/>
              <a:t>阶乘计算</a:t>
            </a:r>
            <a:r>
              <a:rPr lang="en-US" altLang="zh-CN"/>
              <a:t>：</a:t>
            </a:r>
            <a:r>
              <a:rPr lang="en-US" altLang="zh-CN"/>
              <a:t>N！</a:t>
            </a:r>
            <a:endParaRPr lang="en-US" altLang="zh-CN"/>
          </a:p>
        </p:txBody>
      </p:sp>
      <p:sp>
        <p:nvSpPr>
          <p:cNvPr id="7" name="文本框 6"/>
          <p:cNvSpPr txBox="1"/>
          <p:nvPr/>
        </p:nvSpPr>
        <p:spPr>
          <a:xfrm>
            <a:off x="1842770" y="6165215"/>
            <a:ext cx="5064760" cy="706755"/>
          </a:xfrm>
          <a:prstGeom prst="rect">
            <a:avLst/>
          </a:prstGeom>
          <a:noFill/>
        </p:spPr>
        <p:txBody>
          <a:bodyPr wrap="square" rtlCol="0">
            <a:spAutoFit/>
          </a:bodyPr>
          <a:p>
            <a:r>
              <a:rPr lang="zh-CN" altLang="en-US" sz="1000">
                <a:highlight>
                  <a:srgbClr val="FFFF00"/>
                </a:highlight>
              </a:rPr>
              <a:t>对于大规模组合问题，穷举搜索（</a:t>
            </a:r>
            <a:r>
              <a:rPr lang="en-US" altLang="zh-CN" sz="1000">
                <a:highlight>
                  <a:srgbClr val="FFFF00"/>
                </a:highlight>
              </a:rPr>
              <a:t>brute force</a:t>
            </a:r>
            <a:r>
              <a:rPr lang="zh-CN" altLang="en-US" sz="1000">
                <a:highlight>
                  <a:srgbClr val="FFFF00"/>
                </a:highlight>
              </a:rPr>
              <a:t>）是不可行的，因此我们必须借助：</a:t>
            </a:r>
            <a:endParaRPr lang="zh-CN" altLang="en-US" sz="1000">
              <a:highlight>
                <a:srgbClr val="FFFF00"/>
              </a:highlight>
            </a:endParaRPr>
          </a:p>
          <a:p>
            <a:r>
              <a:rPr lang="en-US" altLang="zh-CN" sz="1000">
                <a:highlight>
                  <a:srgbClr val="FFFF00"/>
                </a:highlight>
              </a:rPr>
              <a:t>•</a:t>
            </a:r>
            <a:r>
              <a:rPr lang="zh-CN" altLang="en-US" sz="1000">
                <a:highlight>
                  <a:srgbClr val="FFFF00"/>
                </a:highlight>
              </a:rPr>
              <a:t>启发式方法（</a:t>
            </a:r>
            <a:r>
              <a:rPr lang="en-US" altLang="zh-CN" sz="1000">
                <a:highlight>
                  <a:srgbClr val="FFFF00"/>
                </a:highlight>
              </a:rPr>
              <a:t>Heuristics</a:t>
            </a:r>
            <a:r>
              <a:rPr lang="zh-CN" altLang="en-US" sz="1000">
                <a:highlight>
                  <a:srgbClr val="FFFF00"/>
                </a:highlight>
              </a:rPr>
              <a:t>）</a:t>
            </a:r>
            <a:endParaRPr lang="zh-CN" altLang="en-US" sz="1000">
              <a:highlight>
                <a:srgbClr val="FFFF00"/>
              </a:highlight>
            </a:endParaRPr>
          </a:p>
          <a:p>
            <a:r>
              <a:rPr lang="en-US" altLang="zh-CN" sz="1000">
                <a:highlight>
                  <a:srgbClr val="FFFF00"/>
                </a:highlight>
              </a:rPr>
              <a:t>•</a:t>
            </a:r>
            <a:r>
              <a:rPr lang="zh-CN" altLang="en-US" sz="1000">
                <a:highlight>
                  <a:srgbClr val="FFFF00"/>
                </a:highlight>
              </a:rPr>
              <a:t>元启发式算法（</a:t>
            </a:r>
            <a:r>
              <a:rPr lang="en-US" altLang="zh-CN" sz="1000">
                <a:highlight>
                  <a:srgbClr val="FFFF00"/>
                </a:highlight>
              </a:rPr>
              <a:t>Metaheuristics</a:t>
            </a:r>
            <a:r>
              <a:rPr lang="zh-CN" altLang="en-US" sz="1000">
                <a:highlight>
                  <a:srgbClr val="FFFF00"/>
                </a:highlight>
              </a:rPr>
              <a:t>）</a:t>
            </a:r>
            <a:endParaRPr lang="zh-CN" altLang="en-US" sz="1000">
              <a:highlight>
                <a:srgbClr val="FFFF00"/>
              </a:highlight>
            </a:endParaRPr>
          </a:p>
          <a:p>
            <a:r>
              <a:rPr lang="zh-CN" altLang="en-US" sz="1000">
                <a:highlight>
                  <a:srgbClr val="FFFF00"/>
                </a:highlight>
              </a:rPr>
              <a:t>如：模拟退火、遗传算法、蚁群算法、粒子群等</a:t>
            </a:r>
            <a:endParaRPr lang="zh-CN" altLang="en-US" sz="100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 Heuristics for TSP</a:t>
            </a:r>
            <a:endParaRPr lang="en-US" dirty="0"/>
          </a:p>
        </p:txBody>
      </p:sp>
      <p:sp>
        <p:nvSpPr>
          <p:cNvPr id="3" name="Content Placeholder 2"/>
          <p:cNvSpPr>
            <a:spLocks noGrp="1"/>
          </p:cNvSpPr>
          <p:nvPr>
            <p:ph idx="1"/>
          </p:nvPr>
        </p:nvSpPr>
        <p:spPr/>
        <p:txBody>
          <a:bodyPr/>
          <a:lstStyle/>
          <a:p>
            <a:endParaRPr lang="en-US" b="1" dirty="0"/>
          </a:p>
          <a:p>
            <a:r>
              <a:rPr lang="en-US" b="1" dirty="0"/>
              <a:t>The nearest </a:t>
            </a:r>
            <a:r>
              <a:rPr lang="en-US" b="1" dirty="0" err="1"/>
              <a:t>neighbour</a:t>
            </a:r>
            <a:r>
              <a:rPr lang="en-US" b="1" dirty="0"/>
              <a:t> (NN) algorithm </a:t>
            </a:r>
            <a:endParaRPr lang="en-US" b="1" dirty="0"/>
          </a:p>
          <a:p>
            <a:pPr lvl="1"/>
            <a:r>
              <a:rPr lang="en-US" dirty="0"/>
              <a:t>Constructive (Deterministic and Systematic)</a:t>
            </a:r>
            <a:endParaRPr lang="en-US" dirty="0"/>
          </a:p>
          <a:p>
            <a:pPr lvl="1"/>
            <a:endParaRPr lang="en-US" dirty="0"/>
          </a:p>
          <a:p>
            <a:r>
              <a:rPr lang="en-US" b="1" dirty="0" err="1">
                <a:solidFill>
                  <a:schemeClr val="tx1"/>
                </a:solidFill>
              </a:rPr>
              <a:t>Pairwise</a:t>
            </a:r>
            <a:r>
              <a:rPr lang="en-US" b="1" dirty="0">
                <a:solidFill>
                  <a:schemeClr val="tx1"/>
                </a:solidFill>
              </a:rPr>
              <a:t> exchange (2-opt)</a:t>
            </a:r>
            <a:r>
              <a:rPr lang="en-US" dirty="0">
                <a:solidFill>
                  <a:schemeClr val="tx1"/>
                </a:solidFill>
              </a:rPr>
              <a:t>, or Lin–Kernighan heuristics</a:t>
            </a:r>
            <a:endParaRPr lang="en-US" dirty="0">
              <a:solidFill>
                <a:schemeClr val="tx1"/>
              </a:solidFill>
            </a:endParaRPr>
          </a:p>
          <a:p>
            <a:pPr lvl="1"/>
            <a:r>
              <a:rPr lang="en-GB" dirty="0">
                <a:solidFill>
                  <a:schemeClr val="tx1"/>
                </a:solidFill>
              </a:rPr>
              <a:t>Perturbative (Stochastic and Local Search)</a:t>
            </a:r>
            <a:endParaRPr lang="en-GB" dirty="0">
              <a:solidFill>
                <a:schemeClr val="tx1"/>
              </a:solidFill>
            </a:endParaRPr>
          </a:p>
          <a:p>
            <a:pPr lvl="1"/>
            <a:endParaRPr lang="en-US" dirty="0"/>
          </a:p>
          <a:p>
            <a:endParaRPr lang="en-US" dirty="0"/>
          </a:p>
        </p:txBody>
      </p:sp>
      <p:sp>
        <p:nvSpPr>
          <p:cNvPr id="5" name="Slide Number Placeholder 4"/>
          <p:cNvSpPr>
            <a:spLocks noGrp="1"/>
          </p:cNvSpPr>
          <p:nvPr>
            <p:ph type="sldNum" sz="quarter" idx="11"/>
          </p:nvPr>
        </p:nvSpPr>
        <p:spPr/>
        <p:txBody>
          <a:bodyPr/>
          <a:lstStyle/>
          <a:p>
            <a:pPr>
              <a:defRPr/>
            </a:pPr>
            <a:fld id="{39821B39-DFAA-4DC5-8828-42DA47C33575}" type="slidenum">
              <a:rPr lang="en-US" smtClean="0"/>
            </a:fld>
            <a:endParaRPr lang="en-US"/>
          </a:p>
        </p:txBody>
      </p:sp>
      <p:sp>
        <p:nvSpPr>
          <p:cNvPr id="6" name="Footer Placeholder 5"/>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nearest </a:t>
            </a:r>
            <a:r>
              <a:rPr lang="en-US" dirty="0" err="1"/>
              <a:t>neighbour</a:t>
            </a:r>
            <a:r>
              <a:rPr lang="en-US" dirty="0"/>
              <a:t> (NN) algorithm </a:t>
            </a:r>
            <a:endParaRPr lang="en-GB" dirty="0"/>
          </a:p>
        </p:txBody>
      </p:sp>
      <p:sp>
        <p:nvSpPr>
          <p:cNvPr id="5" name="Oval 4"/>
          <p:cNvSpPr/>
          <p:nvPr/>
        </p:nvSpPr>
        <p:spPr>
          <a:xfrm>
            <a:off x="3203848" y="27089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cxnSp>
        <p:nvCxnSpPr>
          <p:cNvPr id="17" name="Straight Connector 16"/>
          <p:cNvCxnSpPr>
            <a:stCxn id="5" idx="3"/>
            <a:endCxn id="7" idx="7"/>
          </p:cNvCxnSpPr>
          <p:nvPr/>
        </p:nvCxnSpPr>
        <p:spPr>
          <a:xfrm rot="5400000">
            <a:off x="2704160" y="2857304"/>
            <a:ext cx="495320" cy="56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9" idx="1"/>
          </p:cNvCxnSpPr>
          <p:nvPr/>
        </p:nvCxnSpPr>
        <p:spPr>
          <a:xfrm rot="16200000" flipH="1">
            <a:off x="3424240" y="2857304"/>
            <a:ext cx="1719456" cy="1791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5"/>
            <a:endCxn id="8" idx="1"/>
          </p:cNvCxnSpPr>
          <p:nvPr/>
        </p:nvCxnSpPr>
        <p:spPr>
          <a:xfrm rot="16200000" flipH="1">
            <a:off x="2416128" y="3793408"/>
            <a:ext cx="999376" cy="49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1"/>
            <a:endCxn id="7" idx="6"/>
          </p:cNvCxnSpPr>
          <p:nvPr/>
        </p:nvCxnSpPr>
        <p:spPr>
          <a:xfrm rot="16200000" flipV="1">
            <a:off x="3365866" y="2798930"/>
            <a:ext cx="1147760" cy="2479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4"/>
            <a:endCxn id="8" idx="0"/>
          </p:cNvCxnSpPr>
          <p:nvPr/>
        </p:nvCxnSpPr>
        <p:spPr>
          <a:xfrm rot="5400000">
            <a:off x="2483768" y="3681028"/>
            <a:ext cx="158417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8" idx="6"/>
          </p:cNvCxnSpPr>
          <p:nvPr/>
        </p:nvCxnSpPr>
        <p:spPr>
          <a:xfrm rot="10800000">
            <a:off x="3347864" y="4617132"/>
            <a:ext cx="18002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34" name="Rectangle 33"/>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35" name="Rectangle 34"/>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36" name="Rectangle 35"/>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37" name="Rectangle 36"/>
          <p:cNvSpPr/>
          <p:nvPr/>
        </p:nvSpPr>
        <p:spPr>
          <a:xfrm>
            <a:off x="3635070" y="3573016"/>
            <a:ext cx="504882" cy="461665"/>
          </a:xfrm>
          <a:prstGeom prst="rect">
            <a:avLst/>
          </a:prstGeom>
        </p:spPr>
        <p:txBody>
          <a:bodyPr wrap="none">
            <a:spAutoFit/>
          </a:bodyPr>
          <a:lstStyle/>
          <a:p>
            <a:r>
              <a:rPr lang="en-US" sz="2400" dirty="0"/>
              <a:t>11</a:t>
            </a:r>
            <a:endParaRPr lang="en-GB" sz="2400" dirty="0"/>
          </a:p>
        </p:txBody>
      </p:sp>
      <p:sp>
        <p:nvSpPr>
          <p:cNvPr id="40" name="Rectangle 39"/>
          <p:cNvSpPr/>
          <p:nvPr/>
        </p:nvSpPr>
        <p:spPr>
          <a:xfrm>
            <a:off x="3275856" y="3861048"/>
            <a:ext cx="356188" cy="461665"/>
          </a:xfrm>
          <a:prstGeom prst="rect">
            <a:avLst/>
          </a:prstGeom>
        </p:spPr>
        <p:txBody>
          <a:bodyPr wrap="none">
            <a:spAutoFit/>
          </a:bodyPr>
          <a:lstStyle/>
          <a:p>
            <a:r>
              <a:rPr lang="en-US" sz="2400" dirty="0"/>
              <a:t>6</a:t>
            </a:r>
            <a:endParaRPr lang="en-GB" sz="2400" dirty="0"/>
          </a:p>
        </p:txBody>
      </p:sp>
      <p:sp>
        <p:nvSpPr>
          <p:cNvPr id="24" name="Slide Number Placeholder 23"/>
          <p:cNvSpPr>
            <a:spLocks noGrp="1"/>
          </p:cNvSpPr>
          <p:nvPr>
            <p:ph type="sldNum" sz="quarter" idx="11"/>
          </p:nvPr>
        </p:nvSpPr>
        <p:spPr/>
        <p:txBody>
          <a:bodyPr/>
          <a:lstStyle/>
          <a:p>
            <a:pPr>
              <a:defRPr/>
            </a:pPr>
            <a:fld id="{39821B39-DFAA-4DC5-8828-42DA47C33575}" type="slidenum">
              <a:rPr lang="en-US" smtClean="0"/>
            </a:fld>
            <a:endParaRPr lang="en-US"/>
          </a:p>
        </p:txBody>
      </p:sp>
      <p:sp>
        <p:nvSpPr>
          <p:cNvPr id="25" name="Footer Placeholder 24"/>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6" y="2060848"/>
            <a:ext cx="3682418" cy="523220"/>
          </a:xfrm>
          <a:prstGeom prst="rect">
            <a:avLst/>
          </a:prstGeom>
        </p:spPr>
        <p:txBody>
          <a:bodyPr wrap="none">
            <a:spAutoFit/>
          </a:bodyPr>
          <a:lstStyle/>
          <a:p>
            <a:r>
              <a:rPr lang="en-US" sz="2800" b="1" dirty="0"/>
              <a:t>Select a starting city</a:t>
            </a:r>
            <a:endParaRPr lang="en-GB" sz="2800" b="1" dirty="0"/>
          </a:p>
        </p:txBody>
      </p:sp>
      <p:sp>
        <p:nvSpPr>
          <p:cNvPr id="19" name="Down Arrow 18"/>
          <p:cNvSpPr/>
          <p:nvPr/>
        </p:nvSpPr>
        <p:spPr>
          <a:xfrm flipH="1" flipV="1">
            <a:off x="3203848" y="3068960"/>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619672" y="1556792"/>
            <a:ext cx="1524776" cy="523220"/>
          </a:xfrm>
          <a:prstGeom prst="rect">
            <a:avLst/>
          </a:prstGeom>
        </p:spPr>
        <p:txBody>
          <a:bodyPr wrap="none">
            <a:spAutoFit/>
          </a:bodyPr>
          <a:lstStyle/>
          <a:p>
            <a:r>
              <a:rPr lang="en-US" sz="2800" b="1" dirty="0"/>
              <a:t>&lt;city2&gt; </a:t>
            </a:r>
            <a:endParaRPr lang="en-GB" sz="2800" b="1" dirty="0"/>
          </a:p>
        </p:txBody>
      </p:sp>
      <p:sp>
        <p:nvSpPr>
          <p:cNvPr id="16" name="Slide Number Placeholder 15"/>
          <p:cNvSpPr>
            <a:spLocks noGrp="1"/>
          </p:cNvSpPr>
          <p:nvPr>
            <p:ph type="sldNum" sz="quarter" idx="11"/>
          </p:nvPr>
        </p:nvSpPr>
        <p:spPr/>
        <p:txBody>
          <a:bodyPr/>
          <a:lstStyle/>
          <a:p>
            <a:pPr>
              <a:defRPr/>
            </a:pPr>
            <a:fld id="{39821B39-DFAA-4DC5-8828-42DA47C33575}" type="slidenum">
              <a:rPr lang="en-US" smtClean="0"/>
            </a:fld>
            <a:endParaRPr lang="en-US"/>
          </a:p>
        </p:txBody>
      </p:sp>
      <p:sp>
        <p:nvSpPr>
          <p:cNvPr id="17" name="Footer Placeholder 16"/>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2483768" y="371703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4"/>
            <a:endCxn id="8" idx="0"/>
          </p:cNvCxnSpPr>
          <p:nvPr/>
        </p:nvCxnSpPr>
        <p:spPr>
          <a:xfrm rot="5400000">
            <a:off x="2483768" y="3681028"/>
            <a:ext cx="158417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4"/>
            <a:endCxn id="9" idx="0"/>
          </p:cNvCxnSpPr>
          <p:nvPr/>
        </p:nvCxnSpPr>
        <p:spPr>
          <a:xfrm rot="16200000" flipH="1">
            <a:off x="3455876" y="2780928"/>
            <a:ext cx="1656184" cy="19442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1723549" cy="523220"/>
          </a:xfrm>
          <a:prstGeom prst="rect">
            <a:avLst/>
          </a:prstGeom>
        </p:spPr>
        <p:txBody>
          <a:bodyPr wrap="none">
            <a:spAutoFit/>
          </a:bodyPr>
          <a:lstStyle/>
          <a:p>
            <a:r>
              <a:rPr lang="en-US" sz="2800" b="1" dirty="0"/>
              <a:t>&lt;city2, &gt; </a:t>
            </a:r>
            <a:endParaRPr lang="en-GB" sz="2800" b="1" dirty="0"/>
          </a:p>
        </p:txBody>
      </p:sp>
      <p:sp>
        <p:nvSpPr>
          <p:cNvPr id="24" name="Rectangle 23"/>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5" name="Rectangle 24"/>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6" name="Footer Placeholder 25"/>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
        <p:nvSpPr>
          <p:cNvPr id="27" name="Rectangle 26"/>
          <p:cNvSpPr/>
          <p:nvPr/>
        </p:nvSpPr>
        <p:spPr>
          <a:xfrm>
            <a:off x="3275856" y="3861048"/>
            <a:ext cx="356188" cy="461665"/>
          </a:xfrm>
          <a:prstGeom prst="rect">
            <a:avLst/>
          </a:prstGeom>
        </p:spPr>
        <p:txBody>
          <a:bodyPr wrap="none">
            <a:spAutoFit/>
          </a:bodyPr>
          <a:lstStyle/>
          <a:p>
            <a:r>
              <a:rPr lang="en-US" sz="2400" dirty="0"/>
              <a:t>6</a:t>
            </a:r>
            <a:endParaRPr lang="en-GB"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56"/>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3131840" y="4941168"/>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9" idx="1"/>
          </p:cNvCxnSpPr>
          <p:nvPr/>
        </p:nvCxnSpPr>
        <p:spPr>
          <a:xfrm>
            <a:off x="2699792" y="3465004"/>
            <a:ext cx="2479908" cy="1147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2743059" cy="523220"/>
          </a:xfrm>
          <a:prstGeom prst="rect">
            <a:avLst/>
          </a:prstGeom>
        </p:spPr>
        <p:txBody>
          <a:bodyPr wrap="none">
            <a:spAutoFit/>
          </a:bodyPr>
          <a:lstStyle/>
          <a:p>
            <a:r>
              <a:rPr lang="en-US" sz="2800" b="1" dirty="0"/>
              <a:t>&lt;city2, city1, &gt; </a:t>
            </a:r>
            <a:endParaRPr lang="en-GB" sz="2800" b="1" dirty="0"/>
          </a:p>
        </p:txBody>
      </p:sp>
      <p:sp>
        <p:nvSpPr>
          <p:cNvPr id="27" name="Rectangle 26"/>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8" name="Rectangle 27"/>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30" name="Rectangle 29"/>
          <p:cNvSpPr/>
          <p:nvPr/>
        </p:nvSpPr>
        <p:spPr>
          <a:xfrm>
            <a:off x="3635070" y="3573016"/>
            <a:ext cx="504882" cy="461665"/>
          </a:xfrm>
          <a:prstGeom prst="rect">
            <a:avLst/>
          </a:prstGeom>
        </p:spPr>
        <p:txBody>
          <a:bodyPr wrap="none">
            <a:spAutoFit/>
          </a:bodyPr>
          <a:lstStyle/>
          <a:p>
            <a:r>
              <a:rPr lang="en-US" sz="2400" dirty="0"/>
              <a:t>11</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4" name="Footer Placeholder 23"/>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56"/>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5148064" y="4941168"/>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6"/>
            <a:endCxn id="9" idx="2"/>
          </p:cNvCxnSpPr>
          <p:nvPr/>
        </p:nvCxnSpPr>
        <p:spPr>
          <a:xfrm>
            <a:off x="3347864" y="4617132"/>
            <a:ext cx="18002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3762568" cy="523220"/>
          </a:xfrm>
          <a:prstGeom prst="rect">
            <a:avLst/>
          </a:prstGeom>
        </p:spPr>
        <p:txBody>
          <a:bodyPr wrap="none">
            <a:spAutoFit/>
          </a:bodyPr>
          <a:lstStyle/>
          <a:p>
            <a:r>
              <a:rPr lang="en-US" sz="2800" b="1" dirty="0"/>
              <a:t>&lt;city2, city1, city4, &gt; </a:t>
            </a:r>
            <a:endParaRPr lang="en-GB" sz="2800" b="1" dirty="0"/>
          </a:p>
        </p:txBody>
      </p:sp>
      <p:sp>
        <p:nvSpPr>
          <p:cNvPr id="25" name="Rectangle 24"/>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6" name="Rectangle 25"/>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27" name="Rectangle 26"/>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4" name="Footer Placeholder 23"/>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954107"/>
          </a:xfrm>
          <a:prstGeom prst="rect">
            <a:avLst/>
          </a:prstGeom>
        </p:spPr>
        <p:txBody>
          <a:bodyPr wrap="square">
            <a:spAutoFit/>
          </a:bodyPr>
          <a:lstStyle/>
          <a:p>
            <a:r>
              <a:rPr lang="en-US" sz="2800" dirty="0"/>
              <a:t>After the choice of the last city, algorithm terminates</a:t>
            </a:r>
            <a:endParaRPr lang="en-GB" sz="2800" b="1" dirty="0"/>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6"/>
            <a:endCxn id="9" idx="2"/>
          </p:cNvCxnSpPr>
          <p:nvPr/>
        </p:nvCxnSpPr>
        <p:spPr>
          <a:xfrm>
            <a:off x="3347864" y="4617132"/>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5303055" cy="523220"/>
          </a:xfrm>
          <a:prstGeom prst="rect">
            <a:avLst/>
          </a:prstGeom>
        </p:spPr>
        <p:txBody>
          <a:bodyPr wrap="none">
            <a:spAutoFit/>
          </a:bodyPr>
          <a:lstStyle/>
          <a:p>
            <a:r>
              <a:rPr lang="en-US" sz="2800" b="1" dirty="0"/>
              <a:t>&lt;city2, city1, city4, city3&gt; : 26 </a:t>
            </a:r>
            <a:endParaRPr lang="en-GB" sz="2800" b="1" dirty="0"/>
          </a:p>
        </p:txBody>
      </p:sp>
      <p:cxnSp>
        <p:nvCxnSpPr>
          <p:cNvPr id="18" name="Straight Connector 17"/>
          <p:cNvCxnSpPr>
            <a:stCxn id="5" idx="5"/>
            <a:endCxn id="9" idx="1"/>
          </p:cNvCxnSpPr>
          <p:nvPr/>
        </p:nvCxnSpPr>
        <p:spPr>
          <a:xfrm rot="16200000" flipH="1">
            <a:off x="3424240" y="2857304"/>
            <a:ext cx="1719456" cy="1791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26" name="Rectangle 25"/>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7" name="Rectangle 26"/>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28" name="Rectangle 27"/>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24" name="Slide Number Placeholder 23"/>
          <p:cNvSpPr>
            <a:spLocks noGrp="1"/>
          </p:cNvSpPr>
          <p:nvPr>
            <p:ph type="sldNum" sz="quarter" idx="11"/>
          </p:nvPr>
        </p:nvSpPr>
        <p:spPr/>
        <p:txBody>
          <a:bodyPr/>
          <a:lstStyle/>
          <a:p>
            <a:pPr>
              <a:defRPr/>
            </a:pPr>
            <a:fld id="{39821B39-DFAA-4DC5-8828-42DA47C33575}" type="slidenum">
              <a:rPr lang="en-US" smtClean="0"/>
            </a:fld>
            <a:endParaRPr lang="en-US"/>
          </a:p>
        </p:txBody>
      </p:sp>
      <p:sp>
        <p:nvSpPr>
          <p:cNvPr id="29" name="Footer Placeholder 28"/>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251520" y="1196752"/>
            <a:ext cx="4183385" cy="4814540"/>
          </a:xfrm>
        </p:spPr>
        <p:txBody>
          <a:bodyPr/>
          <a:lstStyle/>
          <a:p>
            <a:r>
              <a:rPr lang="en-US" dirty="0"/>
              <a:t>How about this instance with 5 cities? </a:t>
            </a:r>
            <a:endParaRPr lang="en-US" dirty="0"/>
          </a:p>
          <a:p>
            <a:r>
              <a:rPr lang="en-US" dirty="0"/>
              <a:t>With NN heuristic, starting from c2, what’s the result?</a:t>
            </a:r>
            <a:endParaRPr lang="en-US" dirty="0"/>
          </a:p>
          <a:p>
            <a:r>
              <a:rPr lang="en-US" dirty="0"/>
              <a:t> You would get </a:t>
            </a:r>
            <a:endParaRPr lang="en-US" dirty="0"/>
          </a:p>
          <a:p>
            <a:pPr marL="0" indent="0">
              <a:buNone/>
            </a:pPr>
            <a:r>
              <a:rPr lang="en-US" dirty="0"/>
              <a:t>    &lt;c2,c1,c4,c5,c3,c2&gt; </a:t>
            </a:r>
            <a:endParaRPr lang="en-US" dirty="0"/>
          </a:p>
          <a:p>
            <a:pPr marL="0" indent="0">
              <a:buNone/>
            </a:pPr>
            <a:r>
              <a:rPr lang="en-US" dirty="0"/>
              <a:t>    with total distance of  33.</a:t>
            </a:r>
            <a:endParaRPr lang="en-US" dirty="0"/>
          </a:p>
          <a:p>
            <a:endParaRPr lang="en-US" dirty="0"/>
          </a:p>
          <a:p>
            <a:r>
              <a:rPr lang="en-US" sz="2800" dirty="0">
                <a:solidFill>
                  <a:srgbClr val="CC3300"/>
                </a:solidFill>
              </a:rPr>
              <a:t>Can we do better?</a:t>
            </a:r>
            <a:endParaRPr lang="en-US" sz="2800" dirty="0">
              <a:solidFill>
                <a:srgbClr val="CC3300"/>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How about this instance?</a:t>
            </a:r>
            <a:endParaRPr lang="en-US" dirty="0"/>
          </a:p>
        </p:txBody>
      </p:sp>
      <p:grpSp>
        <p:nvGrpSpPr>
          <p:cNvPr id="35" name="Group 34"/>
          <p:cNvGrpSpPr/>
          <p:nvPr/>
        </p:nvGrpSpPr>
        <p:grpSpPr>
          <a:xfrm>
            <a:off x="5004048" y="1772816"/>
            <a:ext cx="3228768" cy="3216670"/>
            <a:chOff x="5194038" y="2764569"/>
            <a:chExt cx="3228768" cy="3216670"/>
          </a:xfrm>
        </p:grpSpPr>
        <p:sp>
          <p:nvSpPr>
            <p:cNvPr id="36" name="Oval 35"/>
            <p:cNvSpPr/>
            <p:nvPr/>
          </p:nvSpPr>
          <p:spPr>
            <a:xfrm>
              <a:off x="6112358" y="2937727"/>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43" name="Rectangle 42"/>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44" name="Rectangle 43"/>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45" name="Rectangle 44"/>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46" name="Straight Connector 45"/>
            <p:cNvCxnSpPr>
              <a:stCxn id="36" idx="3"/>
              <a:endCxn id="39"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40"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5"/>
              <a:endCxn id="68"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1"/>
              <a:endCxn id="39"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4"/>
              <a:endCxn id="68"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2"/>
              <a:endCxn id="68"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53" name="Rectangle 52"/>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54" name="Rectangle 53"/>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55" name="Rectangle 54"/>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56" name="Rectangle 55"/>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57" name="Rectangle 56"/>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58" name="Oval 57"/>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60" name="Straight Connector 59"/>
            <p:cNvCxnSpPr>
              <a:endCxn id="58"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62" name="Straight Connector 61"/>
            <p:cNvCxnSpPr>
              <a:stCxn id="39" idx="4"/>
              <a:endCxn id="58"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8" idx="6"/>
              <a:endCxn id="40"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65" name="Rectangle 64"/>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66" name="Straight Connector 65"/>
            <p:cNvCxnSpPr>
              <a:stCxn id="36" idx="3"/>
              <a:endCxn id="58"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68" name="Oval 67"/>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heckerboard(across)">
                                      <p:cBhvr>
                                        <p:cTn id="15" dur="500"/>
                                        <p:tgtEl>
                                          <p:spTgt spid="2">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checkerboard(across)">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checkerboard(across)">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GB" b="0" dirty="0"/>
              <a:t>The problem of using </a:t>
            </a:r>
            <a:r>
              <a:rPr lang="en-GB" dirty="0"/>
              <a:t>mathematical modelling</a:t>
            </a:r>
            <a:r>
              <a:rPr lang="en-GB" b="0" dirty="0"/>
              <a:t> and </a:t>
            </a:r>
            <a:r>
              <a:rPr lang="en-GB" dirty="0"/>
              <a:t>optimisation method</a:t>
            </a:r>
            <a:r>
              <a:rPr lang="en-GB" b="0" dirty="0"/>
              <a:t> to find the </a:t>
            </a:r>
            <a:r>
              <a:rPr lang="en-GB" dirty="0"/>
              <a:t>optimal assignments, sequencing, grouping, scheduling </a:t>
            </a:r>
            <a:r>
              <a:rPr lang="en-GB" b="0" dirty="0"/>
              <a:t>of </a:t>
            </a:r>
            <a:r>
              <a:rPr lang="en-GB" dirty="0">
                <a:solidFill>
                  <a:srgbClr val="4241C3"/>
                </a:solidFill>
              </a:rPr>
              <a:t>discrete events </a:t>
            </a:r>
            <a:r>
              <a:rPr lang="en-GB" b="0" dirty="0"/>
              <a:t>under various conditions/constraints. Example problems include: </a:t>
            </a:r>
            <a:endParaRPr lang="en-GB" b="0" dirty="0"/>
          </a:p>
          <a:p>
            <a:pPr lvl="1">
              <a:spcBef>
                <a:spcPts val="600"/>
              </a:spcBef>
            </a:pPr>
            <a:r>
              <a:rPr lang="en-GB" dirty="0"/>
              <a:t>F</a:t>
            </a:r>
            <a:r>
              <a:rPr lang="en-US" dirty="0" err="1"/>
              <a:t>inding</a:t>
            </a:r>
            <a:r>
              <a:rPr lang="en-US" dirty="0"/>
              <a:t> shortest/cheapest trips (TSP, VRP)</a:t>
            </a:r>
            <a:endParaRPr lang="en-US" dirty="0"/>
          </a:p>
          <a:p>
            <a:pPr lvl="1">
              <a:spcBef>
                <a:spcPts val="600"/>
              </a:spcBef>
            </a:pPr>
            <a:r>
              <a:rPr lang="en-US" dirty="0"/>
              <a:t>Planning, scheduling, timetabling </a:t>
            </a:r>
            <a:endParaRPr lang="en-US" dirty="0"/>
          </a:p>
          <a:p>
            <a:pPr lvl="1">
              <a:spcBef>
                <a:spcPts val="600"/>
              </a:spcBef>
            </a:pPr>
            <a:r>
              <a:rPr lang="en-US" dirty="0"/>
              <a:t>Internet data packet routing</a:t>
            </a:r>
            <a:endParaRPr lang="en-US" dirty="0"/>
          </a:p>
          <a:p>
            <a:pPr lvl="1">
              <a:spcBef>
                <a:spcPts val="600"/>
              </a:spcBef>
            </a:pPr>
            <a:r>
              <a:rPr lang="en-US" dirty="0"/>
              <a:t>Protein structure prediction</a:t>
            </a:r>
            <a:endParaRPr lang="en-US" dirty="0"/>
          </a:p>
          <a:p>
            <a:pPr lvl="1">
              <a:spcBef>
                <a:spcPts val="600"/>
              </a:spcBef>
            </a:pPr>
            <a:r>
              <a:rPr lang="en-US" dirty="0"/>
              <a:t>Cloud resource allocation</a:t>
            </a:r>
            <a:endParaRPr lang="en-US" dirty="0"/>
          </a:p>
          <a:p>
            <a:pPr lvl="1">
              <a:spcBef>
                <a:spcPts val="600"/>
              </a:spcBef>
            </a:pPr>
            <a:r>
              <a:rPr lang="en-US" dirty="0"/>
              <a:t>Other</a:t>
            </a:r>
            <a:r>
              <a:rPr lang="en-US" dirty="0"/>
              <a:t>…</a:t>
            </a:r>
            <a:r>
              <a:rPr lang="en-GB" dirty="0"/>
              <a:t> </a:t>
            </a:r>
            <a:endParaRPr lang="en-GB" dirty="0"/>
          </a:p>
          <a:p>
            <a:r>
              <a:rPr lang="en-GB" dirty="0">
                <a:highlight>
                  <a:srgbClr val="FFFF00"/>
                </a:highlight>
              </a:rPr>
              <a:t>Mostly NP-Hard!!!</a:t>
            </a:r>
            <a:endParaRPr lang="en-GB" dirty="0">
              <a:highlight>
                <a:srgbClr val="FFFF00"/>
              </a:highlight>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normAutofit fontScale="90000"/>
          </a:bodyPr>
          <a:lstStyle/>
          <a:p>
            <a:r>
              <a:rPr lang="en-US" dirty="0"/>
              <a:t>Combinatorial </a:t>
            </a:r>
            <a:r>
              <a:rPr lang="en-US" dirty="0" err="1"/>
              <a:t>Optimisation</a:t>
            </a:r>
            <a:r>
              <a:rPr lang="en-US" dirty="0"/>
              <a:t> Problems</a:t>
            </a:r>
            <a:endParaRPr lang="en-US" dirty="0"/>
          </a:p>
        </p:txBody>
      </p:sp>
      <p:sp>
        <p:nvSpPr>
          <p:cNvPr id="3" name="文本框 2"/>
          <p:cNvSpPr txBox="1"/>
          <p:nvPr/>
        </p:nvSpPr>
        <p:spPr>
          <a:xfrm>
            <a:off x="27305" y="637540"/>
            <a:ext cx="8987790" cy="583565"/>
          </a:xfrm>
          <a:prstGeom prst="rect">
            <a:avLst/>
          </a:prstGeom>
          <a:noFill/>
        </p:spPr>
        <p:txBody>
          <a:bodyPr wrap="square" rtlCol="0">
            <a:spAutoFit/>
          </a:bodyPr>
          <a:p>
            <a:r>
              <a:rPr lang="zh-CN" altLang="en-US" sz="1600"/>
              <a:t>使用</a:t>
            </a:r>
            <a:r>
              <a:rPr lang="zh-CN" altLang="en-US" sz="1600">
                <a:highlight>
                  <a:srgbClr val="FFFF00"/>
                </a:highlight>
              </a:rPr>
              <a:t>数学建模</a:t>
            </a:r>
            <a:r>
              <a:rPr lang="zh-CN" altLang="en-US" sz="1600"/>
              <a:t>和</a:t>
            </a:r>
            <a:r>
              <a:rPr lang="zh-CN" altLang="en-US" sz="1600">
                <a:highlight>
                  <a:srgbClr val="FFFF00"/>
                </a:highlight>
              </a:rPr>
              <a:t>优化方法</a:t>
            </a:r>
            <a:r>
              <a:rPr lang="zh-CN" altLang="en-US" sz="1600"/>
              <a:t>，在各种条件</a:t>
            </a:r>
            <a:r>
              <a:rPr lang="en-US" altLang="zh-CN" sz="1600"/>
              <a:t>/</a:t>
            </a:r>
            <a:r>
              <a:rPr lang="zh-CN" altLang="en-US" sz="1600"/>
              <a:t>约束下，寻找</a:t>
            </a:r>
            <a:r>
              <a:rPr lang="zh-CN" altLang="en-US" sz="1600">
                <a:highlight>
                  <a:srgbClr val="FFFF00"/>
                </a:highlight>
              </a:rPr>
              <a:t>最优的分配、排序、分组、调度</a:t>
            </a:r>
            <a:r>
              <a:rPr lang="zh-CN" altLang="en-US" sz="1600"/>
              <a:t>方式来处理</a:t>
            </a:r>
            <a:r>
              <a:rPr lang="zh-CN" altLang="en-US" sz="1600">
                <a:highlight>
                  <a:srgbClr val="FFFF00"/>
                </a:highlight>
              </a:rPr>
              <a:t>离散事件</a:t>
            </a:r>
            <a:r>
              <a:rPr lang="zh-CN" altLang="en-US" sz="1600"/>
              <a:t>的问题。</a:t>
            </a:r>
            <a:endParaRPr lang="zh-CN" altLang="en-US" sz="1600"/>
          </a:p>
        </p:txBody>
      </p:sp>
      <p:sp>
        <p:nvSpPr>
          <p:cNvPr id="7" name="文本框 6"/>
          <p:cNvSpPr txBox="1"/>
          <p:nvPr/>
        </p:nvSpPr>
        <p:spPr>
          <a:xfrm>
            <a:off x="6096000" y="3482340"/>
            <a:ext cx="3048000" cy="2306955"/>
          </a:xfrm>
          <a:prstGeom prst="rect">
            <a:avLst/>
          </a:prstGeom>
          <a:noFill/>
        </p:spPr>
        <p:txBody>
          <a:bodyPr wrap="square" rtlCol="0">
            <a:spAutoFit/>
          </a:bodyPr>
          <a:p>
            <a:r>
              <a:rPr lang="en-US" altLang="zh-CN"/>
              <a:t>•</a:t>
            </a:r>
            <a:r>
              <a:rPr lang="zh-CN" altLang="en-US"/>
              <a:t>寻找最短</a:t>
            </a:r>
            <a:r>
              <a:rPr lang="en-US" altLang="zh-CN"/>
              <a:t>/</a:t>
            </a:r>
            <a:r>
              <a:rPr lang="zh-CN" altLang="en-US"/>
              <a:t>最便宜路径（如旅行商问题</a:t>
            </a:r>
            <a:r>
              <a:rPr lang="en-US" altLang="zh-CN"/>
              <a:t> TSP</a:t>
            </a:r>
            <a:r>
              <a:rPr lang="zh-CN" altLang="en-US"/>
              <a:t>，车辆路径问题</a:t>
            </a:r>
            <a:r>
              <a:rPr lang="en-US" altLang="zh-CN"/>
              <a:t> VRP</a:t>
            </a:r>
            <a:r>
              <a:rPr lang="zh-CN" altLang="en-US"/>
              <a:t>）</a:t>
            </a:r>
            <a:endParaRPr lang="zh-CN" altLang="en-US"/>
          </a:p>
          <a:p>
            <a:r>
              <a:rPr lang="en-US" altLang="zh-CN"/>
              <a:t>•</a:t>
            </a:r>
            <a:r>
              <a:rPr lang="zh-CN" altLang="en-US"/>
              <a:t>计划、排程、时间表安排</a:t>
            </a:r>
            <a:endParaRPr lang="zh-CN" altLang="en-US"/>
          </a:p>
          <a:p>
            <a:r>
              <a:rPr lang="en-US" altLang="zh-CN"/>
              <a:t>•</a:t>
            </a:r>
            <a:r>
              <a:rPr lang="zh-CN" altLang="en-US"/>
              <a:t>网络数据包路由</a:t>
            </a:r>
            <a:endParaRPr lang="zh-CN" altLang="en-US"/>
          </a:p>
          <a:p>
            <a:r>
              <a:rPr lang="en-US" altLang="zh-CN"/>
              <a:t>•</a:t>
            </a:r>
            <a:r>
              <a:rPr lang="zh-CN" altLang="en-US"/>
              <a:t>蛋白质结构预测</a:t>
            </a:r>
            <a:endParaRPr lang="zh-CN" altLang="en-US"/>
          </a:p>
          <a:p>
            <a:r>
              <a:rPr lang="en-US" altLang="zh-CN"/>
              <a:t>•</a:t>
            </a:r>
            <a:r>
              <a:rPr lang="zh-CN" altLang="en-US"/>
              <a:t>云资源分配</a:t>
            </a:r>
            <a:endParaRPr lang="zh-CN" altLang="en-US"/>
          </a:p>
          <a:p>
            <a:r>
              <a:rPr lang="en-US" altLang="zh-CN"/>
              <a:t>•</a:t>
            </a:r>
            <a:r>
              <a:rPr lang="zh-CN" altLang="en-US"/>
              <a:t>其他问题</a:t>
            </a:r>
            <a:r>
              <a:rPr lang="en-US" altLang="zh-CN"/>
              <a:t>……</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92088"/>
          </a:xfrm>
        </p:spPr>
        <p:txBody>
          <a:bodyPr>
            <a:normAutofit/>
          </a:bodyPr>
          <a:lstStyle/>
          <a:p>
            <a:r>
              <a:rPr lang="en-US" sz="2800" dirty="0"/>
              <a:t>Improving upon simple heuristics</a:t>
            </a:r>
            <a:endParaRPr lang="en-GB" sz="2800" dirty="0"/>
          </a:p>
        </p:txBody>
      </p:sp>
      <p:sp>
        <p:nvSpPr>
          <p:cNvPr id="24" name="Rectangle 23"/>
          <p:cNvSpPr/>
          <p:nvPr/>
        </p:nvSpPr>
        <p:spPr>
          <a:xfrm>
            <a:off x="4355976" y="1484784"/>
            <a:ext cx="4896544" cy="1938992"/>
          </a:xfrm>
          <a:prstGeom prst="rect">
            <a:avLst/>
          </a:prstGeom>
        </p:spPr>
        <p:txBody>
          <a:bodyPr wrap="square">
            <a:spAutoFit/>
          </a:bodyPr>
          <a:lstStyle/>
          <a:p>
            <a:pPr lvl="1"/>
            <a:r>
              <a:rPr lang="en-GB" sz="2400" u="sng" dirty="0">
                <a:highlight>
                  <a:srgbClr val="FFFF00"/>
                </a:highlight>
              </a:rPr>
              <a:t>Remove two </a:t>
            </a:r>
            <a:r>
              <a:rPr lang="en-GB" sz="2400" dirty="0">
                <a:highlight>
                  <a:srgbClr val="FFFF00"/>
                </a:highlight>
              </a:rPr>
              <a:t>edges and  replace them with two different edges, reconnecting the fragments into a new and shorter tour.</a:t>
            </a:r>
            <a:endParaRPr lang="en-GB" sz="2400" dirty="0">
              <a:highlight>
                <a:srgbClr val="FFFF00"/>
              </a:highlight>
            </a:endParaRPr>
          </a:p>
        </p:txBody>
      </p:sp>
      <p:sp>
        <p:nvSpPr>
          <p:cNvPr id="32" name="Oval 31"/>
          <p:cNvSpPr/>
          <p:nvPr/>
        </p:nvSpPr>
        <p:spPr>
          <a:xfrm>
            <a:off x="2195736"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1475656"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2123728" y="41490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4139952" y="42210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683568" y="2699628"/>
            <a:ext cx="817853" cy="461665"/>
          </a:xfrm>
          <a:prstGeom prst="rect">
            <a:avLst/>
          </a:prstGeom>
        </p:spPr>
        <p:txBody>
          <a:bodyPr wrap="none">
            <a:spAutoFit/>
          </a:bodyPr>
          <a:lstStyle/>
          <a:p>
            <a:r>
              <a:rPr lang="en-US" sz="2400" dirty="0"/>
              <a:t>city1</a:t>
            </a:r>
            <a:endParaRPr lang="en-GB" sz="2400" dirty="0"/>
          </a:p>
        </p:txBody>
      </p:sp>
      <p:sp>
        <p:nvSpPr>
          <p:cNvPr id="41" name="Rectangle 40"/>
          <p:cNvSpPr/>
          <p:nvPr/>
        </p:nvSpPr>
        <p:spPr>
          <a:xfrm>
            <a:off x="1593907" y="1916832"/>
            <a:ext cx="817853" cy="461665"/>
          </a:xfrm>
          <a:prstGeom prst="rect">
            <a:avLst/>
          </a:prstGeom>
        </p:spPr>
        <p:txBody>
          <a:bodyPr wrap="none">
            <a:spAutoFit/>
          </a:bodyPr>
          <a:lstStyle/>
          <a:p>
            <a:r>
              <a:rPr lang="en-US" sz="2400" dirty="0"/>
              <a:t>city2</a:t>
            </a:r>
            <a:endParaRPr lang="en-GB" sz="2400" dirty="0"/>
          </a:p>
        </p:txBody>
      </p:sp>
      <p:sp>
        <p:nvSpPr>
          <p:cNvPr id="42" name="Rectangle 41"/>
          <p:cNvSpPr/>
          <p:nvPr/>
        </p:nvSpPr>
        <p:spPr>
          <a:xfrm>
            <a:off x="1967879" y="4231843"/>
            <a:ext cx="817853" cy="461665"/>
          </a:xfrm>
          <a:prstGeom prst="rect">
            <a:avLst/>
          </a:prstGeom>
        </p:spPr>
        <p:txBody>
          <a:bodyPr wrap="none">
            <a:spAutoFit/>
          </a:bodyPr>
          <a:lstStyle/>
          <a:p>
            <a:r>
              <a:rPr lang="en-US" sz="2400" dirty="0"/>
              <a:t>city4</a:t>
            </a:r>
            <a:endParaRPr lang="en-GB" sz="2400" dirty="0"/>
          </a:p>
        </p:txBody>
      </p:sp>
      <p:cxnSp>
        <p:nvCxnSpPr>
          <p:cNvPr id="43" name="Straight Connector 42"/>
          <p:cNvCxnSpPr>
            <a:stCxn id="32" idx="3"/>
            <a:endCxn id="33" idx="7"/>
          </p:cNvCxnSpPr>
          <p:nvPr/>
        </p:nvCxnSpPr>
        <p:spPr>
          <a:xfrm rot="5400000">
            <a:off x="1696048" y="2497264"/>
            <a:ext cx="495320" cy="567328"/>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8" idx="1"/>
          </p:cNvCxnSpPr>
          <p:nvPr/>
        </p:nvCxnSpPr>
        <p:spPr>
          <a:xfrm rot="16200000" flipH="1">
            <a:off x="2416128" y="2497264"/>
            <a:ext cx="1719456" cy="1791464"/>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5"/>
            <a:endCxn id="35" idx="1"/>
          </p:cNvCxnSpPr>
          <p:nvPr/>
        </p:nvCxnSpPr>
        <p:spPr>
          <a:xfrm rot="16200000" flipH="1">
            <a:off x="1408016" y="3433368"/>
            <a:ext cx="999376" cy="49532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2"/>
            <a:endCxn id="35" idx="6"/>
          </p:cNvCxnSpPr>
          <p:nvPr/>
        </p:nvCxnSpPr>
        <p:spPr>
          <a:xfrm rot="10800000">
            <a:off x="2339752" y="4257092"/>
            <a:ext cx="1800200" cy="72008"/>
          </a:xfrm>
          <a:prstGeom prst="line">
            <a:avLst/>
          </a:prstGeom>
          <a:ln w="254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131840" y="2852936"/>
            <a:ext cx="527709" cy="461665"/>
          </a:xfrm>
          <a:prstGeom prst="rect">
            <a:avLst/>
          </a:prstGeom>
        </p:spPr>
        <p:txBody>
          <a:bodyPr wrap="none">
            <a:spAutoFit/>
          </a:bodyPr>
          <a:lstStyle/>
          <a:p>
            <a:r>
              <a:rPr lang="en-US" sz="2400" dirty="0"/>
              <a:t>10</a:t>
            </a:r>
            <a:endParaRPr lang="en-GB" sz="2400" dirty="0"/>
          </a:p>
        </p:txBody>
      </p:sp>
      <p:sp>
        <p:nvSpPr>
          <p:cNvPr id="50" name="Rectangle 49"/>
          <p:cNvSpPr/>
          <p:nvPr/>
        </p:nvSpPr>
        <p:spPr>
          <a:xfrm>
            <a:off x="1547664" y="2420888"/>
            <a:ext cx="356188" cy="461665"/>
          </a:xfrm>
          <a:prstGeom prst="rect">
            <a:avLst/>
          </a:prstGeom>
        </p:spPr>
        <p:txBody>
          <a:bodyPr wrap="none">
            <a:spAutoFit/>
          </a:bodyPr>
          <a:lstStyle/>
          <a:p>
            <a:r>
              <a:rPr lang="en-US" sz="2400" dirty="0"/>
              <a:t>4</a:t>
            </a:r>
            <a:endParaRPr lang="en-GB" sz="2400" dirty="0"/>
          </a:p>
        </p:txBody>
      </p:sp>
      <p:sp>
        <p:nvSpPr>
          <p:cNvPr id="51" name="Rectangle 50"/>
          <p:cNvSpPr/>
          <p:nvPr/>
        </p:nvSpPr>
        <p:spPr>
          <a:xfrm>
            <a:off x="1633604" y="3541380"/>
            <a:ext cx="356188" cy="461665"/>
          </a:xfrm>
          <a:prstGeom prst="rect">
            <a:avLst/>
          </a:prstGeom>
        </p:spPr>
        <p:txBody>
          <a:bodyPr wrap="none">
            <a:spAutoFit/>
          </a:bodyPr>
          <a:lstStyle/>
          <a:p>
            <a:r>
              <a:rPr lang="en-US" sz="2400" dirty="0"/>
              <a:t>5</a:t>
            </a:r>
            <a:endParaRPr lang="en-GB" sz="2400" dirty="0"/>
          </a:p>
        </p:txBody>
      </p:sp>
      <p:sp>
        <p:nvSpPr>
          <p:cNvPr id="52" name="Rectangle 51"/>
          <p:cNvSpPr/>
          <p:nvPr/>
        </p:nvSpPr>
        <p:spPr>
          <a:xfrm>
            <a:off x="2857740" y="3901420"/>
            <a:ext cx="356188" cy="461665"/>
          </a:xfrm>
          <a:prstGeom prst="rect">
            <a:avLst/>
          </a:prstGeom>
        </p:spPr>
        <p:txBody>
          <a:bodyPr wrap="none">
            <a:spAutoFit/>
          </a:bodyPr>
          <a:lstStyle/>
          <a:p>
            <a:r>
              <a:rPr lang="en-US" sz="2400" dirty="0"/>
              <a:t>7</a:t>
            </a:r>
            <a:endParaRPr lang="en-GB" sz="2400" dirty="0"/>
          </a:p>
        </p:txBody>
      </p:sp>
      <p:sp>
        <p:nvSpPr>
          <p:cNvPr id="55" name="Oval 54"/>
          <p:cNvSpPr/>
          <p:nvPr/>
        </p:nvSpPr>
        <p:spPr>
          <a:xfrm>
            <a:off x="1489588" y="49815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985532" y="5197564"/>
            <a:ext cx="817853" cy="461665"/>
          </a:xfrm>
          <a:prstGeom prst="rect">
            <a:avLst/>
          </a:prstGeom>
        </p:spPr>
        <p:txBody>
          <a:bodyPr wrap="none">
            <a:spAutoFit/>
          </a:bodyPr>
          <a:lstStyle/>
          <a:p>
            <a:r>
              <a:rPr lang="en-US" sz="2400" dirty="0"/>
              <a:t>city5</a:t>
            </a:r>
            <a:endParaRPr lang="en-GB" sz="2400" dirty="0"/>
          </a:p>
        </p:txBody>
      </p:sp>
      <p:cxnSp>
        <p:nvCxnSpPr>
          <p:cNvPr id="57" name="Straight Connector 56"/>
          <p:cNvCxnSpPr>
            <a:endCxn id="55" idx="7"/>
          </p:cNvCxnSpPr>
          <p:nvPr/>
        </p:nvCxnSpPr>
        <p:spPr>
          <a:xfrm flipH="1">
            <a:off x="1673976" y="4333468"/>
            <a:ext cx="535692" cy="679708"/>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705612" y="4405476"/>
            <a:ext cx="338554" cy="461665"/>
          </a:xfrm>
          <a:prstGeom prst="rect">
            <a:avLst/>
          </a:prstGeom>
        </p:spPr>
        <p:txBody>
          <a:bodyPr wrap="none">
            <a:spAutoFit/>
          </a:bodyPr>
          <a:lstStyle/>
          <a:p>
            <a:r>
              <a:rPr lang="en-US" sz="2400" dirty="0"/>
              <a:t>4</a:t>
            </a:r>
            <a:endParaRPr lang="en-GB" sz="2400" dirty="0"/>
          </a:p>
        </p:txBody>
      </p:sp>
      <p:cxnSp>
        <p:nvCxnSpPr>
          <p:cNvPr id="59" name="Straight Connector 58"/>
          <p:cNvCxnSpPr>
            <a:stCxn id="33" idx="4"/>
            <a:endCxn id="55" idx="0"/>
          </p:cNvCxnSpPr>
          <p:nvPr/>
        </p:nvCxnSpPr>
        <p:spPr>
          <a:xfrm>
            <a:off x="1583668" y="3212976"/>
            <a:ext cx="13932" cy="1768564"/>
          </a:xfrm>
          <a:prstGeom prst="line">
            <a:avLst/>
          </a:prstGeom>
          <a:ln w="25400" cmpd="sng">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6"/>
            <a:endCxn id="38" idx="2"/>
          </p:cNvCxnSpPr>
          <p:nvPr/>
        </p:nvCxnSpPr>
        <p:spPr>
          <a:xfrm flipV="1">
            <a:off x="1705612" y="4329100"/>
            <a:ext cx="2434340" cy="760452"/>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595322" y="4477484"/>
            <a:ext cx="504882" cy="461665"/>
          </a:xfrm>
          <a:prstGeom prst="rect">
            <a:avLst/>
          </a:prstGeom>
        </p:spPr>
        <p:txBody>
          <a:bodyPr wrap="none">
            <a:spAutoFit/>
          </a:bodyPr>
          <a:lstStyle/>
          <a:p>
            <a:r>
              <a:rPr lang="en-US" sz="2400" dirty="0"/>
              <a:t>10</a:t>
            </a:r>
            <a:endParaRPr lang="en-GB" sz="2400" dirty="0"/>
          </a:p>
        </p:txBody>
      </p:sp>
      <p:sp>
        <p:nvSpPr>
          <p:cNvPr id="62" name="Rectangle 61"/>
          <p:cNvSpPr/>
          <p:nvPr/>
        </p:nvSpPr>
        <p:spPr>
          <a:xfrm>
            <a:off x="1277416" y="3901420"/>
            <a:ext cx="338554" cy="461665"/>
          </a:xfrm>
          <a:prstGeom prst="rect">
            <a:avLst/>
          </a:prstGeom>
        </p:spPr>
        <p:txBody>
          <a:bodyPr wrap="none">
            <a:spAutoFit/>
          </a:bodyPr>
          <a:lstStyle/>
          <a:p>
            <a:r>
              <a:rPr lang="en-US" sz="2400" dirty="0"/>
              <a:t>6</a:t>
            </a:r>
            <a:endParaRPr lang="en-GB" sz="2400" dirty="0"/>
          </a:p>
        </p:txBody>
      </p:sp>
      <p:grpSp>
        <p:nvGrpSpPr>
          <p:cNvPr id="3" name="Group 2"/>
          <p:cNvGrpSpPr/>
          <p:nvPr/>
        </p:nvGrpSpPr>
        <p:grpSpPr>
          <a:xfrm rot="173244">
            <a:off x="1811087" y="3676510"/>
            <a:ext cx="360041" cy="288032"/>
            <a:chOff x="3131840" y="3212976"/>
            <a:chExt cx="360041" cy="288032"/>
          </a:xfrm>
        </p:grpSpPr>
        <p:cxnSp>
          <p:nvCxnSpPr>
            <p:cNvPr id="63" name="Straight Connector 62"/>
            <p:cNvCxnSpPr/>
            <p:nvPr/>
          </p:nvCxnSpPr>
          <p:spPr>
            <a:xfrm rot="10800000" flipV="1">
              <a:off x="3131840" y="3212976"/>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flipV="1">
              <a:off x="3203849" y="3284984"/>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6354635">
            <a:off x="3021941" y="4480903"/>
            <a:ext cx="360041" cy="288032"/>
            <a:chOff x="3131840" y="3212976"/>
            <a:chExt cx="360041" cy="288032"/>
          </a:xfrm>
        </p:grpSpPr>
        <p:cxnSp>
          <p:nvCxnSpPr>
            <p:cNvPr id="66" name="Straight Connector 65"/>
            <p:cNvCxnSpPr/>
            <p:nvPr/>
          </p:nvCxnSpPr>
          <p:spPr>
            <a:xfrm rot="10800000" flipV="1">
              <a:off x="3131840" y="3212976"/>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flipV="1">
              <a:off x="3203849" y="3284984"/>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395536" y="1196752"/>
            <a:ext cx="3819926" cy="523220"/>
          </a:xfrm>
          <a:prstGeom prst="rect">
            <a:avLst/>
          </a:prstGeom>
        </p:spPr>
        <p:txBody>
          <a:bodyPr wrap="none">
            <a:spAutoFit/>
          </a:bodyPr>
          <a:lstStyle/>
          <a:p>
            <a:r>
              <a:rPr lang="en-US" sz="2800" dirty="0"/>
              <a:t> &lt;c2,c1,</a:t>
            </a:r>
            <a:r>
              <a:rPr lang="en-US" sz="2800" b="1" dirty="0">
                <a:solidFill>
                  <a:srgbClr val="CC3300"/>
                </a:solidFill>
              </a:rPr>
              <a:t>c4,c5</a:t>
            </a:r>
            <a:r>
              <a:rPr lang="en-US" sz="2800" dirty="0"/>
              <a:t>,c3,c2&gt;</a:t>
            </a:r>
            <a:r>
              <a:rPr lang="en-US" sz="2800" b="1" dirty="0"/>
              <a:t> : 33 </a:t>
            </a:r>
            <a:endParaRPr lang="en-GB" sz="2800" b="1" dirty="0"/>
          </a:p>
        </p:txBody>
      </p:sp>
      <p:sp>
        <p:nvSpPr>
          <p:cNvPr id="69" name="Rectangle 68"/>
          <p:cNvSpPr/>
          <p:nvPr/>
        </p:nvSpPr>
        <p:spPr>
          <a:xfrm>
            <a:off x="3923928" y="4335487"/>
            <a:ext cx="817853" cy="461665"/>
          </a:xfrm>
          <a:prstGeom prst="rect">
            <a:avLst/>
          </a:prstGeom>
        </p:spPr>
        <p:txBody>
          <a:bodyPr wrap="none">
            <a:spAutoFit/>
          </a:bodyPr>
          <a:lstStyle/>
          <a:p>
            <a:r>
              <a:rPr lang="en-US" sz="2400" dirty="0"/>
              <a:t>city3</a:t>
            </a:r>
            <a:endParaRPr lang="en-GB" sz="2400" dirty="0"/>
          </a:p>
        </p:txBody>
      </p:sp>
      <p:sp>
        <p:nvSpPr>
          <p:cNvPr id="70" name="Rectangle 69"/>
          <p:cNvSpPr/>
          <p:nvPr/>
        </p:nvSpPr>
        <p:spPr>
          <a:xfrm>
            <a:off x="4932040" y="3351768"/>
            <a:ext cx="3819926" cy="523220"/>
          </a:xfrm>
          <a:prstGeom prst="rect">
            <a:avLst/>
          </a:prstGeom>
        </p:spPr>
        <p:txBody>
          <a:bodyPr wrap="none">
            <a:spAutoFit/>
          </a:bodyPr>
          <a:lstStyle/>
          <a:p>
            <a:r>
              <a:rPr lang="en-US" sz="2800" dirty="0"/>
              <a:t> &lt;c2,c1,</a:t>
            </a:r>
            <a:r>
              <a:rPr lang="en-US" sz="2800" b="1" dirty="0">
                <a:solidFill>
                  <a:srgbClr val="CC3300"/>
                </a:solidFill>
              </a:rPr>
              <a:t>c5,c4</a:t>
            </a:r>
            <a:r>
              <a:rPr lang="en-US" sz="2800" dirty="0"/>
              <a:t>,c3,c2&gt;</a:t>
            </a:r>
            <a:r>
              <a:rPr lang="en-US" sz="2800" b="1" dirty="0"/>
              <a:t> : 31 </a:t>
            </a:r>
            <a:endParaRPr lang="en-GB" sz="2800" b="1" dirty="0"/>
          </a:p>
        </p:txBody>
      </p:sp>
      <p:sp>
        <p:nvSpPr>
          <p:cNvPr id="71" name="Freeform 70"/>
          <p:cNvSpPr/>
          <p:nvPr/>
        </p:nvSpPr>
        <p:spPr bwMode="auto">
          <a:xfrm>
            <a:off x="6300192" y="3861048"/>
            <a:ext cx="544481" cy="95586"/>
          </a:xfrm>
          <a:custGeom>
            <a:avLst/>
            <a:gdLst>
              <a:gd name="connsiteX0" fmla="*/ 0 w 832513"/>
              <a:gd name="connsiteY0" fmla="*/ 13648 h 95622"/>
              <a:gd name="connsiteX1" fmla="*/ 368490 w 832513"/>
              <a:gd name="connsiteY1" fmla="*/ 95534 h 95622"/>
              <a:gd name="connsiteX2" fmla="*/ 832513 w 832513"/>
              <a:gd name="connsiteY2" fmla="*/ 0 h 95622"/>
            </a:gdLst>
            <a:ahLst/>
            <a:cxnLst>
              <a:cxn ang="0">
                <a:pos x="connsiteX0" y="connsiteY0"/>
              </a:cxn>
              <a:cxn ang="0">
                <a:pos x="connsiteX1" y="connsiteY1"/>
              </a:cxn>
              <a:cxn ang="0">
                <a:pos x="connsiteX2" y="connsiteY2"/>
              </a:cxn>
            </a:cxnLst>
            <a:rect l="l" t="t" r="r" b="b"/>
            <a:pathLst>
              <a:path w="832513" h="95622">
                <a:moveTo>
                  <a:pt x="0" y="13648"/>
                </a:moveTo>
                <a:cubicBezTo>
                  <a:pt x="114869" y="55728"/>
                  <a:pt x="229738" y="97809"/>
                  <a:pt x="368490" y="95534"/>
                </a:cubicBezTo>
                <a:cubicBezTo>
                  <a:pt x="507242" y="93259"/>
                  <a:pt x="669877" y="46629"/>
                  <a:pt x="832513" y="0"/>
                </a:cubicBezTo>
              </a:path>
            </a:pathLst>
          </a:custGeom>
          <a:noFill/>
          <a:ln w="9525" cap="flat" cmpd="sng" algn="ctr">
            <a:solidFill>
              <a:schemeClr val="tx1"/>
            </a:solidFill>
            <a:prstDash val="solid"/>
            <a:round/>
            <a:headEnd type="arrow" w="med" len="med"/>
            <a:tailEnd type="arrow"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GB" sz="1800" b="0" i="0" u="none" strike="noStrike" cap="none" normalizeH="0" baseline="0">
              <a:ln>
                <a:noFill/>
              </a:ln>
              <a:solidFill>
                <a:schemeClr val="tx1"/>
              </a:solidFill>
              <a:effectLst/>
              <a:latin typeface="Arial" panose="020B0604020202090204" pitchFamily="34" charset="0"/>
            </a:endParaRPr>
          </a:p>
        </p:txBody>
      </p:sp>
      <p:sp>
        <p:nvSpPr>
          <p:cNvPr id="4" name="Rectangle 3"/>
          <p:cNvSpPr/>
          <p:nvPr/>
        </p:nvSpPr>
        <p:spPr>
          <a:xfrm>
            <a:off x="2699792" y="5085184"/>
            <a:ext cx="6192688" cy="1783715"/>
          </a:xfrm>
          <a:prstGeom prst="rect">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buFont typeface="+mj-lt"/>
              <a:buAutoNum type="arabicPeriod"/>
            </a:pPr>
            <a:r>
              <a:rPr lang="en-US" sz="2000" b="1" dirty="0">
                <a:solidFill>
                  <a:srgbClr val="4241C3"/>
                </a:solidFill>
              </a:rPr>
              <a:t>How many possible pairwise exchanges are there in total? </a:t>
            </a:r>
            <a:r>
              <a:rPr lang="zh-CN" altLang="en-US" sz="1600" b="1" dirty="0">
                <a:solidFill>
                  <a:srgbClr val="FF0000"/>
                </a:solidFill>
              </a:rPr>
              <a:t>对于</a:t>
            </a:r>
            <a:r>
              <a:rPr lang="en-US" altLang="zh-CN" sz="1600" b="1" dirty="0">
                <a:solidFill>
                  <a:srgbClr val="FF0000"/>
                </a:solidFill>
              </a:rPr>
              <a:t> n </a:t>
            </a:r>
            <a:r>
              <a:rPr lang="zh-CN" altLang="en-US" sz="1600" b="1" dirty="0">
                <a:solidFill>
                  <a:srgbClr val="FF0000"/>
                </a:solidFill>
              </a:rPr>
              <a:t>个城市，大约有</a:t>
            </a:r>
            <a:r>
              <a:rPr lang="en-US" altLang="zh-CN" sz="1600" b="1" dirty="0">
                <a:solidFill>
                  <a:srgbClr val="FF0000"/>
                </a:solidFill>
              </a:rPr>
              <a:t> n(n-3)/2 </a:t>
            </a:r>
            <a:r>
              <a:rPr lang="zh-CN" altLang="en-US" sz="1600" b="1" dirty="0">
                <a:solidFill>
                  <a:srgbClr val="FF0000"/>
                </a:solidFill>
              </a:rPr>
              <a:t>个有效</a:t>
            </a:r>
            <a:r>
              <a:rPr lang="en-US" altLang="zh-CN" sz="1600" b="1" dirty="0">
                <a:solidFill>
                  <a:srgbClr val="FF0000"/>
                </a:solidFill>
              </a:rPr>
              <a:t>2-opt</a:t>
            </a:r>
            <a:r>
              <a:rPr lang="zh-CN" altLang="en-US" sz="1600" b="1" dirty="0">
                <a:solidFill>
                  <a:srgbClr val="FF0000"/>
                </a:solidFill>
              </a:rPr>
              <a:t>交换。</a:t>
            </a:r>
            <a:endParaRPr lang="zh-CN" altLang="en-US" sz="2000" b="1" dirty="0">
              <a:solidFill>
                <a:srgbClr val="FF0000"/>
              </a:solidFill>
            </a:endParaRPr>
          </a:p>
          <a:p>
            <a:pPr marL="457200" indent="-457200">
              <a:buFont typeface="+mj-lt"/>
              <a:buAutoNum type="arabicPeriod"/>
            </a:pPr>
            <a:r>
              <a:rPr lang="en-US" sz="2000" b="1" dirty="0">
                <a:solidFill>
                  <a:srgbClr val="4241C3"/>
                </a:solidFill>
              </a:rPr>
              <a:t>How can each </a:t>
            </a:r>
            <a:r>
              <a:rPr lang="en-US" sz="2000" b="1" dirty="0" err="1">
                <a:solidFill>
                  <a:srgbClr val="4241C3"/>
                </a:solidFill>
              </a:rPr>
              <a:t>neighbouring</a:t>
            </a:r>
            <a:r>
              <a:rPr lang="en-US" sz="2000" b="1" dirty="0">
                <a:solidFill>
                  <a:srgbClr val="4241C3"/>
                </a:solidFill>
              </a:rPr>
              <a:t> solution be evaluated efficiently? </a:t>
            </a:r>
            <a:r>
              <a:rPr lang="zh-CN" altLang="en-US" sz="1400" b="1" dirty="0">
                <a:solidFill>
                  <a:srgbClr val="FF0000"/>
                </a:solidFill>
              </a:rPr>
              <a:t>只需重新计算受交换影响的那一部分路径（</a:t>
            </a:r>
            <a:r>
              <a:rPr lang="en-US" altLang="zh-CN" sz="1400" b="1" dirty="0">
                <a:solidFill>
                  <a:srgbClr val="FF0000"/>
                </a:solidFill>
              </a:rPr>
              <a:t>O(1)</a:t>
            </a:r>
            <a:r>
              <a:rPr lang="zh-CN" altLang="en-US" sz="1400" b="1" dirty="0">
                <a:solidFill>
                  <a:srgbClr val="FF0000"/>
                </a:solidFill>
              </a:rPr>
              <a:t>更新），而不是整条路径！</a:t>
            </a:r>
            <a:endParaRPr lang="zh-CN" alt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1000" fill="hold"/>
                                        <p:tgtEl>
                                          <p:spTgt spid="65"/>
                                        </p:tgtEl>
                                        <p:attrNameLst>
                                          <p:attrName>ppt_w</p:attrName>
                                        </p:attrNameLst>
                                      </p:cBhvr>
                                      <p:tavLst>
                                        <p:tav tm="0">
                                          <p:val>
                                            <p:strVal val="#ppt_w*0.70"/>
                                          </p:val>
                                        </p:tav>
                                        <p:tav tm="100000">
                                          <p:val>
                                            <p:strVal val="#ppt_w"/>
                                          </p:val>
                                        </p:tav>
                                      </p:tavLst>
                                    </p:anim>
                                    <p:anim calcmode="lin" valueType="num">
                                      <p:cBhvr>
                                        <p:cTn id="13" dur="1000" fill="hold"/>
                                        <p:tgtEl>
                                          <p:spTgt spid="65"/>
                                        </p:tgtEl>
                                        <p:attrNameLst>
                                          <p:attrName>ppt_h</p:attrName>
                                        </p:attrNameLst>
                                      </p:cBhvr>
                                      <p:tavLst>
                                        <p:tav tm="0">
                                          <p:val>
                                            <p:strVal val="#ppt_h"/>
                                          </p:val>
                                        </p:tav>
                                        <p:tav tm="100000">
                                          <p:val>
                                            <p:strVal val="#ppt_h"/>
                                          </p:val>
                                        </p:tav>
                                      </p:tavLst>
                                    </p:anim>
                                    <p:animEffect transition="in" filter="fade">
                                      <p:cBhvr>
                                        <p:cTn id="14" dur="10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nodeType="clickEffect">
                                  <p:stCondLst>
                                    <p:cond delay="0"/>
                                  </p:stCondLst>
                                  <p:childTnLst>
                                    <p:anim calcmode="lin" valueType="num">
                                      <p:cBhvr additive="base">
                                        <p:cTn id="18" dur="500"/>
                                        <p:tgtEl>
                                          <p:spTgt spid="45"/>
                                        </p:tgtEl>
                                        <p:attrNameLst>
                                          <p:attrName>ppt_y</p:attrName>
                                        </p:attrNameLst>
                                      </p:cBhvr>
                                      <p:tavLst>
                                        <p:tav tm="0">
                                          <p:val>
                                            <p:strVal val="#ppt_y"/>
                                          </p:val>
                                        </p:tav>
                                        <p:tav tm="100000">
                                          <p:val>
                                            <p:strVal val="#ppt_y+#ppt_h*1.125000"/>
                                          </p:val>
                                        </p:tav>
                                      </p:tavLst>
                                    </p:anim>
                                    <p:animEffect transition="out" filter="wipe(down)">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par>
                                <p:cTn id="21" presetID="12" presetClass="exit" presetSubtype="4" fill="hold" nodeType="withEffect">
                                  <p:stCondLst>
                                    <p:cond delay="0"/>
                                  </p:stCondLst>
                                  <p:childTnLst>
                                    <p:anim calcmode="lin" valueType="num">
                                      <p:cBhvr additive="base">
                                        <p:cTn id="22" dur="500"/>
                                        <p:tgtEl>
                                          <p:spTgt spid="60"/>
                                        </p:tgtEl>
                                        <p:attrNameLst>
                                          <p:attrName>ppt_y</p:attrName>
                                        </p:attrNameLst>
                                      </p:cBhvr>
                                      <p:tavLst>
                                        <p:tav tm="0">
                                          <p:val>
                                            <p:strVal val="#ppt_y"/>
                                          </p:val>
                                        </p:tav>
                                        <p:tav tm="100000">
                                          <p:val>
                                            <p:strVal val="#ppt_y+#ppt_h*1.125000"/>
                                          </p:val>
                                        </p:tav>
                                      </p:tavLst>
                                    </p:anim>
                                    <p:animEffect transition="out" filter="wipe(down)">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12" presetClass="exit" presetSubtype="4" fill="hold" nodeType="withEffect">
                                  <p:stCondLst>
                                    <p:cond delay="0"/>
                                  </p:stCondLst>
                                  <p:childTnLst>
                                    <p:anim calcmode="lin" valueType="num">
                                      <p:cBhvr additive="base">
                                        <p:cTn id="26" dur="500"/>
                                        <p:tgtEl>
                                          <p:spTgt spid="65"/>
                                        </p:tgtEl>
                                        <p:attrNameLst>
                                          <p:attrName>ppt_y</p:attrName>
                                        </p:attrNameLst>
                                      </p:cBhvr>
                                      <p:tavLst>
                                        <p:tav tm="0">
                                          <p:val>
                                            <p:strVal val="#ppt_y"/>
                                          </p:val>
                                        </p:tav>
                                        <p:tav tm="100000">
                                          <p:val>
                                            <p:strVal val="#ppt_y+#ppt_h*1.125000"/>
                                          </p:val>
                                        </p:tav>
                                      </p:tavLst>
                                    </p:anim>
                                    <p:animEffect transition="out" filter="wipe(down)">
                                      <p:cBhvr>
                                        <p:cTn id="27" dur="500"/>
                                        <p:tgtEl>
                                          <p:spTgt spid="65"/>
                                        </p:tgtEl>
                                      </p:cBhvr>
                                    </p:animEffect>
                                    <p:set>
                                      <p:cBhvr>
                                        <p:cTn id="28" dur="1" fill="hold">
                                          <p:stCondLst>
                                            <p:cond delay="499"/>
                                          </p:stCondLst>
                                        </p:cTn>
                                        <p:tgtEl>
                                          <p:spTgt spid="65"/>
                                        </p:tgtEl>
                                        <p:attrNameLst>
                                          <p:attrName>style.visibility</p:attrName>
                                        </p:attrNameLst>
                                      </p:cBhvr>
                                      <p:to>
                                        <p:strVal val="hidden"/>
                                      </p:to>
                                    </p:set>
                                  </p:childTnLst>
                                </p:cTn>
                              </p:par>
                              <p:par>
                                <p:cTn id="29" presetID="12" presetClass="exit" presetSubtype="4" fill="hold" nodeType="withEffect">
                                  <p:stCondLst>
                                    <p:cond delay="0"/>
                                  </p:stCondLst>
                                  <p:childTnLst>
                                    <p:anim calcmode="lin" valueType="num">
                                      <p:cBhvr additive="base">
                                        <p:cTn id="30" dur="500"/>
                                        <p:tgtEl>
                                          <p:spTgt spid="3"/>
                                        </p:tgtEl>
                                        <p:attrNameLst>
                                          <p:attrName>ppt_y</p:attrName>
                                        </p:attrNameLst>
                                      </p:cBhvr>
                                      <p:tavLst>
                                        <p:tav tm="0">
                                          <p:val>
                                            <p:strVal val="#ppt_y"/>
                                          </p:val>
                                        </p:tav>
                                        <p:tav tm="100000">
                                          <p:val>
                                            <p:strVal val="#ppt_y+#ppt_h*1.125000"/>
                                          </p:val>
                                        </p:tav>
                                      </p:tavLst>
                                    </p:anim>
                                    <p:animEffect transition="out" filter="wipe(down)">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2" grpId="0"/>
      <p:bldP spid="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Search Methods</a:t>
            </a:r>
            <a:endParaRPr lang="en-GB" dirty="0"/>
          </a:p>
        </p:txBody>
      </p:sp>
      <p:sp>
        <p:nvSpPr>
          <p:cNvPr id="3" name="Content Placeholder 2"/>
          <p:cNvSpPr>
            <a:spLocks noGrp="1"/>
          </p:cNvSpPr>
          <p:nvPr>
            <p:ph idx="1"/>
          </p:nvPr>
        </p:nvSpPr>
        <p:spPr>
          <a:xfrm>
            <a:off x="179512" y="1124744"/>
            <a:ext cx="4751759" cy="5112568"/>
          </a:xfrm>
        </p:spPr>
        <p:txBody>
          <a:bodyPr/>
          <a:lstStyle/>
          <a:p>
            <a:r>
              <a:rPr lang="en-GB" sz="2000" dirty="0">
                <a:solidFill>
                  <a:srgbClr val="0000FF"/>
                </a:solidFill>
              </a:rPr>
              <a:t>Local search</a:t>
            </a:r>
            <a:r>
              <a:rPr lang="en-GB" sz="2000" dirty="0"/>
              <a:t> is an iterative procedure to continuously improve the current solution by evaluating only solutions that are close (similar) to the current solutions. </a:t>
            </a:r>
            <a:endParaRPr lang="en-GB" sz="2000" dirty="0"/>
          </a:p>
          <a:p>
            <a:r>
              <a:rPr lang="en-GB" sz="2000" dirty="0"/>
              <a:t>One or more </a:t>
            </a:r>
            <a:r>
              <a:rPr lang="en-GB" sz="2000" dirty="0">
                <a:solidFill>
                  <a:srgbClr val="0000FF"/>
                </a:solidFill>
              </a:rPr>
              <a:t>neighbourhoods</a:t>
            </a:r>
            <a:r>
              <a:rPr lang="en-GB" sz="2000" dirty="0"/>
              <a:t> are defined, each of which is a subset of the entire solution space. </a:t>
            </a:r>
            <a:endParaRPr lang="en-GB" sz="2000" dirty="0"/>
          </a:p>
          <a:p>
            <a:r>
              <a:rPr lang="en-GB" sz="2000" dirty="0"/>
              <a:t>Common strategies </a:t>
            </a:r>
            <a:endParaRPr lang="en-GB" sz="2000" dirty="0"/>
          </a:p>
          <a:p>
            <a:pPr lvl="1"/>
            <a:r>
              <a:rPr lang="en-GB" sz="2000" dirty="0"/>
              <a:t>First descent/ascent</a:t>
            </a:r>
            <a:endParaRPr lang="en-GB" sz="2000" dirty="0"/>
          </a:p>
          <a:p>
            <a:pPr lvl="1"/>
            <a:r>
              <a:rPr lang="en-GB" sz="2000" dirty="0"/>
              <a:t>Best descent/ascent </a:t>
            </a:r>
            <a:endParaRPr lang="en-GB" sz="2000" dirty="0"/>
          </a:p>
        </p:txBody>
      </p:sp>
      <p:grpSp>
        <p:nvGrpSpPr>
          <p:cNvPr id="13" name="Group 12"/>
          <p:cNvGrpSpPr/>
          <p:nvPr/>
        </p:nvGrpSpPr>
        <p:grpSpPr>
          <a:xfrm>
            <a:off x="5004048" y="1484784"/>
            <a:ext cx="4032448" cy="4032448"/>
            <a:chOff x="4860032" y="2492896"/>
            <a:chExt cx="4032448" cy="4032448"/>
          </a:xfrm>
        </p:grpSpPr>
        <p:sp>
          <p:nvSpPr>
            <p:cNvPr id="4" name="Oval 3"/>
            <p:cNvSpPr/>
            <p:nvPr/>
          </p:nvSpPr>
          <p:spPr>
            <a:xfrm>
              <a:off x="4860032" y="2492896"/>
              <a:ext cx="4032448" cy="403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Solution Space</a:t>
              </a:r>
              <a:endParaRPr lang="en-US" sz="2000" b="1" dirty="0">
                <a:solidFill>
                  <a:schemeClr val="tx1"/>
                </a:solidFill>
              </a:endParaRPr>
            </a:p>
          </p:txBody>
        </p:sp>
        <p:pic>
          <p:nvPicPr>
            <p:cNvPr id="12" name="Picture 11" descr="vns-fig.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0071" y="3717032"/>
              <a:ext cx="3400501" cy="1944216"/>
            </a:xfrm>
            <a:prstGeom prst="rect">
              <a:avLst/>
            </a:prstGeom>
          </p:spPr>
        </p:pic>
      </p:grpSp>
      <p:sp>
        <p:nvSpPr>
          <p:cNvPr id="5" name="文本框 4"/>
          <p:cNvSpPr txBox="1"/>
          <p:nvPr/>
        </p:nvSpPr>
        <p:spPr>
          <a:xfrm>
            <a:off x="3924300" y="836930"/>
            <a:ext cx="3048000" cy="1168400"/>
          </a:xfrm>
          <a:prstGeom prst="rect">
            <a:avLst/>
          </a:prstGeom>
          <a:noFill/>
        </p:spPr>
        <p:txBody>
          <a:bodyPr wrap="square" rtlCol="0">
            <a:spAutoFit/>
          </a:bodyPr>
          <a:p>
            <a:r>
              <a:rPr lang="zh-CN" altLang="en-US" sz="1400"/>
              <a:t>局部搜索（</a:t>
            </a:r>
            <a:r>
              <a:rPr lang="en-US" altLang="zh-CN" sz="1400"/>
              <a:t>Local search</a:t>
            </a:r>
            <a:r>
              <a:rPr lang="zh-CN" altLang="en-US" sz="1400"/>
              <a:t>）</a:t>
            </a:r>
            <a:r>
              <a:rPr lang="en-US" altLang="zh-CN" sz="1400"/>
              <a:t> </a:t>
            </a:r>
            <a:r>
              <a:rPr lang="zh-CN" altLang="en-US" sz="1400"/>
              <a:t>是一种迭代式方法，通过在解空间中只评估当前解附近的解（即相似解），不断改进当前解。</a:t>
            </a:r>
            <a:endParaRPr lang="zh-CN" altLang="en-US" sz="1400"/>
          </a:p>
          <a:p>
            <a:endParaRPr lang="zh-CN" altLang="en-US" sz="1400"/>
          </a:p>
        </p:txBody>
      </p:sp>
      <p:sp>
        <p:nvSpPr>
          <p:cNvPr id="6" name="文本框 5"/>
          <p:cNvSpPr txBox="1"/>
          <p:nvPr/>
        </p:nvSpPr>
        <p:spPr>
          <a:xfrm>
            <a:off x="2771775" y="2493010"/>
            <a:ext cx="3048000" cy="829945"/>
          </a:xfrm>
          <a:prstGeom prst="rect">
            <a:avLst/>
          </a:prstGeom>
          <a:noFill/>
        </p:spPr>
        <p:txBody>
          <a:bodyPr wrap="square" rtlCol="0">
            <a:spAutoFit/>
          </a:bodyPr>
          <a:p>
            <a:r>
              <a:rPr lang="zh-CN" altLang="en-US" sz="1200">
                <a:highlight>
                  <a:srgbClr val="FFFF00"/>
                </a:highlight>
              </a:rPr>
              <a:t>定义一个或多个邻域（</a:t>
            </a:r>
            <a:r>
              <a:rPr lang="en-US" altLang="zh-CN" sz="1200">
                <a:highlight>
                  <a:srgbClr val="FFFF00"/>
                </a:highlight>
              </a:rPr>
              <a:t>neighbourhoods</a:t>
            </a:r>
            <a:r>
              <a:rPr lang="zh-CN" altLang="en-US" sz="1200">
                <a:highlight>
                  <a:srgbClr val="FFFF00"/>
                </a:highlight>
              </a:rPr>
              <a:t>）：</a:t>
            </a:r>
            <a:endParaRPr lang="zh-CN" altLang="en-US" sz="1200">
              <a:highlight>
                <a:srgbClr val="FFFF00"/>
              </a:highlight>
            </a:endParaRPr>
          </a:p>
          <a:p>
            <a:r>
              <a:rPr lang="zh-CN" altLang="en-US" sz="1200">
                <a:highlight>
                  <a:srgbClr val="FFFF00"/>
                </a:highlight>
              </a:rPr>
              <a:t>每个邻域是整个解空间的一个子集，表示</a:t>
            </a:r>
            <a:r>
              <a:rPr lang="en-US" altLang="zh-CN" sz="1200">
                <a:highlight>
                  <a:srgbClr val="FFFF00"/>
                </a:highlight>
              </a:rPr>
              <a:t>“</a:t>
            </a:r>
            <a:r>
              <a:rPr lang="zh-CN" altLang="en-US" sz="1200">
                <a:highlight>
                  <a:srgbClr val="FFFF00"/>
                </a:highlight>
              </a:rPr>
              <a:t>当前解的微小变体</a:t>
            </a:r>
            <a:r>
              <a:rPr lang="en-US" altLang="zh-CN" sz="1200">
                <a:highlight>
                  <a:srgbClr val="FFFF00"/>
                </a:highlight>
              </a:rPr>
              <a:t>”</a:t>
            </a:r>
            <a:r>
              <a:rPr lang="zh-CN" altLang="en-US" sz="1200">
                <a:highlight>
                  <a:srgbClr val="FFFF00"/>
                </a:highlight>
              </a:rPr>
              <a:t>。</a:t>
            </a:r>
            <a:r>
              <a:rPr lang="en-US" altLang="zh-CN" sz="1200">
                <a:highlight>
                  <a:srgbClr val="FFFF00"/>
                </a:highlight>
              </a:rPr>
              <a:t>	•	</a:t>
            </a:r>
            <a:r>
              <a:rPr lang="zh-CN" altLang="en-US" sz="1200">
                <a:highlight>
                  <a:srgbClr val="FFFF00"/>
                </a:highlight>
              </a:rPr>
              <a:t>局部搜索只在当前解的邻域中寻找更优解。</a:t>
            </a:r>
            <a:endParaRPr lang="zh-CN" altLang="en-US" sz="1200">
              <a:highlight>
                <a:srgbClr val="FFFF00"/>
              </a:highlight>
            </a:endParaRPr>
          </a:p>
        </p:txBody>
      </p:sp>
      <p:sp>
        <p:nvSpPr>
          <p:cNvPr id="7" name="文本框 6"/>
          <p:cNvSpPr txBox="1"/>
          <p:nvPr/>
        </p:nvSpPr>
        <p:spPr>
          <a:xfrm>
            <a:off x="395605" y="5373370"/>
            <a:ext cx="5827395" cy="953135"/>
          </a:xfrm>
          <a:prstGeom prst="rect">
            <a:avLst/>
          </a:prstGeom>
          <a:noFill/>
        </p:spPr>
        <p:txBody>
          <a:bodyPr wrap="square" rtlCol="0">
            <a:spAutoFit/>
          </a:bodyPr>
          <a:p>
            <a:r>
              <a:rPr lang="en-US" altLang="zh-CN" sz="1400"/>
              <a:t>•</a:t>
            </a:r>
            <a:r>
              <a:rPr lang="zh-CN" altLang="en-US" sz="1400"/>
              <a:t>首次下降</a:t>
            </a:r>
            <a:r>
              <a:rPr lang="en-US" altLang="zh-CN" sz="1400"/>
              <a:t>/</a:t>
            </a:r>
            <a:r>
              <a:rPr lang="zh-CN" altLang="en-US" sz="1400"/>
              <a:t>上升法（</a:t>
            </a:r>
            <a:r>
              <a:rPr lang="en-US" altLang="zh-CN" sz="1400"/>
              <a:t>First descent/ascent</a:t>
            </a:r>
            <a:r>
              <a:rPr lang="zh-CN" altLang="en-US" sz="1400"/>
              <a:t>）：一旦找到一个更优解就立即接受。</a:t>
            </a:r>
            <a:endParaRPr lang="zh-CN" altLang="en-US" sz="1400"/>
          </a:p>
          <a:p>
            <a:r>
              <a:rPr lang="en-US" altLang="zh-CN" sz="1400"/>
              <a:t>•</a:t>
            </a:r>
            <a:r>
              <a:rPr lang="zh-CN" altLang="en-US" sz="1400"/>
              <a:t>最佳下降</a:t>
            </a:r>
            <a:r>
              <a:rPr lang="en-US" altLang="zh-CN" sz="1400"/>
              <a:t>/</a:t>
            </a:r>
            <a:r>
              <a:rPr lang="zh-CN" altLang="en-US" sz="1400"/>
              <a:t>上升法（</a:t>
            </a:r>
            <a:r>
              <a:rPr lang="en-US" altLang="zh-CN" sz="1400"/>
              <a:t>Best descent/ascent</a:t>
            </a:r>
            <a:r>
              <a:rPr lang="zh-CN" altLang="en-US" sz="1400"/>
              <a:t>）：考察所有邻域解，选择其中最优的一个</a:t>
            </a:r>
            <a:endParaRPr lang="zh-CN"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051720" y="1223920"/>
            <a:ext cx="6646193" cy="5112568"/>
          </a:xfrm>
        </p:spPr>
        <p:txBody>
          <a:bodyPr/>
          <a:lstStyle/>
          <a:p>
            <a:r>
              <a:rPr lang="en-GB" dirty="0"/>
              <a:t>Representation (encoding) of candidate solutions</a:t>
            </a:r>
            <a:endParaRPr lang="en-GB" dirty="0"/>
          </a:p>
          <a:p>
            <a:r>
              <a:rPr lang="en-GB" dirty="0"/>
              <a:t>Solution Initialisation (random, heuristics)</a:t>
            </a:r>
            <a:endParaRPr lang="en-GB" i="1" dirty="0"/>
          </a:p>
          <a:p>
            <a:r>
              <a:rPr lang="en-GB" dirty="0"/>
              <a:t>Neighbourhood definition (move operators)</a:t>
            </a:r>
            <a:endParaRPr lang="en-GB" dirty="0"/>
          </a:p>
          <a:p>
            <a:r>
              <a:rPr lang="en-GB" i="1" dirty="0"/>
              <a:t>Search neighbourhood (random, first descent, best descent, etc.)</a:t>
            </a:r>
            <a:endParaRPr lang="en-GB" i="1" dirty="0"/>
          </a:p>
          <a:p>
            <a:r>
              <a:rPr lang="en-GB" dirty="0"/>
              <a:t>Objective (fitness) evaluation </a:t>
            </a:r>
            <a:endParaRPr lang="en-GB" dirty="0"/>
          </a:p>
          <a:p>
            <a:r>
              <a:rPr lang="en-GB" dirty="0"/>
              <a:t>Stopping Criteria </a:t>
            </a:r>
            <a:endParaRPr lang="en-US"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normAutofit fontScale="90000"/>
          </a:bodyPr>
          <a:lstStyle/>
          <a:p>
            <a:r>
              <a:rPr lang="en-GB" dirty="0"/>
              <a:t>Main Components of Local Search Optimisation Methods</a:t>
            </a:r>
            <a:endParaRPr lang="en-US" dirty="0"/>
          </a:p>
        </p:txBody>
      </p:sp>
      <p:grpSp>
        <p:nvGrpSpPr>
          <p:cNvPr id="15" name="Group 14"/>
          <p:cNvGrpSpPr/>
          <p:nvPr/>
        </p:nvGrpSpPr>
        <p:grpSpPr>
          <a:xfrm>
            <a:off x="323527" y="1180874"/>
            <a:ext cx="1521089" cy="4928301"/>
            <a:chOff x="323527" y="1180874"/>
            <a:chExt cx="1521089" cy="4928301"/>
          </a:xfrm>
        </p:grpSpPr>
        <p:sp>
          <p:nvSpPr>
            <p:cNvPr id="16" name="Chevron 15"/>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7" name="Chevron 16"/>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8" name="Chevron 17"/>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9" name="Chevron 18"/>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20" name="Chevron 1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21" name="Chevron 20"/>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2699792" y="1268760"/>
            <a:ext cx="5998121" cy="4824536"/>
          </a:xfrm>
        </p:spPr>
        <p:txBody>
          <a:bodyPr>
            <a:normAutofit fontScale="92500" lnSpcReduction="10000"/>
          </a:bodyPr>
          <a:lstStyle/>
          <a:p>
            <a:r>
              <a:rPr lang="en-GB" b="1" dirty="0"/>
              <a:t>Binary encoding </a:t>
            </a:r>
            <a:r>
              <a:rPr lang="en-GB" dirty="0"/>
              <a:t>is the most common</a:t>
            </a:r>
            <a:endParaRPr lang="en-GB" dirty="0"/>
          </a:p>
          <a:p>
            <a:pPr lvl="1"/>
            <a:r>
              <a:rPr lang="en-GB" dirty="0"/>
              <a:t>101100101100101011100101</a:t>
            </a:r>
            <a:endParaRPr lang="en-GB" dirty="0"/>
          </a:p>
          <a:p>
            <a:pPr lvl="1"/>
            <a:r>
              <a:rPr lang="en-GB" dirty="0"/>
              <a:t>E.g.: Knapsack problem</a:t>
            </a:r>
            <a:endParaRPr lang="en-GB" dirty="0"/>
          </a:p>
          <a:p>
            <a:r>
              <a:rPr lang="en-GB" b="1" dirty="0"/>
              <a:t>Integer representation</a:t>
            </a:r>
            <a:endParaRPr lang="en-GB" b="1" dirty="0"/>
          </a:p>
          <a:p>
            <a:pPr lvl="1"/>
            <a:r>
              <a:rPr lang="en-GB" dirty="0"/>
              <a:t>3 4 5 5 5 4 1 1 2 2 1</a:t>
            </a:r>
            <a:endParaRPr lang="en-GB" dirty="0"/>
          </a:p>
          <a:p>
            <a:pPr lvl="1"/>
            <a:r>
              <a:rPr lang="en-GB" dirty="0"/>
              <a:t>E.g.: Assignment problem, personnel rostering problem, timetabling problem</a:t>
            </a:r>
            <a:endParaRPr lang="en-GB" b="1" dirty="0"/>
          </a:p>
          <a:p>
            <a:r>
              <a:rPr lang="en-GB" b="1" dirty="0"/>
              <a:t>Permutation encoding </a:t>
            </a:r>
            <a:r>
              <a:rPr lang="en-GB" dirty="0"/>
              <a:t>can be used in ordering problems </a:t>
            </a:r>
            <a:endParaRPr lang="en-GB" dirty="0"/>
          </a:p>
          <a:p>
            <a:pPr lvl="1"/>
            <a:r>
              <a:rPr lang="en-GB" dirty="0"/>
              <a:t>1  5  3  2  6  4  7  9  8</a:t>
            </a:r>
            <a:endParaRPr lang="en-GB" dirty="0"/>
          </a:p>
          <a:p>
            <a:pPr lvl="1"/>
            <a:r>
              <a:rPr lang="en-GB" dirty="0">
                <a:cs typeface="Times New Roman" panose="02020503050405090304" pitchFamily="18" charset="0"/>
              </a:rPr>
              <a:t>E.g.: Travelling salesman problem, sequencing problems</a:t>
            </a:r>
            <a:endParaRPr lang="en-GB" dirty="0">
              <a:cs typeface="Times New Roman" panose="02020503050405090304" pitchFamily="18" charset="0"/>
            </a:endParaRPr>
          </a:p>
        </p:txBody>
      </p:sp>
      <p:sp>
        <p:nvSpPr>
          <p:cNvPr id="3" name="Slide Number Placeholder 2"/>
          <p:cNvSpPr>
            <a:spLocks noGrp="1"/>
          </p:cNvSpPr>
          <p:nvPr>
            <p:ph type="sldNum" sz="quarter" idx="12"/>
          </p:nvPr>
        </p:nvSpPr>
        <p:spPr/>
        <p:txBody>
          <a:bodyPr/>
          <a:lstStyle/>
          <a:p>
            <a:fld id="{BC42C01D-033A-4A54-828A-6D4D72CABBA5}" type="slidenum">
              <a:rPr lang="en-US" smtClean="0"/>
            </a:fld>
            <a:endParaRPr lang="en-US"/>
          </a:p>
        </p:txBody>
      </p:sp>
      <p:sp>
        <p:nvSpPr>
          <p:cNvPr id="2" name="Title 1"/>
          <p:cNvSpPr>
            <a:spLocks noGrp="1"/>
          </p:cNvSpPr>
          <p:nvPr>
            <p:ph type="title"/>
          </p:nvPr>
        </p:nvSpPr>
        <p:spPr/>
        <p:txBody>
          <a:bodyPr>
            <a:normAutofit/>
          </a:bodyPr>
          <a:lstStyle/>
          <a:p>
            <a:r>
              <a:rPr lang="en-GB" sz="2800" dirty="0"/>
              <a:t>Local Search: Solution Encoding</a:t>
            </a:r>
            <a:endParaRPr lang="en-GB" sz="2800" dirty="0"/>
          </a:p>
        </p:txBody>
      </p:sp>
      <p:grpSp>
        <p:nvGrpSpPr>
          <p:cNvPr id="18" name="Group 17"/>
          <p:cNvGrpSpPr/>
          <p:nvPr/>
        </p:nvGrpSpPr>
        <p:grpSpPr>
          <a:xfrm>
            <a:off x="323527" y="1180874"/>
            <a:ext cx="1521089" cy="4928301"/>
            <a:chOff x="323527" y="1180874"/>
            <a:chExt cx="1521089" cy="4928301"/>
          </a:xfrm>
        </p:grpSpPr>
        <p:sp>
          <p:nvSpPr>
            <p:cNvPr id="7" name="Chevron 6"/>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4" name="Chevron 13"/>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5" name="Chevron 14"/>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6" name="Chevron 15"/>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7" name="Chevron 16"/>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Solution Encoding (cont.)</a:t>
            </a:r>
            <a:endParaRPr lang="en-GB" sz="2800" dirty="0"/>
          </a:p>
        </p:txBody>
      </p:sp>
      <p:sp>
        <p:nvSpPr>
          <p:cNvPr id="3" name="Slide Number Placeholder 2"/>
          <p:cNvSpPr>
            <a:spLocks noGrp="1"/>
          </p:cNvSpPr>
          <p:nvPr>
            <p:ph type="sldNum" sz="quarter" idx="12"/>
          </p:nvPr>
        </p:nvSpPr>
        <p:spPr/>
        <p:txBody>
          <a:bodyPr/>
          <a:lstStyle/>
          <a:p>
            <a:fld id="{BC42C01D-033A-4A54-828A-6D4D72CABBA5}" type="slidenum">
              <a:rPr lang="en-US" smtClean="0"/>
            </a:fld>
            <a:endParaRPr lang="en-US"/>
          </a:p>
        </p:txBody>
      </p:sp>
      <p:sp>
        <p:nvSpPr>
          <p:cNvPr id="4" name="Content Placeholder 3"/>
          <p:cNvSpPr>
            <a:spLocks noGrp="1"/>
          </p:cNvSpPr>
          <p:nvPr>
            <p:ph sz="quarter" idx="1"/>
          </p:nvPr>
        </p:nvSpPr>
        <p:spPr>
          <a:xfrm>
            <a:off x="1944080" y="1135715"/>
            <a:ext cx="5575787" cy="5112568"/>
          </a:xfrm>
        </p:spPr>
        <p:txBody>
          <a:bodyPr>
            <a:normAutofit fontScale="92500"/>
          </a:bodyPr>
          <a:lstStyle/>
          <a:p>
            <a:r>
              <a:rPr lang="en-GB" b="1" dirty="0"/>
              <a:t>Value Encoding</a:t>
            </a:r>
            <a:endParaRPr lang="en-GB" b="1" dirty="0"/>
          </a:p>
          <a:p>
            <a:pPr lvl="1"/>
            <a:r>
              <a:rPr lang="en-GB" dirty="0"/>
              <a:t>1.2324  5.3243  0.4556  2.3293  2.4545</a:t>
            </a:r>
            <a:endParaRPr lang="en-GB" dirty="0"/>
          </a:p>
          <a:p>
            <a:pPr lvl="1"/>
            <a:r>
              <a:rPr lang="en-GB" dirty="0"/>
              <a:t>ABDJEIFJDHDIERJFDLDFLFEGT</a:t>
            </a:r>
            <a:endParaRPr lang="en-GB" dirty="0"/>
          </a:p>
          <a:p>
            <a:pPr lvl="1"/>
            <a:r>
              <a:rPr lang="en-GB" dirty="0"/>
              <a:t>&lt;(back), (back), (right), (forward), (left)&gt;</a:t>
            </a:r>
            <a:endParaRPr lang="en-GB" dirty="0"/>
          </a:p>
          <a:p>
            <a:pPr lvl="1"/>
            <a:r>
              <a:rPr lang="en-GB" dirty="0"/>
              <a:t>E.g.: Parameter/continuous optimization, DNA sequencing, planning </a:t>
            </a:r>
            <a:endParaRPr lang="en-GB" dirty="0"/>
          </a:p>
          <a:p>
            <a:r>
              <a:rPr lang="en-GB" b="1" dirty="0"/>
              <a:t>Nonlinear Encoding</a:t>
            </a:r>
            <a:endParaRPr lang="en-GB" b="1" dirty="0"/>
          </a:p>
          <a:p>
            <a:pPr marL="492125" lvl="1" indent="-217805"/>
            <a:r>
              <a:rPr lang="en-GB" sz="2200" dirty="0"/>
              <a:t>Tree Encoding – Genetic Programming</a:t>
            </a:r>
            <a:endParaRPr lang="en-GB" sz="2200" dirty="0"/>
          </a:p>
          <a:p>
            <a:pPr marL="492125" lvl="1" indent="-217805"/>
            <a:r>
              <a:rPr lang="en-GB" sz="2200" dirty="0"/>
              <a:t>E.g.: Computers generating heuristics or                   heuristic components</a:t>
            </a:r>
            <a:endParaRPr lang="en-GB" sz="2200" dirty="0"/>
          </a:p>
        </p:txBody>
      </p:sp>
      <p:pic>
        <p:nvPicPr>
          <p:cNvPr id="109570" name="Picture 2" descr="image"/>
          <p:cNvPicPr>
            <a:picLocks noChangeAspect="1" noChangeArrowheads="1"/>
          </p:cNvPicPr>
          <p:nvPr/>
        </p:nvPicPr>
        <p:blipFill>
          <a:blip r:embed="rId1" cstate="print"/>
          <a:srcRect/>
          <a:stretch>
            <a:fillRect/>
          </a:stretch>
        </p:blipFill>
        <p:spPr bwMode="auto">
          <a:xfrm>
            <a:off x="6965312" y="4846507"/>
            <a:ext cx="1656184" cy="1666802"/>
          </a:xfrm>
          <a:prstGeom prst="rect">
            <a:avLst/>
          </a:prstGeom>
          <a:noFill/>
        </p:spPr>
      </p:pic>
      <p:sp>
        <p:nvSpPr>
          <p:cNvPr id="6" name="Rectangle 5"/>
          <p:cNvSpPr/>
          <p:nvPr/>
        </p:nvSpPr>
        <p:spPr>
          <a:xfrm>
            <a:off x="6965312" y="3964897"/>
            <a:ext cx="1914585" cy="369332"/>
          </a:xfrm>
          <a:prstGeom prst="rect">
            <a:avLst/>
          </a:prstGeom>
        </p:spPr>
        <p:txBody>
          <a:bodyPr wrap="square">
            <a:spAutoFit/>
          </a:bodyPr>
          <a:lstStyle/>
          <a:p>
            <a:r>
              <a:rPr lang="en-GB" dirty="0"/>
              <a:t>( +  x  ( /  5  y ) )</a:t>
            </a:r>
            <a:endParaRPr lang="en-GB" dirty="0"/>
          </a:p>
        </p:txBody>
      </p:sp>
      <p:sp>
        <p:nvSpPr>
          <p:cNvPr id="5" name="Down Arrow 4"/>
          <p:cNvSpPr/>
          <p:nvPr/>
        </p:nvSpPr>
        <p:spPr>
          <a:xfrm>
            <a:off x="7510660" y="4479162"/>
            <a:ext cx="360785" cy="222411"/>
          </a:xfrm>
          <a:prstGeom prst="down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grpSp>
        <p:nvGrpSpPr>
          <p:cNvPr id="8" name="Group 7"/>
          <p:cNvGrpSpPr/>
          <p:nvPr/>
        </p:nvGrpSpPr>
        <p:grpSpPr>
          <a:xfrm>
            <a:off x="323527" y="1180874"/>
            <a:ext cx="1521089" cy="4928301"/>
            <a:chOff x="323527" y="1180874"/>
            <a:chExt cx="1521089" cy="4928301"/>
          </a:xfrm>
        </p:grpSpPr>
        <p:sp>
          <p:nvSpPr>
            <p:cNvPr id="9" name="Chevron 8"/>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4" name="Chevron 13"/>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1500"/>
                            </p:stCondLst>
                            <p:childTnLst>
                              <p:par>
                                <p:cTn id="49" presetID="53" presetClass="entr" presetSubtype="16" fill="hold" nodeType="afterEffect">
                                  <p:stCondLst>
                                    <p:cond delay="0"/>
                                  </p:stCondLst>
                                  <p:childTnLst>
                                    <p:set>
                                      <p:cBhvr>
                                        <p:cTn id="50" dur="1" fill="hold">
                                          <p:stCondLst>
                                            <p:cond delay="0"/>
                                          </p:stCondLst>
                                        </p:cTn>
                                        <p:tgtEl>
                                          <p:spTgt spid="109570"/>
                                        </p:tgtEl>
                                        <p:attrNameLst>
                                          <p:attrName>style.visibility</p:attrName>
                                        </p:attrNameLst>
                                      </p:cBhvr>
                                      <p:to>
                                        <p:strVal val="visible"/>
                                      </p:to>
                                    </p:set>
                                    <p:anim calcmode="lin" valueType="num">
                                      <p:cBhvr>
                                        <p:cTn id="51" dur="500" fill="hold"/>
                                        <p:tgtEl>
                                          <p:spTgt spid="109570"/>
                                        </p:tgtEl>
                                        <p:attrNameLst>
                                          <p:attrName>ppt_w</p:attrName>
                                        </p:attrNameLst>
                                      </p:cBhvr>
                                      <p:tavLst>
                                        <p:tav tm="0">
                                          <p:val>
                                            <p:fltVal val="0"/>
                                          </p:val>
                                        </p:tav>
                                        <p:tav tm="100000">
                                          <p:val>
                                            <p:strVal val="#ppt_w"/>
                                          </p:val>
                                        </p:tav>
                                      </p:tavLst>
                                    </p:anim>
                                    <p:anim calcmode="lin" valueType="num">
                                      <p:cBhvr>
                                        <p:cTn id="52" dur="500" fill="hold"/>
                                        <p:tgtEl>
                                          <p:spTgt spid="109570"/>
                                        </p:tgtEl>
                                        <p:attrNameLst>
                                          <p:attrName>ppt_h</p:attrName>
                                        </p:attrNameLst>
                                      </p:cBhvr>
                                      <p:tavLst>
                                        <p:tav tm="0">
                                          <p:val>
                                            <p:fltVal val="0"/>
                                          </p:val>
                                        </p:tav>
                                        <p:tav tm="100000">
                                          <p:val>
                                            <p:strVal val="#ppt_h"/>
                                          </p:val>
                                        </p:tav>
                                      </p:tavLst>
                                    </p:anim>
                                    <p:animEffect transition="in" filter="fade">
                                      <p:cBhvr>
                                        <p:cTn id="53"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a:t>
            </a:r>
            <a:r>
              <a:rPr lang="en-GB" sz="2800" dirty="0" err="1"/>
              <a:t>Intialisation</a:t>
            </a:r>
            <a:endParaRPr lang="en-GB" sz="2800" dirty="0"/>
          </a:p>
        </p:txBody>
      </p:sp>
      <p:sp>
        <p:nvSpPr>
          <p:cNvPr id="3" name="Content Placeholder 2"/>
          <p:cNvSpPr>
            <a:spLocks noGrp="1"/>
          </p:cNvSpPr>
          <p:nvPr>
            <p:ph idx="1"/>
          </p:nvPr>
        </p:nvSpPr>
        <p:spPr>
          <a:xfrm>
            <a:off x="1907704" y="1012212"/>
            <a:ext cx="6646192" cy="5112568"/>
          </a:xfrm>
        </p:spPr>
        <p:txBody>
          <a:bodyPr/>
          <a:lstStyle/>
          <a:p>
            <a:r>
              <a:rPr lang="en-GB" dirty="0"/>
              <a:t>Generate an initial solution </a:t>
            </a:r>
            <a:endParaRPr lang="en-GB" dirty="0"/>
          </a:p>
          <a:p>
            <a:pPr lvl="1"/>
            <a:r>
              <a:rPr lang="en-GB" dirty="0"/>
              <a:t>Random initialisation</a:t>
            </a:r>
            <a:endParaRPr lang="en-GB" dirty="0"/>
          </a:p>
          <a:p>
            <a:pPr lvl="1"/>
            <a:r>
              <a:rPr lang="en-GB" dirty="0"/>
              <a:t>Greedy heuristic </a:t>
            </a:r>
            <a:endParaRPr lang="en-GB" dirty="0"/>
          </a:p>
          <a:p>
            <a:pPr marL="935355" lvl="2" indent="-266700"/>
            <a:r>
              <a:rPr lang="en-GB" dirty="0" err="1"/>
              <a:t>E.g</a:t>
            </a:r>
            <a:r>
              <a:rPr lang="en-GB" dirty="0"/>
              <a:t> nearest neighbour </a:t>
            </a:r>
            <a:endParaRPr lang="en-GB" dirty="0"/>
          </a:p>
          <a:p>
            <a:pPr marL="935355" lvl="2" indent="-266700"/>
            <a:endParaRPr lang="en-GB" dirty="0"/>
          </a:p>
          <a:p>
            <a:pPr marL="668655" lvl="2" indent="0">
              <a:buNone/>
            </a:pPr>
            <a:endParaRPr lang="en-GB" dirty="0"/>
          </a:p>
          <a:p>
            <a:pPr marL="98425" lvl="2" indent="0">
              <a:buNone/>
            </a:pPr>
            <a:r>
              <a:rPr lang="en-GB" dirty="0"/>
              <a:t> </a:t>
            </a:r>
            <a:endParaRPr lang="en-GB" dirty="0"/>
          </a:p>
          <a:p>
            <a:pPr marL="98425" lvl="2" indent="0">
              <a:buNone/>
            </a:pPr>
            <a:r>
              <a:rPr lang="en-GB" dirty="0"/>
              <a:t>Assuming start from c1, with NN heuristic, we generate the following solution</a:t>
            </a:r>
            <a:endParaRPr lang="en-GB" dirty="0"/>
          </a:p>
          <a:p>
            <a:pPr marL="98425" lvl="2" indent="0" algn="ctr">
              <a:buNone/>
            </a:pPr>
            <a:r>
              <a:rPr lang="en-GB" dirty="0"/>
              <a:t>&lt;c1, c2, c4, c5, c3, c1&gt;</a:t>
            </a:r>
            <a:endParaRPr lang="en-GB" dirty="0"/>
          </a:p>
          <a:p>
            <a:pPr marL="98425" lvl="2" indent="0">
              <a:buNone/>
            </a:pPr>
            <a:r>
              <a:rPr lang="en-GB" dirty="0"/>
              <a:t>with the overall distance of </a:t>
            </a:r>
            <a:r>
              <a:rPr lang="en-GB" dirty="0">
                <a:solidFill>
                  <a:srgbClr val="C00000"/>
                </a:solidFill>
              </a:rPr>
              <a:t>35</a:t>
            </a:r>
            <a:r>
              <a:rPr lang="en-GB" dirty="0"/>
              <a:t>, which is </a:t>
            </a:r>
            <a:r>
              <a:rPr lang="en-GB" dirty="0">
                <a:solidFill>
                  <a:srgbClr val="FF0000"/>
                </a:solidFill>
              </a:rPr>
              <a:t>not optimal</a:t>
            </a:r>
            <a:r>
              <a:rPr lang="en-GB" dirty="0"/>
              <a:t>.</a:t>
            </a:r>
            <a:endParaRPr lang="en-GB" dirty="0"/>
          </a:p>
          <a:p>
            <a:pPr marL="668655" lvl="2" indent="0">
              <a:buNone/>
            </a:pPr>
            <a:endParaRPr lang="en-GB" sz="2400" dirty="0"/>
          </a:p>
          <a:p>
            <a:pPr marL="668655" lvl="2" indent="0">
              <a:buNone/>
            </a:pPr>
            <a:endParaRPr lang="en-GB" sz="24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5" name="Group 4"/>
          <p:cNvGrpSpPr/>
          <p:nvPr/>
        </p:nvGrpSpPr>
        <p:grpSpPr>
          <a:xfrm>
            <a:off x="5705903" y="827817"/>
            <a:ext cx="3450225" cy="3216670"/>
            <a:chOff x="4972581" y="2764569"/>
            <a:chExt cx="3450225" cy="3216670"/>
          </a:xfrm>
        </p:grpSpPr>
        <p:sp>
          <p:nvSpPr>
            <p:cNvPr id="59" name="Oval 58"/>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64" name="Rectangle 6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65" name="Rectangle 6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66" name="Rectangle 6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67" name="Straight Connector 66"/>
            <p:cNvCxnSpPr>
              <a:stCxn id="59" idx="3"/>
              <a:endCxn id="60"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5"/>
              <a:endCxn id="6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5"/>
              <a:endCxn id="61"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2" idx="1"/>
              <a:endCxn id="60"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4"/>
              <a:endCxn id="61"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2" idx="2"/>
              <a:endCxn id="61"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74" name="Rectangle 73"/>
            <p:cNvSpPr/>
            <p:nvPr/>
          </p:nvSpPr>
          <p:spPr>
            <a:xfrm>
              <a:off x="5651347" y="3151732"/>
              <a:ext cx="356188" cy="461665"/>
            </a:xfrm>
            <a:prstGeom prst="rect">
              <a:avLst/>
            </a:prstGeom>
          </p:spPr>
          <p:txBody>
            <a:bodyPr wrap="none">
              <a:spAutoFit/>
            </a:bodyPr>
            <a:lstStyle/>
            <a:p>
              <a:r>
                <a:rPr lang="en-US" sz="2400" dirty="0"/>
                <a:t>4</a:t>
              </a:r>
              <a:endParaRPr lang="en-GB" sz="2400" dirty="0"/>
            </a:p>
          </p:txBody>
        </p:sp>
        <p:sp>
          <p:nvSpPr>
            <p:cNvPr id="75" name="Rectangle 7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76" name="Rectangle 7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77" name="Rectangle 7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78" name="Rectangle 7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79" name="Oval 7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81" name="Straight Connector 80"/>
            <p:cNvCxnSpPr>
              <a:endCxn id="7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83" name="Straight Connector 82"/>
            <p:cNvCxnSpPr>
              <a:stCxn id="60" idx="4"/>
              <a:endCxn id="7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9" idx="6"/>
              <a:endCxn id="6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86" name="Rectangle 8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87" name="Straight Connector 86"/>
            <p:cNvCxnSpPr>
              <a:stCxn id="59" idx="3"/>
              <a:endCxn id="7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61" name="Oval 60"/>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Search: Neighbourhood</a:t>
            </a:r>
            <a:endParaRPr lang="en-GB" dirty="0"/>
          </a:p>
        </p:txBody>
      </p:sp>
      <p:sp>
        <p:nvSpPr>
          <p:cNvPr id="3" name="Content Placeholder 2"/>
          <p:cNvSpPr>
            <a:spLocks noGrp="1"/>
          </p:cNvSpPr>
          <p:nvPr>
            <p:ph idx="1"/>
          </p:nvPr>
        </p:nvSpPr>
        <p:spPr>
          <a:xfrm>
            <a:off x="2051721" y="1052736"/>
            <a:ext cx="6646192" cy="5112568"/>
          </a:xfrm>
        </p:spPr>
        <p:txBody>
          <a:bodyPr/>
          <a:lstStyle/>
          <a:p>
            <a:r>
              <a:rPr lang="en-GB" dirty="0"/>
              <a:t>A neighbourhood of a solution </a:t>
            </a:r>
            <a:r>
              <a:rPr lang="en-GB" i="1" dirty="0"/>
              <a:t>s is a set of solutions </a:t>
            </a:r>
            <a:r>
              <a:rPr lang="en-GB" dirty="0"/>
              <a:t>that can be reached from </a:t>
            </a:r>
            <a:r>
              <a:rPr lang="en-GB" i="1" dirty="0"/>
              <a:t>s by a simple operator </a:t>
            </a:r>
            <a:r>
              <a:rPr lang="en-GB" dirty="0"/>
              <a:t>(</a:t>
            </a:r>
            <a:r>
              <a:rPr lang="en-GB" i="1" dirty="0"/>
              <a:t>move operator</a:t>
            </a:r>
            <a:r>
              <a:rPr lang="en-GB" dirty="0"/>
              <a:t>/</a:t>
            </a:r>
            <a:r>
              <a:rPr lang="en-GB" i="1" dirty="0"/>
              <a:t>heuristic</a:t>
            </a:r>
            <a:r>
              <a:rPr lang="en-GB" dirty="0"/>
              <a:t>)</a:t>
            </a:r>
            <a:endParaRPr lang="en-GB" dirty="0"/>
          </a:p>
          <a:p>
            <a:pPr lvl="1"/>
            <a:r>
              <a:rPr lang="en-GB" dirty="0"/>
              <a:t>Swap (TSP, knapsack)</a:t>
            </a:r>
            <a:endParaRPr lang="en-GB" dirty="0"/>
          </a:p>
          <a:p>
            <a:pPr lvl="1"/>
            <a:r>
              <a:rPr lang="en-GB" dirty="0"/>
              <a:t>re-insert (TS)</a:t>
            </a:r>
            <a:endParaRPr lang="en-GB" dirty="0"/>
          </a:p>
          <a:p>
            <a:pPr lvl="1"/>
            <a:r>
              <a:rPr lang="en-GB" dirty="0"/>
              <a:t>Inversion (TSP, VRP)</a:t>
            </a:r>
            <a:endParaRPr lang="en-GB" dirty="0"/>
          </a:p>
          <a:p>
            <a:pPr lvl="1"/>
            <a:r>
              <a:rPr lang="en-GB" dirty="0"/>
              <a:t>flip (knapsack)</a:t>
            </a:r>
            <a:endParaRPr lang="en-GB" dirty="0"/>
          </a:p>
          <a:p>
            <a:pPr lvl="1"/>
            <a:r>
              <a:rPr lang="en-GB" dirty="0"/>
              <a:t>2-opt (VRP)</a:t>
            </a:r>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46" name="Group 45"/>
          <p:cNvGrpSpPr/>
          <p:nvPr/>
        </p:nvGrpSpPr>
        <p:grpSpPr>
          <a:xfrm>
            <a:off x="5652120" y="2636912"/>
            <a:ext cx="3450225" cy="3216670"/>
            <a:chOff x="4972581" y="2764569"/>
            <a:chExt cx="3450225" cy="3216670"/>
          </a:xfrm>
        </p:grpSpPr>
        <p:sp>
          <p:nvSpPr>
            <p:cNvPr id="47" name="Oval 46"/>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51" name="Rectangle 50"/>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52" name="Rectangle 51"/>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53" name="Rectangle 52"/>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54" name="Straight Connector 53"/>
            <p:cNvCxnSpPr>
              <a:stCxn id="47" idx="3"/>
              <a:endCxn id="48"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5"/>
              <a:endCxn id="49"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8" idx="5"/>
              <a:endCxn id="76"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9" idx="1"/>
              <a:endCxn id="48"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4"/>
              <a:endCxn id="76"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9" idx="2"/>
              <a:endCxn id="76"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61" name="Rectangle 60"/>
            <p:cNvSpPr/>
            <p:nvPr/>
          </p:nvSpPr>
          <p:spPr>
            <a:xfrm>
              <a:off x="5613417" y="3189993"/>
              <a:ext cx="356188" cy="461665"/>
            </a:xfrm>
            <a:prstGeom prst="rect">
              <a:avLst/>
            </a:prstGeom>
          </p:spPr>
          <p:txBody>
            <a:bodyPr wrap="none">
              <a:spAutoFit/>
            </a:bodyPr>
            <a:lstStyle/>
            <a:p>
              <a:r>
                <a:rPr lang="en-US" sz="2400" dirty="0"/>
                <a:t>4</a:t>
              </a:r>
              <a:endParaRPr lang="en-GB" sz="2400" dirty="0"/>
            </a:p>
          </p:txBody>
        </p:sp>
        <p:sp>
          <p:nvSpPr>
            <p:cNvPr id="62" name="Rectangle 61"/>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63" name="Rectangle 62"/>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64" name="Rectangle 63"/>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65" name="Rectangle 64"/>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66" name="Oval 65"/>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68" name="Straight Connector 67"/>
            <p:cNvCxnSpPr>
              <a:endCxn id="66"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70" name="Straight Connector 69"/>
            <p:cNvCxnSpPr>
              <a:stCxn id="48" idx="4"/>
              <a:endCxn id="66"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6"/>
              <a:endCxn id="49"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73" name="Rectangle 72"/>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74" name="Straight Connector 73"/>
            <p:cNvCxnSpPr>
              <a:stCxn id="47" idx="3"/>
              <a:endCxn id="66"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76" name="Oval 75"/>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5" name="图片 4" descr="截屏2025-05-06 21.41.52"/>
          <p:cNvPicPr>
            <a:picLocks noChangeAspect="1"/>
          </p:cNvPicPr>
          <p:nvPr/>
        </p:nvPicPr>
        <p:blipFill>
          <a:blip r:embed="rId1"/>
          <a:stretch>
            <a:fillRect/>
          </a:stretch>
        </p:blipFill>
        <p:spPr>
          <a:xfrm>
            <a:off x="2555875" y="5085080"/>
            <a:ext cx="2578735" cy="18173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907704" y="1012212"/>
            <a:ext cx="6646192" cy="5112568"/>
          </a:xfrm>
        </p:spPr>
        <p:txBody>
          <a:bodyPr/>
          <a:lstStyle/>
          <a:p>
            <a:r>
              <a:rPr lang="en-GB" dirty="0"/>
              <a:t>Neighbourhood search strategies </a:t>
            </a:r>
            <a:endParaRPr lang="en-GB" dirty="0"/>
          </a:p>
          <a:p>
            <a:pPr lvl="1"/>
            <a:r>
              <a:rPr lang="en-GB" dirty="0"/>
              <a:t>Best descent </a:t>
            </a:r>
            <a:endParaRPr lang="en-GB" dirty="0"/>
          </a:p>
          <a:p>
            <a:pPr lvl="1"/>
            <a:r>
              <a:rPr lang="en-GB" dirty="0"/>
              <a:t>First descent </a:t>
            </a:r>
            <a:endParaRPr lang="en-GB" dirty="0"/>
          </a:p>
          <a:p>
            <a:pPr lvl="1"/>
            <a:r>
              <a:rPr lang="en-GB" dirty="0"/>
              <a:t>Random sampling</a:t>
            </a:r>
            <a:r>
              <a:rPr lang="en-GB" sz="2800" dirty="0"/>
              <a:t> </a:t>
            </a:r>
            <a:endParaRPr lang="en-GB" sz="2800" dirty="0"/>
          </a:p>
          <a:p>
            <a:pPr lvl="1"/>
            <a:endParaRPr lang="en-GB" sz="2800" dirty="0"/>
          </a:p>
          <a:p>
            <a:r>
              <a:rPr lang="en-GB" dirty="0"/>
              <a:t>Assuming current solution is</a:t>
            </a:r>
            <a:endParaRPr lang="en-GB" dirty="0"/>
          </a:p>
          <a:p>
            <a:pPr marL="0" indent="0">
              <a:buNone/>
            </a:pPr>
            <a:r>
              <a:rPr lang="en-GB" sz="2000" dirty="0"/>
              <a:t>              &lt;c1, c2, c4, c5, c3, c1&gt;</a:t>
            </a:r>
            <a:endParaRPr lang="en-GB" sz="2000" dirty="0"/>
          </a:p>
          <a:p>
            <a:r>
              <a:rPr lang="en-GB" sz="2800" dirty="0"/>
              <a:t>How to search using the pair </a:t>
            </a:r>
            <a:r>
              <a:rPr lang="en-GB" sz="2800" dirty="0">
                <a:solidFill>
                  <a:srgbClr val="323296"/>
                </a:solidFill>
              </a:rPr>
              <a:t>swap neighbourhood</a:t>
            </a:r>
            <a:r>
              <a:rPr lang="en-GB" sz="2800" dirty="0"/>
              <a:t> with first descent strategy?</a:t>
            </a:r>
            <a:endParaRPr lang="en-GB" sz="28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693775" y="1148434"/>
            <a:ext cx="3450225" cy="3216670"/>
            <a:chOff x="4972581" y="2764569"/>
            <a:chExt cx="3450225"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798067" y="1012212"/>
            <a:ext cx="4402367" cy="5112568"/>
          </a:xfrm>
        </p:spPr>
        <p:txBody>
          <a:bodyPr/>
          <a:lstStyle/>
          <a:p>
            <a:r>
              <a:rPr lang="en-GB" dirty="0"/>
              <a:t>Best descent (or hill climbing) </a:t>
            </a:r>
            <a:endParaRPr lang="en-GB" dirty="0"/>
          </a:p>
          <a:p>
            <a:pPr marL="457200" lvl="1" indent="0">
              <a:buNone/>
            </a:pPr>
            <a:r>
              <a:rPr lang="en-GB" sz="2000" dirty="0"/>
              <a:t>&lt;c1, c2, c4, c5, c3&gt;, </a:t>
            </a:r>
            <a:r>
              <a:rPr lang="en-GB" sz="2000" dirty="0" err="1"/>
              <a:t>obj</a:t>
            </a:r>
            <a:r>
              <a:rPr lang="en-GB" sz="2000" dirty="0"/>
              <a:t>: 35</a:t>
            </a:r>
            <a:endParaRPr lang="en-GB" sz="2000" dirty="0"/>
          </a:p>
          <a:p>
            <a:pPr marL="457200" lvl="1" indent="0">
              <a:buNone/>
            </a:pPr>
            <a:r>
              <a:rPr lang="en-GB" sz="2000" dirty="0"/>
              <a:t>The set of </a:t>
            </a:r>
            <a:r>
              <a:rPr lang="en-GB" sz="2000" dirty="0" err="1"/>
              <a:t>neigbouring</a:t>
            </a:r>
            <a:r>
              <a:rPr lang="en-GB" sz="2000" dirty="0"/>
              <a:t> solutions are:</a:t>
            </a:r>
            <a:endParaRPr lang="en-GB" sz="2000" dirty="0"/>
          </a:p>
          <a:p>
            <a:pPr marL="457200" lvl="1" indent="0">
              <a:spcBef>
                <a:spcPts val="0"/>
              </a:spcBef>
              <a:buNone/>
            </a:pPr>
            <a:r>
              <a:rPr lang="en-GB" sz="2000" u="sng" dirty="0"/>
              <a:t>&lt;</a:t>
            </a:r>
            <a:r>
              <a:rPr lang="en-GB" sz="2000" u="sng" dirty="0">
                <a:solidFill>
                  <a:srgbClr val="FF0000"/>
                </a:solidFill>
              </a:rPr>
              <a:t>c2</a:t>
            </a:r>
            <a:r>
              <a:rPr lang="en-GB" sz="2000" u="sng" dirty="0"/>
              <a:t>, </a:t>
            </a:r>
            <a:r>
              <a:rPr lang="en-GB" sz="2000" u="sng" dirty="0">
                <a:solidFill>
                  <a:srgbClr val="FF0000"/>
                </a:solidFill>
              </a:rPr>
              <a:t>c1</a:t>
            </a:r>
            <a:r>
              <a:rPr lang="en-GB" sz="2000" u="sng" dirty="0"/>
              <a:t>, c4, c5, c3&gt;, </a:t>
            </a:r>
            <a:r>
              <a:rPr lang="en-GB" sz="2000" u="sng" dirty="0" err="1"/>
              <a:t>obj</a:t>
            </a:r>
            <a:r>
              <a:rPr lang="en-GB" sz="2000" u="sng" dirty="0"/>
              <a:t>: 33</a:t>
            </a:r>
            <a:endParaRPr lang="en-GB" sz="2000" u="sng" dirty="0"/>
          </a:p>
          <a:p>
            <a:pPr marL="457200" lvl="1" indent="0">
              <a:spcBef>
                <a:spcPts val="0"/>
              </a:spcBef>
              <a:buNone/>
            </a:pPr>
            <a:r>
              <a:rPr lang="en-GB" sz="2000" u="sng" dirty="0"/>
              <a:t>&lt;</a:t>
            </a:r>
            <a:r>
              <a:rPr lang="en-GB" sz="2000" u="sng" dirty="0">
                <a:solidFill>
                  <a:srgbClr val="FF0000"/>
                </a:solidFill>
              </a:rPr>
              <a:t>c4</a:t>
            </a:r>
            <a:r>
              <a:rPr lang="en-GB" sz="2000" u="sng" dirty="0"/>
              <a:t>, c2, </a:t>
            </a:r>
            <a:r>
              <a:rPr lang="en-GB" sz="2000" u="sng" dirty="0">
                <a:solidFill>
                  <a:srgbClr val="FF0000"/>
                </a:solidFill>
              </a:rPr>
              <a:t>c1</a:t>
            </a:r>
            <a:r>
              <a:rPr lang="en-GB" sz="2000" u="sng" dirty="0"/>
              <a:t>, c5, c3&gt;, </a:t>
            </a:r>
            <a:r>
              <a:rPr lang="en-GB" sz="2000" u="sng" dirty="0" err="1"/>
              <a:t>obj</a:t>
            </a:r>
            <a:r>
              <a:rPr lang="en-GB" sz="2000" u="sng" dirty="0"/>
              <a:t>: 33</a:t>
            </a:r>
            <a:endParaRPr lang="en-GB" sz="2000" u="sng" dirty="0"/>
          </a:p>
          <a:p>
            <a:pPr marL="457200" lvl="1" indent="0">
              <a:spcBef>
                <a:spcPts val="0"/>
              </a:spcBef>
              <a:buNone/>
            </a:pPr>
            <a:r>
              <a:rPr lang="en-GB" sz="2000" dirty="0"/>
              <a:t>&lt;</a:t>
            </a:r>
            <a:r>
              <a:rPr lang="en-GB" sz="2000" dirty="0">
                <a:solidFill>
                  <a:srgbClr val="FF0000"/>
                </a:solidFill>
              </a:rPr>
              <a:t>c5</a:t>
            </a:r>
            <a:r>
              <a:rPr lang="en-GB" sz="2000" dirty="0"/>
              <a:t>, c2, c4, </a:t>
            </a:r>
            <a:r>
              <a:rPr lang="en-GB" sz="2000" dirty="0">
                <a:solidFill>
                  <a:srgbClr val="FF0000"/>
                </a:solidFill>
              </a:rPr>
              <a:t>c1</a:t>
            </a:r>
            <a:r>
              <a:rPr lang="en-GB" sz="2000" dirty="0"/>
              <a:t>, c3&gt;, </a:t>
            </a:r>
            <a:r>
              <a:rPr lang="en-GB" sz="2000" dirty="0" err="1"/>
              <a:t>obj</a:t>
            </a:r>
            <a:r>
              <a:rPr lang="en-GB" sz="2000" dirty="0"/>
              <a:t>: 40</a:t>
            </a:r>
            <a:endParaRPr lang="en-GB" sz="2000" dirty="0"/>
          </a:p>
          <a:p>
            <a:pPr marL="457200" lvl="1" indent="0">
              <a:spcBef>
                <a:spcPts val="0"/>
              </a:spcBef>
              <a:buNone/>
            </a:pPr>
            <a:r>
              <a:rPr lang="en-GB" sz="2000" dirty="0"/>
              <a:t>&lt;</a:t>
            </a:r>
            <a:r>
              <a:rPr lang="en-GB" sz="2000" dirty="0">
                <a:solidFill>
                  <a:srgbClr val="FF0000"/>
                </a:solidFill>
              </a:rPr>
              <a:t>c3</a:t>
            </a:r>
            <a:r>
              <a:rPr lang="en-GB" sz="2000" dirty="0"/>
              <a:t>, c2, c4, c5, </a:t>
            </a:r>
            <a:r>
              <a:rPr lang="en-GB" sz="2000" dirty="0">
                <a:solidFill>
                  <a:srgbClr val="FF0000"/>
                </a:solidFill>
              </a:rPr>
              <a:t>c1</a:t>
            </a:r>
            <a:r>
              <a:rPr lang="en-GB" sz="2000" dirty="0"/>
              <a:t>&gt;, </a:t>
            </a:r>
            <a:r>
              <a:rPr lang="en-GB" sz="2000" dirty="0" err="1"/>
              <a:t>obj</a:t>
            </a:r>
            <a:r>
              <a:rPr lang="en-GB" sz="2000" dirty="0"/>
              <a:t>: 37</a:t>
            </a:r>
            <a:endParaRPr lang="en-GB" sz="2000" dirty="0"/>
          </a:p>
          <a:p>
            <a:pPr marL="457200" lvl="1" indent="0">
              <a:spcBef>
                <a:spcPts val="0"/>
              </a:spcBef>
              <a:buNone/>
            </a:pPr>
            <a:r>
              <a:rPr lang="en-GB" sz="2000" dirty="0"/>
              <a:t>&lt;c1, </a:t>
            </a:r>
            <a:r>
              <a:rPr lang="en-GB" sz="2000" dirty="0">
                <a:solidFill>
                  <a:srgbClr val="FF0000"/>
                </a:solidFill>
              </a:rPr>
              <a:t>c4</a:t>
            </a:r>
            <a:r>
              <a:rPr lang="en-GB" sz="2000" dirty="0"/>
              <a:t>, </a:t>
            </a:r>
            <a:r>
              <a:rPr lang="en-GB" sz="2000" dirty="0">
                <a:solidFill>
                  <a:srgbClr val="FF0000"/>
                </a:solidFill>
              </a:rPr>
              <a:t>c2</a:t>
            </a:r>
            <a:r>
              <a:rPr lang="en-GB" sz="2000" dirty="0"/>
              <a:t>, c5, c3&gt;, </a:t>
            </a:r>
            <a:r>
              <a:rPr lang="en-GB" sz="2000" dirty="0" err="1"/>
              <a:t>obj</a:t>
            </a:r>
            <a:r>
              <a:rPr lang="en-GB" sz="2000" dirty="0"/>
              <a:t>: 40</a:t>
            </a:r>
            <a:endParaRPr lang="en-GB" sz="2000" dirty="0"/>
          </a:p>
          <a:p>
            <a:pPr marL="457200" lvl="1" indent="0">
              <a:spcBef>
                <a:spcPts val="0"/>
              </a:spcBef>
              <a:buNone/>
            </a:pPr>
            <a:r>
              <a:rPr lang="en-GB" sz="2000" dirty="0"/>
              <a:t>&lt;c1, </a:t>
            </a:r>
            <a:r>
              <a:rPr lang="en-GB" sz="2000" dirty="0">
                <a:solidFill>
                  <a:srgbClr val="FF0000"/>
                </a:solidFill>
              </a:rPr>
              <a:t>c5</a:t>
            </a:r>
            <a:r>
              <a:rPr lang="en-GB" sz="2000" dirty="0"/>
              <a:t>, c4, </a:t>
            </a:r>
            <a:r>
              <a:rPr lang="en-GB" sz="2000" dirty="0">
                <a:solidFill>
                  <a:srgbClr val="FF0000"/>
                </a:solidFill>
              </a:rPr>
              <a:t>c2</a:t>
            </a:r>
            <a:r>
              <a:rPr lang="en-GB" sz="2000" dirty="0"/>
              <a:t>, c3&gt;, </a:t>
            </a:r>
            <a:r>
              <a:rPr lang="en-GB" sz="2000" dirty="0" err="1"/>
              <a:t>obj</a:t>
            </a:r>
            <a:r>
              <a:rPr lang="en-GB" sz="2000" dirty="0"/>
              <a:t>: 37</a:t>
            </a:r>
            <a:endParaRPr lang="en-GB" sz="2000" dirty="0"/>
          </a:p>
          <a:p>
            <a:pPr marL="457200" lvl="1" indent="0">
              <a:spcBef>
                <a:spcPts val="0"/>
              </a:spcBef>
              <a:buNone/>
            </a:pPr>
            <a:r>
              <a:rPr lang="en-GB" sz="2000" dirty="0"/>
              <a:t>&lt;c1, </a:t>
            </a:r>
            <a:r>
              <a:rPr lang="en-GB" sz="2000" dirty="0">
                <a:solidFill>
                  <a:srgbClr val="FF0000"/>
                </a:solidFill>
              </a:rPr>
              <a:t>c3</a:t>
            </a:r>
            <a:r>
              <a:rPr lang="en-GB" sz="2000" dirty="0"/>
              <a:t>, c4, c5, </a:t>
            </a:r>
            <a:r>
              <a:rPr lang="en-GB" sz="2000" dirty="0">
                <a:solidFill>
                  <a:srgbClr val="FF0000"/>
                </a:solidFill>
              </a:rPr>
              <a:t>c2</a:t>
            </a:r>
            <a:r>
              <a:rPr lang="en-GB" sz="2000" dirty="0"/>
              <a:t>&gt;, </a:t>
            </a:r>
            <a:r>
              <a:rPr lang="en-GB" sz="2000" dirty="0" err="1"/>
              <a:t>obj</a:t>
            </a:r>
            <a:r>
              <a:rPr lang="en-GB" sz="2000" dirty="0"/>
              <a:t>: 34</a:t>
            </a:r>
            <a:endParaRPr lang="en-GB" sz="2000" dirty="0"/>
          </a:p>
          <a:p>
            <a:pPr marL="457200" lvl="1" indent="0">
              <a:spcBef>
                <a:spcPts val="0"/>
              </a:spcBef>
              <a:buNone/>
            </a:pPr>
            <a:r>
              <a:rPr lang="en-GB" sz="2000" dirty="0"/>
              <a:t>&lt;c1, c2, </a:t>
            </a:r>
            <a:r>
              <a:rPr lang="en-GB" sz="2000" dirty="0">
                <a:solidFill>
                  <a:srgbClr val="FF0000"/>
                </a:solidFill>
              </a:rPr>
              <a:t>c5</a:t>
            </a:r>
            <a:r>
              <a:rPr lang="en-GB" sz="2000" dirty="0"/>
              <a:t>, </a:t>
            </a:r>
            <a:r>
              <a:rPr lang="en-GB" sz="2000" dirty="0">
                <a:solidFill>
                  <a:srgbClr val="FF0000"/>
                </a:solidFill>
              </a:rPr>
              <a:t>c4</a:t>
            </a:r>
            <a:r>
              <a:rPr lang="en-GB" sz="2000" dirty="0"/>
              <a:t>, c3&gt;, </a:t>
            </a:r>
            <a:r>
              <a:rPr lang="en-GB" sz="2000" dirty="0" err="1"/>
              <a:t>obj</a:t>
            </a:r>
            <a:r>
              <a:rPr lang="en-GB" sz="2000" dirty="0"/>
              <a:t>: 34</a:t>
            </a:r>
            <a:endParaRPr lang="en-GB" sz="2000" dirty="0"/>
          </a:p>
          <a:p>
            <a:pPr marL="457200" lvl="1" indent="0">
              <a:spcBef>
                <a:spcPts val="0"/>
              </a:spcBef>
              <a:buNone/>
            </a:pPr>
            <a:r>
              <a:rPr lang="en-GB" altLang="zh-CN" sz="2000" dirty="0"/>
              <a:t>&lt;c1, c2, </a:t>
            </a:r>
            <a:r>
              <a:rPr lang="en-GB" altLang="zh-CN" sz="2000" dirty="0">
                <a:solidFill>
                  <a:srgbClr val="FF0000"/>
                </a:solidFill>
              </a:rPr>
              <a:t>c3</a:t>
            </a:r>
            <a:r>
              <a:rPr lang="en-GB" altLang="zh-CN" sz="2000" dirty="0"/>
              <a:t>, </a:t>
            </a:r>
            <a:r>
              <a:rPr lang="en-GB" altLang="zh-CN" sz="2000" dirty="0">
                <a:solidFill>
                  <a:schemeClr val="tx1"/>
                </a:solidFill>
              </a:rPr>
              <a:t>c5</a:t>
            </a:r>
            <a:r>
              <a:rPr lang="en-GB" altLang="zh-CN" sz="2000" dirty="0"/>
              <a:t>, </a:t>
            </a:r>
            <a:r>
              <a:rPr lang="en-GB" altLang="zh-CN" sz="2000" dirty="0">
                <a:solidFill>
                  <a:srgbClr val="FF0000"/>
                </a:solidFill>
              </a:rPr>
              <a:t>c4</a:t>
            </a:r>
            <a:r>
              <a:rPr lang="en-GB" altLang="zh-CN" sz="2000" dirty="0"/>
              <a:t>&gt;, </a:t>
            </a:r>
            <a:r>
              <a:rPr lang="en-GB" altLang="zh-CN" sz="2000" dirty="0" err="1"/>
              <a:t>obj</a:t>
            </a:r>
            <a:r>
              <a:rPr lang="en-GB" altLang="zh-CN" sz="2000" dirty="0"/>
              <a:t>: 33</a:t>
            </a:r>
            <a:endParaRPr lang="en-GB" sz="2000" dirty="0"/>
          </a:p>
          <a:p>
            <a:pPr marL="457200" lvl="1" indent="0">
              <a:spcBef>
                <a:spcPts val="0"/>
              </a:spcBef>
              <a:buNone/>
            </a:pPr>
            <a:r>
              <a:rPr lang="en-GB" sz="2000" u="sng" dirty="0"/>
              <a:t>&lt;c1, c2, c4, </a:t>
            </a:r>
            <a:r>
              <a:rPr lang="en-GB" sz="2000" u="sng" dirty="0">
                <a:solidFill>
                  <a:srgbClr val="FF0000"/>
                </a:solidFill>
              </a:rPr>
              <a:t>c3</a:t>
            </a:r>
            <a:r>
              <a:rPr lang="en-GB" sz="2000" u="sng" dirty="0"/>
              <a:t>, </a:t>
            </a:r>
            <a:r>
              <a:rPr lang="en-GB" sz="2000" u="sng" dirty="0">
                <a:solidFill>
                  <a:srgbClr val="FF0000"/>
                </a:solidFill>
              </a:rPr>
              <a:t>c5</a:t>
            </a:r>
            <a:r>
              <a:rPr lang="en-GB" sz="2000" u="sng" dirty="0"/>
              <a:t>&gt;, </a:t>
            </a:r>
            <a:r>
              <a:rPr lang="en-GB" sz="2000" u="sng" dirty="0" err="1"/>
              <a:t>obj</a:t>
            </a:r>
            <a:r>
              <a:rPr lang="en-GB" sz="2000" u="sng" dirty="0"/>
              <a:t>: 33</a:t>
            </a:r>
            <a:endParaRPr lang="en-GB" sz="2000" u="sng" dirty="0"/>
          </a:p>
          <a:p>
            <a:pPr marL="457200" lvl="1" indent="0">
              <a:spcBef>
                <a:spcPts val="0"/>
              </a:spcBef>
              <a:buNone/>
            </a:pPr>
            <a:endParaRPr lang="en-GB" sz="2000" u="sng" dirty="0"/>
          </a:p>
          <a:p>
            <a:pPr marL="457200" lvl="1" indent="0">
              <a:spcBef>
                <a:spcPts val="0"/>
              </a:spcBef>
              <a:buNone/>
            </a:pPr>
            <a:r>
              <a:rPr lang="en-GB" sz="2000" dirty="0"/>
              <a:t>Say &lt;c4,c2,c1,c5,c3&gt; is chosen as current solution: repeat the above process</a:t>
            </a:r>
            <a:r>
              <a:rPr lang="en-US" altLang="en-US" sz="2000" dirty="0"/>
              <a:t>。</a:t>
            </a:r>
            <a:endParaRPr lang="en-GB" sz="20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868144" y="1124744"/>
            <a:ext cx="3228768" cy="3216670"/>
            <a:chOff x="5194038" y="2764569"/>
            <a:chExt cx="3228768"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5957806" y="4494019"/>
            <a:ext cx="2862666" cy="2031325"/>
          </a:xfrm>
          <a:prstGeom prst="rect">
            <a:avLst/>
          </a:prstGeom>
          <a:noFill/>
        </p:spPr>
        <p:txBody>
          <a:bodyPr wrap="square" rtlCol="0">
            <a:spAutoFit/>
          </a:bodyPr>
          <a:lstStyle/>
          <a:p>
            <a:r>
              <a:rPr lang="en-US" b="1" dirty="0"/>
              <a:t>&lt;</a:t>
            </a:r>
            <a:r>
              <a:rPr lang="en-US" b="1" dirty="0">
                <a:solidFill>
                  <a:srgbClr val="C00000"/>
                </a:solidFill>
              </a:rPr>
              <a:t>c2</a:t>
            </a:r>
            <a:r>
              <a:rPr lang="en-US" b="1" dirty="0"/>
              <a:t>, </a:t>
            </a:r>
            <a:r>
              <a:rPr lang="en-US" b="1" dirty="0">
                <a:solidFill>
                  <a:srgbClr val="C00000"/>
                </a:solidFill>
              </a:rPr>
              <a:t>c4</a:t>
            </a:r>
            <a:r>
              <a:rPr lang="en-US" b="1" dirty="0"/>
              <a:t>, c1, c5, c3&gt;, </a:t>
            </a:r>
            <a:r>
              <a:rPr lang="en-US" b="1" dirty="0" err="1"/>
              <a:t>obj</a:t>
            </a:r>
            <a:r>
              <a:rPr lang="en-US" b="1" dirty="0"/>
              <a:t>=37</a:t>
            </a:r>
            <a:endParaRPr lang="en-US" b="1" dirty="0"/>
          </a:p>
          <a:p>
            <a:r>
              <a:rPr lang="en-US" b="1" dirty="0"/>
              <a:t>&lt;</a:t>
            </a:r>
            <a:r>
              <a:rPr lang="en-US" b="1" dirty="0">
                <a:solidFill>
                  <a:srgbClr val="C00000"/>
                </a:solidFill>
              </a:rPr>
              <a:t>c1</a:t>
            </a:r>
            <a:r>
              <a:rPr lang="en-US" b="1" dirty="0"/>
              <a:t>, c2, </a:t>
            </a:r>
            <a:r>
              <a:rPr lang="en-US" b="1" dirty="0">
                <a:solidFill>
                  <a:srgbClr val="C00000"/>
                </a:solidFill>
              </a:rPr>
              <a:t>c4</a:t>
            </a:r>
            <a:r>
              <a:rPr lang="en-US" b="1" dirty="0"/>
              <a:t>, c5, c3&gt;, </a:t>
            </a:r>
            <a:r>
              <a:rPr lang="en-US" b="1" dirty="0" err="1"/>
              <a:t>obj</a:t>
            </a:r>
            <a:r>
              <a:rPr lang="en-US" b="1" dirty="0"/>
              <a:t>=35</a:t>
            </a:r>
            <a:endParaRPr lang="en-US" b="1" dirty="0"/>
          </a:p>
          <a:p>
            <a:r>
              <a:rPr lang="en-US" b="1" dirty="0"/>
              <a:t>&lt;</a:t>
            </a:r>
            <a:r>
              <a:rPr lang="en-US" b="1" dirty="0">
                <a:solidFill>
                  <a:srgbClr val="C00000"/>
                </a:solidFill>
              </a:rPr>
              <a:t>c5</a:t>
            </a:r>
            <a:r>
              <a:rPr lang="en-US" b="1" dirty="0"/>
              <a:t>, c2, c1, </a:t>
            </a:r>
            <a:r>
              <a:rPr lang="en-US" b="1" dirty="0">
                <a:solidFill>
                  <a:srgbClr val="C00000"/>
                </a:solidFill>
              </a:rPr>
              <a:t>c4</a:t>
            </a:r>
            <a:r>
              <a:rPr lang="en-US" b="1" dirty="0"/>
              <a:t>, c3&gt;, </a:t>
            </a:r>
            <a:r>
              <a:rPr lang="en-US" b="1" dirty="0" err="1"/>
              <a:t>obj</a:t>
            </a:r>
            <a:r>
              <a:rPr lang="en-US" b="1" dirty="0"/>
              <a:t>=34</a:t>
            </a:r>
            <a:endParaRPr lang="en-US" b="1" dirty="0"/>
          </a:p>
          <a:p>
            <a:r>
              <a:rPr lang="en-US" b="1" u="sng" dirty="0"/>
              <a:t>&lt;</a:t>
            </a:r>
            <a:r>
              <a:rPr lang="en-US" b="1" u="sng" dirty="0">
                <a:solidFill>
                  <a:srgbClr val="C00000"/>
                </a:solidFill>
              </a:rPr>
              <a:t>c3</a:t>
            </a:r>
            <a:r>
              <a:rPr lang="en-US" b="1" u="sng" dirty="0"/>
              <a:t>, c2, c1, c5, </a:t>
            </a:r>
            <a:r>
              <a:rPr lang="en-US" b="1" u="sng" dirty="0">
                <a:solidFill>
                  <a:srgbClr val="C00000"/>
                </a:solidFill>
              </a:rPr>
              <a:t>c4</a:t>
            </a:r>
            <a:r>
              <a:rPr lang="en-US" b="1" u="sng" dirty="0"/>
              <a:t>&gt;, </a:t>
            </a:r>
            <a:r>
              <a:rPr lang="en-US" b="1" u="sng" dirty="0" err="1"/>
              <a:t>obj</a:t>
            </a:r>
            <a:r>
              <a:rPr lang="en-US" b="1" u="sng" dirty="0"/>
              <a:t>=31 </a:t>
            </a:r>
            <a:endParaRPr lang="en-US" b="1" u="sng" dirty="0"/>
          </a:p>
          <a:p>
            <a:r>
              <a:rPr lang="en-US" b="1" dirty="0"/>
              <a:t>&lt;c4, </a:t>
            </a:r>
            <a:r>
              <a:rPr lang="en-US" b="1" dirty="0">
                <a:solidFill>
                  <a:srgbClr val="C00000"/>
                </a:solidFill>
              </a:rPr>
              <a:t>c1</a:t>
            </a:r>
            <a:r>
              <a:rPr lang="en-US" b="1" dirty="0"/>
              <a:t>, </a:t>
            </a:r>
            <a:r>
              <a:rPr lang="en-US" b="1" dirty="0">
                <a:solidFill>
                  <a:srgbClr val="C00000"/>
                </a:solidFill>
              </a:rPr>
              <a:t>c2</a:t>
            </a:r>
            <a:r>
              <a:rPr lang="en-US" b="1" dirty="0"/>
              <a:t>, c5, c3&gt;, </a:t>
            </a:r>
            <a:r>
              <a:rPr lang="en-US" b="1" dirty="0" err="1"/>
              <a:t>obj</a:t>
            </a:r>
            <a:r>
              <a:rPr lang="en-US" b="1" dirty="0"/>
              <a:t>=35</a:t>
            </a:r>
            <a:endParaRPr lang="en-US" b="1" dirty="0"/>
          </a:p>
          <a:p>
            <a:r>
              <a:rPr lang="en-US" b="1" dirty="0"/>
              <a:t> ….            …. </a:t>
            </a:r>
            <a:endParaRPr lang="en-US" b="1" dirty="0"/>
          </a:p>
          <a:p>
            <a:r>
              <a:rPr lang="en-US" b="1" dirty="0"/>
              <a:t>&lt;c4, c2, c1, </a:t>
            </a:r>
            <a:r>
              <a:rPr lang="en-US" b="1" dirty="0">
                <a:solidFill>
                  <a:srgbClr val="C00000"/>
                </a:solidFill>
              </a:rPr>
              <a:t>c3</a:t>
            </a:r>
            <a:r>
              <a:rPr lang="en-US" b="1" dirty="0"/>
              <a:t>, </a:t>
            </a:r>
            <a:r>
              <a:rPr lang="en-US" b="1" dirty="0">
                <a:solidFill>
                  <a:srgbClr val="C00000"/>
                </a:solidFill>
              </a:rPr>
              <a:t>c5</a:t>
            </a:r>
            <a:r>
              <a:rPr lang="en-US" b="1" dirty="0"/>
              <a:t>&gt;, </a:t>
            </a:r>
            <a:r>
              <a:rPr lang="en-US" b="1" dirty="0" err="1"/>
              <a:t>obj</a:t>
            </a:r>
            <a:r>
              <a:rPr lang="en-US" b="1" dirty="0"/>
              <a:t>=35</a:t>
            </a: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798067" y="1012212"/>
            <a:ext cx="4151467" cy="5325088"/>
          </a:xfrm>
        </p:spPr>
        <p:txBody>
          <a:bodyPr/>
          <a:lstStyle/>
          <a:p>
            <a:r>
              <a:rPr lang="en-GB" dirty="0"/>
              <a:t>First descent </a:t>
            </a:r>
            <a:endParaRPr lang="en-GB" dirty="0"/>
          </a:p>
          <a:p>
            <a:pPr marL="452755" lvl="1" indent="-227330">
              <a:spcBef>
                <a:spcPts val="0"/>
              </a:spcBef>
            </a:pPr>
            <a:r>
              <a:rPr lang="en-GB" sz="1800" b="1" dirty="0">
                <a:solidFill>
                  <a:schemeClr val="tx1"/>
                </a:solidFill>
              </a:rPr>
              <a:t>Step 1</a:t>
            </a:r>
            <a:r>
              <a:rPr lang="en-GB" sz="1800" dirty="0"/>
              <a:t>: &lt;c1, c2, c4, c5, c3&gt;, </a:t>
            </a:r>
            <a:r>
              <a:rPr lang="en-GB" sz="1800" dirty="0" err="1"/>
              <a:t>obj</a:t>
            </a:r>
            <a:r>
              <a:rPr lang="en-GB" sz="1800" dirty="0"/>
              <a:t>: 35</a:t>
            </a:r>
            <a:endParaRPr lang="en-GB" sz="1800" dirty="0"/>
          </a:p>
          <a:p>
            <a:pPr marL="452755" lvl="1" indent="-227330">
              <a:spcBef>
                <a:spcPts val="0"/>
              </a:spcBef>
            </a:pPr>
            <a:r>
              <a:rPr lang="en-GB" sz="1800" b="1" dirty="0"/>
              <a:t>Step 2</a:t>
            </a:r>
            <a:r>
              <a:rPr lang="en-GB" sz="1800" dirty="0"/>
              <a:t>: find the first neighbouring solution with a better objective value, otherwise stop:</a:t>
            </a:r>
            <a:endParaRPr lang="en-GB" sz="1800" dirty="0"/>
          </a:p>
          <a:p>
            <a:pPr marL="452755" lvl="1" indent="-227330">
              <a:spcBef>
                <a:spcPts val="0"/>
              </a:spcBef>
            </a:pPr>
            <a:r>
              <a:rPr lang="en-GB" sz="1800" u="sng" dirty="0"/>
              <a:t>&lt;</a:t>
            </a:r>
            <a:r>
              <a:rPr lang="en-GB" sz="1800" u="sng" dirty="0">
                <a:solidFill>
                  <a:srgbClr val="FF0000"/>
                </a:solidFill>
              </a:rPr>
              <a:t>c2</a:t>
            </a:r>
            <a:r>
              <a:rPr lang="en-GB" sz="1800" u="sng" dirty="0"/>
              <a:t>, </a:t>
            </a:r>
            <a:r>
              <a:rPr lang="en-GB" sz="1800" u="sng" dirty="0">
                <a:solidFill>
                  <a:srgbClr val="FF0000"/>
                </a:solidFill>
              </a:rPr>
              <a:t>c1</a:t>
            </a:r>
            <a:r>
              <a:rPr lang="en-GB" sz="1800" u="sng" dirty="0"/>
              <a:t>, c4, c5, c3&gt;, </a:t>
            </a:r>
            <a:r>
              <a:rPr lang="en-GB" sz="1800" u="sng" dirty="0" err="1"/>
              <a:t>obj</a:t>
            </a:r>
            <a:r>
              <a:rPr lang="en-GB" sz="1800" u="sng" dirty="0"/>
              <a:t>: 33</a:t>
            </a:r>
            <a:endParaRPr lang="en-GB" sz="1800" u="sng" dirty="0"/>
          </a:p>
          <a:p>
            <a:pPr marL="452755" lvl="1" indent="-227330">
              <a:spcBef>
                <a:spcPts val="0"/>
              </a:spcBef>
            </a:pPr>
            <a:r>
              <a:rPr lang="en-GB" sz="1800" b="1" dirty="0"/>
              <a:t>Step 3</a:t>
            </a:r>
            <a:r>
              <a:rPr lang="en-GB" sz="1800" dirty="0"/>
              <a:t>: set current solution as </a:t>
            </a:r>
            <a:endParaRPr lang="en-GB" sz="1800" dirty="0"/>
          </a:p>
          <a:p>
            <a:pPr marL="452755" lvl="1" indent="-227330">
              <a:spcBef>
                <a:spcPts val="0"/>
              </a:spcBef>
            </a:pPr>
            <a:r>
              <a:rPr lang="en-GB" sz="1800" u="sng" dirty="0"/>
              <a:t>&lt;</a:t>
            </a:r>
            <a:r>
              <a:rPr lang="en-GB" sz="1800" u="sng" dirty="0">
                <a:solidFill>
                  <a:schemeClr val="tx1"/>
                </a:solidFill>
              </a:rPr>
              <a:t>c2, c1</a:t>
            </a:r>
            <a:r>
              <a:rPr lang="en-GB" sz="1800" u="sng" dirty="0"/>
              <a:t>, c4, c5, c3&gt;, </a:t>
            </a:r>
            <a:r>
              <a:rPr lang="en-GB" sz="1800" u="sng" dirty="0" err="1"/>
              <a:t>obj</a:t>
            </a:r>
            <a:r>
              <a:rPr lang="en-GB" sz="1800" u="sng" dirty="0"/>
              <a:t>: 33</a:t>
            </a:r>
            <a:r>
              <a:rPr lang="en-GB" sz="1800" b="1" dirty="0"/>
              <a:t>, </a:t>
            </a:r>
            <a:r>
              <a:rPr lang="en-GB" sz="1800" dirty="0"/>
              <a:t>repeat Step 2:</a:t>
            </a:r>
            <a:endParaRPr lang="en-GB" sz="2000" dirty="0"/>
          </a:p>
          <a:p>
            <a:pPr marL="225425" lvl="1" indent="0">
              <a:spcBef>
                <a:spcPts val="0"/>
              </a:spcBef>
              <a:buNone/>
            </a:pPr>
            <a:r>
              <a:rPr lang="en-GB" sz="2000" dirty="0"/>
              <a:t>    </a:t>
            </a:r>
            <a:r>
              <a:rPr lang="en-GB" sz="1800" dirty="0"/>
              <a:t>&lt;</a:t>
            </a:r>
            <a:r>
              <a:rPr lang="en-GB" sz="1800" dirty="0">
                <a:solidFill>
                  <a:srgbClr val="C00000"/>
                </a:solidFill>
              </a:rPr>
              <a:t>c1</a:t>
            </a:r>
            <a:r>
              <a:rPr lang="en-GB" sz="1800" dirty="0"/>
              <a:t>, </a:t>
            </a:r>
            <a:r>
              <a:rPr lang="en-GB" sz="1800" dirty="0">
                <a:solidFill>
                  <a:srgbClr val="C00000"/>
                </a:solidFill>
              </a:rPr>
              <a:t>c2</a:t>
            </a:r>
            <a:r>
              <a:rPr lang="en-GB" sz="1800" dirty="0"/>
              <a:t>, c4, c5, c3&gt;, </a:t>
            </a:r>
            <a:r>
              <a:rPr lang="en-GB" sz="1800" dirty="0" err="1"/>
              <a:t>obj</a:t>
            </a:r>
            <a:r>
              <a:rPr lang="en-GB" sz="1800" dirty="0"/>
              <a:t>: 35</a:t>
            </a:r>
            <a:endParaRPr lang="en-GB" sz="1800" dirty="0"/>
          </a:p>
          <a:p>
            <a:pPr marL="225425" lvl="1" indent="0">
              <a:spcBef>
                <a:spcPts val="0"/>
              </a:spcBef>
              <a:buNone/>
            </a:pPr>
            <a:r>
              <a:rPr lang="en-GB" sz="1800" dirty="0"/>
              <a:t>    &lt;</a:t>
            </a:r>
            <a:r>
              <a:rPr lang="en-GB" sz="1800" dirty="0">
                <a:solidFill>
                  <a:srgbClr val="C00000"/>
                </a:solidFill>
              </a:rPr>
              <a:t>c4</a:t>
            </a:r>
            <a:r>
              <a:rPr lang="en-GB" sz="1800" dirty="0"/>
              <a:t>, c1, </a:t>
            </a:r>
            <a:r>
              <a:rPr lang="en-GB" sz="1800" dirty="0">
                <a:solidFill>
                  <a:srgbClr val="C00000"/>
                </a:solidFill>
              </a:rPr>
              <a:t>c2</a:t>
            </a:r>
            <a:r>
              <a:rPr lang="en-GB" sz="1800" dirty="0"/>
              <a:t>, c5, c3&gt;, </a:t>
            </a:r>
            <a:r>
              <a:rPr lang="en-GB" sz="1800" dirty="0" err="1"/>
              <a:t>obj</a:t>
            </a:r>
            <a:r>
              <a:rPr lang="en-GB" sz="1800" dirty="0"/>
              <a:t>: 34</a:t>
            </a:r>
            <a:endParaRPr lang="en-GB" sz="1800" dirty="0"/>
          </a:p>
          <a:p>
            <a:pPr marL="225425" lvl="1" indent="0">
              <a:spcBef>
                <a:spcPts val="0"/>
              </a:spcBef>
              <a:buNone/>
            </a:pPr>
            <a:r>
              <a:rPr lang="en-GB" sz="1800" dirty="0"/>
              <a:t>    …</a:t>
            </a:r>
            <a:endParaRPr lang="en-GB" sz="1800" dirty="0"/>
          </a:p>
          <a:p>
            <a:pPr marL="225425" lvl="1" indent="0">
              <a:spcBef>
                <a:spcPts val="0"/>
              </a:spcBef>
              <a:buNone/>
            </a:pPr>
            <a:r>
              <a:rPr lang="en-GB" sz="1800" dirty="0"/>
              <a:t>    &lt;c2, </a:t>
            </a:r>
            <a:r>
              <a:rPr lang="en-GB" sz="1800" dirty="0">
                <a:solidFill>
                  <a:srgbClr val="C00000"/>
                </a:solidFill>
              </a:rPr>
              <a:t>c4</a:t>
            </a:r>
            <a:r>
              <a:rPr lang="en-GB" sz="1800" dirty="0"/>
              <a:t>, </a:t>
            </a:r>
            <a:r>
              <a:rPr lang="en-GB" sz="1800" dirty="0">
                <a:solidFill>
                  <a:srgbClr val="C00000"/>
                </a:solidFill>
              </a:rPr>
              <a:t>c1</a:t>
            </a:r>
            <a:r>
              <a:rPr lang="en-GB" sz="1800" dirty="0"/>
              <a:t>, c5, c3&gt;, obj:37</a:t>
            </a:r>
            <a:endParaRPr lang="en-GB" sz="1800" dirty="0"/>
          </a:p>
          <a:p>
            <a:pPr marL="225425" lvl="1" indent="0">
              <a:spcBef>
                <a:spcPts val="0"/>
              </a:spcBef>
              <a:buNone/>
            </a:pPr>
            <a:r>
              <a:rPr lang="en-GB" sz="1800" dirty="0"/>
              <a:t>    …. </a:t>
            </a:r>
            <a:endParaRPr lang="en-GB" sz="1800" dirty="0"/>
          </a:p>
          <a:p>
            <a:pPr marL="225425" lvl="1" indent="0">
              <a:spcBef>
                <a:spcPts val="0"/>
              </a:spcBef>
              <a:buNone/>
            </a:pPr>
            <a:r>
              <a:rPr lang="en-GB" sz="1800" dirty="0"/>
              <a:t>    </a:t>
            </a:r>
            <a:r>
              <a:rPr lang="en-GB" sz="1800" u="sng" dirty="0"/>
              <a:t>&lt;c2, c1, </a:t>
            </a:r>
            <a:r>
              <a:rPr lang="en-GB" sz="1800" u="sng" dirty="0">
                <a:solidFill>
                  <a:srgbClr val="C00000"/>
                </a:solidFill>
              </a:rPr>
              <a:t>c5</a:t>
            </a:r>
            <a:r>
              <a:rPr lang="en-GB" sz="1800" u="sng" dirty="0"/>
              <a:t>, </a:t>
            </a:r>
            <a:r>
              <a:rPr lang="en-GB" sz="1800" u="sng" dirty="0">
                <a:solidFill>
                  <a:srgbClr val="C00000"/>
                </a:solidFill>
              </a:rPr>
              <a:t>c4</a:t>
            </a:r>
            <a:r>
              <a:rPr lang="en-GB" sz="1800" u="sng" dirty="0"/>
              <a:t>, c3&gt;, </a:t>
            </a:r>
            <a:r>
              <a:rPr lang="en-GB" sz="1800" u="sng" dirty="0" err="1"/>
              <a:t>obj</a:t>
            </a:r>
            <a:r>
              <a:rPr lang="en-GB" sz="1800" u="sng" dirty="0"/>
              <a:t>: 31</a:t>
            </a:r>
            <a:r>
              <a:rPr lang="en-GB" sz="1800" dirty="0"/>
              <a:t> </a:t>
            </a:r>
            <a:r>
              <a:rPr lang="en-GB" sz="1800" b="1" dirty="0">
                <a:solidFill>
                  <a:srgbClr val="C00000"/>
                </a:solidFill>
              </a:rPr>
              <a:t>found!</a:t>
            </a:r>
            <a:endParaRPr lang="en-GB" sz="1800" b="1" dirty="0">
              <a:solidFill>
                <a:srgbClr val="C00000"/>
              </a:solidFill>
            </a:endParaRPr>
          </a:p>
          <a:p>
            <a:pPr marL="225425" lvl="1" indent="0">
              <a:spcBef>
                <a:spcPts val="0"/>
              </a:spcBef>
              <a:buNone/>
            </a:pPr>
            <a:r>
              <a:rPr lang="en-GB" sz="1800" dirty="0">
                <a:solidFill>
                  <a:srgbClr val="C00000"/>
                </a:solidFill>
              </a:rPr>
              <a:t>No better neighbouring solution can be found anymore, i.e. local optimal. Stop. </a:t>
            </a:r>
            <a:endParaRPr lang="en-GB" sz="2000" b="1" dirty="0">
              <a:solidFill>
                <a:srgbClr val="C00000"/>
              </a:solidFill>
            </a:endParaRPr>
          </a:p>
          <a:p>
            <a:pPr marL="457200" lvl="1" indent="0">
              <a:spcBef>
                <a:spcPts val="0"/>
              </a:spcBef>
              <a:buNone/>
            </a:pPr>
            <a:r>
              <a:rPr lang="en-GB" sz="2000" dirty="0"/>
              <a:t> </a:t>
            </a:r>
            <a:endParaRPr lang="en-GB" sz="2000" u="sng"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868144" y="1124744"/>
            <a:ext cx="3228768" cy="3216670"/>
            <a:chOff x="5194038" y="2764569"/>
            <a:chExt cx="3228768"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r>
              <a:rPr lang="en-US" dirty="0"/>
              <a:t>Bin packing problem</a:t>
            </a:r>
            <a:endParaRPr lang="en-US" dirty="0"/>
          </a:p>
          <a:p>
            <a:pPr marL="457200" lvl="1" indent="0">
              <a:buNone/>
            </a:pPr>
            <a:r>
              <a:rPr lang="en-GB" sz="2000" dirty="0"/>
              <a:t>Given bins with the same capacity/size (</a:t>
            </a:r>
            <a:r>
              <a:rPr lang="en-GB" sz="2000" i="1" dirty="0"/>
              <a:t>V</a:t>
            </a:r>
            <a:r>
              <a:rPr lang="en-GB" sz="2000" dirty="0"/>
              <a:t>) and a set of items (</a:t>
            </a:r>
            <a:r>
              <a:rPr lang="en-GB" sz="2000" i="1" dirty="0"/>
              <a:t>n</a:t>
            </a:r>
            <a:r>
              <a:rPr lang="en-GB" sz="2000" dirty="0"/>
              <a:t>) with various sizes (</a:t>
            </a:r>
            <a:r>
              <a:rPr lang="en-GB" sz="2000" i="1" dirty="0"/>
              <a:t>a</a:t>
            </a:r>
            <a:r>
              <a:rPr lang="en-GB" sz="2000" baseline="-25000" dirty="0"/>
              <a:t>1</a:t>
            </a:r>
            <a:r>
              <a:rPr lang="en-GB" sz="2000" dirty="0"/>
              <a:t>,..,</a:t>
            </a:r>
            <a:r>
              <a:rPr lang="en-GB" sz="2000" i="1" dirty="0"/>
              <a:t>a</a:t>
            </a:r>
            <a:r>
              <a:rPr lang="en-GB" sz="2000" i="1" baseline="-25000" dirty="0"/>
              <a:t>n</a:t>
            </a:r>
            <a:r>
              <a:rPr lang="en-GB" sz="2000" dirty="0"/>
              <a:t>), pack all items into </a:t>
            </a:r>
            <a:r>
              <a:rPr lang="en-GB" sz="2000" u="sng" dirty="0">
                <a:highlight>
                  <a:srgbClr val="FFFF00"/>
                </a:highlight>
              </a:rPr>
              <a:t>minimum</a:t>
            </a:r>
            <a:r>
              <a:rPr lang="en-GB" sz="2000" dirty="0"/>
              <a:t> number of bins such that the capacity of each bin is not exceeded.</a:t>
            </a:r>
            <a:endParaRPr lang="en-GB" sz="2000" dirty="0"/>
          </a:p>
          <a:p>
            <a:r>
              <a:rPr lang="cs-CZ" sz="2000" dirty="0" err="1"/>
              <a:t>Possible</a:t>
            </a:r>
            <a:r>
              <a:rPr lang="cs-CZ" sz="2000" dirty="0"/>
              <a:t> </a:t>
            </a:r>
            <a:r>
              <a:rPr lang="cs-CZ" sz="2000" dirty="0" err="1"/>
              <a:t>applications</a:t>
            </a:r>
            <a:r>
              <a:rPr lang="cs-CZ" sz="2000" dirty="0"/>
              <a:t>: </a:t>
            </a:r>
            <a:endParaRPr lang="cs-CZ" sz="2000" dirty="0"/>
          </a:p>
          <a:p>
            <a:pPr marL="457200" lvl="1" indent="0">
              <a:buNone/>
            </a:pPr>
            <a:r>
              <a:rPr lang="cs-CZ" sz="2000" b="0" dirty="0" err="1"/>
              <a:t>Cloud</a:t>
            </a:r>
            <a:r>
              <a:rPr lang="cs-CZ" sz="2000" b="0" dirty="0"/>
              <a:t> </a:t>
            </a:r>
            <a:r>
              <a:rPr lang="cs-CZ" sz="2000" b="0" dirty="0" err="1"/>
              <a:t>service</a:t>
            </a:r>
            <a:r>
              <a:rPr lang="cs-CZ" sz="2000" b="0" dirty="0"/>
              <a:t> </a:t>
            </a:r>
            <a:r>
              <a:rPr lang="cs-CZ" sz="2000" b="0" dirty="0" err="1"/>
              <a:t>allocation</a:t>
            </a:r>
            <a:r>
              <a:rPr lang="cs-CZ" sz="2000" b="0" dirty="0"/>
              <a:t>, </a:t>
            </a:r>
            <a:r>
              <a:rPr lang="cs-CZ" sz="2000" b="0" dirty="0" err="1"/>
              <a:t>packing</a:t>
            </a:r>
            <a:r>
              <a:rPr lang="cs-CZ" sz="2000" b="0" dirty="0"/>
              <a:t> </a:t>
            </a:r>
            <a:endParaRPr lang="en-US" b="0" dirty="0"/>
          </a:p>
        </p:txBody>
      </p:sp>
      <p:sp>
        <p:nvSpPr>
          <p:cNvPr id="3" name="Content Placeholder 2"/>
          <p:cNvSpPr>
            <a:spLocks noGrp="1"/>
          </p:cNvSpPr>
          <p:nvPr>
            <p:ph sz="quarter" idx="2"/>
          </p:nvPr>
        </p:nvSpPr>
        <p:spPr>
          <a:ln>
            <a:noFill/>
          </a:ln>
        </p:spPr>
        <p:txBody>
          <a:bodyPr/>
          <a:lstStyle/>
          <a:p>
            <a:r>
              <a:rPr lang="en-US" dirty="0"/>
              <a:t>Travelling Salesman Problem (TS)</a:t>
            </a:r>
            <a:endParaRPr lang="en-US" dirty="0"/>
          </a:p>
          <a:p>
            <a:pPr marL="457200" lvl="1" indent="0">
              <a:buNone/>
            </a:pPr>
            <a:r>
              <a:rPr lang="en-US" sz="2000" dirty="0"/>
              <a:t>Given a set of </a:t>
            </a:r>
            <a:r>
              <a:rPr lang="en-US" sz="2000" i="1" dirty="0"/>
              <a:t>n </a:t>
            </a:r>
            <a:r>
              <a:rPr lang="en-US" sz="2000" dirty="0"/>
              <a:t>cities (nodes), determine a path that visits all cities </a:t>
            </a:r>
            <a:r>
              <a:rPr lang="en-US" sz="2000" dirty="0">
                <a:solidFill>
                  <a:srgbClr val="4241C3"/>
                </a:solidFill>
              </a:rPr>
              <a:t>exactly once </a:t>
            </a:r>
            <a:r>
              <a:rPr lang="en-US" sz="2000" dirty="0"/>
              <a:t>and return back to depot.  </a:t>
            </a:r>
            <a:endParaRPr lang="en-US" sz="2000" dirty="0"/>
          </a:p>
        </p:txBody>
      </p:sp>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pSp>
        <p:nvGrpSpPr>
          <p:cNvPr id="6" name="Group 5"/>
          <p:cNvGrpSpPr/>
          <p:nvPr/>
        </p:nvGrpSpPr>
        <p:grpSpPr>
          <a:xfrm>
            <a:off x="5711113" y="3573016"/>
            <a:ext cx="2029239" cy="1568669"/>
            <a:chOff x="1219189" y="2304944"/>
            <a:chExt cx="2029239" cy="1568669"/>
          </a:xfrm>
        </p:grpSpPr>
        <p:sp>
          <p:nvSpPr>
            <p:cNvPr id="7" name="Oval 6"/>
            <p:cNvSpPr/>
            <p:nvPr/>
          </p:nvSpPr>
          <p:spPr>
            <a:xfrm>
              <a:off x="1880276" y="2618551"/>
              <a:ext cx="356580" cy="368239"/>
            </a:xfrm>
            <a:prstGeom prst="ellipse">
              <a:avLst/>
            </a:prstGeom>
            <a:solidFill>
              <a:srgbClr val="FF7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D</a:t>
              </a:r>
              <a:endParaRPr lang="en-US" sz="1600" dirty="0">
                <a:solidFill>
                  <a:schemeClr val="tx1"/>
                </a:solidFill>
              </a:endParaRPr>
            </a:p>
          </p:txBody>
        </p:sp>
        <p:sp>
          <p:nvSpPr>
            <p:cNvPr id="8" name="Oval 7"/>
            <p:cNvSpPr/>
            <p:nvPr/>
          </p:nvSpPr>
          <p:spPr>
            <a:xfrm>
              <a:off x="2541363" y="230494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1</a:t>
              </a:r>
              <a:endParaRPr lang="en-US" sz="1600" dirty="0">
                <a:solidFill>
                  <a:schemeClr val="tx1"/>
                </a:solidFill>
              </a:endParaRPr>
            </a:p>
          </p:txBody>
        </p:sp>
        <p:sp>
          <p:nvSpPr>
            <p:cNvPr id="9" name="Oval 8"/>
            <p:cNvSpPr/>
            <p:nvPr/>
          </p:nvSpPr>
          <p:spPr>
            <a:xfrm>
              <a:off x="2891848" y="325842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sz="1600" dirty="0">
                <a:solidFill>
                  <a:schemeClr val="tx1"/>
                </a:solidFill>
              </a:endParaRPr>
            </a:p>
          </p:txBody>
        </p:sp>
        <p:sp>
          <p:nvSpPr>
            <p:cNvPr id="10" name="Oval 9"/>
            <p:cNvSpPr/>
            <p:nvPr/>
          </p:nvSpPr>
          <p:spPr>
            <a:xfrm>
              <a:off x="1702205" y="350537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3</a:t>
              </a:r>
              <a:endParaRPr lang="en-US" sz="1600" dirty="0">
                <a:solidFill>
                  <a:schemeClr val="tx1"/>
                </a:solidFill>
              </a:endParaRPr>
            </a:p>
          </p:txBody>
        </p:sp>
        <p:sp>
          <p:nvSpPr>
            <p:cNvPr id="11" name="Oval 10"/>
            <p:cNvSpPr/>
            <p:nvPr/>
          </p:nvSpPr>
          <p:spPr>
            <a:xfrm>
              <a:off x="2363073" y="2890185"/>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4</a:t>
              </a:r>
              <a:endParaRPr lang="en-US" sz="1600" dirty="0">
                <a:solidFill>
                  <a:schemeClr val="tx1"/>
                </a:solidFill>
              </a:endParaRPr>
            </a:p>
          </p:txBody>
        </p:sp>
        <p:sp>
          <p:nvSpPr>
            <p:cNvPr id="12" name="Oval 11"/>
            <p:cNvSpPr/>
            <p:nvPr/>
          </p:nvSpPr>
          <p:spPr>
            <a:xfrm>
              <a:off x="1219189" y="2802670"/>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sz="1600" dirty="0">
                <a:solidFill>
                  <a:schemeClr val="tx1"/>
                </a:solidFill>
              </a:endParaRPr>
            </a:p>
          </p:txBody>
        </p:sp>
        <p:cxnSp>
          <p:nvCxnSpPr>
            <p:cNvPr id="13" name="Straight Arrow Connector 12"/>
            <p:cNvCxnSpPr>
              <a:stCxn id="7" idx="6"/>
              <a:endCxn id="8" idx="3"/>
            </p:cNvCxnSpPr>
            <p:nvPr/>
          </p:nvCxnSpPr>
          <p:spPr>
            <a:xfrm flipV="1">
              <a:off x="2236856" y="2619256"/>
              <a:ext cx="356727" cy="183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11" idx="7"/>
            </p:cNvCxnSpPr>
            <p:nvPr/>
          </p:nvCxnSpPr>
          <p:spPr>
            <a:xfrm flipH="1">
              <a:off x="2667433" y="2673183"/>
              <a:ext cx="52220" cy="270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5"/>
              <a:endCxn id="9" idx="1"/>
            </p:cNvCxnSpPr>
            <p:nvPr/>
          </p:nvCxnSpPr>
          <p:spPr>
            <a:xfrm>
              <a:off x="2667433" y="3204497"/>
              <a:ext cx="276635" cy="107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6"/>
            </p:cNvCxnSpPr>
            <p:nvPr/>
          </p:nvCxnSpPr>
          <p:spPr>
            <a:xfrm flipH="1">
              <a:off x="2058785" y="3572736"/>
              <a:ext cx="885283" cy="116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p:cNvCxnSpPr>
            <p:nvPr/>
          </p:nvCxnSpPr>
          <p:spPr>
            <a:xfrm flipH="1" flipV="1">
              <a:off x="1475656" y="3198112"/>
              <a:ext cx="278769" cy="361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7" idx="3"/>
            </p:cNvCxnSpPr>
            <p:nvPr/>
          </p:nvCxnSpPr>
          <p:spPr>
            <a:xfrm flipV="1">
              <a:off x="1575769" y="2932863"/>
              <a:ext cx="356727" cy="53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3815" y="652780"/>
            <a:ext cx="5608320" cy="737235"/>
          </a:xfrm>
          <a:prstGeom prst="rect">
            <a:avLst/>
          </a:prstGeom>
          <a:noFill/>
        </p:spPr>
        <p:txBody>
          <a:bodyPr wrap="square" rtlCol="0">
            <a:spAutoFit/>
          </a:bodyPr>
          <a:p>
            <a:r>
              <a:rPr lang="zh-CN" altLang="en-US" sz="1400"/>
              <a:t>给定多个容量相同的箱子（容量为</a:t>
            </a:r>
            <a:r>
              <a:rPr lang="en-US" altLang="zh-CN" sz="1400"/>
              <a:t> V</a:t>
            </a:r>
            <a:r>
              <a:rPr lang="zh-CN" altLang="en-US" sz="1400"/>
              <a:t>），以及一个由不同大小物品（</a:t>
            </a:r>
            <a:r>
              <a:rPr lang="en-US" altLang="zh-CN" sz="1400"/>
              <a:t>a_1, …, a_n</a:t>
            </a:r>
            <a:r>
              <a:rPr lang="zh-CN" altLang="en-US" sz="1400"/>
              <a:t>）组成的物品集合（数量为</a:t>
            </a:r>
            <a:r>
              <a:rPr lang="en-US" altLang="zh-CN" sz="1400"/>
              <a:t> n</a:t>
            </a:r>
            <a:r>
              <a:rPr lang="zh-CN" altLang="en-US" sz="1400"/>
              <a:t>），目标是将所有物品打包进</a:t>
            </a:r>
            <a:r>
              <a:rPr lang="zh-CN" altLang="en-US" sz="1400">
                <a:highlight>
                  <a:srgbClr val="FFFF00"/>
                </a:highlight>
              </a:rPr>
              <a:t>尽可能少数量</a:t>
            </a:r>
            <a:r>
              <a:rPr lang="zh-CN" altLang="en-US" sz="1400"/>
              <a:t>的箱子中，并且保证</a:t>
            </a:r>
            <a:r>
              <a:rPr lang="zh-CN" altLang="en-US" sz="1400">
                <a:highlight>
                  <a:srgbClr val="FFFF00"/>
                </a:highlight>
              </a:rPr>
              <a:t>每个箱子的容量不被超过。</a:t>
            </a:r>
            <a:endParaRPr lang="zh-CN" altLang="en-US" sz="1400">
              <a:highlight>
                <a:srgbClr val="FFFF00"/>
              </a:highlight>
            </a:endParaRPr>
          </a:p>
        </p:txBody>
      </p:sp>
      <p:sp>
        <p:nvSpPr>
          <p:cNvPr id="20" name="文本框 19"/>
          <p:cNvSpPr txBox="1"/>
          <p:nvPr/>
        </p:nvSpPr>
        <p:spPr>
          <a:xfrm>
            <a:off x="4881245" y="5253990"/>
            <a:ext cx="4083050" cy="1198880"/>
          </a:xfrm>
          <a:prstGeom prst="rect">
            <a:avLst/>
          </a:prstGeom>
          <a:noFill/>
        </p:spPr>
        <p:txBody>
          <a:bodyPr wrap="square" rtlCol="0">
            <a:spAutoFit/>
          </a:bodyPr>
          <a:p>
            <a:r>
              <a:rPr lang="zh-CN" altLang="en-US"/>
              <a:t>给定一组</a:t>
            </a:r>
            <a:r>
              <a:rPr lang="en-US" altLang="zh-CN"/>
              <a:t> n </a:t>
            </a:r>
            <a:r>
              <a:rPr lang="zh-CN" altLang="en-US"/>
              <a:t>个城市（节点），目标是找到一条路径，该路径从某个起点出发，</a:t>
            </a:r>
            <a:r>
              <a:rPr lang="zh-CN" altLang="en-US">
                <a:highlight>
                  <a:srgbClr val="FFFF00"/>
                </a:highlight>
              </a:rPr>
              <a:t>恰好访问每个城市一次</a:t>
            </a:r>
            <a:r>
              <a:rPr lang="zh-CN" altLang="en-US"/>
              <a:t>，最终返回到出发点（</a:t>
            </a:r>
            <a:r>
              <a:rPr lang="en-US" altLang="zh-CN"/>
              <a:t>Depot</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48723"/>
    </mc:Choice>
    <mc:Fallback>
      <p:transition spd="slow" advTm="1487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Function</a:t>
            </a:r>
            <a:endParaRPr lang="en-GB" dirty="0"/>
          </a:p>
        </p:txBody>
      </p:sp>
      <p:sp>
        <p:nvSpPr>
          <p:cNvPr id="3" name="Content Placeholder 2"/>
          <p:cNvSpPr>
            <a:spLocks noGrp="1"/>
          </p:cNvSpPr>
          <p:nvPr>
            <p:ph idx="1"/>
          </p:nvPr>
        </p:nvSpPr>
        <p:spPr>
          <a:xfrm>
            <a:off x="2047460" y="1124744"/>
            <a:ext cx="6773011" cy="5112568"/>
          </a:xfrm>
        </p:spPr>
        <p:txBody>
          <a:bodyPr/>
          <a:lstStyle/>
          <a:p>
            <a:r>
              <a:rPr lang="en-GB" sz="2800" dirty="0"/>
              <a:t>Also referred to as </a:t>
            </a:r>
            <a:r>
              <a:rPr lang="en-GB" sz="2800" u="sng" dirty="0"/>
              <a:t>objective</a:t>
            </a:r>
            <a:r>
              <a:rPr lang="en-GB" sz="2800" dirty="0"/>
              <a:t>, cost, fitness, penalty, etc.</a:t>
            </a:r>
            <a:endParaRPr lang="en-GB" sz="2800" dirty="0"/>
          </a:p>
          <a:p>
            <a:pPr lvl="1"/>
            <a:r>
              <a:rPr lang="en-GB" sz="2400" dirty="0"/>
              <a:t>Indicates the quality of a given solution,    distinguishing between better and worse individuals</a:t>
            </a:r>
            <a:endParaRPr lang="en-GB" sz="2400" dirty="0"/>
          </a:p>
          <a:p>
            <a:r>
              <a:rPr lang="en-GB" sz="2800" dirty="0"/>
              <a:t>Serves as a major link between the algorithm and the problem being solved</a:t>
            </a:r>
            <a:endParaRPr lang="en-GB" sz="2800" dirty="0"/>
          </a:p>
          <a:p>
            <a:pPr lvl="1"/>
            <a:r>
              <a:rPr lang="en-GB" sz="2400" dirty="0"/>
              <a:t>provides an important feedback for the search process</a:t>
            </a:r>
            <a:endParaRPr lang="en-GB" sz="2400" dirty="0"/>
          </a:p>
          <a:p>
            <a:r>
              <a:rPr lang="en-GB" sz="2800" dirty="0"/>
              <a:t>Many types: (non)separable, </a:t>
            </a:r>
            <a:r>
              <a:rPr lang="en-GB" sz="2800" dirty="0" err="1"/>
              <a:t>uni</a:t>
            </a:r>
            <a:r>
              <a:rPr lang="en-GB" sz="2800" dirty="0"/>
              <a:t>/multi-modal, single/multi-objective, etc. </a:t>
            </a:r>
            <a:endParaRPr lang="en-GB" sz="28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Function (cont.)</a:t>
            </a:r>
            <a:endParaRPr lang="en-GB" dirty="0"/>
          </a:p>
        </p:txBody>
      </p:sp>
      <p:sp>
        <p:nvSpPr>
          <p:cNvPr id="3" name="Content Placeholder 2"/>
          <p:cNvSpPr>
            <a:spLocks noGrp="1"/>
          </p:cNvSpPr>
          <p:nvPr>
            <p:ph idx="1"/>
          </p:nvPr>
        </p:nvSpPr>
        <p:spPr>
          <a:xfrm>
            <a:off x="1907704" y="1052736"/>
            <a:ext cx="6790208" cy="5112568"/>
          </a:xfrm>
        </p:spPr>
        <p:txBody>
          <a:bodyPr/>
          <a:lstStyle/>
          <a:p>
            <a:r>
              <a:rPr lang="en-GB" dirty="0"/>
              <a:t>Evaluation functions could be computationally expensive</a:t>
            </a:r>
            <a:endParaRPr lang="en-GB" dirty="0"/>
          </a:p>
          <a:p>
            <a:pPr lvl="1"/>
            <a:r>
              <a:rPr lang="en-GB" dirty="0"/>
              <a:t>Delta evaluation </a:t>
            </a:r>
            <a:r>
              <a:rPr lang="en-US" dirty="0"/>
              <a:t>–</a:t>
            </a:r>
            <a:r>
              <a:rPr lang="en-GB" dirty="0"/>
              <a:t> only evaluate the difference in objective function between two neighbouring solutions </a:t>
            </a:r>
            <a:endParaRPr lang="en-GB" dirty="0"/>
          </a:p>
          <a:p>
            <a:r>
              <a:rPr lang="en-GB" dirty="0"/>
              <a:t>Exact vs. approximate </a:t>
            </a:r>
            <a:endParaRPr lang="en-GB" dirty="0"/>
          </a:p>
          <a:p>
            <a:pPr lvl="1"/>
            <a:r>
              <a:rPr lang="en-GB" dirty="0"/>
              <a:t>Common approaches to constructing approximate models: polynomials, regression, SVMs, etc.</a:t>
            </a:r>
            <a:endParaRPr lang="en-GB" dirty="0"/>
          </a:p>
          <a:p>
            <a:pPr lvl="1"/>
            <a:r>
              <a:rPr lang="en-GB" dirty="0"/>
              <a:t>Constructing a globally valid approximate model remains difficult, and so beneficial to selectively use the original evaluation function together with the approximate model</a:t>
            </a:r>
            <a:endParaRPr lang="en-GB" dirty="0"/>
          </a:p>
          <a:p>
            <a:pPr marL="344170" lvl="1" indent="0">
              <a:buNone/>
            </a:pPr>
            <a:endParaRPr lang="en-GB" dirty="0"/>
          </a:p>
          <a:p>
            <a:pPr lvl="1"/>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Evaluation Function – Delta Evaluation</a:t>
            </a:r>
            <a:endParaRPr lang="en-GB" dirty="0"/>
          </a:p>
        </p:txBody>
      </p:sp>
      <p:sp>
        <p:nvSpPr>
          <p:cNvPr id="3" name="Content Placeholder 2"/>
          <p:cNvSpPr>
            <a:spLocks noGrp="1"/>
          </p:cNvSpPr>
          <p:nvPr>
            <p:ph idx="1"/>
          </p:nvPr>
        </p:nvSpPr>
        <p:spPr>
          <a:xfrm>
            <a:off x="2267743" y="1052736"/>
            <a:ext cx="6430169" cy="5112568"/>
          </a:xfrm>
        </p:spPr>
        <p:txBody>
          <a:bodyPr/>
          <a:lstStyle/>
          <a:p>
            <a:r>
              <a:rPr lang="en-GB" b="0" dirty="0"/>
              <a:t>Key idea: calculate </a:t>
            </a:r>
            <a:r>
              <a:rPr lang="en-GB" b="0" i="1" dirty="0"/>
              <a:t>effects of differences </a:t>
            </a:r>
            <a:r>
              <a:rPr lang="en-GB" b="0" dirty="0"/>
              <a:t>between</a:t>
            </a:r>
            <a:r>
              <a:rPr lang="en-GB" b="0" i="1" dirty="0"/>
              <a:t> </a:t>
            </a:r>
            <a:r>
              <a:rPr lang="en-GB" b="0" dirty="0"/>
              <a:t>current search position </a:t>
            </a:r>
            <a:r>
              <a:rPr lang="en-GB" b="0" i="1" dirty="0"/>
              <a:t>s </a:t>
            </a:r>
            <a:r>
              <a:rPr lang="en-GB" b="0" dirty="0"/>
              <a:t>and</a:t>
            </a:r>
            <a:r>
              <a:rPr lang="en-GB" b="0" i="1" dirty="0"/>
              <a:t> </a:t>
            </a:r>
            <a:r>
              <a:rPr lang="en-GB" b="0" dirty="0"/>
              <a:t>a</a:t>
            </a:r>
            <a:r>
              <a:rPr lang="en-GB" b="0" i="1" dirty="0"/>
              <a:t> </a:t>
            </a:r>
            <a:r>
              <a:rPr lang="en-GB" b="0" dirty="0"/>
              <a:t>neighbour</a:t>
            </a:r>
            <a:r>
              <a:rPr lang="en-GB" b="0" i="1" dirty="0"/>
              <a:t> s' </a:t>
            </a:r>
            <a:r>
              <a:rPr lang="en-GB" b="0" dirty="0"/>
              <a:t>on</a:t>
            </a:r>
            <a:r>
              <a:rPr lang="en-GB" b="0" i="1" dirty="0"/>
              <a:t> </a:t>
            </a:r>
            <a:r>
              <a:rPr lang="en-GB" b="0" dirty="0"/>
              <a:t>the</a:t>
            </a:r>
            <a:r>
              <a:rPr lang="en-GB" b="0" i="1" dirty="0"/>
              <a:t> </a:t>
            </a:r>
            <a:r>
              <a:rPr lang="en-GB" b="0" dirty="0"/>
              <a:t>evaluation function value.</a:t>
            </a:r>
            <a:endParaRPr lang="en-GB" b="0" dirty="0"/>
          </a:p>
          <a:p>
            <a:r>
              <a:rPr lang="en-GB" b="0" dirty="0"/>
              <a:t>Evaluation function values often consist of independent contributions of solution components; hence, </a:t>
            </a:r>
            <a:r>
              <a:rPr lang="en-GB" b="0" i="1" dirty="0"/>
              <a:t>f</a:t>
            </a:r>
            <a:r>
              <a:rPr lang="en-GB" b="0" dirty="0"/>
              <a:t>(</a:t>
            </a:r>
            <a:r>
              <a:rPr lang="en-GB" b="0" i="1" dirty="0"/>
              <a:t>s'</a:t>
            </a:r>
            <a:r>
              <a:rPr lang="en-GB" b="0" dirty="0"/>
              <a:t>) can be efficiently calculated from </a:t>
            </a:r>
            <a:r>
              <a:rPr lang="en-GB" b="0" i="1" dirty="0"/>
              <a:t>f</a:t>
            </a:r>
            <a:r>
              <a:rPr lang="en-GB" b="0" dirty="0"/>
              <a:t>(</a:t>
            </a:r>
            <a:r>
              <a:rPr lang="en-GB" b="0" i="1" dirty="0"/>
              <a:t>s</a:t>
            </a:r>
            <a:r>
              <a:rPr lang="en-GB" b="0" dirty="0"/>
              <a:t>) by differences between </a:t>
            </a:r>
            <a:r>
              <a:rPr lang="en-GB" b="0" i="1" dirty="0"/>
              <a:t>s</a:t>
            </a:r>
            <a:r>
              <a:rPr lang="en-GB" b="0" dirty="0"/>
              <a:t> and </a:t>
            </a:r>
            <a:r>
              <a:rPr lang="en-GB" b="0" i="1" dirty="0"/>
              <a:t>s</a:t>
            </a:r>
            <a:r>
              <a:rPr lang="en-GB" b="0" dirty="0"/>
              <a:t>' in terms of solution components.</a:t>
            </a:r>
            <a:endParaRPr lang="en-GB" b="0" dirty="0"/>
          </a:p>
          <a:p>
            <a:r>
              <a:rPr lang="en-GB" b="0" dirty="0"/>
              <a:t>Crucial for efficient implementation of heuristics/metaheuristics/hyper-heuristics</a:t>
            </a:r>
            <a:endParaRPr lang="en-GB" b="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Local Search: Delta Evaluation for </a:t>
            </a:r>
            <a:br>
              <a:rPr lang="en-GB" dirty="0"/>
            </a:br>
            <a:r>
              <a:rPr lang="en-GB" dirty="0"/>
              <a:t>TSP</a:t>
            </a:r>
            <a:endParaRPr lang="en-GB" dirty="0"/>
          </a:p>
        </p:txBody>
      </p:sp>
      <p:sp>
        <p:nvSpPr>
          <p:cNvPr id="3" name="Content Placeholder 2"/>
          <p:cNvSpPr>
            <a:spLocks noGrp="1"/>
          </p:cNvSpPr>
          <p:nvPr>
            <p:ph idx="1"/>
          </p:nvPr>
        </p:nvSpPr>
        <p:spPr>
          <a:xfrm>
            <a:off x="2061612" y="1679025"/>
            <a:ext cx="6935170" cy="4411662"/>
          </a:xfrm>
        </p:spPr>
        <p:txBody>
          <a:bodyPr/>
          <a:lstStyle/>
          <a:p>
            <a:pPr lvl="1"/>
            <a:endParaRPr lang="en-GB" dirty="0"/>
          </a:p>
          <a:p>
            <a:pPr lvl="1"/>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sp>
        <p:nvSpPr>
          <p:cNvPr id="7" name="Oval 6"/>
          <p:cNvSpPr/>
          <p:nvPr/>
        </p:nvSpPr>
        <p:spPr>
          <a:xfrm>
            <a:off x="3633668" y="1592437"/>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796990" y="158197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796990" y="266209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624374" y="266209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a:endCxn id="8" idx="2"/>
          </p:cNvCxnSpPr>
          <p:nvPr/>
        </p:nvCxnSpPr>
        <p:spPr>
          <a:xfrm>
            <a:off x="3831637" y="1674470"/>
            <a:ext cx="965353" cy="25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886" y="2754590"/>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7" idx="2"/>
          </p:cNvCxnSpPr>
          <p:nvPr/>
        </p:nvCxnSpPr>
        <p:spPr>
          <a:xfrm flipV="1">
            <a:off x="3088636" y="1710694"/>
            <a:ext cx="545032" cy="262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44046" y="1674470"/>
            <a:ext cx="57606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p:cNvCxnSpPr>
          <p:nvPr/>
        </p:nvCxnSpPr>
        <p:spPr>
          <a:xfrm flipV="1">
            <a:off x="5044046" y="2610575"/>
            <a:ext cx="504056" cy="169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0" idx="2"/>
          </p:cNvCxnSpPr>
          <p:nvPr/>
        </p:nvCxnSpPr>
        <p:spPr>
          <a:xfrm>
            <a:off x="3043338" y="2607965"/>
            <a:ext cx="581036" cy="17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loud 4"/>
          <p:cNvSpPr/>
          <p:nvPr/>
        </p:nvSpPr>
        <p:spPr>
          <a:xfrm>
            <a:off x="2246726" y="1762104"/>
            <a:ext cx="1047220" cy="10929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loud 5"/>
          <p:cNvSpPr/>
          <p:nvPr/>
        </p:nvSpPr>
        <p:spPr>
          <a:xfrm>
            <a:off x="5494682" y="1287215"/>
            <a:ext cx="1741614" cy="19977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3551199" y="4253435"/>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815200" y="419518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4815200" y="527530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3613290" y="521471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endCxn id="25" idx="2"/>
          </p:cNvCxnSpPr>
          <p:nvPr/>
        </p:nvCxnSpPr>
        <p:spPr>
          <a:xfrm flipV="1">
            <a:off x="3831637" y="4316963"/>
            <a:ext cx="983563" cy="990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6"/>
          </p:cNvCxnSpPr>
          <p:nvPr/>
        </p:nvCxnSpPr>
        <p:spPr>
          <a:xfrm>
            <a:off x="3780044" y="4375209"/>
            <a:ext cx="1047978" cy="9996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2"/>
          </p:cNvCxnSpPr>
          <p:nvPr/>
        </p:nvCxnSpPr>
        <p:spPr>
          <a:xfrm flipV="1">
            <a:off x="2987957" y="4375209"/>
            <a:ext cx="563242" cy="265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71813" y="4356364"/>
            <a:ext cx="548297" cy="226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6"/>
          </p:cNvCxnSpPr>
          <p:nvPr/>
        </p:nvCxnSpPr>
        <p:spPr>
          <a:xfrm flipV="1">
            <a:off x="5044045" y="5230825"/>
            <a:ext cx="504057" cy="166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7" idx="2"/>
          </p:cNvCxnSpPr>
          <p:nvPr/>
        </p:nvCxnSpPr>
        <p:spPr>
          <a:xfrm>
            <a:off x="2978040" y="5170235"/>
            <a:ext cx="635250" cy="166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loud 33"/>
          <p:cNvSpPr/>
          <p:nvPr/>
        </p:nvSpPr>
        <p:spPr>
          <a:xfrm>
            <a:off x="2204875" y="4423284"/>
            <a:ext cx="932969" cy="10112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loud 34"/>
          <p:cNvSpPr/>
          <p:nvPr/>
        </p:nvSpPr>
        <p:spPr>
          <a:xfrm>
            <a:off x="5524182" y="3807495"/>
            <a:ext cx="1712114" cy="18913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7344397" y="2053848"/>
            <a:ext cx="1326004" cy="400110"/>
          </a:xfrm>
          <a:prstGeom prst="rect">
            <a:avLst/>
          </a:prstGeom>
          <a:noFill/>
        </p:spPr>
        <p:txBody>
          <a:bodyPr wrap="square" rtlCol="0">
            <a:spAutoFit/>
          </a:bodyPr>
          <a:lstStyle/>
          <a:p>
            <a:r>
              <a:rPr lang="en-GB" sz="2000" b="1" i="1" dirty="0"/>
              <a:t>f</a:t>
            </a:r>
            <a:r>
              <a:rPr lang="en-GB" sz="2000" b="1" dirty="0"/>
              <a:t>(</a:t>
            </a:r>
            <a:r>
              <a:rPr lang="en-GB" sz="2000" b="1" i="1" dirty="0"/>
              <a:t>s</a:t>
            </a:r>
            <a:r>
              <a:rPr lang="en-GB" sz="2000" b="1" dirty="0"/>
              <a:t>) = </a:t>
            </a:r>
            <a:r>
              <a:rPr lang="en-GB" sz="2000" b="1" dirty="0">
                <a:sym typeface="Symbol"/>
              </a:rPr>
              <a:t></a:t>
            </a:r>
            <a:endParaRPr lang="en-GB" sz="2000" b="1" dirty="0"/>
          </a:p>
        </p:txBody>
      </p:sp>
      <p:sp>
        <p:nvSpPr>
          <p:cNvPr id="39" name="TextBox 38"/>
          <p:cNvSpPr txBox="1"/>
          <p:nvPr/>
        </p:nvSpPr>
        <p:spPr>
          <a:xfrm>
            <a:off x="7148558" y="4851207"/>
            <a:ext cx="2151808" cy="400110"/>
          </a:xfrm>
          <a:prstGeom prst="rect">
            <a:avLst/>
          </a:prstGeom>
          <a:noFill/>
        </p:spPr>
        <p:txBody>
          <a:bodyPr wrap="square" rtlCol="0">
            <a:spAutoFit/>
          </a:bodyPr>
          <a:lstStyle/>
          <a:p>
            <a:r>
              <a:rPr lang="en-GB" sz="2000" b="1" i="1" dirty="0"/>
              <a:t>f</a:t>
            </a:r>
            <a:r>
              <a:rPr lang="en-GB" sz="2000" b="1" dirty="0"/>
              <a:t>(</a:t>
            </a:r>
            <a:r>
              <a:rPr lang="en-GB" sz="2000" b="1" i="1" dirty="0"/>
              <a:t>s'</a:t>
            </a:r>
            <a:r>
              <a:rPr lang="en-GB" sz="2000" b="1" dirty="0"/>
              <a:t>) = </a:t>
            </a:r>
            <a:r>
              <a:rPr lang="en-GB" sz="2000" b="1" dirty="0">
                <a:sym typeface="Symbol"/>
              </a:rPr>
              <a:t> +  </a:t>
            </a:r>
            <a:endParaRPr lang="en-GB" sz="2000" b="1" dirty="0"/>
          </a:p>
        </p:txBody>
      </p:sp>
      <p:sp>
        <p:nvSpPr>
          <p:cNvPr id="40" name="TextBox 39"/>
          <p:cNvSpPr txBox="1"/>
          <p:nvPr/>
        </p:nvSpPr>
        <p:spPr>
          <a:xfrm>
            <a:off x="3086618" y="3484746"/>
            <a:ext cx="3914854" cy="400110"/>
          </a:xfrm>
          <a:prstGeom prst="rect">
            <a:avLst/>
          </a:prstGeom>
          <a:noFill/>
        </p:spPr>
        <p:txBody>
          <a:bodyPr wrap="square" rtlCol="0">
            <a:spAutoFit/>
          </a:bodyPr>
          <a:lstStyle/>
          <a:p>
            <a:r>
              <a:rPr lang="en-GB" sz="2000" b="1" dirty="0">
                <a:sym typeface="Symbol"/>
              </a:rPr>
              <a:t> = (n1+n2) – (d1+d2)  </a:t>
            </a:r>
            <a:endParaRPr lang="en-GB" sz="2000" b="1" dirty="0"/>
          </a:p>
        </p:txBody>
      </p:sp>
      <p:sp>
        <p:nvSpPr>
          <p:cNvPr id="41" name="TextBox 40"/>
          <p:cNvSpPr txBox="1"/>
          <p:nvPr/>
        </p:nvSpPr>
        <p:spPr>
          <a:xfrm>
            <a:off x="4040985" y="1287215"/>
            <a:ext cx="585417" cy="400110"/>
          </a:xfrm>
          <a:prstGeom prst="rect">
            <a:avLst/>
          </a:prstGeom>
          <a:noFill/>
        </p:spPr>
        <p:txBody>
          <a:bodyPr wrap="square" rtlCol="0">
            <a:spAutoFit/>
          </a:bodyPr>
          <a:lstStyle/>
          <a:p>
            <a:r>
              <a:rPr lang="en-GB" sz="2000" b="1" dirty="0"/>
              <a:t>d1</a:t>
            </a:r>
            <a:endParaRPr lang="en-GB" sz="2000" b="1" dirty="0"/>
          </a:p>
        </p:txBody>
      </p:sp>
      <p:sp>
        <p:nvSpPr>
          <p:cNvPr id="42" name="TextBox 41"/>
          <p:cNvSpPr txBox="1"/>
          <p:nvPr/>
        </p:nvSpPr>
        <p:spPr>
          <a:xfrm>
            <a:off x="4040985" y="2420179"/>
            <a:ext cx="585417" cy="400110"/>
          </a:xfrm>
          <a:prstGeom prst="rect">
            <a:avLst/>
          </a:prstGeom>
          <a:noFill/>
        </p:spPr>
        <p:txBody>
          <a:bodyPr wrap="square" rtlCol="0">
            <a:spAutoFit/>
          </a:bodyPr>
          <a:lstStyle/>
          <a:p>
            <a:r>
              <a:rPr lang="en-GB" sz="2000" b="1" dirty="0"/>
              <a:t>d2</a:t>
            </a:r>
            <a:endParaRPr lang="en-GB" sz="2000" b="1" dirty="0"/>
          </a:p>
        </p:txBody>
      </p:sp>
      <p:sp>
        <p:nvSpPr>
          <p:cNvPr id="43" name="TextBox 42"/>
          <p:cNvSpPr txBox="1"/>
          <p:nvPr/>
        </p:nvSpPr>
        <p:spPr>
          <a:xfrm>
            <a:off x="4416861" y="4437953"/>
            <a:ext cx="465121" cy="400110"/>
          </a:xfrm>
          <a:prstGeom prst="rect">
            <a:avLst/>
          </a:prstGeom>
          <a:noFill/>
        </p:spPr>
        <p:txBody>
          <a:bodyPr wrap="square" rtlCol="0">
            <a:spAutoFit/>
          </a:bodyPr>
          <a:lstStyle/>
          <a:p>
            <a:r>
              <a:rPr lang="en-GB" sz="2000" b="1" dirty="0"/>
              <a:t>n1</a:t>
            </a:r>
            <a:endParaRPr lang="en-GB" sz="2000" b="1" dirty="0"/>
          </a:p>
        </p:txBody>
      </p:sp>
      <p:sp>
        <p:nvSpPr>
          <p:cNvPr id="44" name="TextBox 43"/>
          <p:cNvSpPr txBox="1"/>
          <p:nvPr/>
        </p:nvSpPr>
        <p:spPr>
          <a:xfrm>
            <a:off x="3639738" y="4474915"/>
            <a:ext cx="465121" cy="400110"/>
          </a:xfrm>
          <a:prstGeom prst="rect">
            <a:avLst/>
          </a:prstGeom>
          <a:noFill/>
        </p:spPr>
        <p:txBody>
          <a:bodyPr wrap="square" rtlCol="0">
            <a:spAutoFit/>
          </a:bodyPr>
          <a:lstStyle/>
          <a:p>
            <a:r>
              <a:rPr lang="en-GB" sz="2000" b="1" dirty="0"/>
              <a:t>n2</a:t>
            </a:r>
            <a:endParaRPr lang="en-GB" sz="2000" b="1" dirty="0"/>
          </a:p>
        </p:txBody>
      </p:sp>
      <p:sp>
        <p:nvSpPr>
          <p:cNvPr id="11" name="Rectangle 10"/>
          <p:cNvSpPr/>
          <p:nvPr/>
        </p:nvSpPr>
        <p:spPr>
          <a:xfrm>
            <a:off x="2131582" y="4059533"/>
            <a:ext cx="433132" cy="523220"/>
          </a:xfrm>
          <a:prstGeom prst="rect">
            <a:avLst/>
          </a:prstGeom>
        </p:spPr>
        <p:txBody>
          <a:bodyPr wrap="square">
            <a:spAutoFit/>
          </a:bodyPr>
          <a:lstStyle/>
          <a:p>
            <a:r>
              <a:rPr lang="en-GB" sz="2800" i="1" dirty="0"/>
              <a:t>s'</a:t>
            </a:r>
            <a:endParaRPr lang="en-GB" sz="2800" dirty="0"/>
          </a:p>
        </p:txBody>
      </p:sp>
      <p:sp>
        <p:nvSpPr>
          <p:cNvPr id="37" name="Rectangle 36"/>
          <p:cNvSpPr/>
          <p:nvPr/>
        </p:nvSpPr>
        <p:spPr>
          <a:xfrm>
            <a:off x="2052691" y="1581972"/>
            <a:ext cx="364202" cy="523220"/>
          </a:xfrm>
          <a:prstGeom prst="rect">
            <a:avLst/>
          </a:prstGeom>
        </p:spPr>
        <p:txBody>
          <a:bodyPr wrap="square">
            <a:spAutoFit/>
          </a:bodyPr>
          <a:lstStyle/>
          <a:p>
            <a:r>
              <a:rPr lang="en-GB" sz="2800" i="1" dirty="0"/>
              <a:t>s</a:t>
            </a:r>
            <a:endParaRPr lang="en-GB" sz="2800" dirty="0"/>
          </a:p>
        </p:txBody>
      </p:sp>
      <p:grpSp>
        <p:nvGrpSpPr>
          <p:cNvPr id="59" name="Group 58"/>
          <p:cNvGrpSpPr/>
          <p:nvPr/>
        </p:nvGrpSpPr>
        <p:grpSpPr>
          <a:xfrm>
            <a:off x="323527" y="1180874"/>
            <a:ext cx="1521089" cy="4928301"/>
            <a:chOff x="323527" y="1180874"/>
            <a:chExt cx="1521089" cy="4928301"/>
          </a:xfrm>
        </p:grpSpPr>
        <p:sp>
          <p:nvSpPr>
            <p:cNvPr id="60" name="Chevron 59"/>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61" name="Chevron 60"/>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62" name="Chevron 61"/>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63" name="Chevron 62"/>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64" name="Chevron 63"/>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65" name="Chevron 64"/>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Delta Evaluation for </a:t>
            </a:r>
            <a:br>
              <a:rPr lang="en-GB" dirty="0"/>
            </a:br>
            <a:r>
              <a:rPr lang="en-GB" dirty="0"/>
              <a:t>TSP II</a:t>
            </a:r>
            <a:endParaRPr lang="en-GB" dirty="0"/>
          </a:p>
        </p:txBody>
      </p:sp>
      <p:sp>
        <p:nvSpPr>
          <p:cNvPr id="31" name="Footer Placeholder 30"/>
          <p:cNvSpPr>
            <a:spLocks noGrp="1"/>
          </p:cNvSpPr>
          <p:nvPr>
            <p:ph type="ftr" sz="quarter" idx="11"/>
          </p:nvPr>
        </p:nvSpPr>
        <p:spPr/>
        <p:txBody>
          <a:bodyPr/>
          <a:lstStyle/>
          <a:p>
            <a:pPr>
              <a:defRPr/>
            </a:pPr>
            <a:r>
              <a:rPr lang="sv-SE" dirty="0" err="1"/>
              <a:t>Artificial</a:t>
            </a:r>
            <a:r>
              <a:rPr lang="sv-SE" dirty="0"/>
              <a:t> </a:t>
            </a:r>
            <a:r>
              <a:rPr lang="sv-SE" dirty="0" err="1"/>
              <a:t>Intelligence</a:t>
            </a:r>
            <a:r>
              <a:rPr lang="sv-SE" dirty="0"/>
              <a:t> </a:t>
            </a:r>
            <a:r>
              <a:rPr lang="sv-SE" dirty="0" err="1"/>
              <a:t>Methods</a:t>
            </a:r>
            <a:r>
              <a:rPr lang="sv-SE" dirty="0"/>
              <a:t> - </a:t>
            </a:r>
            <a:r>
              <a:rPr lang="sv-SE" dirty="0" err="1"/>
              <a:t>Introduction</a:t>
            </a:r>
            <a:endParaRPr lang="en-US" dirty="0"/>
          </a:p>
        </p:txBody>
      </p:sp>
      <p:sp>
        <p:nvSpPr>
          <p:cNvPr id="30" name="Slide Number Placeholder 29"/>
          <p:cNvSpPr>
            <a:spLocks noGrp="1"/>
          </p:cNvSpPr>
          <p:nvPr>
            <p:ph type="sldNum" sz="quarter" idx="12"/>
          </p:nvPr>
        </p:nvSpPr>
        <p:spPr/>
        <p:txBody>
          <a:bodyPr/>
          <a:lstStyle/>
          <a:p>
            <a:pPr>
              <a:defRPr/>
            </a:pPr>
            <a:fld id="{39821B39-DFAA-4DC5-8828-42DA47C33575}" type="slidenum">
              <a:rPr lang="en-US" smtClean="0"/>
            </a:fld>
            <a:endParaRPr lang="en-US"/>
          </a:p>
        </p:txBody>
      </p:sp>
      <p:grpSp>
        <p:nvGrpSpPr>
          <p:cNvPr id="32" name="Group 31"/>
          <p:cNvGrpSpPr/>
          <p:nvPr/>
        </p:nvGrpSpPr>
        <p:grpSpPr>
          <a:xfrm>
            <a:off x="323527" y="1180874"/>
            <a:ext cx="1521089" cy="4928301"/>
            <a:chOff x="323527" y="1180874"/>
            <a:chExt cx="1521089" cy="4928301"/>
          </a:xfrm>
        </p:grpSpPr>
        <p:sp>
          <p:nvSpPr>
            <p:cNvPr id="33" name="Chevron 32"/>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35" name="Chevron 34"/>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38" name="Chevron 3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39" name="Chevron 3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41" name="Chevron 40"/>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42" name="Chevron 41"/>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mc:AlternateContent xmlns:mc="http://schemas.openxmlformats.org/markup-compatibility/2006">
        <mc:Choice xmlns:a14="http://schemas.microsoft.com/office/drawing/2010/main" Requires="a14">
          <p:sp>
            <p:nvSpPr>
              <p:cNvPr id="43" name="Content Placeholder 2"/>
              <p:cNvSpPr>
                <a:spLocks noGrp="1"/>
              </p:cNvSpPr>
              <p:nvPr>
                <p:ph idx="1"/>
              </p:nvPr>
            </p:nvSpPr>
            <p:spPr>
              <a:xfrm>
                <a:off x="1798067" y="1012212"/>
                <a:ext cx="4074217" cy="5112568"/>
              </a:xfrm>
            </p:spPr>
            <p:txBody>
              <a:bodyPr/>
              <a:lstStyle/>
              <a:p>
                <a:r>
                  <a:rPr lang="en-GB" dirty="0"/>
                  <a:t>previous example </a:t>
                </a:r>
                <a:endParaRPr lang="en-GB" dirty="0"/>
              </a:p>
              <a:p>
                <a:pPr marL="457200" lvl="1" indent="0">
                  <a:buNone/>
                </a:pPr>
                <a:r>
                  <a:rPr lang="en-GB" sz="2000" b="1" dirty="0"/>
                  <a:t>s</a:t>
                </a:r>
                <a:r>
                  <a:rPr lang="en-GB" sz="2000" dirty="0"/>
                  <a:t>= &lt;c1, c2, c4, c5, c3&gt;, </a:t>
                </a:r>
                <a:r>
                  <a:rPr lang="en-GB" sz="2000" i="1" dirty="0"/>
                  <a:t>f</a:t>
                </a:r>
                <a:r>
                  <a:rPr lang="en-GB" sz="2000" dirty="0"/>
                  <a:t>(</a:t>
                </a:r>
                <a:r>
                  <a:rPr lang="en-GB" sz="2000" b="1" dirty="0"/>
                  <a:t>s</a:t>
                </a:r>
                <a:r>
                  <a:rPr lang="en-GB" sz="2000" dirty="0"/>
                  <a:t>)</a:t>
                </a:r>
                <a:r>
                  <a:rPr lang="en-GB" sz="2000" i="1" baseline="-25000" dirty="0"/>
                  <a:t> </a:t>
                </a:r>
                <a:r>
                  <a:rPr lang="en-GB" sz="2000" dirty="0"/>
                  <a:t>=35 </a:t>
                </a:r>
                <a:endParaRPr lang="en-GB" sz="2000" dirty="0"/>
              </a:p>
              <a:p>
                <a:pPr marL="457200" lvl="1" indent="0">
                  <a:buNone/>
                </a:pPr>
                <a:r>
                  <a:rPr lang="en-GB" sz="2000" dirty="0"/>
                  <a:t>The </a:t>
                </a:r>
                <a:r>
                  <a:rPr lang="en-GB" sz="2000" dirty="0" err="1"/>
                  <a:t>neigbouring</a:t>
                </a:r>
                <a:r>
                  <a:rPr lang="en-GB" sz="2000" dirty="0"/>
                  <a:t> solution </a:t>
                </a:r>
                <a:r>
                  <a:rPr lang="en-GB" sz="2000" dirty="0" err="1"/>
                  <a:t>obj</a:t>
                </a:r>
                <a:r>
                  <a:rPr lang="en-GB" sz="2000" dirty="0"/>
                  <a:t>:</a:t>
                </a:r>
                <a:endParaRPr lang="en-GB" sz="2000" dirty="0"/>
              </a:p>
              <a:p>
                <a:pPr marL="457200" lvl="1" indent="0">
                  <a:spcBef>
                    <a:spcPts val="0"/>
                  </a:spcBef>
                  <a:buNone/>
                </a:pPr>
                <a:r>
                  <a:rPr lang="en-GB" sz="2000" b="1" dirty="0"/>
                  <a:t>s’</a:t>
                </a:r>
                <a:r>
                  <a:rPr lang="en-GB" sz="2000" dirty="0"/>
                  <a:t>=&lt;</a:t>
                </a:r>
                <a:r>
                  <a:rPr lang="en-GB" sz="2000" dirty="0">
                    <a:solidFill>
                      <a:srgbClr val="FF0000"/>
                    </a:solidFill>
                  </a:rPr>
                  <a:t>c2</a:t>
                </a:r>
                <a:r>
                  <a:rPr lang="en-GB" sz="2000" dirty="0"/>
                  <a:t>, </a:t>
                </a:r>
                <a:r>
                  <a:rPr lang="en-GB" sz="2000" dirty="0">
                    <a:solidFill>
                      <a:srgbClr val="FF0000"/>
                    </a:solidFill>
                  </a:rPr>
                  <a:t>c1</a:t>
                </a:r>
                <a:r>
                  <a:rPr lang="en-GB" sz="2000" dirty="0"/>
                  <a:t>, c4, c5, c3&gt;</a:t>
                </a:r>
                <a:endParaRPr lang="en-GB" sz="2000" dirty="0"/>
              </a:p>
              <a:p>
                <a:pPr marL="457200" lvl="1" indent="0">
                  <a:spcBef>
                    <a:spcPts val="0"/>
                  </a:spcBef>
                  <a:buNone/>
                </a:pPr>
                <a:endParaRPr lang="en-GB" sz="2000" dirty="0"/>
              </a:p>
              <a:p>
                <a:pPr marL="457200" lvl="1" indent="0">
                  <a:spcBef>
                    <a:spcPts val="0"/>
                  </a:spcBef>
                  <a:buNone/>
                </a:pPr>
                <a:r>
                  <a:rPr lang="en-GB" sz="2000" i="1" dirty="0">
                    <a:highlight>
                      <a:srgbClr val="FFFF00"/>
                    </a:highlight>
                  </a:rPr>
                  <a:t>f</a:t>
                </a:r>
                <a:r>
                  <a:rPr lang="en-GB" sz="2000" dirty="0">
                    <a:highlight>
                      <a:srgbClr val="FFFF00"/>
                    </a:highlight>
                  </a:rPr>
                  <a:t>(</a:t>
                </a:r>
                <a:r>
                  <a:rPr lang="en-GB" sz="2000" b="1" dirty="0">
                    <a:highlight>
                      <a:srgbClr val="FFFF00"/>
                    </a:highlight>
                  </a:rPr>
                  <a:t>s</a:t>
                </a:r>
                <a:r>
                  <a:rPr lang="en-GB" sz="2000" dirty="0">
                    <a:highlight>
                      <a:srgbClr val="FFFF00"/>
                    </a:highlight>
                  </a:rPr>
                  <a:t>’) = f(s) + </a:t>
                </a:r>
                <a14:m>
                  <m:oMath xmlns:m="http://schemas.openxmlformats.org/officeDocument/2006/math">
                    <m:r>
                      <a:rPr lang="en-GB" sz="2000" i="1" smtClean="0">
                        <a:highlight>
                          <a:srgbClr val="FFFF00"/>
                        </a:highlight>
                        <a:latin typeface="Cambria Math" panose="02040503050406030204" pitchFamily="18" charset="0"/>
                        <a:ea typeface="Cambria Math" panose="02040503050406030204" pitchFamily="18" charset="0"/>
                      </a:rPr>
                      <m:t>∆</m:t>
                    </m:r>
                  </m:oMath>
                </a14:m>
                <a:endParaRPr lang="en-GB" sz="2000" dirty="0">
                  <a:highlight>
                    <a:srgbClr val="FFFF00"/>
                  </a:highlight>
                </a:endParaRPr>
              </a:p>
              <a:p>
                <a:pPr marL="457200" lvl="1" indent="0">
                  <a:spcBef>
                    <a:spcPts val="0"/>
                  </a:spcBef>
                  <a:buNone/>
                </a:pPr>
                <a:endParaRPr lang="en-GB" sz="2000" dirty="0"/>
              </a:p>
              <a:p>
                <a:pPr marL="457200" lvl="1" indent="0">
                  <a:spcBef>
                    <a:spcPts val="0"/>
                  </a:spcBef>
                  <a:buNone/>
                </a:pPr>
                <a14:m>
                  <m:oMath xmlns:m="http://schemas.openxmlformats.org/officeDocument/2006/math">
                    <m:r>
                      <a:rPr lang="en-GB" sz="2000" i="1">
                        <a:latin typeface="Cambria Math" panose="02040503050406030204" pitchFamily="18" charset="0"/>
                        <a:ea typeface="Cambria Math" panose="02040503050406030204" pitchFamily="18" charset="0"/>
                      </a:rPr>
                      <m:t>∆</m:t>
                    </m:r>
                  </m:oMath>
                </a14:m>
                <a:r>
                  <a:rPr lang="en-GB" sz="2000" dirty="0"/>
                  <a:t> = 5+10 – (6+11) = -2</a:t>
                </a:r>
                <a:endParaRPr lang="en-GB" sz="2000" dirty="0"/>
              </a:p>
              <a:p>
                <a:pPr marL="457200" lvl="1" indent="0">
                  <a:spcBef>
                    <a:spcPts val="0"/>
                  </a:spcBef>
                  <a:buNone/>
                </a:pPr>
                <a:endParaRPr lang="en-GB" sz="2000" dirty="0"/>
              </a:p>
              <a:p>
                <a:pPr marL="457200" lvl="1" indent="0">
                  <a:spcBef>
                    <a:spcPts val="0"/>
                  </a:spcBef>
                  <a:buNone/>
                </a:pPr>
                <a:r>
                  <a:rPr lang="en-GB" sz="2000" dirty="0"/>
                  <a:t>Hence </a:t>
                </a:r>
                <a:r>
                  <a:rPr lang="en-GB" sz="2000" i="1" dirty="0"/>
                  <a:t>f</a:t>
                </a:r>
                <a:r>
                  <a:rPr lang="en-GB" sz="2000" dirty="0"/>
                  <a:t>(</a:t>
                </a:r>
                <a:r>
                  <a:rPr lang="en-GB" sz="2000" b="1" dirty="0"/>
                  <a:t>s</a:t>
                </a:r>
                <a:r>
                  <a:rPr lang="en-GB" sz="2000" dirty="0"/>
                  <a:t>’)=35 + (-2) = 33</a:t>
                </a:r>
                <a:endParaRPr lang="en-GB" sz="2000" dirty="0"/>
              </a:p>
            </p:txBody>
          </p:sp>
        </mc:Choice>
        <mc:Fallback>
          <p:sp>
            <p:nvSpPr>
              <p:cNvPr id="43" name="Content Placeholder 2"/>
              <p:cNvSpPr>
                <a:spLocks noRot="1" noChangeAspect="1" noMove="1" noResize="1" noEditPoints="1" noAdjustHandles="1" noChangeArrowheads="1" noChangeShapeType="1" noTextEdit="1"/>
              </p:cNvSpPr>
              <p:nvPr>
                <p:ph idx="1"/>
              </p:nvPr>
            </p:nvSpPr>
            <p:spPr>
              <a:xfrm>
                <a:off x="1798067" y="1012212"/>
                <a:ext cx="4074217" cy="5112568"/>
              </a:xfrm>
              <a:blipFill rotWithShape="1">
                <a:blip r:embed="rId1"/>
                <a:stretch>
                  <a:fillRect l="-9" r="11" b="4"/>
                </a:stretch>
              </a:blipFill>
            </p:spPr>
            <p:txBody>
              <a:bodyPr/>
              <a:lstStyle/>
              <a:p>
                <a:r>
                  <a:rPr lang="zh-CN" altLang="en-US">
                    <a:noFill/>
                  </a:rPr>
                  <a:t> </a:t>
                </a:r>
              </a:p>
            </p:txBody>
          </p:sp>
        </mc:Fallback>
      </mc:AlternateContent>
      <p:sp>
        <p:nvSpPr>
          <p:cNvPr id="45" name="Oval 44"/>
          <p:cNvSpPr/>
          <p:nvPr/>
        </p:nvSpPr>
        <p:spPr>
          <a:xfrm>
            <a:off x="6786464" y="12979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066384" y="19459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8730680" y="31701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5924448" y="1547120"/>
            <a:ext cx="474810" cy="461665"/>
          </a:xfrm>
          <a:prstGeom prst="rect">
            <a:avLst/>
          </a:prstGeom>
        </p:spPr>
        <p:txBody>
          <a:bodyPr wrap="none">
            <a:spAutoFit/>
          </a:bodyPr>
          <a:lstStyle/>
          <a:p>
            <a:pPr algn="r"/>
            <a:r>
              <a:rPr lang="en-US" sz="2400" dirty="0"/>
              <a:t>c1</a:t>
            </a:r>
            <a:endParaRPr lang="en-GB" sz="2400" dirty="0"/>
          </a:p>
        </p:txBody>
      </p:sp>
      <p:sp>
        <p:nvSpPr>
          <p:cNvPr id="49" name="Rectangle 48"/>
          <p:cNvSpPr/>
          <p:nvPr/>
        </p:nvSpPr>
        <p:spPr>
          <a:xfrm>
            <a:off x="6930479" y="1124744"/>
            <a:ext cx="474810" cy="461665"/>
          </a:xfrm>
          <a:prstGeom prst="rect">
            <a:avLst/>
          </a:prstGeom>
        </p:spPr>
        <p:txBody>
          <a:bodyPr wrap="none">
            <a:spAutoFit/>
          </a:bodyPr>
          <a:lstStyle/>
          <a:p>
            <a:r>
              <a:rPr lang="en-US" sz="2400" dirty="0"/>
              <a:t>c2</a:t>
            </a:r>
            <a:endParaRPr lang="en-GB" sz="2400" dirty="0"/>
          </a:p>
        </p:txBody>
      </p:sp>
      <p:sp>
        <p:nvSpPr>
          <p:cNvPr id="50" name="Rectangle 49"/>
          <p:cNvSpPr/>
          <p:nvPr/>
        </p:nvSpPr>
        <p:spPr>
          <a:xfrm>
            <a:off x="8622102" y="2717348"/>
            <a:ext cx="474810" cy="461665"/>
          </a:xfrm>
          <a:prstGeom prst="rect">
            <a:avLst/>
          </a:prstGeom>
        </p:spPr>
        <p:txBody>
          <a:bodyPr wrap="none">
            <a:spAutoFit/>
          </a:bodyPr>
          <a:lstStyle/>
          <a:p>
            <a:r>
              <a:rPr lang="en-US" sz="2400" dirty="0"/>
              <a:t>c3</a:t>
            </a:r>
            <a:endParaRPr lang="en-GB" sz="2400" dirty="0"/>
          </a:p>
        </p:txBody>
      </p:sp>
      <p:sp>
        <p:nvSpPr>
          <p:cNvPr id="51" name="Rectangle 50"/>
          <p:cNvSpPr/>
          <p:nvPr/>
        </p:nvSpPr>
        <p:spPr>
          <a:xfrm>
            <a:off x="6668300" y="3189554"/>
            <a:ext cx="474810" cy="461665"/>
          </a:xfrm>
          <a:prstGeom prst="rect">
            <a:avLst/>
          </a:prstGeom>
        </p:spPr>
        <p:txBody>
          <a:bodyPr wrap="none">
            <a:spAutoFit/>
          </a:bodyPr>
          <a:lstStyle/>
          <a:p>
            <a:r>
              <a:rPr lang="en-US" sz="2400" dirty="0"/>
              <a:t>c4</a:t>
            </a:r>
            <a:endParaRPr lang="en-GB" sz="2400" dirty="0"/>
          </a:p>
        </p:txBody>
      </p:sp>
      <p:cxnSp>
        <p:nvCxnSpPr>
          <p:cNvPr id="52" name="Straight Connector 51"/>
          <p:cNvCxnSpPr>
            <a:stCxn id="45" idx="3"/>
            <a:endCxn id="46" idx="7"/>
          </p:cNvCxnSpPr>
          <p:nvPr/>
        </p:nvCxnSpPr>
        <p:spPr>
          <a:xfrm rot="5400000">
            <a:off x="6286776" y="1446286"/>
            <a:ext cx="495320" cy="56732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970852" y="1482290"/>
            <a:ext cx="1791464" cy="1719456"/>
            <a:chOff x="6970852" y="1482290"/>
            <a:chExt cx="1791464" cy="1719456"/>
          </a:xfrm>
        </p:grpSpPr>
        <p:cxnSp>
          <p:nvCxnSpPr>
            <p:cNvPr id="53" name="Straight Connector 52"/>
            <p:cNvCxnSpPr>
              <a:stCxn id="45" idx="5"/>
              <a:endCxn id="47" idx="1"/>
            </p:cNvCxnSpPr>
            <p:nvPr/>
          </p:nvCxnSpPr>
          <p:spPr>
            <a:xfrm rot="16200000" flipH="1">
              <a:off x="7006856" y="1446286"/>
              <a:ext cx="1719456" cy="179146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671460" y="2080252"/>
              <a:ext cx="527709" cy="461665"/>
            </a:xfrm>
            <a:prstGeom prst="rect">
              <a:avLst/>
            </a:prstGeom>
          </p:spPr>
          <p:txBody>
            <a:bodyPr wrap="none">
              <a:spAutoFit/>
            </a:bodyPr>
            <a:lstStyle/>
            <a:p>
              <a:r>
                <a:rPr lang="en-US" sz="2400" dirty="0"/>
                <a:t>10</a:t>
              </a:r>
              <a:endParaRPr lang="en-GB" sz="2400" dirty="0"/>
            </a:p>
          </p:txBody>
        </p:sp>
      </p:grpSp>
      <p:sp>
        <p:nvSpPr>
          <p:cNvPr id="59" name="Rectangle 58"/>
          <p:cNvSpPr/>
          <p:nvPr/>
        </p:nvSpPr>
        <p:spPr>
          <a:xfrm>
            <a:off x="6345917" y="1506748"/>
            <a:ext cx="356188" cy="461665"/>
          </a:xfrm>
          <a:prstGeom prst="rect">
            <a:avLst/>
          </a:prstGeom>
        </p:spPr>
        <p:txBody>
          <a:bodyPr wrap="none">
            <a:spAutoFit/>
          </a:bodyPr>
          <a:lstStyle/>
          <a:p>
            <a:r>
              <a:rPr lang="en-US" sz="2400" dirty="0"/>
              <a:t>4</a:t>
            </a:r>
            <a:endParaRPr lang="en-GB" sz="2400" dirty="0"/>
          </a:p>
        </p:txBody>
      </p:sp>
      <p:grpSp>
        <p:nvGrpSpPr>
          <p:cNvPr id="6" name="Group 5"/>
          <p:cNvGrpSpPr/>
          <p:nvPr/>
        </p:nvGrpSpPr>
        <p:grpSpPr>
          <a:xfrm>
            <a:off x="6224332" y="2130362"/>
            <a:ext cx="521760" cy="999376"/>
            <a:chOff x="6224332" y="2130362"/>
            <a:chExt cx="521760" cy="999376"/>
          </a:xfrm>
        </p:grpSpPr>
        <p:cxnSp>
          <p:nvCxnSpPr>
            <p:cNvPr id="54" name="Straight Connector 53"/>
            <p:cNvCxnSpPr>
              <a:stCxn id="46" idx="5"/>
              <a:endCxn id="74" idx="1"/>
            </p:cNvCxnSpPr>
            <p:nvPr/>
          </p:nvCxnSpPr>
          <p:spPr>
            <a:xfrm rot="16200000" flipH="1">
              <a:off x="5998744" y="2382390"/>
              <a:ext cx="999376" cy="49532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224332" y="2202370"/>
              <a:ext cx="356188" cy="461665"/>
            </a:xfrm>
            <a:prstGeom prst="rect">
              <a:avLst/>
            </a:prstGeom>
          </p:spPr>
          <p:txBody>
            <a:bodyPr wrap="none">
              <a:spAutoFit/>
            </a:bodyPr>
            <a:lstStyle/>
            <a:p>
              <a:r>
                <a:rPr lang="en-US" sz="2400" dirty="0"/>
                <a:t>5</a:t>
              </a:r>
              <a:endParaRPr lang="en-GB" sz="2400" dirty="0"/>
            </a:p>
          </p:txBody>
        </p:sp>
      </p:grpSp>
      <p:grpSp>
        <p:nvGrpSpPr>
          <p:cNvPr id="3" name="Group 2"/>
          <p:cNvGrpSpPr/>
          <p:nvPr/>
        </p:nvGrpSpPr>
        <p:grpSpPr>
          <a:xfrm>
            <a:off x="6282408" y="2053986"/>
            <a:ext cx="2479908" cy="1147760"/>
            <a:chOff x="6282408" y="2053986"/>
            <a:chExt cx="2479908" cy="1147760"/>
          </a:xfrm>
        </p:grpSpPr>
        <p:cxnSp>
          <p:nvCxnSpPr>
            <p:cNvPr id="55" name="Straight Connector 54"/>
            <p:cNvCxnSpPr>
              <a:stCxn id="47" idx="1"/>
              <a:endCxn id="46" idx="6"/>
            </p:cNvCxnSpPr>
            <p:nvPr/>
          </p:nvCxnSpPr>
          <p:spPr>
            <a:xfrm rot="16200000" flipV="1">
              <a:off x="6948482" y="1387912"/>
              <a:ext cx="1147760" cy="24799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158051" y="2311085"/>
              <a:ext cx="504882" cy="461665"/>
            </a:xfrm>
            <a:prstGeom prst="rect">
              <a:avLst/>
            </a:prstGeom>
          </p:spPr>
          <p:txBody>
            <a:bodyPr wrap="none">
              <a:spAutoFit/>
            </a:bodyPr>
            <a:lstStyle/>
            <a:p>
              <a:r>
                <a:rPr lang="en-US" sz="2400" dirty="0"/>
                <a:t>11</a:t>
              </a:r>
              <a:endParaRPr lang="en-GB" sz="2400" dirty="0"/>
            </a:p>
          </p:txBody>
        </p:sp>
      </p:grpSp>
      <p:grpSp>
        <p:nvGrpSpPr>
          <p:cNvPr id="4" name="Group 3"/>
          <p:cNvGrpSpPr/>
          <p:nvPr/>
        </p:nvGrpSpPr>
        <p:grpSpPr>
          <a:xfrm>
            <a:off x="6656380" y="1513926"/>
            <a:ext cx="356188" cy="1584176"/>
            <a:chOff x="6656380" y="1513926"/>
            <a:chExt cx="356188" cy="1584176"/>
          </a:xfrm>
        </p:grpSpPr>
        <p:cxnSp>
          <p:nvCxnSpPr>
            <p:cNvPr id="56" name="Straight Connector 55"/>
            <p:cNvCxnSpPr>
              <a:stCxn id="45" idx="4"/>
              <a:endCxn id="74" idx="0"/>
            </p:cNvCxnSpPr>
            <p:nvPr/>
          </p:nvCxnSpPr>
          <p:spPr>
            <a:xfrm rot="5400000">
              <a:off x="6066384" y="2270010"/>
              <a:ext cx="1584176" cy="720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656380" y="2450030"/>
              <a:ext cx="356188" cy="461665"/>
            </a:xfrm>
            <a:prstGeom prst="rect">
              <a:avLst/>
            </a:prstGeom>
          </p:spPr>
          <p:txBody>
            <a:bodyPr wrap="none">
              <a:spAutoFit/>
            </a:bodyPr>
            <a:lstStyle/>
            <a:p>
              <a:r>
                <a:rPr lang="en-US" sz="2400" dirty="0"/>
                <a:t>6</a:t>
              </a:r>
              <a:endParaRPr lang="en-GB" sz="2400" dirty="0"/>
            </a:p>
          </p:txBody>
        </p:sp>
      </p:grpSp>
      <p:sp>
        <p:nvSpPr>
          <p:cNvPr id="64" name="Oval 63"/>
          <p:cNvSpPr/>
          <p:nvPr/>
        </p:nvSpPr>
        <p:spPr>
          <a:xfrm>
            <a:off x="6080316" y="39305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6206831" y="3879749"/>
            <a:ext cx="474810" cy="461665"/>
          </a:xfrm>
          <a:prstGeom prst="rect">
            <a:avLst/>
          </a:prstGeom>
        </p:spPr>
        <p:txBody>
          <a:bodyPr wrap="none">
            <a:spAutoFit/>
          </a:bodyPr>
          <a:lstStyle/>
          <a:p>
            <a:pPr algn="r"/>
            <a:r>
              <a:rPr lang="en-US" sz="2400" dirty="0"/>
              <a:t>c5</a:t>
            </a:r>
            <a:endParaRPr lang="en-GB" sz="2400" dirty="0"/>
          </a:p>
        </p:txBody>
      </p:sp>
      <p:cxnSp>
        <p:nvCxnSpPr>
          <p:cNvPr id="66" name="Straight Connector 65"/>
          <p:cNvCxnSpPr>
            <a:endCxn id="64" idx="7"/>
          </p:cNvCxnSpPr>
          <p:nvPr/>
        </p:nvCxnSpPr>
        <p:spPr>
          <a:xfrm flipH="1">
            <a:off x="6264704" y="3282490"/>
            <a:ext cx="535692" cy="679708"/>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296340" y="3354498"/>
            <a:ext cx="338554" cy="461665"/>
          </a:xfrm>
          <a:prstGeom prst="rect">
            <a:avLst/>
          </a:prstGeom>
        </p:spPr>
        <p:txBody>
          <a:bodyPr wrap="none">
            <a:spAutoFit/>
          </a:bodyPr>
          <a:lstStyle/>
          <a:p>
            <a:r>
              <a:rPr lang="en-US" sz="2400" dirty="0"/>
              <a:t>4</a:t>
            </a:r>
            <a:endParaRPr lang="en-GB" sz="2400" dirty="0"/>
          </a:p>
        </p:txBody>
      </p:sp>
      <p:cxnSp>
        <p:nvCxnSpPr>
          <p:cNvPr id="69" name="Straight Connector 68"/>
          <p:cNvCxnSpPr>
            <a:stCxn id="64" idx="6"/>
            <a:endCxn id="47" idx="2"/>
          </p:cNvCxnSpPr>
          <p:nvPr/>
        </p:nvCxnSpPr>
        <p:spPr>
          <a:xfrm flipV="1">
            <a:off x="6296340" y="3278122"/>
            <a:ext cx="2434340" cy="760452"/>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231618" y="3426506"/>
            <a:ext cx="504882" cy="461665"/>
          </a:xfrm>
          <a:prstGeom prst="rect">
            <a:avLst/>
          </a:prstGeom>
        </p:spPr>
        <p:txBody>
          <a:bodyPr wrap="none">
            <a:spAutoFit/>
          </a:bodyPr>
          <a:lstStyle/>
          <a:p>
            <a:r>
              <a:rPr lang="en-US" sz="2400" dirty="0"/>
              <a:t>10</a:t>
            </a:r>
            <a:endParaRPr lang="en-GB" sz="2400" dirty="0"/>
          </a:p>
        </p:txBody>
      </p:sp>
      <p:sp>
        <p:nvSpPr>
          <p:cNvPr id="74" name="Oval 73"/>
          <p:cNvSpPr/>
          <p:nvPr/>
        </p:nvSpPr>
        <p:spPr>
          <a:xfrm>
            <a:off x="6714456" y="30981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00191 0.40324 " pathEditMode="relative" rAng="0" ptsTypes="AA">
                                      <p:cBhvr>
                                        <p:cTn id="6" dur="1000" fill="hold"/>
                                        <p:tgtEl>
                                          <p:spTgt spid="3"/>
                                        </p:tgtEl>
                                        <p:attrNameLst>
                                          <p:attrName>ppt_x</p:attrName>
                                          <p:attrName>ppt_y</p:attrName>
                                        </p:attrNameLst>
                                      </p:cBhvr>
                                      <p:rCtr x="87" y="20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16667E-6 -2.59259E-6 L -0.0007 0.45 " pathEditMode="relative" rAng="0" ptsTypes="AA">
                                      <p:cBhvr>
                                        <p:cTn id="10" dur="1000" fill="hold"/>
                                        <p:tgtEl>
                                          <p:spTgt spid="4"/>
                                        </p:tgtEl>
                                        <p:attrNameLst>
                                          <p:attrName>ppt_x</p:attrName>
                                          <p:attrName>ppt_y</p:attrName>
                                        </p:attrNameLst>
                                      </p:cBhvr>
                                      <p:rCtr x="-35" y="2250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Local Search: Stopping Criteria</a:t>
            </a:r>
            <a:endParaRPr lang="en-GB" dirty="0"/>
          </a:p>
        </p:txBody>
      </p:sp>
      <p:sp>
        <p:nvSpPr>
          <p:cNvPr id="31" name="Footer Placeholder 30"/>
          <p:cNvSpPr>
            <a:spLocks noGrp="1"/>
          </p:cNvSpPr>
          <p:nvPr>
            <p:ph type="ftr" sz="quarter" idx="11"/>
          </p:nvPr>
        </p:nvSpPr>
        <p:spPr/>
        <p:txBody>
          <a:bodyPr/>
          <a:lstStyle/>
          <a:p>
            <a:pPr>
              <a:defRPr/>
            </a:pPr>
            <a:r>
              <a:rPr lang="sv-SE"/>
              <a:t>Artificial Intelligence Methods - Introduction</a:t>
            </a:r>
            <a:endParaRPr lang="en-US"/>
          </a:p>
        </p:txBody>
      </p:sp>
      <p:sp>
        <p:nvSpPr>
          <p:cNvPr id="30" name="Slide Number Placeholder 29"/>
          <p:cNvSpPr>
            <a:spLocks noGrp="1"/>
          </p:cNvSpPr>
          <p:nvPr>
            <p:ph type="sldNum" sz="quarter" idx="12"/>
          </p:nvPr>
        </p:nvSpPr>
        <p:spPr/>
        <p:txBody>
          <a:bodyPr/>
          <a:lstStyle/>
          <a:p>
            <a:pPr>
              <a:defRPr/>
            </a:pPr>
            <a:fld id="{39821B39-DFAA-4DC5-8828-42DA47C33575}" type="slidenum">
              <a:rPr lang="en-US" smtClean="0"/>
            </a:fld>
            <a:endParaRPr lang="en-US"/>
          </a:p>
        </p:txBody>
      </p:sp>
      <p:grpSp>
        <p:nvGrpSpPr>
          <p:cNvPr id="32" name="Group 31"/>
          <p:cNvGrpSpPr/>
          <p:nvPr/>
        </p:nvGrpSpPr>
        <p:grpSpPr>
          <a:xfrm>
            <a:off x="323527" y="1180874"/>
            <a:ext cx="1521089" cy="4928301"/>
            <a:chOff x="323527" y="1180874"/>
            <a:chExt cx="1521089" cy="4928301"/>
          </a:xfrm>
        </p:grpSpPr>
        <p:sp>
          <p:nvSpPr>
            <p:cNvPr id="33" name="Chevron 32"/>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35" name="Chevron 34"/>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38" name="Chevron 3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39" name="Chevron 3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41" name="Chevron 40"/>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42" name="Chevron 41"/>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
        <p:nvSpPr>
          <p:cNvPr id="43" name="Content Placeholder 2"/>
          <p:cNvSpPr>
            <a:spLocks noGrp="1"/>
          </p:cNvSpPr>
          <p:nvPr>
            <p:ph idx="1"/>
          </p:nvPr>
        </p:nvSpPr>
        <p:spPr>
          <a:xfrm>
            <a:off x="1798067" y="1012212"/>
            <a:ext cx="6734373" cy="5112568"/>
          </a:xfrm>
        </p:spPr>
        <p:txBody>
          <a:bodyPr/>
          <a:lstStyle/>
          <a:p>
            <a:r>
              <a:rPr lang="en-GB" dirty="0"/>
              <a:t>Common one</a:t>
            </a:r>
            <a:endParaRPr lang="en-GB" dirty="0"/>
          </a:p>
          <a:p>
            <a:pPr lvl="1"/>
            <a:r>
              <a:rPr lang="en-GB" dirty="0"/>
              <a:t>No better neighbour can be found (i.e. local optima)</a:t>
            </a:r>
            <a:endParaRPr lang="en-GB" dirty="0"/>
          </a:p>
          <a:p>
            <a:pPr lvl="1"/>
            <a:r>
              <a:rPr lang="en-GB" dirty="0"/>
              <a:t>Maximum number of function evaluations or time</a:t>
            </a:r>
            <a:endParaRPr lang="en-GB" dirty="0"/>
          </a:p>
          <a:p>
            <a:pPr marL="457200" lvl="1" indent="0">
              <a:buNone/>
            </a:pPr>
            <a:endParaRPr lang="en-GB" sz="2000" dirty="0"/>
          </a:p>
        </p:txBody>
      </p:sp>
      <p:grpSp>
        <p:nvGrpSpPr>
          <p:cNvPr id="44" name="Group 43"/>
          <p:cNvGrpSpPr/>
          <p:nvPr/>
        </p:nvGrpSpPr>
        <p:grpSpPr>
          <a:xfrm>
            <a:off x="4642738" y="3136402"/>
            <a:ext cx="4167296" cy="3396478"/>
            <a:chOff x="5508103" y="762798"/>
            <a:chExt cx="3588881" cy="2622159"/>
          </a:xfrm>
        </p:grpSpPr>
        <p:pic>
          <p:nvPicPr>
            <p:cNvPr id="5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08103" y="762798"/>
              <a:ext cx="3588881" cy="2622159"/>
            </a:xfrm>
            <a:prstGeom prst="rect">
              <a:avLst/>
            </a:prstGeom>
            <a:noFill/>
          </p:spPr>
        </p:pic>
        <p:sp>
          <p:nvSpPr>
            <p:cNvPr id="61" name="Oval 60"/>
            <p:cNvSpPr/>
            <p:nvPr/>
          </p:nvSpPr>
          <p:spPr>
            <a:xfrm>
              <a:off x="6392486" y="1346566"/>
              <a:ext cx="132516" cy="132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reeform 67"/>
            <p:cNvSpPr/>
            <p:nvPr/>
          </p:nvSpPr>
          <p:spPr>
            <a:xfrm>
              <a:off x="6466112" y="1162322"/>
              <a:ext cx="169905" cy="492347"/>
            </a:xfrm>
            <a:custGeom>
              <a:avLst/>
              <a:gdLst>
                <a:gd name="connsiteX0" fmla="*/ 0 w 169905"/>
                <a:gd name="connsiteY0" fmla="*/ 304456 h 492347"/>
                <a:gd name="connsiteX1" fmla="*/ 162838 w 169905"/>
                <a:gd name="connsiteY1" fmla="*/ 3832 h 492347"/>
                <a:gd name="connsiteX2" fmla="*/ 125260 w 169905"/>
                <a:gd name="connsiteY2" fmla="*/ 492347 h 492347"/>
              </a:gdLst>
              <a:ahLst/>
              <a:cxnLst>
                <a:cxn ang="0">
                  <a:pos x="connsiteX0" y="connsiteY0"/>
                </a:cxn>
                <a:cxn ang="0">
                  <a:pos x="connsiteX1" y="connsiteY1"/>
                </a:cxn>
                <a:cxn ang="0">
                  <a:pos x="connsiteX2" y="connsiteY2"/>
                </a:cxn>
              </a:cxnLst>
              <a:rect l="l" t="t" r="r" b="b"/>
              <a:pathLst>
                <a:path w="169905" h="492347">
                  <a:moveTo>
                    <a:pt x="0" y="304456"/>
                  </a:moveTo>
                  <a:cubicBezTo>
                    <a:pt x="70980" y="138486"/>
                    <a:pt x="141961" y="-27483"/>
                    <a:pt x="162838" y="3832"/>
                  </a:cubicBezTo>
                  <a:cubicBezTo>
                    <a:pt x="183715" y="35147"/>
                    <a:pt x="154487" y="263747"/>
                    <a:pt x="125260" y="492347"/>
                  </a:cubicBez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p:cNvSpPr/>
            <p:nvPr/>
          </p:nvSpPr>
          <p:spPr>
            <a:xfrm>
              <a:off x="6588224" y="1266847"/>
              <a:ext cx="228501" cy="721041"/>
            </a:xfrm>
            <a:custGeom>
              <a:avLst/>
              <a:gdLst>
                <a:gd name="connsiteX0" fmla="*/ 0 w 169905"/>
                <a:gd name="connsiteY0" fmla="*/ 304456 h 492347"/>
                <a:gd name="connsiteX1" fmla="*/ 162838 w 169905"/>
                <a:gd name="connsiteY1" fmla="*/ 3832 h 492347"/>
                <a:gd name="connsiteX2" fmla="*/ 125260 w 169905"/>
                <a:gd name="connsiteY2" fmla="*/ 492347 h 492347"/>
              </a:gdLst>
              <a:ahLst/>
              <a:cxnLst>
                <a:cxn ang="0">
                  <a:pos x="connsiteX0" y="connsiteY0"/>
                </a:cxn>
                <a:cxn ang="0">
                  <a:pos x="connsiteX1" y="connsiteY1"/>
                </a:cxn>
                <a:cxn ang="0">
                  <a:pos x="connsiteX2" y="connsiteY2"/>
                </a:cxn>
              </a:cxnLst>
              <a:rect l="l" t="t" r="r" b="b"/>
              <a:pathLst>
                <a:path w="169905" h="492347">
                  <a:moveTo>
                    <a:pt x="0" y="304456"/>
                  </a:moveTo>
                  <a:cubicBezTo>
                    <a:pt x="70980" y="138486"/>
                    <a:pt x="141961" y="-27483"/>
                    <a:pt x="162838" y="3832"/>
                  </a:cubicBezTo>
                  <a:cubicBezTo>
                    <a:pt x="183715" y="35147"/>
                    <a:pt x="154487" y="263747"/>
                    <a:pt x="125260" y="492347"/>
                  </a:cubicBez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reeform 71"/>
            <p:cNvSpPr/>
            <p:nvPr/>
          </p:nvSpPr>
          <p:spPr>
            <a:xfrm>
              <a:off x="6392485" y="1524425"/>
              <a:ext cx="276423" cy="488515"/>
            </a:xfrm>
            <a:custGeom>
              <a:avLst/>
              <a:gdLst>
                <a:gd name="connsiteX0" fmla="*/ 0 w 413358"/>
                <a:gd name="connsiteY0" fmla="*/ 0 h 488515"/>
                <a:gd name="connsiteX1" fmla="*/ 87682 w 413358"/>
                <a:gd name="connsiteY1" fmla="*/ 325677 h 488515"/>
                <a:gd name="connsiteX2" fmla="*/ 413358 w 413358"/>
                <a:gd name="connsiteY2" fmla="*/ 488515 h 488515"/>
              </a:gdLst>
              <a:ahLst/>
              <a:cxnLst>
                <a:cxn ang="0">
                  <a:pos x="connsiteX0" y="connsiteY0"/>
                </a:cxn>
                <a:cxn ang="0">
                  <a:pos x="connsiteX1" y="connsiteY1"/>
                </a:cxn>
                <a:cxn ang="0">
                  <a:pos x="connsiteX2" y="connsiteY2"/>
                </a:cxn>
              </a:cxnLst>
              <a:rect l="l" t="t" r="r" b="b"/>
              <a:pathLst>
                <a:path w="413358" h="488515">
                  <a:moveTo>
                    <a:pt x="0" y="0"/>
                  </a:moveTo>
                  <a:cubicBezTo>
                    <a:pt x="9394" y="122129"/>
                    <a:pt x="18789" y="244258"/>
                    <a:pt x="87682" y="325677"/>
                  </a:cubicBezTo>
                  <a:cubicBezTo>
                    <a:pt x="156575" y="407096"/>
                    <a:pt x="284966" y="447805"/>
                    <a:pt x="413358" y="488515"/>
                  </a:cubicBezTo>
                </a:path>
              </a:pathLst>
            </a:custGeom>
            <a:noFill/>
            <a:ln w="1905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r>
              <a:rPr lang="en-GB" dirty="0">
                <a:highlight>
                  <a:srgbClr val="FFFF00"/>
                </a:highlight>
              </a:rPr>
              <a:t>Summary</a:t>
            </a:r>
            <a:endParaRPr lang="en-GB" sz="4000" dirty="0">
              <a:highlight>
                <a:srgbClr val="FFFF00"/>
              </a:highlight>
            </a:endParaRPr>
          </a:p>
        </p:txBody>
      </p:sp>
      <p:sp>
        <p:nvSpPr>
          <p:cNvPr id="2" name="Content Placeholder 1"/>
          <p:cNvSpPr>
            <a:spLocks noGrp="1"/>
          </p:cNvSpPr>
          <p:nvPr>
            <p:ph idx="1"/>
          </p:nvPr>
        </p:nvSpPr>
        <p:spPr>
          <a:xfrm>
            <a:off x="2339751" y="1052736"/>
            <a:ext cx="6358161" cy="5112568"/>
          </a:xfrm>
        </p:spPr>
        <p:txBody>
          <a:bodyPr/>
          <a:lstStyle/>
          <a:p>
            <a:r>
              <a:rPr lang="en-GB" b="0" dirty="0"/>
              <a:t>Choosing an appropriate encoding to represent a candidate solution is crucial in heuristic optimisation – </a:t>
            </a:r>
            <a:r>
              <a:rPr lang="en-GB" b="0" dirty="0">
                <a:solidFill>
                  <a:srgbClr val="323296"/>
                </a:solidFill>
              </a:rPr>
              <a:t>avoid duplications</a:t>
            </a:r>
            <a:endParaRPr lang="en-GB" b="0" dirty="0">
              <a:solidFill>
                <a:srgbClr val="323296"/>
              </a:solidFill>
            </a:endParaRPr>
          </a:p>
          <a:p>
            <a:r>
              <a:rPr lang="en-GB" b="0" dirty="0"/>
              <a:t>Initialisation could influence the performance of an optimisation algorithm.</a:t>
            </a:r>
            <a:endParaRPr lang="en-GB" b="0" dirty="0"/>
          </a:p>
          <a:p>
            <a:r>
              <a:rPr lang="en-GB" b="0" dirty="0"/>
              <a:t>Multiple ways to define a neighbourhood structure - </a:t>
            </a:r>
            <a:r>
              <a:rPr lang="en-GB" b="0" dirty="0">
                <a:solidFill>
                  <a:srgbClr val="323296"/>
                </a:solidFill>
              </a:rPr>
              <a:t>problem dependent</a:t>
            </a:r>
            <a:r>
              <a:rPr lang="en-GB" b="0" dirty="0"/>
              <a:t>.</a:t>
            </a:r>
            <a:endParaRPr lang="en-GB" b="0" dirty="0"/>
          </a:p>
          <a:p>
            <a:r>
              <a:rPr lang="en-GB" b="0" dirty="0"/>
              <a:t>Evaluation function guides the search process and fast evaluation is important. </a:t>
            </a:r>
            <a:endParaRPr lang="en-GB" b="0" dirty="0"/>
          </a:p>
          <a:p>
            <a:r>
              <a:rPr lang="en-GB" b="0" dirty="0"/>
              <a:t>Experimental studies are crucial for the performance evaluation of different heuristics method. </a:t>
            </a:r>
            <a:endParaRPr lang="en-GB" b="0" dirty="0"/>
          </a:p>
          <a:p>
            <a:endParaRPr lang="en-GB" b="0" dirty="0"/>
          </a:p>
        </p:txBody>
      </p:sp>
      <p:sp>
        <p:nvSpPr>
          <p:cNvPr id="6" name="Slide Number Placeholder 5"/>
          <p:cNvSpPr>
            <a:spLocks noGrp="1"/>
          </p:cNvSpPr>
          <p:nvPr>
            <p:ph type="sldNum" sz="quarter" idx="12"/>
          </p:nvPr>
        </p:nvSpPr>
        <p:spPr>
          <a:xfrm>
            <a:off x="6553200" y="6248400"/>
            <a:ext cx="2133600" cy="457200"/>
          </a:xfrm>
        </p:spPr>
        <p:txBody>
          <a:bodyPr/>
          <a:lstStyle/>
          <a:p>
            <a:fld id="{CFAFCB5B-AD4D-44C6-871E-E3C666A95A36}" type="slidenum">
              <a:rPr lang="tr-TR" altLang="en-US"/>
            </a:fld>
            <a:endParaRPr lang="tr-TR" altLang="en-US" dirty="0"/>
          </a:p>
        </p:txBody>
      </p:sp>
      <p:grpSp>
        <p:nvGrpSpPr>
          <p:cNvPr id="5" name="Group 4"/>
          <p:cNvGrpSpPr/>
          <p:nvPr/>
        </p:nvGrpSpPr>
        <p:grpSpPr>
          <a:xfrm>
            <a:off x="323527" y="1180874"/>
            <a:ext cx="1521089" cy="4928301"/>
            <a:chOff x="323527" y="1180874"/>
            <a:chExt cx="1521089" cy="4928301"/>
          </a:xfrm>
        </p:grpSpPr>
        <p:sp>
          <p:nvSpPr>
            <p:cNvPr id="7" name="Chevron 6"/>
            <p:cNvSpPr/>
            <p:nvPr/>
          </p:nvSpPr>
          <p:spPr>
            <a:xfrm rot="5400000">
              <a:off x="603621" y="900781"/>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Best Descent vs. Random Walk</a:t>
            </a:r>
            <a:endParaRPr lang="tr-TR" dirty="0"/>
          </a:p>
        </p:txBody>
      </p:sp>
      <p:sp>
        <p:nvSpPr>
          <p:cNvPr id="23555" name="Rectangle 3"/>
          <p:cNvSpPr>
            <a:spLocks noGrp="1" noChangeArrowheads="1"/>
          </p:cNvSpPr>
          <p:nvPr>
            <p:ph type="body" idx="1"/>
          </p:nvPr>
        </p:nvSpPr>
        <p:spPr/>
        <p:txBody>
          <a:bodyPr/>
          <a:lstStyle/>
          <a:p>
            <a:pPr>
              <a:lnSpc>
                <a:spcPct val="90000"/>
              </a:lnSpc>
            </a:pPr>
            <a:r>
              <a:rPr lang="en-AU" sz="2400" b="1" dirty="0"/>
              <a:t>A best descent (or hill-climbing)</a:t>
            </a:r>
            <a:r>
              <a:rPr lang="en-AU" sz="2400" dirty="0"/>
              <a:t> method </a:t>
            </a:r>
            <a:r>
              <a:rPr lang="en-AU" sz="2400" b="1" i="1" dirty="0"/>
              <a:t>exploits</a:t>
            </a:r>
            <a:r>
              <a:rPr lang="en-AU" sz="2400" dirty="0"/>
              <a:t> the best available solution for possible improvement but neglect exploring a large portion of the search space</a:t>
            </a:r>
            <a:endParaRPr lang="en-AU" sz="2400" dirty="0"/>
          </a:p>
          <a:p>
            <a:pPr>
              <a:lnSpc>
                <a:spcPct val="90000"/>
              </a:lnSpc>
            </a:pPr>
            <a:r>
              <a:rPr lang="en-AU" sz="2400" b="1" dirty="0"/>
              <a:t>Random walk</a:t>
            </a:r>
            <a:r>
              <a:rPr lang="en-AU" sz="2400" dirty="0"/>
              <a:t> (performs search in the search space, sampling new points with equal probability, e.g., random bit flip, random swap) </a:t>
            </a:r>
            <a:r>
              <a:rPr lang="en-AU" sz="2400" b="1" i="1" dirty="0"/>
              <a:t>explores</a:t>
            </a:r>
            <a:r>
              <a:rPr lang="en-AU" sz="2400" dirty="0"/>
              <a:t> the search space thoroughly but misses exploiting promising regions.</a:t>
            </a:r>
            <a:endParaRPr lang="tr-TR" sz="2400" dirty="0"/>
          </a:p>
        </p:txBody>
      </p:sp>
      <p:grpSp>
        <p:nvGrpSpPr>
          <p:cNvPr id="2" name="Group 1"/>
          <p:cNvGrpSpPr/>
          <p:nvPr/>
        </p:nvGrpSpPr>
        <p:grpSpPr>
          <a:xfrm>
            <a:off x="1187624" y="4100659"/>
            <a:ext cx="6408712" cy="2064645"/>
            <a:chOff x="1187624" y="4100659"/>
            <a:chExt cx="6408712" cy="2064645"/>
          </a:xfrm>
        </p:grpSpPr>
        <p:grpSp>
          <p:nvGrpSpPr>
            <p:cNvPr id="11" name="Group 10"/>
            <p:cNvGrpSpPr/>
            <p:nvPr/>
          </p:nvGrpSpPr>
          <p:grpSpPr>
            <a:xfrm>
              <a:off x="3024336" y="4100659"/>
              <a:ext cx="4572000" cy="2064645"/>
              <a:chOff x="2123728" y="4221088"/>
              <a:chExt cx="4572000" cy="2064645"/>
            </a:xfrm>
          </p:grpSpPr>
          <p:pic>
            <p:nvPicPr>
              <p:cNvPr id="1026" name="Picture 2"/>
              <p:cNvPicPr>
                <a:picLocks noChangeAspect="1" noChangeArrowheads="1"/>
              </p:cNvPicPr>
              <p:nvPr/>
            </p:nvPicPr>
            <p:blipFill>
              <a:blip r:embed="rId1" cstate="print"/>
              <a:srcRect/>
              <a:stretch>
                <a:fillRect/>
              </a:stretch>
            </p:blipFill>
            <p:spPr bwMode="auto">
              <a:xfrm>
                <a:off x="2123728" y="4221088"/>
                <a:ext cx="4572000" cy="2064645"/>
              </a:xfrm>
              <a:prstGeom prst="rect">
                <a:avLst/>
              </a:prstGeom>
              <a:noFill/>
              <a:ln w="9525">
                <a:noFill/>
                <a:miter lim="800000"/>
                <a:headEnd/>
                <a:tailEnd/>
              </a:ln>
            </p:spPr>
          </p:pic>
          <p:sp>
            <p:nvSpPr>
              <p:cNvPr id="5" name="Freeform 4"/>
              <p:cNvSpPr/>
              <p:nvPr/>
            </p:nvSpPr>
            <p:spPr>
              <a:xfrm>
                <a:off x="3112790" y="5157192"/>
                <a:ext cx="174898" cy="590550"/>
              </a:xfrm>
              <a:custGeom>
                <a:avLst/>
                <a:gdLst>
                  <a:gd name="connsiteX0" fmla="*/ 0 w 204788"/>
                  <a:gd name="connsiteY0" fmla="*/ 304800 h 590550"/>
                  <a:gd name="connsiteX1" fmla="*/ 171450 w 204788"/>
                  <a:gd name="connsiteY1" fmla="*/ 47625 h 590550"/>
                  <a:gd name="connsiteX2" fmla="*/ 200025 w 204788"/>
                  <a:gd name="connsiteY2" fmla="*/ 590550 h 590550"/>
                </a:gdLst>
                <a:ahLst/>
                <a:cxnLst>
                  <a:cxn ang="0">
                    <a:pos x="connsiteX0" y="connsiteY0"/>
                  </a:cxn>
                  <a:cxn ang="0">
                    <a:pos x="connsiteX1" y="connsiteY1"/>
                  </a:cxn>
                  <a:cxn ang="0">
                    <a:pos x="connsiteX2" y="connsiteY2"/>
                  </a:cxn>
                </a:cxnLst>
                <a:rect l="l" t="t" r="r" b="b"/>
                <a:pathLst>
                  <a:path w="204788" h="590550">
                    <a:moveTo>
                      <a:pt x="0" y="304800"/>
                    </a:moveTo>
                    <a:cubicBezTo>
                      <a:pt x="69056" y="152400"/>
                      <a:pt x="138113" y="0"/>
                      <a:pt x="171450" y="47625"/>
                    </a:cubicBezTo>
                    <a:cubicBezTo>
                      <a:pt x="204788" y="95250"/>
                      <a:pt x="202406" y="342900"/>
                      <a:pt x="200025" y="590550"/>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Freeform 6"/>
              <p:cNvSpPr/>
              <p:nvPr/>
            </p:nvSpPr>
            <p:spPr>
              <a:xfrm>
                <a:off x="3286125" y="5543550"/>
                <a:ext cx="161925" cy="447675"/>
              </a:xfrm>
              <a:custGeom>
                <a:avLst/>
                <a:gdLst>
                  <a:gd name="connsiteX0" fmla="*/ 0 w 161925"/>
                  <a:gd name="connsiteY0" fmla="*/ 104775 h 447675"/>
                  <a:gd name="connsiteX1" fmla="*/ 142875 w 161925"/>
                  <a:gd name="connsiteY1" fmla="*/ 57150 h 447675"/>
                  <a:gd name="connsiteX2" fmla="*/ 114300 w 161925"/>
                  <a:gd name="connsiteY2" fmla="*/ 447675 h 447675"/>
                </a:gdLst>
                <a:ahLst/>
                <a:cxnLst>
                  <a:cxn ang="0">
                    <a:pos x="connsiteX0" y="connsiteY0"/>
                  </a:cxn>
                  <a:cxn ang="0">
                    <a:pos x="connsiteX1" y="connsiteY1"/>
                  </a:cxn>
                  <a:cxn ang="0">
                    <a:pos x="connsiteX2" y="connsiteY2"/>
                  </a:cxn>
                </a:cxnLst>
                <a:rect l="l" t="t" r="r" b="b"/>
                <a:pathLst>
                  <a:path w="161925" h="447675">
                    <a:moveTo>
                      <a:pt x="0" y="104775"/>
                    </a:moveTo>
                    <a:cubicBezTo>
                      <a:pt x="61912" y="52387"/>
                      <a:pt x="123825" y="0"/>
                      <a:pt x="142875" y="57150"/>
                    </a:cubicBezTo>
                    <a:cubicBezTo>
                      <a:pt x="161925" y="114300"/>
                      <a:pt x="138112" y="280987"/>
                      <a:pt x="114300" y="447675"/>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3019425" y="4832350"/>
                <a:ext cx="2714625" cy="711200"/>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Freeform 8"/>
              <p:cNvSpPr/>
              <p:nvPr/>
            </p:nvSpPr>
            <p:spPr>
              <a:xfrm>
                <a:off x="3021732" y="4783435"/>
                <a:ext cx="1612751" cy="792088"/>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2" name="TextBox 11"/>
            <p:cNvSpPr txBox="1"/>
            <p:nvPr/>
          </p:nvSpPr>
          <p:spPr>
            <a:xfrm>
              <a:off x="1187624" y="4532707"/>
              <a:ext cx="1512168" cy="923330"/>
            </a:xfrm>
            <a:prstGeom prst="rect">
              <a:avLst/>
            </a:prstGeom>
            <a:noFill/>
          </p:spPr>
          <p:txBody>
            <a:bodyPr wrap="square" rtlCol="0">
              <a:spAutoFit/>
            </a:bodyPr>
            <a:lstStyle/>
            <a:p>
              <a:r>
                <a:rPr lang="en-GB" dirty="0"/>
                <a:t>exploitation</a:t>
              </a:r>
              <a:endParaRPr lang="en-GB" dirty="0"/>
            </a:p>
            <a:p>
              <a:endParaRPr lang="en-GB" dirty="0"/>
            </a:p>
            <a:p>
              <a:r>
                <a:rPr lang="en-GB" dirty="0"/>
                <a:t>exploration</a:t>
              </a:r>
              <a:endParaRPr lang="en-GB" dirty="0"/>
            </a:p>
          </p:txBody>
        </p:sp>
      </p:grpSp>
      <p:cxnSp>
        <p:nvCxnSpPr>
          <p:cNvPr id="14" name="Straight Connector 13"/>
          <p:cNvCxnSpPr/>
          <p:nvPr/>
        </p:nvCxnSpPr>
        <p:spPr>
          <a:xfrm>
            <a:off x="1115616" y="4892747"/>
            <a:ext cx="1512168" cy="0"/>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5616" y="5468811"/>
            <a:ext cx="1512168" cy="0"/>
          </a:xfrm>
          <a:prstGeom prst="line">
            <a:avLst/>
          </a:pr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图片 2" descr="截屏2025-05-06 21.49.06"/>
          <p:cNvPicPr>
            <a:picLocks noChangeAspect="1"/>
          </p:cNvPicPr>
          <p:nvPr/>
        </p:nvPicPr>
        <p:blipFill>
          <a:blip r:embed="rId2"/>
          <a:stretch>
            <a:fillRect/>
          </a:stretch>
        </p:blipFill>
        <p:spPr>
          <a:xfrm>
            <a:off x="1259840" y="5990590"/>
            <a:ext cx="4572000" cy="7512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Weaknesses of Hill Climbing</a:t>
            </a:r>
            <a:endParaRPr lang="tr-TR" dirty="0"/>
          </a:p>
        </p:txBody>
      </p:sp>
      <p:sp>
        <p:nvSpPr>
          <p:cNvPr id="13315" name="Rectangle 3"/>
          <p:cNvSpPr>
            <a:spLocks noGrp="1" noChangeArrowheads="1"/>
          </p:cNvSpPr>
          <p:nvPr>
            <p:ph type="body" idx="1"/>
          </p:nvPr>
        </p:nvSpPr>
        <p:spPr>
          <a:xfrm>
            <a:off x="395536" y="1052736"/>
            <a:ext cx="8435280" cy="4708525"/>
          </a:xfrm>
        </p:spPr>
        <p:txBody>
          <a:bodyPr/>
          <a:lstStyle/>
          <a:p>
            <a:pPr>
              <a:lnSpc>
                <a:spcPct val="80000"/>
              </a:lnSpc>
            </a:pPr>
            <a:r>
              <a:rPr lang="en-US" sz="2000" b="1" dirty="0"/>
              <a:t>Local Optimum:</a:t>
            </a:r>
            <a:r>
              <a:rPr lang="en-US" sz="2000" dirty="0"/>
              <a:t> If all neighboring states are worse or the same. The algorithm will halt even though the solution may be far from satisfactory.</a:t>
            </a:r>
            <a:endParaRPr lang="en-US" sz="2000" dirty="0"/>
          </a:p>
          <a:p>
            <a:pPr>
              <a:lnSpc>
                <a:spcPct val="80000"/>
              </a:lnSpc>
            </a:pPr>
            <a:r>
              <a:rPr lang="en-US" sz="2000" b="1" dirty="0"/>
              <a:t>Plateau (neutral space/shoulder):</a:t>
            </a:r>
            <a:r>
              <a:rPr lang="en-US" sz="2000" dirty="0"/>
              <a:t> All neighboring states are the same as the current state. In other words the evaluation function is essentially flat. The search will conduct a random walk.</a:t>
            </a:r>
            <a:endParaRPr lang="en-US" sz="2000" dirty="0"/>
          </a:p>
          <a:p>
            <a:pPr>
              <a:lnSpc>
                <a:spcPct val="80000"/>
              </a:lnSpc>
            </a:pPr>
            <a:r>
              <a:rPr lang="en-US" sz="2000" dirty="0"/>
              <a:t> </a:t>
            </a:r>
            <a:endParaRPr lang="en-US" sz="2000" dirty="0"/>
          </a:p>
        </p:txBody>
      </p:sp>
      <p:pic>
        <p:nvPicPr>
          <p:cNvPr id="3074" name="Picture 2" descr="http://www.calresco.org/lucas/fitness.gif"/>
          <p:cNvPicPr>
            <a:picLocks noChangeAspect="1" noChangeArrowheads="1"/>
          </p:cNvPicPr>
          <p:nvPr/>
        </p:nvPicPr>
        <p:blipFill>
          <a:blip r:embed="rId1" cstate="print"/>
          <a:srcRect/>
          <a:stretch>
            <a:fillRect/>
          </a:stretch>
        </p:blipFill>
        <p:spPr bwMode="auto">
          <a:xfrm>
            <a:off x="4012385" y="2934470"/>
            <a:ext cx="4977701" cy="3312368"/>
          </a:xfrm>
          <a:prstGeom prst="rect">
            <a:avLst/>
          </a:prstGeom>
          <a:noFill/>
        </p:spPr>
      </p:pic>
      <p:sp>
        <p:nvSpPr>
          <p:cNvPr id="5" name="Rectangle 4"/>
          <p:cNvSpPr/>
          <p:nvPr/>
        </p:nvSpPr>
        <p:spPr>
          <a:xfrm>
            <a:off x="755576" y="2852936"/>
            <a:ext cx="3412951" cy="2800767"/>
          </a:xfrm>
          <a:prstGeom prst="rect">
            <a:avLst/>
          </a:prstGeom>
        </p:spPr>
        <p:txBody>
          <a:bodyPr wrap="square">
            <a:spAutoFit/>
          </a:bodyPr>
          <a:lstStyle/>
          <a:p>
            <a:pPr>
              <a:lnSpc>
                <a:spcPct val="80000"/>
              </a:lnSpc>
            </a:pPr>
            <a:r>
              <a:rPr lang="en-US" sz="2000" b="1" dirty="0"/>
              <a:t>Ridge/valley:</a:t>
            </a:r>
            <a:r>
              <a:rPr lang="en-US" sz="2000" dirty="0"/>
              <a:t> The search may oscillate from side to side, making little progress. In each case, the algorithm reaches a point at which no progress is being made. If this happens, an obvious thing to do is start again from a different starting point. </a:t>
            </a:r>
            <a:endParaRPr lang="tr-TR" sz="2000" dirty="0"/>
          </a:p>
          <a:p>
            <a:pPr>
              <a:lnSpc>
                <a:spcPct val="80000"/>
              </a:lnSpc>
            </a:pPr>
            <a:endParaRPr lang="tr-TR" sz="2000" dirty="0"/>
          </a:p>
        </p:txBody>
      </p:sp>
      <p:cxnSp>
        <p:nvCxnSpPr>
          <p:cNvPr id="9" name="Straight Arrow Connector 8"/>
          <p:cNvCxnSpPr>
            <a:stCxn id="22" idx="3"/>
          </p:cNvCxnSpPr>
          <p:nvPr/>
        </p:nvCxnSpPr>
        <p:spPr>
          <a:xfrm flipV="1">
            <a:off x="3767306" y="4662661"/>
            <a:ext cx="2489453" cy="68872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3" idx="3"/>
          </p:cNvCxnSpPr>
          <p:nvPr/>
        </p:nvCxnSpPr>
        <p:spPr>
          <a:xfrm flipV="1">
            <a:off x="3740315" y="4446637"/>
            <a:ext cx="3740580" cy="126478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24311" y="5886797"/>
            <a:ext cx="1544012" cy="369332"/>
          </a:xfrm>
          <a:prstGeom prst="rect">
            <a:avLst/>
          </a:prstGeom>
        </p:spPr>
        <p:txBody>
          <a:bodyPr wrap="none">
            <a:spAutoFit/>
          </a:bodyPr>
          <a:lstStyle/>
          <a:p>
            <a:r>
              <a:rPr lang="en-US" dirty="0"/>
              <a:t>Local Minima</a:t>
            </a:r>
            <a:endParaRPr lang="en-GB" dirty="0"/>
          </a:p>
        </p:txBody>
      </p:sp>
      <p:sp>
        <p:nvSpPr>
          <p:cNvPr id="22" name="Rectangle 21"/>
          <p:cNvSpPr/>
          <p:nvPr/>
        </p:nvSpPr>
        <p:spPr>
          <a:xfrm>
            <a:off x="2800375" y="5166717"/>
            <a:ext cx="966931" cy="369332"/>
          </a:xfrm>
          <a:prstGeom prst="rect">
            <a:avLst/>
          </a:prstGeom>
        </p:spPr>
        <p:txBody>
          <a:bodyPr wrap="none">
            <a:spAutoFit/>
          </a:bodyPr>
          <a:lstStyle/>
          <a:p>
            <a:r>
              <a:rPr lang="en-US" dirty="0"/>
              <a:t>Plateau</a:t>
            </a:r>
            <a:endParaRPr lang="en-GB" dirty="0"/>
          </a:p>
        </p:txBody>
      </p:sp>
      <p:sp>
        <p:nvSpPr>
          <p:cNvPr id="23" name="Rectangle 22"/>
          <p:cNvSpPr/>
          <p:nvPr/>
        </p:nvSpPr>
        <p:spPr>
          <a:xfrm>
            <a:off x="2944391" y="5526757"/>
            <a:ext cx="795924" cy="369332"/>
          </a:xfrm>
          <a:prstGeom prst="rect">
            <a:avLst/>
          </a:prstGeom>
        </p:spPr>
        <p:txBody>
          <a:bodyPr wrap="none">
            <a:spAutoFit/>
          </a:bodyPr>
          <a:lstStyle/>
          <a:p>
            <a:r>
              <a:rPr lang="en-US" dirty="0"/>
              <a:t>Valley</a:t>
            </a:r>
            <a:endParaRPr lang="en-GB" dirty="0"/>
          </a:p>
        </p:txBody>
      </p:sp>
      <p:sp>
        <p:nvSpPr>
          <p:cNvPr id="25" name="Rectangle 24"/>
          <p:cNvSpPr/>
          <p:nvPr/>
        </p:nvSpPr>
        <p:spPr>
          <a:xfrm>
            <a:off x="6760816" y="5958805"/>
            <a:ext cx="1656184" cy="369332"/>
          </a:xfrm>
          <a:prstGeom prst="rect">
            <a:avLst/>
          </a:prstGeom>
        </p:spPr>
        <p:txBody>
          <a:bodyPr wrap="square">
            <a:spAutoFit/>
          </a:bodyPr>
          <a:lstStyle/>
          <a:p>
            <a:r>
              <a:rPr lang="en-US" dirty="0"/>
              <a:t>Global Minima</a:t>
            </a:r>
            <a:endParaRPr lang="en-GB" dirty="0"/>
          </a:p>
        </p:txBody>
      </p:sp>
      <p:cxnSp>
        <p:nvCxnSpPr>
          <p:cNvPr id="26" name="Straight Arrow Connector 25"/>
          <p:cNvCxnSpPr/>
          <p:nvPr/>
        </p:nvCxnSpPr>
        <p:spPr>
          <a:xfrm flipV="1">
            <a:off x="7480895" y="5526757"/>
            <a:ext cx="0" cy="43204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480895" y="5310733"/>
            <a:ext cx="792088" cy="64807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3"/>
            <a:endCxn id="50" idx="4"/>
          </p:cNvCxnSpPr>
          <p:nvPr/>
        </p:nvCxnSpPr>
        <p:spPr>
          <a:xfrm flipV="1">
            <a:off x="3768323" y="5586430"/>
            <a:ext cx="2139053" cy="48503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rot="2679916">
            <a:off x="5583830" y="5462859"/>
            <a:ext cx="748615" cy="144423"/>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sp>
        <p:nvSpPr>
          <p:cNvPr id="57" name="Oval 56"/>
          <p:cNvSpPr/>
          <p:nvPr/>
        </p:nvSpPr>
        <p:spPr>
          <a:xfrm rot="20838131">
            <a:off x="6267456" y="4510226"/>
            <a:ext cx="502771" cy="156322"/>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sp>
        <p:nvSpPr>
          <p:cNvPr id="61" name="Oval 60"/>
          <p:cNvSpPr/>
          <p:nvPr/>
        </p:nvSpPr>
        <p:spPr>
          <a:xfrm rot="2186261">
            <a:off x="4657803" y="4657828"/>
            <a:ext cx="844887" cy="169534"/>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cxnSp>
        <p:nvCxnSpPr>
          <p:cNvPr id="62" name="Straight Arrow Connector 61"/>
          <p:cNvCxnSpPr>
            <a:stCxn id="21" idx="3"/>
            <a:endCxn id="61" idx="4"/>
          </p:cNvCxnSpPr>
          <p:nvPr/>
        </p:nvCxnSpPr>
        <p:spPr>
          <a:xfrm flipV="1">
            <a:off x="3768323" y="4810791"/>
            <a:ext cx="1261577" cy="126067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51520" y="72007"/>
            <a:ext cx="8712968" cy="764705"/>
          </a:xfrm>
        </p:spPr>
        <p:txBody>
          <a:bodyPr/>
          <a:lstStyle/>
          <a:p>
            <a:r>
              <a:rPr lang="en-US" dirty="0"/>
              <a:t>The next lecture</a:t>
            </a:r>
            <a:endParaRPr lang="en-GB" dirty="0"/>
          </a:p>
        </p:txBody>
      </p:sp>
      <p:sp>
        <p:nvSpPr>
          <p:cNvPr id="10" name="Content Placeholder 9"/>
          <p:cNvSpPr>
            <a:spLocks noGrp="1"/>
          </p:cNvSpPr>
          <p:nvPr>
            <p:ph idx="1"/>
          </p:nvPr>
        </p:nvSpPr>
        <p:spPr/>
        <p:txBody>
          <a:bodyPr/>
          <a:lstStyle/>
          <a:p>
            <a:r>
              <a:rPr lang="en-GB" altLang="zh-CN">
                <a:ea typeface="宋体" pitchFamily="2" charset="-122"/>
              </a:rPr>
              <a:t>Metaheuristics</a:t>
            </a:r>
            <a:endParaRPr lang="en-GB" altLang="zh-CN" dirty="0">
              <a:ea typeface="宋体" pitchFamily="2" charset="-122"/>
            </a:endParaRPr>
          </a:p>
          <a:p>
            <a:pPr lvl="1"/>
            <a:endParaRPr lang="en-GB" altLang="zh-CN" dirty="0">
              <a:ea typeface="宋体" pitchFamily="2" charset="-122"/>
            </a:endParaRPr>
          </a:p>
          <a:p>
            <a:pPr lvl="1"/>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normAutofit/>
          </a:bodyPr>
          <a:lstStyle/>
          <a:p>
            <a:pPr marL="0" indent="0">
              <a:buNone/>
            </a:pPr>
            <a:r>
              <a:rPr lang="en-US" dirty="0">
                <a:latin typeface="Gamond"/>
                <a:cs typeface="Gamond"/>
              </a:rPr>
              <a:t>Graph coloring problem</a:t>
            </a:r>
            <a:endParaRPr lang="en-US" dirty="0">
              <a:latin typeface="Gamond"/>
              <a:cs typeface="Gamond"/>
            </a:endParaRPr>
          </a:p>
          <a:p>
            <a:pPr marL="441325" lvl="1"/>
            <a:r>
              <a:rPr lang="en-GB" sz="2000" dirty="0">
                <a:latin typeface="Gamond"/>
                <a:cs typeface="Gamond"/>
              </a:rPr>
              <a:t>An assignment of labels traditionally called "colours" to elements of a graph subject to certain constraints. </a:t>
            </a:r>
            <a:endParaRPr lang="en-GB" sz="2000" dirty="0">
              <a:latin typeface="Gamond"/>
              <a:cs typeface="Gamond"/>
            </a:endParaRPr>
          </a:p>
          <a:p>
            <a:pPr marL="441325" lvl="1"/>
            <a:r>
              <a:rPr lang="en-GB" sz="2000" dirty="0">
                <a:latin typeface="Gamond"/>
                <a:cs typeface="Gamond"/>
              </a:rPr>
              <a:t>A way of colouring the vertices of a graph such that </a:t>
            </a:r>
            <a:r>
              <a:rPr lang="en-GB" sz="2000" dirty="0">
                <a:highlight>
                  <a:srgbClr val="FFFF00"/>
                </a:highlight>
                <a:latin typeface="Gamond"/>
                <a:cs typeface="Gamond"/>
              </a:rPr>
              <a:t>no two adjacent vertices share the same colour</a:t>
            </a:r>
            <a:r>
              <a:rPr lang="en-GB" sz="2000" dirty="0">
                <a:latin typeface="Gamond"/>
                <a:cs typeface="Gamond"/>
              </a:rPr>
              <a:t>; this is called a vertex colouring.</a:t>
            </a:r>
            <a:endParaRPr lang="en-GB" sz="2000" dirty="0">
              <a:latin typeface="Gamond"/>
              <a:cs typeface="Gamond"/>
            </a:endParaRPr>
          </a:p>
          <a:p>
            <a:pPr marL="41275"/>
            <a:r>
              <a:rPr lang="en-GB" sz="1800" dirty="0">
                <a:latin typeface="Gamond"/>
                <a:cs typeface="Gamond"/>
              </a:rPr>
              <a:t>Applications: </a:t>
            </a:r>
            <a:endParaRPr lang="en-GB" sz="1800" dirty="0">
              <a:latin typeface="Gamond"/>
              <a:cs typeface="Gamond"/>
            </a:endParaRPr>
          </a:p>
          <a:p>
            <a:pPr marL="441325" lvl="1"/>
            <a:r>
              <a:rPr lang="en-GB" sz="1800" dirty="0">
                <a:latin typeface="Gamond"/>
                <a:cs typeface="Gamond"/>
              </a:rPr>
              <a:t>Shared resource allocations</a:t>
            </a:r>
            <a:endParaRPr lang="en-US" sz="1800" dirty="0">
              <a:latin typeface="Gamond"/>
              <a:cs typeface="Gamond"/>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pSp>
        <p:nvGrpSpPr>
          <p:cNvPr id="31" name="Group 30"/>
          <p:cNvGrpSpPr/>
          <p:nvPr/>
        </p:nvGrpSpPr>
        <p:grpSpPr>
          <a:xfrm>
            <a:off x="5364088" y="3212976"/>
            <a:ext cx="2232248" cy="2088428"/>
            <a:chOff x="6284641" y="2237652"/>
            <a:chExt cx="1559889" cy="1352214"/>
          </a:xfrm>
        </p:grpSpPr>
        <p:sp>
          <p:nvSpPr>
            <p:cNvPr id="8" name="Oval 7"/>
            <p:cNvSpPr/>
            <p:nvPr/>
          </p:nvSpPr>
          <p:spPr>
            <a:xfrm>
              <a:off x="7302811" y="329854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9" name="Oval 8"/>
            <p:cNvSpPr/>
            <p:nvPr/>
          </p:nvSpPr>
          <p:spPr>
            <a:xfrm>
              <a:off x="6674508" y="3301834"/>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0" name="Oval 9"/>
            <p:cNvSpPr/>
            <p:nvPr/>
          </p:nvSpPr>
          <p:spPr>
            <a:xfrm>
              <a:off x="7252794" y="2237652"/>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1" name="Oval 10"/>
            <p:cNvSpPr/>
            <p:nvPr/>
          </p:nvSpPr>
          <p:spPr>
            <a:xfrm>
              <a:off x="6651613" y="2244087"/>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 name="Oval 11"/>
            <p:cNvSpPr/>
            <p:nvPr/>
          </p:nvSpPr>
          <p:spPr>
            <a:xfrm>
              <a:off x="6286684" y="2789628"/>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3" name="Oval 12"/>
            <p:cNvSpPr/>
            <p:nvPr/>
          </p:nvSpPr>
          <p:spPr>
            <a:xfrm>
              <a:off x="7552412" y="2816145"/>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4" name="Group 13"/>
            <p:cNvGrpSpPr/>
            <p:nvPr/>
          </p:nvGrpSpPr>
          <p:grpSpPr>
            <a:xfrm>
              <a:off x="6284641" y="2240081"/>
              <a:ext cx="1559889" cy="1341636"/>
              <a:chOff x="6123089" y="2735436"/>
              <a:chExt cx="1559889" cy="1341636"/>
            </a:xfrm>
          </p:grpSpPr>
          <p:sp>
            <p:nvSpPr>
              <p:cNvPr id="15" name="Oval 14"/>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16" name="Oval 15"/>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17" name="Oval 16"/>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18" name="Oval 17"/>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19" name="Oval 18"/>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20" name="Oval 19"/>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21" name="Straight Connector 20"/>
              <p:cNvCxnSpPr>
                <a:stCxn id="15" idx="6"/>
                <a:endCxn id="17"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6"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a:endCxn id="20"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1"/>
                <a:endCxn id="16"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5"/>
                <a:endCxn id="19"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16"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1"/>
                <a:endCxn id="15"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3"/>
                <a:endCxn id="18"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1"/>
                <a:endCxn id="16"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6" name="Picture 5" descr="Map&#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8064" y="1180969"/>
            <a:ext cx="3009900" cy="1790700"/>
          </a:xfrm>
          <a:prstGeom prst="rect">
            <a:avLst/>
          </a:prstGeom>
        </p:spPr>
      </p:pic>
      <p:sp>
        <p:nvSpPr>
          <p:cNvPr id="3" name="文本框 2"/>
          <p:cNvSpPr txBox="1"/>
          <p:nvPr/>
        </p:nvSpPr>
        <p:spPr>
          <a:xfrm>
            <a:off x="4807585" y="5519420"/>
            <a:ext cx="3978910" cy="922020"/>
          </a:xfrm>
          <a:prstGeom prst="rect">
            <a:avLst/>
          </a:prstGeom>
          <a:noFill/>
        </p:spPr>
        <p:txBody>
          <a:bodyPr wrap="square" rtlCol="0">
            <a:spAutoFit/>
          </a:bodyPr>
          <a:p>
            <a:r>
              <a:rPr lang="zh-CN" altLang="en-US"/>
              <a:t>一种对图中顶点进行着色的方法，</a:t>
            </a:r>
            <a:r>
              <a:rPr lang="zh-CN" altLang="en-US">
                <a:highlight>
                  <a:srgbClr val="FFFF00"/>
                </a:highlight>
              </a:rPr>
              <a:t>使得任意两个相邻的顶点不能使用相同的颜色</a:t>
            </a:r>
            <a:r>
              <a:rPr lang="zh-CN" altLang="en-US"/>
              <a:t>；这种着色方式称为顶点着色。</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179512" y="1412776"/>
            <a:ext cx="4183385" cy="4896544"/>
          </a:xfrm>
        </p:spPr>
        <p:txBody>
          <a:bodyPr>
            <a:noAutofit/>
          </a:bodyPr>
          <a:lstStyle/>
          <a:p>
            <a:pPr>
              <a:tabLst>
                <a:tab pos="285750" algn="l"/>
              </a:tabLst>
            </a:pPr>
            <a:r>
              <a:rPr lang="en-US" sz="1800" b="0" u="sng" dirty="0">
                <a:cs typeface="Times New Roman" panose="02020503050405090304" pitchFamily="18" charset="0"/>
              </a:rPr>
              <a:t>Possible constraints</a:t>
            </a:r>
            <a:r>
              <a:rPr lang="en-US" sz="1800" b="0" dirty="0">
                <a:cs typeface="Times New Roman" panose="02020503050405090304" pitchFamily="18" charset="0"/>
              </a:rPr>
              <a:t>:</a:t>
            </a:r>
            <a:endParaRPr lang="en-US" sz="1800" b="0" dirty="0">
              <a:cs typeface="Times New Roman" panose="02020503050405090304" pitchFamily="18" charset="0"/>
            </a:endParaRPr>
          </a:p>
          <a:p>
            <a:pPr marL="536575" lvl="1" indent="-196850">
              <a:tabLst>
                <a:tab pos="285750" algn="l"/>
              </a:tabLst>
            </a:pPr>
            <a:r>
              <a:rPr lang="en-US" sz="1800" dirty="0">
                <a:cs typeface="Times New Roman" panose="02020503050405090304" pitchFamily="18" charset="0"/>
              </a:rPr>
              <a:t>Two meetings/classes may not be arranged simultaneously in the same room.</a:t>
            </a:r>
            <a:endParaRPr lang="en-US" sz="1800" dirty="0">
              <a:cs typeface="Times New Roman" panose="02020503050405090304" pitchFamily="18" charset="0"/>
            </a:endParaRPr>
          </a:p>
          <a:p>
            <a:pPr marL="536575" lvl="1" indent="-196850">
              <a:tabLst>
                <a:tab pos="285750" algn="l"/>
              </a:tabLst>
            </a:pPr>
            <a:r>
              <a:rPr lang="en-US" sz="1800" dirty="0">
                <a:cs typeface="Times New Roman" panose="02020503050405090304" pitchFamily="18" charset="0"/>
              </a:rPr>
              <a:t>A given class/meeting cannot take place in two different rooms.</a:t>
            </a:r>
            <a:endParaRPr lang="en-US" sz="2600" dirty="0">
              <a:cs typeface="Times New Roman" panose="02020503050405090304" pitchFamily="18" charset="0"/>
            </a:endParaRPr>
          </a:p>
          <a:p>
            <a:pPr>
              <a:tabLst>
                <a:tab pos="285750" algn="l"/>
              </a:tabLst>
            </a:pPr>
            <a:r>
              <a:rPr lang="en-US" sz="1800" b="0" u="sng" dirty="0">
                <a:cs typeface="Times New Roman" panose="02020503050405090304" pitchFamily="18" charset="0"/>
              </a:rPr>
              <a:t>Possible objectives</a:t>
            </a:r>
            <a:r>
              <a:rPr lang="en-US" sz="1800" b="0" dirty="0">
                <a:cs typeface="Times New Roman" panose="02020503050405090304" pitchFamily="18" charset="0"/>
              </a:rPr>
              <a:t>:</a:t>
            </a:r>
            <a:endParaRPr lang="en-US" sz="1800" b="0" dirty="0">
              <a:cs typeface="Times New Roman" panose="02020503050405090304" pitchFamily="18" charset="0"/>
            </a:endParaRPr>
          </a:p>
          <a:p>
            <a:pPr marL="533400" lvl="1">
              <a:tabLst>
                <a:tab pos="285750" algn="l"/>
              </a:tabLst>
            </a:pPr>
            <a:r>
              <a:rPr lang="en-US" sz="1800" dirty="0">
                <a:cs typeface="Times New Roman" panose="02020503050405090304" pitchFamily="18" charset="0"/>
              </a:rPr>
              <a:t>Find a schedule based on the number of rooms available.</a:t>
            </a:r>
            <a:endParaRPr lang="en-US" sz="1800" dirty="0">
              <a:cs typeface="Times New Roman" panose="02020503050405090304" pitchFamily="18" charset="0"/>
            </a:endParaRPr>
          </a:p>
          <a:p>
            <a:pPr marL="533400" lvl="1">
              <a:tabLst>
                <a:tab pos="285750" algn="l"/>
              </a:tabLst>
            </a:pPr>
            <a:r>
              <a:rPr lang="en-US" sz="1800" dirty="0">
                <a:cs typeface="Times New Roman" panose="02020503050405090304" pitchFamily="18" charset="0"/>
              </a:rPr>
              <a:t>Find a schedule of all meetings/classes that requires the fewest numbers of rooms.</a:t>
            </a:r>
            <a:endParaRPr lang="en-US" sz="160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aphicFrame>
        <p:nvGraphicFramePr>
          <p:cNvPr id="6" name="Object 2"/>
          <p:cNvGraphicFramePr>
            <a:graphicFrameLocks noChangeAspect="1"/>
          </p:cNvGraphicFramePr>
          <p:nvPr/>
        </p:nvGraphicFramePr>
        <p:xfrm>
          <a:off x="4548773" y="4737760"/>
          <a:ext cx="4757291" cy="623649"/>
        </p:xfrm>
        <a:graphic>
          <a:graphicData uri="http://schemas.openxmlformats.org/presentationml/2006/ole">
            <mc:AlternateContent xmlns:mc="http://schemas.openxmlformats.org/markup-compatibility/2006">
              <mc:Choice xmlns:v="urn:schemas-microsoft-com:vml" Requires="v">
                <p:oleObj spid="_x0000_s3" name="Document" r:id="rId1" imgW="6693535" imgH="868680" progId="Word.Document.8">
                  <p:embed/>
                </p:oleObj>
              </mc:Choice>
              <mc:Fallback>
                <p:oleObj name="Document" r:id="rId1" imgW="6693535" imgH="868680" progId="Word.Document.8">
                  <p:embed/>
                  <p:pic>
                    <p:nvPicPr>
                      <p:cNvPr id="0" name="Object 2"/>
                      <p:cNvPicPr>
                        <a:picLocks noChangeAspect="1" noChangeArrowheads="1"/>
                      </p:cNvPicPr>
                      <p:nvPr/>
                    </p:nvPicPr>
                    <p:blipFill>
                      <a:blip r:embed="rId2"/>
                      <a:srcRect/>
                      <a:stretch>
                        <a:fillRect/>
                      </a:stretch>
                    </p:blipFill>
                    <p:spPr bwMode="auto">
                      <a:xfrm>
                        <a:off x="4548773" y="4737760"/>
                        <a:ext cx="4757291" cy="623649"/>
                      </a:xfrm>
                      <a:prstGeom prst="rect">
                        <a:avLst/>
                      </a:prstGeom>
                      <a:noFill/>
                    </p:spPr>
                  </p:pic>
                </p:oleObj>
              </mc:Fallback>
            </mc:AlternateContent>
          </a:graphicData>
        </a:graphic>
      </p:graphicFrame>
      <p:sp>
        <p:nvSpPr>
          <p:cNvPr id="25" name="Rectangle 24"/>
          <p:cNvSpPr/>
          <p:nvPr/>
        </p:nvSpPr>
        <p:spPr>
          <a:xfrm>
            <a:off x="323528" y="908720"/>
            <a:ext cx="6120680" cy="523220"/>
          </a:xfrm>
          <a:prstGeom prst="rect">
            <a:avLst/>
          </a:prstGeom>
        </p:spPr>
        <p:txBody>
          <a:bodyPr wrap="square">
            <a:spAutoFit/>
          </a:bodyPr>
          <a:lstStyle/>
          <a:p>
            <a:pPr marL="0" indent="0">
              <a:buNone/>
            </a:pPr>
            <a:r>
              <a:rPr lang="en-GB" sz="2800" b="1" dirty="0">
                <a:solidFill>
                  <a:schemeClr val="accent6"/>
                </a:solidFill>
              </a:rPr>
              <a:t>Classroom Assignment Problem</a:t>
            </a:r>
            <a:endParaRPr lang="en-GB" sz="2800" b="1" dirty="0">
              <a:solidFill>
                <a:schemeClr val="accent6"/>
              </a:solidFill>
            </a:endParaRPr>
          </a:p>
        </p:txBody>
      </p:sp>
      <p:pic>
        <p:nvPicPr>
          <p:cNvPr id="9" name="Picture 8"/>
          <p:cNvPicPr>
            <a:picLocks noChangeAspect="1"/>
          </p:cNvPicPr>
          <p:nvPr/>
        </p:nvPicPr>
        <p:blipFill>
          <a:blip r:embed="rId3"/>
          <a:stretch>
            <a:fillRect/>
          </a:stretch>
        </p:blipFill>
        <p:spPr>
          <a:xfrm>
            <a:off x="4972473" y="1570449"/>
            <a:ext cx="3909889" cy="2679366"/>
          </a:xfrm>
          <a:prstGeom prst="rect">
            <a:avLst/>
          </a:prstGeom>
        </p:spPr>
      </p:pic>
      <p:sp>
        <p:nvSpPr>
          <p:cNvPr id="7" name="文本框 6"/>
          <p:cNvSpPr txBox="1"/>
          <p:nvPr/>
        </p:nvSpPr>
        <p:spPr>
          <a:xfrm>
            <a:off x="5292090" y="548640"/>
            <a:ext cx="3048000" cy="1322070"/>
          </a:xfrm>
          <a:prstGeom prst="rect">
            <a:avLst/>
          </a:prstGeom>
          <a:noFill/>
        </p:spPr>
        <p:txBody>
          <a:bodyPr wrap="square" rtlCol="0">
            <a:spAutoFit/>
          </a:bodyPr>
          <a:p>
            <a:r>
              <a:rPr lang="en-US" altLang="en-US" sz="1600">
                <a:highlight>
                  <a:srgbClr val="FFFF00"/>
                </a:highlight>
              </a:rPr>
              <a:t>●</a:t>
            </a:r>
            <a:r>
              <a:rPr lang="en-US" altLang="zh-CN" sz="1600">
                <a:highlight>
                  <a:srgbClr val="FFFF00"/>
                </a:highlight>
              </a:rPr>
              <a:t> </a:t>
            </a:r>
            <a:r>
              <a:rPr lang="zh-CN" altLang="en-US" sz="1600">
                <a:highlight>
                  <a:srgbClr val="FFFF00"/>
                </a:highlight>
              </a:rPr>
              <a:t>可能的约束条件：</a:t>
            </a:r>
            <a:endParaRPr lang="zh-CN" altLang="en-US" sz="1600">
              <a:highlight>
                <a:srgbClr val="FFFF00"/>
              </a:highlight>
            </a:endParaRPr>
          </a:p>
          <a:p>
            <a:r>
              <a:rPr lang="en-US" altLang="zh-CN" sz="1600">
                <a:highlight>
                  <a:srgbClr val="FFFF00"/>
                </a:highlight>
              </a:rPr>
              <a:t>•</a:t>
            </a:r>
            <a:r>
              <a:rPr lang="zh-CN" altLang="en-US" sz="1600">
                <a:highlight>
                  <a:srgbClr val="FFFF00"/>
                </a:highlight>
              </a:rPr>
              <a:t>两个会议</a:t>
            </a:r>
            <a:r>
              <a:rPr lang="en-US" altLang="zh-CN" sz="1600">
                <a:highlight>
                  <a:srgbClr val="FFFF00"/>
                </a:highlight>
              </a:rPr>
              <a:t>/</a:t>
            </a:r>
            <a:r>
              <a:rPr lang="zh-CN" altLang="en-US" sz="1600">
                <a:highlight>
                  <a:srgbClr val="FFFF00"/>
                </a:highlight>
              </a:rPr>
              <a:t>课程不能同时安排在同一个教室。</a:t>
            </a:r>
            <a:endParaRPr lang="zh-CN" altLang="en-US" sz="1600">
              <a:highlight>
                <a:srgbClr val="FFFF00"/>
              </a:highlight>
            </a:endParaRPr>
          </a:p>
          <a:p>
            <a:r>
              <a:rPr lang="en-US" altLang="zh-CN" sz="1600">
                <a:highlight>
                  <a:srgbClr val="FFFF00"/>
                </a:highlight>
              </a:rPr>
              <a:t>•</a:t>
            </a:r>
            <a:r>
              <a:rPr lang="zh-CN" altLang="en-US" sz="1600">
                <a:highlight>
                  <a:srgbClr val="FFFF00"/>
                </a:highlight>
              </a:rPr>
              <a:t>一个课程</a:t>
            </a:r>
            <a:r>
              <a:rPr lang="en-US" altLang="zh-CN" sz="1600">
                <a:highlight>
                  <a:srgbClr val="FFFF00"/>
                </a:highlight>
              </a:rPr>
              <a:t>/</a:t>
            </a:r>
            <a:r>
              <a:rPr lang="zh-CN" altLang="en-US" sz="1600">
                <a:highlight>
                  <a:srgbClr val="FFFF00"/>
                </a:highlight>
              </a:rPr>
              <a:t>会议不能同时出现在不同的教室中。</a:t>
            </a:r>
            <a:endParaRPr lang="zh-CN" altLang="en-US" sz="1600">
              <a:highlight>
                <a:srgbClr val="FFFF00"/>
              </a:highlight>
            </a:endParaRPr>
          </a:p>
        </p:txBody>
      </p:sp>
      <p:sp>
        <p:nvSpPr>
          <p:cNvPr id="8" name="文本框 7"/>
          <p:cNvSpPr txBox="1"/>
          <p:nvPr/>
        </p:nvSpPr>
        <p:spPr>
          <a:xfrm>
            <a:off x="4548505" y="5228590"/>
            <a:ext cx="3048000" cy="1476375"/>
          </a:xfrm>
          <a:prstGeom prst="rect">
            <a:avLst/>
          </a:prstGeom>
          <a:noFill/>
        </p:spPr>
        <p:txBody>
          <a:bodyPr wrap="square" rtlCol="0">
            <a:spAutoFit/>
          </a:bodyPr>
          <a:p>
            <a:r>
              <a:rPr lang="en-US" altLang="en-US">
                <a:highlight>
                  <a:srgbClr val="FFFF00"/>
                </a:highlight>
              </a:rPr>
              <a:t>●</a:t>
            </a:r>
            <a:r>
              <a:rPr lang="en-US" altLang="zh-CN">
                <a:highlight>
                  <a:srgbClr val="FFFF00"/>
                </a:highlight>
              </a:rPr>
              <a:t> </a:t>
            </a:r>
            <a:r>
              <a:rPr lang="zh-CN" altLang="en-US">
                <a:highlight>
                  <a:srgbClr val="FFFF00"/>
                </a:highlight>
              </a:rPr>
              <a:t>可能的目标：</a:t>
            </a:r>
            <a:endParaRPr lang="zh-CN" altLang="en-US">
              <a:highlight>
                <a:srgbClr val="FFFF00"/>
              </a:highlight>
            </a:endParaRPr>
          </a:p>
          <a:p>
            <a:r>
              <a:rPr lang="en-US" altLang="zh-CN">
                <a:highlight>
                  <a:srgbClr val="FFFF00"/>
                </a:highlight>
              </a:rPr>
              <a:t>•</a:t>
            </a:r>
            <a:r>
              <a:rPr lang="zh-CN" altLang="en-US">
                <a:highlight>
                  <a:srgbClr val="FFFF00"/>
                </a:highlight>
              </a:rPr>
              <a:t>在给定的教室数量基础上，安排一个合理的课程时间表。</a:t>
            </a:r>
            <a:endParaRPr lang="zh-CN" altLang="en-US">
              <a:highlight>
                <a:srgbClr val="FFFF00"/>
              </a:highlight>
            </a:endParaRPr>
          </a:p>
          <a:p>
            <a:r>
              <a:rPr lang="en-US" altLang="zh-CN">
                <a:highlight>
                  <a:srgbClr val="FFFF00"/>
                </a:highlight>
              </a:rPr>
              <a:t>•</a:t>
            </a:r>
            <a:r>
              <a:rPr lang="zh-CN" altLang="en-US">
                <a:highlight>
                  <a:srgbClr val="FFFF00"/>
                </a:highlight>
              </a:rPr>
              <a:t>制定一个最少使用教室数量的完整课程</a:t>
            </a:r>
            <a:r>
              <a:rPr lang="en-US" altLang="zh-CN">
                <a:highlight>
                  <a:srgbClr val="FFFF00"/>
                </a:highlight>
              </a:rPr>
              <a:t>/</a:t>
            </a:r>
            <a:r>
              <a:rPr lang="zh-CN" altLang="en-US">
                <a:highlight>
                  <a:srgbClr val="FFFF00"/>
                </a:highlight>
              </a:rPr>
              <a:t>会议安排计划。</a:t>
            </a:r>
            <a:endParaRPr lang="zh-CN" altLang="en-US">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slow" p14:dur="2000" advTm="141075"/>
    </mc:Choice>
    <mc:Fallback>
      <p:transition spd="slow" advTm="1410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4839219" y="1207018"/>
            <a:ext cx="4183385" cy="4814540"/>
          </a:xfrm>
        </p:spPr>
        <p:txBody>
          <a:bodyPr/>
          <a:lstStyle/>
          <a:p>
            <a:pPr marL="0" indent="0" algn="ctr">
              <a:buNone/>
            </a:pPr>
            <a:r>
              <a:rPr lang="en-US" dirty="0"/>
              <a:t>Train Scheduling</a:t>
            </a:r>
            <a:endParaRPr lang="en-US" dirty="0"/>
          </a:p>
        </p:txBody>
      </p:sp>
      <p:sp>
        <p:nvSpPr>
          <p:cNvPr id="3" name="Content Placeholder 2"/>
          <p:cNvSpPr>
            <a:spLocks noGrp="1"/>
          </p:cNvSpPr>
          <p:nvPr>
            <p:ph sz="quarter" idx="2"/>
          </p:nvPr>
        </p:nvSpPr>
        <p:spPr>
          <a:xfrm>
            <a:off x="284887" y="1207018"/>
            <a:ext cx="4125913" cy="4824536"/>
          </a:xfrm>
        </p:spPr>
        <p:txBody>
          <a:bodyPr/>
          <a:lstStyle/>
          <a:p>
            <a:pPr marL="0" indent="0" algn="ctr">
              <a:buNone/>
            </a:pPr>
            <a:r>
              <a:rPr lang="en-US" dirty="0"/>
              <a:t>Aircraft Scheduling</a:t>
            </a:r>
            <a:endParaRPr lang="en-US"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a:t>
            </a:r>
            <a:endParaRPr lang="en-US" dirty="0"/>
          </a:p>
        </p:txBody>
      </p:sp>
      <p:pic>
        <p:nvPicPr>
          <p:cNvPr id="7" name="Picture 6"/>
          <p:cNvPicPr>
            <a:picLocks noChangeAspect="1"/>
          </p:cNvPicPr>
          <p:nvPr/>
        </p:nvPicPr>
        <p:blipFill>
          <a:blip r:embed="rId1"/>
          <a:stretch>
            <a:fillRect/>
          </a:stretch>
        </p:blipFill>
        <p:spPr>
          <a:xfrm>
            <a:off x="628933" y="1927908"/>
            <a:ext cx="3979071" cy="2594198"/>
          </a:xfrm>
          <a:prstGeom prst="rect">
            <a:avLst/>
          </a:prstGeom>
        </p:spPr>
      </p:pic>
      <p:pic>
        <p:nvPicPr>
          <p:cNvPr id="8" name="Picture 7"/>
          <p:cNvPicPr>
            <a:picLocks noChangeAspect="1"/>
          </p:cNvPicPr>
          <p:nvPr/>
        </p:nvPicPr>
        <p:blipFill>
          <a:blip r:embed="rId2"/>
          <a:stretch>
            <a:fillRect/>
          </a:stretch>
        </p:blipFill>
        <p:spPr>
          <a:xfrm>
            <a:off x="5127251" y="1927908"/>
            <a:ext cx="3731862" cy="2593387"/>
          </a:xfrm>
          <a:prstGeom prst="rect">
            <a:avLst/>
          </a:prstGeom>
        </p:spPr>
      </p:pic>
      <p:sp>
        <p:nvSpPr>
          <p:cNvPr id="9" name="TextBox 8"/>
          <p:cNvSpPr txBox="1"/>
          <p:nvPr/>
        </p:nvSpPr>
        <p:spPr>
          <a:xfrm>
            <a:off x="684178" y="4580994"/>
            <a:ext cx="8230180" cy="369332"/>
          </a:xfrm>
          <a:prstGeom prst="rect">
            <a:avLst/>
          </a:prstGeom>
          <a:noFill/>
        </p:spPr>
        <p:txBody>
          <a:bodyPr wrap="square" rtlCol="0">
            <a:spAutoFit/>
          </a:bodyPr>
          <a:lstStyle/>
          <a:p>
            <a:r>
              <a:rPr lang="en-US" dirty="0"/>
              <a:t>Can you identify discrete events, constraints and objectives for these problems? </a:t>
            </a:r>
            <a:endParaRPr lang="en-US" dirty="0"/>
          </a:p>
        </p:txBody>
      </p:sp>
      <p:sp>
        <p:nvSpPr>
          <p:cNvPr id="6" name="文本框 5"/>
          <p:cNvSpPr txBox="1"/>
          <p:nvPr/>
        </p:nvSpPr>
        <p:spPr>
          <a:xfrm>
            <a:off x="395605" y="4957445"/>
            <a:ext cx="8032115" cy="1568450"/>
          </a:xfrm>
          <a:prstGeom prst="rect">
            <a:avLst/>
          </a:prstGeom>
          <a:noFill/>
        </p:spPr>
        <p:txBody>
          <a:bodyPr wrap="square" rtlCol="0">
            <a:spAutoFit/>
          </a:bodyPr>
          <a:p>
            <a:r>
              <a:rPr lang="zh-CN" altLang="en-US" sz="1600">
                <a:highlight>
                  <a:srgbClr val="FFFF00"/>
                </a:highlight>
              </a:rPr>
              <a:t>离散事件（</a:t>
            </a:r>
            <a:r>
              <a:rPr lang="en-US" altLang="zh-CN" sz="1600">
                <a:highlight>
                  <a:srgbClr val="FFFF00"/>
                </a:highlight>
              </a:rPr>
              <a:t>Discrete Events</a:t>
            </a:r>
            <a:r>
              <a:rPr lang="zh-CN" altLang="en-US" sz="1600">
                <a:highlight>
                  <a:srgbClr val="FFFF00"/>
                </a:highlight>
              </a:rPr>
              <a:t>）：每个航班</a:t>
            </a:r>
            <a:r>
              <a:rPr lang="en-US" altLang="zh-CN" sz="1600">
                <a:highlight>
                  <a:srgbClr val="FFFF00"/>
                </a:highlight>
              </a:rPr>
              <a:t>/</a:t>
            </a:r>
            <a:r>
              <a:rPr lang="zh-CN" altLang="en-US" sz="1600">
                <a:highlight>
                  <a:srgbClr val="FFFF00"/>
                </a:highlight>
              </a:rPr>
              <a:t>列车的出发与到达时间、站点或机场的使用、乘客上下车等。</a:t>
            </a:r>
            <a:endParaRPr lang="zh-CN" altLang="en-US" sz="1600">
              <a:highlight>
                <a:srgbClr val="FFFF00"/>
              </a:highlight>
            </a:endParaRPr>
          </a:p>
          <a:p>
            <a:r>
              <a:rPr lang="en-US" altLang="zh-CN" sz="1600">
                <a:highlight>
                  <a:srgbClr val="FFFF00"/>
                </a:highlight>
              </a:rPr>
              <a:t>•</a:t>
            </a:r>
            <a:r>
              <a:rPr lang="zh-CN" altLang="en-US" sz="1600">
                <a:highlight>
                  <a:srgbClr val="FFFF00"/>
                </a:highlight>
              </a:rPr>
              <a:t>约束条件（</a:t>
            </a:r>
            <a:r>
              <a:rPr lang="en-US" altLang="zh-CN" sz="1600">
                <a:highlight>
                  <a:srgbClr val="FFFF00"/>
                </a:highlight>
              </a:rPr>
              <a:t>Constraints</a:t>
            </a:r>
            <a:r>
              <a:rPr lang="zh-CN" altLang="en-US" sz="1600">
                <a:highlight>
                  <a:srgbClr val="FFFF00"/>
                </a:highlight>
              </a:rPr>
              <a:t>）：相同时间段内，一个跑道</a:t>
            </a:r>
            <a:r>
              <a:rPr lang="en-US" altLang="zh-CN" sz="1600">
                <a:highlight>
                  <a:srgbClr val="FFFF00"/>
                </a:highlight>
              </a:rPr>
              <a:t>/</a:t>
            </a:r>
            <a:r>
              <a:rPr lang="zh-CN" altLang="en-US" sz="1600">
                <a:highlight>
                  <a:srgbClr val="FFFF00"/>
                </a:highlight>
              </a:rPr>
              <a:t>轨道不能同时服务两架飞机</a:t>
            </a:r>
            <a:r>
              <a:rPr lang="en-US" altLang="zh-CN" sz="1600">
                <a:highlight>
                  <a:srgbClr val="FFFF00"/>
                </a:highlight>
              </a:rPr>
              <a:t>/</a:t>
            </a:r>
            <a:r>
              <a:rPr lang="zh-CN" altLang="en-US" sz="1600">
                <a:highlight>
                  <a:srgbClr val="FFFF00"/>
                </a:highlight>
              </a:rPr>
              <a:t>列车；</a:t>
            </a:r>
            <a:r>
              <a:rPr lang="en-US" altLang="zh-CN" sz="1600">
                <a:highlight>
                  <a:srgbClr val="FFFF00"/>
                </a:highlight>
              </a:rPr>
              <a:t> </a:t>
            </a:r>
            <a:r>
              <a:rPr lang="zh-CN" altLang="en-US" sz="1600">
                <a:highlight>
                  <a:srgbClr val="FFFF00"/>
                </a:highlight>
              </a:rPr>
              <a:t>每列火车或飞机的维护时</a:t>
            </a:r>
            <a:r>
              <a:rPr lang="en-US" altLang="zh-CN" sz="1600">
                <a:highlight>
                  <a:srgbClr val="FFFF00"/>
                </a:highlight>
              </a:rPr>
              <a:t>；</a:t>
            </a:r>
            <a:r>
              <a:rPr lang="zh-CN" altLang="en-US" sz="1600">
                <a:highlight>
                  <a:srgbClr val="FFFF00"/>
                </a:highlight>
              </a:rPr>
              <a:t>检查窗口；乘客连接时间的最小要求；人力和资源可用性。</a:t>
            </a:r>
            <a:endParaRPr lang="zh-CN" altLang="en-US" sz="1600">
              <a:highlight>
                <a:srgbClr val="FFFF00"/>
              </a:highlight>
            </a:endParaRPr>
          </a:p>
          <a:p>
            <a:r>
              <a:rPr lang="en-US" altLang="zh-CN" sz="1600">
                <a:highlight>
                  <a:srgbClr val="FFFF00"/>
                </a:highlight>
                <a:sym typeface="+mn-ea"/>
              </a:rPr>
              <a:t>•</a:t>
            </a:r>
            <a:r>
              <a:rPr lang="zh-CN" altLang="en-US" sz="1600">
                <a:highlight>
                  <a:srgbClr val="FFFF00"/>
                </a:highlight>
              </a:rPr>
              <a:t>优化目标（</a:t>
            </a:r>
            <a:r>
              <a:rPr lang="en-US" altLang="zh-CN" sz="1600">
                <a:highlight>
                  <a:srgbClr val="FFFF00"/>
                </a:highlight>
              </a:rPr>
              <a:t>Objectives</a:t>
            </a:r>
            <a:r>
              <a:rPr lang="zh-CN" altLang="en-US" sz="1600">
                <a:highlight>
                  <a:srgbClr val="FFFF00"/>
                </a:highlight>
              </a:rPr>
              <a:t>）：最小化延误；最大化资源利用（如轨道或登机口）；提高准点率；最小化运营成本。</a:t>
            </a:r>
            <a:endParaRPr lang="zh-CN" altLang="en-US" sz="160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slow" p14:dur="2000" advTm="128509"/>
    </mc:Choice>
    <mc:Fallback>
      <p:transition spd="slow" advTm="12850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pPr>
              <a:lnSpc>
                <a:spcPct val="90000"/>
              </a:lnSpc>
              <a:tabLst>
                <a:tab pos="285750" algn="l"/>
              </a:tabLst>
            </a:pPr>
            <a:r>
              <a:rPr lang="en-US" dirty="0">
                <a:latin typeface="Gamond"/>
                <a:cs typeface="Gamond"/>
              </a:rPr>
              <a:t>Global Optimum: better than all other solutions (best)</a:t>
            </a:r>
            <a:endParaRPr lang="en-US" dirty="0">
              <a:latin typeface="Gamond"/>
              <a:cs typeface="Gamond"/>
            </a:endParaRPr>
          </a:p>
          <a:p>
            <a:pPr>
              <a:lnSpc>
                <a:spcPct val="90000"/>
              </a:lnSpc>
              <a:tabLst>
                <a:tab pos="285750" algn="l"/>
              </a:tabLst>
            </a:pPr>
            <a:endParaRPr lang="en-US" dirty="0">
              <a:latin typeface="Gamond"/>
              <a:cs typeface="Gamond"/>
            </a:endParaRPr>
          </a:p>
          <a:p>
            <a:pPr>
              <a:lnSpc>
                <a:spcPct val="90000"/>
              </a:lnSpc>
              <a:tabLst>
                <a:tab pos="285750" algn="l"/>
              </a:tabLst>
            </a:pPr>
            <a:r>
              <a:rPr lang="en-US" dirty="0">
                <a:latin typeface="Gamond"/>
                <a:cs typeface="Gamond"/>
              </a:rPr>
              <a:t>Local Optimum: better than all solutions in a certain </a:t>
            </a:r>
            <a:r>
              <a:rPr lang="en-US" i="1" dirty="0" err="1">
                <a:solidFill>
                  <a:srgbClr val="0000FF"/>
                </a:solidFill>
                <a:highlight>
                  <a:srgbClr val="FFFF00"/>
                </a:highlight>
                <a:latin typeface="Gamond"/>
                <a:cs typeface="Gamond"/>
              </a:rPr>
              <a:t>neighbourhood</a:t>
            </a:r>
            <a:r>
              <a:rPr lang="en-US" dirty="0">
                <a:solidFill>
                  <a:srgbClr val="0000FF"/>
                </a:solidFill>
                <a:highlight>
                  <a:srgbClr val="FFFF00"/>
                </a:highlight>
                <a:latin typeface="Gamond"/>
                <a:cs typeface="Gamond"/>
              </a:rPr>
              <a:t> </a:t>
            </a:r>
            <a:endParaRPr lang="en-US" dirty="0">
              <a:solidFill>
                <a:srgbClr val="0000FF"/>
              </a:solidFill>
              <a:highlight>
                <a:srgbClr val="FFFF00"/>
              </a:highlight>
              <a:latin typeface="Gamond"/>
              <a:cs typeface="Gamond"/>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endParaRPr lang="en-US" dirty="0"/>
          </a:p>
        </p:txBody>
      </p:sp>
      <p:graphicFrame>
        <p:nvGraphicFramePr>
          <p:cNvPr id="8" name="Object 2053"/>
          <p:cNvGraphicFramePr>
            <a:graphicFrameLocks noGrp="1" noChangeAspect="1"/>
          </p:cNvGraphicFramePr>
          <p:nvPr>
            <p:ph sz="quarter" idx="2"/>
          </p:nvPr>
        </p:nvGraphicFramePr>
        <p:xfrm>
          <a:off x="4572000" y="2132857"/>
          <a:ext cx="4181500" cy="3054914"/>
        </p:xfrm>
        <a:graphic>
          <a:graphicData uri="http://schemas.openxmlformats.org/presentationml/2006/ole">
            <mc:AlternateContent xmlns:mc="http://schemas.openxmlformats.org/markup-compatibility/2006">
              <mc:Choice xmlns:v="urn:schemas-microsoft-com:vml" Requires="v">
                <p:oleObj spid="_x0000_s3" name="Bitmap Image" r:id="rId1" imgW="5762625" imgH="4210050" progId="PBrush">
                  <p:embed/>
                </p:oleObj>
              </mc:Choice>
              <mc:Fallback>
                <p:oleObj name="Bitmap Image" r:id="rId1" imgW="5762625" imgH="4210050" progId="PBrush">
                  <p:embed/>
                  <p:pic>
                    <p:nvPicPr>
                      <p:cNvPr id="0" name="Object 2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2857"/>
                        <a:ext cx="4181500" cy="3054914"/>
                      </a:xfrm>
                      <a:prstGeom prst="rect">
                        <a:avLst/>
                      </a:prstGeom>
                      <a:noFill/>
                      <a:ln>
                        <a:noFill/>
                      </a:ln>
                      <a:effectLst/>
                    </p:spPr>
                  </p:pic>
                </p:oleObj>
              </mc:Fallback>
            </mc:AlternateContent>
          </a:graphicData>
        </a:graphic>
      </p:graphicFrame>
      <p:sp>
        <p:nvSpPr>
          <p:cNvPr id="5" name="文本框 4"/>
          <p:cNvSpPr txBox="1"/>
          <p:nvPr/>
        </p:nvSpPr>
        <p:spPr>
          <a:xfrm>
            <a:off x="85725" y="4057650"/>
            <a:ext cx="4806315" cy="1198880"/>
          </a:xfrm>
          <a:prstGeom prst="rect">
            <a:avLst/>
          </a:prstGeom>
          <a:noFill/>
        </p:spPr>
        <p:txBody>
          <a:bodyPr wrap="square" rtlCol="0">
            <a:spAutoFit/>
          </a:bodyPr>
          <a:p>
            <a:r>
              <a:rPr lang="en-US" altLang="zh-CN"/>
              <a:t>•</a:t>
            </a:r>
            <a:r>
              <a:rPr lang="zh-CN" altLang="en-US"/>
              <a:t>全局最优解（</a:t>
            </a:r>
            <a:r>
              <a:rPr lang="en-US" altLang="zh-CN"/>
              <a:t>Global Optimum</a:t>
            </a:r>
            <a:r>
              <a:rPr lang="zh-CN" altLang="en-US"/>
              <a:t>）：优于所有其他解的解，表示最好的解决方案。</a:t>
            </a:r>
            <a:endParaRPr lang="zh-CN" altLang="en-US"/>
          </a:p>
          <a:p>
            <a:r>
              <a:rPr lang="en-US" altLang="zh-CN"/>
              <a:t>•</a:t>
            </a:r>
            <a:r>
              <a:rPr lang="zh-CN" altLang="en-US"/>
              <a:t>局部最优解（</a:t>
            </a:r>
            <a:r>
              <a:rPr lang="en-US" altLang="zh-CN"/>
              <a:t>Local Optimum</a:t>
            </a:r>
            <a:r>
              <a:rPr lang="zh-CN" altLang="en-US"/>
              <a:t>）：在某个邻域范围内优于其他所有解，但可能不是全局最优。</a:t>
            </a:r>
            <a:endParaRPr lang="zh-CN" altLang="en-US"/>
          </a:p>
        </p:txBody>
      </p:sp>
      <p:sp>
        <p:nvSpPr>
          <p:cNvPr id="7" name="文本框 6"/>
          <p:cNvSpPr txBox="1"/>
          <p:nvPr/>
        </p:nvSpPr>
        <p:spPr>
          <a:xfrm>
            <a:off x="1151255" y="5805170"/>
            <a:ext cx="7267575" cy="368300"/>
          </a:xfrm>
          <a:prstGeom prst="rect">
            <a:avLst/>
          </a:prstGeom>
          <a:noFill/>
        </p:spPr>
        <p:txBody>
          <a:bodyPr wrap="square" rtlCol="0">
            <a:spAutoFit/>
          </a:bodyPr>
          <a:p>
            <a:r>
              <a:rPr lang="zh-CN" altLang="en-US">
                <a:highlight>
                  <a:srgbClr val="FFFF00"/>
                </a:highlight>
              </a:rPr>
              <a:t>图像形象说明了算法可能陷入局部最优，而无法达到全局最优的问题。</a:t>
            </a:r>
            <a:endParaRPr lang="zh-CN" altLang="en-US">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 Placeholder 7"/>
              <p:cNvSpPr>
                <a:spLocks noGrp="1"/>
              </p:cNvSpPr>
              <p:nvPr>
                <p:ph type="body" sz="half" idx="1"/>
              </p:nvPr>
            </p:nvSpPr>
            <p:spPr/>
            <p:txBody>
              <a:bodyPr/>
              <a:lstStyle/>
              <a:p>
                <a:r>
                  <a:rPr lang="en-US" dirty="0"/>
                  <a:t>Revisit of Knapsack problem</a:t>
                </a:r>
                <a:endParaRPr lang="en-US" dirty="0"/>
              </a:p>
              <a:p>
                <a:pPr marL="0" indent="0">
                  <a:buNone/>
                </a:pPr>
                <a:r>
                  <a:rPr lang="en-US" sz="1600" dirty="0"/>
                  <a:t>Given a knapsack of capacity </a:t>
                </a:r>
                <a:r>
                  <a:rPr lang="en-US" sz="1600" i="1" dirty="0"/>
                  <a:t>C</a:t>
                </a:r>
                <a:r>
                  <a:rPr lang="en-US" sz="1600" dirty="0"/>
                  <a:t> and a set of </a:t>
                </a:r>
                <a:r>
                  <a:rPr lang="en-US" sz="1600" i="1" dirty="0"/>
                  <a:t>n</a:t>
                </a:r>
                <a:r>
                  <a:rPr lang="en-US" sz="1600" dirty="0"/>
                  <a:t> items, each item </a:t>
                </a:r>
                <a:r>
                  <a:rPr lang="en-US" sz="1600" i="1" dirty="0" err="1"/>
                  <a:t>i</a:t>
                </a:r>
                <a:r>
                  <a:rPr lang="en-US" sz="1600" dirty="0"/>
                  <a:t> has a volume </a:t>
                </a:r>
                <a:r>
                  <a:rPr lang="en-US" sz="1600" i="1" dirty="0"/>
                  <a:t>v</a:t>
                </a:r>
                <a:r>
                  <a:rPr lang="en-US" sz="1600" i="1" baseline="-25000" dirty="0"/>
                  <a:t>i</a:t>
                </a:r>
                <a:r>
                  <a:rPr lang="en-US" sz="1600" dirty="0"/>
                  <a:t> and a value </a:t>
                </a:r>
                <a:r>
                  <a:rPr lang="en-US" sz="1600" i="1" dirty="0"/>
                  <a:t>p</a:t>
                </a:r>
                <a:r>
                  <a:rPr lang="en-US" sz="1600" i="1" baseline="-25000" dirty="0"/>
                  <a:t>i</a:t>
                </a:r>
                <a:r>
                  <a:rPr lang="en-US" sz="1600" dirty="0"/>
                  <a:t>. Determine the list of items to be packed so that the total value is maximized. </a:t>
                </a: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e>
                      </m:func>
                    </m:oMath>
                  </m:oMathPara>
                </a14:m>
                <a:endParaRPr lang="en-US" sz="2000" dirty="0"/>
              </a:p>
              <a:p>
                <a:pPr marL="0" indent="0">
                  <a:buNone/>
                </a:pPr>
                <a:r>
                  <a:rPr lang="en-US" sz="2000" dirty="0"/>
                  <a:t>Subject to:</a:t>
                </a:r>
                <a:endParaRPr lang="en-US" sz="20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r>
                        <a:rPr lang="en-US" sz="2000" i="1">
                          <a:latin typeface="Cambria Math" panose="02040503050406030204" pitchFamily="18" charset="0"/>
                        </a:rPr>
                        <m:t>≤</m:t>
                      </m:r>
                      <m:r>
                        <a:rPr lang="en-US" sz="2000" i="1">
                          <a:latin typeface="Cambria Math" panose="02040503050406030204" pitchFamily="18" charset="0"/>
                        </a:rPr>
                        <m:t>𝐶</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GB" sz="2000" b="1" i="1" smtClean="0">
                          <a:latin typeface="Cambria Math" panose="02040503050406030204" pitchFamily="18" charset="0"/>
                        </a:rPr>
                        <m:t>={</m:t>
                      </m:r>
                      <m:r>
                        <a:rPr lang="en-GB" sz="2000" b="0" i="1" smtClean="0">
                          <a:latin typeface="Cambria Math" panose="02040503050406030204" pitchFamily="18" charset="0"/>
                        </a:rPr>
                        <m:t>0</m:t>
                      </m:r>
                      <m:r>
                        <a:rPr lang="en-GB" sz="2000" b="1" i="1" smtClean="0">
                          <a:latin typeface="Cambria Math" panose="02040503050406030204" pitchFamily="18" charset="0"/>
                        </a:rPr>
                        <m:t>,</m:t>
                      </m:r>
                      <m:r>
                        <a:rPr lang="en-US" sz="2000" b="0" i="0">
                          <a:latin typeface="Cambria Math" panose="02040503050406030204" pitchFamily="18" charset="0"/>
                        </a:rPr>
                        <m:t>1</m:t>
                      </m:r>
                      <m:r>
                        <a:rPr lang="en-GB" sz="2000" b="1" i="1" smtClean="0">
                          <a:latin typeface="Cambria Math" panose="02040503050406030204" pitchFamily="18" charset="0"/>
                        </a:rPr>
                        <m:t>}</m:t>
                      </m:r>
                    </m:oMath>
                  </m:oMathPara>
                </a14:m>
                <a:endParaRPr lang="en-US" sz="2000" dirty="0"/>
              </a:p>
            </p:txBody>
          </p:sp>
        </mc:Choice>
        <mc:Fallback>
          <p:sp>
            <p:nvSpPr>
              <p:cNvPr id="8" name="Text Placeholder 7"/>
              <p:cNvSpPr>
                <a:spLocks noRot="1" noChangeAspect="1" noMove="1" noResize="1" noEditPoints="1" noAdjustHandles="1" noChangeArrowheads="1" noChangeShapeType="1" noTextEdit="1"/>
              </p:cNvSpPr>
              <p:nvPr>
                <p:ph type="body" sz="half" idx="1"/>
              </p:nvPr>
            </p:nvSpPr>
            <p:spPr>
              <a:blipFill rotWithShape="1">
                <a:blip r:embed="rId1"/>
                <a:stretch>
                  <a:fillRect l="-7" t="-1" r="8"/>
                </a:stretch>
              </a:blipFill>
            </p:spPr>
            <p:txBody>
              <a:bodyPr/>
              <a:lstStyle/>
              <a:p>
                <a:r>
                  <a:rPr lang="zh-CN" altLang="en-US">
                    <a:noFill/>
                  </a:rPr>
                  <a:t> </a:t>
                </a:r>
              </a:p>
            </p:txBody>
          </p:sp>
        </mc:Fallback>
      </mc:AlternateContent>
      <p:sp>
        <p:nvSpPr>
          <p:cNvPr id="7" name="Content Placeholder 6"/>
          <p:cNvSpPr>
            <a:spLocks noGrp="1"/>
          </p:cNvSpPr>
          <p:nvPr>
            <p:ph sz="quarter" idx="2"/>
          </p:nvPr>
        </p:nvSpPr>
        <p:spPr/>
        <p:txBody>
          <a:bodyPr/>
          <a:lstStyle/>
          <a:p>
            <a:r>
              <a:rPr lang="en-US" dirty="0">
                <a:solidFill>
                  <a:srgbClr val="4241C3"/>
                </a:solidFill>
              </a:rPr>
              <a:t>How to solve this problem?</a:t>
            </a:r>
            <a:endParaRPr lang="en-US" dirty="0">
              <a:solidFill>
                <a:srgbClr val="4241C3"/>
              </a:solidFill>
            </a:endParaRPr>
          </a:p>
          <a:p>
            <a:pPr lvl="1"/>
            <a:r>
              <a:rPr lang="en-US" dirty="0">
                <a:solidFill>
                  <a:srgbClr val="4241C3"/>
                </a:solidFill>
              </a:rPr>
              <a:t>Global optimal</a:t>
            </a:r>
            <a:endParaRPr lang="en-US" dirty="0">
              <a:solidFill>
                <a:srgbClr val="4241C3"/>
              </a:solidFill>
            </a:endParaRPr>
          </a:p>
          <a:p>
            <a:pPr lvl="1"/>
            <a:r>
              <a:rPr lang="en-US" dirty="0">
                <a:solidFill>
                  <a:srgbClr val="4241C3"/>
                </a:solidFill>
              </a:rPr>
              <a:t>Local (near) optimal </a:t>
            </a:r>
            <a:endParaRPr lang="en-US" dirty="0">
              <a:solidFill>
                <a:srgbClr val="4241C3"/>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Heuristics for Knapsack Problem</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6350">
          <a:solidFill>
            <a:schemeClr val="tx1"/>
          </a:solidFill>
        </a:ln>
      </a:spPr>
      <a:bodyPr lIns="0" tIns="0" rIns="0" bIns="0"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19631</Words>
  <Application>WPS 演示</Application>
  <PresentationFormat>On-screen Show (4:3)</PresentationFormat>
  <Paragraphs>1381</Paragraphs>
  <Slides>49</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76" baseType="lpstr">
      <vt:lpstr>Arial</vt:lpstr>
      <vt:lpstr>宋体</vt:lpstr>
      <vt:lpstr>Wingdings</vt:lpstr>
      <vt:lpstr>Times New Roman</vt:lpstr>
      <vt:lpstr>Gamond</vt:lpstr>
      <vt:lpstr>汉仪书宋二KW</vt:lpstr>
      <vt:lpstr>Verdana</vt:lpstr>
      <vt:lpstr>Ganond</vt:lpstr>
      <vt:lpstr>Thonburi</vt:lpstr>
      <vt:lpstr>Verdana</vt:lpstr>
      <vt:lpstr>Cambria Math</vt:lpstr>
      <vt:lpstr>Kingsoft Math</vt:lpstr>
      <vt:lpstr>微软雅黑</vt:lpstr>
      <vt:lpstr>汉仪旗黑</vt:lpstr>
      <vt:lpstr>宋体</vt:lpstr>
      <vt:lpstr>Arial Unicode MS</vt:lpstr>
      <vt:lpstr>Symbol</vt:lpstr>
      <vt:lpstr>Kingsoft Sign</vt:lpstr>
      <vt:lpstr>Gamond</vt:lpstr>
      <vt:lpstr>Symbol</vt:lpstr>
      <vt:lpstr>苹方-简</vt:lpstr>
      <vt:lpstr>DejaVu Math TeX Gyre</vt:lpstr>
      <vt:lpstr>Calibri</vt:lpstr>
      <vt:lpstr>Helvetica Neue</vt:lpstr>
      <vt:lpstr>Default Design</vt:lpstr>
      <vt:lpstr>Word.Document.8</vt:lpstr>
      <vt:lpstr>PBrush</vt:lpstr>
      <vt:lpstr>PowerPoint 演示文稿</vt:lpstr>
      <vt:lpstr>In this lecture</vt:lpstr>
      <vt:lpstr>Combinatorial Optimisation Problems</vt:lpstr>
      <vt:lpstr>Combinatorial Problems – examples </vt:lpstr>
      <vt:lpstr>Combinatorial Problems – examples </vt:lpstr>
      <vt:lpstr>Combinatorial Problems – examples </vt:lpstr>
      <vt:lpstr>Combinatorial Problems – examples</vt:lpstr>
      <vt:lpstr>Global Optimisation</vt:lpstr>
      <vt:lpstr>Heuristics for Knapsack Problem</vt:lpstr>
      <vt:lpstr>Heuristics </vt:lpstr>
      <vt:lpstr>Global Optimisation – Bin Packing</vt:lpstr>
      <vt:lpstr>Global Optimisation – Bin Packing</vt:lpstr>
      <vt:lpstr>Bin Packing Heuristics – First Fit</vt:lpstr>
      <vt:lpstr>Bin Packing Heuristics – Best Fit</vt:lpstr>
      <vt:lpstr>Bin Packing Heuristics – FFD</vt:lpstr>
      <vt:lpstr>Bin Packing Heuristics – Offline Search</vt:lpstr>
      <vt:lpstr>Online vs. Offline Optimization</vt:lpstr>
      <vt:lpstr>Graph Coloring</vt:lpstr>
      <vt:lpstr>Graph Coloring Heuristics</vt:lpstr>
      <vt:lpstr>Graph Coloring Heuristics</vt:lpstr>
      <vt:lpstr>Need for Search Methodologies (e.g. Heuristics, Metaheuristics) – Example</vt:lpstr>
      <vt:lpstr>Examples – Heuristics for TSP</vt:lpstr>
      <vt:lpstr>The nearest neighbour (NN) algorithm </vt:lpstr>
      <vt:lpstr>The nearest neighbour (NN) algorithm </vt:lpstr>
      <vt:lpstr>The nearest neighbour (NN) algorithm </vt:lpstr>
      <vt:lpstr>The nearest neighbour (NN) algorithm </vt:lpstr>
      <vt:lpstr>The nearest neighbour (NN) algorithm </vt:lpstr>
      <vt:lpstr>The nearest neighbour (NN) algorithm </vt:lpstr>
      <vt:lpstr>How about this instance?</vt:lpstr>
      <vt:lpstr>Improving upon simple heuristics</vt:lpstr>
      <vt:lpstr>Local Search Methods</vt:lpstr>
      <vt:lpstr>Main Components of Local Search Optimisation Methods</vt:lpstr>
      <vt:lpstr>Local Search: Solution Encoding</vt:lpstr>
      <vt:lpstr>Local Search: Solution Encoding (cont.)</vt:lpstr>
      <vt:lpstr>Local Search: Intialisation</vt:lpstr>
      <vt:lpstr>Local Search: Neighbourhood</vt:lpstr>
      <vt:lpstr>Local Search: Neighbourhood Search</vt:lpstr>
      <vt:lpstr>Local Search: Neighbourhood Search</vt:lpstr>
      <vt:lpstr>Local Search: Neighbourhood Search</vt:lpstr>
      <vt:lpstr>Evaluation Function</vt:lpstr>
      <vt:lpstr>Evaluation Function (cont.)</vt:lpstr>
      <vt:lpstr>Evaluation Function – Delta Evaluation</vt:lpstr>
      <vt:lpstr>Local Search: Delta Evaluation for  TSP</vt:lpstr>
      <vt:lpstr>Example: Delta Evaluation for  TSP II</vt:lpstr>
      <vt:lpstr>Local Search: Stopping Criteria</vt:lpstr>
      <vt:lpstr>Summary</vt:lpstr>
      <vt:lpstr>Best Descent vs. Random Walk</vt:lpstr>
      <vt:lpstr>Weaknesses of Hill Climbing</vt:lpstr>
      <vt:lpstr>The next lecture</vt:lpstr>
    </vt:vector>
  </TitlesOfParts>
  <Company>CSiT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zoey</cp:lastModifiedBy>
  <cp:revision>910</cp:revision>
  <dcterms:created xsi:type="dcterms:W3CDTF">2025-05-14T11:21:39Z</dcterms:created>
  <dcterms:modified xsi:type="dcterms:W3CDTF">2025-05-14T11:21:39Z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2E9BAF3FA036671B70DF196856473DA9_42</vt:lpwstr>
  </property>
  <property fmtid="{D5CDD505-2E9C-101B-9397-08002B2CF9AE}" pid="3" name="KSOProductBuildVer">
    <vt:lpwstr>2052-6.14.0.8924</vt:lpwstr>
  </property>
</Properties>
</file>