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36"/>
  </p:handoutMasterIdLst>
  <p:sldIdLst>
    <p:sldId id="324" r:id="rId3"/>
    <p:sldId id="443" r:id="rId4"/>
    <p:sldId id="340" r:id="rId5"/>
    <p:sldId id="389" r:id="rId6"/>
    <p:sldId id="390" r:id="rId8"/>
    <p:sldId id="341" r:id="rId9"/>
    <p:sldId id="343" r:id="rId10"/>
    <p:sldId id="439" r:id="rId11"/>
    <p:sldId id="440" r:id="rId12"/>
    <p:sldId id="344" r:id="rId13"/>
    <p:sldId id="345" r:id="rId14"/>
    <p:sldId id="441" r:id="rId15"/>
    <p:sldId id="347" r:id="rId16"/>
    <p:sldId id="350" r:id="rId17"/>
    <p:sldId id="348" r:id="rId18"/>
    <p:sldId id="349" r:id="rId19"/>
    <p:sldId id="351" r:id="rId20"/>
    <p:sldId id="352" r:id="rId21"/>
    <p:sldId id="361" r:id="rId22"/>
    <p:sldId id="362" r:id="rId23"/>
    <p:sldId id="363" r:id="rId24"/>
    <p:sldId id="353" r:id="rId25"/>
    <p:sldId id="368" r:id="rId26"/>
    <p:sldId id="369" r:id="rId27"/>
    <p:sldId id="370" r:id="rId28"/>
    <p:sldId id="371" r:id="rId29"/>
    <p:sldId id="372" r:id="rId30"/>
    <p:sldId id="442" r:id="rId31"/>
    <p:sldId id="373" r:id="rId32"/>
    <p:sldId id="444" r:id="rId33"/>
    <p:sldId id="421" r:id="rId34"/>
    <p:sldId id="437" r:id="rId3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3232F1"/>
    <a:srgbClr val="323296"/>
    <a:srgbClr val="CC3300"/>
    <a:srgbClr val="003300"/>
    <a:srgbClr val="FFFFFF"/>
    <a:srgbClr val="51C1C1"/>
    <a:srgbClr val="339966"/>
    <a:srgbClr val="C0C0C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1619" autoAdjust="0"/>
  </p:normalViewPr>
  <p:slideViewPr>
    <p:cSldViewPr showGuides="1">
      <p:cViewPr varScale="1">
        <p:scale>
          <a:sx n="130" d="100"/>
          <a:sy n="130" d="100"/>
        </p:scale>
        <p:origin x="52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D0AD0CD0-4F12-4F8D-9CE1-8E0B50CA6B9A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zh-CN" noProof="0"/>
              <a:t>Click to edit Master text styles</a:t>
            </a:r>
            <a:endParaRPr lang="en-GB" altLang="zh-CN" noProof="0"/>
          </a:p>
          <a:p>
            <a:pPr lvl="1"/>
            <a:r>
              <a:rPr lang="en-GB" altLang="zh-CN" noProof="0"/>
              <a:t>Second level</a:t>
            </a:r>
            <a:endParaRPr lang="en-GB" altLang="zh-CN" noProof="0"/>
          </a:p>
          <a:p>
            <a:pPr lvl="2"/>
            <a:r>
              <a:rPr lang="en-GB" altLang="zh-CN" noProof="0"/>
              <a:t>Third level</a:t>
            </a:r>
            <a:endParaRPr lang="en-GB" altLang="zh-CN" noProof="0"/>
          </a:p>
          <a:p>
            <a:pPr lvl="3"/>
            <a:r>
              <a:rPr lang="en-GB" altLang="zh-CN" noProof="0"/>
              <a:t>Fourth level</a:t>
            </a:r>
            <a:endParaRPr lang="en-GB" altLang="zh-CN" noProof="0"/>
          </a:p>
          <a:p>
            <a:pPr lvl="4"/>
            <a:r>
              <a:rPr lang="en-GB" altLang="zh-CN" noProof="0"/>
              <a:t>Fifth level</a:t>
            </a:r>
            <a:endParaRPr lang="en-GB" altLang="zh-CN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5AA0617-7C02-4093-954E-F1EB4549C4AA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/>
              <a:t>hen designing algorithms, it is extremely important to have appropriate data structures.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work out the code for best descent local search?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Steel industry is a pillar industry in any big country.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804030504040204" pitchFamily="34" charset="0"/>
              </a:defRPr>
            </a:lvl1pPr>
            <a:lvl2pPr>
              <a:defRPr>
                <a:latin typeface="Verdana" panose="020B0804030504040204" pitchFamily="34" charset="0"/>
              </a:defRPr>
            </a:lvl2pPr>
            <a:lvl3pPr>
              <a:defRPr>
                <a:latin typeface="Verdana" panose="020B0804030504040204" pitchFamily="34" charset="0"/>
              </a:defRPr>
            </a:lvl3pPr>
            <a:lvl4pPr>
              <a:defRPr>
                <a:latin typeface="Verdana" panose="020B0804030504040204" pitchFamily="34" charset="0"/>
              </a:defRPr>
            </a:lvl4pPr>
            <a:lvl5pPr>
              <a:defRPr>
                <a:latin typeface="Verdana" panose="020B080403050404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51C5-6A51-417D-95E0-B5BEB324FC04}" type="slidenum">
              <a:rPr lang="en-GB" altLang="zh-CN"/>
            </a:fld>
            <a:endParaRPr lang="en-GB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4183385" cy="4814540"/>
          </a:xfrm>
        </p:spPr>
        <p:txBody>
          <a:bodyPr/>
          <a:lstStyle>
            <a:lvl1pPr>
              <a:defRPr>
                <a:latin typeface="Verdana" panose="020B0804030504040204"/>
                <a:cs typeface="Verdana" panose="020B0804030504040204"/>
              </a:defRPr>
            </a:lvl1pPr>
            <a:lvl2pPr>
              <a:defRPr>
                <a:latin typeface="Verdana" panose="020B0804030504040204"/>
                <a:cs typeface="Verdana" panose="020B0804030504040204"/>
              </a:defRPr>
            </a:lvl2pPr>
            <a:lvl3pPr>
              <a:defRPr>
                <a:latin typeface="Verdana" panose="020B0804030504040204"/>
                <a:cs typeface="Verdana" panose="020B0804030504040204"/>
              </a:defRPr>
            </a:lvl3pPr>
            <a:lvl4pPr>
              <a:defRPr>
                <a:latin typeface="Verdana" panose="020B0804030504040204"/>
                <a:cs typeface="Verdana" panose="020B0804030504040204"/>
              </a:defRPr>
            </a:lvl4pPr>
            <a:lvl5pPr>
              <a:defRPr>
                <a:latin typeface="Verdana" panose="020B0804030504040204"/>
                <a:cs typeface="Verdana" panose="020B08040305040402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68760"/>
            <a:ext cx="4125913" cy="4824536"/>
          </a:xfrm>
        </p:spPr>
        <p:txBody>
          <a:bodyPr/>
          <a:lstStyle>
            <a:lvl1pPr>
              <a:defRPr>
                <a:latin typeface="Verdana" panose="020B0804030504040204"/>
                <a:cs typeface="Verdana" panose="020B0804030504040204"/>
              </a:defRPr>
            </a:lvl1pPr>
            <a:lvl2pPr>
              <a:defRPr>
                <a:latin typeface="Verdana" panose="020B0804030504040204"/>
                <a:cs typeface="Verdana" panose="020B0804030504040204"/>
              </a:defRPr>
            </a:lvl2pPr>
            <a:lvl3pPr>
              <a:defRPr>
                <a:latin typeface="Verdana" panose="020B0804030504040204"/>
                <a:cs typeface="Verdana" panose="020B0804030504040204"/>
              </a:defRPr>
            </a:lvl3pPr>
            <a:lvl4pPr>
              <a:defRPr>
                <a:latin typeface="Verdana" panose="020B0804030504040204"/>
                <a:cs typeface="Verdana" panose="020B0804030504040204"/>
              </a:defRPr>
            </a:lvl4pPr>
            <a:lvl5pPr>
              <a:defRPr>
                <a:latin typeface="Verdana" panose="020B0804030504040204"/>
                <a:cs typeface="Verdana" panose="020B08040305040402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3976" y="6337300"/>
            <a:ext cx="504031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61D5-87BF-45CA-972D-85C1C12738FE}" type="slidenum">
              <a:rPr lang="en-GB" altLang="zh-CN"/>
            </a:fld>
            <a:endParaRPr lang="en-GB" altLang="zh-CN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72007"/>
            <a:ext cx="8712968" cy="764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Verdana" panose="020B0804030504040204"/>
                <a:cs typeface="Verdana" panose="020B0804030504040204"/>
              </a:defRPr>
            </a:lvl1pPr>
          </a:lstStyle>
          <a:p>
            <a:pPr lvl="0"/>
            <a:r>
              <a:rPr lang="en-GB" altLang="zh-CN" dirty="0"/>
              <a:t>Click to edit Master title style</a:t>
            </a:r>
            <a:endParaRPr lang="en-GB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337300"/>
            <a:ext cx="50403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D82C9BD8-B864-4C84-9CA8-E107DA123E91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05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736"/>
            <a:ext cx="8229600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zh-CN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zh-CN" dirty="0"/>
              <a:t>Second level</a:t>
            </a:r>
            <a:endParaRPr lang="en-GB" altLang="zh-CN" dirty="0"/>
          </a:p>
          <a:p>
            <a:pPr lvl="2"/>
            <a:r>
              <a:rPr lang="en-GB" altLang="zh-CN" dirty="0"/>
              <a:t>Third level</a:t>
            </a:r>
            <a:endParaRPr lang="en-GB" altLang="zh-CN" dirty="0"/>
          </a:p>
          <a:p>
            <a:pPr lvl="3"/>
            <a:r>
              <a:rPr lang="en-GB" altLang="zh-CN" dirty="0"/>
              <a:t>Fourth level</a:t>
            </a:r>
            <a:endParaRPr lang="en-GB" altLang="zh-CN" dirty="0"/>
          </a:p>
          <a:p>
            <a:pPr lvl="4"/>
            <a:r>
              <a:rPr lang="en-GB" altLang="zh-CN" dirty="0"/>
              <a:t>Fifth level</a:t>
            </a:r>
            <a:endParaRPr lang="en-GB" altLang="zh-CN" dirty="0"/>
          </a:p>
        </p:txBody>
      </p:sp>
      <p:pic>
        <p:nvPicPr>
          <p:cNvPr id="1027" name="Picture 3" descr="E:\UNNC-Logo\UoN-UK-C-M_BlueCMYK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6425"/>
            <a:ext cx="1440160" cy="641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5115"/>
            <a:ext cx="8496944" cy="8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804030504040204"/>
          <a:ea typeface="+mj-ea"/>
          <a:cs typeface="Verdana" panose="020B080403050404020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400" b="1">
          <a:solidFill>
            <a:srgbClr val="000000"/>
          </a:solidFill>
          <a:latin typeface="Verdana" panose="020B0804030504040204"/>
          <a:ea typeface="+mn-ea"/>
          <a:cs typeface="Verdana" panose="020B0804030504040204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rgbClr val="000000"/>
          </a:solidFill>
          <a:latin typeface="Verdana" panose="020B0804030504040204"/>
          <a:cs typeface="Verdana" panose="020B0804030504040204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000" b="1">
          <a:solidFill>
            <a:srgbClr val="000000"/>
          </a:solidFill>
          <a:latin typeface="Verdana" panose="020B0804030504040204"/>
          <a:cs typeface="Verdana" panose="020B0804030504040204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1800" b="1">
          <a:solidFill>
            <a:srgbClr val="000000"/>
          </a:solidFill>
          <a:latin typeface="Verdana" panose="020B0804030504040204"/>
          <a:cs typeface="Verdana" panose="020B0804030504040204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1800">
          <a:solidFill>
            <a:srgbClr val="000000"/>
          </a:solidFill>
          <a:latin typeface="Verdana" panose="020B0804030504040204"/>
          <a:cs typeface="Verdana" panose="020B0804030504040204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image" Target="../media/image7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hyperlink" Target="https://www.online-python.com/" TargetMode="External"/><Relationship Id="rId1" Type="http://schemas.openxmlformats.org/officeDocument/2006/relationships/hyperlink" Target="https://moodle.nottingham.ac.uk/pluginfile.php/10867793/mod_folder/content/0/lec03-testcode.p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zh-CN" dirty="0">
                <a:ea typeface="宋体" pitchFamily="2" charset="-122"/>
              </a:rPr>
              <a:t>AE2AIM: Artificial Intelligence Methods 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7920038" cy="151276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Artificial Intelligence Methods (AE2AIM)</a:t>
            </a:r>
            <a:endParaRPr lang="en-US" altLang="zh-CN" sz="2400" b="1" dirty="0"/>
          </a:p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323296"/>
                </a:solidFill>
              </a:rPr>
              <a:t>Lec</a:t>
            </a:r>
            <a:r>
              <a:rPr lang="en-US" altLang="zh-CN" sz="2800" dirty="0">
                <a:solidFill>
                  <a:srgbClr val="323296"/>
                </a:solidFill>
              </a:rPr>
              <a:t>. 03: Metaheuristics</a:t>
            </a:r>
            <a:endParaRPr lang="zh-CN" altLang="zh-CN" sz="2800" dirty="0">
              <a:solidFill>
                <a:srgbClr val="323296"/>
              </a:solidFill>
            </a:endParaRPr>
          </a:p>
          <a:p>
            <a:pPr algn="ctr" eaLnBrk="1" hangingPunct="1">
              <a:buFontTx/>
              <a:buNone/>
            </a:pPr>
            <a:endParaRPr lang="en-GB" altLang="zh-CN" sz="2800" b="1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3284984"/>
            <a:ext cx="6810375" cy="227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Dr.</a:t>
            </a:r>
            <a:r>
              <a:rPr kumimoji="0" lang="en-GB" altLang="zh-CN" sz="20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 Xinan 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(Room IAMET308)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School of Computer Science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The University of Nottingham Ningbo, China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Email: </a:t>
            </a:r>
            <a:r>
              <a:rPr lang="en-GB" altLang="zh-CN" sz="2000" kern="0" dirty="0" err="1">
                <a:solidFill>
                  <a:srgbClr val="000000"/>
                </a:solidFill>
                <a:latin typeface="Verdana" panose="020B0804030504040204" pitchFamily="34" charset="0"/>
                <a:ea typeface="宋体" pitchFamily="2" charset="-122"/>
              </a:rPr>
              <a:t>Xinan.Chen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@nottingham.edu.cn</a:t>
            </a:r>
            <a:r>
              <a:rPr kumimoji="0" lang="en-GB" altLang="zh-CN" sz="20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 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GB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Material Annealing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idx="1"/>
          </p:nvPr>
        </p:nvSpPr>
        <p:spPr>
          <a:xfrm>
            <a:off x="215901" y="980728"/>
            <a:ext cx="5687863" cy="5112568"/>
          </a:xfrm>
        </p:spPr>
        <p:txBody>
          <a:bodyPr/>
          <a:lstStyle/>
          <a:p>
            <a:r>
              <a:rPr lang="en-US" sz="1600" dirty="0"/>
              <a:t>Annealing is a heat treatment to improve mental properties between ductility and hardness. </a:t>
            </a:r>
            <a:endParaRPr lang="en-US" sz="1600" dirty="0"/>
          </a:p>
          <a:p>
            <a:r>
              <a:rPr lang="en-US" sz="1600" dirty="0"/>
              <a:t>To reform new </a:t>
            </a:r>
            <a:r>
              <a:rPr lang="en-US" sz="1600" dirty="0">
                <a:solidFill>
                  <a:srgbClr val="0000FF"/>
                </a:solidFill>
              </a:rPr>
              <a:t>strain-free, uniformed</a:t>
            </a:r>
            <a:r>
              <a:rPr lang="en-US" sz="1600" dirty="0"/>
              <a:t> structures.</a:t>
            </a:r>
            <a:endParaRPr lang="en-US" sz="1600" dirty="0"/>
          </a:p>
          <a:p>
            <a:r>
              <a:rPr lang="en-US" sz="1600" dirty="0"/>
              <a:t>Particle move from low energy state to high energy state is governed by Metropolis probability (</a:t>
            </a:r>
            <a:r>
              <a:rPr lang="en-GB" sz="1600" dirty="0"/>
              <a:t>where </a:t>
            </a:r>
            <a:r>
              <a:rPr lang="en-GB" sz="1600" i="1" dirty="0"/>
              <a:t>k</a:t>
            </a:r>
            <a:r>
              <a:rPr lang="en-GB" sz="1600" dirty="0"/>
              <a:t> is a constant known as Boltzmann constant</a:t>
            </a:r>
            <a:r>
              <a:rPr lang="en-US" sz="1600" dirty="0"/>
              <a:t>):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4168" y="1196752"/>
            <a:ext cx="2671057" cy="20450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7" y="4049296"/>
            <a:ext cx="6503631" cy="2043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5656" y="58987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</a:t>
            </a:r>
            <a:r>
              <a:rPr lang="en-US" sz="1600" dirty="0"/>
              <a:t>efore annealing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3624440" y="587674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Heating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5898758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After</a:t>
            </a:r>
            <a:r>
              <a:rPr lang="en-US" sz="1600" dirty="0"/>
              <a:t> annealing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555776" y="3348825"/>
                <a:ext cx="2484366" cy="639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348825"/>
                <a:ext cx="2484366" cy="639470"/>
              </a:xfrm>
              <a:prstGeom prst="rect">
                <a:avLst/>
              </a:prstGeom>
              <a:blipFill rotWithShape="1">
                <a:blip r:embed="rId3"/>
                <a:stretch>
                  <a:fillRect l="-22" t="-73" r="6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截屏2025-05-06 21.53.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195" y="3110865"/>
            <a:ext cx="3000375" cy="1136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4536504"/>
          </a:xfrm>
        </p:spPr>
        <p:txBody>
          <a:bodyPr>
            <a:noAutofit/>
          </a:bodyPr>
          <a:lstStyle/>
          <a:p>
            <a:pPr marL="574675" indent="-5746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US" sz="1800" dirty="0"/>
              <a:t>Motivated by the physical annealing process</a:t>
            </a:r>
            <a:endParaRPr lang="en-US" sz="1800" dirty="0"/>
          </a:p>
          <a:p>
            <a:pPr marL="574675" indent="-5746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US" sz="1800" dirty="0"/>
              <a:t>Material is heated and slowly cooled into a uniform structure.</a:t>
            </a:r>
            <a:endParaRPr lang="en-US" sz="1800" dirty="0"/>
          </a:p>
          <a:p>
            <a:pPr marL="574675" indent="-5746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US" sz="1800" dirty="0"/>
              <a:t>Simulated annealing mimics this process</a:t>
            </a:r>
            <a:endParaRPr lang="en-US" sz="1800" dirty="0"/>
          </a:p>
          <a:p>
            <a:pPr marL="574675" indent="-5746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US" sz="1800" dirty="0"/>
              <a:t>The first SA algorithm was developed in 1953 (Metropolis). </a:t>
            </a:r>
            <a:endParaRPr lang="en-US" sz="1800" dirty="0"/>
          </a:p>
          <a:p>
            <a:pPr marL="574675" indent="-574675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US" sz="1800" dirty="0"/>
              <a:t>Kirkpatrick (1982) applied SA to </a:t>
            </a:r>
            <a:r>
              <a:rPr lang="en-US" sz="1800" dirty="0" err="1"/>
              <a:t>optimisation</a:t>
            </a:r>
            <a:r>
              <a:rPr lang="en-US" sz="1800" dirty="0"/>
              <a:t> problems</a:t>
            </a:r>
            <a:endParaRPr lang="en-US" sz="1800" dirty="0"/>
          </a:p>
          <a:p>
            <a:pPr marL="948055" lvl="1" indent="0">
              <a:spcAft>
                <a:spcPts val="4200"/>
              </a:spcAft>
              <a:buNone/>
              <a:tabLst>
                <a:tab pos="574675" algn="l"/>
              </a:tabLst>
            </a:pPr>
            <a:r>
              <a:rPr lang="en-GB" sz="1800" i="1" dirty="0">
                <a:solidFill>
                  <a:srgbClr val="0000FF"/>
                </a:solidFill>
              </a:rPr>
              <a:t>Kirkpatrick, S , </a:t>
            </a:r>
            <a:r>
              <a:rPr lang="en-GB" sz="1800" i="1" dirty="0" err="1">
                <a:solidFill>
                  <a:srgbClr val="0000FF"/>
                </a:solidFill>
              </a:rPr>
              <a:t>Gelatt</a:t>
            </a:r>
            <a:r>
              <a:rPr lang="en-GB" sz="1800" i="1" dirty="0">
                <a:solidFill>
                  <a:srgbClr val="0000FF"/>
                </a:solidFill>
              </a:rPr>
              <a:t>, C.D., </a:t>
            </a:r>
            <a:r>
              <a:rPr lang="en-GB" sz="1800" i="1" dirty="0" err="1">
                <a:solidFill>
                  <a:srgbClr val="0000FF"/>
                </a:solidFill>
              </a:rPr>
              <a:t>Vecchi</a:t>
            </a:r>
            <a:r>
              <a:rPr lang="en-GB" sz="1800" i="1" dirty="0">
                <a:solidFill>
                  <a:srgbClr val="0000FF"/>
                </a:solidFill>
              </a:rPr>
              <a:t>, M.P. 1983. Optimization by Simulated Annealing. </a:t>
            </a:r>
            <a:r>
              <a:rPr lang="en-GB" sz="1800" b="1" i="1" dirty="0">
                <a:solidFill>
                  <a:srgbClr val="0000FF"/>
                </a:solidFill>
              </a:rPr>
              <a:t>Science</a:t>
            </a:r>
            <a:r>
              <a:rPr lang="en-GB" sz="1800" i="1" dirty="0">
                <a:solidFill>
                  <a:srgbClr val="0000FF"/>
                </a:solidFill>
              </a:rPr>
              <a:t>, </a:t>
            </a:r>
            <a:r>
              <a:rPr lang="en-GB" sz="1800" i="1" dirty="0" err="1">
                <a:solidFill>
                  <a:srgbClr val="0000FF"/>
                </a:solidFill>
              </a:rPr>
              <a:t>vol</a:t>
            </a:r>
            <a:r>
              <a:rPr lang="en-GB" sz="1800" i="1" dirty="0">
                <a:solidFill>
                  <a:srgbClr val="0000FF"/>
                </a:solidFill>
              </a:rPr>
              <a:t> 220, No. 4598, pp 671-680. [cited 43109 times].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Analogy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1560" y="1340768"/>
          <a:ext cx="7920880" cy="43338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248472"/>
                <a:gridCol w="3672408"/>
              </a:tblGrid>
              <a:tr h="64022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Mental Annealing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Simulated Annealing</a:t>
                      </a:r>
                      <a:endParaRPr lang="en-US" sz="2400" dirty="0"/>
                    </a:p>
                  </a:txBody>
                  <a:tcPr/>
                </a:tc>
              </a:tr>
              <a:tr h="6402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Particles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indent="0"/>
                      <a:r>
                        <a:rPr lang="en-US" sz="2400" dirty="0"/>
                        <a:t>S</a:t>
                      </a:r>
                      <a:r>
                        <a:rPr lang="en-US" sz="2400" dirty="0"/>
                        <a:t>olutions </a:t>
                      </a:r>
                      <a:endParaRPr lang="en-US" sz="2400" dirty="0"/>
                    </a:p>
                  </a:txBody>
                  <a:tcPr/>
                </a:tc>
              </a:tr>
              <a:tr h="6402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Engery function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indent="0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bjective function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3271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Particle moves between different engery states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indent="0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 process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02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Lowest energy state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indent="0"/>
                      <a:r>
                        <a:rPr lang="en-US" sz="2400" dirty="0"/>
                        <a:t>O</a:t>
                      </a:r>
                      <a:r>
                        <a:rPr lang="en-US" sz="2400" dirty="0"/>
                        <a:t>ptimal solution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640229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90204" pitchFamily="34" charset="0"/>
                        <a:buChar char="•"/>
                      </a:pPr>
                      <a:r>
                        <a:rPr lang="en-US" sz="2400" dirty="0"/>
                        <a:t>Temperature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9705" indent="0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 descr="截屏2025-05-06 22.03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5733415"/>
            <a:ext cx="6471920" cy="279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669113" y="1440312"/>
            <a:ext cx="4125913" cy="4693849"/>
          </a:xfrm>
          <a:ln>
            <a:solidFill>
              <a:schemeClr val="tx1"/>
            </a:solidFill>
          </a:ln>
        </p:spPr>
        <p:txBody>
          <a:bodyPr/>
          <a:lstStyle/>
          <a:p>
            <a:pPr marL="401955" indent="-401955">
              <a:spcAft>
                <a:spcPts val="2400"/>
              </a:spcAft>
              <a:buFont typeface="Symbol" charset="0"/>
              <a:buChar char="·"/>
            </a:pPr>
            <a:r>
              <a:rPr lang="en-US" sz="1800" b="0" dirty="0"/>
              <a:t>Compared to hill climbing the main difference is that SA </a:t>
            </a:r>
            <a:r>
              <a:rPr lang="en-US" sz="1800" dirty="0"/>
              <a:t>allows downwards steps</a:t>
            </a:r>
            <a:endParaRPr lang="en-US" sz="1800" b="0" dirty="0"/>
          </a:p>
          <a:p>
            <a:pPr marL="401955" indent="-401955">
              <a:spcAft>
                <a:spcPts val="2400"/>
              </a:spcAft>
              <a:buFont typeface="Symbol" charset="0"/>
              <a:buChar char="·"/>
            </a:pPr>
            <a:r>
              <a:rPr lang="en-US" sz="1800" b="0" dirty="0"/>
              <a:t>Simulated annealing also differs from hill climbing in that </a:t>
            </a:r>
            <a:r>
              <a:rPr lang="en-US" sz="1800" dirty="0"/>
              <a:t>a move is selected at random </a:t>
            </a:r>
            <a:r>
              <a:rPr lang="en-US" sz="1800" b="0" dirty="0"/>
              <a:t>and then decides whether to accept it</a:t>
            </a:r>
            <a:endParaRPr lang="en-US" sz="1800" b="0" dirty="0"/>
          </a:p>
          <a:p>
            <a:pPr marL="401955" indent="-401955">
              <a:spcAft>
                <a:spcPts val="2400"/>
              </a:spcAft>
              <a:buFont typeface="Symbol" charset="0"/>
              <a:buChar char="·"/>
            </a:pPr>
            <a:r>
              <a:rPr lang="en-US" sz="1800" b="0" dirty="0"/>
              <a:t>In SA better moves are always accepted. Worse moves are not.</a:t>
            </a: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</a:t>
            </a:r>
            <a:r>
              <a:rPr lang="en-US" dirty="0" err="1"/>
              <a:t>v.s</a:t>
            </a:r>
            <a:r>
              <a:rPr lang="en-US" dirty="0"/>
              <a:t>. Local Search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075" y="1053897"/>
            <a:ext cx="4032448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b="1" dirty="0"/>
              <a:t>Local Search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69113" y="1041363"/>
            <a:ext cx="4125913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2800" b="1" dirty="0"/>
              <a:t>SA</a:t>
            </a:r>
            <a:endParaRPr lang="en-US" sz="2800" b="1" dirty="0"/>
          </a:p>
        </p:txBody>
      </p:sp>
      <p:sp>
        <p:nvSpPr>
          <p:cNvPr id="9" name="Content Placeholder 2"/>
          <p:cNvSpPr txBox="1"/>
          <p:nvPr/>
        </p:nvSpPr>
        <p:spPr bwMode="auto">
          <a:xfrm>
            <a:off x="374074" y="1471455"/>
            <a:ext cx="4032448" cy="46938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anose="020B0804030504040204"/>
                <a:ea typeface="+mn-ea"/>
                <a:cs typeface="Verdana" panose="020B0804030504040204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solidFill>
                  <a:srgbClr val="BA2DA2"/>
                </a:solidFill>
                <a:latin typeface="Menlo" panose="020B0609030804020204" pitchFamily="49" charset="0"/>
              </a:rPr>
              <a:t>       if</a:t>
            </a:r>
            <a:r>
              <a:rPr lang="en-US" sz="1400" kern="0" dirty="0">
                <a:latin typeface="Menlo" panose="020B0609030804020204" pitchFamily="49" charset="0"/>
              </a:rPr>
              <a:t>(delta &gt;</a:t>
            </a:r>
            <a:r>
              <a:rPr lang="en-US" sz="1400" kern="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kern="0" dirty="0">
                <a:latin typeface="Menlo" panose="020B0609030804020204" pitchFamily="49" charset="0"/>
              </a:rPr>
              <a:t>)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     {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 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-&gt;</a:t>
            </a:r>
            <a:r>
              <a:rPr lang="en-US" sz="1400" kern="0" dirty="0">
                <a:solidFill>
                  <a:srgbClr val="4F8187"/>
                </a:solidFill>
                <a:latin typeface="Menlo" panose="020B0609030804020204" pitchFamily="49" charset="0"/>
              </a:rPr>
              <a:t>objective</a:t>
            </a:r>
            <a:r>
              <a:rPr lang="en-US" sz="1400" kern="0" dirty="0">
                <a:latin typeface="Menlo" panose="020B0609030804020204" pitchFamily="49" charset="0"/>
              </a:rPr>
              <a:t> =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            </a:t>
            </a:r>
            <a:r>
              <a:rPr lang="en-US" sz="1400" kern="0" dirty="0" err="1">
                <a:latin typeface="Menlo" panose="020B0609030804020204" pitchFamily="49" charset="0"/>
              </a:rPr>
              <a:t>sln.</a:t>
            </a:r>
            <a:r>
              <a:rPr lang="en-US" sz="1400" kern="0" dirty="0" err="1">
                <a:solidFill>
                  <a:srgbClr val="4F8187"/>
                </a:solidFill>
                <a:latin typeface="Menlo" panose="020B0609030804020204" pitchFamily="49" charset="0"/>
              </a:rPr>
              <a:t>objective</a:t>
            </a:r>
            <a:r>
              <a:rPr lang="en-US" sz="1400" kern="0" dirty="0">
                <a:latin typeface="Menlo" panose="020B0609030804020204" pitchFamily="49" charset="0"/>
              </a:rPr>
              <a:t> + delta ;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 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-&gt;</a:t>
            </a:r>
            <a:r>
              <a:rPr lang="en-US" sz="1400" kern="0" dirty="0" err="1">
                <a:solidFill>
                  <a:srgbClr val="4F8187"/>
                </a:solidFill>
                <a:latin typeface="Menlo" panose="020B0609030804020204" pitchFamily="49" charset="0"/>
              </a:rPr>
              <a:t>cap_left</a:t>
            </a:r>
            <a:r>
              <a:rPr lang="en-US" sz="1400" kern="0" dirty="0">
                <a:latin typeface="Menlo" panose="020B0609030804020204" pitchFamily="49" charset="0"/>
              </a:rPr>
              <a:t> = 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            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-&gt;</a:t>
            </a:r>
            <a:r>
              <a:rPr lang="en-US" sz="1400" kern="0" dirty="0" err="1">
                <a:solidFill>
                  <a:srgbClr val="4F8187"/>
                </a:solidFill>
                <a:latin typeface="Menlo" panose="020B0609030804020204" pitchFamily="49" charset="0"/>
              </a:rPr>
              <a:t>cap_left</a:t>
            </a:r>
            <a:r>
              <a:rPr lang="en-US" sz="1400" kern="0" dirty="0">
                <a:latin typeface="Menlo" panose="020B0609030804020204" pitchFamily="49" charset="0"/>
              </a:rPr>
              <a:t> +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             </a:t>
            </a:r>
            <a:r>
              <a:rPr lang="en-US" sz="1400" kern="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kern="0" dirty="0">
                <a:latin typeface="Menlo" panose="020B0609030804020204" pitchFamily="49" charset="0"/>
              </a:rPr>
              <a:t>[item1]-</a:t>
            </a:r>
            <a:r>
              <a:rPr lang="en-US" sz="1400" kern="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kern="0" dirty="0">
                <a:latin typeface="Menlo" panose="020B0609030804020204" pitchFamily="49" charset="0"/>
              </a:rPr>
              <a:t>[item2];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  </a:t>
            </a:r>
            <a:r>
              <a:rPr lang="en-US" sz="1400" kern="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400" kern="0" dirty="0">
                <a:latin typeface="Menlo" panose="020B0609030804020204" pitchFamily="49" charset="0"/>
              </a:rPr>
              <a:t>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;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}</a:t>
            </a:r>
            <a:endParaRPr lang="en-US" sz="1400" kern="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solidFill>
                  <a:srgbClr val="BA2DA2"/>
                </a:solidFill>
                <a:latin typeface="Menlo" panose="020B0609030804020204" pitchFamily="49" charset="0"/>
              </a:rPr>
              <a:t>        </a:t>
            </a:r>
            <a:r>
              <a:rPr lang="en-US" sz="1400" kern="0" dirty="0">
                <a:solidFill>
                  <a:srgbClr val="BA2DA2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else</a:t>
            </a:r>
            <a:r>
              <a:rPr lang="en-US" sz="1400" kern="0" dirty="0">
                <a:highlight>
                  <a:srgbClr val="DDDDDD"/>
                </a:highlight>
                <a:latin typeface="Menlo" panose="020B0609030804020204" pitchFamily="49" charset="0"/>
              </a:rPr>
              <a:t> </a:t>
            </a:r>
            <a:r>
              <a:rPr lang="en-US" sz="1400" kern="0" dirty="0">
                <a:solidFill>
                  <a:srgbClr val="0084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//restore</a:t>
            </a:r>
            <a:endParaRPr lang="en-US" sz="1400" kern="0" dirty="0">
              <a:highlight>
                <a:srgbClr val="DDDDDD"/>
              </a:highlight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{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   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-&gt;</a:t>
            </a:r>
            <a:r>
              <a:rPr lang="en-US" sz="1400" kern="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kern="0" dirty="0">
                <a:latin typeface="Menlo" panose="020B0609030804020204" pitchFamily="49" charset="0"/>
              </a:rPr>
              <a:t>[item1] = </a:t>
            </a:r>
            <a:r>
              <a:rPr lang="en-US" sz="1400" kern="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400" kern="0" dirty="0">
                <a:latin typeface="Menlo" panose="020B0609030804020204" pitchFamily="49" charset="0"/>
              </a:rPr>
              <a:t>;     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          </a:t>
            </a:r>
            <a:r>
              <a:rPr lang="en-US" sz="1400" kern="0" dirty="0" err="1">
                <a:latin typeface="Menlo" panose="020B0609030804020204" pitchFamily="49" charset="0"/>
              </a:rPr>
              <a:t>new_sln</a:t>
            </a:r>
            <a:r>
              <a:rPr lang="en-US" sz="1400" kern="0" dirty="0">
                <a:latin typeface="Menlo" panose="020B0609030804020204" pitchFamily="49" charset="0"/>
              </a:rPr>
              <a:t>-&gt;</a:t>
            </a:r>
            <a:r>
              <a:rPr lang="en-US" sz="1400" kern="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kern="0" dirty="0">
                <a:latin typeface="Menlo" panose="020B0609030804020204" pitchFamily="49" charset="0"/>
              </a:rPr>
              <a:t>[item2]=</a:t>
            </a:r>
            <a:r>
              <a:rPr lang="en-US" sz="1400" kern="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kern="0" dirty="0">
                <a:latin typeface="Menlo" panose="020B0609030804020204" pitchFamily="49" charset="0"/>
              </a:rPr>
              <a:t>;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      }</a:t>
            </a:r>
            <a:r>
              <a:rPr lang="en-US" sz="1400" kern="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kern="0" dirty="0" err="1">
                <a:solidFill>
                  <a:srgbClr val="008400"/>
                </a:solidFill>
                <a:latin typeface="Menlo" panose="020B0609030804020204" pitchFamily="49" charset="0"/>
              </a:rPr>
              <a:t>endelse</a:t>
            </a:r>
            <a:endParaRPr lang="en-US" sz="1400" kern="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 }</a:t>
            </a:r>
            <a:r>
              <a:rPr lang="en-US" sz="1400" kern="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kern="0" dirty="0" err="1">
                <a:solidFill>
                  <a:srgbClr val="008400"/>
                </a:solidFill>
                <a:latin typeface="Menlo" panose="020B0609030804020204" pitchFamily="49" charset="0"/>
              </a:rPr>
              <a:t>endif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 }</a:t>
            </a:r>
            <a:r>
              <a:rPr lang="en-US" sz="1400" kern="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kern="0" dirty="0" err="1">
                <a:solidFill>
                  <a:srgbClr val="008400"/>
                </a:solidFill>
                <a:latin typeface="Menlo" panose="020B0609030804020204" pitchFamily="49" charset="0"/>
              </a:rPr>
              <a:t>endfor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  }</a:t>
            </a:r>
            <a:r>
              <a:rPr lang="en-US" sz="1400" kern="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kern="0" dirty="0" err="1">
                <a:solidFill>
                  <a:srgbClr val="008400"/>
                </a:solidFill>
                <a:latin typeface="Menlo" panose="020B0609030804020204" pitchFamily="49" charset="0"/>
              </a:rPr>
              <a:t>endif</a:t>
            </a:r>
            <a:r>
              <a:rPr lang="en-US" sz="1400" kern="0" dirty="0">
                <a:latin typeface="Menlo" panose="020B0609030804020204" pitchFamily="49" charset="0"/>
              </a:rPr>
              <a:t>   </a:t>
            </a:r>
            <a:endParaRPr lang="en-US" sz="1400" kern="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}</a:t>
            </a:r>
            <a:r>
              <a:rPr lang="en-US" sz="1400" kern="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kern="0" dirty="0" err="1">
                <a:solidFill>
                  <a:srgbClr val="008400"/>
                </a:solidFill>
                <a:latin typeface="Menlo" panose="020B0609030804020204" pitchFamily="49" charset="0"/>
              </a:rPr>
              <a:t>endfor</a:t>
            </a:r>
            <a:endParaRPr lang="en-US" sz="1400" kern="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  </a:t>
            </a:r>
            <a:r>
              <a:rPr lang="en-US" sz="1400" kern="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400" kern="0" dirty="0">
                <a:latin typeface="Menlo" panose="020B0609030804020204" pitchFamily="49" charset="0"/>
              </a:rPr>
              <a:t> </a:t>
            </a:r>
            <a:r>
              <a:rPr lang="en-US" sz="1400" kern="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sz="1400" kern="0" dirty="0">
                <a:latin typeface="Menlo" panose="020B0609030804020204" pitchFamily="49" charset="0"/>
              </a:rPr>
              <a:t>;</a:t>
            </a:r>
            <a:endParaRPr lang="en-US" sz="1400" kern="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400" kern="0" dirty="0">
                <a:latin typeface="Menlo" panose="020B0609030804020204" pitchFamily="49" charset="0"/>
              </a:rPr>
              <a:t>}</a:t>
            </a:r>
            <a:endParaRPr lang="en-US" sz="1400" kern="0" dirty="0"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2" y="1052736"/>
            <a:ext cx="8352159" cy="51125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altLang="zh-CN" sz="1800" b="0" dirty="0">
                <a:latin typeface="+mn-lt"/>
                <a:ea typeface="宋体" charset="0"/>
              </a:rPr>
              <a:t>Create an initial solution s</a:t>
            </a:r>
            <a:r>
              <a:rPr lang="en-GB" altLang="zh-CN" sz="1800" b="0" baseline="-25000" dirty="0">
                <a:latin typeface="+mn-lt"/>
                <a:ea typeface="宋体" charset="0"/>
              </a:rPr>
              <a:t>0</a:t>
            </a:r>
            <a:r>
              <a:rPr lang="en-GB" altLang="zh-CN" sz="1800" b="0" dirty="0">
                <a:latin typeface="+mn-lt"/>
                <a:ea typeface="宋体" charset="0"/>
              </a:rPr>
              <a:t> (often by a greedy heuristic);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>
              <a:spcBef>
                <a:spcPts val="600"/>
              </a:spcBef>
            </a:pPr>
            <a:r>
              <a:rPr lang="en-GB" altLang="zh-CN" sz="1800" b="0" dirty="0">
                <a:latin typeface="+mn-lt"/>
                <a:ea typeface="宋体" charset="0"/>
              </a:rPr>
              <a:t>Set parameters: starting temperature: </a:t>
            </a:r>
            <a:r>
              <a:rPr lang="en-GB" altLang="zh-CN" sz="1800" b="0" i="1" dirty="0" err="1">
                <a:latin typeface="+mn-lt"/>
                <a:ea typeface="宋体" charset="0"/>
                <a:cs typeface="Times"/>
              </a:rPr>
              <a:t>t</a:t>
            </a:r>
            <a:r>
              <a:rPr lang="en-GB" altLang="zh-CN" sz="1800" b="0" i="1" baseline="-25000" dirty="0" err="1">
                <a:latin typeface="+mn-lt"/>
                <a:ea typeface="宋体" charset="0"/>
                <a:cs typeface="Times"/>
              </a:rPr>
              <a:t>s</a:t>
            </a:r>
            <a:r>
              <a:rPr lang="en-GB" altLang="zh-CN" sz="1800" b="0" dirty="0">
                <a:latin typeface="+mn-lt"/>
                <a:ea typeface="宋体" charset="0"/>
              </a:rPr>
              <a:t>; stopping temperature: </a:t>
            </a:r>
            <a:r>
              <a:rPr lang="en-GB" altLang="zh-CN" sz="1800" b="0" i="1" dirty="0" err="1">
                <a:latin typeface="+mn-lt"/>
                <a:ea typeface="宋体" charset="0"/>
                <a:cs typeface="Times"/>
              </a:rPr>
              <a:t>t</a:t>
            </a:r>
            <a:r>
              <a:rPr lang="en-GB" altLang="zh-CN" sz="1800" b="0" i="1" baseline="-25000" dirty="0" err="1">
                <a:latin typeface="+mn-lt"/>
                <a:ea typeface="宋体" charset="0"/>
                <a:cs typeface="Times"/>
              </a:rPr>
              <a:t>f</a:t>
            </a:r>
            <a:r>
              <a:rPr lang="en-GB" altLang="zh-CN" sz="1800" b="0" i="1" baseline="-25000" dirty="0">
                <a:latin typeface="+mn-lt"/>
                <a:ea typeface="宋体" charset="0"/>
                <a:cs typeface="Times"/>
              </a:rPr>
              <a:t>. </a:t>
            </a:r>
            <a:r>
              <a:rPr lang="en-GB" altLang="zh-CN" sz="1800" b="0" i="1" dirty="0">
                <a:latin typeface="+mn-lt"/>
                <a:ea typeface="宋体" charset="0"/>
                <a:cs typeface="Times"/>
              </a:rPr>
              <a:t>,</a:t>
            </a:r>
            <a:r>
              <a:rPr lang="en-GB" altLang="zh-CN" sz="1800" b="0" i="1" baseline="-25000" dirty="0">
                <a:latin typeface="+mn-lt"/>
                <a:ea typeface="宋体" charset="0"/>
                <a:cs typeface="Times"/>
              </a:rPr>
              <a:t> </a:t>
            </a:r>
            <a:r>
              <a:rPr lang="en-GB" altLang="zh-CN" sz="1800" b="0" dirty="0">
                <a:latin typeface="+mn-lt"/>
                <a:ea typeface="宋体" charset="0"/>
              </a:rPr>
              <a:t>and a cooling schedule: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t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 =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s(t), 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set current solution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s=s</a:t>
            </a:r>
            <a:r>
              <a:rPr lang="en-GB" altLang="zh-CN" sz="1800" b="0" baseline="-25000" dirty="0">
                <a:latin typeface="+mn-lt"/>
                <a:cs typeface="Times New Roman" panose="02020503050405090304" pitchFamily="18" charset="0"/>
              </a:rPr>
              <a:t>0 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and number of repetitions at each temperature, </a:t>
            </a:r>
            <a:r>
              <a:rPr lang="en-GB" altLang="zh-CN" sz="1800" b="0" i="1" dirty="0" err="1">
                <a:latin typeface="+mn-lt"/>
                <a:cs typeface="Times New Roman" panose="02020503050405090304" pitchFamily="18" charset="0"/>
              </a:rPr>
              <a:t>nrep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. Define neighbourhood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N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(s)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>
              <a:spcBef>
                <a:spcPts val="600"/>
              </a:spcBef>
            </a:pPr>
            <a:r>
              <a:rPr lang="en-GB" altLang="zh-CN" sz="1800" dirty="0">
                <a:latin typeface="+mn-lt"/>
                <a:ea typeface="宋体" charset="0"/>
              </a:rPr>
              <a:t>while </a:t>
            </a:r>
            <a:r>
              <a:rPr lang="en-GB" altLang="zh-CN" sz="1800" b="0" dirty="0">
                <a:latin typeface="+mn-lt"/>
                <a:ea typeface="宋体" charset="0"/>
              </a:rPr>
              <a:t>(</a:t>
            </a:r>
            <a:r>
              <a:rPr lang="en-GB" altLang="zh-CN" sz="1800" b="0" i="1" dirty="0">
                <a:latin typeface="+mn-lt"/>
                <a:ea typeface="宋体" charset="0"/>
              </a:rPr>
              <a:t>t</a:t>
            </a:r>
            <a:r>
              <a:rPr lang="en-GB" altLang="zh-CN" sz="1800" b="0" dirty="0">
                <a:latin typeface="+mn-lt"/>
                <a:ea typeface="宋体" charset="0"/>
              </a:rPr>
              <a:t>&gt;</a:t>
            </a:r>
            <a:r>
              <a:rPr lang="en-GB" altLang="zh-CN" sz="1800" b="0" i="1" dirty="0" err="1">
                <a:latin typeface="+mn-lt"/>
                <a:ea typeface="宋体" charset="0"/>
              </a:rPr>
              <a:t>t</a:t>
            </a:r>
            <a:r>
              <a:rPr lang="en-GB" altLang="zh-CN" sz="1800" b="0" i="1" baseline="-25000" dirty="0" err="1">
                <a:latin typeface="+mn-lt"/>
                <a:ea typeface="宋体" charset="0"/>
              </a:rPr>
              <a:t>f</a:t>
            </a:r>
            <a:r>
              <a:rPr lang="en-GB" altLang="zh-CN" sz="1800" b="0" dirty="0">
                <a:latin typeface="+mn-lt"/>
                <a:ea typeface="宋体" charset="0"/>
              </a:rPr>
              <a:t> &amp;&amp; n &lt; </a:t>
            </a:r>
            <a:r>
              <a:rPr lang="en-GB" altLang="zh-CN" sz="1800" b="0" i="1" dirty="0">
                <a:latin typeface="+mn-lt"/>
                <a:ea typeface="宋体" charset="0"/>
              </a:rPr>
              <a:t>K</a:t>
            </a:r>
            <a:r>
              <a:rPr lang="en-GB" altLang="zh-CN" sz="1800" b="0" dirty="0">
                <a:latin typeface="+mn-lt"/>
                <a:ea typeface="宋体" charset="0"/>
              </a:rPr>
              <a:t>)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 lvl="1">
              <a:spcBef>
                <a:spcPts val="600"/>
              </a:spcBef>
            </a:pPr>
            <a:r>
              <a:rPr lang="en-GB" altLang="zh-CN" sz="1800" dirty="0">
                <a:latin typeface="+mn-lt"/>
                <a:ea typeface="宋体" charset="0"/>
              </a:rPr>
              <a:t>while(rep&lt; </a:t>
            </a:r>
            <a:r>
              <a:rPr lang="en-GB" altLang="zh-CN" sz="1800" dirty="0" err="1">
                <a:latin typeface="+mn-lt"/>
                <a:ea typeface="宋体" charset="0"/>
              </a:rPr>
              <a:t>nrep</a:t>
            </a:r>
            <a:r>
              <a:rPr lang="en-GB" altLang="zh-CN" sz="1800" dirty="0">
                <a:latin typeface="+mn-lt"/>
                <a:ea typeface="宋体" charset="0"/>
              </a:rPr>
              <a:t>)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 lvl="2">
              <a:spcBef>
                <a:spcPts val="600"/>
              </a:spcBef>
            </a:pPr>
            <a:r>
              <a:rPr lang="en-GB" altLang="zh-CN" sz="1800" b="0" dirty="0">
                <a:latin typeface="+mn-lt"/>
                <a:ea typeface="宋体" charset="0"/>
              </a:rPr>
              <a:t>s’=random(N(s)); rep++; </a:t>
            </a:r>
            <a:r>
              <a:rPr lang="en-GB" altLang="zh-CN" sz="1800" b="0" i="1" dirty="0">
                <a:latin typeface="+mn-lt"/>
                <a:ea typeface="宋体" charset="0"/>
              </a:rPr>
              <a:t>r</a:t>
            </a:r>
            <a:r>
              <a:rPr lang="en-GB" altLang="zh-CN" sz="1800" b="0" dirty="0">
                <a:latin typeface="+mn-lt"/>
                <a:ea typeface="宋体" charset="0"/>
              </a:rPr>
              <a:t>=random(0,1); 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 lvl="2">
              <a:spcBef>
                <a:spcPts val="600"/>
              </a:spcBef>
            </a:pPr>
            <a:r>
              <a:rPr lang="en-GB" altLang="zh-CN" sz="1800" b="0" i="1" dirty="0" err="1">
                <a:latin typeface="+mn-lt"/>
                <a:cs typeface="Times New Roman" panose="02020503050405090304" pitchFamily="18" charset="0"/>
              </a:rPr>
              <a:t>δ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=f(s’)-f(s);</a:t>
            </a:r>
            <a:endParaRPr lang="en-GB" altLang="zh-CN" sz="1800" b="0" i="1" dirty="0">
              <a:latin typeface="+mn-lt"/>
              <a:ea typeface="宋体" charset="0"/>
            </a:endParaRPr>
          </a:p>
          <a:p>
            <a:pPr lvl="2">
              <a:spcBef>
                <a:spcPts val="600"/>
              </a:spcBef>
            </a:pPr>
            <a:r>
              <a:rPr lang="en-GB" altLang="zh-CN" sz="1800" dirty="0">
                <a:latin typeface="+mn-lt"/>
                <a:cs typeface="Times New Roman" panose="02020503050405090304" pitchFamily="18" charset="0"/>
              </a:rPr>
              <a:t>if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 (</a:t>
            </a:r>
            <a:r>
              <a:rPr lang="en-GB" altLang="zh-CN" sz="1800" b="0" i="1" dirty="0" err="1">
                <a:latin typeface="+mn-lt"/>
                <a:cs typeface="Times New Roman" panose="02020503050405090304" pitchFamily="18" charset="0"/>
              </a:rPr>
              <a:t>δ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 &lt;0 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||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 p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 =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exp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(-</a:t>
            </a:r>
            <a:r>
              <a:rPr lang="en-GB" altLang="zh-CN" sz="1800" b="0" i="1" dirty="0" err="1">
                <a:latin typeface="+mn-lt"/>
                <a:cs typeface="Times New Roman" panose="02020503050405090304" pitchFamily="18" charset="0"/>
              </a:rPr>
              <a:t>δ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 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/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t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)&gt; </a:t>
            </a:r>
            <a:r>
              <a:rPr lang="en-GB" altLang="zh-CN" sz="1800" b="0" i="1" dirty="0">
                <a:latin typeface="+mn-lt"/>
                <a:cs typeface="Times New Roman" panose="02020503050405090304" pitchFamily="18" charset="0"/>
              </a:rPr>
              <a:t>r)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 </a:t>
            </a:r>
            <a:r>
              <a:rPr lang="en-GB" altLang="zh-CN" sz="1800" dirty="0">
                <a:latin typeface="+mn-lt"/>
                <a:cs typeface="Times New Roman" panose="02020503050405090304" pitchFamily="18" charset="0"/>
              </a:rPr>
              <a:t>set</a:t>
            </a:r>
            <a:r>
              <a:rPr lang="en-GB" altLang="zh-CN" sz="1800" b="0" dirty="0">
                <a:latin typeface="+mn-lt"/>
                <a:cs typeface="Times New Roman" panose="02020503050405090304" pitchFamily="18" charset="0"/>
              </a:rPr>
              <a:t> s=s’; </a:t>
            </a:r>
            <a:r>
              <a:rPr lang="en-GB" altLang="zh-CN" sz="1800" dirty="0">
                <a:latin typeface="+mn-lt"/>
                <a:cs typeface="Times New Roman" panose="02020503050405090304" pitchFamily="18" charset="0"/>
              </a:rPr>
              <a:t>endif </a:t>
            </a:r>
            <a:endParaRPr lang="en-GB" altLang="zh-CN" sz="1800" dirty="0">
              <a:latin typeface="+mn-lt"/>
              <a:ea typeface="宋体" charset="0"/>
            </a:endParaRPr>
          </a:p>
          <a:p>
            <a:pPr lvl="2">
              <a:spcBef>
                <a:spcPts val="600"/>
              </a:spcBef>
            </a:pPr>
            <a:r>
              <a:rPr lang="en-GB" altLang="zh-CN" sz="1800" b="0" dirty="0">
                <a:latin typeface="+mn-lt"/>
                <a:ea typeface="宋体" charset="0"/>
              </a:rPr>
              <a:t>update the best solution found so far, s*</a:t>
            </a:r>
            <a:endParaRPr lang="en-GB" altLang="zh-CN" sz="1800" b="0" dirty="0">
              <a:latin typeface="+mn-lt"/>
              <a:ea typeface="宋体" charset="0"/>
            </a:endParaRPr>
          </a:p>
          <a:p>
            <a:pPr lvl="1">
              <a:spcBef>
                <a:spcPts val="600"/>
              </a:spcBef>
            </a:pPr>
            <a:r>
              <a:rPr lang="en-GB" altLang="zh-CN" sz="1800" b="1" dirty="0" err="1">
                <a:latin typeface="+mn-lt"/>
                <a:ea typeface="宋体" charset="0"/>
              </a:rPr>
              <a:t>endwhile</a:t>
            </a:r>
            <a:r>
              <a:rPr lang="en-GB" altLang="zh-CN" sz="1800" b="1" dirty="0">
                <a:latin typeface="+mn-lt"/>
                <a:ea typeface="宋体" charset="0"/>
              </a:rPr>
              <a:t> </a:t>
            </a:r>
            <a:endParaRPr lang="en-GB" altLang="zh-CN" sz="1800" b="1" dirty="0">
              <a:latin typeface="+mn-lt"/>
              <a:ea typeface="宋体" charset="0"/>
            </a:endParaRPr>
          </a:p>
          <a:p>
            <a:pPr lvl="1">
              <a:spcBef>
                <a:spcPts val="600"/>
              </a:spcBef>
            </a:pPr>
            <a:r>
              <a:rPr lang="en-GB" altLang="zh-CN" sz="1800" dirty="0">
                <a:latin typeface="+mn-lt"/>
                <a:ea typeface="宋体" charset="0"/>
              </a:rPr>
              <a:t>Update temperature </a:t>
            </a:r>
            <a:r>
              <a:rPr lang="en-GB" altLang="zh-CN" sz="1800" i="1" dirty="0">
                <a:latin typeface="+mn-lt"/>
                <a:ea typeface="宋体" charset="0"/>
              </a:rPr>
              <a:t>t=s(t)</a:t>
            </a:r>
            <a:r>
              <a:rPr lang="en-GB" altLang="zh-CN" sz="1800" dirty="0">
                <a:latin typeface="+mn-lt"/>
                <a:ea typeface="宋体" charset="0"/>
              </a:rPr>
              <a:t>. n++; rep=0;</a:t>
            </a:r>
            <a:endParaRPr lang="en-GB" altLang="zh-CN" sz="1800" dirty="0">
              <a:latin typeface="+mn-lt"/>
              <a:ea typeface="宋体" charset="0"/>
            </a:endParaRPr>
          </a:p>
          <a:p>
            <a:pPr>
              <a:spcBef>
                <a:spcPts val="600"/>
              </a:spcBef>
            </a:pPr>
            <a:r>
              <a:rPr lang="en-GB" altLang="zh-CN" sz="1800" dirty="0" err="1">
                <a:latin typeface="+mn-lt"/>
                <a:ea typeface="宋体" charset="0"/>
              </a:rPr>
              <a:t>endwhile</a:t>
            </a:r>
            <a:endParaRPr lang="en-GB" altLang="zh-CN" sz="1800" dirty="0">
              <a:latin typeface="+mn-lt"/>
              <a:ea typeface="宋体" charset="0"/>
            </a:endParaRPr>
          </a:p>
          <a:p>
            <a:pPr>
              <a:spcBef>
                <a:spcPts val="600"/>
              </a:spcBef>
            </a:pPr>
            <a:r>
              <a:rPr lang="en-GB" sz="1800" dirty="0">
                <a:latin typeface="+mn-lt"/>
                <a:ea typeface="宋体" charset="0"/>
              </a:rPr>
              <a:t>return s*</a:t>
            </a:r>
            <a:endParaRPr lang="en-US" sz="1800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Algorithm (</a:t>
            </a:r>
            <a:r>
              <a:rPr lang="en-US"/>
              <a:t>for minimizing)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4675" indent="-574675">
                  <a:spcAft>
                    <a:spcPts val="2400"/>
                  </a:spcAft>
                  <a:buFont typeface="Symbol" charset="0"/>
                  <a:buNone/>
                  <a:tabLst>
                    <a:tab pos="574675" algn="l"/>
                  </a:tabLst>
                </a:pPr>
                <a:r>
                  <a:rPr lang="en-GB" sz="2000" dirty="0">
                    <a:solidFill>
                      <a:srgbClr val="0000FF"/>
                    </a:solidFill>
                  </a:rPr>
                  <a:t>To accept or not to accept </a:t>
                </a:r>
                <a:r>
                  <a:rPr lang="en-US" sz="2000" dirty="0">
                    <a:solidFill>
                      <a:srgbClr val="0000FF"/>
                    </a:solidFill>
                  </a:rPr>
                  <a:t>–</a:t>
                </a:r>
                <a:r>
                  <a:rPr lang="en-GB" sz="2000" dirty="0">
                    <a:solidFill>
                      <a:srgbClr val="0000FF"/>
                    </a:solidFill>
                  </a:rPr>
                  <a:t> SA?</a:t>
                </a:r>
                <a:endParaRPr lang="en-GB" sz="2000" dirty="0">
                  <a:solidFill>
                    <a:srgbClr val="0000FF"/>
                  </a:solidFill>
                </a:endParaRPr>
              </a:p>
              <a:p>
                <a:pPr marL="574675" indent="-574675" algn="ctr">
                  <a:spcAft>
                    <a:spcPts val="2400"/>
                  </a:spcAft>
                  <a:buFont typeface="Symbol" charset="0"/>
                  <a:buNone/>
                  <a:tabLst>
                    <a:tab pos="574675" algn="l"/>
                  </a:tabLst>
                </a:pPr>
                <a:r>
                  <a:rPr lang="en-GB" sz="2000" i="1" dirty="0">
                    <a:solidFill>
                      <a:srgbClr val="0000FF"/>
                    </a:solidFill>
                  </a:rPr>
                  <a:t>p</a:t>
                </a:r>
                <a:r>
                  <a:rPr lang="en-GB" sz="2000" dirty="0">
                    <a:solidFill>
                      <a:srgbClr val="0000FF"/>
                    </a:solidFill>
                  </a:rPr>
                  <a:t> = exp(-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altLang="zh-CN" sz="2000" b="0" i="1" dirty="0" smtClean="0">
                        <a:solidFill>
                          <a:schemeClr val="accent2"/>
                        </a:solidFill>
                        <a:latin typeface="DejaVu Math TeX Gyre" panose="02000503000000000000" charset="0"/>
                        <a:cs typeface="Times New Roman" panose="02020503050405090304" pitchFamily="18" charset="0"/>
                      </a:rPr>
                      <m:t>δ</m:t>
                    </m:r>
                  </m:oMath>
                </a14:m>
                <a:r>
                  <a:rPr lang="en-GB" sz="2000" dirty="0">
                    <a:solidFill>
                      <a:srgbClr val="0000FF"/>
                    </a:solidFill>
                  </a:rPr>
                  <a:t>/</a:t>
                </a:r>
                <a:r>
                  <a:rPr lang="en-GB" sz="2000" i="1" dirty="0">
                    <a:solidFill>
                      <a:srgbClr val="0000FF"/>
                    </a:solidFill>
                  </a:rPr>
                  <a:t>t</a:t>
                </a:r>
                <a:r>
                  <a:rPr lang="en-GB" sz="2000" dirty="0">
                    <a:solidFill>
                      <a:srgbClr val="0000FF"/>
                    </a:solidFill>
                  </a:rPr>
                  <a:t>) &gt; </a:t>
                </a:r>
                <a:r>
                  <a:rPr lang="en-GB" sz="2000" i="1" dirty="0">
                    <a:solidFill>
                      <a:srgbClr val="0000FF"/>
                    </a:solidFill>
                  </a:rPr>
                  <a:t>r</a:t>
                </a:r>
                <a:endParaRPr lang="en-GB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  <a:tabLst>
                    <a:tab pos="574675" algn="l"/>
                  </a:tabLst>
                </a:pPr>
                <a:r>
                  <a:rPr lang="en-GB" dirty="0"/>
                  <a:t>where</a:t>
                </a:r>
                <a:endParaRPr lang="en-GB" dirty="0"/>
              </a:p>
              <a:p>
                <a:pPr marL="808355" lvl="1" indent="-444500">
                  <a:tabLst>
                    <a:tab pos="574675" algn="l"/>
                  </a:tabLst>
                </a:pPr>
                <a:r>
                  <a:rPr lang="en-GB" altLang="zh-CN" sz="2000" i="1" dirty="0" err="1">
                    <a:cs typeface="Times New Roman" panose="02020503050405090304" pitchFamily="18" charset="0"/>
                  </a:rPr>
                  <a:t>δ</a:t>
                </a:r>
                <a:r>
                  <a:rPr lang="en-GB" altLang="zh-CN" sz="2000" i="1" dirty="0">
                    <a:cs typeface="Times New Roman" panose="02020503050405090304" pitchFamily="18" charset="0"/>
                  </a:rPr>
                  <a:t> </a:t>
                </a:r>
                <a:r>
                  <a:rPr lang="en-GB" sz="2000" b="1" dirty="0"/>
                  <a:t>is change in the evaluation function</a:t>
                </a:r>
                <a:endParaRPr lang="en-GB" sz="2000" b="1" dirty="0"/>
              </a:p>
              <a:p>
                <a:pPr marL="808355" lvl="1" indent="-444500">
                  <a:tabLst>
                    <a:tab pos="574675" algn="l"/>
                  </a:tabLst>
                </a:pPr>
                <a:r>
                  <a:rPr lang="en-GB" sz="2000" b="1" i="1" dirty="0"/>
                  <a:t>t</a:t>
                </a:r>
                <a:r>
                  <a:rPr lang="en-GB" sz="2000" b="1" dirty="0"/>
                  <a:t> the current temperature</a:t>
                </a:r>
                <a:endParaRPr lang="en-GB" sz="2000" b="1" dirty="0"/>
              </a:p>
              <a:p>
                <a:pPr marL="808355" lvl="1" indent="-444500">
                  <a:tabLst>
                    <a:tab pos="574675" algn="l"/>
                  </a:tabLst>
                </a:pPr>
                <a:r>
                  <a:rPr lang="en-GB" sz="2000" b="1" i="1" dirty="0"/>
                  <a:t>r</a:t>
                </a:r>
                <a:r>
                  <a:rPr lang="en-GB" sz="2000" b="1" dirty="0"/>
                  <a:t> is a random number between 0 and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11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US" dirty="0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1093167" y="4478362"/>
          <a:ext cx="7007225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2" imgW="5550535" imgH="1380490" progId="Word.Document.8">
                  <p:embed/>
                </p:oleObj>
              </mc:Choice>
              <mc:Fallback>
                <p:oleObj name="Document" r:id="rId2" imgW="5550535" imgH="1380490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67" y="4478362"/>
                        <a:ext cx="7007225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78965" y="2220595"/>
            <a:ext cx="615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温度</a:t>
            </a:r>
            <a:r>
              <a:rPr lang="en-US" altLang="zh-CN"/>
              <a:t> t </a:t>
            </a:r>
            <a:r>
              <a:rPr lang="zh-CN" altLang="en-US"/>
              <a:t>越高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坏解越容易被接受（探索性强）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温度降低时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接受坏解概率变小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趋于局部搜索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FF"/>
                </a:solidFill>
              </a:rPr>
              <a:t>To accept or not to accept </a:t>
            </a:r>
            <a:r>
              <a:rPr lang="en-US" sz="2000" dirty="0">
                <a:solidFill>
                  <a:srgbClr val="0000FF"/>
                </a:solidFill>
              </a:rPr>
              <a:t>–</a:t>
            </a:r>
            <a:r>
              <a:rPr lang="en-US" sz="2000" dirty="0">
                <a:solidFill>
                  <a:srgbClr val="0000FF"/>
                </a:solidFill>
              </a:rPr>
              <a:t> SA?</a:t>
            </a:r>
            <a:endParaRPr lang="en-US" sz="2000"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0000FF"/>
              </a:solidFill>
            </a:endParaRPr>
          </a:p>
          <a:p>
            <a:pPr marL="574675" indent="-574675">
              <a:spcBef>
                <a:spcPts val="1600"/>
              </a:spcBef>
              <a:spcAft>
                <a:spcPts val="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GB" sz="1800" dirty="0"/>
              <a:t>The probability of accepting a worse state is a function of both the temperature of the system and the change in the evaluation function. </a:t>
            </a:r>
            <a:endParaRPr lang="en-GB" sz="1800" dirty="0"/>
          </a:p>
          <a:p>
            <a:pPr marL="574675" indent="-574675">
              <a:spcBef>
                <a:spcPts val="1600"/>
              </a:spcBef>
              <a:spcAft>
                <a:spcPts val="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GB" sz="1800" dirty="0"/>
              <a:t>Small increase in evaluation function is more likely accepted than a large jump. </a:t>
            </a:r>
            <a:endParaRPr lang="en-GB" sz="1800" dirty="0"/>
          </a:p>
          <a:p>
            <a:pPr marL="574675" indent="-574675">
              <a:spcBef>
                <a:spcPts val="1600"/>
              </a:spcBef>
              <a:spcAft>
                <a:spcPts val="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GB" sz="1800" dirty="0"/>
              <a:t>As the temperature decreases, the probability of accepting worse moves decreases.</a:t>
            </a:r>
            <a:endParaRPr lang="en-GB" sz="1800" dirty="0"/>
          </a:p>
          <a:p>
            <a:pPr marL="574675" indent="-574675">
              <a:spcBef>
                <a:spcPts val="1600"/>
              </a:spcBef>
              <a:spcAft>
                <a:spcPts val="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GB" sz="1800" dirty="0"/>
              <a:t>If </a:t>
            </a:r>
            <a:r>
              <a:rPr lang="en-GB" sz="1800" i="1" dirty="0"/>
              <a:t>t</a:t>
            </a:r>
            <a:r>
              <a:rPr lang="en-GB" sz="1800" dirty="0"/>
              <a:t>=0, no worse moves are accepted (i.e. hill climbing)</a:t>
            </a:r>
            <a:endParaRPr lang="en-GB" sz="1800" dirty="0"/>
          </a:p>
          <a:p>
            <a:pPr marL="574675" indent="-574675">
              <a:spcBef>
                <a:spcPts val="1600"/>
              </a:spcBef>
              <a:spcAft>
                <a:spcPts val="0"/>
              </a:spcAft>
              <a:buFont typeface="Symbol" charset="0"/>
              <a:buChar char="·"/>
              <a:tabLst>
                <a:tab pos="574675" algn="l"/>
              </a:tabLst>
            </a:pPr>
            <a:r>
              <a:rPr lang="en-GB" sz="1800" dirty="0">
                <a:solidFill>
                  <a:schemeClr val="tx1"/>
                </a:solidFill>
              </a:rPr>
              <a:t>When t is sufficiently high, all moves are accepted (random walk)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160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43808" y="1340768"/>
                <a:ext cx="2484366" cy="701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altLang="zh-CN" sz="2400" i="1" dirty="0">
                                  <a:latin typeface="DejaVu Math TeX Gyre" panose="02000503000000000000" charset="0"/>
                                  <a:cs typeface="Times New Roman" panose="020205030504050903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340768"/>
                <a:ext cx="2484366" cy="701667"/>
              </a:xfrm>
              <a:prstGeom prst="rect">
                <a:avLst/>
              </a:prstGeom>
              <a:blipFill rotWithShape="1">
                <a:blip r:embed="rId1"/>
                <a:stretch>
                  <a:fillRect l="-11" t="-40" r="2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2081530" y="5661025"/>
            <a:ext cx="60426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•</a:t>
            </a:r>
            <a:r>
              <a:rPr lang="zh-CN" altLang="en-US" sz="1600"/>
              <a:t>当</a:t>
            </a:r>
            <a:r>
              <a:rPr lang="en-US" altLang="zh-CN" sz="1600"/>
              <a:t> t = 0</a:t>
            </a:r>
            <a:r>
              <a:rPr lang="zh-CN" altLang="en-US" sz="1600"/>
              <a:t>：不接受任何坏解</a:t>
            </a:r>
            <a:r>
              <a:rPr lang="en-US" altLang="zh-CN" sz="1600"/>
              <a:t> </a:t>
            </a:r>
            <a:r>
              <a:rPr lang="en-US" altLang="en-US" sz="1600"/>
              <a:t>→</a:t>
            </a:r>
            <a:r>
              <a:rPr lang="en-US" altLang="zh-CN" sz="1600"/>
              <a:t> </a:t>
            </a:r>
            <a:r>
              <a:rPr lang="zh-CN" altLang="en-US" sz="1600"/>
              <a:t>就变成了爬山法（</a:t>
            </a:r>
            <a:r>
              <a:rPr lang="en-US" altLang="zh-CN" sz="1600"/>
              <a:t>Hill Climbing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/>
              <a:t>当</a:t>
            </a:r>
            <a:r>
              <a:rPr lang="en-US" altLang="zh-CN" sz="1600"/>
              <a:t> t </a:t>
            </a:r>
            <a:r>
              <a:rPr lang="zh-CN" altLang="en-US" sz="1600"/>
              <a:t>非常高：几乎所有解都接受</a:t>
            </a:r>
            <a:r>
              <a:rPr lang="en-US" altLang="zh-CN" sz="1600"/>
              <a:t> </a:t>
            </a:r>
            <a:r>
              <a:rPr lang="en-US" altLang="en-US" sz="1600"/>
              <a:t>→</a:t>
            </a:r>
            <a:r>
              <a:rPr lang="en-US" altLang="zh-CN" sz="1600"/>
              <a:t> </a:t>
            </a:r>
            <a:r>
              <a:rPr lang="zh-CN" altLang="en-US" sz="1600"/>
              <a:t>相当于随机游走（</a:t>
            </a:r>
            <a:r>
              <a:rPr lang="en-US" altLang="zh-CN" sz="1600"/>
              <a:t>Random Walk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/>
              <a:t>温度递减过程决定了搜索从全局探索</a:t>
            </a:r>
            <a:r>
              <a:rPr lang="en-US" altLang="zh-CN" sz="1600"/>
              <a:t> </a:t>
            </a:r>
            <a:r>
              <a:rPr lang="en-US" altLang="en-US" sz="1600"/>
              <a:t>→</a:t>
            </a:r>
            <a:r>
              <a:rPr lang="en-US" altLang="zh-CN" sz="1600"/>
              <a:t> </a:t>
            </a:r>
            <a:r>
              <a:rPr lang="zh-CN" altLang="en-US" sz="1600"/>
              <a:t>局部精炼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GB" dirty="0"/>
              <a:t>Starting Temperature </a:t>
            </a:r>
            <a:r>
              <a:rPr lang="en-GB" i="1" dirty="0" err="1">
                <a:solidFill>
                  <a:srgbClr val="0000FF"/>
                </a:solidFill>
              </a:rPr>
              <a:t>t</a:t>
            </a:r>
            <a:r>
              <a:rPr lang="en-GB" i="1" baseline="-25000" dirty="0" err="1">
                <a:solidFill>
                  <a:srgbClr val="0000FF"/>
                </a:solidFill>
              </a:rPr>
              <a:t>s</a:t>
            </a:r>
            <a:endParaRPr lang="en-GB" i="1" baseline="-25000" dirty="0">
              <a:solidFill>
                <a:srgbClr val="0000FF"/>
              </a:solidFill>
            </a:endParaRPr>
          </a:p>
          <a:p>
            <a:pPr marL="574675" indent="-574675">
              <a:tabLst>
                <a:tab pos="574675" algn="l"/>
              </a:tabLst>
            </a:pPr>
            <a:r>
              <a:rPr lang="en-GB" dirty="0"/>
              <a:t>Final Temperature </a:t>
            </a:r>
            <a:r>
              <a:rPr lang="en-GB" i="1" dirty="0" err="1">
                <a:solidFill>
                  <a:srgbClr val="0000FF"/>
                </a:solidFill>
              </a:rPr>
              <a:t>t</a:t>
            </a:r>
            <a:r>
              <a:rPr lang="en-GB" i="1" baseline="-25000" dirty="0" err="1">
                <a:solidFill>
                  <a:srgbClr val="0000FF"/>
                </a:solidFill>
              </a:rPr>
              <a:t>f</a:t>
            </a:r>
            <a:endParaRPr lang="en-GB" i="1" baseline="-25000" dirty="0">
              <a:solidFill>
                <a:srgbClr val="0000FF"/>
              </a:solidFill>
            </a:endParaRPr>
          </a:p>
          <a:p>
            <a:pPr marL="574675" indent="-574675">
              <a:tabLst>
                <a:tab pos="574675" algn="l"/>
              </a:tabLst>
            </a:pPr>
            <a:r>
              <a:rPr lang="en-GB" dirty="0"/>
              <a:t>Temperature Decrement </a:t>
            </a:r>
            <a:r>
              <a:rPr lang="en-GB" i="1" dirty="0">
                <a:solidFill>
                  <a:srgbClr val="0000FF"/>
                </a:solidFill>
              </a:rPr>
              <a:t>s(t)</a:t>
            </a:r>
            <a:endParaRPr lang="en-GB" i="1" dirty="0">
              <a:solidFill>
                <a:srgbClr val="0000FF"/>
              </a:solidFill>
            </a:endParaRPr>
          </a:p>
          <a:p>
            <a:pPr marL="574675" indent="-574675">
              <a:tabLst>
                <a:tab pos="574675" algn="l"/>
              </a:tabLst>
            </a:pPr>
            <a:r>
              <a:rPr lang="en-GB" dirty="0"/>
              <a:t>Iterations at each temperature </a:t>
            </a:r>
            <a:r>
              <a:rPr lang="en-GB" i="1" dirty="0" err="1">
                <a:solidFill>
                  <a:srgbClr val="0000FF"/>
                </a:solidFill>
              </a:rPr>
              <a:t>nrep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</a:t>
            </a:r>
            <a:endParaRPr lang="en-US" dirty="0"/>
          </a:p>
        </p:txBody>
      </p:sp>
      <p:pic>
        <p:nvPicPr>
          <p:cNvPr id="2" name="图片 1" descr="截屏2025-05-07 11.39.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9265" y="908685"/>
            <a:ext cx="2292350" cy="2108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Starting Temperature</a:t>
            </a:r>
            <a:endParaRPr lang="en-US" dirty="0">
              <a:solidFill>
                <a:srgbClr val="0000FF"/>
              </a:solidFill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Must be </a:t>
            </a:r>
            <a:r>
              <a:rPr lang="en-GB" b="1" i="1" dirty="0">
                <a:highlight>
                  <a:srgbClr val="FFFF00"/>
                </a:highlight>
              </a:rPr>
              <a:t>hot</a:t>
            </a:r>
            <a:r>
              <a:rPr lang="en-GB" b="1" dirty="0">
                <a:highlight>
                  <a:srgbClr val="FFFF00"/>
                </a:highlight>
              </a:rPr>
              <a:t> enoug</a:t>
            </a:r>
            <a:r>
              <a:rPr lang="en-GB" b="1" dirty="0"/>
              <a:t>h to allow moves to </a:t>
            </a:r>
            <a:r>
              <a:rPr lang="en-GB" b="1" i="1" dirty="0"/>
              <a:t>almost</a:t>
            </a:r>
            <a:r>
              <a:rPr lang="en-GB" b="1" dirty="0"/>
              <a:t> all neighbourhood states (else we are in danger of implementing hill climbing)</a:t>
            </a:r>
            <a:endParaRPr lang="en-GB" b="1" dirty="0"/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Must </a:t>
            </a:r>
            <a:r>
              <a:rPr lang="en-GB" b="1" i="1" dirty="0">
                <a:highlight>
                  <a:srgbClr val="FFFF00"/>
                </a:highlight>
              </a:rPr>
              <a:t>not</a:t>
            </a:r>
            <a:r>
              <a:rPr lang="en-GB" b="1" dirty="0">
                <a:highlight>
                  <a:srgbClr val="FFFF00"/>
                </a:highlight>
              </a:rPr>
              <a:t> be so hot </a:t>
            </a:r>
            <a:r>
              <a:rPr lang="en-GB" b="1" dirty="0"/>
              <a:t>that we </a:t>
            </a:r>
            <a:r>
              <a:rPr lang="en-GB" b="1" dirty="0">
                <a:highlight>
                  <a:srgbClr val="FFFF00"/>
                </a:highlight>
              </a:rPr>
              <a:t>conduct a random search for a period of time</a:t>
            </a:r>
            <a:endParaRPr lang="en-GB" b="1" dirty="0">
              <a:highlight>
                <a:srgbClr val="FFFF00"/>
              </a:highlight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Problem is finding a </a:t>
            </a:r>
            <a:r>
              <a:rPr lang="en-GB" b="1" dirty="0">
                <a:highlight>
                  <a:srgbClr val="FFFF00"/>
                </a:highlight>
              </a:rPr>
              <a:t>suitable starting temperature</a:t>
            </a:r>
            <a:r>
              <a:rPr lang="en-GB" b="1" dirty="0"/>
              <a:t> is problem-dependent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5310" y="4698365"/>
            <a:ext cx="8283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必须足够高，以便可以接受几乎所有邻域状态的移动（否则我们可能就只是实现了爬山算法）。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但不能过高，否则我们将会在一段时间内执行随机搜索。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问题在于：找到一个合适的起始温度是与具体问题相关的。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Starting Temperature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If we know the </a:t>
            </a:r>
            <a:r>
              <a:rPr lang="en-GB" b="1" dirty="0">
                <a:highlight>
                  <a:srgbClr val="FFFF00"/>
                </a:highlight>
              </a:rPr>
              <a:t>maximum change in the cost function</a:t>
            </a:r>
            <a:r>
              <a:rPr lang="en-GB" b="1" dirty="0"/>
              <a:t> we can use this to estimate</a:t>
            </a:r>
            <a:endParaRPr lang="en-GB" b="1" dirty="0"/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Start high, reduce quickly until about x% of worse moves are accepted. Use this as the starting temperature</a:t>
            </a:r>
            <a:endParaRPr lang="en-GB" b="1" dirty="0"/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b="1" dirty="0"/>
              <a:t>Heat rapidly until a certain percentage are accepted the start cooling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88315" y="5078730"/>
            <a:ext cx="8266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如果我们知道代价函数的最大变化值，可以用它来估算起始温度。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可以从较高温度开始，然后迅速降低，直到大约有</a:t>
            </a:r>
            <a:r>
              <a:rPr lang="en-US" altLang="zh-CN"/>
              <a:t> x\% </a:t>
            </a:r>
            <a:r>
              <a:rPr lang="zh-CN" altLang="en-US"/>
              <a:t>的劣解被接受。此时的温度可作为起始温度。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或者采用快速加热法，即不断升温直到某个百分比的劣解被接受，再开始冷却过程。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combinatorial problem</a:t>
            </a:r>
            <a:endParaRPr lang="en-US" dirty="0"/>
          </a:p>
          <a:p>
            <a:pPr lvl="1"/>
            <a:r>
              <a:rPr lang="en-US" dirty="0"/>
              <a:t>LP + rounding</a:t>
            </a:r>
            <a:r>
              <a:rPr lang="en-US" dirty="0"/>
              <a:t> (</a:t>
            </a:r>
            <a:r>
              <a:rPr lang="en-US" b="1" dirty="0"/>
              <a:t>Integer</a:t>
            </a:r>
            <a:r>
              <a:rPr lang="en-US" dirty="0"/>
              <a:t>)</a:t>
            </a:r>
            <a:endParaRPr lang="en-US" dirty="0"/>
          </a:p>
          <a:p>
            <a:pPr lvl="1"/>
            <a:r>
              <a:rPr lang="en-US" dirty="0"/>
              <a:t>Greedy heuristics - constructive</a:t>
            </a:r>
            <a:endParaRPr lang="en-US" dirty="0"/>
          </a:p>
          <a:p>
            <a:pPr lvl="1"/>
            <a:r>
              <a:rPr lang="en-US" dirty="0"/>
              <a:t>Local Search (hill climbing) – iterative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Final Temperature</a:t>
            </a:r>
            <a:endParaRPr lang="en-US" dirty="0">
              <a:solidFill>
                <a:srgbClr val="0000FF"/>
              </a:solidFill>
            </a:endParaRPr>
          </a:p>
          <a:p>
            <a:pPr marL="833755">
              <a:tabLst>
                <a:tab pos="574675" algn="l"/>
              </a:tabLst>
            </a:pPr>
            <a:r>
              <a:rPr lang="en-GB" sz="2000" b="1" dirty="0"/>
              <a:t>It is usual to </a:t>
            </a:r>
            <a:r>
              <a:rPr lang="en-GB" sz="2000" b="1" dirty="0">
                <a:highlight>
                  <a:srgbClr val="FFFF00"/>
                </a:highlight>
              </a:rPr>
              <a:t>let the temperature decrease until it reaches zero</a:t>
            </a:r>
            <a:br>
              <a:rPr lang="en-GB" sz="2000" b="1" dirty="0">
                <a:highlight>
                  <a:srgbClr val="FFFF00"/>
                </a:highlight>
              </a:rPr>
            </a:br>
            <a:r>
              <a:rPr lang="en-GB" sz="2000" b="1" dirty="0"/>
              <a:t>However, this can make the </a:t>
            </a:r>
            <a:r>
              <a:rPr lang="en-GB" sz="2000" b="1" dirty="0">
                <a:highlight>
                  <a:srgbClr val="FFFF00"/>
                </a:highlight>
              </a:rPr>
              <a:t>algorithm run for a lot longer</a:t>
            </a:r>
            <a:r>
              <a:rPr lang="en-GB" sz="2000" b="1" dirty="0"/>
              <a:t>, especially when </a:t>
            </a:r>
            <a:r>
              <a:rPr lang="en-GB" sz="2000" b="1" dirty="0">
                <a:highlight>
                  <a:srgbClr val="FFFF00"/>
                </a:highlight>
              </a:rPr>
              <a:t>a geometric cooling schedule</a:t>
            </a:r>
            <a:r>
              <a:rPr lang="en-GB" sz="2000" b="1" dirty="0"/>
              <a:t> is being used</a:t>
            </a:r>
            <a:endParaRPr lang="en-GB" sz="2000" dirty="0">
              <a:solidFill>
                <a:srgbClr val="00FF00"/>
              </a:solidFill>
            </a:endParaRPr>
          </a:p>
          <a:p>
            <a:pPr marL="833755">
              <a:tabLst>
                <a:tab pos="574675" algn="l"/>
              </a:tabLst>
            </a:pPr>
            <a:r>
              <a:rPr lang="en-GB" sz="2000" b="1" dirty="0"/>
              <a:t>In practise, it is not necessary to let the temperature reach zero because the chances of accepting a worse move are almost the same as the temperature being equal to zero</a:t>
            </a:r>
            <a:endParaRPr lang="en-GB" sz="2000" b="1" dirty="0"/>
          </a:p>
          <a:p>
            <a:pPr marL="833755">
              <a:tabLst>
                <a:tab pos="574675" algn="l"/>
              </a:tabLst>
            </a:pPr>
            <a:r>
              <a:rPr lang="en-GB" sz="2000" dirty="0"/>
              <a:t>Therefore, the stopping criteria can either be a suitably low temperature or when the system is “frozen” at the current temperature (i.e. no better or worse moves are being accepted)</a:t>
            </a:r>
            <a:endParaRPr lang="en-GB" sz="2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110230" y="1964055"/>
            <a:ext cx="484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通常会让温度持续降低，直到降为</a:t>
            </a:r>
            <a:r>
              <a:rPr lang="en-US" altLang="zh-CN"/>
              <a:t> </a:t>
            </a:r>
            <a:r>
              <a:rPr lang="zh-CN" altLang="en-US"/>
              <a:t>零。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9085" y="2708910"/>
            <a:ext cx="5857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然而，这可能导致算法运行时间显著延长，尤其是在使用几何冷却策略的情况下。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04210" y="4119245"/>
            <a:ext cx="533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•</a:t>
            </a:r>
            <a:r>
              <a:rPr lang="zh-CN" altLang="en-US" sz="1400"/>
              <a:t>实际上，没有必要将温度降到零，</a:t>
            </a:r>
            <a:endParaRPr lang="zh-CN" altLang="en-US" sz="1400"/>
          </a:p>
          <a:p>
            <a:r>
              <a:rPr lang="zh-CN" altLang="en-US" sz="1400"/>
              <a:t>因为在非常低温下接受较差解的概率与温度为零时几乎是一样的。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1444625" y="5949315"/>
            <a:ext cx="7395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因此，停止准则可以是：</a:t>
            </a:r>
            <a:endParaRPr lang="zh-CN" altLang="en-US"/>
          </a:p>
          <a:p>
            <a:r>
              <a:rPr lang="en-US" altLang="en-US"/>
              <a:t>✔</a:t>
            </a:r>
            <a:r>
              <a:rPr lang="en-US" altLang="zh-CN"/>
              <a:t> </a:t>
            </a:r>
            <a:r>
              <a:rPr lang="zh-CN" altLang="en-US"/>
              <a:t>降到一个足够低的温度，或者</a:t>
            </a:r>
            <a:endParaRPr lang="zh-CN" altLang="en-US"/>
          </a:p>
          <a:p>
            <a:r>
              <a:rPr lang="en-US" altLang="en-US"/>
              <a:t>✔</a:t>
            </a:r>
            <a:r>
              <a:rPr lang="en-US" altLang="zh-CN"/>
              <a:t> </a:t>
            </a:r>
            <a:r>
              <a:rPr lang="zh-CN" altLang="en-US"/>
              <a:t>系统在当前温度下已</a:t>
            </a:r>
            <a:r>
              <a:rPr lang="en-US" altLang="zh-CN"/>
              <a:t>**“</a:t>
            </a:r>
            <a:r>
              <a:rPr lang="zh-CN" altLang="en-US"/>
              <a:t>冻结</a:t>
            </a:r>
            <a:r>
              <a:rPr lang="en-US" altLang="zh-CN"/>
              <a:t>”**</a:t>
            </a:r>
            <a:r>
              <a:rPr lang="zh-CN" altLang="en-US"/>
              <a:t>（即不再接受更优或更差的解）。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Temperature cooling functions</a:t>
            </a:r>
            <a:endParaRPr lang="en-US" dirty="0">
              <a:solidFill>
                <a:srgbClr val="0000FF"/>
              </a:solidFill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sz="2000" b="1" dirty="0"/>
              <a:t>Theory states that we should </a:t>
            </a:r>
            <a:r>
              <a:rPr lang="en-GB" sz="2000" b="1" dirty="0">
                <a:highlight>
                  <a:srgbClr val="FFFF00"/>
                </a:highlight>
              </a:rPr>
              <a:t>allow enough iterations at each temperature </a:t>
            </a:r>
            <a:r>
              <a:rPr lang="en-GB" sz="2000" b="1" dirty="0"/>
              <a:t>so that the system stabilises at that temperature </a:t>
            </a:r>
            <a:r>
              <a:rPr lang="en-US" sz="2000" b="1" dirty="0"/>
              <a:t>–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0000FF"/>
                </a:solidFill>
              </a:rPr>
              <a:t>Markov process</a:t>
            </a:r>
            <a:endParaRPr lang="en-GB" sz="2000" b="1" dirty="0">
              <a:solidFill>
                <a:srgbClr val="0000FF"/>
              </a:solidFill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sz="2000" b="1" dirty="0"/>
              <a:t>Unfortunately, theory also states that </a:t>
            </a:r>
            <a:r>
              <a:rPr lang="en-GB" sz="2000" b="1" dirty="0">
                <a:highlight>
                  <a:srgbClr val="FFFF00"/>
                </a:highlight>
              </a:rPr>
              <a:t>the number of iterations at each temperature to achieve this might be exponential to the problem size</a:t>
            </a:r>
            <a:endParaRPr lang="en-GB" sz="2000" b="1" dirty="0">
              <a:highlight>
                <a:srgbClr val="FFFF00"/>
              </a:highlight>
            </a:endParaRPr>
          </a:p>
          <a:p>
            <a:pPr marL="833755">
              <a:spcAft>
                <a:spcPct val="20000"/>
              </a:spcAft>
              <a:tabLst>
                <a:tab pos="574675" algn="l"/>
              </a:tabLst>
            </a:pPr>
            <a:r>
              <a:rPr lang="en-GB" sz="2000" dirty="0">
                <a:solidFill>
                  <a:srgbClr val="0000FF"/>
                </a:solidFill>
              </a:rPr>
              <a:t>Two common functions</a:t>
            </a:r>
            <a:endParaRPr lang="en-GB" sz="2000" dirty="0">
              <a:solidFill>
                <a:srgbClr val="0000FF"/>
              </a:solidFill>
            </a:endParaRPr>
          </a:p>
          <a:p>
            <a:pPr marL="1233805" lvl="1">
              <a:spcAft>
                <a:spcPct val="20000"/>
              </a:spcAft>
              <a:tabLst>
                <a:tab pos="574675" algn="l"/>
              </a:tabLst>
            </a:pPr>
            <a:r>
              <a:rPr lang="en-GB" sz="1800" dirty="0">
                <a:solidFill>
                  <a:srgbClr val="0000FF"/>
                </a:solidFill>
              </a:rPr>
              <a:t>Geometric </a:t>
            </a:r>
            <a:r>
              <a:rPr lang="en-GB" sz="1800" i="1" dirty="0">
                <a:solidFill>
                  <a:srgbClr val="0000FF"/>
                </a:solidFill>
              </a:rPr>
              <a:t>t=at</a:t>
            </a:r>
            <a:endParaRPr lang="en-GB" sz="1800" i="1" dirty="0">
              <a:solidFill>
                <a:srgbClr val="0000FF"/>
              </a:solidFill>
            </a:endParaRPr>
          </a:p>
          <a:p>
            <a:pPr marL="1233805" lvl="1">
              <a:spcAft>
                <a:spcPct val="20000"/>
              </a:spcAft>
              <a:tabLst>
                <a:tab pos="574675" algn="l"/>
              </a:tabLst>
            </a:pPr>
            <a:r>
              <a:rPr lang="en-GB" sz="1800" i="1" dirty="0">
                <a:solidFill>
                  <a:srgbClr val="0000FF"/>
                </a:solidFill>
              </a:rPr>
              <a:t>Non-linear </a:t>
            </a:r>
            <a:r>
              <a:rPr lang="en-GB" sz="1800" i="1" dirty="0"/>
              <a:t>t = t/(1 + βt) </a:t>
            </a:r>
            <a:endParaRPr lang="en-US" sz="1800" i="1" dirty="0">
              <a:solidFill>
                <a:srgbClr val="0000FF"/>
              </a:solidFill>
            </a:endParaRPr>
          </a:p>
          <a:p>
            <a:pPr marL="1233805" lvl="1">
              <a:spcAft>
                <a:spcPct val="20000"/>
              </a:spcAft>
              <a:tabLst>
                <a:tab pos="574675" algn="l"/>
              </a:tabLst>
            </a:pPr>
            <a:r>
              <a:rPr lang="en-US" sz="1800" i="1" dirty="0">
                <a:solidFill>
                  <a:srgbClr val="0000FF"/>
                </a:solidFill>
              </a:rPr>
              <a:t>Others </a:t>
            </a:r>
            <a:r>
              <a:rPr lang="en-US" sz="1800" i="1" dirty="0">
                <a:solidFill>
                  <a:srgbClr val="0000FF"/>
                </a:solidFill>
              </a:rPr>
              <a:t>…</a:t>
            </a:r>
            <a:r>
              <a:rPr lang="en-GB" sz="1800" i="1" dirty="0">
                <a:solidFill>
                  <a:srgbClr val="0000FF"/>
                </a:solidFill>
              </a:rPr>
              <a:t> 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</a:t>
            </a:r>
            <a:endParaRPr lang="en-US" dirty="0"/>
          </a:p>
        </p:txBody>
      </p:sp>
      <p:graphicFrame>
        <p:nvGraphicFramePr>
          <p:cNvPr id="5" name="Object 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157913" y="4379913"/>
          <a:ext cx="1725612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1" imgW="7214870" imgH="5248910" progId="Excel.Sheet.8">
                  <p:embed/>
                </p:oleObj>
              </mc:Choice>
              <mc:Fallback>
                <p:oleObj name="Worksheet" r:id="rId1" imgW="7214870" imgH="5248910" progId="Excel.Sheet.8">
                  <p:embed/>
                  <p:pic>
                    <p:nvPicPr>
                      <p:cNvPr id="0" name="Object 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4379913"/>
                        <a:ext cx="1725612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6360" y="699770"/>
            <a:ext cx="7962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理论指出，我们应当在每个温度点允许足够多的迭代，使系统在该温度下趋于稳定</a:t>
            </a:r>
            <a:r>
              <a:rPr lang="en-US" altLang="zh-CN" sz="1600"/>
              <a:t> —— </a:t>
            </a:r>
            <a:r>
              <a:rPr lang="zh-CN" altLang="en-US" sz="1600"/>
              <a:t>这是一个马尔可夫过程（</a:t>
            </a:r>
            <a:r>
              <a:rPr lang="en-US" altLang="zh-CN" sz="1600"/>
              <a:t>Markov process</a:t>
            </a:r>
            <a:r>
              <a:rPr lang="zh-CN" altLang="en-US" sz="1600"/>
              <a:t>）。</a:t>
            </a:r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198755" y="2456180"/>
            <a:ext cx="7188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理论也指出，为了达到这种稳定状态，每个温度所需的迭代次数可能会呈指数级增长，与问题规模有关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GB" dirty="0"/>
              <a:t>Iterations at each temperature</a:t>
            </a:r>
            <a:endParaRPr lang="en-GB" dirty="0"/>
          </a:p>
          <a:p>
            <a:pPr marL="986155" lvl="1">
              <a:tabLst>
                <a:tab pos="574675" algn="l"/>
              </a:tabLst>
            </a:pPr>
            <a:r>
              <a:rPr lang="en-GB" sz="2000" b="1" dirty="0"/>
              <a:t>An alternative is to dynamically change the number of iterations as the algorithm progresses</a:t>
            </a:r>
            <a:endParaRPr lang="en-GB" sz="2000" b="1" dirty="0"/>
          </a:p>
          <a:p>
            <a:pPr marL="986155" lvl="1">
              <a:tabLst>
                <a:tab pos="574675" algn="l"/>
              </a:tabLst>
            </a:pPr>
            <a:r>
              <a:rPr lang="en-GB" sz="2000" b="1" dirty="0"/>
              <a:t>At lower temperatures it is important that a large number of iterations are done so that the local optimum can be fully explored</a:t>
            </a:r>
            <a:endParaRPr lang="en-GB" sz="2000" b="1" dirty="0"/>
          </a:p>
          <a:p>
            <a:pPr marL="986155" lvl="1">
              <a:tabLst>
                <a:tab pos="574675" algn="l"/>
              </a:tabLst>
            </a:pPr>
            <a:r>
              <a:rPr lang="en-GB" sz="2000" b="1" dirty="0"/>
              <a:t>At higher temperatures, the number of iterations can be less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Cooling Schedule - </a:t>
            </a:r>
            <a:r>
              <a:rPr lang="en-US" dirty="0" err="1"/>
              <a:t>nrep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2920" y="4354195"/>
            <a:ext cx="79775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每个温度的迭代次数（</a:t>
            </a:r>
            <a:r>
              <a:rPr lang="en-US" altLang="zh-CN"/>
              <a:t>Iterations at each temperature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一种替代方法是</a:t>
            </a:r>
            <a:r>
              <a:rPr lang="zh-CN" altLang="en-US">
                <a:highlight>
                  <a:srgbClr val="FFFF00"/>
                </a:highlight>
              </a:rPr>
              <a:t>动态调整迭代次数</a:t>
            </a:r>
            <a:r>
              <a:rPr lang="zh-CN" altLang="en-US"/>
              <a:t>，随着算法的推进而改变。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在</a:t>
            </a:r>
            <a:r>
              <a:rPr lang="zh-CN" altLang="en-US">
                <a:highlight>
                  <a:srgbClr val="FFFF00"/>
                </a:highlight>
              </a:rPr>
              <a:t>较低温度</a:t>
            </a:r>
            <a:r>
              <a:rPr lang="zh-CN" altLang="en-US"/>
              <a:t>下，重要的是进行</a:t>
            </a:r>
            <a:r>
              <a:rPr lang="zh-CN" altLang="en-US">
                <a:highlight>
                  <a:srgbClr val="FFFF00"/>
                </a:highlight>
              </a:rPr>
              <a:t>大量迭代</a:t>
            </a:r>
            <a:r>
              <a:rPr lang="zh-CN" altLang="en-US"/>
              <a:t>，以便充分</a:t>
            </a:r>
            <a:r>
              <a:rPr lang="zh-CN" altLang="en-US">
                <a:highlight>
                  <a:srgbClr val="FFFF00"/>
                </a:highlight>
              </a:rPr>
              <a:t>探索局部最优解。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在</a:t>
            </a:r>
            <a:r>
              <a:rPr lang="zh-CN" altLang="en-US">
                <a:highlight>
                  <a:srgbClr val="FFFF00"/>
                </a:highlight>
              </a:rPr>
              <a:t>较高温度</a:t>
            </a:r>
            <a:r>
              <a:rPr lang="zh-CN" altLang="en-US"/>
              <a:t>下，所需的迭代次数可以</a:t>
            </a:r>
            <a:r>
              <a:rPr lang="zh-CN" altLang="en-US">
                <a:highlight>
                  <a:srgbClr val="FFFF00"/>
                </a:highlight>
              </a:rPr>
              <a:t>相对较少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000"/>
              <a:t>SA Modifications - Cooling</a:t>
            </a:r>
            <a:endParaRPr lang="en-GB" sz="3000" b="1" i="0" u="sng">
              <a:solidFill>
                <a:schemeClr val="tx1"/>
              </a:solidFill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/>
              <a:t>If you plot a typical cooling schedule you are likely to find that at high temperatures many solutions are accepted</a:t>
            </a: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r>
              <a:rPr lang="en-US"/>
              <a:t>If you start at too high a temperature a random search is emulated and until the temperature cools sufficiently any solution can be reached and could have been used as a starting position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05485" y="4520565"/>
            <a:ext cx="7922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如果你绘制一个典型的冷却调度曲线，会发现在</a:t>
            </a:r>
            <a:r>
              <a:rPr lang="zh-CN" altLang="en-US">
                <a:highlight>
                  <a:srgbClr val="FFFF00"/>
                </a:highlight>
              </a:rPr>
              <a:t>高温时会接受大量解。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如果起始温度</a:t>
            </a:r>
            <a:r>
              <a:rPr lang="zh-CN" altLang="en-US">
                <a:highlight>
                  <a:srgbClr val="FFFF00"/>
                </a:highlight>
              </a:rPr>
              <a:t>设得太高</a:t>
            </a:r>
            <a:r>
              <a:rPr lang="zh-CN" altLang="en-US"/>
              <a:t>，算法将模拟一种</a:t>
            </a:r>
            <a:r>
              <a:rPr lang="zh-CN" altLang="en-US">
                <a:highlight>
                  <a:srgbClr val="FFFF00"/>
                </a:highlight>
              </a:rPr>
              <a:t>随机搜索</a:t>
            </a:r>
            <a:r>
              <a:rPr lang="zh-CN" altLang="en-US"/>
              <a:t>，并且在温度足够降低之前，</a:t>
            </a:r>
            <a:r>
              <a:rPr lang="zh-CN" altLang="en-US">
                <a:highlight>
                  <a:srgbClr val="FFFF00"/>
                </a:highlight>
              </a:rPr>
              <a:t>任何解都有可能被接</a:t>
            </a:r>
            <a:r>
              <a:rPr lang="zh-CN" altLang="en-US"/>
              <a:t>受，从而等同于</a:t>
            </a:r>
            <a:r>
              <a:rPr lang="zh-CN" altLang="en-US">
                <a:highlight>
                  <a:srgbClr val="FFFF00"/>
                </a:highlight>
              </a:rPr>
              <a:t>随便选一个初始解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000"/>
              <a:t>SA Modifications - Cooling</a:t>
            </a:r>
            <a:endParaRPr lang="en-GB" sz="3000" b="1" i="0" u="sng">
              <a:solidFill>
                <a:schemeClr val="tx1"/>
              </a:solidFill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r>
              <a:rPr lang="en-US"/>
              <a:t>At lower temperatures, a plot of the cooling schedule, is likely to show that very few worse moves are accepted; almost making simulated annealing emulate hill climbing</a:t>
            </a: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63905" y="3933190"/>
            <a:ext cx="761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>
                <a:highlight>
                  <a:srgbClr val="FFFF00"/>
                </a:highlight>
              </a:rPr>
              <a:t>在较低温度下</a:t>
            </a:r>
            <a:r>
              <a:rPr lang="zh-CN" altLang="en-US"/>
              <a:t>，绘制冷却调度图可能会显示：</a:t>
            </a:r>
            <a:r>
              <a:rPr lang="zh-CN" altLang="en-US">
                <a:highlight>
                  <a:srgbClr val="FFFF00"/>
                </a:highlight>
              </a:rPr>
              <a:t>几乎没有较差的解被接受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这会使模拟退火的行为</a:t>
            </a:r>
            <a:r>
              <a:rPr lang="zh-CN" altLang="en-US">
                <a:highlight>
                  <a:srgbClr val="FFFF00"/>
                </a:highlight>
              </a:rPr>
              <a:t>趋近于爬山算法（</a:t>
            </a:r>
            <a:r>
              <a:rPr lang="en-US" altLang="zh-CN">
                <a:highlight>
                  <a:srgbClr val="FFFF00"/>
                </a:highlight>
              </a:rPr>
              <a:t>hill climbing</a:t>
            </a:r>
            <a:r>
              <a:rPr lang="zh-CN" altLang="en-US">
                <a:highlight>
                  <a:srgbClr val="FFFF00"/>
                </a:highlight>
              </a:rPr>
              <a:t>）。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0895" y="4915535"/>
            <a:ext cx="7567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这说明：温度如果过低，算法将缺乏跳出局部最优的能力，失去模拟退火的核心优势。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000"/>
              <a:t>SA Modifications - Cooling</a:t>
            </a:r>
            <a:endParaRPr lang="en-GB" sz="3000" b="1" i="0" u="sng">
              <a:solidFill>
                <a:schemeClr val="tx1"/>
              </a:solidFill>
            </a:endParaRPr>
          </a:p>
        </p:txBody>
      </p:sp>
      <p:sp>
        <p:nvSpPr>
          <p:cNvPr id="229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/>
              <a:t>Taking this one stage further, we can say that simulated annealing does most of its work during the middle stages of the cooling schedule</a:t>
            </a: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r>
              <a:rPr lang="en-US"/>
              <a:t>(Connolly, 1990) suggested annealing at a constant temperature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05485" y="4354195"/>
            <a:ext cx="8103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更进一步，我们可以说：</a:t>
            </a: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模拟退火的大部分搜索效果</a:t>
            </a:r>
            <a:r>
              <a:rPr lang="zh-CN" altLang="en-US"/>
              <a:t>实际上发生在</a:t>
            </a:r>
            <a:r>
              <a:rPr lang="zh-CN" altLang="en-US">
                <a:highlight>
                  <a:srgbClr val="FFFF00"/>
                </a:highlight>
              </a:rPr>
              <a:t>冷却调度的中间阶段。</a:t>
            </a:r>
            <a:endParaRPr lang="zh-CN" altLang="en-US"/>
          </a:p>
          <a:p>
            <a:r>
              <a:rPr lang="en-US" altLang="zh-CN"/>
              <a:t>•Connolly</a:t>
            </a:r>
            <a:r>
              <a:rPr lang="zh-CN" altLang="en-US"/>
              <a:t>（</a:t>
            </a:r>
            <a:r>
              <a:rPr lang="en-US" altLang="zh-CN"/>
              <a:t>1990</a:t>
            </a:r>
            <a:r>
              <a:rPr lang="zh-CN" altLang="en-US"/>
              <a:t>）曾提出：</a:t>
            </a:r>
            <a:endParaRPr lang="zh-CN" altLang="en-US"/>
          </a:p>
          <a:p>
            <a:r>
              <a:rPr lang="zh-CN" altLang="en-US">
                <a:highlight>
                  <a:srgbClr val="FFFF00"/>
                </a:highlight>
              </a:rPr>
              <a:t>可以在恒定温度</a:t>
            </a:r>
            <a:r>
              <a:rPr lang="zh-CN" altLang="en-US"/>
              <a:t>下执行退火过程。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000"/>
              <a:t>SA Modifications - Cooling</a:t>
            </a:r>
            <a:endParaRPr lang="en-GB" sz="3000" b="1" i="0" u="sng">
              <a:solidFill>
                <a:schemeClr val="tx1"/>
              </a:solidFill>
            </a:endParaRPr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/>
              <a:t>But what temperature?</a:t>
            </a: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r>
              <a:rPr lang="en-US"/>
              <a:t>It must be high enough to allow movement but not so low that the system is frozen</a:t>
            </a:r>
            <a:endParaRPr lang="en-US"/>
          </a:p>
          <a:p>
            <a:pPr marL="574675" indent="-574675">
              <a:tabLst>
                <a:tab pos="574675" algn="l"/>
              </a:tabLst>
            </a:pPr>
            <a:endParaRPr lang="en-US"/>
          </a:p>
          <a:p>
            <a:pPr marL="574675" indent="-574675">
              <a:tabLst>
                <a:tab pos="574675" algn="l"/>
              </a:tabLst>
            </a:pPr>
            <a:r>
              <a:rPr lang="en-US"/>
              <a:t>But, the optimum temperature will vary from one type of problem to another and also from one instance of a problem to another instance of the same problem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560705" y="5006340"/>
            <a:ext cx="80505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但问题是：该选择什么温度？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这个温度必须</a:t>
            </a:r>
            <a:r>
              <a:rPr lang="zh-CN" altLang="en-US">
                <a:highlight>
                  <a:srgbClr val="FFFF00"/>
                </a:highlight>
              </a:rPr>
              <a:t>足够高以允许状态移动</a:t>
            </a:r>
            <a:r>
              <a:rPr lang="zh-CN" altLang="en-US"/>
              <a:t>，但又</a:t>
            </a:r>
            <a:r>
              <a:rPr lang="zh-CN" altLang="en-US">
                <a:highlight>
                  <a:srgbClr val="FFFF00"/>
                </a:highlight>
              </a:rPr>
              <a:t>不能低到使系统</a:t>
            </a:r>
            <a:r>
              <a:rPr lang="en-US" altLang="zh-CN">
                <a:highlight>
                  <a:srgbClr val="FFFF00"/>
                </a:highlight>
              </a:rPr>
              <a:t>“</a:t>
            </a:r>
            <a:r>
              <a:rPr lang="zh-CN" altLang="en-US">
                <a:highlight>
                  <a:srgbClr val="FFFF00"/>
                </a:highlight>
              </a:rPr>
              <a:t>冻结</a:t>
            </a:r>
            <a:r>
              <a:rPr lang="en-US" altLang="zh-CN">
                <a:highlight>
                  <a:srgbClr val="FFFF00"/>
                </a:highlight>
              </a:rPr>
              <a:t>”</a:t>
            </a:r>
            <a:r>
              <a:rPr lang="zh-CN" altLang="en-US">
                <a:highlight>
                  <a:srgbClr val="FFFF00"/>
                </a:highlight>
              </a:rPr>
              <a:t>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然而，</a:t>
            </a:r>
            <a:r>
              <a:rPr lang="zh-CN" altLang="en-US">
                <a:highlight>
                  <a:srgbClr val="FFFF00"/>
                </a:highlight>
              </a:rPr>
              <a:t>最优温度因问题类型不同而不同</a:t>
            </a:r>
            <a:r>
              <a:rPr lang="zh-CN" altLang="en-US"/>
              <a:t>，甚至在</a:t>
            </a:r>
            <a:r>
              <a:rPr lang="zh-CN" altLang="en-US">
                <a:highlight>
                  <a:srgbClr val="FFFF00"/>
                </a:highlight>
              </a:rPr>
              <a:t>同一类问题的不同实例之间也会有所差异。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35785" y="6381115"/>
            <a:ext cx="640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这强调了温度参数的问题依赖性，说明没有通用的最优温度，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300"/>
              </a:spcAft>
            </a:pPr>
            <a:r>
              <a:rPr lang="en-GB" sz="3000"/>
              <a:t>SA Modifications - Cooling</a:t>
            </a:r>
            <a:endParaRPr lang="en-GB" sz="3000" b="1" i="0" u="sng">
              <a:solidFill>
                <a:schemeClr val="tx1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 b="1"/>
              <a:t>One solution to this problem is to spend some time searching for the optimum temperature and than stay at that temperature for the remainder of the algorithm</a:t>
            </a:r>
            <a:endParaRPr lang="en-US" b="1"/>
          </a:p>
          <a:p>
            <a:pPr marL="574675" indent="-574675">
              <a:tabLst>
                <a:tab pos="574675" algn="l"/>
              </a:tabLst>
            </a:pPr>
            <a:r>
              <a:rPr lang="en-US" b="1"/>
              <a:t>The final temperature is chosen as the temperature that returns the best cost function during the search phase</a:t>
            </a:r>
            <a:endParaRPr lang="en-GB" sz="4000">
              <a:solidFill>
                <a:schemeClr val="tx1"/>
              </a:solidFill>
            </a:endParaRPr>
          </a:p>
          <a:p>
            <a:pPr marL="1233805" lvl="1">
              <a:tabLst>
                <a:tab pos="574675" algn="l"/>
              </a:tabLst>
            </a:pPr>
            <a:endParaRPr lang="en-GB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448945" y="4281805"/>
            <a:ext cx="80321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解决该问题的一种方法是：</a:t>
            </a:r>
            <a:r>
              <a:rPr lang="zh-CN" altLang="en-US">
                <a:highlight>
                  <a:srgbClr val="FFFF00"/>
                </a:highlight>
              </a:rPr>
              <a:t>花一些时间搜索最优温度</a:t>
            </a:r>
            <a:r>
              <a:rPr lang="zh-CN" altLang="en-US"/>
              <a:t>，然后</a:t>
            </a:r>
            <a:r>
              <a:rPr lang="zh-CN" altLang="en-US">
                <a:highlight>
                  <a:srgbClr val="FFFF00"/>
                </a:highlight>
              </a:rPr>
              <a:t>在算法的剩余过程中保持该温度不变。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•</a:t>
            </a:r>
            <a:r>
              <a:rPr lang="zh-CN" altLang="en-US"/>
              <a:t>最终温度可以设定为：</a:t>
            </a:r>
            <a:r>
              <a:rPr lang="zh-CN" altLang="en-US">
                <a:highlight>
                  <a:srgbClr val="FFFF00"/>
                </a:highlight>
              </a:rPr>
              <a:t>在搜索阶段带来最佳代价函数值的温度。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</a:t>
            </a:r>
            <a:r>
              <a:rPr lang="en-US" dirty="0"/>
              <a:t>e</a:t>
            </a:r>
            <a:r>
              <a:rPr lang="en-US" dirty="0"/>
              <a:t>times when cooling parameters are not set properly, SA may converge to poor local optima and cannot escape.  </a:t>
            </a:r>
            <a:endParaRPr lang="en-US" dirty="0"/>
          </a:p>
          <a:p>
            <a:r>
              <a:rPr lang="en-US" dirty="0"/>
              <a:t>One strategy is to reheat the system by increase the temperature. </a:t>
            </a:r>
            <a:endParaRPr lang="en-US" dirty="0"/>
          </a:p>
          <a:p>
            <a:r>
              <a:rPr lang="en-US" dirty="0"/>
              <a:t>Several ways to set the new temperature 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en-US" dirty="0"/>
              <a:t>ncremental increase </a:t>
            </a:r>
            <a:endParaRPr lang="en-US" dirty="0"/>
          </a:p>
          <a:p>
            <a:pPr lvl="1"/>
            <a:r>
              <a:rPr lang="en-US" dirty="0"/>
              <a:t>Increase your temperature to a value where most improving solutions were found previously. </a:t>
            </a:r>
            <a:endParaRPr lang="en-US" dirty="0"/>
          </a:p>
          <a:p>
            <a:pPr lvl="1"/>
            <a:r>
              <a:rPr lang="en-US" dirty="0"/>
              <a:t>Increase to a level with a specific acceptance ratio.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Modifications - Reheating</a:t>
            </a:r>
            <a:endParaRPr lang="en-US" dirty="0"/>
          </a:p>
        </p:txBody>
      </p:sp>
      <p:pic>
        <p:nvPicPr>
          <p:cNvPr id="2" name="图片 1" descr="截屏2025-05-07 15.32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6165215"/>
            <a:ext cx="78994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05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>
              <a:spcAft>
                <a:spcPts val="300"/>
              </a:spcAft>
            </a:pPr>
            <a:r>
              <a:rPr lang="en-GB" sz="3000" dirty="0"/>
              <a:t>SA Modifications – Multiple Neighbourhoods</a:t>
            </a:r>
            <a:endParaRPr lang="en-GB" sz="3000" b="1" i="0" u="sng" dirty="0">
              <a:solidFill>
                <a:schemeClr val="tx1"/>
              </a:solidFill>
            </a:endParaRPr>
          </a:p>
        </p:txBody>
      </p:sp>
      <p:sp>
        <p:nvSpPr>
          <p:cNvPr id="2324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 dirty="0"/>
              <a:t>The </a:t>
            </a:r>
            <a:r>
              <a:rPr lang="en-US" dirty="0" err="1"/>
              <a:t>neighbourhood</a:t>
            </a:r>
            <a:r>
              <a:rPr lang="en-US" dirty="0"/>
              <a:t> of any move is normally the same throughout the algorithm but…</a:t>
            </a:r>
            <a:endParaRPr lang="en-US" dirty="0"/>
          </a:p>
          <a:p>
            <a:pPr marL="574675" indent="-574675">
              <a:tabLst>
                <a:tab pos="574675" algn="l"/>
              </a:tabLst>
            </a:pPr>
            <a:r>
              <a:rPr lang="en-US" dirty="0"/>
              <a:t>The </a:t>
            </a:r>
            <a:r>
              <a:rPr lang="en-US" dirty="0" err="1"/>
              <a:t>neighbourhood</a:t>
            </a:r>
            <a:r>
              <a:rPr lang="en-US" dirty="0"/>
              <a:t> could be changed as the algorithm progresses</a:t>
            </a:r>
            <a:endParaRPr lang="en-US" dirty="0"/>
          </a:p>
          <a:p>
            <a:pPr marL="574675" indent="-574675">
              <a:tabLst>
                <a:tab pos="574675" algn="l"/>
              </a:tabLst>
            </a:pPr>
            <a:r>
              <a:rPr lang="en-US" dirty="0"/>
              <a:t>For example, a cost function based on penalty values can be used to restrict the </a:t>
            </a:r>
            <a:r>
              <a:rPr lang="en-US" dirty="0" err="1"/>
              <a:t>neighbourhood</a:t>
            </a:r>
            <a:r>
              <a:rPr lang="en-US" dirty="0"/>
              <a:t> if the weights associated with the penalties are adjusted as the algorithm progresses</a:t>
            </a:r>
            <a:endParaRPr lang="en-GB" sz="4000" dirty="0">
              <a:solidFill>
                <a:schemeClr val="tx1"/>
              </a:solidFill>
            </a:endParaRPr>
          </a:p>
          <a:p>
            <a:pPr marL="1233805" lvl="1">
              <a:tabLst>
                <a:tab pos="574675" algn="l"/>
              </a:tabLst>
            </a:pPr>
            <a:endParaRPr lang="en-GB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59385" y="4770755"/>
            <a:ext cx="8610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在标准模拟退火中，每一步的</a:t>
            </a:r>
            <a:r>
              <a:rPr lang="zh-CN" altLang="en-US">
                <a:highlight>
                  <a:srgbClr val="FFFF00"/>
                </a:highlight>
              </a:rPr>
              <a:t>邻域结构通常保持不变</a:t>
            </a:r>
            <a:r>
              <a:rPr lang="zh-CN" altLang="en-US"/>
              <a:t>，但</a:t>
            </a:r>
            <a:r>
              <a:rPr lang="en-US" altLang="zh-CN"/>
              <a:t>……</a:t>
            </a:r>
            <a:endParaRPr lang="en-US" altLang="zh-CN"/>
          </a:p>
          <a:p>
            <a:r>
              <a:rPr lang="en-US" altLang="zh-CN"/>
              <a:t>•</a:t>
            </a:r>
            <a:r>
              <a:rPr lang="zh-CN" altLang="en-US"/>
              <a:t>邻域结构</a:t>
            </a:r>
            <a:r>
              <a:rPr lang="zh-CN" altLang="en-US">
                <a:highlight>
                  <a:srgbClr val="FFFF00"/>
                </a:highlight>
              </a:rPr>
              <a:t>可以随着算法的进行而改变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例如：</a:t>
            </a:r>
            <a:endParaRPr lang="zh-CN" altLang="en-US"/>
          </a:p>
          <a:p>
            <a:r>
              <a:rPr lang="zh-CN" altLang="en-US"/>
              <a:t>可以使用</a:t>
            </a:r>
            <a:r>
              <a:rPr lang="zh-CN" altLang="en-US">
                <a:highlight>
                  <a:srgbClr val="FFFF00"/>
                </a:highlight>
              </a:rPr>
              <a:t>基于惩罚值的代价函数</a:t>
            </a:r>
            <a:r>
              <a:rPr lang="zh-CN" altLang="en-US"/>
              <a:t>来限制邻域的构造，</a:t>
            </a:r>
            <a:endParaRPr lang="zh-CN" altLang="en-US"/>
          </a:p>
          <a:p>
            <a:r>
              <a:rPr lang="zh-CN" altLang="en-US"/>
              <a:t>如果这些惩罚对应的</a:t>
            </a:r>
            <a:r>
              <a:rPr lang="zh-CN" altLang="en-US">
                <a:highlight>
                  <a:srgbClr val="FFFF00"/>
                </a:highlight>
              </a:rPr>
              <a:t>权重值在算法过程中被动态调整</a:t>
            </a:r>
            <a:r>
              <a:rPr lang="zh-CN" altLang="en-US"/>
              <a:t>，就能实现</a:t>
            </a:r>
            <a:r>
              <a:rPr lang="zh-CN" altLang="en-US">
                <a:highlight>
                  <a:srgbClr val="FFFF00"/>
                </a:highlight>
              </a:rPr>
              <a:t>邻域范围的自适应控制。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 err="1">
                <a:ea typeface="宋体" pitchFamily="2" charset="-122"/>
              </a:rPr>
              <a:t>Metaheuristics</a:t>
            </a:r>
            <a:endParaRPr lang="en-GB" altLang="zh-CN" dirty="0">
              <a:ea typeface="宋体" pitchFamily="2" charset="-122"/>
            </a:endParaRPr>
          </a:p>
          <a:p>
            <a:pPr lvl="1"/>
            <a:r>
              <a:rPr lang="en-GB" dirty="0">
                <a:ea typeface="宋体" pitchFamily="2" charset="-122"/>
              </a:rPr>
              <a:t>Definition </a:t>
            </a:r>
            <a:endParaRPr lang="en-GB" dirty="0">
              <a:ea typeface="宋体" pitchFamily="2" charset="-122"/>
            </a:endParaRPr>
          </a:p>
          <a:p>
            <a:pPr lvl="1"/>
            <a:r>
              <a:rPr lang="en-GB" dirty="0">
                <a:ea typeface="宋体" pitchFamily="2" charset="-122"/>
              </a:rPr>
              <a:t>Simulated annealing</a:t>
            </a:r>
            <a:endParaRPr lang="en-GB" dirty="0">
              <a:ea typeface="宋体" pitchFamily="2" charset="-122"/>
            </a:endParaRPr>
          </a:p>
          <a:p>
            <a:pPr lvl="1"/>
            <a:r>
              <a:rPr lang="en-GB" dirty="0" err="1">
                <a:ea typeface="宋体" pitchFamily="2" charset="-122"/>
              </a:rPr>
              <a:t>Tabu</a:t>
            </a:r>
            <a:r>
              <a:rPr lang="en-GB" dirty="0">
                <a:ea typeface="宋体" pitchFamily="2" charset="-122"/>
              </a:rPr>
              <a:t> Search </a:t>
            </a:r>
            <a:endParaRPr lang="en-GB" dirty="0">
              <a:ea typeface="宋体" pitchFamily="2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 sz="1800" b="0" dirty="0"/>
              <a:t>Copy the code from the </a:t>
            </a:r>
            <a:r>
              <a:rPr lang="en-US" sz="1800" b="0" dirty="0" err="1"/>
              <a:t>Moddle</a:t>
            </a:r>
            <a:endParaRPr lang="en-US" sz="1800" b="0" dirty="0"/>
          </a:p>
          <a:p>
            <a:pPr marL="974725" lvl="1" indent="-574675">
              <a:tabLst>
                <a:tab pos="574675" algn="l"/>
              </a:tabLst>
            </a:pPr>
            <a:r>
              <a:rPr lang="en-US" sz="1800" dirty="0">
                <a:hlinkClick r:id="rId1"/>
              </a:rPr>
              <a:t>https://moodle.nottingham.ac.uk/pluginfile.php/10867793/mod_folder/content/0/lec03-testcode.py</a:t>
            </a:r>
            <a:endParaRPr lang="en-US" sz="1800" b="0" dirty="0"/>
          </a:p>
          <a:p>
            <a:pPr marL="574675" indent="-574675">
              <a:tabLst>
                <a:tab pos="574675" algn="l"/>
              </a:tabLst>
            </a:pPr>
            <a:r>
              <a:rPr lang="en-US" sz="1800" b="0" dirty="0"/>
              <a:t>Run it </a:t>
            </a:r>
            <a:r>
              <a:rPr lang="en-US" altLang="zh-CN" sz="1800" b="0" dirty="0"/>
              <a:t>on</a:t>
            </a:r>
            <a:r>
              <a:rPr lang="en-US" sz="1800" b="0" dirty="0"/>
              <a:t> your PC or through the website:</a:t>
            </a:r>
            <a:endParaRPr lang="en-US" sz="1800" b="0" dirty="0"/>
          </a:p>
          <a:p>
            <a:pPr marL="974725" lvl="1" indent="-574675">
              <a:tabLst>
                <a:tab pos="574675" algn="l"/>
              </a:tabLst>
            </a:pPr>
            <a:r>
              <a:rPr lang="en-US" sz="1800" dirty="0">
                <a:hlinkClick r:id="rId2"/>
              </a:rPr>
              <a:t>https://www.online-python.com/</a:t>
            </a:r>
            <a:r>
              <a:rPr lang="en-US" sz="1800" dirty="0"/>
              <a:t>	</a:t>
            </a:r>
            <a:endParaRPr lang="en-US" sz="1800" b="0" dirty="0"/>
          </a:p>
          <a:p>
            <a:pPr marL="574675" indent="-574675">
              <a:tabLst>
                <a:tab pos="574675" algn="l"/>
              </a:tabLst>
            </a:pPr>
            <a:r>
              <a:rPr lang="en-US" sz="1800" b="0" dirty="0"/>
              <a:t>Try to find better parameters (</a:t>
            </a:r>
            <a:r>
              <a:rPr lang="en-US" sz="1800" dirty="0"/>
              <a:t>Cost lower than: 20272.21</a:t>
            </a:r>
            <a:r>
              <a:rPr lang="en-US" sz="1800" b="0" dirty="0"/>
              <a:t>)</a:t>
            </a:r>
            <a:endParaRPr lang="en-US" sz="1800" b="0" dirty="0"/>
          </a:p>
          <a:p>
            <a:pPr marL="574675" indent="-574675">
              <a:tabLst>
                <a:tab pos="574675" algn="l"/>
              </a:tabLst>
            </a:pPr>
            <a:endParaRPr lang="en-US" sz="18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Playground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7" t="9756" r="7317" b="7317"/>
          <a:stretch>
            <a:fillRect/>
          </a:stretch>
        </p:blipFill>
        <p:spPr bwMode="auto">
          <a:xfrm>
            <a:off x="477549" y="3859386"/>
            <a:ext cx="2520280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/>
          <p:cNvSpPr txBox="1"/>
          <p:nvPr/>
        </p:nvSpPr>
        <p:spPr bwMode="auto">
          <a:xfrm>
            <a:off x="3851920" y="3862069"/>
            <a:ext cx="4392488" cy="2233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anose="020B0804030504040204" pitchFamily="34" charset="0"/>
                <a:ea typeface="+mn-ea"/>
                <a:cs typeface="Verdana" panose="020B0804030504040204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b="0" kern="0" dirty="0"/>
              <a:t>Share your performance in </a:t>
            </a:r>
            <a:r>
              <a:rPr lang="en-US" sz="1800" b="0" kern="0" dirty="0" err="1"/>
              <a:t>Menti</a:t>
            </a: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b="0" kern="0" dirty="0"/>
              <a:t>Compare with classmates and share your parameter tuning, </a:t>
            </a:r>
            <a:r>
              <a:rPr lang="en-US" sz="1800" kern="0" dirty="0"/>
              <a:t>which parameter is most important</a:t>
            </a:r>
            <a:r>
              <a:rPr lang="en-US" sz="1800" b="0" kern="0" dirty="0"/>
              <a:t>?</a:t>
            </a: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kern="0" dirty="0"/>
              <a:t>Keep your running record</a:t>
            </a:r>
            <a:endParaRPr lang="en-US" sz="1800" kern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95536" y="1052736"/>
            <a:ext cx="7992888" cy="983626"/>
          </a:xfrm>
        </p:spPr>
        <p:txBody>
          <a:bodyPr/>
          <a:lstStyle/>
          <a:p>
            <a:r>
              <a:rPr lang="en-US" dirty="0"/>
              <a:t>Exploitation</a:t>
            </a:r>
            <a:r>
              <a:rPr lang="en-US" b="0" dirty="0"/>
              <a:t>: cooling the temperature</a:t>
            </a:r>
            <a:endParaRPr lang="en-US" b="0" dirty="0"/>
          </a:p>
          <a:p>
            <a:r>
              <a:rPr lang="en-US" dirty="0"/>
              <a:t>Exploration</a:t>
            </a:r>
            <a:r>
              <a:rPr lang="en-US" b="0"/>
              <a:t>:  heating </a:t>
            </a:r>
            <a:r>
              <a:rPr lang="en-US" b="0" dirty="0"/>
              <a:t>up the temperature</a:t>
            </a:r>
            <a:endParaRPr lang="en-US" b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vs. Exploration in 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35696" y="2204864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323296"/>
                </a:solidFill>
              </a:rPr>
              <a:t>p = e</a:t>
            </a:r>
            <a:r>
              <a:rPr lang="en-US" sz="2800" b="1" i="1" baseline="30000" dirty="0">
                <a:solidFill>
                  <a:srgbClr val="323296"/>
                </a:solidFill>
              </a:rPr>
              <a:t>-</a:t>
            </a:r>
            <a:r>
              <a:rPr lang="en-US" sz="2800" b="1" baseline="30000" dirty="0">
                <a:solidFill>
                  <a:srgbClr val="323296"/>
                </a:solidFill>
              </a:rPr>
              <a:t>[</a:t>
            </a:r>
            <a:r>
              <a:rPr lang="en-US" sz="2800" b="1" i="1" baseline="30000" dirty="0">
                <a:solidFill>
                  <a:srgbClr val="323296"/>
                </a:solidFill>
              </a:rPr>
              <a:t>f </a:t>
            </a:r>
            <a:r>
              <a:rPr lang="en-US" sz="2800" b="1" baseline="30000" dirty="0">
                <a:solidFill>
                  <a:srgbClr val="323296"/>
                </a:solidFill>
              </a:rPr>
              <a:t>(</a:t>
            </a:r>
            <a:r>
              <a:rPr lang="en-US" sz="2800" b="1" i="1" baseline="30000" dirty="0">
                <a:solidFill>
                  <a:srgbClr val="323296"/>
                </a:solidFill>
              </a:rPr>
              <a:t>s’</a:t>
            </a:r>
            <a:r>
              <a:rPr lang="en-US" sz="2800" b="1" baseline="30000" dirty="0">
                <a:solidFill>
                  <a:srgbClr val="323296"/>
                </a:solidFill>
              </a:rPr>
              <a:t>) </a:t>
            </a:r>
            <a:r>
              <a:rPr lang="en-US" sz="2800" b="1" i="1" baseline="30000" dirty="0">
                <a:solidFill>
                  <a:srgbClr val="323296"/>
                </a:solidFill>
              </a:rPr>
              <a:t>–</a:t>
            </a:r>
            <a:r>
              <a:rPr lang="en-US" sz="2800" b="1" i="1" baseline="30000" dirty="0">
                <a:solidFill>
                  <a:srgbClr val="323296"/>
                </a:solidFill>
              </a:rPr>
              <a:t> f </a:t>
            </a:r>
            <a:r>
              <a:rPr lang="en-US" sz="2800" b="1" baseline="30000" dirty="0">
                <a:solidFill>
                  <a:srgbClr val="323296"/>
                </a:solidFill>
              </a:rPr>
              <a:t>(</a:t>
            </a:r>
            <a:r>
              <a:rPr lang="en-US" sz="2800" b="1" i="1" baseline="30000" dirty="0">
                <a:solidFill>
                  <a:srgbClr val="323296"/>
                </a:solidFill>
              </a:rPr>
              <a:t>s</a:t>
            </a:r>
            <a:r>
              <a:rPr lang="en-US" sz="2800" b="1" baseline="30000" dirty="0">
                <a:solidFill>
                  <a:srgbClr val="323296"/>
                </a:solidFill>
              </a:rPr>
              <a:t>)] </a:t>
            </a:r>
            <a:r>
              <a:rPr lang="en-US" sz="2800" b="1" i="1" baseline="30000" dirty="0">
                <a:solidFill>
                  <a:srgbClr val="323296"/>
                </a:solidFill>
              </a:rPr>
              <a:t>/ t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915816" y="2466474"/>
            <a:ext cx="5065515" cy="2889612"/>
            <a:chOff x="2890861" y="2915652"/>
            <a:chExt cx="5065515" cy="2889612"/>
          </a:xfrm>
        </p:grpSpPr>
        <p:grpSp>
          <p:nvGrpSpPr>
            <p:cNvPr id="7" name="Group 6"/>
            <p:cNvGrpSpPr/>
            <p:nvPr/>
          </p:nvGrpSpPr>
          <p:grpSpPr>
            <a:xfrm>
              <a:off x="2890861" y="3068960"/>
              <a:ext cx="4777483" cy="2736304"/>
              <a:chOff x="2123728" y="4221088"/>
              <a:chExt cx="4572000" cy="2064645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123728" y="4221088"/>
                <a:ext cx="4572000" cy="2064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112790" y="5157192"/>
                <a:ext cx="174898" cy="590550"/>
              </a:xfrm>
              <a:custGeom>
                <a:avLst/>
                <a:gdLst>
                  <a:gd name="connsiteX0" fmla="*/ 0 w 204788"/>
                  <a:gd name="connsiteY0" fmla="*/ 304800 h 590550"/>
                  <a:gd name="connsiteX1" fmla="*/ 171450 w 204788"/>
                  <a:gd name="connsiteY1" fmla="*/ 47625 h 590550"/>
                  <a:gd name="connsiteX2" fmla="*/ 200025 w 204788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590550">
                    <a:moveTo>
                      <a:pt x="0" y="304800"/>
                    </a:moveTo>
                    <a:cubicBezTo>
                      <a:pt x="69056" y="152400"/>
                      <a:pt x="138113" y="0"/>
                      <a:pt x="171450" y="47625"/>
                    </a:cubicBezTo>
                    <a:cubicBezTo>
                      <a:pt x="204788" y="95250"/>
                      <a:pt x="202406" y="342900"/>
                      <a:pt x="200025" y="59055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86125" y="5543550"/>
                <a:ext cx="161925" cy="447675"/>
              </a:xfrm>
              <a:custGeom>
                <a:avLst/>
                <a:gdLst>
                  <a:gd name="connsiteX0" fmla="*/ 0 w 161925"/>
                  <a:gd name="connsiteY0" fmla="*/ 104775 h 447675"/>
                  <a:gd name="connsiteX1" fmla="*/ 142875 w 161925"/>
                  <a:gd name="connsiteY1" fmla="*/ 57150 h 447675"/>
                  <a:gd name="connsiteX2" fmla="*/ 114300 w 161925"/>
                  <a:gd name="connsiteY2" fmla="*/ 447675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447675">
                    <a:moveTo>
                      <a:pt x="0" y="104775"/>
                    </a:moveTo>
                    <a:cubicBezTo>
                      <a:pt x="61912" y="52387"/>
                      <a:pt x="123825" y="0"/>
                      <a:pt x="142875" y="57150"/>
                    </a:cubicBezTo>
                    <a:cubicBezTo>
                      <a:pt x="161925" y="114300"/>
                      <a:pt x="138112" y="280987"/>
                      <a:pt x="114300" y="447675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19425" y="4832350"/>
                <a:ext cx="2714625" cy="711200"/>
              </a:xfrm>
              <a:custGeom>
                <a:avLst/>
                <a:gdLst>
                  <a:gd name="connsiteX0" fmla="*/ 0 w 2714625"/>
                  <a:gd name="connsiteY0" fmla="*/ 558800 h 711200"/>
                  <a:gd name="connsiteX1" fmla="*/ 1457325 w 2714625"/>
                  <a:gd name="connsiteY1" fmla="*/ 25400 h 711200"/>
                  <a:gd name="connsiteX2" fmla="*/ 2714625 w 2714625"/>
                  <a:gd name="connsiteY2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25" h="711200">
                    <a:moveTo>
                      <a:pt x="0" y="558800"/>
                    </a:moveTo>
                    <a:cubicBezTo>
                      <a:pt x="502444" y="279400"/>
                      <a:pt x="1004888" y="0"/>
                      <a:pt x="1457325" y="25400"/>
                    </a:cubicBezTo>
                    <a:cubicBezTo>
                      <a:pt x="1909763" y="50800"/>
                      <a:pt x="2312194" y="381000"/>
                      <a:pt x="2714625" y="71120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21732" y="4783435"/>
                <a:ext cx="1193204" cy="578641"/>
              </a:xfrm>
              <a:custGeom>
                <a:avLst/>
                <a:gdLst>
                  <a:gd name="connsiteX0" fmla="*/ 0 w 2714625"/>
                  <a:gd name="connsiteY0" fmla="*/ 558800 h 711200"/>
                  <a:gd name="connsiteX1" fmla="*/ 1457325 w 2714625"/>
                  <a:gd name="connsiteY1" fmla="*/ 25400 h 711200"/>
                  <a:gd name="connsiteX2" fmla="*/ 2714625 w 2714625"/>
                  <a:gd name="connsiteY2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25" h="711200">
                    <a:moveTo>
                      <a:pt x="0" y="558800"/>
                    </a:moveTo>
                    <a:cubicBezTo>
                      <a:pt x="502444" y="279400"/>
                      <a:pt x="1004888" y="0"/>
                      <a:pt x="1457325" y="25400"/>
                    </a:cubicBezTo>
                    <a:cubicBezTo>
                      <a:pt x="1909763" y="50800"/>
                      <a:pt x="2312194" y="381000"/>
                      <a:pt x="2714625" y="71120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5310909" y="4797152"/>
              <a:ext cx="341211" cy="36582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00009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1353402">
              <a:off x="5319192" y="4750125"/>
              <a:ext cx="341211" cy="36582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00009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6846873">
              <a:off x="4889850" y="4536456"/>
              <a:ext cx="444417" cy="59339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48064" y="4653136"/>
              <a:ext cx="792088" cy="576064"/>
            </a:xfrm>
            <a:prstGeom prst="rect">
              <a:avLst/>
            </a:prstGeom>
            <a:solidFill>
              <a:schemeClr val="accent6">
                <a:alpha val="43000"/>
              </a:schemeClr>
            </a:solidFill>
            <a:ln w="19050">
              <a:noFill/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V="1">
              <a:off x="5544108" y="3284984"/>
              <a:ext cx="1332148" cy="136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60232" y="29156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Cycles!!!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71724" y="543807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 is a </a:t>
            </a:r>
            <a:r>
              <a:rPr lang="en-US" sz="2000" b="1" dirty="0">
                <a:solidFill>
                  <a:srgbClr val="3232F1"/>
                </a:solidFill>
              </a:rPr>
              <a:t>memoryless</a:t>
            </a:r>
            <a:r>
              <a:rPr lang="en-US" sz="2000" dirty="0"/>
              <a:t> method and may be not capable to prevent cycles if temperature is not set appropriately. </a:t>
            </a:r>
            <a:endParaRPr lang="en-US" sz="20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40970" y="588010"/>
            <a:ext cx="6989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开发（</a:t>
            </a:r>
            <a:r>
              <a:rPr lang="en-US" altLang="zh-CN"/>
              <a:t>Exploitation</a:t>
            </a:r>
            <a:r>
              <a:rPr lang="zh-CN" altLang="en-US"/>
              <a:t>）：降低温度（冷却）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探索（</a:t>
            </a:r>
            <a:r>
              <a:rPr lang="en-US" altLang="zh-CN"/>
              <a:t>Exploration</a:t>
            </a:r>
            <a:r>
              <a:rPr lang="zh-CN" altLang="en-US"/>
              <a:t>）：升高温度（加热）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580" y="2800350"/>
            <a:ext cx="3048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当前状态处于局部最优（</a:t>
            </a:r>
            <a:r>
              <a:rPr lang="en-US" altLang="zh-CN"/>
              <a:t>Current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若温度设置不当，可能陷入循环（</a:t>
            </a:r>
            <a:r>
              <a:rPr lang="en-US" altLang="zh-CN"/>
              <a:t>Cycles!!!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理想情况应能跳出局部最优，接近全局最优（</a:t>
            </a:r>
            <a:r>
              <a:rPr lang="en-US" altLang="zh-CN"/>
              <a:t>Optimal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548130" y="6040120"/>
            <a:ext cx="6683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 </a:t>
            </a:r>
            <a:r>
              <a:rPr lang="zh-CN" altLang="en-US"/>
              <a:t>是一种</a:t>
            </a:r>
            <a:r>
              <a:rPr lang="zh-CN" altLang="en-US">
                <a:highlight>
                  <a:srgbClr val="FFFF00"/>
                </a:highlight>
              </a:rPr>
              <a:t>无记忆（</a:t>
            </a:r>
            <a:r>
              <a:rPr lang="en-US" altLang="zh-CN">
                <a:highlight>
                  <a:srgbClr val="FFFF00"/>
                </a:highlight>
              </a:rPr>
              <a:t>memoryless</a:t>
            </a:r>
            <a:r>
              <a:rPr lang="zh-CN" altLang="en-US">
                <a:highlight>
                  <a:srgbClr val="FFFF00"/>
                </a:highlight>
              </a:rPr>
              <a:t>）方法</a:t>
            </a:r>
            <a:r>
              <a:rPr lang="zh-CN" altLang="en-US"/>
              <a:t>，如果温度设置不当，</a:t>
            </a:r>
            <a:r>
              <a:rPr lang="zh-CN" altLang="en-US">
                <a:highlight>
                  <a:srgbClr val="FFFF00"/>
                </a:highlight>
              </a:rPr>
              <a:t>可能无法避免陷入搜索循环。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Metaheuristics II</a:t>
            </a:r>
            <a:endParaRPr lang="en-GB" altLang="zh-CN" dirty="0">
              <a:ea typeface="宋体" pitchFamily="2" charset="-122"/>
            </a:endParaRPr>
          </a:p>
          <a:p>
            <a:pPr lvl="1"/>
            <a:r>
              <a:rPr lang="en-GB" dirty="0" err="1">
                <a:ea typeface="宋体" pitchFamily="2" charset="-122"/>
              </a:rPr>
              <a:t>Tabu</a:t>
            </a:r>
            <a:r>
              <a:rPr lang="en-GB" dirty="0">
                <a:ea typeface="宋体" pitchFamily="2" charset="-122"/>
              </a:rPr>
              <a:t> Search</a:t>
            </a:r>
            <a:endParaRPr lang="en-GB" dirty="0">
              <a:ea typeface="宋体" pitchFamily="2" charset="-122"/>
            </a:endParaRPr>
          </a:p>
          <a:p>
            <a:pPr lvl="1"/>
            <a:r>
              <a:rPr lang="en-GB">
                <a:ea typeface="宋体" pitchFamily="2" charset="-122"/>
              </a:rPr>
              <a:t>Variable Neighbourhood </a:t>
            </a:r>
            <a:r>
              <a:rPr lang="en-GB" dirty="0">
                <a:ea typeface="宋体" pitchFamily="2" charset="-122"/>
              </a:rPr>
              <a:t>Search</a:t>
            </a:r>
            <a:endParaRPr lang="en-GB" dirty="0">
              <a:ea typeface="宋体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24870" y="980728"/>
            <a:ext cx="4183385" cy="48145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structures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sz="1400" dirty="0">
                <a:latin typeface="Menlo" panose="020B0609030804020204" pitchFamily="49" charset="0"/>
              </a:rPr>
              <a:t> item{</a:t>
            </a:r>
            <a:endParaRPr lang="en-US" sz="14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indx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p;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v;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double</a:t>
            </a:r>
            <a:r>
              <a:rPr lang="en-US" sz="1400" dirty="0">
                <a:latin typeface="Menlo" panose="020B0609030804020204" pitchFamily="49" charset="0"/>
              </a:rPr>
              <a:t> ratio;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};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Helvetica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sz="1400" dirty="0">
                <a:latin typeface="Menlo" panose="020B0609030804020204" pitchFamily="49" charset="0"/>
              </a:rPr>
              <a:t> problem{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C; 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//knapsack capacity</a:t>
            </a:r>
            <a:endParaRPr lang="en-US" sz="14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num_of_items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item</a:t>
            </a:r>
            <a:r>
              <a:rPr lang="en-US" sz="1400" dirty="0">
                <a:latin typeface="Menlo" panose="020B0609030804020204" pitchFamily="49" charset="0"/>
              </a:rPr>
              <a:t>* items;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};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Helvetica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sz="1400" dirty="0">
                <a:latin typeface="Menlo" panose="020B0609030804020204" pitchFamily="49" charset="0"/>
              </a:rPr>
              <a:t> solution{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objective;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cap_left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struct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problem</a:t>
            </a:r>
            <a:r>
              <a:rPr lang="en-US" sz="1400" dirty="0">
                <a:latin typeface="Menlo" panose="020B0609030804020204" pitchFamily="49" charset="0"/>
              </a:rPr>
              <a:t>* </a:t>
            </a:r>
            <a:r>
              <a:rPr lang="en-US" sz="1400" dirty="0" err="1">
                <a:latin typeface="Menlo" panose="020B0609030804020204" pitchFamily="49" charset="0"/>
              </a:rPr>
              <a:t>prob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* x;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};</a:t>
            </a:r>
            <a:endParaRPr lang="en-US" sz="1800" dirty="0">
              <a:latin typeface="Menlo" panose="020B06090308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3923927" y="1124744"/>
            <a:ext cx="5040561" cy="46805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main()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problem</a:t>
            </a:r>
            <a:r>
              <a:rPr lang="en-US" sz="1400" dirty="0">
                <a:latin typeface="Menlo" panose="020B0609030804020204" pitchFamily="49" charset="0"/>
              </a:rPr>
              <a:t>* </a:t>
            </a:r>
            <a:r>
              <a:rPr lang="en-US" sz="1400" dirty="0" err="1">
                <a:latin typeface="Menlo" panose="020B0609030804020204" pitchFamily="49" charset="0"/>
              </a:rPr>
              <a:t>prob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u="sng" dirty="0" err="1">
                <a:latin typeface="Menlo" panose="020B0609030804020204" pitchFamily="49" charset="0"/>
              </a:rPr>
              <a:t>l</a:t>
            </a:r>
            <a:r>
              <a:rPr lang="en-US" sz="1400" dirty="0" err="1">
                <a:latin typeface="Menlo" panose="020B0609030804020204" pitchFamily="49" charset="0"/>
              </a:rPr>
              <a:t>oaddata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sz="1400" dirty="0" err="1">
                <a:solidFill>
                  <a:srgbClr val="D12F1B"/>
                </a:solidFill>
                <a:latin typeface="Menlo" panose="020B0609030804020204" pitchFamily="49" charset="0"/>
              </a:rPr>
              <a:t>knapsack.txt</a:t>
            </a:r>
            <a:r>
              <a:rPr lang="en-US" sz="1400" dirty="0">
                <a:solidFill>
                  <a:srgbClr val="D12F1B"/>
                </a:solidFill>
                <a:latin typeface="Menlo" panose="020B0609030804020204" pitchFamily="49" charset="0"/>
              </a:rPr>
              <a:t>"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init_sln</a:t>
            </a:r>
            <a:r>
              <a:rPr lang="en-US" sz="1400" dirty="0">
                <a:latin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initialise_sol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print_sol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init_sln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</a:rPr>
              <a:t>curt_sln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latin typeface="Menlo" panose="020B0609030804020204" pitchFamily="49" charset="0"/>
              </a:rPr>
              <a:t>curt_sln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copy_from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init_sln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k=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 k&lt;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NUM_OF_ITERS</a:t>
            </a:r>
            <a:r>
              <a:rPr lang="en-US" sz="1400" dirty="0">
                <a:latin typeface="Menlo" panose="020B0609030804020204" pitchFamily="49" charset="0"/>
              </a:rPr>
              <a:t>; k++)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</a:t>
            </a:r>
            <a:r>
              <a:rPr lang="en-US" sz="1400" dirty="0" err="1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new_sln</a:t>
            </a:r>
            <a:r>
              <a:rPr lang="en-US" sz="1400" dirty="0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first_descent</a:t>
            </a:r>
            <a:r>
              <a:rPr lang="en-US" sz="1400" dirty="0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(*</a:t>
            </a:r>
            <a:r>
              <a:rPr lang="en-US" sz="1400" dirty="0" err="1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curt_sln</a:t>
            </a:r>
            <a:r>
              <a:rPr lang="en-US" sz="1400" dirty="0">
                <a:solidFill>
                  <a:srgbClr val="FF0000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);</a:t>
            </a:r>
            <a:endParaRPr lang="en-US" sz="1400" dirty="0">
              <a:solidFill>
                <a:srgbClr val="FF0000"/>
              </a:solidFill>
              <a:highlight>
                <a:srgbClr val="DDDDDD"/>
              </a:highlight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</a:rPr>
              <a:t>curt_sln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copy_from</a:t>
            </a:r>
            <a:r>
              <a:rPr lang="en-US" sz="1400" dirty="0">
                <a:latin typeface="Menlo" panose="020B0609030804020204" pitchFamily="49" charset="0"/>
              </a:rPr>
              <a:t>(*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free_memoy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}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}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print_sol</a:t>
            </a:r>
            <a:r>
              <a:rPr lang="en-US" sz="1400" dirty="0">
                <a:latin typeface="Menlo" panose="020B0609030804020204" pitchFamily="49" charset="0"/>
              </a:rPr>
              <a:t>(*</a:t>
            </a:r>
            <a:r>
              <a:rPr lang="en-US" sz="1400" dirty="0" err="1">
                <a:latin typeface="Menlo" panose="020B0609030804020204" pitchFamily="49" charset="0"/>
              </a:rPr>
              <a:t>curt_sln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//free memory for all pointers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}</a:t>
            </a:r>
            <a:endParaRPr lang="en-US" sz="1200" dirty="0"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 for Knapsack Problem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31392" y="1193997"/>
            <a:ext cx="4680521" cy="481454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* </a:t>
            </a:r>
            <a:r>
              <a:rPr lang="en-US" sz="1400" dirty="0" err="1">
                <a:latin typeface="Menlo" panose="020B0609030804020204" pitchFamily="49" charset="0"/>
              </a:rPr>
              <a:t>first_descent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 &amp;</a:t>
            </a:r>
            <a:r>
              <a:rPr lang="en-US" sz="1400" dirty="0" err="1">
                <a:latin typeface="Menlo" panose="020B0609030804020204" pitchFamily="49" charset="0"/>
              </a:rPr>
              <a:t>sln</a:t>
            </a:r>
            <a:r>
              <a:rPr lang="en-US" sz="1400" dirty="0">
                <a:latin typeface="Menlo" panose="020B0609030804020204" pitchFamily="49" charset="0"/>
              </a:rPr>
              <a:t>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{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//using pair-swaps</a:t>
            </a:r>
            <a:endParaRPr lang="en-US" sz="14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item1, item2;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*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new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solution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31595D"/>
                </a:solidFill>
                <a:latin typeface="Menlo" panose="020B0609030804020204" pitchFamily="49" charset="0"/>
              </a:rPr>
              <a:t>copy_from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sln</a:t>
            </a:r>
            <a:r>
              <a:rPr lang="en-US" sz="1400" dirty="0">
                <a:latin typeface="Menlo" panose="020B0609030804020204" pitchFamily="49" charset="0"/>
              </a:rPr>
              <a:t>);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=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 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NUM_OF_ITEMS</a:t>
            </a:r>
            <a:r>
              <a:rPr lang="en-US" sz="1400" dirty="0">
                <a:latin typeface="Menlo" panose="020B0609030804020204" pitchFamily="49" charset="0"/>
              </a:rPr>
              <a:t>; 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++)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sln.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]&gt;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item1 =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j=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 j&lt;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NUM_OF_ITEMS</a:t>
            </a:r>
            <a:r>
              <a:rPr lang="en-US" sz="1400" dirty="0">
                <a:latin typeface="Menlo" panose="020B0609030804020204" pitchFamily="49" charset="0"/>
              </a:rPr>
              <a:t>; </a:t>
            </a:r>
            <a:r>
              <a:rPr lang="en-US" sz="1400" dirty="0" err="1">
                <a:latin typeface="Menlo" panose="020B0609030804020204" pitchFamily="49" charset="0"/>
              </a:rPr>
              <a:t>j++</a:t>
            </a:r>
            <a:r>
              <a:rPr lang="en-US" sz="1400" dirty="0">
                <a:latin typeface="Menlo" panose="020B0609030804020204" pitchFamily="49" charset="0"/>
              </a:rPr>
              <a:t>){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latin typeface="Menlo" panose="020B0609030804020204" pitchFamily="49" charset="0"/>
              </a:rPr>
              <a:t>i</a:t>
            </a:r>
            <a:r>
              <a:rPr lang="en-US" sz="1400" dirty="0">
                <a:latin typeface="Menlo" panose="020B0609030804020204" pitchFamily="49" charset="0"/>
              </a:rPr>
              <a:t>!=j &amp;&amp; </a:t>
            </a:r>
            <a:r>
              <a:rPr lang="en-US" sz="1400" dirty="0" err="1">
                <a:latin typeface="Menlo" panose="020B0609030804020204" pitchFamily="49" charset="0"/>
              </a:rPr>
              <a:t>sln.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[j]==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 &amp;&amp; 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             </a:t>
            </a:r>
            <a:r>
              <a:rPr lang="en-US" sz="1400" dirty="0" err="1">
                <a:latin typeface="Menlo" panose="020B0609030804020204" pitchFamily="49" charset="0"/>
              </a:rPr>
              <a:t>sln.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cap_left</a:t>
            </a:r>
            <a:r>
              <a:rPr lang="en-US" sz="1400" dirty="0">
                <a:latin typeface="Menlo" panose="020B0609030804020204" pitchFamily="49" charset="0"/>
              </a:rPr>
              <a:t> +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dirty="0">
                <a:latin typeface="Menlo" panose="020B0609030804020204" pitchFamily="49" charset="0"/>
              </a:rPr>
              <a:t>[item1]&gt;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dirty="0">
                <a:latin typeface="Menlo" panose="020B0609030804020204" pitchFamily="49" charset="0"/>
              </a:rPr>
              <a:t>[j])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item2=j;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[item1]= 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[item2]= 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latin typeface="Menlo" panose="020B0609030804020204" pitchFamily="49" charset="0"/>
              </a:rPr>
              <a:t>; 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//swap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 </a:t>
            </a:r>
            <a:r>
              <a:rPr lang="en-US" sz="14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delta =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p</a:t>
            </a:r>
            <a:r>
              <a:rPr lang="en-US" sz="1400" dirty="0">
                <a:latin typeface="Menlo" panose="020B0609030804020204" pitchFamily="49" charset="0"/>
              </a:rPr>
              <a:t>[item2] -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p</a:t>
            </a:r>
            <a:r>
              <a:rPr lang="en-US" sz="1400" dirty="0">
                <a:latin typeface="Menlo" panose="020B0609030804020204" pitchFamily="49" charset="0"/>
              </a:rPr>
              <a:t>[item1];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Menlo" panose="020B0609030804020204" pitchFamily="49" charset="0"/>
              </a:rPr>
              <a:t>                      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961967" y="1188999"/>
            <a:ext cx="4032448" cy="4824536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       if</a:t>
            </a:r>
            <a:r>
              <a:rPr lang="en-US" sz="1400" dirty="0">
                <a:latin typeface="Menlo" panose="020B0609030804020204" pitchFamily="49" charset="0"/>
              </a:rPr>
              <a:t>(delta &gt;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)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    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objective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            </a:t>
            </a:r>
            <a:r>
              <a:rPr lang="en-US" sz="1400" dirty="0" err="1">
                <a:latin typeface="Menlo" panose="020B0609030804020204" pitchFamily="49" charset="0"/>
              </a:rPr>
              <a:t>sln.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objective</a:t>
            </a:r>
            <a:r>
              <a:rPr lang="en-US" sz="1400" dirty="0">
                <a:latin typeface="Menlo" panose="020B0609030804020204" pitchFamily="49" charset="0"/>
              </a:rPr>
              <a:t> + delta 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cap_left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            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 err="1">
                <a:solidFill>
                  <a:srgbClr val="4F8187"/>
                </a:solidFill>
                <a:latin typeface="Menlo" panose="020B0609030804020204" pitchFamily="49" charset="0"/>
              </a:rPr>
              <a:t>cap_left</a:t>
            </a:r>
            <a:r>
              <a:rPr lang="en-US" sz="1400" dirty="0">
                <a:latin typeface="Menlo" panose="020B0609030804020204" pitchFamily="49" charset="0"/>
              </a:rPr>
              <a:t> +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             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dirty="0">
                <a:latin typeface="Menlo" panose="020B0609030804020204" pitchFamily="49" charset="0"/>
              </a:rPr>
              <a:t>[item1]-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v</a:t>
            </a:r>
            <a:r>
              <a:rPr lang="en-US" sz="1400" dirty="0">
                <a:latin typeface="Menlo" panose="020B0609030804020204" pitchFamily="49" charset="0"/>
              </a:rPr>
              <a:t>[item2];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</a:t>
            </a:r>
            <a:r>
              <a:rPr lang="en-US" sz="1400" dirty="0">
                <a:solidFill>
                  <a:srgbClr val="BA2DA2"/>
                </a:solidFill>
                <a:highlight>
                  <a:srgbClr val="DDDDDD"/>
                </a:highlight>
                <a:latin typeface="Menlo" panose="020B0609030804020204" pitchFamily="49" charset="0"/>
              </a:rPr>
              <a:t>return</a:t>
            </a:r>
            <a:r>
              <a:rPr lang="en-US" sz="1400" dirty="0">
                <a:highlight>
                  <a:srgbClr val="DDDDDD"/>
                </a:highlight>
                <a:latin typeface="Menlo" panose="020B0609030804020204" pitchFamily="49" charset="0"/>
              </a:rPr>
              <a:t> </a:t>
            </a:r>
            <a:r>
              <a:rPr lang="en-US" sz="1400" dirty="0" err="1">
                <a:highlight>
                  <a:srgbClr val="DDDDDD"/>
                </a:highlight>
                <a:latin typeface="Menlo" panose="020B0609030804020204" pitchFamily="49" charset="0"/>
              </a:rPr>
              <a:t>new_sln</a:t>
            </a:r>
            <a:r>
              <a:rPr lang="en-US" sz="1400" dirty="0">
                <a:highlight>
                  <a:srgbClr val="DDDDDD"/>
                </a:highlight>
                <a:latin typeface="Menlo" panose="020B0609030804020204" pitchFamily="49" charset="0"/>
              </a:rPr>
              <a:t>;</a:t>
            </a:r>
            <a:endParaRPr lang="en-US" sz="1400" dirty="0">
              <a:highlight>
                <a:srgbClr val="DDDDDD"/>
              </a:highlight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}</a:t>
            </a:r>
            <a:endParaRPr lang="en-US" sz="14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        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//restore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{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   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[item1] = 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1</a:t>
            </a:r>
            <a:r>
              <a:rPr lang="en-US" sz="1400" dirty="0">
                <a:latin typeface="Menlo" panose="020B0609030804020204" pitchFamily="49" charset="0"/>
              </a:rPr>
              <a:t>;     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          </a:t>
            </a:r>
            <a:r>
              <a:rPr lang="en-US" sz="1400" dirty="0" err="1">
                <a:latin typeface="Menlo" panose="020B0609030804020204" pitchFamily="49" charset="0"/>
              </a:rPr>
              <a:t>new_sln</a:t>
            </a:r>
            <a:r>
              <a:rPr lang="en-US" sz="1400" dirty="0">
                <a:latin typeface="Menlo" panose="020B0609030804020204" pitchFamily="49" charset="0"/>
              </a:rPr>
              <a:t>-&gt;</a:t>
            </a:r>
            <a:r>
              <a:rPr lang="en-US" sz="1400" dirty="0">
                <a:solidFill>
                  <a:srgbClr val="4F8187"/>
                </a:solidFill>
                <a:latin typeface="Menlo" panose="020B0609030804020204" pitchFamily="49" charset="0"/>
              </a:rPr>
              <a:t>x</a:t>
            </a:r>
            <a:r>
              <a:rPr lang="en-US" sz="1400" dirty="0">
                <a:latin typeface="Menlo" panose="020B0609030804020204" pitchFamily="49" charset="0"/>
              </a:rPr>
              <a:t>[item2]=</a:t>
            </a:r>
            <a:r>
              <a:rPr lang="en-US" sz="14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      }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endelse</a:t>
            </a:r>
            <a:endParaRPr lang="en-US" sz="14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 }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endif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 }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endfor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  }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endif</a:t>
            </a:r>
            <a:r>
              <a:rPr lang="en-US" sz="1400" dirty="0">
                <a:latin typeface="Menlo" panose="020B0609030804020204" pitchFamily="49" charset="0"/>
              </a:rPr>
              <a:t>   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}</a:t>
            </a:r>
            <a:r>
              <a:rPr lang="en-US" sz="1400" dirty="0">
                <a:solidFill>
                  <a:srgbClr val="008400"/>
                </a:solidFill>
                <a:latin typeface="Menlo" panose="020B0609030804020204" pitchFamily="49" charset="0"/>
              </a:rPr>
              <a:t>//</a:t>
            </a:r>
            <a:r>
              <a:rPr lang="en-US" sz="1400" dirty="0" err="1">
                <a:solidFill>
                  <a:srgbClr val="008400"/>
                </a:solidFill>
                <a:latin typeface="Menlo" panose="020B0609030804020204" pitchFamily="49" charset="0"/>
              </a:rPr>
              <a:t>endfor</a:t>
            </a:r>
            <a:endParaRPr lang="en-US" sz="1400" dirty="0">
              <a:solidFill>
                <a:srgbClr val="008400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 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  <a:endParaRPr lang="en-US" sz="14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Menlo" panose="020B0609030804020204" pitchFamily="49" charset="0"/>
              </a:rPr>
              <a:t>}</a:t>
            </a:r>
            <a:endParaRPr lang="en-US" sz="1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Descent Local Search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Local Optimum: If all neighboring states are worse or the same. The algorithm will </a:t>
            </a:r>
            <a:r>
              <a:rPr lang="en-US" sz="2000" dirty="0"/>
              <a:t>halt even though the solution may be far from satisfactory</a:t>
            </a:r>
            <a:r>
              <a:rPr lang="en-US" sz="2000" b="0" dirty="0"/>
              <a:t>.</a:t>
            </a:r>
            <a:endParaRPr lang="en-US" sz="2000" b="0" dirty="0"/>
          </a:p>
          <a:p>
            <a:r>
              <a:rPr lang="en-US" sz="2000" b="0" dirty="0"/>
              <a:t>Plateau (neutral space/shoulder): All </a:t>
            </a:r>
            <a:r>
              <a:rPr lang="en-US" sz="2000" dirty="0"/>
              <a:t>neighboring states are the same as the current state</a:t>
            </a:r>
            <a:r>
              <a:rPr lang="en-US" sz="2000" b="0" dirty="0"/>
              <a:t>. In other words the evaluation function is essentially flat. The search will </a:t>
            </a:r>
            <a:r>
              <a:rPr lang="en-US" sz="2000" dirty="0"/>
              <a:t>conduct a random walk</a:t>
            </a:r>
            <a:r>
              <a:rPr lang="en-US" sz="2000" b="0" dirty="0"/>
              <a:t>.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Hill Climbing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40360" y="3789040"/>
            <a:ext cx="4572000" cy="2064645"/>
            <a:chOff x="2123728" y="4221088"/>
            <a:chExt cx="4572000" cy="206464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123728" y="4221088"/>
              <a:ext cx="4572000" cy="20646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Freeform 18"/>
            <p:cNvSpPr/>
            <p:nvPr/>
          </p:nvSpPr>
          <p:spPr>
            <a:xfrm>
              <a:off x="3112790" y="5157192"/>
              <a:ext cx="174898" cy="590550"/>
            </a:xfrm>
            <a:custGeom>
              <a:avLst/>
              <a:gdLst>
                <a:gd name="connsiteX0" fmla="*/ 0 w 204788"/>
                <a:gd name="connsiteY0" fmla="*/ 304800 h 590550"/>
                <a:gd name="connsiteX1" fmla="*/ 171450 w 204788"/>
                <a:gd name="connsiteY1" fmla="*/ 47625 h 590550"/>
                <a:gd name="connsiteX2" fmla="*/ 200025 w 204788"/>
                <a:gd name="connsiteY2" fmla="*/ 5905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788" h="590550">
                  <a:moveTo>
                    <a:pt x="0" y="304800"/>
                  </a:moveTo>
                  <a:cubicBezTo>
                    <a:pt x="69056" y="152400"/>
                    <a:pt x="138113" y="0"/>
                    <a:pt x="171450" y="47625"/>
                  </a:cubicBezTo>
                  <a:cubicBezTo>
                    <a:pt x="204788" y="95250"/>
                    <a:pt x="202406" y="342900"/>
                    <a:pt x="200025" y="590550"/>
                  </a:cubicBez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3286125" y="5543550"/>
              <a:ext cx="161925" cy="447675"/>
            </a:xfrm>
            <a:custGeom>
              <a:avLst/>
              <a:gdLst>
                <a:gd name="connsiteX0" fmla="*/ 0 w 161925"/>
                <a:gd name="connsiteY0" fmla="*/ 104775 h 447675"/>
                <a:gd name="connsiteX1" fmla="*/ 142875 w 161925"/>
                <a:gd name="connsiteY1" fmla="*/ 57150 h 447675"/>
                <a:gd name="connsiteX2" fmla="*/ 114300 w 161925"/>
                <a:gd name="connsiteY2" fmla="*/ 44767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925" h="447675">
                  <a:moveTo>
                    <a:pt x="0" y="104775"/>
                  </a:moveTo>
                  <a:cubicBezTo>
                    <a:pt x="61912" y="52387"/>
                    <a:pt x="123825" y="0"/>
                    <a:pt x="142875" y="57150"/>
                  </a:cubicBezTo>
                  <a:cubicBezTo>
                    <a:pt x="161925" y="114300"/>
                    <a:pt x="138112" y="280987"/>
                    <a:pt x="114300" y="447675"/>
                  </a:cubicBez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019425" y="4832350"/>
              <a:ext cx="2714625" cy="711200"/>
            </a:xfrm>
            <a:custGeom>
              <a:avLst/>
              <a:gdLst>
                <a:gd name="connsiteX0" fmla="*/ 0 w 2714625"/>
                <a:gd name="connsiteY0" fmla="*/ 558800 h 711200"/>
                <a:gd name="connsiteX1" fmla="*/ 1457325 w 2714625"/>
                <a:gd name="connsiteY1" fmla="*/ 25400 h 711200"/>
                <a:gd name="connsiteX2" fmla="*/ 2714625 w 2714625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25" h="711200">
                  <a:moveTo>
                    <a:pt x="0" y="558800"/>
                  </a:moveTo>
                  <a:cubicBezTo>
                    <a:pt x="502444" y="279400"/>
                    <a:pt x="1004888" y="0"/>
                    <a:pt x="1457325" y="25400"/>
                  </a:cubicBezTo>
                  <a:cubicBezTo>
                    <a:pt x="1909763" y="50800"/>
                    <a:pt x="2312194" y="381000"/>
                    <a:pt x="2714625" y="71120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021732" y="4783435"/>
              <a:ext cx="1612751" cy="792088"/>
            </a:xfrm>
            <a:custGeom>
              <a:avLst/>
              <a:gdLst>
                <a:gd name="connsiteX0" fmla="*/ 0 w 2714625"/>
                <a:gd name="connsiteY0" fmla="*/ 558800 h 711200"/>
                <a:gd name="connsiteX1" fmla="*/ 1457325 w 2714625"/>
                <a:gd name="connsiteY1" fmla="*/ 25400 h 711200"/>
                <a:gd name="connsiteX2" fmla="*/ 2714625 w 2714625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25" h="711200">
                  <a:moveTo>
                    <a:pt x="0" y="558800"/>
                  </a:moveTo>
                  <a:cubicBezTo>
                    <a:pt x="502444" y="279400"/>
                    <a:pt x="1004888" y="0"/>
                    <a:pt x="1457325" y="25400"/>
                  </a:cubicBezTo>
                  <a:cubicBezTo>
                    <a:pt x="1909763" y="50800"/>
                    <a:pt x="2312194" y="381000"/>
                    <a:pt x="2714625" y="71120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3648" y="4221088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exploitation</a:t>
            </a:r>
            <a:endParaRPr lang="en-GB" dirty="0"/>
          </a:p>
          <a:p>
            <a:endParaRPr lang="en-GB" dirty="0"/>
          </a:p>
          <a:p>
            <a:r>
              <a:rPr lang="en-GB" dirty="0"/>
              <a:t>exploration</a:t>
            </a:r>
            <a:endParaRPr lang="en-GB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331640" y="4581128"/>
            <a:ext cx="15121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331640" y="5157192"/>
            <a:ext cx="151216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52" y="5300662"/>
            <a:ext cx="365646" cy="363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20" y="5387568"/>
            <a:ext cx="396095" cy="3905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871" y="5640536"/>
            <a:ext cx="396095" cy="390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err="1"/>
              <a:t>Metaheuristics</a:t>
            </a:r>
            <a:r>
              <a:rPr lang="en-US" dirty="0"/>
              <a:t> are solution methods that orchestrate an </a:t>
            </a:r>
            <a:r>
              <a:rPr lang="en-US" dirty="0">
                <a:solidFill>
                  <a:srgbClr val="0000FF"/>
                </a:solidFill>
              </a:rPr>
              <a:t>interaction</a:t>
            </a:r>
            <a:r>
              <a:rPr lang="en-US" dirty="0"/>
              <a:t> between </a:t>
            </a:r>
            <a:r>
              <a:rPr lang="en-US" dirty="0">
                <a:solidFill>
                  <a:srgbClr val="0000FF"/>
                </a:solidFill>
              </a:rPr>
              <a:t>local improvement procedures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higher level strategies</a:t>
            </a:r>
            <a:r>
              <a:rPr lang="en-US" dirty="0"/>
              <a:t> to create a process capable of </a:t>
            </a:r>
            <a:r>
              <a:rPr lang="en-US" dirty="0">
                <a:solidFill>
                  <a:srgbClr val="0000FF"/>
                </a:solidFill>
              </a:rPr>
              <a:t>escaping from local optima</a:t>
            </a:r>
            <a:r>
              <a:rPr lang="en-US" dirty="0"/>
              <a:t> and performing a robust search of a solution space”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solidFill>
                <a:srgbClr val="323296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323296"/>
                </a:solidFill>
              </a:rPr>
              <a:t>Glover and </a:t>
            </a:r>
            <a:r>
              <a:rPr lang="en-US" sz="2000" dirty="0" err="1">
                <a:solidFill>
                  <a:srgbClr val="323296"/>
                </a:solidFill>
              </a:rPr>
              <a:t>Kochenberger</a:t>
            </a:r>
            <a:r>
              <a:rPr lang="en-US" sz="2000" dirty="0">
                <a:solidFill>
                  <a:srgbClr val="323296"/>
                </a:solidFill>
              </a:rPr>
              <a:t> 2003. Handbook of </a:t>
            </a:r>
            <a:r>
              <a:rPr lang="en-US" sz="2000" dirty="0" err="1">
                <a:solidFill>
                  <a:srgbClr val="323296"/>
                </a:solidFill>
              </a:rPr>
              <a:t>Metaheuristics</a:t>
            </a:r>
            <a:r>
              <a:rPr lang="en-US" sz="2000" dirty="0">
                <a:solidFill>
                  <a:srgbClr val="323296"/>
                </a:solidFill>
              </a:rPr>
              <a:t>, Kluwer. 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Meta-heuristics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83285" y="4861560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元启发式是一类解决方法，协调了局部改进过程与高层次策略之间的互动，以实现跳出局部最优并在解空间中进行更稳健的搜索</a:t>
            </a:r>
            <a:endParaRPr lang="zh-CN" altLang="en-US"/>
          </a:p>
        </p:txBody>
      </p:sp>
      <p:pic>
        <p:nvPicPr>
          <p:cNvPr id="3" name="图片 2" descr="截屏2025-05-06 21.51.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8490" y="4509135"/>
            <a:ext cx="42799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Metaheuristics</a:t>
            </a:r>
            <a:r>
              <a:rPr lang="en-US" dirty="0"/>
              <a:t> Family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958" y="893239"/>
            <a:ext cx="5862083" cy="53875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sp>
        <p:nvSpPr>
          <p:cNvPr id="3" name="Rounded Rectangle 2"/>
          <p:cNvSpPr/>
          <p:nvPr/>
        </p:nvSpPr>
        <p:spPr>
          <a:xfrm>
            <a:off x="4427984" y="4293096"/>
            <a:ext cx="864096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37772" y="4725144"/>
            <a:ext cx="1110091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7913" y="5517232"/>
            <a:ext cx="1866175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79808" y="2269132"/>
            <a:ext cx="1218106" cy="2957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306961" y="2852936"/>
            <a:ext cx="1489175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27984" y="2292352"/>
            <a:ext cx="1218106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Simulated Annealing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13178</Words>
  <Application>WPS 演示</Application>
  <PresentationFormat>On-screen Show (4:3)</PresentationFormat>
  <Paragraphs>512</Paragraphs>
  <Slides>32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汉仪书宋二KW</vt:lpstr>
      <vt:lpstr>Verdana</vt:lpstr>
      <vt:lpstr>Verdana</vt:lpstr>
      <vt:lpstr>Menlo</vt:lpstr>
      <vt:lpstr>Helvetica</vt:lpstr>
      <vt:lpstr>Cambria Math</vt:lpstr>
      <vt:lpstr>Kingsoft Math</vt:lpstr>
      <vt:lpstr>微软雅黑</vt:lpstr>
      <vt:lpstr>汉仪旗黑</vt:lpstr>
      <vt:lpstr>宋体</vt:lpstr>
      <vt:lpstr>Arial Unicode MS</vt:lpstr>
      <vt:lpstr>Symbol</vt:lpstr>
      <vt:lpstr>Kingsoft Sign</vt:lpstr>
      <vt:lpstr>Times</vt:lpstr>
      <vt:lpstr>DejaVu Math TeX Gyre</vt:lpstr>
      <vt:lpstr>Times</vt:lpstr>
      <vt:lpstr>Apple Color Emoji</vt:lpstr>
      <vt:lpstr>Calibri</vt:lpstr>
      <vt:lpstr>Helvetica Neue</vt:lpstr>
      <vt:lpstr>Default Design</vt:lpstr>
      <vt:lpstr>Word.Document.8</vt:lpstr>
      <vt:lpstr>Excel.Sheet.8</vt:lpstr>
      <vt:lpstr>PowerPoint 演示文稿</vt:lpstr>
      <vt:lpstr>Previous lecture</vt:lpstr>
      <vt:lpstr>In this lecture</vt:lpstr>
      <vt:lpstr>Local Search for Knapsack Problem</vt:lpstr>
      <vt:lpstr>First Descent Local Search</vt:lpstr>
      <vt:lpstr>Drawbacks of Hill Climbing</vt:lpstr>
      <vt:lpstr>Meta-heuristics</vt:lpstr>
      <vt:lpstr>Metaheuristics Family </vt:lpstr>
      <vt:lpstr>PowerPoint 演示文稿</vt:lpstr>
      <vt:lpstr>Metal Material Annealing</vt:lpstr>
      <vt:lpstr>Simulated Annealing</vt:lpstr>
      <vt:lpstr>Simulated Annealing Analogy</vt:lpstr>
      <vt:lpstr>SA v.s. Local Search</vt:lpstr>
      <vt:lpstr>SA Algorithm (for minimizing)</vt:lpstr>
      <vt:lpstr>Simulated Annealing</vt:lpstr>
      <vt:lpstr>Simulated Annealing</vt:lpstr>
      <vt:lpstr>SA Cooling Schedule</vt:lpstr>
      <vt:lpstr>SA Cooling Schedule</vt:lpstr>
      <vt:lpstr>SA Cooling Schedule</vt:lpstr>
      <vt:lpstr>SA Cooling Schedule</vt:lpstr>
      <vt:lpstr>SA Cooling Schedule</vt:lpstr>
      <vt:lpstr>SA Cooling Schedule - nrep</vt:lpstr>
      <vt:lpstr>SA Modifications - Cooling</vt:lpstr>
      <vt:lpstr>SA Modifications - Cooling</vt:lpstr>
      <vt:lpstr>SA Modifications - Cooling</vt:lpstr>
      <vt:lpstr>SA Modifications - Cooling</vt:lpstr>
      <vt:lpstr>SA Modifications - Cooling</vt:lpstr>
      <vt:lpstr>SA Modifications - Reheating</vt:lpstr>
      <vt:lpstr>SA Modifications – Multiple Neighbourhoods</vt:lpstr>
      <vt:lpstr>SA Playground</vt:lpstr>
      <vt:lpstr>Exploitation vs. Exploration in SA</vt:lpstr>
      <vt:lpstr>Next lecture</vt:lpstr>
    </vt:vector>
  </TitlesOfParts>
  <Company>CSiT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--</dc:creator>
  <cp:lastModifiedBy>.张鱼洋</cp:lastModifiedBy>
  <cp:revision>669</cp:revision>
  <dcterms:created xsi:type="dcterms:W3CDTF">2025-05-07T08:16:25Z</dcterms:created>
  <dcterms:modified xsi:type="dcterms:W3CDTF">2025-05-07T08:16:25Z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EB64EA903E7CB9C3E8131A680B986DB6_42</vt:lpwstr>
  </property>
  <property fmtid="{D5CDD505-2E9C-101B-9397-08002B2CF9AE}" pid="3" name="KSOProductBuildVer">
    <vt:lpwstr>2052-6.14.0.8924</vt:lpwstr>
  </property>
</Properties>
</file>