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34"/>
  </p:handoutMasterIdLst>
  <p:sldIdLst>
    <p:sldId id="324" r:id="rId3"/>
    <p:sldId id="443" r:id="rId4"/>
    <p:sldId id="340" r:id="rId5"/>
    <p:sldId id="422" r:id="rId6"/>
    <p:sldId id="421" r:id="rId7"/>
    <p:sldId id="424" r:id="rId8"/>
    <p:sldId id="425" r:id="rId9"/>
    <p:sldId id="431" r:id="rId11"/>
    <p:sldId id="444" r:id="rId12"/>
    <p:sldId id="449" r:id="rId13"/>
    <p:sldId id="430" r:id="rId14"/>
    <p:sldId id="432" r:id="rId15"/>
    <p:sldId id="434" r:id="rId16"/>
    <p:sldId id="435" r:id="rId17"/>
    <p:sldId id="436" r:id="rId18"/>
    <p:sldId id="451" r:id="rId19"/>
    <p:sldId id="446" r:id="rId20"/>
    <p:sldId id="448" r:id="rId21"/>
    <p:sldId id="447" r:id="rId22"/>
    <p:sldId id="450" r:id="rId23"/>
    <p:sldId id="453" r:id="rId24"/>
    <p:sldId id="452" r:id="rId25"/>
    <p:sldId id="454" r:id="rId26"/>
    <p:sldId id="455" r:id="rId27"/>
    <p:sldId id="456" r:id="rId28"/>
    <p:sldId id="457" r:id="rId29"/>
    <p:sldId id="458" r:id="rId30"/>
    <p:sldId id="460" r:id="rId31"/>
    <p:sldId id="459" r:id="rId32"/>
    <p:sldId id="437" r:id="rId3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32"/>
    <a:srgbClr val="323296"/>
    <a:srgbClr val="009051"/>
    <a:srgbClr val="0432FF"/>
    <a:srgbClr val="339966"/>
    <a:srgbClr val="00FA00"/>
    <a:srgbClr val="DDDDDD"/>
    <a:srgbClr val="3232F1"/>
    <a:srgbClr val="CC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4" autoAdjust="0"/>
    <p:restoredTop sz="86236" autoAdjust="0"/>
  </p:normalViewPr>
  <p:slideViewPr>
    <p:cSldViewPr showGuides="1">
      <p:cViewPr varScale="1">
        <p:scale>
          <a:sx n="78" d="100"/>
          <a:sy n="78" d="100"/>
        </p:scale>
        <p:origin x="1980" y="96"/>
      </p:cViewPr>
      <p:guideLst>
        <p:guide orient="horz" pos="2160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86" y="-90"/>
      </p:cViewPr>
      <p:guideLst>
        <p:guide orient="horz" pos="2880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D0AD0CD0-4F12-4F8D-9CE1-8E0B50CA6B9A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altLang="zh-CN" noProof="0"/>
              <a:t>Click to edit Master text styles</a:t>
            </a:r>
            <a:endParaRPr lang="en-GB" altLang="zh-CN" noProof="0"/>
          </a:p>
          <a:p>
            <a:pPr lvl="1"/>
            <a:r>
              <a:rPr lang="en-GB" altLang="zh-CN" noProof="0"/>
              <a:t>Second level</a:t>
            </a:r>
            <a:endParaRPr lang="en-GB" altLang="zh-CN" noProof="0"/>
          </a:p>
          <a:p>
            <a:pPr lvl="2"/>
            <a:r>
              <a:rPr lang="en-GB" altLang="zh-CN" noProof="0"/>
              <a:t>Third level</a:t>
            </a:r>
            <a:endParaRPr lang="en-GB" altLang="zh-CN" noProof="0"/>
          </a:p>
          <a:p>
            <a:pPr lvl="3"/>
            <a:r>
              <a:rPr lang="en-GB" altLang="zh-CN" noProof="0"/>
              <a:t>Fourth level</a:t>
            </a:r>
            <a:endParaRPr lang="en-GB" altLang="zh-CN" noProof="0"/>
          </a:p>
          <a:p>
            <a:pPr lvl="4"/>
            <a:r>
              <a:rPr lang="en-GB" altLang="zh-CN" noProof="0"/>
              <a:t>Fifth level</a:t>
            </a:r>
            <a:endParaRPr lang="en-GB" altLang="zh-CN" noProof="0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E5AA0617-7C02-4093-954E-F1EB4549C4AA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A0617-7C02-4093-954E-F1EB4549C4AA}" type="slidenum">
              <a:rPr lang="en-GB" altLang="zh-CN" smtClean="0"/>
            </a:fld>
            <a:endParaRPr lang="en-GB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AA0617-7C02-4093-954E-F1EB4549C4AA}" type="slidenum">
              <a:rPr lang="en-GB" altLang="zh-CN" smtClean="0"/>
            </a:fld>
            <a:endParaRPr lang="en-GB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anose="020B0804030504040204" pitchFamily="34" charset="0"/>
              </a:defRPr>
            </a:lvl1pPr>
            <a:lvl2pPr>
              <a:defRPr>
                <a:latin typeface="Verdana" panose="020B0804030504040204" pitchFamily="34" charset="0"/>
              </a:defRPr>
            </a:lvl2pPr>
            <a:lvl3pPr>
              <a:defRPr>
                <a:latin typeface="Verdana" panose="020B0804030504040204" pitchFamily="34" charset="0"/>
              </a:defRPr>
            </a:lvl3pPr>
            <a:lvl4pPr>
              <a:defRPr>
                <a:latin typeface="Verdana" panose="020B0804030504040204" pitchFamily="34" charset="0"/>
              </a:defRPr>
            </a:lvl4pPr>
            <a:lvl5pPr>
              <a:defRPr>
                <a:latin typeface="Verdana" panose="020B080403050404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C51C5-6A51-417D-95E0-B5BEB324FC04}" type="slidenum">
              <a:rPr lang="en-GB" altLang="zh-CN"/>
            </a:fld>
            <a:endParaRPr lang="en-GB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528" y="1268760"/>
            <a:ext cx="4183385" cy="4814540"/>
          </a:xfrm>
        </p:spPr>
        <p:txBody>
          <a:bodyPr/>
          <a:lstStyle>
            <a:lvl1pPr>
              <a:defRPr>
                <a:latin typeface="Verdana" panose="020B0804030504040204"/>
                <a:cs typeface="Verdana" panose="020B0804030504040204"/>
              </a:defRPr>
            </a:lvl1pPr>
            <a:lvl2pPr>
              <a:defRPr>
                <a:latin typeface="Verdana" panose="020B0804030504040204"/>
                <a:cs typeface="Verdana" panose="020B0804030504040204"/>
              </a:defRPr>
            </a:lvl2pPr>
            <a:lvl3pPr>
              <a:defRPr>
                <a:latin typeface="Verdana" panose="020B0804030504040204"/>
                <a:cs typeface="Verdana" panose="020B0804030504040204"/>
              </a:defRPr>
            </a:lvl3pPr>
            <a:lvl4pPr>
              <a:defRPr>
                <a:latin typeface="Verdana" panose="020B0804030504040204"/>
                <a:cs typeface="Verdana" panose="020B0804030504040204"/>
              </a:defRPr>
            </a:lvl4pPr>
            <a:lvl5pPr>
              <a:defRPr>
                <a:latin typeface="Verdana" panose="020B0804030504040204"/>
                <a:cs typeface="Verdana" panose="020B0804030504040204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68760"/>
            <a:ext cx="4125913" cy="4824536"/>
          </a:xfrm>
        </p:spPr>
        <p:txBody>
          <a:bodyPr/>
          <a:lstStyle>
            <a:lvl1pPr>
              <a:defRPr>
                <a:latin typeface="Verdana" panose="020B0804030504040204"/>
                <a:cs typeface="Verdana" panose="020B0804030504040204"/>
              </a:defRPr>
            </a:lvl1pPr>
            <a:lvl2pPr>
              <a:defRPr>
                <a:latin typeface="Verdana" panose="020B0804030504040204"/>
                <a:cs typeface="Verdana" panose="020B0804030504040204"/>
              </a:defRPr>
            </a:lvl2pPr>
            <a:lvl3pPr>
              <a:defRPr>
                <a:latin typeface="Verdana" panose="020B0804030504040204"/>
                <a:cs typeface="Verdana" panose="020B0804030504040204"/>
              </a:defRPr>
            </a:lvl3pPr>
            <a:lvl4pPr>
              <a:defRPr>
                <a:latin typeface="Verdana" panose="020B0804030504040204"/>
                <a:cs typeface="Verdana" panose="020B0804030504040204"/>
              </a:defRPr>
            </a:lvl4pPr>
            <a:lvl5pPr>
              <a:defRPr>
                <a:latin typeface="Verdana" panose="020B0804030504040204"/>
                <a:cs typeface="Verdana" panose="020B0804030504040204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3976" y="6337300"/>
            <a:ext cx="5040312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661D5-87BF-45CA-972D-85C1C12738FE}" type="slidenum">
              <a:rPr lang="en-GB" altLang="zh-CN"/>
            </a:fld>
            <a:endParaRPr lang="en-GB" altLang="zh-CN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08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08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337300"/>
            <a:ext cx="504031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 smtClean="0">
                <a:ea typeface="宋体" pitchFamily="2" charset="-122"/>
              </a:defRPr>
            </a:lvl1pPr>
          </a:lstStyle>
          <a:p>
            <a:pPr>
              <a:defRPr/>
            </a:pPr>
            <a:fld id="{D82C9BD8-B864-4C84-9CA8-E107DA123E91}" type="slidenum">
              <a:rPr lang="en-GB" altLang="zh-CN" smtClean="0"/>
            </a:fld>
            <a:endParaRPr lang="en-GB" altLang="zh-CN" dirty="0"/>
          </a:p>
        </p:txBody>
      </p:sp>
      <p:sp>
        <p:nvSpPr>
          <p:cNvPr id="205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736"/>
            <a:ext cx="8229600" cy="51125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altLang="zh-CN" dirty="0"/>
              <a:t>Click to edit Master text styles</a:t>
            </a:r>
            <a:endParaRPr lang="en-GB" altLang="zh-CN" dirty="0"/>
          </a:p>
          <a:p>
            <a:pPr lvl="1"/>
            <a:r>
              <a:rPr lang="en-GB" altLang="zh-CN" dirty="0"/>
              <a:t>Second level</a:t>
            </a:r>
            <a:endParaRPr lang="en-GB" altLang="zh-CN" dirty="0"/>
          </a:p>
          <a:p>
            <a:pPr lvl="2"/>
            <a:r>
              <a:rPr lang="en-GB" altLang="zh-CN" dirty="0"/>
              <a:t>Third level</a:t>
            </a:r>
            <a:endParaRPr lang="en-GB" altLang="zh-CN" dirty="0"/>
          </a:p>
          <a:p>
            <a:pPr lvl="3"/>
            <a:r>
              <a:rPr lang="en-GB" altLang="zh-CN" dirty="0"/>
              <a:t>Fourth level</a:t>
            </a:r>
            <a:endParaRPr lang="en-GB" altLang="zh-CN" dirty="0"/>
          </a:p>
          <a:p>
            <a:pPr lvl="4"/>
            <a:r>
              <a:rPr lang="en-GB" altLang="zh-CN" dirty="0"/>
              <a:t>Fifth level</a:t>
            </a:r>
            <a:endParaRPr lang="en-GB" altLang="zh-CN" dirty="0"/>
          </a:p>
        </p:txBody>
      </p:sp>
      <p:pic>
        <p:nvPicPr>
          <p:cNvPr id="1027" name="Picture 3" descr="E:\UNNC-Logo\UoN-UK-C-M_BlueCMYK1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16425"/>
            <a:ext cx="1440160" cy="641575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15115"/>
            <a:ext cx="8496944" cy="89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anose="020B0804030504040204"/>
          <a:ea typeface="+mj-ea"/>
          <a:cs typeface="Verdana" panose="020B0804030504040204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anose="02020503050405090304" pitchFamily="1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buChar char="•"/>
        <a:defRPr sz="2400" b="1">
          <a:solidFill>
            <a:srgbClr val="000000"/>
          </a:solidFill>
          <a:latin typeface="Verdana" panose="020B0804030504040204"/>
          <a:ea typeface="+mn-ea"/>
          <a:cs typeface="Verdana" panose="020B0804030504040204"/>
        </a:defRPr>
      </a:lvl1pPr>
      <a:lvl2pPr marL="742950" indent="-285750" algn="l" rtl="0" eaLnBrk="0" fontAlgn="base" hangingPunct="0">
        <a:spcBef>
          <a:spcPts val="1000"/>
        </a:spcBef>
        <a:spcAft>
          <a:spcPct val="0"/>
        </a:spcAft>
        <a:buChar char="–"/>
        <a:defRPr sz="2400">
          <a:solidFill>
            <a:srgbClr val="000000"/>
          </a:solidFill>
          <a:latin typeface="Verdana" panose="020B0804030504040204"/>
          <a:cs typeface="Verdana" panose="020B0804030504040204"/>
        </a:defRPr>
      </a:lvl2pPr>
      <a:lvl3pPr marL="1143000" indent="-228600" algn="l" rtl="0" eaLnBrk="0" fontAlgn="base" hangingPunct="0">
        <a:spcBef>
          <a:spcPts val="1000"/>
        </a:spcBef>
        <a:spcAft>
          <a:spcPct val="0"/>
        </a:spcAft>
        <a:buChar char="•"/>
        <a:defRPr sz="2000" b="1">
          <a:solidFill>
            <a:srgbClr val="000000"/>
          </a:solidFill>
          <a:latin typeface="Verdana" panose="020B0804030504040204"/>
          <a:cs typeface="Verdana" panose="020B0804030504040204"/>
        </a:defRPr>
      </a:lvl3pPr>
      <a:lvl4pPr marL="1600200" indent="-228600" algn="l" rtl="0" eaLnBrk="0" fontAlgn="base" hangingPunct="0">
        <a:spcBef>
          <a:spcPts val="1000"/>
        </a:spcBef>
        <a:spcAft>
          <a:spcPct val="0"/>
        </a:spcAft>
        <a:buChar char="–"/>
        <a:defRPr sz="1800" b="1">
          <a:solidFill>
            <a:srgbClr val="000000"/>
          </a:solidFill>
          <a:latin typeface="Verdana" panose="020B0804030504040204"/>
          <a:cs typeface="Verdana" panose="020B0804030504040204"/>
        </a:defRPr>
      </a:lvl4pPr>
      <a:lvl5pPr marL="2057400" indent="-228600" algn="l" rtl="0" eaLnBrk="0" fontAlgn="base" hangingPunct="0">
        <a:spcBef>
          <a:spcPts val="1000"/>
        </a:spcBef>
        <a:spcAft>
          <a:spcPct val="0"/>
        </a:spcAft>
        <a:buChar char="»"/>
        <a:defRPr sz="1800">
          <a:solidFill>
            <a:srgbClr val="000000"/>
          </a:solidFill>
          <a:latin typeface="Verdana" panose="020B0804030504040204"/>
          <a:cs typeface="Verdana" panose="020B0804030504040204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doi.org/10.1287/trsc.1050.0135" TargetMode="Externa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hyperlink" Target="https://www.online-python.com/" TargetMode="External"/><Relationship Id="rId1" Type="http://schemas.openxmlformats.org/officeDocument/2006/relationships/hyperlink" Target="https://moodle.nottingham.ac.uk/pluginfile.php/10867793/mod_folder/content/0/lec04_testcode.py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tiff"/><Relationship Id="rId1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altLang="zh-CN" dirty="0">
                <a:ea typeface="宋体" pitchFamily="2" charset="-122"/>
              </a:rPr>
              <a:t>AE2AIM: Artificial Intelligence Methods </a:t>
            </a:r>
            <a:endParaRPr lang="en-GB" altLang="zh-CN" dirty="0">
              <a:ea typeface="宋体" pitchFamily="2" charset="-122"/>
            </a:endParaRP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700213"/>
            <a:ext cx="7920038" cy="1512763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Artificial Intelligence Methods (AE2AIM)</a:t>
            </a:r>
            <a:endParaRPr lang="en-US" altLang="zh-CN" sz="2400" b="1" dirty="0"/>
          </a:p>
          <a:p>
            <a:pPr algn="ctr" eaLnBrk="1" hangingPunct="1">
              <a:lnSpc>
                <a:spcPct val="150000"/>
              </a:lnSpc>
              <a:buNone/>
            </a:pPr>
            <a:r>
              <a:rPr lang="en-US" altLang="zh-CN" sz="2800" dirty="0" err="1">
                <a:solidFill>
                  <a:srgbClr val="323296"/>
                </a:solidFill>
              </a:rPr>
              <a:t>Lec</a:t>
            </a:r>
            <a:r>
              <a:rPr lang="en-US" altLang="zh-CN" sz="2800" dirty="0">
                <a:solidFill>
                  <a:srgbClr val="323296"/>
                </a:solidFill>
              </a:rPr>
              <a:t>. 04: Metaheuristics II</a:t>
            </a:r>
            <a:endParaRPr lang="zh-CN" altLang="zh-CN" sz="2800" dirty="0">
              <a:solidFill>
                <a:srgbClr val="323296"/>
              </a:solidFill>
            </a:endParaRPr>
          </a:p>
          <a:p>
            <a:pPr algn="ctr" eaLnBrk="1" hangingPunct="1">
              <a:buFontTx/>
              <a:buNone/>
            </a:pPr>
            <a:endParaRPr lang="en-GB" altLang="zh-CN" sz="2800" b="1" dirty="0">
              <a:latin typeface="Times New Roman" panose="02020503050405090304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59632" y="3284984"/>
            <a:ext cx="6810375" cy="2279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Dr.</a:t>
            </a:r>
            <a:r>
              <a:rPr kumimoji="0" lang="en-GB" altLang="zh-CN" sz="20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 </a:t>
            </a:r>
            <a:r>
              <a:rPr lang="en-GB" altLang="zh-CN" sz="2000" kern="0" dirty="0">
                <a:solidFill>
                  <a:srgbClr val="000000"/>
                </a:solidFill>
                <a:latin typeface="Verdana" panose="020B0804030504040204" pitchFamily="34" charset="0"/>
                <a:ea typeface="宋体" pitchFamily="2" charset="-122"/>
              </a:rPr>
              <a:t>Xinan Chen</a:t>
            </a: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 (Room IAMET 308)</a:t>
            </a: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School of Computer Science</a:t>
            </a: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The University of Nottingham Ningbo, China</a:t>
            </a: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Email: x</a:t>
            </a:r>
            <a:r>
              <a:rPr lang="en-GB" altLang="zh-CN" sz="2000" kern="0" dirty="0" err="1">
                <a:solidFill>
                  <a:srgbClr val="000000"/>
                </a:solidFill>
                <a:latin typeface="Verdana" panose="020B0804030504040204" pitchFamily="34" charset="0"/>
                <a:ea typeface="宋体" pitchFamily="2" charset="-122"/>
              </a:rPr>
              <a:t>inan.chen</a:t>
            </a: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@nottingham.edu.cn</a:t>
            </a:r>
            <a:r>
              <a:rPr kumimoji="0" lang="en-GB" altLang="zh-CN" sz="20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804030504040204" pitchFamily="34" charset="0"/>
                <a:ea typeface="宋体" pitchFamily="2" charset="-122"/>
                <a:cs typeface="+mn-cs"/>
              </a:rPr>
              <a:t> </a:t>
            </a: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endParaRPr kumimoji="0" lang="en-GB" altLang="zh-CN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8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</a:fld>
            <a:endParaRPr lang="en-GB" altLang="zh-C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424523" y="982227"/>
            <a:ext cx="4183385" cy="4814540"/>
          </a:xfrm>
        </p:spPr>
        <p:txBody>
          <a:bodyPr/>
          <a:lstStyle/>
          <a:p>
            <a:pPr marL="139700" indent="-288925"/>
            <a:r>
              <a:rPr lang="en-US" sz="2000" dirty="0"/>
              <a:t>T</a:t>
            </a:r>
            <a:r>
              <a:rPr lang="en-US" sz="2000" dirty="0"/>
              <a:t>abulist  </a:t>
            </a:r>
            <a:endParaRPr lang="en-US" sz="2000" dirty="0"/>
          </a:p>
          <a:p>
            <a:pPr marL="139700" indent="-288925"/>
            <a:endParaRPr lang="en-US" sz="2000" dirty="0"/>
          </a:p>
          <a:p>
            <a:pPr marL="139700" indent="-288925"/>
            <a:endParaRPr lang="en-US" sz="2000" dirty="0"/>
          </a:p>
          <a:p>
            <a:pPr marL="139700" indent="-288925"/>
            <a:endParaRPr lang="en-US" sz="2000" dirty="0"/>
          </a:p>
          <a:p>
            <a:pPr marL="139700" indent="-288925"/>
            <a:endParaRPr lang="en-US" sz="2000" dirty="0"/>
          </a:p>
          <a:p>
            <a:pPr marL="139700" indent="-288925"/>
            <a:endParaRPr lang="en-US" sz="2000" dirty="0"/>
          </a:p>
          <a:p>
            <a:pPr marL="139700" indent="-288925"/>
            <a:endParaRPr lang="en-US" sz="2000" dirty="0"/>
          </a:p>
          <a:p>
            <a:pPr marL="139700" indent="-288925"/>
            <a:r>
              <a:rPr lang="en-US" sz="2000" dirty="0"/>
              <a:t>A</a:t>
            </a:r>
            <a:r>
              <a:rPr lang="en-US" sz="2000" dirty="0"/>
              <a:t>lternative tabulist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72007"/>
            <a:ext cx="8712968" cy="764705"/>
          </a:xfrm>
        </p:spPr>
        <p:txBody>
          <a:bodyPr/>
          <a:lstStyle/>
          <a:p>
            <a:r>
              <a:rPr lang="en-US" dirty="0"/>
              <a:t>TS Examples - Knapsack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70512" y="1397337"/>
          <a:ext cx="1849760" cy="223224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78245"/>
                <a:gridCol w="1171515"/>
              </a:tblGrid>
              <a:tr h="4464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indx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entry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</a:tr>
              <a:tr h="4464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(1,5)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4464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1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(2,6)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4464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(4,10)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4464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(9,3)</a:t>
                      </a:r>
                      <a:endParaRPr lang="en-US" sz="1600" b="1" dirty="0"/>
                    </a:p>
                  </a:txBody>
                  <a:tcPr anchor="ctr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/>
              <p:cNvSpPr txBox="1"/>
              <p:nvPr/>
            </p:nvSpPr>
            <p:spPr bwMode="auto">
              <a:xfrm>
                <a:off x="169633" y="980728"/>
                <a:ext cx="4254890" cy="51125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ts val="1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000000"/>
                    </a:solidFill>
                    <a:latin typeface="Verdana" panose="020B0804030504040204"/>
                    <a:ea typeface="+mn-ea"/>
                    <a:cs typeface="Verdana" panose="020B0804030504040204"/>
                  </a:defRPr>
                </a:lvl1pPr>
                <a:lvl2pPr marL="742950" indent="-285750" algn="l" rtl="0" eaLnBrk="0" fontAlgn="base" hangingPunct="0">
                  <a:spcBef>
                    <a:spcPts val="1000"/>
                  </a:spcBef>
                  <a:spcAft>
                    <a:spcPct val="0"/>
                  </a:spcAft>
                  <a:buChar char="–"/>
                  <a:defRPr sz="2400">
                    <a:solidFill>
                      <a:srgbClr val="000000"/>
                    </a:solidFill>
                    <a:latin typeface="Verdana" panose="020B0804030504040204"/>
                    <a:cs typeface="Verdana" panose="020B0804030504040204"/>
                  </a:defRPr>
                </a:lvl2pPr>
                <a:lvl3pPr marL="1143000" indent="-228600" algn="l" rtl="0" eaLnBrk="0" fontAlgn="base" hangingPunct="0">
                  <a:spcBef>
                    <a:spcPts val="1000"/>
                  </a:spcBef>
                  <a:spcAft>
                    <a:spcPct val="0"/>
                  </a:spcAft>
                  <a:buChar char="•"/>
                  <a:defRPr sz="2000" b="1">
                    <a:solidFill>
                      <a:srgbClr val="000000"/>
                    </a:solidFill>
                    <a:latin typeface="Verdana" panose="020B0804030504040204"/>
                    <a:cs typeface="Verdana" panose="020B0804030504040204"/>
                  </a:defRPr>
                </a:lvl3pPr>
                <a:lvl4pPr marL="1600200" indent="-228600" algn="l" rtl="0" eaLnBrk="0" fontAlgn="base" hangingPunct="0">
                  <a:spcBef>
                    <a:spcPts val="1000"/>
                  </a:spcBef>
                  <a:spcAft>
                    <a:spcPct val="0"/>
                  </a:spcAft>
                  <a:buChar char="–"/>
                  <a:defRPr sz="1800" b="1">
                    <a:solidFill>
                      <a:srgbClr val="000000"/>
                    </a:solidFill>
                    <a:latin typeface="Verdana" panose="020B0804030504040204"/>
                    <a:cs typeface="Verdana" panose="020B0804030504040204"/>
                  </a:defRPr>
                </a:lvl4pPr>
                <a:lvl5pPr marL="2057400" indent="-228600" algn="l" rtl="0" eaLnBrk="0" fontAlgn="base" hangingPunct="0">
                  <a:spcBef>
                    <a:spcPts val="1000"/>
                  </a:spcBef>
                  <a:spcAft>
                    <a:spcPct val="0"/>
                  </a:spcAft>
                  <a:buChar char="»"/>
                  <a:defRPr sz="1800">
                    <a:solidFill>
                      <a:srgbClr val="000000"/>
                    </a:solidFill>
                    <a:latin typeface="Verdana" panose="020B0804030504040204"/>
                    <a:cs typeface="Verdana" panose="020B0804030504040204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rgbClr val="000000"/>
                    </a:solidFill>
                    <a:latin typeface="+mn-lt"/>
                  </a:defRPr>
                </a:lvl9pPr>
              </a:lstStyle>
              <a:p>
                <a:r>
                  <a:rPr lang="en-GB" sz="2000" kern="0" dirty="0"/>
                  <a:t>Local search Neighbourhood</a:t>
                </a:r>
                <a:endParaRPr lang="en-US" sz="1400" dirty="0"/>
              </a:p>
              <a:p>
                <a:pPr lvl="1"/>
                <a:r>
                  <a:rPr lang="en-US" sz="2000" dirty="0"/>
                  <a:t>Pair-wise swap</a:t>
                </a:r>
                <a:endParaRPr lang="en-US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⟷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|∀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/>
              </a:p>
              <a:p>
                <a:pPr marL="393700" lvl="1" indent="0">
                  <a:buNone/>
                </a:pPr>
                <a:r>
                  <a:rPr lang="en-US" sz="2000" dirty="0"/>
                  <a:t>P: set of packed items</a:t>
                </a:r>
                <a:endParaRPr lang="en-US" sz="2000" dirty="0"/>
              </a:p>
              <a:p>
                <a:pPr marL="393700" lvl="1" indent="0">
                  <a:buNone/>
                </a:pPr>
                <a:r>
                  <a:rPr lang="en-US" sz="2000" dirty="0"/>
                  <a:t>U: set of unpacked items.</a:t>
                </a:r>
                <a:endParaRPr lang="en-GB" sz="2000" kern="0" dirty="0"/>
              </a:p>
            </p:txBody>
          </p:sp>
        </mc:Choice>
        <mc:Fallback>
          <p:sp>
            <p:nvSpPr>
              <p:cNvPr id="1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633" y="980728"/>
                <a:ext cx="4254890" cy="5112568"/>
              </a:xfrm>
              <a:prstGeom prst="rect">
                <a:avLst/>
              </a:prstGeom>
              <a:blipFill rotWithShape="1">
                <a:blip r:embed="rId1"/>
                <a:stretch>
                  <a:fillRect l="-2" t="-6" r="11" b="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3568" y="3537012"/>
          <a:ext cx="1895872" cy="25958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47936"/>
                <a:gridCol w="947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21200" y="4426081"/>
          <a:ext cx="1713130" cy="1785796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628148"/>
                <a:gridCol w="1084982"/>
              </a:tblGrid>
              <a:tr h="4464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indx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entry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464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0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5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4464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1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7</a:t>
                      </a:r>
                      <a:endParaRPr lang="en-US" sz="1600" b="1" dirty="0"/>
                    </a:p>
                  </a:txBody>
                  <a:tcPr anchor="ctr"/>
                </a:tc>
              </a:tr>
              <a:tr h="4464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2</a:t>
                      </a:r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3</a:t>
                      </a:r>
                      <a:endParaRPr lang="en-US" sz="16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5366" y="4734549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/>
              <a:t>pecifies given set of features not permitted in the current solution. </a:t>
            </a:r>
            <a:endParaRPr lang="en-US" dirty="0"/>
          </a:p>
        </p:txBody>
      </p:sp>
      <p:sp>
        <p:nvSpPr>
          <p:cNvPr id="9" name="Right Brace 8"/>
          <p:cNvSpPr/>
          <p:nvPr/>
        </p:nvSpPr>
        <p:spPr>
          <a:xfrm>
            <a:off x="6834330" y="4878521"/>
            <a:ext cx="329958" cy="1333356"/>
          </a:xfrm>
          <a:prstGeom prst="rightBrac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</a:fld>
            <a:endParaRPr lang="en-GB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5845175" y="98234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禁忌列表（</a:t>
            </a:r>
            <a:r>
              <a:rPr lang="en-US" altLang="zh-CN"/>
              <a:t>Tabulist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36460" y="40767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替代禁忌列表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448300" y="6395085"/>
            <a:ext cx="3393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当前解中禁止包含的特征集合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</a:t>
            </a:r>
            <a:r>
              <a:rPr lang="en-GB" dirty="0" err="1"/>
              <a:t>Tabu</a:t>
            </a:r>
            <a:r>
              <a:rPr lang="en-GB" dirty="0"/>
              <a:t> Search Pseudocode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8313" y="1052736"/>
                <a:ext cx="8229600" cy="5184576"/>
              </a:xfrm>
            </p:spPr>
            <p:txBody>
              <a:bodyPr/>
              <a:lstStyle/>
              <a:p>
                <a:pPr marL="0" indent="0">
                  <a:spcBef>
                    <a:spcPts val="300"/>
                  </a:spcBef>
                  <a:buNone/>
                </a:pPr>
                <a:r>
                  <a:rPr lang="en-GB" sz="1400" dirty="0"/>
                  <a:t>Input: </a:t>
                </a:r>
                <a:r>
                  <a:rPr lang="en-GB" sz="1400" b="0" dirty="0"/>
                  <a:t>initial solution s</a:t>
                </a:r>
                <a:r>
                  <a:rPr lang="en-GB" sz="1400" b="0" baseline="-25000" dirty="0"/>
                  <a:t>0</a:t>
                </a:r>
                <a:r>
                  <a:rPr lang="en-GB" sz="1400" b="0" dirty="0"/>
                  <a:t>, </a:t>
                </a:r>
                <a:r>
                  <a:rPr lang="en-GB" sz="1400" b="0" dirty="0" err="1"/>
                  <a:t>tabu_tenure</a:t>
                </a:r>
                <a:r>
                  <a:rPr lang="en-GB" sz="1400" b="0" dirty="0"/>
                  <a:t>, </a:t>
                </a:r>
                <a:r>
                  <a:rPr lang="en-GB" sz="1400" dirty="0"/>
                  <a:t> </a:t>
                </a:r>
                <a:r>
                  <a:rPr lang="en-GB" sz="1400" b="0" dirty="0"/>
                  <a:t>f(.), N(.)    </a:t>
                </a:r>
                <a:r>
                  <a:rPr lang="en-GB" sz="1400" b="0" dirty="0">
                    <a:solidFill>
                      <a:srgbClr val="005A32"/>
                    </a:solidFill>
                  </a:rPr>
                  <a:t>// for a </a:t>
                </a:r>
                <a:r>
                  <a:rPr lang="en-GB" sz="1600" b="0" dirty="0">
                    <a:solidFill>
                      <a:srgbClr val="FF0000"/>
                    </a:solidFill>
                  </a:rPr>
                  <a:t>minimisation</a:t>
                </a:r>
                <a:r>
                  <a:rPr lang="en-GB" sz="1400" b="0" dirty="0">
                    <a:solidFill>
                      <a:srgbClr val="005A32"/>
                    </a:solidFill>
                  </a:rPr>
                  <a:t> problem</a:t>
                </a:r>
                <a:endParaRPr lang="en-GB" sz="1400" b="0" dirty="0">
                  <a:solidFill>
                    <a:srgbClr val="005A32"/>
                  </a:solidFill>
                </a:endParaRPr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GB" sz="1400" dirty="0"/>
                  <a:t>Initialisation: </a:t>
                </a:r>
                <a:r>
                  <a:rPr lang="en-GB" sz="1400" b="0" dirty="0"/>
                  <a:t>s=s</a:t>
                </a:r>
                <a:r>
                  <a:rPr lang="en-GB" sz="1400" b="0" baseline="-25000" dirty="0"/>
                  <a:t>0</a:t>
                </a:r>
                <a:r>
                  <a:rPr lang="en-GB" sz="1400" b="0" dirty="0"/>
                  <a:t>, </a:t>
                </a:r>
                <a:r>
                  <a:rPr lang="en-GB" sz="1400" b="0" dirty="0" err="1"/>
                  <a:t>s_best</a:t>
                </a:r>
                <a:r>
                  <a:rPr lang="en-GB" sz="1400" b="0" dirty="0"/>
                  <a:t>=s</a:t>
                </a:r>
                <a:r>
                  <a:rPr lang="en-GB" sz="1400" b="0" baseline="-25000" dirty="0"/>
                  <a:t>0</a:t>
                </a:r>
                <a:r>
                  <a:rPr lang="en-GB" sz="1400" b="0" dirty="0"/>
                  <a:t>; </a:t>
                </a:r>
                <a:r>
                  <a:rPr lang="en-GB" sz="1400" b="0" dirty="0" err="1"/>
                  <a:t>tabu_list</a:t>
                </a:r>
                <a:r>
                  <a:rPr lang="en-GB" sz="1400" b="0" dirty="0"/>
                  <a:t>=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sz="1400" dirty="0"/>
                  <a:t>;</a:t>
                </a:r>
                <a:endParaRPr lang="en-GB" sz="1400" dirty="0"/>
              </a:p>
              <a:p>
                <a:pPr marL="0" indent="0">
                  <a:spcBef>
                    <a:spcPts val="300"/>
                  </a:spcBef>
                  <a:buNone/>
                </a:pPr>
                <a:r>
                  <a:rPr lang="en-GB" sz="1400" dirty="0"/>
                  <a:t>while not</a:t>
                </a:r>
                <a:r>
                  <a:rPr lang="en-GB" sz="1400" b="0" dirty="0"/>
                  <a:t> </a:t>
                </a:r>
                <a:r>
                  <a:rPr lang="en-GB" sz="1400" b="0" dirty="0" err="1"/>
                  <a:t>stopping_criteria</a:t>
                </a:r>
                <a:r>
                  <a:rPr lang="en-GB" sz="1400" b="0" dirty="0"/>
                  <a:t>()</a:t>
                </a:r>
                <a:endParaRPr lang="en-GB" sz="140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b="0" dirty="0"/>
                  <a:t>	</a:t>
                </a:r>
                <a:r>
                  <a:rPr lang="en-GB" sz="1400" dirty="0"/>
                  <a:t>sort</a:t>
                </a:r>
                <a:r>
                  <a:rPr lang="en-GB" sz="1400" b="0" dirty="0"/>
                  <a:t> N(s) in increasing order </a:t>
                </a:r>
                <a:r>
                  <a:rPr lang="en-GB" sz="1400" b="0" dirty="0" err="1"/>
                  <a:t>w.r.t</a:t>
                </a:r>
                <a:r>
                  <a:rPr lang="en-GB" sz="1400" b="0" dirty="0"/>
                  <a:t>. f(.);</a:t>
                </a:r>
                <a:endParaRPr lang="en-GB" sz="1400" b="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b="0" dirty="0"/>
                  <a:t>	</a:t>
                </a:r>
                <a:r>
                  <a:rPr lang="en-GB" sz="1400" dirty="0"/>
                  <a:t>for each </a:t>
                </a:r>
                <a:r>
                  <a:rPr lang="en-GB" sz="1400" b="0" dirty="0"/>
                  <a:t>s’ in N(s)</a:t>
                </a:r>
                <a:r>
                  <a:rPr lang="en-GB" sz="1400" dirty="0"/>
                  <a:t> </a:t>
                </a:r>
                <a:r>
                  <a:rPr lang="en-GB" sz="1400" b="0" dirty="0"/>
                  <a:t>		</a:t>
                </a:r>
                <a:endParaRPr lang="en-GB" sz="1400" b="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b="0" dirty="0"/>
                  <a:t>		move=</a:t>
                </a:r>
                <a:r>
                  <a:rPr lang="en-GB" sz="1400" b="0" dirty="0" err="1"/>
                  <a:t>get_neighbourhood_move</a:t>
                </a:r>
                <a:r>
                  <a:rPr lang="en-GB" sz="1400" b="0" dirty="0"/>
                  <a:t>(s, s’);</a:t>
                </a:r>
                <a:endParaRPr lang="en-GB" sz="1400" b="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dirty="0"/>
                  <a:t>		if</a:t>
                </a:r>
                <a:r>
                  <a:rPr lang="en-GB" sz="1400" b="0" dirty="0"/>
                  <a:t>(</a:t>
                </a:r>
                <a:r>
                  <a:rPr lang="en-GB" sz="1400" b="0" dirty="0" err="1"/>
                  <a:t>tabu_list.contains</a:t>
                </a:r>
                <a:r>
                  <a:rPr lang="en-GB" sz="1400" b="0" dirty="0"/>
                  <a:t>(move))                </a:t>
                </a:r>
                <a:r>
                  <a:rPr lang="en-GB" sz="1400" b="0" dirty="0">
                    <a:solidFill>
                      <a:srgbClr val="009051"/>
                    </a:solidFill>
                  </a:rPr>
                  <a:t>	</a:t>
                </a:r>
                <a:r>
                  <a:rPr lang="en-GB" sz="1400" b="0" dirty="0">
                    <a:solidFill>
                      <a:srgbClr val="005A32"/>
                    </a:solidFill>
                  </a:rPr>
                  <a:t>//</a:t>
                </a:r>
                <a:r>
                  <a:rPr lang="en-GB" sz="1400" b="0" dirty="0" err="1">
                    <a:solidFill>
                      <a:srgbClr val="005A32"/>
                    </a:solidFill>
                  </a:rPr>
                  <a:t>tabu</a:t>
                </a:r>
                <a:r>
                  <a:rPr lang="en-GB" sz="1400" b="0" dirty="0">
                    <a:solidFill>
                      <a:srgbClr val="005A32"/>
                    </a:solidFill>
                  </a:rPr>
                  <a:t> move</a:t>
                </a:r>
                <a:endParaRPr lang="en-GB" sz="1400" b="0" dirty="0">
                  <a:solidFill>
                    <a:srgbClr val="005A32"/>
                  </a:solidFill>
                </a:endParaRPr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b="0" dirty="0"/>
                  <a:t>			</a:t>
                </a:r>
                <a:r>
                  <a:rPr lang="en-GB" sz="1400" dirty="0"/>
                  <a:t>if</a:t>
                </a:r>
                <a:r>
                  <a:rPr lang="en-GB" sz="1400" b="0" dirty="0"/>
                  <a:t>(f(s’)&lt;f(</a:t>
                </a:r>
                <a:r>
                  <a:rPr lang="en-GB" sz="1400" b="0" dirty="0" err="1"/>
                  <a:t>s_best</a:t>
                </a:r>
                <a:r>
                  <a:rPr lang="en-GB" sz="1400" b="0" dirty="0"/>
                  <a:t>) </a:t>
                </a:r>
                <a:endParaRPr lang="en-GB" sz="1400" b="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b="0" dirty="0"/>
                  <a:t>				s = s’; </a:t>
                </a:r>
                <a:r>
                  <a:rPr lang="en-GB" sz="1400" b="0" dirty="0" err="1"/>
                  <a:t>s_best</a:t>
                </a:r>
                <a:r>
                  <a:rPr lang="en-GB" sz="1400" b="0" dirty="0"/>
                  <a:t> = s’; </a:t>
                </a:r>
                <a:r>
                  <a:rPr lang="en-GB" sz="1400" b="0" dirty="0">
                    <a:solidFill>
                      <a:srgbClr val="005A32"/>
                    </a:solidFill>
                  </a:rPr>
                  <a:t>//aspiration criteria satisfied, accept candidate</a:t>
                </a:r>
                <a:endParaRPr lang="en-GB" sz="1400" b="0" dirty="0">
                  <a:solidFill>
                    <a:srgbClr val="005A32"/>
                  </a:solidFill>
                </a:endParaRPr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b="0" dirty="0"/>
                  <a:t>				</a:t>
                </a:r>
                <a:r>
                  <a:rPr lang="en-GB" sz="1400" dirty="0"/>
                  <a:t>break</a:t>
                </a:r>
                <a:r>
                  <a:rPr lang="en-GB" sz="1400" b="0" dirty="0"/>
                  <a:t>;	</a:t>
                </a:r>
                <a:endParaRPr lang="en-GB" sz="1400" b="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b="0" dirty="0"/>
                  <a:t>			</a:t>
                </a:r>
                <a:r>
                  <a:rPr lang="en-GB" sz="1400" dirty="0" err="1"/>
                  <a:t>endif</a:t>
                </a:r>
                <a:endParaRPr lang="en-GB" sz="140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dirty="0"/>
                  <a:t>		else </a:t>
                </a:r>
                <a:endParaRPr lang="en-GB" sz="140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dirty="0"/>
                  <a:t>			</a:t>
                </a:r>
                <a:r>
                  <a:rPr lang="en-GB" sz="1400" b="0" dirty="0"/>
                  <a:t>s = s’; </a:t>
                </a:r>
                <a:r>
                  <a:rPr lang="en-GB" sz="1400" dirty="0"/>
                  <a:t>if</a:t>
                </a:r>
                <a:r>
                  <a:rPr lang="en-GB" sz="1400" b="0" dirty="0"/>
                  <a:t>(f(s’)&lt;f(</a:t>
                </a:r>
                <a:r>
                  <a:rPr lang="en-GB" sz="1400" b="0" dirty="0" err="1"/>
                  <a:t>s_best</a:t>
                </a:r>
                <a:r>
                  <a:rPr lang="en-GB" sz="1400" b="0" dirty="0"/>
                  <a:t>)) </a:t>
                </a:r>
                <a:r>
                  <a:rPr lang="en-GB" sz="1400" b="0" dirty="0" err="1"/>
                  <a:t>s_best</a:t>
                </a:r>
                <a:r>
                  <a:rPr lang="en-GB" sz="1400" b="0" dirty="0"/>
                  <a:t>=s’; </a:t>
                </a:r>
                <a:r>
                  <a:rPr lang="en-GB" sz="1400" dirty="0"/>
                  <a:t>endif      </a:t>
                </a:r>
                <a:r>
                  <a:rPr lang="en-GB" sz="1400" b="0" dirty="0">
                    <a:solidFill>
                      <a:srgbClr val="005A32"/>
                    </a:solidFill>
                  </a:rPr>
                  <a:t>//candidate solution accepted</a:t>
                </a:r>
                <a:r>
                  <a:rPr lang="en-GB" sz="1400" b="0" dirty="0"/>
                  <a:t>.</a:t>
                </a:r>
                <a:endParaRPr lang="en-GB" sz="1400" b="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dirty="0"/>
                  <a:t>			</a:t>
                </a:r>
                <a:r>
                  <a:rPr lang="en-GB" sz="1400" b="0" dirty="0" err="1"/>
                  <a:t>tabu_list.add</a:t>
                </a:r>
                <a:r>
                  <a:rPr lang="en-GB" sz="1400" b="0" dirty="0"/>
                  <a:t>(move);   </a:t>
                </a:r>
                <a:endParaRPr lang="en-GB" sz="1400" b="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b="0" dirty="0"/>
                  <a:t>			</a:t>
                </a:r>
                <a:r>
                  <a:rPr lang="en-GB" sz="1400" dirty="0"/>
                  <a:t>if</a:t>
                </a:r>
                <a:r>
                  <a:rPr lang="en-GB" sz="1400" b="0" dirty="0"/>
                  <a:t>(</a:t>
                </a:r>
                <a:r>
                  <a:rPr lang="en-GB" sz="1400" b="0" dirty="0" err="1"/>
                  <a:t>tabu_list.size</a:t>
                </a:r>
                <a:r>
                  <a:rPr lang="en-GB" sz="1400" b="0" dirty="0"/>
                  <a:t>()&gt;</a:t>
                </a:r>
                <a:r>
                  <a:rPr lang="en-GB" sz="1400" b="0" dirty="0" err="1"/>
                  <a:t>tabu_tenure</a:t>
                </a:r>
                <a:r>
                  <a:rPr lang="en-GB" sz="1400" b="0" dirty="0"/>
                  <a:t>) </a:t>
                </a:r>
                <a:r>
                  <a:rPr lang="en-GB" sz="1400" b="0" dirty="0" err="1"/>
                  <a:t>tabu_list.remove_first</a:t>
                </a:r>
                <a:r>
                  <a:rPr lang="en-GB" sz="1400" b="0" dirty="0"/>
                  <a:t>(); </a:t>
                </a:r>
                <a:r>
                  <a:rPr lang="en-GB" sz="1400" dirty="0"/>
                  <a:t>endif</a:t>
                </a:r>
                <a:r>
                  <a:rPr lang="en-GB" sz="1400" b="0" dirty="0"/>
                  <a:t> </a:t>
                </a:r>
                <a:endParaRPr lang="en-GB" sz="1400" b="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b="0" dirty="0"/>
                  <a:t>			</a:t>
                </a:r>
                <a:r>
                  <a:rPr lang="en-GB" sz="1400" dirty="0"/>
                  <a:t>break</a:t>
                </a:r>
                <a:r>
                  <a:rPr lang="en-GB" sz="1400" b="0" dirty="0"/>
                  <a:t>;</a:t>
                </a:r>
                <a:endParaRPr lang="en-GB" sz="1400" b="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b="0" dirty="0"/>
                  <a:t>		</a:t>
                </a:r>
                <a:r>
                  <a:rPr lang="en-GB" sz="1400" dirty="0" err="1"/>
                  <a:t>endif</a:t>
                </a:r>
                <a:endParaRPr lang="en-GB" sz="140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b="0" dirty="0"/>
                  <a:t>	</a:t>
                </a:r>
                <a:r>
                  <a:rPr lang="en-GB" sz="1400" dirty="0" err="1"/>
                  <a:t>endfor</a:t>
                </a:r>
                <a:endParaRPr lang="en-GB" sz="140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dirty="0" err="1"/>
                  <a:t>endwhile</a:t>
                </a:r>
                <a:endParaRPr lang="en-GB" sz="1400" dirty="0"/>
              </a:p>
              <a:p>
                <a:pPr marL="0" indent="0" defTabSz="288290">
                  <a:spcBef>
                    <a:spcPts val="300"/>
                  </a:spcBef>
                  <a:buNone/>
                </a:pPr>
                <a:r>
                  <a:rPr lang="en-GB" sz="1400" dirty="0"/>
                  <a:t>return</a:t>
                </a:r>
                <a:r>
                  <a:rPr lang="en-GB" sz="1400" b="0" dirty="0"/>
                  <a:t> </a:t>
                </a:r>
                <a:r>
                  <a:rPr lang="en-GB" sz="1400" b="0" dirty="0" err="1"/>
                  <a:t>s_best</a:t>
                </a:r>
                <a:r>
                  <a:rPr lang="en-GB" sz="1400" b="0" dirty="0"/>
                  <a:t>;</a:t>
                </a:r>
                <a:endParaRPr lang="en-GB" sz="1800" dirty="0"/>
              </a:p>
            </p:txBody>
          </p:sp>
        </mc:Choice>
        <mc:Fallback>
          <p:sp>
            <p:nvSpPr>
              <p:cNvPr id="23552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8313" y="1052736"/>
                <a:ext cx="8229600" cy="5184576"/>
              </a:xfrm>
              <a:blipFill rotWithShape="1">
                <a:blip r:embed="rId1"/>
                <a:stretch>
                  <a:fillRect l="-4" t="-10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Elements of Tabu Search (continued)</a:t>
            </a:r>
            <a:endParaRPr lang="en-GB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dirty="0">
                <a:solidFill>
                  <a:srgbClr val="0000FF"/>
                </a:solidFill>
              </a:rPr>
              <a:t>Long term memory</a:t>
            </a:r>
            <a:r>
              <a:rPr lang="en-GB" dirty="0"/>
              <a:t>: to record attributes of elite solutions to be used in: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</a:rPr>
              <a:t>Intensification</a:t>
            </a:r>
            <a:r>
              <a:rPr lang="en-GB" dirty="0"/>
              <a:t>: giving priority to attributes of a set of elite solutions (usually in weighted probability manner)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</a:rPr>
              <a:t>Diversification</a:t>
            </a:r>
            <a:r>
              <a:rPr lang="en-GB" dirty="0"/>
              <a:t>: Discouraging attributes of elite solutions in selection functions in order to diversify the search to other areas of solution space;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500245" y="1268730"/>
            <a:ext cx="4415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长期记忆（</a:t>
            </a:r>
            <a:r>
              <a:rPr lang="en-US" altLang="zh-CN">
                <a:highlight>
                  <a:srgbClr val="FFFF00"/>
                </a:highlight>
              </a:rPr>
              <a:t>Long term memory</a:t>
            </a:r>
            <a:r>
              <a:rPr lang="zh-CN" altLang="en-US">
                <a:highlight>
                  <a:srgbClr val="FFFF00"/>
                </a:highlight>
              </a:rPr>
              <a:t>）：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>
                <a:highlight>
                  <a:srgbClr val="FFFF00"/>
                </a:highlight>
              </a:rPr>
              <a:t>用于记录优秀解的特征，并用于以下两种策略：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4653280"/>
            <a:ext cx="8219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强化（</a:t>
            </a:r>
            <a:r>
              <a:rPr lang="en-US" altLang="zh-CN"/>
              <a:t>Intensification</a:t>
            </a:r>
            <a:r>
              <a:rPr lang="zh-CN" altLang="en-US"/>
              <a:t>）：</a:t>
            </a:r>
            <a:endParaRPr lang="zh-CN" altLang="en-US"/>
          </a:p>
          <a:p>
            <a:r>
              <a:rPr lang="zh-CN" altLang="en-US"/>
              <a:t>优先使用</a:t>
            </a:r>
            <a:r>
              <a:rPr lang="zh-CN" altLang="en-US">
                <a:highlight>
                  <a:srgbClr val="FFFF00"/>
                </a:highlight>
              </a:rPr>
              <a:t>一组优秀解的特征</a:t>
            </a:r>
            <a:r>
              <a:rPr lang="zh-CN" altLang="en-US"/>
              <a:t>（通常以加权概率的方式）来</a:t>
            </a:r>
            <a:r>
              <a:rPr lang="zh-CN" altLang="en-US">
                <a:highlight>
                  <a:srgbClr val="FFFF00"/>
                </a:highlight>
              </a:rPr>
              <a:t>引导搜索朝已有优秀区域进一步深入。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/>
              <a:t>•</a:t>
            </a:r>
            <a:r>
              <a:rPr lang="zh-CN" altLang="en-US"/>
              <a:t>多样化（</a:t>
            </a:r>
            <a:r>
              <a:rPr lang="en-US" altLang="zh-CN"/>
              <a:t>Diversification</a:t>
            </a:r>
            <a:r>
              <a:rPr lang="zh-CN" altLang="en-US"/>
              <a:t>）：</a:t>
            </a:r>
            <a:endParaRPr lang="zh-CN" altLang="en-US"/>
          </a:p>
          <a:p>
            <a:r>
              <a:rPr lang="zh-CN" altLang="en-US"/>
              <a:t>在选择过程中</a:t>
            </a:r>
            <a:r>
              <a:rPr lang="zh-CN" altLang="en-US">
                <a:highlight>
                  <a:srgbClr val="FFFF00"/>
                </a:highlight>
              </a:rPr>
              <a:t>抑制对优秀解特征的偏好</a:t>
            </a:r>
            <a:r>
              <a:rPr lang="zh-CN" altLang="en-US"/>
              <a:t>，从而</a:t>
            </a:r>
            <a:r>
              <a:rPr lang="zh-CN" altLang="en-US">
                <a:highlight>
                  <a:srgbClr val="FFFF00"/>
                </a:highlight>
              </a:rPr>
              <a:t>引导搜索跳出当前区域，探索解空间中的其他区域。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619299" y="2276872"/>
            <a:ext cx="5905401" cy="1933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anose="020B0804030504040204"/>
                <a:ea typeface="+mj-ea"/>
                <a:cs typeface="Verdana" panose="020B0804030504040204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50305040509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50305040509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50305040509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50305040509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50305040509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50305040509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50305040509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503050405090304" pitchFamily="18" charset="0"/>
              </a:defRPr>
            </a:lvl9pPr>
          </a:lstStyle>
          <a:p>
            <a:r>
              <a:rPr lang="en-GB" dirty="0"/>
              <a:t>Is memory useful during the search?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Uses of memory during the search? </a:t>
            </a:r>
            <a:endParaRPr lang="en-GB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Intelligence needs memory!</a:t>
            </a:r>
            <a:endParaRPr lang="en-GB" dirty="0"/>
          </a:p>
          <a:p>
            <a:r>
              <a:rPr lang="en-GB" dirty="0"/>
              <a:t>Discouraging some patterns in solution: e.g. in knapsack problem, selection of some items may be considered  taboo (forbidden).</a:t>
            </a:r>
            <a:endParaRPr lang="en-GB" dirty="0"/>
          </a:p>
          <a:p>
            <a:r>
              <a:rPr lang="en-GB" dirty="0"/>
              <a:t>Information on </a:t>
            </a:r>
            <a:r>
              <a:rPr lang="en-GB" dirty="0">
                <a:solidFill>
                  <a:srgbClr val="FF0000"/>
                </a:solidFill>
              </a:rPr>
              <a:t>characteristics</a:t>
            </a:r>
            <a:r>
              <a:rPr lang="en-GB" dirty="0"/>
              <a:t> of good solutions (or bad solutions!)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67995" y="3983355"/>
            <a:ext cx="83934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智能需要记忆！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抑制解中某些模式：</a:t>
            </a:r>
            <a:endParaRPr lang="zh-CN" altLang="en-US"/>
          </a:p>
          <a:p>
            <a:r>
              <a:rPr lang="zh-CN" altLang="en-US"/>
              <a:t>例如在背包问题中，选择某些特定物品可能被视为禁忌（</a:t>
            </a:r>
            <a:r>
              <a:rPr lang="en-US" altLang="zh-CN"/>
              <a:t>taboo</a:t>
            </a:r>
            <a:r>
              <a:rPr lang="zh-CN" altLang="en-US"/>
              <a:t>），即应避免使用。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关于优解（或劣解）的特征信息：</a:t>
            </a:r>
            <a:endParaRPr lang="zh-CN" altLang="en-US"/>
          </a:p>
          <a:p>
            <a:r>
              <a:rPr lang="zh-CN" altLang="en-US"/>
              <a:t>搜索过程中可以记录解的某些关键特征（</a:t>
            </a:r>
            <a:r>
              <a:rPr lang="en-US" altLang="zh-CN"/>
              <a:t>characteristics</a:t>
            </a:r>
            <a:r>
              <a:rPr lang="zh-CN" altLang="en-US"/>
              <a:t>），以指导后续优化策略。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ldLvl="2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Dangers of memory</a:t>
            </a:r>
            <a:endParaRPr lang="en-GB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/>
              <a:t>Exhaustive usage of </a:t>
            </a:r>
            <a:r>
              <a:rPr lang="en-GB" sz="1800" dirty="0">
                <a:solidFill>
                  <a:srgbClr val="FF0000"/>
                </a:solidFill>
              </a:rPr>
              <a:t>memory resources</a:t>
            </a:r>
            <a:r>
              <a:rPr lang="en-GB" sz="1800" dirty="0"/>
              <a:t>: </a:t>
            </a:r>
            <a:endParaRPr lang="en-GB" sz="1800" dirty="0"/>
          </a:p>
          <a:p>
            <a:pPr lvl="1"/>
            <a:r>
              <a:rPr lang="en-GB" sz="1800" dirty="0"/>
              <a:t>Design of efficient data structures to record and access the recorded data efficiently (e.g. hash table)</a:t>
            </a:r>
            <a:endParaRPr lang="en-GB" sz="1800" dirty="0"/>
          </a:p>
          <a:p>
            <a:r>
              <a:rPr lang="en-GB" sz="1800" dirty="0"/>
              <a:t>Collecting </a:t>
            </a:r>
            <a:r>
              <a:rPr lang="en-GB" sz="1800" dirty="0">
                <a:solidFill>
                  <a:srgbClr val="FF0000"/>
                </a:solidFill>
              </a:rPr>
              <a:t>more data than could be handled</a:t>
            </a:r>
            <a:r>
              <a:rPr lang="en-GB" sz="1800" dirty="0"/>
              <a:t>:</a:t>
            </a:r>
            <a:endParaRPr lang="en-GB" sz="1800" dirty="0"/>
          </a:p>
          <a:p>
            <a:pPr lvl="1"/>
            <a:r>
              <a:rPr lang="en-GB" sz="1800" dirty="0"/>
              <a:t>Clear understanding of which attributes of solutions are crucial;</a:t>
            </a:r>
            <a:endParaRPr lang="en-GB" sz="1800" dirty="0"/>
          </a:p>
          <a:p>
            <a:pPr lvl="1"/>
            <a:r>
              <a:rPr lang="en-GB" sz="1800" dirty="0"/>
              <a:t>Clear strategy on usage of information or their disposal when not needed;</a:t>
            </a:r>
            <a:endParaRPr lang="en-GB" sz="1800" dirty="0"/>
          </a:p>
          <a:p>
            <a:pPr lvl="1"/>
            <a:r>
              <a:rPr lang="en-GB" sz="1800" dirty="0"/>
              <a:t>Limited selection of attributes of solutions to be memorised;</a:t>
            </a:r>
            <a:endParaRPr lang="en-GB" sz="1800" dirty="0"/>
          </a:p>
          <a:p>
            <a:r>
              <a:rPr lang="en-GB" sz="1800" dirty="0"/>
              <a:t>Memorising information which should </a:t>
            </a:r>
            <a:r>
              <a:rPr lang="en-GB" sz="1800" dirty="0">
                <a:solidFill>
                  <a:srgbClr val="FF0000"/>
                </a:solidFill>
              </a:rPr>
              <a:t>not be remembered</a:t>
            </a:r>
            <a:r>
              <a:rPr lang="en-GB" sz="1800" dirty="0"/>
              <a:t>: </a:t>
            </a:r>
            <a:endParaRPr lang="en-GB" sz="1800" dirty="0"/>
          </a:p>
          <a:p>
            <a:pPr lvl="1"/>
            <a:r>
              <a:rPr lang="en-GB" sz="1800" dirty="0"/>
              <a:t>Misguiding patterns in local optima which are very different from global optimum;</a:t>
            </a:r>
            <a:endParaRPr lang="en-GB" sz="1800" dirty="0"/>
          </a:p>
          <a:p>
            <a:pPr lvl="2"/>
            <a:endParaRPr lang="en-GB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  <p:pic>
        <p:nvPicPr>
          <p:cNvPr id="2" name="图片 1" descr="截屏2025-05-07 17.20.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5373370"/>
            <a:ext cx="67945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Hybrisizing with other methods </a:t>
            </a:r>
            <a:endParaRPr lang="en-US" dirty="0"/>
          </a:p>
          <a:p>
            <a:pPr lvl="1"/>
            <a:r>
              <a:rPr lang="en-US" dirty="0"/>
              <a:t>TS + SA</a:t>
            </a:r>
            <a:endParaRPr lang="en-US" dirty="0"/>
          </a:p>
          <a:p>
            <a:pPr lvl="1"/>
            <a:r>
              <a:rPr lang="en-US" dirty="0"/>
              <a:t>TS + Guided Local Search </a:t>
            </a:r>
            <a:endParaRPr lang="en-US" dirty="0"/>
          </a:p>
          <a:p>
            <a:pPr lvl="1"/>
            <a:r>
              <a:rPr lang="en-US" dirty="0"/>
              <a:t>TS + Branch &amp; Bound</a:t>
            </a:r>
            <a:endParaRPr lang="en-US" dirty="0"/>
          </a:p>
          <a:p>
            <a:r>
              <a:rPr lang="en-US" dirty="0"/>
              <a:t>M</a:t>
            </a:r>
            <a:r>
              <a:rPr lang="en-US" dirty="0"/>
              <a:t>ore advanced memory mechanisms</a:t>
            </a:r>
            <a:endParaRPr lang="en-US" dirty="0"/>
          </a:p>
          <a:p>
            <a:pPr lvl="1"/>
            <a:r>
              <a:rPr lang="en-US" dirty="0"/>
              <a:t>TS + Deep reinforcement learning 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Principal: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Prevent or encourage some good/bad features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TS Extentions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436870" y="1412875"/>
            <a:ext cx="33839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•TS + </a:t>
            </a:r>
            <a:r>
              <a:rPr lang="zh-CN" altLang="en-US"/>
              <a:t>模拟退火（</a:t>
            </a:r>
            <a:r>
              <a:rPr lang="en-US" altLang="zh-CN"/>
              <a:t>Simulated Annealing, SA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•TS + </a:t>
            </a:r>
            <a:r>
              <a:rPr lang="zh-CN" altLang="en-US"/>
              <a:t>引导式局部搜索（</a:t>
            </a:r>
            <a:r>
              <a:rPr lang="en-US" altLang="zh-CN"/>
              <a:t>Guided Local Search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•TS + </a:t>
            </a:r>
            <a:r>
              <a:rPr lang="zh-CN" altLang="en-US"/>
              <a:t>分支限界法（</a:t>
            </a:r>
            <a:r>
              <a:rPr lang="en-US" altLang="zh-CN"/>
              <a:t>Branch &amp; Bound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55675" y="3910965"/>
            <a:ext cx="6264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TS + </a:t>
            </a:r>
            <a:r>
              <a:rPr lang="zh-CN" altLang="en-US"/>
              <a:t>深度强化学习（</a:t>
            </a:r>
            <a:r>
              <a:rPr lang="en-US" altLang="zh-CN"/>
              <a:t>Deep Reinforcement Learning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95045" y="576135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阻止或鼓励某些好的</a:t>
            </a:r>
            <a:r>
              <a:rPr lang="en-US" altLang="zh-CN"/>
              <a:t>/</a:t>
            </a:r>
            <a:r>
              <a:rPr lang="zh-CN" altLang="en-US"/>
              <a:t>坏的特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763688" y="2535395"/>
            <a:ext cx="6480720" cy="893605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 </a:t>
            </a:r>
            <a:r>
              <a:rPr lang="en-US" dirty="0" err="1"/>
              <a:t>Neighbourhood</a:t>
            </a:r>
            <a:r>
              <a:rPr lang="en-US" dirty="0"/>
              <a:t> Search (VNS)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590872" y="1448793"/>
                <a:ext cx="8229600" cy="4212455"/>
              </a:xfrm>
            </p:spPr>
            <p:txBody>
              <a:bodyPr/>
              <a:lstStyle/>
              <a:p>
                <a:r>
                  <a:rPr lang="en-US" dirty="0"/>
                  <a:t>In 1D knapsack problem, we use pair-wise swap as our local search</a:t>
                </a:r>
                <a:endParaRPr lang="en-US" dirty="0"/>
              </a:p>
              <a:p>
                <a:pPr lvl="1"/>
                <a:r>
                  <a:rPr lang="en-US" dirty="0"/>
                  <a:t>i.e.  </a:t>
                </a:r>
                <a14:m>
                  <m:oMath xmlns:m="http://schemas.openxmlformats.org/officeDocument/2006/math">
                    <m:r>
                      <a:rPr lang="en-US" b="0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⟷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|∀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>
                    <a:highlight>
                      <a:srgbClr val="FFFF00"/>
                    </a:highlight>
                  </a:rPr>
                  <a:t> 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:r>
                  <a:rPr lang="en-US" dirty="0">
                    <a:highlight>
                      <a:srgbClr val="FFFF00"/>
                    </a:highlight>
                  </a:rPr>
                  <a:t>P: is the list of packed items and </a:t>
                </a:r>
                <a:endParaRPr lang="en-US" dirty="0">
                  <a:highlight>
                    <a:srgbClr val="FFFF00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highlight>
                      <a:srgbClr val="FFFF00"/>
                    </a:highlight>
                  </a:rPr>
                  <a:t>	U: list of unpacked items.</a:t>
                </a:r>
                <a:r>
                  <a:rPr lang="en-US" dirty="0"/>
                  <a:t> </a:t>
                </a:r>
                <a:endParaRPr lang="en-US" dirty="0"/>
              </a:p>
              <a:p>
                <a:r>
                  <a:rPr lang="en-US" dirty="0"/>
                  <a:t>What if initial solution </a:t>
                </a:r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contains less items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than the </a:t>
                </a:r>
                <a:r>
                  <a:rPr lang="en-US" dirty="0">
                    <a:highlight>
                      <a:srgbClr val="FFFF00"/>
                    </a:highlight>
                  </a:rPr>
                  <a:t>optimal solution</a:t>
                </a:r>
                <a:r>
                  <a:rPr lang="en-US" dirty="0"/>
                  <a:t>? </a:t>
                </a:r>
                <a:endParaRPr lang="en-US" dirty="0"/>
              </a:p>
              <a:p>
                <a:pPr lvl="1"/>
                <a:r>
                  <a:rPr lang="en-US" dirty="0">
                    <a:highlight>
                      <a:srgbClr val="FFFF00"/>
                    </a:highlight>
                    <a:ea typeface="+mn-ea"/>
                  </a:rPr>
                  <a:t>Optimal solution not reachable </a:t>
                </a:r>
                <a:endParaRPr lang="en-US" dirty="0">
                  <a:highlight>
                    <a:srgbClr val="FFFF00"/>
                  </a:highlight>
                  <a:ea typeface="+mn-ea"/>
                </a:endParaRPr>
              </a:p>
              <a:p>
                <a:endParaRPr lang="en-US" b="1" dirty="0">
                  <a:highlight>
                    <a:srgbClr val="FFFF00"/>
                  </a:highlight>
                  <a:ea typeface="+mn-ea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872" y="1448793"/>
                <a:ext cx="8229600" cy="4212455"/>
              </a:xfrm>
              <a:blipFill rotWithShape="1">
                <a:blip r:embed="rId1"/>
                <a:stretch>
                  <a:fillRect l="-4" t="-8" r="4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(I)</a:t>
            </a:r>
            <a:br>
              <a:rPr lang="en-US" dirty="0"/>
            </a:br>
            <a:r>
              <a:rPr lang="en-US" dirty="0"/>
              <a:t>Reachability of Search Space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34641" y="940241"/>
            <a:ext cx="8229600" cy="5112568"/>
          </a:xfrm>
        </p:spPr>
        <p:txBody>
          <a:bodyPr/>
          <a:lstStyle/>
          <a:p>
            <a:r>
              <a:rPr lang="en-US" dirty="0"/>
              <a:t>In bin packing problem</a:t>
            </a:r>
            <a:endParaRPr lang="en-US" dirty="0"/>
          </a:p>
          <a:p>
            <a:endParaRPr lang="en-US" dirty="0"/>
          </a:p>
          <a:p>
            <a:endParaRPr lang="en-US" dirty="0">
              <a:ea typeface="+mn-ea"/>
            </a:endParaRPr>
          </a:p>
          <a:p>
            <a:endParaRPr lang="en-US" b="1" dirty="0">
              <a:ea typeface="+mn-ea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 (II) </a:t>
            </a:r>
            <a:br>
              <a:rPr lang="en-US" dirty="0"/>
            </a:br>
            <a:r>
              <a:rPr lang="en-US" dirty="0"/>
              <a:t>Landscape of Search Space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2460298" y="4149080"/>
            <a:ext cx="5712102" cy="2154436"/>
            <a:chOff x="2460298" y="3792587"/>
            <a:chExt cx="5712102" cy="2154436"/>
          </a:xfrm>
        </p:grpSpPr>
        <p:sp>
          <p:nvSpPr>
            <p:cNvPr id="8" name="Rectangle 7"/>
            <p:cNvSpPr/>
            <p:nvPr/>
          </p:nvSpPr>
          <p:spPr>
            <a:xfrm>
              <a:off x="3120684" y="3927512"/>
              <a:ext cx="443204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644008" y="3927512"/>
              <a:ext cx="443204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17028" y="3927512"/>
              <a:ext cx="443204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729196" y="3927512"/>
              <a:ext cx="443204" cy="180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120684" y="4182776"/>
              <a:ext cx="443204" cy="15609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442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987824" y="5743774"/>
              <a:ext cx="5184576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987824" y="5383734"/>
              <a:ext cx="5184576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987824" y="5023694"/>
              <a:ext cx="5184576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987824" y="4663654"/>
              <a:ext cx="5184576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87824" y="4303614"/>
              <a:ext cx="5184576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87824" y="3933056"/>
              <a:ext cx="5184576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60298" y="3792587"/>
              <a:ext cx="576064" cy="215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500</a:t>
              </a:r>
              <a:endParaRPr lang="en-US" sz="1400" dirty="0"/>
            </a:p>
            <a:p>
              <a:pPr algn="r"/>
              <a:endParaRPr lang="en-US" sz="1000" dirty="0"/>
            </a:p>
            <a:p>
              <a:pPr algn="r"/>
              <a:r>
                <a:rPr lang="en-US" sz="1400" dirty="0"/>
                <a:t>400</a:t>
              </a:r>
              <a:endParaRPr lang="en-US" sz="1400" dirty="0"/>
            </a:p>
            <a:p>
              <a:pPr algn="r"/>
              <a:endParaRPr lang="en-US" sz="800" dirty="0"/>
            </a:p>
            <a:p>
              <a:pPr algn="r"/>
              <a:r>
                <a:rPr lang="en-US" sz="1400" dirty="0"/>
                <a:t>300</a:t>
              </a:r>
              <a:endParaRPr lang="en-US" sz="1400" dirty="0"/>
            </a:p>
            <a:p>
              <a:pPr algn="r"/>
              <a:endParaRPr lang="en-US" sz="1000" dirty="0"/>
            </a:p>
            <a:p>
              <a:pPr algn="r"/>
              <a:r>
                <a:rPr lang="en-US" sz="1400" dirty="0"/>
                <a:t>200</a:t>
              </a:r>
              <a:endParaRPr lang="en-US" sz="1400" dirty="0"/>
            </a:p>
            <a:p>
              <a:pPr algn="r"/>
              <a:endParaRPr lang="en-US" sz="1000" dirty="0"/>
            </a:p>
            <a:p>
              <a:pPr algn="r"/>
              <a:r>
                <a:rPr lang="en-US" sz="1400" dirty="0"/>
                <a:t>100</a:t>
              </a:r>
              <a:endParaRPr lang="en-US" sz="1400" dirty="0"/>
            </a:p>
            <a:p>
              <a:pPr algn="r"/>
              <a:endParaRPr lang="en-US" sz="900" dirty="0"/>
            </a:p>
            <a:p>
              <a:pPr algn="r"/>
              <a:r>
                <a:rPr lang="en-US" sz="1400" dirty="0"/>
                <a:t>0</a:t>
              </a:r>
              <a:endParaRPr lang="en-US" sz="14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15879" y="4015582"/>
              <a:ext cx="443204" cy="252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50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39406" y="4614951"/>
              <a:ext cx="443204" cy="1128823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315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44008" y="4055356"/>
              <a:ext cx="443204" cy="5688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640626" y="3911492"/>
              <a:ext cx="443204" cy="143864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100" dirty="0">
                  <a:solidFill>
                    <a:srgbClr val="FFFF00"/>
                  </a:solidFill>
                </a:rPr>
                <a:t>25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212426" y="5096405"/>
              <a:ext cx="443204" cy="648000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180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217028" y="4510671"/>
              <a:ext cx="443204" cy="5940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165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21630" y="3941773"/>
              <a:ext cx="442800" cy="558000"/>
            </a:xfrm>
            <a:prstGeom prst="rect">
              <a:avLst/>
            </a:prstGeom>
            <a:solidFill>
              <a:srgbClr val="FFC0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155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11074" y="3943574"/>
              <a:ext cx="443204" cy="6397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5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809" y="1540415"/>
            <a:ext cx="5647599" cy="195611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11560" y="220486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Best fit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4527660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Optimal</a:t>
            </a:r>
            <a:endParaRPr lang="en-US" sz="3200" b="1" dirty="0"/>
          </a:p>
        </p:txBody>
      </p:sp>
      <p:sp>
        <p:nvSpPr>
          <p:cNvPr id="32" name="Down Arrow 31"/>
          <p:cNvSpPr/>
          <p:nvPr/>
        </p:nvSpPr>
        <p:spPr>
          <a:xfrm>
            <a:off x="5047626" y="3496525"/>
            <a:ext cx="849569" cy="798568"/>
          </a:xfrm>
          <a:prstGeom prst="downArrow">
            <a:avLst>
              <a:gd name="adj1" fmla="val 65242"/>
              <a:gd name="adj2" fmla="val 44161"/>
            </a:avLst>
          </a:prstGeom>
          <a:solidFill>
            <a:srgbClr val="00FA0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Verdana" panose="020B0804030504040204" pitchFamily="34" charset="0"/>
                <a:ea typeface="Verdana" panose="020B0804030504040204" pitchFamily="34" charset="0"/>
                <a:cs typeface="Verdana" panose="020B0804030504040204" pitchFamily="34" charset="0"/>
              </a:rPr>
              <a:t>??</a:t>
            </a:r>
            <a:endParaRPr lang="en-US" b="1" dirty="0">
              <a:solidFill>
                <a:schemeClr val="tx1"/>
              </a:solidFill>
              <a:latin typeface="Verdana" panose="020B0804030504040204" pitchFamily="34" charset="0"/>
              <a:ea typeface="Verdana" panose="020B0804030504040204" pitchFamily="34" charset="0"/>
              <a:cs typeface="Verdana" panose="020B080403050404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46685" y="3575685"/>
            <a:ext cx="39217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搜索空间可能是非连续的、复杂的，不良启发式可能让算法</a:t>
            </a:r>
            <a:r>
              <a:rPr lang="zh-CN" altLang="en-US">
                <a:highlight>
                  <a:srgbClr val="FFFF00"/>
                </a:highlight>
              </a:rPr>
              <a:t>陷入局部最优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Metaheuristics</a:t>
            </a:r>
            <a:endParaRPr lang="en-US" dirty="0"/>
          </a:p>
          <a:p>
            <a:pPr lvl="1"/>
            <a:r>
              <a:rPr lang="en-US" dirty="0"/>
              <a:t>Motivation</a:t>
            </a:r>
            <a:endParaRPr lang="en-US" dirty="0"/>
          </a:p>
          <a:p>
            <a:pPr lvl="1"/>
            <a:r>
              <a:rPr lang="en-US" dirty="0"/>
              <a:t>Simulated Annealing</a:t>
            </a:r>
            <a:endParaRPr lang="en-US" dirty="0"/>
          </a:p>
          <a:p>
            <a:pPr lvl="2"/>
            <a:r>
              <a:rPr lang="en-US" dirty="0"/>
              <a:t>P</a:t>
            </a:r>
            <a:r>
              <a:rPr lang="en-US" dirty="0"/>
              <a:t>robablistic </a:t>
            </a:r>
            <a:r>
              <a:rPr lang="en-US" dirty="0">
                <a:solidFill>
                  <a:srgbClr val="FF0000"/>
                </a:solidFill>
              </a:rPr>
              <a:t>acceptance</a:t>
            </a:r>
            <a:r>
              <a:rPr lang="en-US" dirty="0"/>
              <a:t> function</a:t>
            </a:r>
            <a:endParaRPr lang="en-US" dirty="0"/>
          </a:p>
          <a:p>
            <a:pPr lvl="2"/>
            <a:r>
              <a:rPr lang="en-US" dirty="0"/>
              <a:t>A generalised method ranging from </a:t>
            </a:r>
            <a:r>
              <a:rPr lang="en-US" dirty="0">
                <a:solidFill>
                  <a:srgbClr val="323296"/>
                </a:solidFill>
              </a:rPr>
              <a:t>local search</a:t>
            </a:r>
            <a:r>
              <a:rPr lang="en-US" dirty="0"/>
              <a:t> to </a:t>
            </a:r>
            <a:r>
              <a:rPr lang="en-US" dirty="0">
                <a:solidFill>
                  <a:srgbClr val="323296"/>
                </a:solidFill>
              </a:rPr>
              <a:t>random sampling</a:t>
            </a:r>
            <a:r>
              <a:rPr lang="en-US" dirty="0"/>
              <a:t>. </a:t>
            </a:r>
            <a:endParaRPr lang="en-US" dirty="0"/>
          </a:p>
          <a:p>
            <a:pPr lvl="2"/>
            <a:r>
              <a:rPr lang="en-US" dirty="0"/>
              <a:t>Neighbourhoods are searched through random sampling. </a:t>
            </a:r>
            <a:endParaRPr lang="en-US" dirty="0"/>
          </a:p>
          <a:p>
            <a:pPr lvl="2"/>
            <a:r>
              <a:rPr lang="en-US" dirty="0">
                <a:solidFill>
                  <a:srgbClr val="FF0000"/>
                </a:solidFill>
              </a:rPr>
              <a:t>Parameters</a:t>
            </a:r>
            <a:r>
              <a:rPr lang="en-US" dirty="0"/>
              <a:t> may be difficult to set</a:t>
            </a:r>
            <a:endParaRPr lang="en-US" dirty="0"/>
          </a:p>
          <a:p>
            <a:pPr lvl="2"/>
            <a:r>
              <a:rPr lang="en-US" dirty="0"/>
              <a:t>M</a:t>
            </a:r>
            <a:r>
              <a:rPr lang="en-US" dirty="0"/>
              <a:t>emoryless method – Markov process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AE2AIM: Artificial Intelligence Methods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348355" y="620395"/>
            <a:ext cx="556577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•</a:t>
            </a:r>
            <a:r>
              <a:rPr lang="zh-CN" altLang="en-US" sz="1600">
                <a:highlight>
                  <a:srgbClr val="FFFF00"/>
                </a:highlight>
              </a:rPr>
              <a:t>基于概率的接受函</a:t>
            </a:r>
            <a:r>
              <a:rPr lang="zh-CN" altLang="en-US" sz="1600"/>
              <a:t>数（</a:t>
            </a:r>
            <a:r>
              <a:rPr lang="en-US" altLang="zh-CN" sz="1600"/>
              <a:t>Probabilistic acceptance function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•</a:t>
            </a:r>
            <a:r>
              <a:rPr lang="zh-CN" altLang="en-US" sz="1600"/>
              <a:t>一种从</a:t>
            </a:r>
            <a:r>
              <a:rPr lang="en-US" altLang="zh-CN" sz="1600"/>
              <a:t>**</a:t>
            </a:r>
            <a:r>
              <a:rPr lang="zh-CN" altLang="en-US" sz="1600"/>
              <a:t>局部搜索（</a:t>
            </a:r>
            <a:r>
              <a:rPr lang="en-US" altLang="zh-CN" sz="1600"/>
              <a:t>local search</a:t>
            </a:r>
            <a:r>
              <a:rPr lang="zh-CN" altLang="en-US" sz="1600"/>
              <a:t>）</a:t>
            </a:r>
            <a:r>
              <a:rPr lang="zh-CN" altLang="en-US" sz="1600">
                <a:highlight>
                  <a:srgbClr val="FFFF00"/>
                </a:highlight>
              </a:rPr>
              <a:t>扩展到</a:t>
            </a:r>
            <a:r>
              <a:rPr lang="zh-CN" altLang="en-US" sz="1600"/>
              <a:t>随机采样（</a:t>
            </a:r>
            <a:r>
              <a:rPr lang="en-US" altLang="zh-CN" sz="1600"/>
              <a:t>random sampling</a:t>
            </a:r>
            <a:r>
              <a:rPr lang="zh-CN" altLang="en-US" sz="1600"/>
              <a:t>）</a:t>
            </a:r>
            <a:r>
              <a:rPr lang="en-US" altLang="zh-CN" sz="1600"/>
              <a:t>**</a:t>
            </a:r>
            <a:r>
              <a:rPr lang="zh-CN" altLang="en-US" sz="1600"/>
              <a:t>的广义方法</a:t>
            </a:r>
            <a:endParaRPr lang="zh-CN" altLang="en-US" sz="1600"/>
          </a:p>
          <a:p>
            <a:r>
              <a:rPr lang="en-US" altLang="zh-CN" sz="1600"/>
              <a:t>•</a:t>
            </a:r>
            <a:r>
              <a:rPr lang="zh-CN" altLang="en-US" sz="1600"/>
              <a:t>通过</a:t>
            </a:r>
            <a:r>
              <a:rPr lang="zh-CN" altLang="en-US" sz="1600">
                <a:highlight>
                  <a:srgbClr val="FFFF00"/>
                </a:highlight>
              </a:rPr>
              <a:t>随机采样</a:t>
            </a:r>
            <a:r>
              <a:rPr lang="zh-CN" altLang="en-US" sz="1600"/>
              <a:t>搜索邻域解</a:t>
            </a:r>
            <a:endParaRPr lang="zh-CN" altLang="en-US" sz="1600"/>
          </a:p>
          <a:p>
            <a:r>
              <a:rPr lang="en-US" altLang="zh-CN" sz="1600"/>
              <a:t>•**</a:t>
            </a:r>
            <a:r>
              <a:rPr lang="zh-CN" altLang="en-US" sz="1600"/>
              <a:t>参数（</a:t>
            </a:r>
            <a:r>
              <a:rPr lang="en-US" altLang="zh-CN" sz="1600"/>
              <a:t>Parameters</a:t>
            </a:r>
            <a:r>
              <a:rPr lang="zh-CN" altLang="en-US" sz="1600"/>
              <a:t>）</a:t>
            </a:r>
            <a:r>
              <a:rPr lang="en-US" altLang="zh-CN" sz="1600"/>
              <a:t>**</a:t>
            </a:r>
            <a:r>
              <a:rPr lang="zh-CN" altLang="en-US" sz="1600"/>
              <a:t>可能较难设定</a:t>
            </a:r>
            <a:endParaRPr lang="zh-CN" altLang="en-US" sz="1600"/>
          </a:p>
          <a:p>
            <a:r>
              <a:rPr lang="en-US" altLang="zh-CN" sz="1600"/>
              <a:t>•</a:t>
            </a:r>
            <a:r>
              <a:rPr lang="zh-CN" altLang="en-US" sz="1600">
                <a:highlight>
                  <a:srgbClr val="FFFF00"/>
                </a:highlight>
              </a:rPr>
              <a:t>无记忆方法</a:t>
            </a:r>
            <a:r>
              <a:rPr lang="en-US" altLang="zh-CN" sz="1600">
                <a:highlight>
                  <a:srgbClr val="FFFF00"/>
                </a:highlight>
              </a:rPr>
              <a:t> —— </a:t>
            </a:r>
            <a:r>
              <a:rPr lang="zh-CN" altLang="en-US" sz="1600">
                <a:highlight>
                  <a:srgbClr val="FFFF00"/>
                </a:highlight>
              </a:rPr>
              <a:t>属于马尔可夫过程（</a:t>
            </a:r>
            <a:r>
              <a:rPr lang="en-US" altLang="zh-CN" sz="1600">
                <a:highlight>
                  <a:srgbClr val="FFFF00"/>
                </a:highlight>
              </a:rPr>
              <a:t>Markov process</a:t>
            </a:r>
            <a:r>
              <a:rPr lang="zh-CN" altLang="en-US" sz="1600">
                <a:highlight>
                  <a:srgbClr val="FFFF00"/>
                </a:highlight>
              </a:rPr>
              <a:t>）</a:t>
            </a:r>
            <a:endParaRPr lang="zh-CN" altLang="en-US" sz="16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neighbourhoods exist naturally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en-US" dirty="0"/>
              <a:t>napsack problem: 1-2 swaps, 2-1 swaps </a:t>
            </a:r>
            <a:endParaRPr lang="en-US" dirty="0"/>
          </a:p>
          <a:p>
            <a:pPr lvl="1"/>
            <a:r>
              <a:rPr lang="en-US" dirty="0"/>
              <a:t>Bin packing: chained swaps 1-&gt;2-&gt;3 </a:t>
            </a:r>
            <a:endParaRPr lang="en-US" dirty="0"/>
          </a:p>
          <a:p>
            <a:r>
              <a:rPr lang="en-US" dirty="0"/>
              <a:t>Constriants may lead to </a:t>
            </a:r>
            <a:r>
              <a:rPr lang="en-US" dirty="0">
                <a:solidFill>
                  <a:srgbClr val="FF0000"/>
                </a:solidFill>
              </a:rPr>
              <a:t>disjointed search space </a:t>
            </a:r>
            <a:r>
              <a:rPr lang="en-US" dirty="0"/>
              <a:t>that cannot be reached by single neighbourhood moves. </a:t>
            </a:r>
            <a:endParaRPr lang="en-US" dirty="0"/>
          </a:p>
          <a:p>
            <a:r>
              <a:rPr lang="en-US" dirty="0"/>
              <a:t>Non-uniform search space landscapes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/>
              <a:t>lateau </a:t>
            </a:r>
            <a:endParaRPr lang="en-US" dirty="0"/>
          </a:p>
          <a:p>
            <a:pPr lvl="1"/>
            <a:r>
              <a:rPr lang="en-US" dirty="0"/>
              <a:t>Ridge/valley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Local optimum of one neighborhood is not necessarily one in another. 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273596" y="1117576"/>
            <a:ext cx="4586436" cy="4824536"/>
          </a:xfrm>
        </p:spPr>
        <p:txBody>
          <a:bodyPr/>
          <a:lstStyle/>
          <a:p>
            <a:r>
              <a:rPr lang="en-US" sz="1800" dirty="0"/>
              <a:t>Systematic change of the neighbourhood in search </a:t>
            </a:r>
            <a:endParaRPr lang="en-US" sz="1800" dirty="0"/>
          </a:p>
          <a:p>
            <a:r>
              <a:rPr lang="en-US" sz="1800" dirty="0"/>
              <a:t>Assumes a set of neighborhood with different sizes. </a:t>
            </a:r>
            <a:endParaRPr lang="en-US" sz="1800" dirty="0"/>
          </a:p>
          <a:p>
            <a:r>
              <a:rPr lang="en-US" sz="1800" dirty="0"/>
              <a:t>Change of search trajectory </a:t>
            </a:r>
            <a:endParaRPr lang="en-US" sz="1800" dirty="0"/>
          </a:p>
          <a:p>
            <a:pPr lvl="1"/>
            <a:r>
              <a:rPr lang="en-US" sz="1800" dirty="0"/>
              <a:t>Preference is given to </a:t>
            </a:r>
            <a:r>
              <a:rPr lang="en-US" sz="1800" dirty="0">
                <a:highlight>
                  <a:srgbClr val="FFFF00"/>
                </a:highlight>
              </a:rPr>
              <a:t>small sized neighbourhood. </a:t>
            </a:r>
            <a:endParaRPr lang="en-US" sz="1800" dirty="0">
              <a:highlight>
                <a:srgbClr val="FFFF00"/>
              </a:highlight>
            </a:endParaRPr>
          </a:p>
          <a:p>
            <a:pPr lvl="1"/>
            <a:r>
              <a:rPr lang="en-US" sz="1800" dirty="0"/>
              <a:t>Exploration of increasingly distant neighbourhood if no progress</a:t>
            </a:r>
            <a:endParaRPr lang="en-US" sz="1800" dirty="0"/>
          </a:p>
          <a:p>
            <a:r>
              <a:rPr lang="en-US" sz="1800" dirty="0">
                <a:solidFill>
                  <a:srgbClr val="FF0000"/>
                </a:solidFill>
              </a:rPr>
              <a:t>A</a:t>
            </a:r>
            <a:r>
              <a:rPr lang="en-US" sz="1800" dirty="0">
                <a:solidFill>
                  <a:srgbClr val="FF0000"/>
                </a:solidFill>
              </a:rPr>
              <a:t>ccept a solution if and only if there is an improvement 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1520" y="72007"/>
            <a:ext cx="8712968" cy="764705"/>
          </a:xfrm>
        </p:spPr>
        <p:txBody>
          <a:bodyPr/>
          <a:lstStyle/>
          <a:p>
            <a:r>
              <a:rPr lang="en-US" dirty="0"/>
              <a:t>Basic Notions of VNS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004048" y="1484784"/>
            <a:ext cx="4032448" cy="4032448"/>
            <a:chOff x="4860032" y="2492896"/>
            <a:chExt cx="4032448" cy="4032448"/>
          </a:xfrm>
        </p:grpSpPr>
        <p:sp>
          <p:nvSpPr>
            <p:cNvPr id="10" name="Oval 9"/>
            <p:cNvSpPr/>
            <p:nvPr/>
          </p:nvSpPr>
          <p:spPr>
            <a:xfrm>
              <a:off x="4860032" y="2492896"/>
              <a:ext cx="4032448" cy="40324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Solution Space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 descr="vns-fig.png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1" y="3717032"/>
              <a:ext cx="3400501" cy="1944216"/>
            </a:xfrm>
            <a:prstGeom prst="rect">
              <a:avLst/>
            </a:prstGeom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</a:fld>
            <a:endParaRPr lang="en-GB" altLang="zh-CN" dirty="0"/>
          </a:p>
        </p:txBody>
      </p:sp>
      <p:pic>
        <p:nvPicPr>
          <p:cNvPr id="3" name="图片 2" descr="截屏2025-05-07 18.29.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5949315"/>
            <a:ext cx="8293100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6720" y="5258435"/>
            <a:ext cx="6888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VNS </a:t>
            </a:r>
            <a:r>
              <a:rPr lang="zh-CN" altLang="en-US"/>
              <a:t>是一种结构化的多邻域搜索策略，特别适合面对搜索空间割裂或陷入局部最优的场景。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Variable Neighbourhood Search  Pseudocode</a:t>
            </a:r>
            <a:endParaRPr lang="en-GB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29600" cy="5184576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Input: </a:t>
            </a:r>
            <a:r>
              <a:rPr lang="en-GB" sz="1600" b="0" dirty="0"/>
              <a:t>initial solution s</a:t>
            </a:r>
            <a:r>
              <a:rPr lang="en-GB" sz="1600" b="0" baseline="-25000" dirty="0"/>
              <a:t>0</a:t>
            </a:r>
            <a:r>
              <a:rPr lang="en-GB" sz="1600" b="0" dirty="0"/>
              <a:t>, f(.), &lt;N</a:t>
            </a:r>
            <a:r>
              <a:rPr lang="en-GB" sz="1600" b="0" baseline="-25000" dirty="0"/>
              <a:t>1</a:t>
            </a:r>
            <a:r>
              <a:rPr lang="en-GB" sz="1600" b="0" dirty="0"/>
              <a:t>(.), …,</a:t>
            </a:r>
            <a:r>
              <a:rPr lang="en-GB" sz="1600" b="0" dirty="0" err="1"/>
              <a:t>N</a:t>
            </a:r>
            <a:r>
              <a:rPr lang="en-GB" sz="1600" b="0" baseline="-25000" dirty="0" err="1"/>
              <a:t>k</a:t>
            </a:r>
            <a:r>
              <a:rPr lang="en-GB" sz="1600" b="0" dirty="0"/>
              <a:t>(.)&gt;   </a:t>
            </a:r>
            <a:r>
              <a:rPr lang="en-GB" sz="1600" b="0" dirty="0">
                <a:solidFill>
                  <a:srgbClr val="005A32"/>
                </a:solidFill>
              </a:rPr>
              <a:t>// for a </a:t>
            </a:r>
            <a:r>
              <a:rPr lang="en-GB" sz="1600" b="0" dirty="0">
                <a:solidFill>
                  <a:srgbClr val="FF0000"/>
                </a:solidFill>
              </a:rPr>
              <a:t>minimisation</a:t>
            </a:r>
            <a:r>
              <a:rPr lang="en-GB" sz="1600" b="0" dirty="0">
                <a:solidFill>
                  <a:srgbClr val="005A32"/>
                </a:solidFill>
              </a:rPr>
              <a:t> problem</a:t>
            </a:r>
            <a:endParaRPr lang="en-GB" sz="1600" b="0" dirty="0">
              <a:solidFill>
                <a:srgbClr val="005A32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Initialisation: </a:t>
            </a:r>
            <a:r>
              <a:rPr lang="en-GB" sz="1600" b="0" dirty="0"/>
              <a:t>s=s</a:t>
            </a:r>
            <a:r>
              <a:rPr lang="en-GB" sz="1600" b="0" baseline="-25000" dirty="0"/>
              <a:t>0</a:t>
            </a:r>
            <a:r>
              <a:rPr lang="en-GB" sz="1600" b="0" dirty="0"/>
              <a:t>, </a:t>
            </a:r>
            <a:r>
              <a:rPr lang="en-GB" sz="1600" b="0" dirty="0" err="1"/>
              <a:t>s_best</a:t>
            </a:r>
            <a:r>
              <a:rPr lang="en-GB" sz="1600" b="0" dirty="0"/>
              <a:t>=s</a:t>
            </a:r>
            <a:r>
              <a:rPr lang="en-GB" sz="1600" b="0" baseline="-25000" dirty="0"/>
              <a:t>0</a:t>
            </a:r>
            <a:r>
              <a:rPr lang="en-GB" sz="1600" b="0" dirty="0"/>
              <a:t>, </a:t>
            </a:r>
            <a:r>
              <a:rPr lang="en-GB" sz="1600" b="0" dirty="0" err="1"/>
              <a:t>i</a:t>
            </a:r>
            <a:r>
              <a:rPr lang="en-GB" sz="1600" b="0" dirty="0"/>
              <a:t>=1;                 </a:t>
            </a:r>
            <a:r>
              <a:rPr lang="en-GB" sz="1600" b="0" dirty="0">
                <a:solidFill>
                  <a:srgbClr val="005A32"/>
                </a:solidFill>
              </a:rPr>
              <a:t>// </a:t>
            </a:r>
            <a:r>
              <a:rPr lang="en-GB" sz="1600" b="0" dirty="0" err="1">
                <a:solidFill>
                  <a:srgbClr val="005A32"/>
                </a:solidFill>
              </a:rPr>
              <a:t>i</a:t>
            </a:r>
            <a:r>
              <a:rPr lang="en-GB" sz="1600" b="0" dirty="0">
                <a:solidFill>
                  <a:srgbClr val="005A32"/>
                </a:solidFill>
              </a:rPr>
              <a:t> is neighbourhood index</a:t>
            </a:r>
            <a:endParaRPr lang="en-GB" sz="1600" dirty="0">
              <a:solidFill>
                <a:srgbClr val="005A32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dirty="0"/>
              <a:t>while not</a:t>
            </a:r>
            <a:r>
              <a:rPr lang="en-GB" sz="1600" b="0" dirty="0"/>
              <a:t> </a:t>
            </a:r>
            <a:r>
              <a:rPr lang="en-GB" sz="1600" b="0" dirty="0" err="1"/>
              <a:t>stopping_criteria</a:t>
            </a:r>
            <a:r>
              <a:rPr lang="en-GB" sz="1600" b="0" dirty="0"/>
              <a:t>()</a:t>
            </a:r>
            <a:endParaRPr lang="en-GB" sz="1600" b="0" dirty="0"/>
          </a:p>
          <a:p>
            <a:pPr marL="0" indent="0">
              <a:spcBef>
                <a:spcPts val="300"/>
              </a:spcBef>
              <a:buNone/>
            </a:pPr>
            <a:r>
              <a:rPr lang="en-GB" sz="1600" b="0" dirty="0">
                <a:solidFill>
                  <a:srgbClr val="009051"/>
                </a:solidFill>
              </a:rPr>
              <a:t>   </a:t>
            </a:r>
            <a:r>
              <a:rPr lang="en-GB" sz="1600" b="0" dirty="0">
                <a:solidFill>
                  <a:srgbClr val="005A32"/>
                </a:solidFill>
              </a:rPr>
              <a:t>//intensification stage (neighbourhood search)</a:t>
            </a:r>
            <a:endParaRPr lang="en-GB" sz="1600" b="0" dirty="0">
              <a:solidFill>
                <a:srgbClr val="005A32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600" b="0" dirty="0"/>
              <a:t>   </a:t>
            </a:r>
            <a:r>
              <a:rPr lang="en-GB" sz="1600" dirty="0"/>
              <a:t>while</a:t>
            </a:r>
            <a:r>
              <a:rPr lang="en-GB" sz="1600" b="0" dirty="0"/>
              <a:t> (</a:t>
            </a:r>
            <a:r>
              <a:rPr lang="en-GB" sz="1600" b="0" dirty="0" err="1"/>
              <a:t>i</a:t>
            </a:r>
            <a:r>
              <a:rPr lang="en-GB" sz="1600" b="0" dirty="0"/>
              <a:t> &lt;=k)</a:t>
            </a:r>
            <a:endParaRPr lang="en-GB" sz="1600" dirty="0"/>
          </a:p>
          <a:p>
            <a:pPr marL="0" indent="0" defTabSz="288290">
              <a:spcBef>
                <a:spcPts val="300"/>
              </a:spcBef>
              <a:buNone/>
            </a:pPr>
            <a:r>
              <a:rPr lang="en-GB" sz="1600" b="0" dirty="0"/>
              <a:t>      s’=</a:t>
            </a:r>
            <a:r>
              <a:rPr lang="en-GB" sz="1600" b="0" dirty="0" err="1"/>
              <a:t>best_descent</a:t>
            </a:r>
            <a:r>
              <a:rPr lang="en-GB" sz="1600" b="0" dirty="0"/>
              <a:t>(N</a:t>
            </a:r>
            <a:r>
              <a:rPr lang="en-GB" sz="1600" b="0" baseline="-25000" dirty="0"/>
              <a:t>i</a:t>
            </a:r>
            <a:r>
              <a:rPr lang="en-GB" sz="1600" b="0" dirty="0"/>
              <a:t>(s));      </a:t>
            </a:r>
            <a:r>
              <a:rPr lang="en-GB" sz="1600" b="0" dirty="0">
                <a:solidFill>
                  <a:srgbClr val="005A32"/>
                </a:solidFill>
              </a:rPr>
              <a:t>//local search</a:t>
            </a:r>
            <a:endParaRPr lang="en-GB" sz="1600" b="0" dirty="0">
              <a:solidFill>
                <a:srgbClr val="005A32"/>
              </a:solidFill>
            </a:endParaRPr>
          </a:p>
          <a:p>
            <a:pPr marL="0" indent="0" defTabSz="288290">
              <a:spcBef>
                <a:spcPts val="300"/>
              </a:spcBef>
              <a:buNone/>
            </a:pPr>
            <a:r>
              <a:rPr lang="en-GB" sz="1600" b="0" dirty="0"/>
              <a:t>      </a:t>
            </a:r>
            <a:r>
              <a:rPr lang="en-GB" sz="1600" dirty="0"/>
              <a:t>if </a:t>
            </a:r>
            <a:r>
              <a:rPr lang="en-GB" sz="1600" b="0" dirty="0"/>
              <a:t>f(s’) &lt; f(s)  </a:t>
            </a:r>
            <a:endParaRPr lang="en-GB" sz="1600" b="0" dirty="0"/>
          </a:p>
          <a:p>
            <a:pPr marL="0" indent="0" defTabSz="288290">
              <a:spcBef>
                <a:spcPts val="300"/>
              </a:spcBef>
              <a:buNone/>
            </a:pPr>
            <a:r>
              <a:rPr lang="en-GB" sz="1600" b="0" dirty="0"/>
              <a:t>         s=s’;  </a:t>
            </a:r>
            <a:endParaRPr lang="en-GB" sz="1600" b="0" dirty="0"/>
          </a:p>
          <a:p>
            <a:pPr marL="0" indent="0" defTabSz="288290">
              <a:spcBef>
                <a:spcPts val="300"/>
              </a:spcBef>
              <a:buNone/>
            </a:pPr>
            <a:r>
              <a:rPr lang="en-GB" sz="1600" b="0" dirty="0"/>
              <a:t>		 </a:t>
            </a:r>
            <a:r>
              <a:rPr lang="en-GB" sz="1600" b="0" dirty="0" err="1"/>
              <a:t>i</a:t>
            </a:r>
            <a:r>
              <a:rPr lang="en-GB" sz="1600" b="0" dirty="0"/>
              <a:t>=1;                              </a:t>
            </a:r>
            <a:r>
              <a:rPr lang="en-GB" sz="1600" b="0" dirty="0">
                <a:solidFill>
                  <a:srgbClr val="005A32"/>
                </a:solidFill>
              </a:rPr>
              <a:t>//switch to the first neighbourhood </a:t>
            </a:r>
            <a:endParaRPr lang="en-GB" sz="1600" b="0" dirty="0">
              <a:solidFill>
                <a:srgbClr val="005A32"/>
              </a:solidFill>
            </a:endParaRPr>
          </a:p>
          <a:p>
            <a:pPr marL="0" indent="0" defTabSz="288290">
              <a:spcBef>
                <a:spcPts val="300"/>
              </a:spcBef>
              <a:buNone/>
            </a:pPr>
            <a:r>
              <a:rPr lang="en-GB" sz="1600" b="0" dirty="0">
                <a:solidFill>
                  <a:srgbClr val="005A32"/>
                </a:solidFill>
              </a:rPr>
              <a:t>		 </a:t>
            </a:r>
            <a:r>
              <a:rPr lang="en-GB" sz="1600" dirty="0">
                <a:solidFill>
                  <a:schemeClr val="tx1"/>
                </a:solidFill>
              </a:rPr>
              <a:t>continue</a:t>
            </a:r>
            <a:r>
              <a:rPr lang="en-GB" sz="1600" b="0" dirty="0">
                <a:solidFill>
                  <a:schemeClr val="tx1"/>
                </a:solidFill>
              </a:rPr>
              <a:t>;               </a:t>
            </a:r>
            <a:endParaRPr lang="en-GB" sz="1600" b="0" dirty="0">
              <a:solidFill>
                <a:schemeClr val="tx1"/>
              </a:solidFill>
            </a:endParaRPr>
          </a:p>
          <a:p>
            <a:pPr marL="0" indent="0" defTabSz="288290">
              <a:spcBef>
                <a:spcPts val="300"/>
              </a:spcBef>
              <a:buNone/>
            </a:pPr>
            <a:r>
              <a:rPr lang="en-GB" sz="1600" b="0" dirty="0"/>
              <a:t>      </a:t>
            </a:r>
            <a:r>
              <a:rPr lang="en-GB" sz="1600" dirty="0"/>
              <a:t>else        </a:t>
            </a:r>
            <a:r>
              <a:rPr lang="en-GB" sz="1600" b="0" dirty="0" err="1"/>
              <a:t>i</a:t>
            </a:r>
            <a:r>
              <a:rPr lang="en-GB" sz="1600" b="0" dirty="0"/>
              <a:t>++;                  </a:t>
            </a:r>
            <a:r>
              <a:rPr lang="en-GB" sz="1600" b="0" dirty="0">
                <a:solidFill>
                  <a:srgbClr val="005A32"/>
                </a:solidFill>
              </a:rPr>
              <a:t>//next neighbourhood</a:t>
            </a:r>
            <a:endParaRPr lang="en-GB" sz="1600" dirty="0"/>
          </a:p>
          <a:p>
            <a:pPr marL="0" indent="0" defTabSz="288290">
              <a:spcBef>
                <a:spcPts val="300"/>
              </a:spcBef>
              <a:buNone/>
            </a:pPr>
            <a:r>
              <a:rPr lang="en-GB" sz="1600" dirty="0"/>
              <a:t>	  endif</a:t>
            </a:r>
            <a:endParaRPr lang="en-GB" sz="1600" b="0" dirty="0">
              <a:solidFill>
                <a:srgbClr val="005A32"/>
              </a:solidFill>
            </a:endParaRPr>
          </a:p>
          <a:p>
            <a:pPr marL="0" indent="0" defTabSz="288290">
              <a:spcBef>
                <a:spcPts val="300"/>
              </a:spcBef>
              <a:buNone/>
            </a:pPr>
            <a:r>
              <a:rPr lang="en-GB" sz="1600" dirty="0"/>
              <a:t>   </a:t>
            </a:r>
            <a:r>
              <a:rPr lang="en-GB" sz="1600" dirty="0" err="1"/>
              <a:t>endwhile</a:t>
            </a:r>
            <a:endParaRPr lang="en-GB" sz="1600" dirty="0"/>
          </a:p>
          <a:p>
            <a:pPr marL="0" indent="0" defTabSz="288290">
              <a:spcBef>
                <a:spcPts val="300"/>
              </a:spcBef>
              <a:buNone/>
            </a:pPr>
            <a:r>
              <a:rPr lang="en-GB" sz="1600" b="0" dirty="0"/>
              <a:t>   </a:t>
            </a:r>
            <a:r>
              <a:rPr lang="en-GB" sz="1600" dirty="0"/>
              <a:t>if</a:t>
            </a:r>
            <a:r>
              <a:rPr lang="en-GB" sz="1600" b="0" dirty="0"/>
              <a:t> f(s) &lt; f(</a:t>
            </a:r>
            <a:r>
              <a:rPr lang="en-GB" sz="1600" b="0" dirty="0" err="1"/>
              <a:t>s_best</a:t>
            </a:r>
            <a:r>
              <a:rPr lang="en-GB" sz="1600" b="0" dirty="0"/>
              <a:t>)  </a:t>
            </a:r>
            <a:r>
              <a:rPr lang="en-GB" sz="1600" b="0" dirty="0" err="1"/>
              <a:t>s_best</a:t>
            </a:r>
            <a:r>
              <a:rPr lang="en-GB" sz="1600" b="0" dirty="0"/>
              <a:t> =s;     </a:t>
            </a:r>
            <a:r>
              <a:rPr lang="en-GB" sz="1600" dirty="0"/>
              <a:t>endif </a:t>
            </a:r>
            <a:r>
              <a:rPr lang="en-GB" sz="1600" b="0" dirty="0">
                <a:solidFill>
                  <a:srgbClr val="005A32"/>
                </a:solidFill>
              </a:rPr>
              <a:t>//update best solution</a:t>
            </a:r>
            <a:endParaRPr lang="en-GB" sz="1600" dirty="0"/>
          </a:p>
          <a:p>
            <a:pPr marL="0" indent="0" defTabSz="288290">
              <a:spcBef>
                <a:spcPts val="300"/>
              </a:spcBef>
              <a:buNone/>
            </a:pPr>
            <a:r>
              <a:rPr lang="en-GB" sz="1600" b="0" dirty="0"/>
              <a:t>   s=shaking(s);              </a:t>
            </a:r>
            <a:r>
              <a:rPr lang="en-GB" sz="1600" b="0" dirty="0">
                <a:solidFill>
                  <a:srgbClr val="005A32"/>
                </a:solidFill>
              </a:rPr>
              <a:t>//diversification stage (shaking) </a:t>
            </a:r>
            <a:r>
              <a:rPr lang="en-GB" sz="1600" b="0" dirty="0">
                <a:solidFill>
                  <a:srgbClr val="FF0000"/>
                </a:solidFill>
              </a:rPr>
              <a:t>new start point</a:t>
            </a:r>
            <a:endParaRPr lang="en-GB" sz="1600" dirty="0">
              <a:solidFill>
                <a:srgbClr val="FF0000"/>
              </a:solidFill>
            </a:endParaRPr>
          </a:p>
          <a:p>
            <a:pPr marL="0" indent="0" defTabSz="288290">
              <a:spcBef>
                <a:spcPts val="300"/>
              </a:spcBef>
              <a:buNone/>
            </a:pPr>
            <a:r>
              <a:rPr lang="en-GB" sz="1600" dirty="0" err="1"/>
              <a:t>endwhile</a:t>
            </a:r>
            <a:endParaRPr lang="en-GB" sz="1600" dirty="0"/>
          </a:p>
          <a:p>
            <a:pPr marL="0" indent="0" defTabSz="288290">
              <a:spcBef>
                <a:spcPts val="300"/>
              </a:spcBef>
              <a:buNone/>
            </a:pPr>
            <a:r>
              <a:rPr lang="en-GB" sz="1600" dirty="0"/>
              <a:t>return</a:t>
            </a:r>
            <a:r>
              <a:rPr lang="en-GB" sz="1600" b="0" dirty="0"/>
              <a:t> </a:t>
            </a:r>
            <a:r>
              <a:rPr lang="en-GB" sz="1600" b="0" dirty="0" err="1"/>
              <a:t>s_best</a:t>
            </a:r>
            <a:r>
              <a:rPr lang="en-GB" sz="1600" b="0" dirty="0"/>
              <a:t>;</a:t>
            </a:r>
            <a:endParaRPr lang="en-GB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set of neighbourhoods </a:t>
            </a:r>
            <a:endParaRPr lang="en-US" sz="2000" dirty="0"/>
          </a:p>
          <a:p>
            <a:pPr lvl="1"/>
            <a:r>
              <a:rPr lang="en-US" sz="2000" dirty="0"/>
              <a:t>H</a:t>
            </a:r>
            <a:r>
              <a:rPr lang="en-US" sz="2000" dirty="0"/>
              <a:t>ow many? </a:t>
            </a:r>
            <a:r>
              <a:rPr lang="en-US" sz="2000" dirty="0"/>
              <a:t>What type?</a:t>
            </a:r>
            <a:endParaRPr lang="en-US" sz="2000" dirty="0"/>
          </a:p>
          <a:p>
            <a:r>
              <a:rPr lang="en-US" sz="2000" dirty="0"/>
              <a:t>Order of </a:t>
            </a:r>
            <a:r>
              <a:rPr lang="en-US" sz="2000" dirty="0" err="1"/>
              <a:t>neighbourhoods</a:t>
            </a:r>
            <a:endParaRPr lang="en-US" sz="2000" dirty="0"/>
          </a:p>
          <a:p>
            <a:pPr lvl="1"/>
            <a:r>
              <a:rPr lang="en-US" sz="2000" dirty="0"/>
              <a:t>Small sized </a:t>
            </a:r>
            <a:r>
              <a:rPr lang="en-US" sz="2000" dirty="0" err="1"/>
              <a:t>neighbourhood</a:t>
            </a:r>
            <a:r>
              <a:rPr lang="en-US" sz="2000" dirty="0"/>
              <a:t> with lower index</a:t>
            </a:r>
            <a:endParaRPr lang="en-US" sz="2000" dirty="0"/>
          </a:p>
          <a:p>
            <a:pPr lvl="1"/>
            <a:r>
              <a:rPr lang="en-US" sz="2000" dirty="0"/>
              <a:t>Problem dependent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Strategies</a:t>
            </a:r>
            <a:r>
              <a:rPr lang="en-US" sz="2000" dirty="0"/>
              <a:t> for changing </a:t>
            </a:r>
            <a:r>
              <a:rPr lang="en-US" sz="2000" dirty="0" err="1"/>
              <a:t>neighbourhoods</a:t>
            </a:r>
            <a:endParaRPr lang="en-US" sz="2000" dirty="0"/>
          </a:p>
          <a:p>
            <a:pPr lvl="1"/>
            <a:r>
              <a:rPr lang="en-US" sz="2000" dirty="0"/>
              <a:t>Pseudocode gives one possibility – not always the best</a:t>
            </a:r>
            <a:endParaRPr lang="en-US" sz="2000" dirty="0"/>
          </a:p>
          <a:p>
            <a:pPr lvl="1"/>
            <a:r>
              <a:rPr lang="en-US" sz="2000" dirty="0"/>
              <a:t>Other?  - hyper-heuristics, ALNS  </a:t>
            </a:r>
            <a:endParaRPr lang="en-US" sz="2000" dirty="0"/>
          </a:p>
          <a:p>
            <a:r>
              <a:rPr lang="en-US" sz="2000" dirty="0"/>
              <a:t>Local search method</a:t>
            </a:r>
            <a:endParaRPr lang="en-US" sz="2000" dirty="0"/>
          </a:p>
          <a:p>
            <a:pPr lvl="1"/>
            <a:r>
              <a:rPr lang="en-US" sz="2000" dirty="0"/>
              <a:t>B</a:t>
            </a:r>
            <a:r>
              <a:rPr lang="en-US" sz="2000" dirty="0"/>
              <a:t>est Descent, </a:t>
            </a:r>
            <a:endParaRPr lang="en-US" sz="2000" dirty="0"/>
          </a:p>
          <a:p>
            <a:pPr lvl="1"/>
            <a:r>
              <a:rPr lang="en-US" sz="2000" dirty="0"/>
              <a:t>First descent, </a:t>
            </a:r>
            <a:endParaRPr lang="en-US" sz="2000" dirty="0"/>
          </a:p>
          <a:p>
            <a:pPr lvl="1"/>
            <a:r>
              <a:rPr lang="en-US" sz="2000" dirty="0"/>
              <a:t>Best descent with sampling </a:t>
            </a:r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VNS Components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323528" y="1268760"/>
            <a:ext cx="5028209" cy="481454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/>
              <a:t>et of neighbourhoods k-opt </a:t>
            </a:r>
            <a:endParaRPr lang="en-US" dirty="0"/>
          </a:p>
          <a:p>
            <a:pPr lvl="1"/>
            <a:r>
              <a:rPr lang="en-US" dirty="0"/>
              <a:t>N</a:t>
            </a:r>
            <a:r>
              <a:rPr lang="en-US" baseline="-25000" dirty="0"/>
              <a:t>k</a:t>
            </a:r>
            <a:r>
              <a:rPr lang="en-US" dirty="0"/>
              <a:t>(s) is the set of solutions having k edges different from those in s.</a:t>
            </a:r>
            <a:endParaRPr lang="en-US" dirty="0"/>
          </a:p>
          <a:p>
            <a:pPr lvl="1"/>
            <a:r>
              <a:rPr lang="en-US" dirty="0"/>
              <a:t>P</a:t>
            </a:r>
            <a:r>
              <a:rPr lang="en-US" dirty="0"/>
              <a:t>air-wise swap is a 2-opt.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72007"/>
            <a:ext cx="8712968" cy="764705"/>
          </a:xfrm>
        </p:spPr>
        <p:txBody>
          <a:bodyPr/>
          <a:lstStyle/>
          <a:p>
            <a:r>
              <a:rPr lang="en-US" dirty="0"/>
              <a:t>Example - TSP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786464" y="12979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066384" y="194597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8730680" y="317011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5924448" y="1547120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c1</a:t>
            </a:r>
            <a:endParaRPr lang="en-GB" sz="2400" dirty="0"/>
          </a:p>
        </p:txBody>
      </p:sp>
      <p:sp>
        <p:nvSpPr>
          <p:cNvPr id="10" name="Rectangle 9"/>
          <p:cNvSpPr/>
          <p:nvPr/>
        </p:nvSpPr>
        <p:spPr>
          <a:xfrm>
            <a:off x="6930479" y="1124744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c2</a:t>
            </a:r>
            <a:endParaRPr lang="en-GB" sz="2400" dirty="0"/>
          </a:p>
        </p:txBody>
      </p:sp>
      <p:sp>
        <p:nvSpPr>
          <p:cNvPr id="11" name="Rectangle 10"/>
          <p:cNvSpPr/>
          <p:nvPr/>
        </p:nvSpPr>
        <p:spPr>
          <a:xfrm>
            <a:off x="8622102" y="2717348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c3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6668300" y="3189554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c4</a:t>
            </a:r>
            <a:endParaRPr lang="en-GB" sz="2400" dirty="0"/>
          </a:p>
        </p:txBody>
      </p:sp>
      <p:cxnSp>
        <p:nvCxnSpPr>
          <p:cNvPr id="13" name="Straight Connector 12"/>
          <p:cNvCxnSpPr>
            <a:stCxn id="6" idx="3"/>
            <a:endCxn id="7" idx="7"/>
          </p:cNvCxnSpPr>
          <p:nvPr/>
        </p:nvCxnSpPr>
        <p:spPr>
          <a:xfrm rot="5400000">
            <a:off x="6286776" y="1446286"/>
            <a:ext cx="495320" cy="5673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6970852" y="1482290"/>
            <a:ext cx="1791464" cy="1719456"/>
            <a:chOff x="6970852" y="1482290"/>
            <a:chExt cx="1791464" cy="1719456"/>
          </a:xfrm>
        </p:grpSpPr>
        <p:cxnSp>
          <p:nvCxnSpPr>
            <p:cNvPr id="15" name="Straight Connector 14"/>
            <p:cNvCxnSpPr>
              <a:stCxn id="6" idx="5"/>
              <a:endCxn id="8" idx="1"/>
            </p:cNvCxnSpPr>
            <p:nvPr/>
          </p:nvCxnSpPr>
          <p:spPr>
            <a:xfrm rot="16200000" flipH="1">
              <a:off x="7006856" y="1446286"/>
              <a:ext cx="1719456" cy="1791464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71460" y="2080252"/>
              <a:ext cx="5277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10</a:t>
              </a:r>
              <a:endParaRPr lang="en-GB" sz="24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345917" y="1506748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</a:t>
            </a:r>
            <a:endParaRPr lang="en-GB" sz="2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24332" y="2130362"/>
            <a:ext cx="521760" cy="999376"/>
            <a:chOff x="6224332" y="2130362"/>
            <a:chExt cx="521760" cy="999376"/>
          </a:xfrm>
        </p:grpSpPr>
        <p:cxnSp>
          <p:nvCxnSpPr>
            <p:cNvPr id="19" name="Straight Connector 18"/>
            <p:cNvCxnSpPr>
              <a:stCxn id="7" idx="5"/>
              <a:endCxn id="33" idx="1"/>
            </p:cNvCxnSpPr>
            <p:nvPr/>
          </p:nvCxnSpPr>
          <p:spPr>
            <a:xfrm rot="16200000" flipH="1">
              <a:off x="5998744" y="2382390"/>
              <a:ext cx="999376" cy="49532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6224332" y="2202370"/>
              <a:ext cx="356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5</a:t>
              </a:r>
              <a:endParaRPr lang="en-GB" sz="24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82408" y="2053986"/>
            <a:ext cx="2479908" cy="1147760"/>
            <a:chOff x="6282408" y="2053986"/>
            <a:chExt cx="2479908" cy="1147760"/>
          </a:xfrm>
        </p:grpSpPr>
        <p:cxnSp>
          <p:nvCxnSpPr>
            <p:cNvPr id="22" name="Straight Connector 21"/>
            <p:cNvCxnSpPr>
              <a:stCxn id="8" idx="1"/>
              <a:endCxn id="7" idx="6"/>
            </p:cNvCxnSpPr>
            <p:nvPr/>
          </p:nvCxnSpPr>
          <p:spPr>
            <a:xfrm rot="16200000" flipV="1">
              <a:off x="6948482" y="1387912"/>
              <a:ext cx="1147760" cy="247990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7158051" y="2311085"/>
              <a:ext cx="5048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11</a:t>
              </a:r>
              <a:endParaRPr lang="en-GB" sz="2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656380" y="1513926"/>
            <a:ext cx="356188" cy="1584176"/>
            <a:chOff x="6656380" y="1513926"/>
            <a:chExt cx="356188" cy="1584176"/>
          </a:xfrm>
        </p:grpSpPr>
        <p:cxnSp>
          <p:nvCxnSpPr>
            <p:cNvPr id="25" name="Straight Connector 24"/>
            <p:cNvCxnSpPr>
              <a:stCxn id="6" idx="4"/>
              <a:endCxn id="33" idx="0"/>
            </p:cNvCxnSpPr>
            <p:nvPr/>
          </p:nvCxnSpPr>
          <p:spPr>
            <a:xfrm rot="5400000">
              <a:off x="6066384" y="2270010"/>
              <a:ext cx="1584176" cy="7200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6656380" y="2450030"/>
              <a:ext cx="356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6</a:t>
              </a:r>
              <a:endParaRPr lang="en-GB" sz="2400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6080316" y="393056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6206831" y="3879749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400" dirty="0"/>
              <a:t>c5</a:t>
            </a:r>
            <a:endParaRPr lang="en-GB" sz="2400" dirty="0"/>
          </a:p>
        </p:txBody>
      </p:sp>
      <p:cxnSp>
        <p:nvCxnSpPr>
          <p:cNvPr id="29" name="Straight Connector 28"/>
          <p:cNvCxnSpPr>
            <a:endCxn id="27" idx="7"/>
          </p:cNvCxnSpPr>
          <p:nvPr/>
        </p:nvCxnSpPr>
        <p:spPr>
          <a:xfrm flipH="1">
            <a:off x="6264704" y="3282490"/>
            <a:ext cx="535692" cy="679708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296340" y="335449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</a:t>
            </a:r>
            <a:endParaRPr lang="en-GB" sz="2400" dirty="0"/>
          </a:p>
        </p:txBody>
      </p:sp>
      <p:cxnSp>
        <p:nvCxnSpPr>
          <p:cNvPr id="31" name="Straight Connector 30"/>
          <p:cNvCxnSpPr>
            <a:stCxn id="27" idx="6"/>
            <a:endCxn id="8" idx="2"/>
          </p:cNvCxnSpPr>
          <p:nvPr/>
        </p:nvCxnSpPr>
        <p:spPr>
          <a:xfrm flipV="1">
            <a:off x="6296340" y="3278122"/>
            <a:ext cx="2434340" cy="760452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231618" y="3426506"/>
            <a:ext cx="5048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10</a:t>
            </a:r>
            <a:endParaRPr lang="en-GB" sz="2400" dirty="0"/>
          </a:p>
        </p:txBody>
      </p:sp>
      <p:sp>
        <p:nvSpPr>
          <p:cNvPr id="33" name="Oval 32"/>
          <p:cNvSpPr/>
          <p:nvPr/>
        </p:nvSpPr>
        <p:spPr>
          <a:xfrm>
            <a:off x="6714456" y="309810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</a:fld>
            <a:endParaRPr lang="en-GB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5185E-6 L 0.00191 0.4032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-0.0007 0.45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323528" y="1124744"/>
            <a:ext cx="4183385" cy="4814540"/>
          </a:xfrm>
        </p:spPr>
        <p:txBody>
          <a:bodyPr/>
          <a:lstStyle/>
          <a:p>
            <a:r>
              <a:rPr lang="en-US" sz="2000" dirty="0"/>
              <a:t>Neighbourhoods </a:t>
            </a:r>
            <a:endParaRPr lang="en-US" sz="2000" dirty="0"/>
          </a:p>
          <a:p>
            <a:pPr lvl="1"/>
            <a:r>
              <a:rPr lang="en-US" sz="2000" dirty="0"/>
              <a:t>k-swap</a:t>
            </a:r>
            <a:r>
              <a:rPr lang="en-US" sz="2000" dirty="0"/>
              <a:t> where k is the number of items different from currnet packing s. </a:t>
            </a:r>
            <a:endParaRPr lang="en-US" sz="2000" dirty="0"/>
          </a:p>
          <a:p>
            <a:pPr lvl="1"/>
            <a:r>
              <a:rPr lang="en-US" sz="2000" dirty="0"/>
              <a:t>Our previous p</a:t>
            </a:r>
            <a:r>
              <a:rPr lang="en-US" sz="2000" dirty="0"/>
              <a:t>air-wise swap is 2-swap. </a:t>
            </a:r>
            <a:endParaRPr lang="en-US" sz="2000" dirty="0"/>
          </a:p>
          <a:p>
            <a:pPr lvl="1"/>
            <a:r>
              <a:rPr lang="en-US" sz="2000" dirty="0"/>
              <a:t>1-swap is equivelant to addition/removal of an item</a:t>
            </a:r>
            <a:endParaRPr lang="en-US" sz="2000" dirty="0"/>
          </a:p>
          <a:p>
            <a:pPr lvl="1"/>
            <a:r>
              <a:rPr lang="en-US" sz="2000" dirty="0"/>
              <a:t>3-swap could be 1-2 swaps or 2-1 swaps.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2"/>
              </p:nvPr>
            </p:nvSpPr>
            <p:spPr>
              <a:xfrm>
                <a:off x="4283968" y="1268760"/>
                <a:ext cx="4413945" cy="4824536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W</a:t>
                </a:r>
                <a:r>
                  <a:rPr lang="en-US" sz="2000" dirty="0"/>
                  <a:t>hen k&gt;3, the neighbourhood could be too expensive to evaluate. </a:t>
                </a:r>
                <a:endParaRPr lang="en-US" sz="2000" dirty="0"/>
              </a:p>
              <a:p>
                <a:pPr lvl="1"/>
                <a:r>
                  <a:rPr lang="en-US" sz="2000" dirty="0"/>
                  <a:t>E</a:t>
                </a:r>
                <a:r>
                  <a:rPr lang="en-US" sz="2000" dirty="0"/>
                  <a:t>.g. when k=4, |P|=400, |U|=600,  the size of neighbourhood could be as large as </a:t>
                </a:r>
                <a:endParaRPr lang="en-US" sz="2000" dirty="0"/>
              </a:p>
              <a:p>
                <a:pPr marL="457200" lvl="1" indent="0" algn="ctr">
                  <a:buNone/>
                </a:pPr>
                <a:endParaRPr lang="en-US" sz="200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43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000" dirty="0"/>
                  <a:t>Sampling: e.g. </a:t>
                </a:r>
                <a:r>
                  <a:rPr lang="en-US" sz="2000" dirty="0">
                    <a:highlight>
                      <a:srgbClr val="FFFF00"/>
                    </a:highlight>
                  </a:rPr>
                  <a:t>evaluate (1-r)% candidates only</a:t>
                </a:r>
                <a:r>
                  <a:rPr lang="en-US" sz="2000" dirty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>
              <a:xfrm>
                <a:off x="4283968" y="1268760"/>
                <a:ext cx="4413945" cy="4824536"/>
              </a:xfrm>
              <a:blipFill rotWithShape="1">
                <a:blip r:embed="rId1"/>
                <a:stretch>
                  <a:fillRect l="-6" t="-1" r="7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72007"/>
            <a:ext cx="8712968" cy="764705"/>
          </a:xfrm>
        </p:spPr>
        <p:txBody>
          <a:bodyPr/>
          <a:lstStyle/>
          <a:p>
            <a:r>
              <a:rPr lang="en-US" dirty="0"/>
              <a:t>Example - Knapsack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</a:fld>
            <a:endParaRPr lang="en-GB" altLang="zh-CN" dirty="0"/>
          </a:p>
        </p:txBody>
      </p:sp>
      <p:pic>
        <p:nvPicPr>
          <p:cNvPr id="7" name="图片 6" descr="截屏2025-05-07 18.34.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5445760"/>
            <a:ext cx="3975100" cy="3060700"/>
          </a:xfrm>
          <a:prstGeom prst="rect">
            <a:avLst/>
          </a:prstGeom>
        </p:spPr>
      </p:pic>
      <p:pic>
        <p:nvPicPr>
          <p:cNvPr id="8" name="图片 7" descr="截屏2025-05-07 18.37.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055" y="5373370"/>
            <a:ext cx="4051300" cy="3213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VNS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Change Best Descent to First Descent in local search</a:t>
            </a:r>
            <a:r>
              <a:rPr lang="en-US" dirty="0"/>
              <a:t>, coupled with maximum computational time as stopping criteria.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Random Sampling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VNS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91795" y="2636520"/>
            <a:ext cx="76034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🔹</a:t>
            </a:r>
            <a:r>
              <a:rPr lang="en-US" altLang="zh-CN" sz="1600"/>
              <a:t> </a:t>
            </a:r>
            <a:r>
              <a:rPr lang="zh-CN" altLang="en-US" sz="1600"/>
              <a:t>简化型</a:t>
            </a:r>
            <a:r>
              <a:rPr lang="en-US" altLang="zh-CN" sz="1600"/>
              <a:t> VNS</a:t>
            </a:r>
            <a:r>
              <a:rPr lang="zh-CN" altLang="en-US" sz="1600"/>
              <a:t>（</a:t>
            </a:r>
            <a:r>
              <a:rPr lang="en-US" altLang="zh-CN" sz="1600"/>
              <a:t>Reduced VNS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•</a:t>
            </a:r>
            <a:r>
              <a:rPr lang="zh-CN" altLang="en-US" sz="1600"/>
              <a:t>在局部搜索中，将</a:t>
            </a:r>
            <a:r>
              <a:rPr lang="en-US" altLang="zh-CN" sz="1600"/>
              <a:t>“</a:t>
            </a:r>
            <a:r>
              <a:rPr lang="zh-CN" altLang="en-US" sz="1600"/>
              <a:t>最佳下降（</a:t>
            </a:r>
            <a:r>
              <a:rPr lang="en-US" altLang="zh-CN" sz="1600"/>
              <a:t>Best Descent</a:t>
            </a:r>
            <a:r>
              <a:rPr lang="zh-CN" altLang="en-US" sz="1600"/>
              <a:t>）</a:t>
            </a:r>
            <a:r>
              <a:rPr lang="en-US" altLang="zh-CN" sz="1600"/>
              <a:t>”</a:t>
            </a:r>
            <a:r>
              <a:rPr lang="zh-CN" altLang="en-US" sz="1600"/>
              <a:t>替换为</a:t>
            </a:r>
            <a:r>
              <a:rPr lang="en-US" altLang="zh-CN" sz="1600"/>
              <a:t>“</a:t>
            </a:r>
            <a:r>
              <a:rPr lang="zh-CN" altLang="en-US" sz="1600"/>
              <a:t>首次下降（</a:t>
            </a:r>
            <a:r>
              <a:rPr lang="en-US" altLang="zh-CN" sz="1600"/>
              <a:t>First Descent</a:t>
            </a:r>
            <a:r>
              <a:rPr lang="zh-CN" altLang="en-US" sz="1600"/>
              <a:t>）</a:t>
            </a:r>
            <a:r>
              <a:rPr lang="en-US" altLang="zh-CN" sz="1600"/>
              <a:t>”</a:t>
            </a:r>
            <a:endParaRPr lang="en-US" altLang="zh-CN" sz="1600"/>
          </a:p>
          <a:p>
            <a:r>
              <a:rPr lang="en-US" altLang="zh-CN" sz="1600"/>
              <a:t>•</a:t>
            </a:r>
            <a:r>
              <a:rPr lang="zh-CN" altLang="en-US" sz="1600"/>
              <a:t>与最大计算时间作为终止条件配合使用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4173220" y="34086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随机采样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Large Scale Neighbourhood Search (ALNS) (Ropke &amp; Pisinger, 2006)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of VNS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7200" y="5445224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S. </a:t>
            </a:r>
            <a:r>
              <a:rPr lang="en-US" sz="1600" dirty="0" err="1"/>
              <a:t>Ropke</a:t>
            </a:r>
            <a:r>
              <a:rPr lang="en-US" sz="1600" dirty="0"/>
              <a:t>, D. </a:t>
            </a:r>
            <a:r>
              <a:rPr lang="en-US" sz="1600" dirty="0" err="1"/>
              <a:t>Pisinger</a:t>
            </a:r>
            <a:r>
              <a:rPr lang="en-US" sz="1600" dirty="0"/>
              <a:t> An adaptive large neighborhood search heuristic for the pickup and delivery problem with time windows. </a:t>
            </a:r>
            <a:r>
              <a:rPr lang="en-US" sz="1600" b="1" i="1" dirty="0"/>
              <a:t>Transportation Science</a:t>
            </a:r>
            <a:r>
              <a:rPr lang="en-US" sz="1600" dirty="0"/>
              <a:t>, 40 (4) (2006), pp. 455-472. </a:t>
            </a:r>
            <a:endParaRPr lang="en-US" sz="1600" dirty="0"/>
          </a:p>
          <a:p>
            <a:r>
              <a:rPr lang="en-US" sz="1600" dirty="0" err="1"/>
              <a:t>doi</a:t>
            </a:r>
            <a:r>
              <a:rPr lang="en-US" sz="1600" dirty="0"/>
              <a:t>: </a:t>
            </a:r>
            <a:r>
              <a:rPr lang="en-US" sz="1600" dirty="0">
                <a:hlinkClick r:id="rId1"/>
              </a:rPr>
              <a:t>http://www.doi.org/10.1287/trsc.1050.0135</a:t>
            </a:r>
            <a:r>
              <a:rPr lang="en-US" sz="1600" dirty="0"/>
              <a:t> 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2472197" y="1963036"/>
            <a:ext cx="1349895" cy="7386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Solution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893592" y="3284984"/>
            <a:ext cx="187220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 Search Neighbourhoods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88024" y="3284984"/>
            <a:ext cx="1349895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Destroy Opertors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137919" y="3284984"/>
            <a:ext cx="125815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Repair Opertors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277794" y="1963036"/>
            <a:ext cx="3118281" cy="7386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Adaptive Selection Mechanisms</a:t>
            </a:r>
            <a:r>
              <a:rPr lang="en-US" b="1" dirty="0">
                <a:solidFill>
                  <a:srgbClr val="FF0000"/>
                </a:solidFill>
              </a:rPr>
              <a:t> (VNS)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952405" y="4375506"/>
            <a:ext cx="344366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Simulated Annealing </a:t>
            </a:r>
            <a:r>
              <a:rPr lang="en-US" b="1" dirty="0">
                <a:solidFill>
                  <a:srgbClr val="FF0000"/>
                </a:solidFill>
              </a:rPr>
              <a:t>(SA)</a:t>
            </a:r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Acceptance Criteria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9" idx="3"/>
            <a:endCxn id="13" idx="1"/>
          </p:cNvCxnSpPr>
          <p:nvPr/>
        </p:nvCxnSpPr>
        <p:spPr>
          <a:xfrm>
            <a:off x="3822092" y="2332368"/>
            <a:ext cx="455702" cy="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373558" y="2734638"/>
            <a:ext cx="1" cy="565273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732239" y="2708920"/>
            <a:ext cx="1" cy="565273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407626" y="2701700"/>
            <a:ext cx="1" cy="565273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73557" y="3976785"/>
            <a:ext cx="2" cy="450124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732239" y="3951067"/>
            <a:ext cx="0" cy="424439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07626" y="3943847"/>
            <a:ext cx="0" cy="431659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1"/>
          </p:cNvCxnSpPr>
          <p:nvPr/>
        </p:nvCxnSpPr>
        <p:spPr>
          <a:xfrm flipH="1">
            <a:off x="1835696" y="4771550"/>
            <a:ext cx="2116709" cy="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835696" y="2332368"/>
            <a:ext cx="0" cy="2439182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9" idx="1"/>
          </p:cNvCxnSpPr>
          <p:nvPr/>
        </p:nvCxnSpPr>
        <p:spPr>
          <a:xfrm>
            <a:off x="1835696" y="2332368"/>
            <a:ext cx="636501" cy="0"/>
          </a:xfrm>
          <a:prstGeom prst="straightConnector1">
            <a:avLst/>
          </a:prstGeom>
          <a:ln w="22225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28040" y="7645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自适应大规模邻域搜索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95850" y="284797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破坏算子</a:t>
            </a:r>
            <a:r>
              <a:rPr lang="en-US" altLang="zh-CN"/>
              <a:t>     </a:t>
            </a:r>
            <a:r>
              <a:rPr lang="zh-CN" altLang="en-US"/>
              <a:t>修复算子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Tabu+VNS</a:t>
            </a:r>
            <a:r>
              <a:rPr lang="en-US" dirty="0"/>
              <a:t> Playground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idx="1"/>
          </p:nvPr>
        </p:nvSpPr>
        <p:spPr>
          <a:xfrm>
            <a:off x="468313" y="1052736"/>
            <a:ext cx="8229600" cy="5112568"/>
          </a:xfrm>
        </p:spPr>
        <p:txBody>
          <a:bodyPr/>
          <a:lstStyle/>
          <a:p>
            <a:pPr marL="574675" indent="-574675">
              <a:tabLst>
                <a:tab pos="574675" algn="l"/>
              </a:tabLst>
            </a:pPr>
            <a:r>
              <a:rPr lang="en-US" sz="1800" b="0" dirty="0"/>
              <a:t>Copy the code from the </a:t>
            </a:r>
            <a:r>
              <a:rPr lang="en-US" sz="1800" b="0" dirty="0" err="1"/>
              <a:t>Moddle</a:t>
            </a:r>
            <a:endParaRPr lang="en-US" sz="1800" b="0" dirty="0"/>
          </a:p>
          <a:p>
            <a:pPr marL="974725" lvl="1" indent="-574675">
              <a:tabLst>
                <a:tab pos="574675" algn="l"/>
              </a:tabLst>
            </a:pPr>
            <a:r>
              <a:rPr lang="en-US" sz="1800" dirty="0">
                <a:hlinkClick r:id="rId1"/>
              </a:rPr>
              <a:t>https://moodle.nottingham.ac.uk/pluginfile.php/10867793/mod_folder/content/0/lec04_testcode.py</a:t>
            </a:r>
            <a:endParaRPr lang="en-US" sz="1800" dirty="0"/>
          </a:p>
          <a:p>
            <a:pPr marL="974725" lvl="1" indent="-574675">
              <a:tabLst>
                <a:tab pos="574675" algn="l"/>
              </a:tabLst>
            </a:pPr>
            <a:r>
              <a:rPr lang="en-US" sz="1800" b="0" dirty="0"/>
              <a:t>Run it </a:t>
            </a:r>
            <a:r>
              <a:rPr lang="en-US" altLang="zh-CN" sz="1800" b="0" dirty="0"/>
              <a:t>on</a:t>
            </a:r>
            <a:r>
              <a:rPr lang="en-US" sz="1800" b="0" dirty="0"/>
              <a:t> your PC or through the website:</a:t>
            </a:r>
            <a:endParaRPr lang="en-US" sz="1800" b="0" dirty="0"/>
          </a:p>
          <a:p>
            <a:pPr marL="974725" lvl="1" indent="-574675">
              <a:tabLst>
                <a:tab pos="574675" algn="l"/>
              </a:tabLst>
            </a:pPr>
            <a:r>
              <a:rPr lang="en-US" sz="1800" dirty="0">
                <a:hlinkClick r:id="rId2"/>
              </a:rPr>
              <a:t>https://www.online-python.com/</a:t>
            </a:r>
            <a:r>
              <a:rPr lang="en-US" sz="1800" dirty="0"/>
              <a:t>	</a:t>
            </a:r>
            <a:endParaRPr lang="en-US" sz="1800" b="0" dirty="0"/>
          </a:p>
          <a:p>
            <a:pPr marL="574675" indent="-574675">
              <a:tabLst>
                <a:tab pos="574675" algn="l"/>
              </a:tabLst>
            </a:pPr>
            <a:r>
              <a:rPr lang="en-US" sz="1800" b="0" dirty="0"/>
              <a:t>Try to find better parameters (</a:t>
            </a:r>
            <a:r>
              <a:rPr lang="en-US" sz="1800" dirty="0"/>
              <a:t>Cost lower than: 9220.62</a:t>
            </a:r>
            <a:r>
              <a:rPr lang="en-US" sz="1800" b="0" dirty="0"/>
              <a:t>)</a:t>
            </a:r>
            <a:endParaRPr lang="en-US" sz="1800" b="0" dirty="0"/>
          </a:p>
          <a:p>
            <a:pPr marL="574675" indent="-574675">
              <a:tabLst>
                <a:tab pos="574675" algn="l"/>
              </a:tabLst>
            </a:pPr>
            <a:endParaRPr lang="en-US" sz="1800" b="0" dirty="0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27313" y="6337300"/>
            <a:ext cx="5040312" cy="476250"/>
          </a:xfrm>
        </p:spPr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14" name="Content Placeholder 6"/>
          <p:cNvSpPr txBox="1"/>
          <p:nvPr/>
        </p:nvSpPr>
        <p:spPr bwMode="auto">
          <a:xfrm>
            <a:off x="3949929" y="3571354"/>
            <a:ext cx="4392488" cy="22339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Verdana" panose="020B0804030504040204" pitchFamily="34" charset="0"/>
                <a:ea typeface="+mn-ea"/>
                <a:cs typeface="Verdana" panose="020B0804030504040204"/>
              </a:defRPr>
            </a:lvl1pPr>
            <a:lvl2pPr marL="742950" indent="-285750" algn="l" rtl="0" eaLnBrk="0" fontAlgn="base" hangingPunct="0">
              <a:spcBef>
                <a:spcPts val="1000"/>
              </a:spcBef>
              <a:spcAft>
                <a:spcPct val="0"/>
              </a:spcAft>
              <a:buChar char="–"/>
              <a:defRPr sz="2400">
                <a:solidFill>
                  <a:srgbClr val="000000"/>
                </a:solidFill>
                <a:latin typeface="Verdana" panose="020B0804030504040204" pitchFamily="34" charset="0"/>
                <a:cs typeface="Verdana" panose="020B0804030504040204"/>
              </a:defRPr>
            </a:lvl2pPr>
            <a:lvl3pPr marL="11430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000" b="1">
                <a:solidFill>
                  <a:srgbClr val="000000"/>
                </a:solidFill>
                <a:latin typeface="Verdana" panose="020B0804030504040204" pitchFamily="34" charset="0"/>
                <a:cs typeface="Verdana" panose="020B0804030504040204"/>
              </a:defRPr>
            </a:lvl3pPr>
            <a:lvl4pPr marL="16002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–"/>
              <a:defRPr sz="1800" b="1">
                <a:solidFill>
                  <a:srgbClr val="000000"/>
                </a:solidFill>
                <a:latin typeface="Verdana" panose="020B0804030504040204" pitchFamily="34" charset="0"/>
                <a:cs typeface="Verdana" panose="020B0804030504040204"/>
              </a:defRPr>
            </a:lvl4pPr>
            <a:lvl5pPr marL="20574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Verdana" panose="020B0804030504040204" pitchFamily="34" charset="0"/>
                <a:cs typeface="Verdana" panose="020B0804030504040204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lnSpc>
                <a:spcPts val="2160"/>
              </a:lnSpc>
              <a:spcBef>
                <a:spcPts val="0"/>
              </a:spcBef>
              <a:buNone/>
              <a:tabLst>
                <a:tab pos="574675" algn="l"/>
              </a:tabLst>
            </a:pPr>
            <a:r>
              <a:rPr lang="en-US" sz="1800" b="0" kern="0" dirty="0"/>
              <a:t>Share your performance in </a:t>
            </a:r>
            <a:r>
              <a:rPr lang="en-US" sz="1800" b="0" kern="0" dirty="0" err="1"/>
              <a:t>Menti</a:t>
            </a:r>
            <a:endParaRPr lang="en-US" sz="1800" b="0" kern="0" dirty="0"/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  <a:tabLst>
                <a:tab pos="574675" algn="l"/>
              </a:tabLst>
            </a:pPr>
            <a:endParaRPr lang="en-US" sz="1800" b="0" kern="0" dirty="0"/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  <a:tabLst>
                <a:tab pos="574675" algn="l"/>
              </a:tabLst>
            </a:pPr>
            <a:r>
              <a:rPr lang="en-US" altLang="zh-CN" sz="1800" kern="0" dirty="0"/>
              <a:t>Do not change iteration number.</a:t>
            </a:r>
            <a:endParaRPr lang="en-US" sz="1800" kern="0" dirty="0"/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  <a:tabLst>
                <a:tab pos="574675" algn="l"/>
              </a:tabLst>
            </a:pPr>
            <a:endParaRPr lang="en-US" sz="1800" b="0" kern="0" dirty="0"/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  <a:tabLst>
                <a:tab pos="574675" algn="l"/>
              </a:tabLst>
            </a:pPr>
            <a:r>
              <a:rPr lang="en-US" sz="1800" b="0" kern="0" dirty="0"/>
              <a:t>Compare with classmates and share your parameter tuning, </a:t>
            </a:r>
            <a:r>
              <a:rPr lang="en-US" sz="1800" kern="0" dirty="0"/>
              <a:t>which parameter is most important</a:t>
            </a:r>
            <a:r>
              <a:rPr lang="en-US" sz="1800" b="0" kern="0" dirty="0"/>
              <a:t>?</a:t>
            </a:r>
            <a:endParaRPr lang="en-US" sz="1800" b="0" kern="0" dirty="0"/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  <a:tabLst>
                <a:tab pos="574675" algn="l"/>
              </a:tabLst>
            </a:pPr>
            <a:endParaRPr lang="en-US" sz="1800" b="0" kern="0" dirty="0"/>
          </a:p>
          <a:p>
            <a:pPr marL="0" indent="0">
              <a:lnSpc>
                <a:spcPts val="2160"/>
              </a:lnSpc>
              <a:spcBef>
                <a:spcPts val="0"/>
              </a:spcBef>
              <a:buNone/>
              <a:tabLst>
                <a:tab pos="574675" algn="l"/>
              </a:tabLst>
            </a:pPr>
            <a:r>
              <a:rPr lang="en-US" sz="1800" kern="0" dirty="0"/>
              <a:t>Keep your running record</a:t>
            </a:r>
            <a:endParaRPr lang="en-US" sz="180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9" t="10032" r="9435" b="8543"/>
          <a:stretch>
            <a:fillRect/>
          </a:stretch>
        </p:blipFill>
        <p:spPr bwMode="auto">
          <a:xfrm>
            <a:off x="801583" y="3519199"/>
            <a:ext cx="2808311" cy="273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Tabu Search</a:t>
            </a:r>
            <a:endParaRPr lang="en-US" sz="2000" dirty="0"/>
          </a:p>
          <a:p>
            <a:pPr lvl="1"/>
            <a:r>
              <a:rPr lang="en-US" sz="2000" dirty="0"/>
              <a:t>Simple to implement, general to many problems </a:t>
            </a:r>
            <a:endParaRPr lang="en-US" sz="2000" dirty="0"/>
          </a:p>
          <a:p>
            <a:pPr lvl="1"/>
            <a:r>
              <a:rPr lang="en-US" sz="2000" dirty="0"/>
              <a:t>Effective in preventing cycling </a:t>
            </a:r>
            <a:endParaRPr lang="en-US" sz="2000" dirty="0"/>
          </a:p>
          <a:p>
            <a:pPr lvl="1"/>
            <a:r>
              <a:rPr lang="en-US" sz="2000" dirty="0"/>
              <a:t>Exploration through long-term memory </a:t>
            </a:r>
            <a:endParaRPr lang="en-US" sz="2000" dirty="0"/>
          </a:p>
          <a:p>
            <a:r>
              <a:rPr lang="en-US" sz="2000" dirty="0"/>
              <a:t>VNS</a:t>
            </a:r>
            <a:endParaRPr lang="en-US" sz="2000" dirty="0"/>
          </a:p>
          <a:p>
            <a:pPr lvl="1"/>
            <a:r>
              <a:rPr lang="en-US" sz="2000" dirty="0"/>
              <a:t>Simple and largely applicable </a:t>
            </a:r>
            <a:endParaRPr lang="en-US" sz="2000" dirty="0"/>
          </a:p>
          <a:p>
            <a:pPr lvl="1"/>
            <a:r>
              <a:rPr lang="en-US" sz="2000" dirty="0"/>
              <a:t>Efficient and effective, especially constrained CO problems. </a:t>
            </a:r>
            <a:endParaRPr lang="en-US" sz="2000" dirty="0"/>
          </a:p>
          <a:p>
            <a:pPr lvl="1"/>
            <a:r>
              <a:rPr lang="en-US" sz="2000" dirty="0"/>
              <a:t>Robust: performs well for various problems</a:t>
            </a:r>
            <a:endParaRPr lang="en-US" sz="2000" dirty="0"/>
          </a:p>
          <a:p>
            <a:pPr lvl="1"/>
            <a:r>
              <a:rPr lang="en-US" sz="2000" dirty="0"/>
              <a:t>Flexible to extend: allows development of variations/extensions 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  <p:pic>
        <p:nvPicPr>
          <p:cNvPr id="4" name="图片 3" descr="截屏2025-05-07 18.50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6415" y="4149090"/>
            <a:ext cx="2463800" cy="3668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1135" y="5716905"/>
            <a:ext cx="63195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Tabu Search </a:t>
            </a:r>
            <a:r>
              <a:rPr lang="zh-CN" altLang="en-US"/>
              <a:t>更注重</a:t>
            </a:r>
            <a:r>
              <a:rPr lang="en-US" altLang="zh-CN"/>
              <a:t>“</a:t>
            </a:r>
            <a:r>
              <a:rPr lang="zh-CN" altLang="en-US"/>
              <a:t>记忆机制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VNS </a:t>
            </a:r>
            <a:r>
              <a:rPr lang="zh-CN" altLang="en-US"/>
              <a:t>更强调</a:t>
            </a:r>
            <a:r>
              <a:rPr lang="en-US" altLang="zh-CN"/>
              <a:t>“</a:t>
            </a:r>
            <a:r>
              <a:rPr lang="zh-CN" altLang="en-US"/>
              <a:t>邻域变化策略</a:t>
            </a:r>
            <a:r>
              <a:rPr lang="en-US" altLang="zh-CN"/>
              <a:t>”</a:t>
            </a:r>
            <a:r>
              <a:rPr lang="zh-CN" altLang="en-US"/>
              <a:t>，两者在组合优化中互为补充，甚至可融合为混合元启发式。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ea typeface="宋体" pitchFamily="2" charset="-122"/>
              </a:rPr>
              <a:t>Metaheuristics II</a:t>
            </a:r>
            <a:endParaRPr lang="en-GB" altLang="zh-CN" dirty="0">
              <a:ea typeface="宋体" pitchFamily="2" charset="-122"/>
            </a:endParaRPr>
          </a:p>
          <a:p>
            <a:pPr lvl="1"/>
            <a:r>
              <a:rPr lang="en-GB" dirty="0" err="1">
                <a:ea typeface="宋体" pitchFamily="2" charset="-122"/>
              </a:rPr>
              <a:t>Tabu</a:t>
            </a:r>
            <a:r>
              <a:rPr lang="en-GB" dirty="0">
                <a:ea typeface="宋体" pitchFamily="2" charset="-122"/>
              </a:rPr>
              <a:t> Search </a:t>
            </a:r>
            <a:endParaRPr lang="en-GB" dirty="0">
              <a:ea typeface="宋体" pitchFamily="2" charset="-122"/>
            </a:endParaRPr>
          </a:p>
          <a:p>
            <a:pPr lvl="1"/>
            <a:r>
              <a:rPr lang="en-GB" dirty="0">
                <a:ea typeface="宋体" pitchFamily="2" charset="-122"/>
              </a:rPr>
              <a:t>Variable Neighbourhood Search</a:t>
            </a:r>
            <a:endParaRPr lang="en-GB" dirty="0">
              <a:ea typeface="宋体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lecture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ea typeface="宋体" pitchFamily="2" charset="-122"/>
              </a:rPr>
              <a:t>Population based metaheuristics</a:t>
            </a:r>
            <a:endParaRPr lang="en-GB" altLang="zh-CN" dirty="0">
              <a:ea typeface="宋体" pitchFamily="2" charset="-122"/>
            </a:endParaRPr>
          </a:p>
          <a:p>
            <a:pPr lvl="1"/>
            <a:r>
              <a:rPr lang="en-GB" dirty="0">
                <a:ea typeface="宋体" pitchFamily="2" charset="-122"/>
              </a:rPr>
              <a:t>Genetic algorithm</a:t>
            </a:r>
            <a:endParaRPr lang="en-GB" dirty="0">
              <a:ea typeface="宋体" pitchFamily="2" charset="-122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5536" y="3140968"/>
            <a:ext cx="8496944" cy="893605"/>
          </a:xfrm>
        </p:spPr>
        <p:txBody>
          <a:bodyPr/>
          <a:lstStyle/>
          <a:p>
            <a:r>
              <a:rPr lang="en-US" dirty="0" err="1"/>
              <a:t>Tabu</a:t>
            </a:r>
            <a:r>
              <a:rPr lang="en-US" dirty="0"/>
              <a:t> Search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38657" y="1027477"/>
            <a:ext cx="4745075" cy="3456384"/>
          </a:xfrm>
        </p:spPr>
        <p:txBody>
          <a:bodyPr/>
          <a:lstStyle/>
          <a:p>
            <a:r>
              <a:rPr lang="en-US" sz="2000" dirty="0"/>
              <a:t>Exploitation/intensification</a:t>
            </a:r>
            <a:endParaRPr lang="en-US" sz="2000" b="0" dirty="0"/>
          </a:p>
          <a:p>
            <a:pPr lvl="1"/>
            <a:r>
              <a:rPr lang="en-US" sz="2000" b="0" dirty="0"/>
              <a:t>cooling the temperature</a:t>
            </a:r>
            <a:endParaRPr lang="en-US" sz="2000" b="0" dirty="0"/>
          </a:p>
          <a:p>
            <a:endParaRPr lang="en-US" sz="2000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72007"/>
            <a:ext cx="8712968" cy="764705"/>
          </a:xfrm>
        </p:spPr>
        <p:txBody>
          <a:bodyPr/>
          <a:lstStyle/>
          <a:p>
            <a:r>
              <a:rPr lang="en-US" dirty="0"/>
              <a:t>Exploitation vs. Exploration in SA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11874" y="2030210"/>
            <a:ext cx="3024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323296"/>
                </a:solidFill>
              </a:rPr>
              <a:t>p = e</a:t>
            </a:r>
            <a:r>
              <a:rPr lang="en-US" sz="2800" b="1" i="1" baseline="30000" dirty="0">
                <a:solidFill>
                  <a:srgbClr val="323296"/>
                </a:solidFill>
              </a:rPr>
              <a:t>-</a:t>
            </a:r>
            <a:r>
              <a:rPr lang="en-US" sz="2800" b="1" baseline="30000" dirty="0">
                <a:solidFill>
                  <a:srgbClr val="323296"/>
                </a:solidFill>
              </a:rPr>
              <a:t>[</a:t>
            </a:r>
            <a:r>
              <a:rPr lang="en-US" sz="2800" b="1" i="1" baseline="30000" dirty="0">
                <a:solidFill>
                  <a:srgbClr val="323296"/>
                </a:solidFill>
              </a:rPr>
              <a:t>f </a:t>
            </a:r>
            <a:r>
              <a:rPr lang="en-US" sz="2800" b="1" baseline="30000" dirty="0">
                <a:solidFill>
                  <a:srgbClr val="323296"/>
                </a:solidFill>
              </a:rPr>
              <a:t>(</a:t>
            </a:r>
            <a:r>
              <a:rPr lang="en-US" sz="2800" b="1" i="1" baseline="30000" dirty="0">
                <a:solidFill>
                  <a:srgbClr val="323296"/>
                </a:solidFill>
              </a:rPr>
              <a:t>s’</a:t>
            </a:r>
            <a:r>
              <a:rPr lang="en-US" sz="2800" b="1" baseline="30000" dirty="0">
                <a:solidFill>
                  <a:srgbClr val="323296"/>
                </a:solidFill>
              </a:rPr>
              <a:t>) </a:t>
            </a:r>
            <a:r>
              <a:rPr lang="en-US" sz="2800" b="1" i="1" baseline="30000" dirty="0">
                <a:solidFill>
                  <a:srgbClr val="323296"/>
                </a:solidFill>
              </a:rPr>
              <a:t>–</a:t>
            </a:r>
            <a:r>
              <a:rPr lang="en-US" sz="2800" b="1" i="1" baseline="30000" dirty="0">
                <a:solidFill>
                  <a:srgbClr val="323296"/>
                </a:solidFill>
              </a:rPr>
              <a:t> f </a:t>
            </a:r>
            <a:r>
              <a:rPr lang="en-US" sz="2800" b="1" baseline="30000" dirty="0">
                <a:solidFill>
                  <a:srgbClr val="323296"/>
                </a:solidFill>
              </a:rPr>
              <a:t>(</a:t>
            </a:r>
            <a:r>
              <a:rPr lang="en-US" sz="2800" b="1" i="1" baseline="30000" dirty="0">
                <a:solidFill>
                  <a:srgbClr val="323296"/>
                </a:solidFill>
              </a:rPr>
              <a:t>s</a:t>
            </a:r>
            <a:r>
              <a:rPr lang="en-US" sz="2800" b="1" baseline="30000" dirty="0">
                <a:solidFill>
                  <a:srgbClr val="323296"/>
                </a:solidFill>
              </a:rPr>
              <a:t>)] </a:t>
            </a:r>
            <a:r>
              <a:rPr lang="en-US" sz="2800" b="1" i="1" baseline="30000" dirty="0">
                <a:solidFill>
                  <a:srgbClr val="323296"/>
                </a:solidFill>
              </a:rPr>
              <a:t>/ t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2592288" y="2649102"/>
            <a:ext cx="4572000" cy="2728872"/>
            <a:chOff x="2890861" y="2915652"/>
            <a:chExt cx="5065515" cy="2889612"/>
          </a:xfrm>
        </p:grpSpPr>
        <p:grpSp>
          <p:nvGrpSpPr>
            <p:cNvPr id="7" name="Group 6"/>
            <p:cNvGrpSpPr/>
            <p:nvPr/>
          </p:nvGrpSpPr>
          <p:grpSpPr>
            <a:xfrm>
              <a:off x="2890861" y="3068960"/>
              <a:ext cx="4777483" cy="2736304"/>
              <a:chOff x="2123728" y="4221088"/>
              <a:chExt cx="4572000" cy="2064645"/>
            </a:xfrm>
          </p:grpSpPr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2123728" y="4221088"/>
                <a:ext cx="4572000" cy="20646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Freeform 9"/>
              <p:cNvSpPr/>
              <p:nvPr/>
            </p:nvSpPr>
            <p:spPr>
              <a:xfrm>
                <a:off x="3112790" y="5157192"/>
                <a:ext cx="174898" cy="590550"/>
              </a:xfrm>
              <a:custGeom>
                <a:avLst/>
                <a:gdLst>
                  <a:gd name="connsiteX0" fmla="*/ 0 w 204788"/>
                  <a:gd name="connsiteY0" fmla="*/ 304800 h 590550"/>
                  <a:gd name="connsiteX1" fmla="*/ 171450 w 204788"/>
                  <a:gd name="connsiteY1" fmla="*/ 47625 h 590550"/>
                  <a:gd name="connsiteX2" fmla="*/ 200025 w 204788"/>
                  <a:gd name="connsiteY2" fmla="*/ 5905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4788" h="590550">
                    <a:moveTo>
                      <a:pt x="0" y="304800"/>
                    </a:moveTo>
                    <a:cubicBezTo>
                      <a:pt x="69056" y="152400"/>
                      <a:pt x="138113" y="0"/>
                      <a:pt x="171450" y="47625"/>
                    </a:cubicBezTo>
                    <a:cubicBezTo>
                      <a:pt x="204788" y="95250"/>
                      <a:pt x="202406" y="342900"/>
                      <a:pt x="200025" y="590550"/>
                    </a:cubicBezTo>
                  </a:path>
                </a:pathLst>
              </a:custGeom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3286125" y="5543550"/>
                <a:ext cx="161925" cy="447675"/>
              </a:xfrm>
              <a:custGeom>
                <a:avLst/>
                <a:gdLst>
                  <a:gd name="connsiteX0" fmla="*/ 0 w 161925"/>
                  <a:gd name="connsiteY0" fmla="*/ 104775 h 447675"/>
                  <a:gd name="connsiteX1" fmla="*/ 142875 w 161925"/>
                  <a:gd name="connsiteY1" fmla="*/ 57150 h 447675"/>
                  <a:gd name="connsiteX2" fmla="*/ 114300 w 161925"/>
                  <a:gd name="connsiteY2" fmla="*/ 447675 h 4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925" h="447675">
                    <a:moveTo>
                      <a:pt x="0" y="104775"/>
                    </a:moveTo>
                    <a:cubicBezTo>
                      <a:pt x="61912" y="52387"/>
                      <a:pt x="123825" y="0"/>
                      <a:pt x="142875" y="57150"/>
                    </a:cubicBezTo>
                    <a:cubicBezTo>
                      <a:pt x="161925" y="114300"/>
                      <a:pt x="138112" y="280987"/>
                      <a:pt x="114300" y="447675"/>
                    </a:cubicBezTo>
                  </a:path>
                </a:pathLst>
              </a:custGeom>
              <a:ln w="19050">
                <a:solidFill>
                  <a:srgbClr val="FF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3019425" y="4832350"/>
                <a:ext cx="2714625" cy="711200"/>
              </a:xfrm>
              <a:custGeom>
                <a:avLst/>
                <a:gdLst>
                  <a:gd name="connsiteX0" fmla="*/ 0 w 2714625"/>
                  <a:gd name="connsiteY0" fmla="*/ 558800 h 711200"/>
                  <a:gd name="connsiteX1" fmla="*/ 1457325 w 2714625"/>
                  <a:gd name="connsiteY1" fmla="*/ 25400 h 711200"/>
                  <a:gd name="connsiteX2" fmla="*/ 2714625 w 2714625"/>
                  <a:gd name="connsiteY2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25" h="711200">
                    <a:moveTo>
                      <a:pt x="0" y="558800"/>
                    </a:moveTo>
                    <a:cubicBezTo>
                      <a:pt x="502444" y="279400"/>
                      <a:pt x="1004888" y="0"/>
                      <a:pt x="1457325" y="25400"/>
                    </a:cubicBezTo>
                    <a:cubicBezTo>
                      <a:pt x="1909763" y="50800"/>
                      <a:pt x="2312194" y="381000"/>
                      <a:pt x="2714625" y="711200"/>
                    </a:cubicBezTo>
                  </a:path>
                </a:pathLst>
              </a:custGeom>
              <a:ln w="19050">
                <a:solidFill>
                  <a:srgbClr val="FF0000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021732" y="4783435"/>
                <a:ext cx="1193204" cy="578641"/>
              </a:xfrm>
              <a:custGeom>
                <a:avLst/>
                <a:gdLst>
                  <a:gd name="connsiteX0" fmla="*/ 0 w 2714625"/>
                  <a:gd name="connsiteY0" fmla="*/ 558800 h 711200"/>
                  <a:gd name="connsiteX1" fmla="*/ 1457325 w 2714625"/>
                  <a:gd name="connsiteY1" fmla="*/ 25400 h 711200"/>
                  <a:gd name="connsiteX2" fmla="*/ 2714625 w 2714625"/>
                  <a:gd name="connsiteY2" fmla="*/ 71120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625" h="711200">
                    <a:moveTo>
                      <a:pt x="0" y="558800"/>
                    </a:moveTo>
                    <a:cubicBezTo>
                      <a:pt x="502444" y="279400"/>
                      <a:pt x="1004888" y="0"/>
                      <a:pt x="1457325" y="25400"/>
                    </a:cubicBezTo>
                    <a:cubicBezTo>
                      <a:pt x="1909763" y="50800"/>
                      <a:pt x="2312194" y="381000"/>
                      <a:pt x="2714625" y="711200"/>
                    </a:cubicBezTo>
                  </a:path>
                </a:pathLst>
              </a:custGeom>
              <a:ln w="19050">
                <a:solidFill>
                  <a:srgbClr val="FF0000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9" name="Freeform 38"/>
            <p:cNvSpPr/>
            <p:nvPr/>
          </p:nvSpPr>
          <p:spPr>
            <a:xfrm>
              <a:off x="5310909" y="4797152"/>
              <a:ext cx="341211" cy="365828"/>
            </a:xfrm>
            <a:custGeom>
              <a:avLst/>
              <a:gdLst>
                <a:gd name="connsiteX0" fmla="*/ 0 w 393486"/>
                <a:gd name="connsiteY0" fmla="*/ 334818 h 420549"/>
                <a:gd name="connsiteX1" fmla="*/ 277091 w 393486"/>
                <a:gd name="connsiteY1" fmla="*/ 415636 h 420549"/>
                <a:gd name="connsiteX2" fmla="*/ 392546 w 393486"/>
                <a:gd name="connsiteY2" fmla="*/ 207818 h 420549"/>
                <a:gd name="connsiteX3" fmla="*/ 334818 w 393486"/>
                <a:gd name="connsiteY3" fmla="*/ 0 h 42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486" h="420549">
                  <a:moveTo>
                    <a:pt x="0" y="334818"/>
                  </a:moveTo>
                  <a:cubicBezTo>
                    <a:pt x="105833" y="385810"/>
                    <a:pt x="211667" y="436803"/>
                    <a:pt x="277091" y="415636"/>
                  </a:cubicBezTo>
                  <a:cubicBezTo>
                    <a:pt x="342515" y="394469"/>
                    <a:pt x="382925" y="277090"/>
                    <a:pt x="392546" y="207818"/>
                  </a:cubicBezTo>
                  <a:cubicBezTo>
                    <a:pt x="402167" y="138546"/>
                    <a:pt x="334818" y="0"/>
                    <a:pt x="334818" y="0"/>
                  </a:cubicBezTo>
                </a:path>
              </a:pathLst>
            </a:custGeom>
            <a:ln>
              <a:solidFill>
                <a:srgbClr val="000090"/>
              </a:solidFill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11353402">
              <a:off x="5319192" y="4750125"/>
              <a:ext cx="341211" cy="365828"/>
            </a:xfrm>
            <a:custGeom>
              <a:avLst/>
              <a:gdLst>
                <a:gd name="connsiteX0" fmla="*/ 0 w 393486"/>
                <a:gd name="connsiteY0" fmla="*/ 334818 h 420549"/>
                <a:gd name="connsiteX1" fmla="*/ 277091 w 393486"/>
                <a:gd name="connsiteY1" fmla="*/ 415636 h 420549"/>
                <a:gd name="connsiteX2" fmla="*/ 392546 w 393486"/>
                <a:gd name="connsiteY2" fmla="*/ 207818 h 420549"/>
                <a:gd name="connsiteX3" fmla="*/ 334818 w 393486"/>
                <a:gd name="connsiteY3" fmla="*/ 0 h 42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486" h="420549">
                  <a:moveTo>
                    <a:pt x="0" y="334818"/>
                  </a:moveTo>
                  <a:cubicBezTo>
                    <a:pt x="105833" y="385810"/>
                    <a:pt x="211667" y="436803"/>
                    <a:pt x="277091" y="415636"/>
                  </a:cubicBezTo>
                  <a:cubicBezTo>
                    <a:pt x="342515" y="394469"/>
                    <a:pt x="382925" y="277090"/>
                    <a:pt x="392546" y="207818"/>
                  </a:cubicBezTo>
                  <a:cubicBezTo>
                    <a:pt x="402167" y="138546"/>
                    <a:pt x="334818" y="0"/>
                    <a:pt x="334818" y="0"/>
                  </a:cubicBezTo>
                </a:path>
              </a:pathLst>
            </a:custGeom>
            <a:ln>
              <a:solidFill>
                <a:srgbClr val="000090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6846873">
              <a:off x="4889850" y="4536456"/>
              <a:ext cx="444417" cy="593398"/>
            </a:xfrm>
            <a:custGeom>
              <a:avLst/>
              <a:gdLst>
                <a:gd name="connsiteX0" fmla="*/ 0 w 393486"/>
                <a:gd name="connsiteY0" fmla="*/ 334818 h 420549"/>
                <a:gd name="connsiteX1" fmla="*/ 277091 w 393486"/>
                <a:gd name="connsiteY1" fmla="*/ 415636 h 420549"/>
                <a:gd name="connsiteX2" fmla="*/ 392546 w 393486"/>
                <a:gd name="connsiteY2" fmla="*/ 207818 h 420549"/>
                <a:gd name="connsiteX3" fmla="*/ 334818 w 393486"/>
                <a:gd name="connsiteY3" fmla="*/ 0 h 420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486" h="420549">
                  <a:moveTo>
                    <a:pt x="0" y="334818"/>
                  </a:moveTo>
                  <a:cubicBezTo>
                    <a:pt x="105833" y="385810"/>
                    <a:pt x="211667" y="436803"/>
                    <a:pt x="277091" y="415636"/>
                  </a:cubicBezTo>
                  <a:cubicBezTo>
                    <a:pt x="342515" y="394469"/>
                    <a:pt x="382925" y="277090"/>
                    <a:pt x="392546" y="207818"/>
                  </a:cubicBezTo>
                  <a:cubicBezTo>
                    <a:pt x="402167" y="138546"/>
                    <a:pt x="334818" y="0"/>
                    <a:pt x="334818" y="0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48064" y="4653136"/>
              <a:ext cx="792088" cy="576064"/>
            </a:xfrm>
            <a:prstGeom prst="rect">
              <a:avLst/>
            </a:prstGeom>
            <a:solidFill>
              <a:schemeClr val="accent6">
                <a:alpha val="43000"/>
              </a:schemeClr>
            </a:solidFill>
            <a:ln w="19050">
              <a:noFill/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42" idx="0"/>
            </p:cNvCxnSpPr>
            <p:nvPr/>
          </p:nvCxnSpPr>
          <p:spPr>
            <a:xfrm flipV="1">
              <a:off x="5544108" y="3284984"/>
              <a:ext cx="1332148" cy="13681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660232" y="2915652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Cycles!!!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</a:fld>
            <a:endParaRPr lang="en-GB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971724" y="5438070"/>
            <a:ext cx="734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 is a </a:t>
            </a:r>
            <a:r>
              <a:rPr lang="en-US" sz="2000" b="1" dirty="0">
                <a:solidFill>
                  <a:srgbClr val="3232F1"/>
                </a:solidFill>
              </a:rPr>
              <a:t>memoryless</a:t>
            </a:r>
            <a:r>
              <a:rPr lang="en-US" sz="2000" dirty="0"/>
              <a:t> method and may be not capable to prevent cycles if temperature is not set appropriately. 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4533343" y="1052736"/>
            <a:ext cx="4572000" cy="8361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eaLnBrk="0" hangingPunct="0">
              <a:spcBef>
                <a:spcPts val="1000"/>
              </a:spcBef>
              <a:buChar char="•"/>
            </a:pPr>
            <a:r>
              <a:rPr lang="en-US" sz="2000" b="1" dirty="0">
                <a:solidFill>
                  <a:srgbClr val="000000"/>
                </a:solidFill>
                <a:latin typeface="Verdana" panose="020B0804030504040204"/>
                <a:cs typeface="Verdana" panose="020B0804030504040204"/>
              </a:rPr>
              <a:t>Exploration/diversification</a:t>
            </a:r>
            <a:endParaRPr lang="en-US" sz="2000" b="1" dirty="0">
              <a:solidFill>
                <a:srgbClr val="000000"/>
              </a:solidFill>
              <a:latin typeface="Verdana" panose="020B0804030504040204"/>
              <a:cs typeface="Verdana" panose="020B0804030504040204"/>
            </a:endParaRPr>
          </a:p>
          <a:p>
            <a:pPr marL="742950" lvl="1" indent="-285750" eaLnBrk="0" hangingPunct="0">
              <a:spcBef>
                <a:spcPts val="1000"/>
              </a:spcBef>
              <a:buChar char="–"/>
            </a:pPr>
            <a:r>
              <a:rPr lang="en-US" sz="2000" dirty="0">
                <a:solidFill>
                  <a:srgbClr val="000000"/>
                </a:solidFill>
                <a:latin typeface="Verdana" panose="020B0804030504040204"/>
                <a:cs typeface="Verdana" panose="020B0804030504040204"/>
              </a:rPr>
              <a:t> heating up the temperature</a:t>
            </a:r>
            <a:endParaRPr lang="en-US" sz="2000" dirty="0">
              <a:solidFill>
                <a:srgbClr val="000000"/>
              </a:solidFill>
              <a:latin typeface="Verdana" panose="020B0804030504040204"/>
              <a:cs typeface="Verdana" panose="020B080403050404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360" y="1864995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🔸</a:t>
            </a:r>
            <a:r>
              <a:rPr lang="en-US" altLang="zh-CN"/>
              <a:t> </a:t>
            </a:r>
            <a:r>
              <a:rPr lang="zh-CN" altLang="en-US"/>
              <a:t>开发</a:t>
            </a:r>
            <a:r>
              <a:rPr lang="en-US" altLang="zh-CN"/>
              <a:t> / </a:t>
            </a:r>
            <a:r>
              <a:rPr lang="zh-CN" altLang="en-US"/>
              <a:t>强化（</a:t>
            </a:r>
            <a:r>
              <a:rPr lang="en-US" altLang="zh-CN"/>
              <a:t>Exploitation / Intensification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通过降低温度实现（冷却）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94400" y="1868805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🔹</a:t>
            </a:r>
            <a:r>
              <a:rPr lang="en-US" altLang="zh-CN"/>
              <a:t> </a:t>
            </a:r>
            <a:r>
              <a:rPr lang="zh-CN" altLang="en-US"/>
              <a:t>探索</a:t>
            </a:r>
            <a:r>
              <a:rPr lang="en-US" altLang="zh-CN"/>
              <a:t> / </a:t>
            </a:r>
            <a:r>
              <a:rPr lang="zh-CN" altLang="en-US"/>
              <a:t>多样化（</a:t>
            </a:r>
            <a:r>
              <a:rPr lang="en-US" altLang="zh-CN"/>
              <a:t>Exploration / Diversification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通过升高温度实现（加热）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Tabu Search</a:t>
            </a:r>
            <a:endParaRPr lang="en-GB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5040313" cy="5112568"/>
          </a:xfrm>
        </p:spPr>
        <p:txBody>
          <a:bodyPr/>
          <a:lstStyle/>
          <a:p>
            <a:pPr>
              <a:buFontTx/>
              <a:buNone/>
            </a:pPr>
            <a:r>
              <a:rPr lang="en-GB" dirty="0"/>
              <a:t>Proposed independently by Glover(1986) and Hansen(1986);</a:t>
            </a:r>
            <a:endParaRPr lang="en-GB" dirty="0"/>
          </a:p>
          <a:p>
            <a:pPr>
              <a:buFontTx/>
              <a:buNone/>
            </a:pPr>
            <a:endParaRPr lang="en-GB" dirty="0"/>
          </a:p>
          <a:p>
            <a:pPr marL="0" indent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800" dirty="0" err="1">
                <a:solidFill>
                  <a:srgbClr val="0000FF"/>
                </a:solidFill>
              </a:rPr>
              <a:t>Tabu</a:t>
            </a:r>
            <a:r>
              <a:rPr lang="en-US" sz="1800" dirty="0">
                <a:solidFill>
                  <a:srgbClr val="0000FF"/>
                </a:solidFill>
              </a:rPr>
              <a:t> search is </a:t>
            </a:r>
            <a:r>
              <a:rPr lang="ja-JP" altLang="en-US" sz="1800" dirty="0">
                <a:solidFill>
                  <a:srgbClr val="0000FF"/>
                </a:solidFill>
                <a:latin typeface="Arial" panose="020B0604020202090204"/>
              </a:rPr>
              <a:t>“</a:t>
            </a:r>
            <a:r>
              <a:rPr lang="en-US" sz="1800" dirty="0">
                <a:solidFill>
                  <a:srgbClr val="0000FF"/>
                </a:solidFill>
              </a:rPr>
              <a:t>a meta-heuristic superimposed on another heuristic. The overall approach is to avoid </a:t>
            </a:r>
            <a:r>
              <a:rPr lang="en-US" sz="1800" dirty="0">
                <a:solidFill>
                  <a:srgbClr val="FF0000"/>
                </a:solidFill>
              </a:rPr>
              <a:t>entrapment in cycles by forbidding or penalizing moves which take the solution</a:t>
            </a:r>
            <a:r>
              <a:rPr lang="en-US" sz="1800" dirty="0">
                <a:solidFill>
                  <a:srgbClr val="0000FF"/>
                </a:solidFill>
              </a:rPr>
              <a:t>, in the next iteration, to points in the solution space previously visited (hence </a:t>
            </a:r>
            <a:r>
              <a:rPr lang="en-US" sz="1800" i="1" dirty="0">
                <a:solidFill>
                  <a:srgbClr val="0000FF"/>
                </a:solidFill>
              </a:rPr>
              <a:t>tabu</a:t>
            </a:r>
            <a:r>
              <a:rPr lang="en-US" sz="1800" dirty="0">
                <a:solidFill>
                  <a:srgbClr val="0000FF"/>
                </a:solidFill>
              </a:rPr>
              <a:t>).</a:t>
            </a:r>
            <a:r>
              <a:rPr lang="ja-JP" altLang="en-US" sz="1800" dirty="0">
                <a:solidFill>
                  <a:srgbClr val="0000FF"/>
                </a:solidFill>
                <a:latin typeface="Arial" panose="020B0604020202090204"/>
              </a:rPr>
              <a:t>”</a:t>
            </a:r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5448" y="1080716"/>
            <a:ext cx="1686268" cy="15284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4208" y="2609156"/>
            <a:ext cx="2699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(1937-2019)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Neumann Theory Prize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INFORMS Impact Prize, 2010. 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INFORMS Fellow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 i="1" dirty="0"/>
              <a:t>Networks</a:t>
            </a:r>
            <a:r>
              <a:rPr lang="en-US" dirty="0"/>
              <a:t> named its best paper awards after his name (Glover-</a:t>
            </a:r>
            <a:r>
              <a:rPr lang="en-US" dirty="0" err="1"/>
              <a:t>Klingman</a:t>
            </a:r>
            <a:r>
              <a:rPr lang="en-US" dirty="0"/>
              <a:t> Prize)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085" y="1018249"/>
            <a:ext cx="1077545" cy="170696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71145" y="4801870"/>
            <a:ext cx="62515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禁忌搜索是一种</a:t>
            </a:r>
            <a:r>
              <a:rPr lang="zh-CN" altLang="en-US">
                <a:highlight>
                  <a:srgbClr val="FFFF00"/>
                </a:highlight>
              </a:rPr>
              <a:t>叠加在其他启发式算法上的元启发式算法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其核心思想是通过</a:t>
            </a:r>
            <a:r>
              <a:rPr lang="zh-CN" altLang="en-US">
                <a:highlight>
                  <a:srgbClr val="FFFF00"/>
                </a:highlight>
              </a:rPr>
              <a:t>禁止或惩罚</a:t>
            </a:r>
            <a:r>
              <a:rPr lang="zh-CN" altLang="en-US"/>
              <a:t>在下一次迭代中</a:t>
            </a:r>
            <a:r>
              <a:rPr lang="zh-CN" altLang="en-US">
                <a:highlight>
                  <a:srgbClr val="FFFF00"/>
                </a:highlight>
              </a:rPr>
              <a:t>将解带回曾经访问过的位置</a:t>
            </a:r>
            <a:r>
              <a:rPr lang="zh-CN" altLang="en-US"/>
              <a:t>的操作，</a:t>
            </a:r>
            <a:endParaRPr lang="zh-CN" altLang="en-US"/>
          </a:p>
          <a:p>
            <a:r>
              <a:rPr lang="zh-CN" altLang="en-US"/>
              <a:t>从而</a:t>
            </a:r>
            <a:r>
              <a:rPr lang="zh-CN" altLang="en-US">
                <a:highlight>
                  <a:srgbClr val="FFFF00"/>
                </a:highlight>
              </a:rPr>
              <a:t>避免陷入循环</a:t>
            </a:r>
            <a:r>
              <a:rPr lang="zh-CN" altLang="en-US"/>
              <a:t>（</a:t>
            </a:r>
            <a:r>
              <a:rPr lang="en-US" altLang="zh-CN"/>
              <a:t>entrapment in cycles</a:t>
            </a:r>
            <a:r>
              <a:rPr lang="zh-CN" altLang="en-US"/>
              <a:t>）</a:t>
            </a:r>
            <a:r>
              <a:rPr lang="en-US" altLang="zh-CN"/>
              <a:t> —— </a:t>
            </a:r>
            <a:r>
              <a:rPr lang="zh-CN" altLang="en-US"/>
              <a:t>这也是</a:t>
            </a:r>
            <a:r>
              <a:rPr lang="en-US" altLang="zh-CN"/>
              <a:t>“tabu”</a:t>
            </a:r>
            <a:r>
              <a:rPr lang="zh-CN" altLang="en-US"/>
              <a:t>（禁忌）一词的由来。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Tabu Search (continued)</a:t>
            </a:r>
            <a:endParaRPr lang="en-GB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Accepts non-improving solutions </a:t>
            </a:r>
            <a:r>
              <a:rPr lang="en-GB" dirty="0">
                <a:solidFill>
                  <a:srgbClr val="FF0000"/>
                </a:solidFill>
              </a:rPr>
              <a:t>deterministically</a:t>
            </a:r>
            <a:r>
              <a:rPr lang="en-GB" dirty="0"/>
              <a:t> in order to escape from local optima (where all the neighbouring solutions are non-improving) by guiding a steepest descent local search (or steepest ascent hill climbing ) algorithm; </a:t>
            </a:r>
            <a:endParaRPr lang="en-GB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GB" dirty="0"/>
              <a:t>Uses of </a:t>
            </a:r>
            <a:r>
              <a:rPr lang="en-GB" dirty="0">
                <a:solidFill>
                  <a:srgbClr val="FF0000"/>
                </a:solidFill>
              </a:rPr>
              <a:t>memory</a:t>
            </a:r>
            <a:r>
              <a:rPr lang="en-GB" dirty="0"/>
              <a:t> to:</a:t>
            </a:r>
            <a:endParaRPr lang="en-GB" dirty="0"/>
          </a:p>
          <a:p>
            <a:pPr lvl="1"/>
            <a:r>
              <a:rPr lang="en-GB" dirty="0"/>
              <a:t>prevent the search from </a:t>
            </a:r>
            <a:r>
              <a:rPr lang="en-GB" dirty="0">
                <a:solidFill>
                  <a:srgbClr val="FF0000"/>
                </a:solidFill>
              </a:rPr>
              <a:t>revisiting</a:t>
            </a:r>
            <a:r>
              <a:rPr lang="en-GB" dirty="0"/>
              <a:t> previously visited solutions;</a:t>
            </a:r>
            <a:endParaRPr lang="en-GB" dirty="0"/>
          </a:p>
          <a:p>
            <a:pPr lvl="1"/>
            <a:r>
              <a:rPr lang="en-GB" dirty="0"/>
              <a:t>explore the unvisited areas of the solution space; 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1548130" y="5085080"/>
            <a:ext cx="69513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•</a:t>
            </a:r>
            <a:r>
              <a:rPr lang="zh-CN" altLang="en-US"/>
              <a:t>以</a:t>
            </a:r>
            <a:r>
              <a:rPr lang="zh-CN" altLang="en-US">
                <a:highlight>
                  <a:srgbClr val="FFFF00"/>
                </a:highlight>
              </a:rPr>
              <a:t>确定性方式（</a:t>
            </a:r>
            <a:r>
              <a:rPr lang="en-US" altLang="zh-CN">
                <a:highlight>
                  <a:srgbClr val="FFFF00"/>
                </a:highlight>
              </a:rPr>
              <a:t>deterministically</a:t>
            </a:r>
            <a:r>
              <a:rPr lang="zh-CN" altLang="en-US">
                <a:highlight>
                  <a:srgbClr val="FFFF00"/>
                </a:highlight>
              </a:rPr>
              <a:t>）接受非改进解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用于</a:t>
            </a:r>
            <a:r>
              <a:rPr lang="zh-CN" altLang="en-US">
                <a:highlight>
                  <a:srgbClr val="FFFF00"/>
                </a:highlight>
              </a:rPr>
              <a:t>跳出局部最优</a:t>
            </a:r>
            <a:r>
              <a:rPr lang="zh-CN" altLang="en-US"/>
              <a:t>（即所有邻域解都是不可改善的情况），</a:t>
            </a:r>
            <a:endParaRPr lang="zh-CN" altLang="en-US"/>
          </a:p>
          <a:p>
            <a:r>
              <a:rPr lang="zh-CN" altLang="en-US"/>
              <a:t>通过引导</a:t>
            </a:r>
            <a:r>
              <a:rPr lang="zh-CN" altLang="en-US">
                <a:highlight>
                  <a:srgbClr val="FFFF00"/>
                </a:highlight>
              </a:rPr>
              <a:t>最陡下降的局部搜索（或最陡上升的爬山算法</a:t>
            </a:r>
            <a:r>
              <a:rPr lang="zh-CN" altLang="en-US"/>
              <a:t>）实现搜索。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/>
              <a:t>使用记忆（</a:t>
            </a:r>
            <a:r>
              <a:rPr lang="en-US" altLang="zh-CN"/>
              <a:t>memory</a:t>
            </a:r>
            <a:r>
              <a:rPr lang="zh-CN" altLang="en-US"/>
              <a:t>），目的包括：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>
                <a:highlight>
                  <a:srgbClr val="FFFF00"/>
                </a:highlight>
              </a:rPr>
              <a:t>防止搜索重新访问</a:t>
            </a:r>
            <a:r>
              <a:rPr lang="zh-CN" altLang="en-US"/>
              <a:t>先前已经探索过的解；</a:t>
            </a:r>
            <a:endParaRPr lang="zh-CN" altLang="en-US"/>
          </a:p>
          <a:p>
            <a:r>
              <a:rPr lang="en-US" altLang="zh-CN"/>
              <a:t>•</a:t>
            </a:r>
            <a:r>
              <a:rPr lang="zh-CN" altLang="en-US">
                <a:highlight>
                  <a:srgbClr val="FFFF00"/>
                </a:highlight>
              </a:rPr>
              <a:t>引导搜索进入未探索区域，</a:t>
            </a:r>
            <a:r>
              <a:rPr lang="zh-CN" altLang="en-US"/>
              <a:t>扩展解空间。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3215" y="620395"/>
            <a:ext cx="8067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这段内容强调了</a:t>
            </a:r>
            <a:r>
              <a:rPr lang="en-US" altLang="zh-CN"/>
              <a:t> Tabu Search </a:t>
            </a:r>
            <a:r>
              <a:rPr lang="zh-CN" altLang="en-US"/>
              <a:t>相比模拟退火的最大优势：具备记忆能力，因此更能避免重复和陷入循环。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Elements of Tabu Search</a:t>
            </a:r>
            <a:endParaRPr lang="en-GB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 err="1"/>
              <a:t>Tabu_list</a:t>
            </a:r>
            <a:r>
              <a:rPr lang="en-GB" sz="2000" dirty="0"/>
              <a:t> (</a:t>
            </a:r>
            <a:r>
              <a:rPr lang="en-GB" sz="2000" dirty="0">
                <a:solidFill>
                  <a:srgbClr val="0000FF"/>
                </a:solidFill>
              </a:rPr>
              <a:t>short term memory</a:t>
            </a:r>
            <a:r>
              <a:rPr lang="en-GB" sz="2000" dirty="0"/>
              <a:t>): to record a limited number of attributes of solutions (moves, selections, assignments, etc.) to be discouraged in order to prevent revisiting a visited solution;</a:t>
            </a:r>
            <a:endParaRPr lang="en-GB" sz="2000" dirty="0"/>
          </a:p>
          <a:p>
            <a:r>
              <a:rPr lang="en-GB" sz="2000" dirty="0" err="1"/>
              <a:t>Tabu_tenure</a:t>
            </a:r>
            <a:r>
              <a:rPr lang="en-GB" sz="2000" dirty="0"/>
              <a:t>: number of iterations a </a:t>
            </a:r>
            <a:r>
              <a:rPr lang="en-GB" sz="2000" dirty="0" err="1"/>
              <a:t>tabu</a:t>
            </a:r>
            <a:r>
              <a:rPr lang="en-GB" sz="2000" dirty="0"/>
              <a:t> move is considered to remain </a:t>
            </a:r>
            <a:r>
              <a:rPr lang="en-GB" sz="2000" dirty="0" err="1"/>
              <a:t>tabu</a:t>
            </a:r>
            <a:r>
              <a:rPr lang="en-GB" sz="2000" dirty="0"/>
              <a:t>;</a:t>
            </a:r>
            <a:endParaRPr lang="en-GB" sz="2000" dirty="0"/>
          </a:p>
          <a:p>
            <a:r>
              <a:rPr lang="en-GB" sz="2000" dirty="0"/>
              <a:t>Aspiration criteria: accepting an improving solution even if generated by a </a:t>
            </a:r>
            <a:r>
              <a:rPr lang="en-GB" sz="2000" dirty="0" err="1"/>
              <a:t>tabu</a:t>
            </a:r>
            <a:r>
              <a:rPr lang="en-GB" sz="2000" dirty="0"/>
              <a:t> move</a:t>
            </a:r>
            <a:endParaRPr lang="en-GB" sz="2000" dirty="0"/>
          </a:p>
          <a:p>
            <a:pPr lvl="1"/>
            <a:r>
              <a:rPr lang="en-GB" sz="2000" dirty="0"/>
              <a:t>Similar to SA in always accepting improving solutions, but accepting non-improving ones when there is no improving solution in the neighbourhood;</a:t>
            </a:r>
            <a:endParaRPr lang="en-GB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BC51C5-6A51-417D-95E0-B5BEB324FC04}" type="slidenum">
              <a:rPr lang="en-GB" altLang="zh-CN" smtClean="0"/>
            </a:fld>
            <a:endParaRPr lang="en-GB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252730" y="4892040"/>
            <a:ext cx="81953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•</a:t>
            </a:r>
            <a:r>
              <a:rPr lang="en-US" altLang="zh-CN" sz="1400">
                <a:highlight>
                  <a:srgbClr val="FFFF00"/>
                </a:highlight>
              </a:rPr>
              <a:t>Tabu </a:t>
            </a:r>
            <a:r>
              <a:rPr lang="zh-CN" altLang="en-US" sz="1400">
                <a:highlight>
                  <a:srgbClr val="FFFF00"/>
                </a:highlight>
              </a:rPr>
              <a:t>列表</a:t>
            </a:r>
            <a:r>
              <a:rPr lang="zh-CN" altLang="en-US" sz="1400"/>
              <a:t>（</a:t>
            </a:r>
            <a:r>
              <a:rPr lang="en-US" altLang="zh-CN" sz="1400"/>
              <a:t>Tabu_list</a:t>
            </a:r>
            <a:r>
              <a:rPr lang="zh-CN" altLang="en-US" sz="1400"/>
              <a:t>）（短期记忆</a:t>
            </a:r>
            <a:r>
              <a:rPr lang="en-US" altLang="zh-CN" sz="1400"/>
              <a:t> short term memory</a:t>
            </a:r>
            <a:r>
              <a:rPr lang="zh-CN" altLang="en-US" sz="1400"/>
              <a:t>）：</a:t>
            </a:r>
            <a:endParaRPr lang="zh-CN" altLang="en-US" sz="1400"/>
          </a:p>
          <a:p>
            <a:r>
              <a:rPr lang="zh-CN" altLang="en-US" sz="1400"/>
              <a:t>用于</a:t>
            </a:r>
            <a:r>
              <a:rPr lang="zh-CN" altLang="en-US" sz="1400">
                <a:highlight>
                  <a:srgbClr val="FFFF00"/>
                </a:highlight>
              </a:rPr>
              <a:t>记录一部分解的特征</a:t>
            </a:r>
            <a:r>
              <a:rPr lang="zh-CN" altLang="en-US" sz="1400"/>
              <a:t>（例如移动、选择、分配等），以</a:t>
            </a:r>
            <a:r>
              <a:rPr lang="zh-CN" altLang="en-US" sz="1400">
                <a:highlight>
                  <a:srgbClr val="FFFF00"/>
                </a:highlight>
              </a:rPr>
              <a:t>阻止或惩罚再次访问已探索过的解。</a:t>
            </a:r>
            <a:endParaRPr lang="zh-CN" altLang="en-US" sz="1400"/>
          </a:p>
          <a:p>
            <a:r>
              <a:rPr lang="en-US" altLang="zh-CN" sz="1400"/>
              <a:t>•</a:t>
            </a:r>
            <a:r>
              <a:rPr lang="zh-CN" altLang="en-US" sz="1400"/>
              <a:t>禁忌期限（</a:t>
            </a:r>
            <a:r>
              <a:rPr lang="en-US" altLang="zh-CN" sz="1400"/>
              <a:t>Tabu_tenure</a:t>
            </a:r>
            <a:r>
              <a:rPr lang="zh-CN" altLang="en-US" sz="1400"/>
              <a:t>）：</a:t>
            </a:r>
            <a:endParaRPr lang="zh-CN" altLang="en-US" sz="1400"/>
          </a:p>
          <a:p>
            <a:r>
              <a:rPr lang="zh-CN" altLang="en-US" sz="1400"/>
              <a:t>某个操作被视为禁忌状态持续的</a:t>
            </a:r>
            <a:r>
              <a:rPr lang="zh-CN" altLang="en-US" sz="1400">
                <a:highlight>
                  <a:srgbClr val="FFFF00"/>
                </a:highlight>
              </a:rPr>
              <a:t>迭代次数。</a:t>
            </a:r>
            <a:endParaRPr lang="zh-CN" altLang="en-US" sz="1400">
              <a:highlight>
                <a:srgbClr val="FFFF00"/>
              </a:highlight>
            </a:endParaRPr>
          </a:p>
          <a:p>
            <a:r>
              <a:rPr lang="en-US" altLang="zh-CN" sz="1400"/>
              <a:t>•</a:t>
            </a:r>
            <a:r>
              <a:rPr lang="zh-CN" altLang="en-US" sz="1400"/>
              <a:t>许可准则（</a:t>
            </a:r>
            <a:r>
              <a:rPr lang="en-US" altLang="zh-CN" sz="1400"/>
              <a:t>Aspiration criteria</a:t>
            </a:r>
            <a:r>
              <a:rPr lang="zh-CN" altLang="en-US" sz="1400"/>
              <a:t>）：</a:t>
            </a:r>
            <a:endParaRPr lang="zh-CN" altLang="en-US" sz="1400"/>
          </a:p>
          <a:p>
            <a:r>
              <a:rPr lang="zh-CN" altLang="en-US" sz="1400">
                <a:highlight>
                  <a:srgbClr val="FFFF00"/>
                </a:highlight>
              </a:rPr>
              <a:t>即使该解来自禁忌操作，只要它能改善当前解，也可以接受。</a:t>
            </a:r>
            <a:endParaRPr lang="zh-CN" altLang="en-US" sz="1400">
              <a:highlight>
                <a:srgbClr val="FFFF00"/>
              </a:highlight>
            </a:endParaRPr>
          </a:p>
          <a:p>
            <a:r>
              <a:rPr lang="en-US" altLang="zh-CN" sz="1400"/>
              <a:t>•</a:t>
            </a:r>
            <a:r>
              <a:rPr lang="zh-CN" altLang="en-US" sz="1400"/>
              <a:t>类似模拟退火（</a:t>
            </a:r>
            <a:r>
              <a:rPr lang="en-US" altLang="zh-CN" sz="1400"/>
              <a:t>SA</a:t>
            </a:r>
            <a:r>
              <a:rPr lang="zh-CN" altLang="en-US" sz="1400"/>
              <a:t>），它始终接受更优解，</a:t>
            </a:r>
            <a:endParaRPr lang="zh-CN" altLang="en-US" sz="1400"/>
          </a:p>
          <a:p>
            <a:r>
              <a:rPr lang="zh-CN" altLang="en-US" sz="1400"/>
              <a:t>但在邻域中</a:t>
            </a:r>
            <a:r>
              <a:rPr lang="zh-CN" altLang="en-US" sz="1400">
                <a:highlight>
                  <a:srgbClr val="FFFF00"/>
                </a:highlight>
              </a:rPr>
              <a:t>没有更优解时也允许接受非改进解。</a:t>
            </a:r>
            <a:endParaRPr lang="zh-CN" altLang="en-US" sz="14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424523" y="982227"/>
            <a:ext cx="4183385" cy="4814540"/>
          </a:xfrm>
        </p:spPr>
        <p:txBody>
          <a:bodyPr/>
          <a:lstStyle/>
          <a:p>
            <a:pPr marL="539750" lvl="1" indent="-288925"/>
            <a:r>
              <a:rPr lang="en-US" sz="2000" dirty="0"/>
              <a:t>N</a:t>
            </a:r>
            <a:r>
              <a:rPr lang="en-US" sz="2000" dirty="0"/>
              <a:t>eighbourhood swap(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i</a:t>
            </a:r>
            <a:r>
              <a:rPr lang="en-US" sz="2000" dirty="0" err="1"/>
              <a:t>,</a:t>
            </a:r>
            <a:r>
              <a:rPr lang="en-US" sz="2000" i="1" dirty="0" err="1"/>
              <a:t>c</a:t>
            </a:r>
            <a:r>
              <a:rPr lang="en-US" sz="2000" i="1" baseline="-25000" dirty="0" err="1"/>
              <a:t>j</a:t>
            </a:r>
            <a:r>
              <a:rPr lang="en-US" sz="2000" dirty="0"/>
              <a:t>)</a:t>
            </a:r>
            <a:r>
              <a:rPr lang="en-US" sz="2000" dirty="0"/>
              <a:t> </a:t>
            </a:r>
            <a:endParaRPr lang="en-US" sz="2000" dirty="0"/>
          </a:p>
          <a:p>
            <a:pPr marL="539750" lvl="1" indent="-288925"/>
            <a:r>
              <a:rPr lang="en-US" sz="2000" dirty="0"/>
              <a:t>T</a:t>
            </a:r>
            <a:r>
              <a:rPr lang="en-US" sz="2000" dirty="0"/>
              <a:t>abulist  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1520" y="72007"/>
            <a:ext cx="8712968" cy="764705"/>
          </a:xfrm>
        </p:spPr>
        <p:txBody>
          <a:bodyPr/>
          <a:lstStyle/>
          <a:p>
            <a:r>
              <a:rPr lang="en-US" dirty="0"/>
              <a:t>TS Examples – TSP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628214" y="1896065"/>
          <a:ext cx="1993776" cy="23903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1051"/>
                <a:gridCol w="1262725"/>
              </a:tblGrid>
              <a:tr h="4780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indx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entry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0" marB="0" anchor="ctr">
                    <a:gradFill flip="none" rotWithShape="1">
                      <a:gsLst>
                        <a:gs pos="0">
                          <a:srgbClr val="92D050">
                            <a:tint val="66000"/>
                            <a:satMod val="160000"/>
                          </a:srgbClr>
                        </a:gs>
                        <a:gs pos="50000">
                          <a:srgbClr val="92D050">
                            <a:tint val="44500"/>
                            <a:satMod val="160000"/>
                          </a:srgbClr>
                        </a:gs>
                        <a:gs pos="100000">
                          <a:srgbClr val="92D050">
                            <a:tint val="23500"/>
                            <a:satMod val="160000"/>
                          </a:srgbClr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4780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0</a:t>
                      </a:r>
                      <a:endParaRPr 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(c1,c4)</a:t>
                      </a:r>
                      <a:endParaRPr lang="en-US" sz="1600" b="1" dirty="0"/>
                    </a:p>
                  </a:txBody>
                  <a:tcPr marL="36000" marR="36000" marT="0" marB="0" anchor="ctr"/>
                </a:tc>
              </a:tr>
              <a:tr h="4780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1</a:t>
                      </a:r>
                      <a:endParaRPr 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(c3,c4)</a:t>
                      </a:r>
                      <a:endParaRPr lang="en-US" sz="1600" b="1" dirty="0"/>
                    </a:p>
                  </a:txBody>
                  <a:tcPr marL="36000" marR="36000" marT="0" marB="0" anchor="ctr"/>
                </a:tc>
              </a:tr>
              <a:tr h="4780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2</a:t>
                      </a:r>
                      <a:endParaRPr 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1" dirty="0"/>
                    </a:p>
                  </a:txBody>
                  <a:tcPr marL="36000" marR="36000" marT="0" marB="0" anchor="ctr"/>
                </a:tc>
              </a:tr>
              <a:tr h="4780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 dirty="0"/>
                        <a:t>3</a:t>
                      </a:r>
                      <a:endParaRPr lang="en-US" sz="1600" b="1" dirty="0"/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600" b="1" dirty="0"/>
                    </a:p>
                  </a:txBody>
                  <a:tcPr marL="36000" marR="36000" marT="0" marB="0" anchor="ctr"/>
                </a:tc>
              </a:tr>
            </a:tbl>
          </a:graphicData>
        </a:graphic>
      </p:graphicFrame>
      <p:sp>
        <p:nvSpPr>
          <p:cNvPr id="12" name="Content Placeholder 2"/>
          <p:cNvSpPr txBox="1"/>
          <p:nvPr/>
        </p:nvSpPr>
        <p:spPr bwMode="auto">
          <a:xfrm>
            <a:off x="169633" y="980728"/>
            <a:ext cx="4402367" cy="51125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Verdana" panose="020B0804030504040204"/>
                <a:ea typeface="+mn-ea"/>
                <a:cs typeface="Verdana" panose="020B0804030504040204"/>
              </a:defRPr>
            </a:lvl1pPr>
            <a:lvl2pPr marL="742950" indent="-285750" algn="l" rtl="0" eaLnBrk="0" fontAlgn="base" hangingPunct="0">
              <a:spcBef>
                <a:spcPts val="1000"/>
              </a:spcBef>
              <a:spcAft>
                <a:spcPct val="0"/>
              </a:spcAft>
              <a:buChar char="–"/>
              <a:defRPr sz="2400">
                <a:solidFill>
                  <a:srgbClr val="000000"/>
                </a:solidFill>
                <a:latin typeface="Verdana" panose="020B0804030504040204"/>
                <a:cs typeface="Verdana" panose="020B0804030504040204"/>
              </a:defRPr>
            </a:lvl2pPr>
            <a:lvl3pPr marL="11430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000" b="1">
                <a:solidFill>
                  <a:srgbClr val="000000"/>
                </a:solidFill>
                <a:latin typeface="Verdana" panose="020B0804030504040204"/>
                <a:cs typeface="Verdana" panose="020B0804030504040204"/>
              </a:defRPr>
            </a:lvl3pPr>
            <a:lvl4pPr marL="16002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–"/>
              <a:defRPr sz="1800" b="1">
                <a:solidFill>
                  <a:srgbClr val="000000"/>
                </a:solidFill>
                <a:latin typeface="Verdana" panose="020B0804030504040204"/>
                <a:cs typeface="Verdana" panose="020B0804030504040204"/>
              </a:defRPr>
            </a:lvl4pPr>
            <a:lvl5pPr marL="20574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Verdana" panose="020B0804030504040204"/>
                <a:cs typeface="Verdana" panose="020B0804030504040204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sz="2000" kern="0" dirty="0"/>
              <a:t>Best descent LS</a:t>
            </a:r>
            <a:endParaRPr lang="en-GB" sz="2000" kern="0" dirty="0"/>
          </a:p>
          <a:p>
            <a:pPr marL="457200" lvl="1" indent="0">
              <a:buFontTx/>
              <a:buNone/>
            </a:pPr>
            <a:r>
              <a:rPr lang="en-GB" sz="1400" kern="0" dirty="0"/>
              <a:t>&lt;c1, c2, c4, c5, c3&gt;, </a:t>
            </a:r>
            <a:r>
              <a:rPr lang="en-GB" sz="1400" kern="0" dirty="0" err="1"/>
              <a:t>obj</a:t>
            </a:r>
            <a:r>
              <a:rPr lang="en-GB" sz="1400" kern="0" dirty="0"/>
              <a:t>: 35</a:t>
            </a:r>
            <a:endParaRPr lang="en-GB" sz="1400" kern="0" dirty="0"/>
          </a:p>
          <a:p>
            <a:pPr marL="11430" lvl="1" indent="0">
              <a:spcBef>
                <a:spcPts val="0"/>
              </a:spcBef>
              <a:buFontTx/>
              <a:buNone/>
            </a:pPr>
            <a:r>
              <a:rPr lang="en-GB" sz="1400" kern="0" dirty="0" err="1"/>
              <a:t>Iter</a:t>
            </a:r>
            <a:r>
              <a:rPr lang="en-GB" sz="1400" kern="0" dirty="0"/>
              <a:t> 1:</a:t>
            </a:r>
            <a:endParaRPr lang="en-GB" sz="1400" kern="0" dirty="0"/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GB" sz="1400" kern="0" dirty="0"/>
              <a:t>Set of </a:t>
            </a:r>
            <a:r>
              <a:rPr lang="en-GB" sz="1400" kern="0" dirty="0" err="1"/>
              <a:t>neigbouring</a:t>
            </a:r>
            <a:r>
              <a:rPr lang="en-GB" sz="1400" kern="0" dirty="0"/>
              <a:t> solutions:</a:t>
            </a:r>
            <a:endParaRPr lang="en-GB" sz="1400" kern="0" dirty="0"/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GB" sz="1400" u="sng" kern="0" dirty="0"/>
              <a:t>&lt;</a:t>
            </a:r>
            <a:r>
              <a:rPr lang="en-GB" sz="1400" u="sng" kern="0" dirty="0">
                <a:solidFill>
                  <a:srgbClr val="FF0000"/>
                </a:solidFill>
              </a:rPr>
              <a:t>c2</a:t>
            </a:r>
            <a:r>
              <a:rPr lang="en-GB" sz="1400" u="sng" kern="0" dirty="0"/>
              <a:t>, </a:t>
            </a:r>
            <a:r>
              <a:rPr lang="en-GB" sz="1400" u="sng" kern="0" dirty="0">
                <a:solidFill>
                  <a:srgbClr val="FF0000"/>
                </a:solidFill>
              </a:rPr>
              <a:t>c1</a:t>
            </a:r>
            <a:r>
              <a:rPr lang="en-GB" sz="1400" u="sng" kern="0" dirty="0"/>
              <a:t>, c4, c5, c3&gt;, </a:t>
            </a:r>
            <a:r>
              <a:rPr lang="en-GB" sz="1400" u="sng" kern="0" dirty="0" err="1"/>
              <a:t>obj</a:t>
            </a:r>
            <a:r>
              <a:rPr lang="en-GB" sz="1400" u="sng" kern="0" dirty="0"/>
              <a:t>: 33</a:t>
            </a:r>
            <a:endParaRPr lang="en-GB" sz="1400" u="sng" kern="0" dirty="0"/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GB" sz="1400" u="sng" kern="0" dirty="0">
                <a:highlight>
                  <a:srgbClr val="00FF00"/>
                </a:highlight>
              </a:rPr>
              <a:t>&lt;</a:t>
            </a:r>
            <a:r>
              <a:rPr lang="en-GB" sz="1400" u="sng" kern="0" dirty="0">
                <a:solidFill>
                  <a:srgbClr val="FF0000"/>
                </a:solidFill>
                <a:highlight>
                  <a:srgbClr val="00FF00"/>
                </a:highlight>
              </a:rPr>
              <a:t>c4</a:t>
            </a:r>
            <a:r>
              <a:rPr lang="en-GB" sz="1400" u="sng" kern="0" dirty="0">
                <a:highlight>
                  <a:srgbClr val="00FF00"/>
                </a:highlight>
              </a:rPr>
              <a:t>, c2, </a:t>
            </a:r>
            <a:r>
              <a:rPr lang="en-GB" sz="1400" u="sng" kern="0" dirty="0">
                <a:solidFill>
                  <a:srgbClr val="FF0000"/>
                </a:solidFill>
                <a:highlight>
                  <a:srgbClr val="00FF00"/>
                </a:highlight>
              </a:rPr>
              <a:t>c1</a:t>
            </a:r>
            <a:r>
              <a:rPr lang="en-GB" sz="1400" u="sng" kern="0" dirty="0">
                <a:highlight>
                  <a:srgbClr val="00FF00"/>
                </a:highlight>
              </a:rPr>
              <a:t>, c5, c3&gt;, </a:t>
            </a:r>
            <a:r>
              <a:rPr lang="en-GB" sz="1400" u="sng" kern="0" dirty="0" err="1">
                <a:highlight>
                  <a:srgbClr val="00FF00"/>
                </a:highlight>
              </a:rPr>
              <a:t>obj</a:t>
            </a:r>
            <a:r>
              <a:rPr lang="en-GB" sz="1400" u="sng" kern="0" dirty="0">
                <a:highlight>
                  <a:srgbClr val="00FF00"/>
                </a:highlight>
              </a:rPr>
              <a:t>: 33</a:t>
            </a:r>
            <a:endParaRPr lang="en-GB" sz="1400" u="sng" kern="0" dirty="0">
              <a:highlight>
                <a:srgbClr val="00FF00"/>
              </a:highlight>
            </a:endParaRP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GB" sz="1400" kern="0" dirty="0"/>
              <a:t>&lt;</a:t>
            </a:r>
            <a:r>
              <a:rPr lang="en-GB" sz="1400" kern="0" dirty="0">
                <a:solidFill>
                  <a:srgbClr val="FF0000"/>
                </a:solidFill>
              </a:rPr>
              <a:t>c5</a:t>
            </a:r>
            <a:r>
              <a:rPr lang="en-GB" sz="1400" kern="0" dirty="0"/>
              <a:t>, c2, c4, </a:t>
            </a:r>
            <a:r>
              <a:rPr lang="en-GB" sz="1400" kern="0" dirty="0">
                <a:solidFill>
                  <a:srgbClr val="FF0000"/>
                </a:solidFill>
              </a:rPr>
              <a:t>c1</a:t>
            </a:r>
            <a:r>
              <a:rPr lang="en-GB" sz="1400" kern="0" dirty="0"/>
              <a:t>, c3&gt;, </a:t>
            </a:r>
            <a:r>
              <a:rPr lang="en-GB" sz="1400" kern="0" dirty="0" err="1"/>
              <a:t>obj</a:t>
            </a:r>
            <a:r>
              <a:rPr lang="en-GB" sz="1400" kern="0" dirty="0"/>
              <a:t>: 40</a:t>
            </a:r>
            <a:endParaRPr lang="en-GB" sz="1400" kern="0" dirty="0"/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GB" sz="1400" kern="0" dirty="0"/>
              <a:t>&lt;</a:t>
            </a:r>
            <a:r>
              <a:rPr lang="en-GB" sz="1400" kern="0" dirty="0">
                <a:solidFill>
                  <a:srgbClr val="FF0000"/>
                </a:solidFill>
              </a:rPr>
              <a:t>c3</a:t>
            </a:r>
            <a:r>
              <a:rPr lang="en-GB" sz="1400" kern="0" dirty="0"/>
              <a:t>, c2, c4, c5, </a:t>
            </a:r>
            <a:r>
              <a:rPr lang="en-GB" sz="1400" kern="0" dirty="0">
                <a:solidFill>
                  <a:srgbClr val="FF0000"/>
                </a:solidFill>
              </a:rPr>
              <a:t>c1</a:t>
            </a:r>
            <a:r>
              <a:rPr lang="en-GB" sz="1400" kern="0" dirty="0"/>
              <a:t>&gt;, </a:t>
            </a:r>
            <a:r>
              <a:rPr lang="en-GB" sz="1400" kern="0" dirty="0" err="1"/>
              <a:t>obj</a:t>
            </a:r>
            <a:r>
              <a:rPr lang="en-GB" sz="1400" kern="0" dirty="0"/>
              <a:t>: 37</a:t>
            </a:r>
            <a:endParaRPr lang="en-GB" sz="1400" kern="0" dirty="0"/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GB" sz="1400" kern="0" dirty="0"/>
              <a:t>&lt;c1, </a:t>
            </a:r>
            <a:r>
              <a:rPr lang="en-GB" sz="1400" kern="0" dirty="0">
                <a:solidFill>
                  <a:srgbClr val="FF0000"/>
                </a:solidFill>
              </a:rPr>
              <a:t>c4</a:t>
            </a:r>
            <a:r>
              <a:rPr lang="en-GB" sz="1400" kern="0" dirty="0"/>
              <a:t>, </a:t>
            </a:r>
            <a:r>
              <a:rPr lang="en-GB" sz="1400" kern="0" dirty="0">
                <a:solidFill>
                  <a:srgbClr val="FF0000"/>
                </a:solidFill>
              </a:rPr>
              <a:t>c2</a:t>
            </a:r>
            <a:r>
              <a:rPr lang="en-GB" sz="1400" kern="0" dirty="0"/>
              <a:t>, c5, c3&gt;, </a:t>
            </a:r>
            <a:r>
              <a:rPr lang="en-GB" sz="1400" kern="0" dirty="0" err="1"/>
              <a:t>obj</a:t>
            </a:r>
            <a:r>
              <a:rPr lang="en-GB" sz="1400" kern="0" dirty="0"/>
              <a:t>: 40</a:t>
            </a:r>
            <a:endParaRPr lang="en-GB" sz="1400" kern="0" dirty="0"/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GB" sz="1400" kern="0" dirty="0"/>
              <a:t>&lt;c1, </a:t>
            </a:r>
            <a:r>
              <a:rPr lang="en-GB" sz="1400" kern="0" dirty="0">
                <a:solidFill>
                  <a:srgbClr val="FF0000"/>
                </a:solidFill>
              </a:rPr>
              <a:t>c5</a:t>
            </a:r>
            <a:r>
              <a:rPr lang="en-GB" sz="1400" kern="0" dirty="0"/>
              <a:t>, c4, </a:t>
            </a:r>
            <a:r>
              <a:rPr lang="en-GB" sz="1400" kern="0" dirty="0">
                <a:solidFill>
                  <a:srgbClr val="FF0000"/>
                </a:solidFill>
              </a:rPr>
              <a:t>c2</a:t>
            </a:r>
            <a:r>
              <a:rPr lang="en-GB" sz="1400" kern="0" dirty="0"/>
              <a:t>, c3&gt;, </a:t>
            </a:r>
            <a:r>
              <a:rPr lang="en-GB" sz="1400" kern="0" dirty="0" err="1"/>
              <a:t>obj</a:t>
            </a:r>
            <a:r>
              <a:rPr lang="en-GB" sz="1400" kern="0" dirty="0"/>
              <a:t>: 37</a:t>
            </a:r>
            <a:endParaRPr lang="en-GB" sz="1400" kern="0" dirty="0"/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GB" sz="1400" kern="0" dirty="0"/>
              <a:t>&lt;c1, </a:t>
            </a:r>
            <a:r>
              <a:rPr lang="en-GB" sz="1400" kern="0" dirty="0">
                <a:solidFill>
                  <a:srgbClr val="FF0000"/>
                </a:solidFill>
              </a:rPr>
              <a:t>c3</a:t>
            </a:r>
            <a:r>
              <a:rPr lang="en-GB" sz="1400" kern="0" dirty="0"/>
              <a:t>, c4, c5, </a:t>
            </a:r>
            <a:r>
              <a:rPr lang="en-GB" sz="1400" kern="0" dirty="0">
                <a:solidFill>
                  <a:srgbClr val="FF0000"/>
                </a:solidFill>
              </a:rPr>
              <a:t>c2</a:t>
            </a:r>
            <a:r>
              <a:rPr lang="en-GB" sz="1400" kern="0" dirty="0"/>
              <a:t>&gt;, </a:t>
            </a:r>
            <a:r>
              <a:rPr lang="en-GB" sz="1400" kern="0" dirty="0" err="1"/>
              <a:t>obj</a:t>
            </a:r>
            <a:r>
              <a:rPr lang="en-GB" sz="1400" kern="0" dirty="0"/>
              <a:t>: 34</a:t>
            </a:r>
            <a:endParaRPr lang="en-GB" sz="1400" kern="0" dirty="0"/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GB" sz="1400" kern="0" dirty="0"/>
              <a:t>&lt;c1, c2, </a:t>
            </a:r>
            <a:r>
              <a:rPr lang="en-GB" sz="1400" kern="0" dirty="0">
                <a:solidFill>
                  <a:srgbClr val="FF0000"/>
                </a:solidFill>
              </a:rPr>
              <a:t>c5</a:t>
            </a:r>
            <a:r>
              <a:rPr lang="en-GB" sz="1400" kern="0" dirty="0"/>
              <a:t>, </a:t>
            </a:r>
            <a:r>
              <a:rPr lang="en-GB" sz="1400" kern="0" dirty="0">
                <a:solidFill>
                  <a:srgbClr val="FF0000"/>
                </a:solidFill>
              </a:rPr>
              <a:t>c4</a:t>
            </a:r>
            <a:r>
              <a:rPr lang="en-GB" sz="1400" kern="0" dirty="0"/>
              <a:t>, c3&gt;, </a:t>
            </a:r>
            <a:r>
              <a:rPr lang="en-GB" sz="1400" kern="0" dirty="0" err="1"/>
              <a:t>obj</a:t>
            </a:r>
            <a:r>
              <a:rPr lang="en-GB" sz="1400" kern="0" dirty="0"/>
              <a:t>: 34</a:t>
            </a:r>
            <a:endParaRPr lang="en-GB" sz="1400" kern="0" dirty="0"/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GB" sz="1400" u="sng" kern="0" dirty="0"/>
              <a:t>&lt;c1, c2, c4, </a:t>
            </a:r>
            <a:r>
              <a:rPr lang="en-GB" sz="1400" u="sng" kern="0" dirty="0">
                <a:solidFill>
                  <a:srgbClr val="FF0000"/>
                </a:solidFill>
              </a:rPr>
              <a:t>c3</a:t>
            </a:r>
            <a:r>
              <a:rPr lang="en-GB" sz="1400" u="sng" kern="0" dirty="0"/>
              <a:t>, </a:t>
            </a:r>
            <a:r>
              <a:rPr lang="en-GB" sz="1400" u="sng" kern="0" dirty="0">
                <a:solidFill>
                  <a:srgbClr val="FF0000"/>
                </a:solidFill>
              </a:rPr>
              <a:t>c5</a:t>
            </a:r>
            <a:r>
              <a:rPr lang="en-GB" sz="1400" u="sng" kern="0" dirty="0"/>
              <a:t>&gt;, </a:t>
            </a:r>
            <a:r>
              <a:rPr lang="en-GB" sz="1400" u="sng" kern="0" dirty="0" err="1"/>
              <a:t>obj</a:t>
            </a:r>
            <a:r>
              <a:rPr lang="en-GB" sz="1400" u="sng" kern="0" dirty="0"/>
              <a:t>: 33</a:t>
            </a:r>
            <a:endParaRPr lang="en-GB" sz="1400" u="sng" kern="0" dirty="0"/>
          </a:p>
          <a:p>
            <a:pPr marL="11430" lvl="1" indent="0">
              <a:spcBef>
                <a:spcPts val="0"/>
              </a:spcBef>
              <a:buFontTx/>
              <a:buNone/>
            </a:pPr>
            <a:r>
              <a:rPr lang="en-GB" sz="1400" kern="0" dirty="0" err="1"/>
              <a:t>Iter</a:t>
            </a:r>
            <a:r>
              <a:rPr lang="en-GB" sz="1400" kern="0" dirty="0"/>
              <a:t> 2: </a:t>
            </a:r>
            <a:endParaRPr lang="en-GB" sz="1400" kern="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kern="0" dirty="0"/>
              <a:t>&lt;</a:t>
            </a:r>
            <a:r>
              <a:rPr lang="en-US" sz="1400" kern="0" dirty="0">
                <a:solidFill>
                  <a:srgbClr val="C00000"/>
                </a:solidFill>
              </a:rPr>
              <a:t>c2, c4</a:t>
            </a:r>
            <a:r>
              <a:rPr lang="en-US" sz="1400" kern="0" dirty="0"/>
              <a:t>, c1, c5, c3&gt;, obj=37</a:t>
            </a:r>
            <a:endParaRPr lang="en-US" sz="1400" kern="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kern="0" dirty="0">
                <a:highlight>
                  <a:srgbClr val="FFFF00"/>
                </a:highlight>
              </a:rPr>
              <a:t>&lt;</a:t>
            </a:r>
            <a:r>
              <a:rPr lang="en-US" sz="1400" kern="0" dirty="0">
                <a:solidFill>
                  <a:srgbClr val="C00000"/>
                </a:solidFill>
                <a:highlight>
                  <a:srgbClr val="FFFF00"/>
                </a:highlight>
              </a:rPr>
              <a:t>c1</a:t>
            </a:r>
            <a:r>
              <a:rPr lang="en-US" sz="1400" kern="0" dirty="0">
                <a:highlight>
                  <a:srgbClr val="FFFF00"/>
                </a:highlight>
              </a:rPr>
              <a:t>, c2, </a:t>
            </a:r>
            <a:r>
              <a:rPr lang="en-US" sz="1400" kern="0" dirty="0">
                <a:solidFill>
                  <a:srgbClr val="C00000"/>
                </a:solidFill>
                <a:highlight>
                  <a:srgbClr val="FFFF00"/>
                </a:highlight>
              </a:rPr>
              <a:t>c4</a:t>
            </a:r>
            <a:r>
              <a:rPr lang="en-US" sz="1400" kern="0" dirty="0">
                <a:highlight>
                  <a:srgbClr val="FFFF00"/>
                </a:highlight>
              </a:rPr>
              <a:t>, c5, c3&gt;, obj=35 (</a:t>
            </a:r>
            <a:r>
              <a:rPr lang="en-US" sz="1400" kern="0" dirty="0" err="1">
                <a:highlight>
                  <a:srgbClr val="FFFF00"/>
                </a:highlight>
              </a:rPr>
              <a:t>tabu</a:t>
            </a:r>
            <a:r>
              <a:rPr lang="en-US" sz="1400" kern="0" dirty="0">
                <a:highlight>
                  <a:srgbClr val="FFFF00"/>
                </a:highlight>
              </a:rPr>
              <a:t>!)</a:t>
            </a:r>
            <a:endParaRPr lang="en-US" sz="1400" kern="0" dirty="0">
              <a:highlight>
                <a:srgbClr val="FFFF00"/>
              </a:highlight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kern="0" dirty="0"/>
              <a:t>&lt;</a:t>
            </a:r>
            <a:r>
              <a:rPr lang="en-US" sz="1400" kern="0" dirty="0">
                <a:solidFill>
                  <a:srgbClr val="C00000"/>
                </a:solidFill>
              </a:rPr>
              <a:t>c5</a:t>
            </a:r>
            <a:r>
              <a:rPr lang="en-US" sz="1400" kern="0" dirty="0"/>
              <a:t>, c2, c1, </a:t>
            </a:r>
            <a:r>
              <a:rPr lang="en-US" sz="1400" kern="0" dirty="0">
                <a:solidFill>
                  <a:srgbClr val="C00000"/>
                </a:solidFill>
              </a:rPr>
              <a:t>c4</a:t>
            </a:r>
            <a:r>
              <a:rPr lang="en-US" sz="1400" kern="0" dirty="0"/>
              <a:t>, c3&gt;, obj=34</a:t>
            </a:r>
            <a:endParaRPr lang="en-US" sz="1400" kern="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kern="0" dirty="0">
                <a:highlight>
                  <a:srgbClr val="00FA00"/>
                </a:highlight>
              </a:rPr>
              <a:t>&lt;</a:t>
            </a:r>
            <a:r>
              <a:rPr lang="en-US" sz="1400" kern="0" dirty="0">
                <a:solidFill>
                  <a:srgbClr val="C00000"/>
                </a:solidFill>
                <a:highlight>
                  <a:srgbClr val="00FA00"/>
                </a:highlight>
              </a:rPr>
              <a:t>c3</a:t>
            </a:r>
            <a:r>
              <a:rPr lang="en-US" sz="1400" kern="0" dirty="0">
                <a:highlight>
                  <a:srgbClr val="00FA00"/>
                </a:highlight>
              </a:rPr>
              <a:t>, c2, c1, c5, </a:t>
            </a:r>
            <a:r>
              <a:rPr lang="en-US" sz="1400" kern="0" dirty="0">
                <a:solidFill>
                  <a:srgbClr val="C00000"/>
                </a:solidFill>
                <a:highlight>
                  <a:srgbClr val="00FA00"/>
                </a:highlight>
              </a:rPr>
              <a:t>c4</a:t>
            </a:r>
            <a:r>
              <a:rPr lang="en-US" sz="1400" kern="0" dirty="0">
                <a:highlight>
                  <a:srgbClr val="00FA00"/>
                </a:highlight>
              </a:rPr>
              <a:t>&gt;, obj=31</a:t>
            </a:r>
            <a:r>
              <a:rPr lang="en-US" sz="1400" kern="0" dirty="0"/>
              <a:t> </a:t>
            </a:r>
            <a:endParaRPr lang="en-US" sz="1400" kern="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kern="0" dirty="0"/>
              <a:t>&lt;c4, </a:t>
            </a:r>
            <a:r>
              <a:rPr lang="en-US" sz="1400" kern="0" dirty="0">
                <a:solidFill>
                  <a:srgbClr val="C00000"/>
                </a:solidFill>
              </a:rPr>
              <a:t>c1</a:t>
            </a:r>
            <a:r>
              <a:rPr lang="en-US" sz="1400" kern="0" dirty="0"/>
              <a:t>, </a:t>
            </a:r>
            <a:r>
              <a:rPr lang="en-US" sz="1400" kern="0" dirty="0">
                <a:solidFill>
                  <a:srgbClr val="C00000"/>
                </a:solidFill>
              </a:rPr>
              <a:t>c2</a:t>
            </a:r>
            <a:r>
              <a:rPr lang="en-US" sz="1400" kern="0" dirty="0"/>
              <a:t>, c5, c3&gt;, obj=35</a:t>
            </a:r>
            <a:endParaRPr lang="en-US" sz="1400" kern="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kern="0" dirty="0"/>
              <a:t> ….            …. </a:t>
            </a:r>
            <a:endParaRPr lang="en-US" sz="1400" kern="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sz="1400" kern="0" dirty="0"/>
              <a:t>&lt;c4, c2, c1, </a:t>
            </a:r>
            <a:r>
              <a:rPr lang="en-US" sz="1400" kern="0" dirty="0">
                <a:solidFill>
                  <a:srgbClr val="C00000"/>
                </a:solidFill>
              </a:rPr>
              <a:t>c3</a:t>
            </a:r>
            <a:r>
              <a:rPr lang="en-US" sz="1400" kern="0" dirty="0"/>
              <a:t>, </a:t>
            </a:r>
            <a:r>
              <a:rPr lang="en-US" sz="1400" kern="0" dirty="0">
                <a:solidFill>
                  <a:srgbClr val="C00000"/>
                </a:solidFill>
              </a:rPr>
              <a:t>c5</a:t>
            </a:r>
            <a:r>
              <a:rPr lang="en-US" sz="1400" kern="0" dirty="0"/>
              <a:t>&gt;, obj=3</a:t>
            </a:r>
            <a:r>
              <a:rPr lang="en-US" sz="1400" dirty="0"/>
              <a:t>5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644132" y="4582974"/>
            <a:ext cx="4248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>
                <a:solidFill>
                  <a:srgbClr val="323296"/>
                </a:solidFill>
              </a:rPr>
              <a:t>T</a:t>
            </a:r>
            <a:r>
              <a:rPr lang="en-US" dirty="0">
                <a:solidFill>
                  <a:srgbClr val="323296"/>
                </a:solidFill>
              </a:rPr>
              <a:t>abu tenure</a:t>
            </a:r>
            <a:r>
              <a:rPr lang="en-US" dirty="0"/>
              <a:t> </a:t>
            </a:r>
            <a:r>
              <a:rPr lang="en-US" i="1" dirty="0"/>
              <a:t>tten</a:t>
            </a:r>
            <a:r>
              <a:rPr lang="en-US" dirty="0"/>
              <a:t>: number of iterations a given tabu element remain tabu! </a:t>
            </a:r>
            <a:endParaRPr lang="en-US" dirty="0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O</a:t>
            </a:r>
            <a:r>
              <a:rPr lang="en-US" dirty="0"/>
              <a:t>ften implemented as a list of fixed length with FIFO policy.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</a:fld>
            <a:endParaRPr lang="en-GB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07950" y="147955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🔹</a:t>
            </a:r>
            <a:r>
              <a:rPr lang="en-US" altLang="zh-CN" sz="1200"/>
              <a:t> </a:t>
            </a:r>
            <a:r>
              <a:rPr lang="zh-CN" altLang="en-US" sz="1200"/>
              <a:t>最佳下降局部搜索（</a:t>
            </a:r>
            <a:r>
              <a:rPr lang="en-US" altLang="zh-CN" sz="1200"/>
              <a:t>Best descent LS</a:t>
            </a:r>
            <a:r>
              <a:rPr lang="zh-CN" altLang="en-US" sz="1200"/>
              <a:t>）</a:t>
            </a:r>
            <a:endParaRPr lang="zh-CN" altLang="en-US" sz="1200"/>
          </a:p>
          <a:p>
            <a:r>
              <a:rPr lang="zh-CN" altLang="en-US" sz="1200"/>
              <a:t>起始解：</a:t>
            </a:r>
            <a:endParaRPr lang="zh-CN" altLang="en-US" sz="1200"/>
          </a:p>
          <a:p>
            <a:r>
              <a:rPr lang="en-US" altLang="zh-CN" sz="1200"/>
              <a:t>&lt;c1, c2, c4, c5, c3&gt;, obj = 35</a:t>
            </a:r>
            <a:endParaRPr lang="en-US" altLang="zh-CN" sz="1200"/>
          </a:p>
        </p:txBody>
      </p:sp>
      <p:sp>
        <p:nvSpPr>
          <p:cNvPr id="8" name="文本框 7"/>
          <p:cNvSpPr txBox="1"/>
          <p:nvPr/>
        </p:nvSpPr>
        <p:spPr>
          <a:xfrm>
            <a:off x="4428490" y="5733415"/>
            <a:ext cx="4399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🔷</a:t>
            </a:r>
            <a:r>
              <a:rPr lang="en-US" altLang="zh-CN" sz="1200"/>
              <a:t> Tabu </a:t>
            </a:r>
            <a:r>
              <a:rPr lang="zh-CN" altLang="en-US" sz="1200"/>
              <a:t>有效期（</a:t>
            </a:r>
            <a:r>
              <a:rPr lang="en-US" altLang="zh-CN" sz="1200"/>
              <a:t>tenure</a:t>
            </a:r>
            <a:r>
              <a:rPr lang="zh-CN" altLang="en-US" sz="1200"/>
              <a:t>）：禁忌元素保留在列表中的迭代次数</a:t>
            </a:r>
            <a:endParaRPr lang="zh-CN" altLang="en-US" sz="1200"/>
          </a:p>
          <a:p>
            <a:r>
              <a:rPr lang="zh-CN" altLang="en-US" sz="1200"/>
              <a:t>🔷</a:t>
            </a:r>
            <a:r>
              <a:rPr lang="en-US" altLang="zh-CN" sz="1200"/>
              <a:t> </a:t>
            </a:r>
            <a:r>
              <a:rPr lang="zh-CN" altLang="en-US" sz="1200"/>
              <a:t>通常使用固定长度的列表，并采用先进先出（</a:t>
            </a:r>
            <a:r>
              <a:rPr lang="en-US" altLang="zh-CN" sz="1200"/>
              <a:t>FIFO</a:t>
            </a:r>
            <a:r>
              <a:rPr lang="zh-CN" altLang="en-US" sz="1200"/>
              <a:t>）策略</a:t>
            </a:r>
            <a:endParaRPr lang="zh-CN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12582</Words>
  <Application>WPS 演示</Application>
  <PresentationFormat>On-screen Show (4:3)</PresentationFormat>
  <Paragraphs>684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汉仪书宋二KW</vt:lpstr>
      <vt:lpstr>Verdana</vt:lpstr>
      <vt:lpstr>Verdana</vt:lpstr>
      <vt:lpstr>Arial</vt:lpstr>
      <vt:lpstr>Cambria Math</vt:lpstr>
      <vt:lpstr>Kingsoft Math</vt:lpstr>
      <vt:lpstr>微软雅黑</vt:lpstr>
      <vt:lpstr>汉仪旗黑</vt:lpstr>
      <vt:lpstr>宋体</vt:lpstr>
      <vt:lpstr>Arial Unicode MS</vt:lpstr>
      <vt:lpstr>Apple Color Emoji</vt:lpstr>
      <vt:lpstr>Calibri</vt:lpstr>
      <vt:lpstr>Helvetica Neue</vt:lpstr>
      <vt:lpstr>Default Design</vt:lpstr>
      <vt:lpstr>PowerPoint 演示文稿</vt:lpstr>
      <vt:lpstr>Previous lecture</vt:lpstr>
      <vt:lpstr>In this lecture</vt:lpstr>
      <vt:lpstr>Tabu Search</vt:lpstr>
      <vt:lpstr>Exploitation vs. Exploration in SA</vt:lpstr>
      <vt:lpstr>Tabu Search</vt:lpstr>
      <vt:lpstr>Tabu Search (continued)</vt:lpstr>
      <vt:lpstr>Elements of Tabu Search</vt:lpstr>
      <vt:lpstr>TS Examples – TSP</vt:lpstr>
      <vt:lpstr>TS Examples - Knapsack</vt:lpstr>
      <vt:lpstr>Basic Tabu Search Pseudocode</vt:lpstr>
      <vt:lpstr>Elements of Tabu Search (continued)</vt:lpstr>
      <vt:lpstr>PowerPoint 演示文稿</vt:lpstr>
      <vt:lpstr>Uses of memory during the search? </vt:lpstr>
      <vt:lpstr>Dangers of memory</vt:lpstr>
      <vt:lpstr>Some TS Extentions</vt:lpstr>
      <vt:lpstr>Variable Neighbourhood Search (VNS)</vt:lpstr>
      <vt:lpstr>Motivation (I) Reachability of Search Space</vt:lpstr>
      <vt:lpstr>Motivation (II)  Landscape of Search Space</vt:lpstr>
      <vt:lpstr>Motivations</vt:lpstr>
      <vt:lpstr>Basic Notions of VNS</vt:lpstr>
      <vt:lpstr>Variable Neighbourhood Search  Pseudocode</vt:lpstr>
      <vt:lpstr>VNS Components</vt:lpstr>
      <vt:lpstr>Example - TSP</vt:lpstr>
      <vt:lpstr>Example - Knapsack</vt:lpstr>
      <vt:lpstr>Extensions of VNS</vt:lpstr>
      <vt:lpstr>Extensions of VNS</vt:lpstr>
      <vt:lpstr>Tabu+VNS Playground</vt:lpstr>
      <vt:lpstr>Conclusions</vt:lpstr>
      <vt:lpstr>Next lecture</vt:lpstr>
    </vt:vector>
  </TitlesOfParts>
  <Company>CSiT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--</dc:creator>
  <cp:lastModifiedBy>.张鱼洋</cp:lastModifiedBy>
  <cp:revision>839</cp:revision>
  <dcterms:created xsi:type="dcterms:W3CDTF">2025-05-07T10:51:18Z</dcterms:created>
  <dcterms:modified xsi:type="dcterms:W3CDTF">2025-05-07T10:51:18Z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EE83C70C00E5561349171B6893B3E87A_42</vt:lpwstr>
  </property>
  <property fmtid="{D5CDD505-2E9C-101B-9397-08002B2CF9AE}" pid="3" name="KSOProductBuildVer">
    <vt:lpwstr>2052-6.14.0.8924</vt:lpwstr>
  </property>
</Properties>
</file>