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24" r:id="rId2"/>
    <p:sldId id="349" r:id="rId3"/>
    <p:sldId id="350" r:id="rId4"/>
    <p:sldId id="351" r:id="rId5"/>
    <p:sldId id="352" r:id="rId6"/>
    <p:sldId id="376" r:id="rId7"/>
    <p:sldId id="377" r:id="rId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96"/>
    <a:srgbClr val="FF7C00"/>
    <a:srgbClr val="CCFFCC"/>
    <a:srgbClr val="2A53CA"/>
    <a:srgbClr val="CC3300"/>
    <a:srgbClr val="DDDDDD"/>
    <a:srgbClr val="003300"/>
    <a:srgbClr val="FFFFFF"/>
    <a:srgbClr val="51C1C1"/>
    <a:srgbClr val="33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9" autoAdjust="0"/>
    <p:restoredTop sz="96327" autoAdjust="0"/>
  </p:normalViewPr>
  <p:slideViewPr>
    <p:cSldViewPr>
      <p:cViewPr varScale="1">
        <p:scale>
          <a:sx n="104" d="100"/>
          <a:sy n="104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38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ibin BAI" userId="1a9537ce-a274-439b-bc52-99c0137411da" providerId="ADAL" clId="{A7E370E7-8DD8-7847-A6EA-00A8A9BF1761}"/>
    <pc:docChg chg="modSld">
      <pc:chgData name="Ruibin BAI" userId="1a9537ce-a274-439b-bc52-99c0137411da" providerId="ADAL" clId="{A7E370E7-8DD8-7847-A6EA-00A8A9BF1761}" dt="2022-02-14T07:56:52.863" v="2" actId="20577"/>
      <pc:docMkLst>
        <pc:docMk/>
      </pc:docMkLst>
      <pc:sldChg chg="modSp mod">
        <pc:chgData name="Ruibin BAI" userId="1a9537ce-a274-439b-bc52-99c0137411da" providerId="ADAL" clId="{A7E370E7-8DD8-7847-A6EA-00A8A9BF1761}" dt="2022-02-14T07:56:52.863" v="2" actId="20577"/>
        <pc:sldMkLst>
          <pc:docMk/>
          <pc:sldMk cId="0" sldId="324"/>
        </pc:sldMkLst>
      </pc:sldChg>
    </pc:docChg>
  </pc:docChgLst>
  <pc:docChgLst>
    <pc:chgData name="Xinan Chen" userId="aed4278f-f066-4586-81d3-daedb6f80e24" providerId="ADAL" clId="{6DAD1DF9-9B4C-4AC4-9B65-A34E14F95499}"/>
    <pc:docChg chg="undo custSel delSld modSld">
      <pc:chgData name="Xinan Chen" userId="aed4278f-f066-4586-81d3-daedb6f80e24" providerId="ADAL" clId="{6DAD1DF9-9B4C-4AC4-9B65-A34E14F95499}" dt="2025-02-17T04:43:10.753" v="52" actId="20577"/>
      <pc:docMkLst>
        <pc:docMk/>
      </pc:docMkLst>
      <pc:sldChg chg="modSp mod">
        <pc:chgData name="Xinan Chen" userId="aed4278f-f066-4586-81d3-daedb6f80e24" providerId="ADAL" clId="{6DAD1DF9-9B4C-4AC4-9B65-A34E14F95499}" dt="2025-02-17T04:43:10.753" v="52" actId="20577"/>
        <pc:sldMkLst>
          <pc:docMk/>
          <pc:sldMk cId="0" sldId="324"/>
        </pc:sldMkLst>
        <pc:spChg chg="mod">
          <ac:chgData name="Xinan Chen" userId="aed4278f-f066-4586-81d3-daedb6f80e24" providerId="ADAL" clId="{6DAD1DF9-9B4C-4AC4-9B65-A34E14F95499}" dt="2025-02-17T04:43:10.753" v="52" actId="20577"/>
          <ac:spMkLst>
            <pc:docMk/>
            <pc:sldMk cId="0" sldId="324"/>
            <ac:spMk id="8" creationId="{00000000-0000-0000-0000-000000000000}"/>
          </ac:spMkLst>
        </pc:spChg>
      </pc:sldChg>
      <pc:sldChg chg="del">
        <pc:chgData name="Xinan Chen" userId="aed4278f-f066-4586-81d3-daedb6f80e24" providerId="ADAL" clId="{6DAD1DF9-9B4C-4AC4-9B65-A34E14F95499}" dt="2025-02-17T04:42:23.097" v="46" actId="47"/>
        <pc:sldMkLst>
          <pc:docMk/>
          <pc:sldMk cId="2638478416" sldId="33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D0AD0CD0-4F12-4F8D-9CE1-8E0B50CA6B9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966133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noProof="0"/>
              <a:t>Click to edit Master text styles</a:t>
            </a:r>
          </a:p>
          <a:p>
            <a:pPr lvl="1"/>
            <a:r>
              <a:rPr lang="en-GB" altLang="zh-CN" noProof="0"/>
              <a:t>Second level</a:t>
            </a:r>
          </a:p>
          <a:p>
            <a:pPr lvl="2"/>
            <a:r>
              <a:rPr lang="en-GB" altLang="zh-CN" noProof="0"/>
              <a:t>Third level</a:t>
            </a:r>
          </a:p>
          <a:p>
            <a:pPr lvl="3"/>
            <a:r>
              <a:rPr lang="en-GB" altLang="zh-CN" noProof="0"/>
              <a:t>Fourth level</a:t>
            </a:r>
          </a:p>
          <a:p>
            <a:pPr lvl="4"/>
            <a:r>
              <a:rPr lang="en-GB" altLang="zh-CN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endParaRPr lang="en-GB" altLang="zh-CN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pitchFamily="34" charset="0"/>
              </a:defRPr>
            </a:lvl1pPr>
          </a:lstStyle>
          <a:p>
            <a:pPr>
              <a:defRPr/>
            </a:pPr>
            <a:fld id="{E5AA0617-7C02-4093-954E-F1EB4549C4AA}" type="slidenum">
              <a:rPr lang="en-GB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2830815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Verdana" pitchFamily="34" charset="0"/>
              </a:defRPr>
            </a:lvl1pPr>
            <a:lvl2pPr>
              <a:defRPr>
                <a:latin typeface="Verdana" pitchFamily="34" charset="0"/>
              </a:defRPr>
            </a:lvl2pPr>
            <a:lvl3pPr>
              <a:defRPr>
                <a:latin typeface="Verdana" pitchFamily="34" charset="0"/>
              </a:defRPr>
            </a:lvl3pPr>
            <a:lvl4pPr>
              <a:defRPr>
                <a:latin typeface="Verdana" pitchFamily="34" charset="0"/>
              </a:defRPr>
            </a:lvl4pPr>
            <a:lvl5pPr>
              <a:defRPr>
                <a:latin typeface="Verdana" pitchFamily="34" charset="0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BC51C5-6A51-417D-95E0-B5BEB324FC04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23528" y="1268760"/>
            <a:ext cx="4183385" cy="4814540"/>
          </a:xfrm>
        </p:spPr>
        <p:txBody>
          <a:bodyPr/>
          <a:lstStyle>
            <a:lvl1pPr>
              <a:defRPr>
                <a:latin typeface="Garamond"/>
                <a:cs typeface="Verdana"/>
              </a:defRPr>
            </a:lvl1pPr>
            <a:lvl2pPr>
              <a:defRPr>
                <a:latin typeface="Garamond"/>
                <a:cs typeface="Verdana"/>
              </a:defRPr>
            </a:lvl2pPr>
            <a:lvl3pPr>
              <a:defRPr>
                <a:latin typeface="Garamond"/>
                <a:cs typeface="Verdana"/>
              </a:defRPr>
            </a:lvl3pPr>
            <a:lvl4pPr>
              <a:defRPr>
                <a:latin typeface="Garamond"/>
                <a:cs typeface="Verdana"/>
              </a:defRPr>
            </a:lvl4pPr>
            <a:lvl5pPr>
              <a:defRPr>
                <a:latin typeface="Garamond"/>
                <a:cs typeface="Verdan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1268760"/>
            <a:ext cx="4125913" cy="4824536"/>
          </a:xfrm>
        </p:spPr>
        <p:txBody>
          <a:bodyPr/>
          <a:lstStyle>
            <a:lvl1pPr>
              <a:defRPr>
                <a:latin typeface="Garamond"/>
                <a:cs typeface="Verdana"/>
              </a:defRPr>
            </a:lvl1pPr>
            <a:lvl2pPr>
              <a:defRPr>
                <a:latin typeface="Garamond"/>
                <a:cs typeface="Verdana"/>
              </a:defRPr>
            </a:lvl2pPr>
            <a:lvl3pPr>
              <a:defRPr>
                <a:latin typeface="Garamond"/>
                <a:cs typeface="Verdana"/>
              </a:defRPr>
            </a:lvl3pPr>
            <a:lvl4pPr>
              <a:defRPr>
                <a:latin typeface="Garamond"/>
                <a:cs typeface="Verdana"/>
              </a:defRPr>
            </a:lvl4pPr>
            <a:lvl5pPr>
              <a:defRPr>
                <a:latin typeface="Garamond"/>
                <a:cs typeface="Verdana"/>
              </a:defRPr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2123976" y="6337300"/>
            <a:ext cx="5040312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661D5-87BF-45CA-972D-85C1C12738FE}" type="slidenum">
              <a:rPr lang="en-GB" altLang="zh-CN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Garamond"/>
              <a:ea typeface="宋体" pitchFamily="2" charset="-122"/>
            </a:endParaRP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251520" y="72007"/>
            <a:ext cx="8712968" cy="764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Verdana"/>
                <a:cs typeface="Verdana"/>
              </a:defRPr>
            </a:lvl1pPr>
          </a:lstStyle>
          <a:p>
            <a:pPr lvl="0"/>
            <a:r>
              <a:rPr lang="en-GB" altLang="zh-CN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3C5DA7-3E97-8046-BE75-788DCFE45F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AE2AIM: Artificial Intelligence Methods </a:t>
            </a:r>
          </a:p>
        </p:txBody>
      </p:sp>
    </p:spTree>
    <p:extLst>
      <p:ext uri="{BB962C8B-B14F-4D97-AF65-F5344CB8AC3E}">
        <p14:creationId xmlns:p14="http://schemas.microsoft.com/office/powerpoint/2010/main" val="559514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9144000" cy="90872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27313" y="6337300"/>
            <a:ext cx="504031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smtClean="0">
                <a:ea typeface="宋体" pitchFamily="2" charset="-122"/>
              </a:defRPr>
            </a:lvl1pPr>
          </a:lstStyle>
          <a:p>
            <a:pPr>
              <a:defRPr/>
            </a:pPr>
            <a:r>
              <a:rPr lang="en-GB"/>
              <a:t>AE2AIM: Artificial Intelligence Methods </a:t>
            </a: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337300"/>
            <a:ext cx="10080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 smtClean="0">
                <a:ea typeface="宋体" pitchFamily="2" charset="-122"/>
              </a:defRPr>
            </a:lvl1pPr>
          </a:lstStyle>
          <a:p>
            <a:pPr>
              <a:defRPr/>
            </a:pPr>
            <a:fld id="{D82C9BD8-B864-4C84-9CA8-E107DA123E91}" type="slidenum">
              <a:rPr lang="en-GB" altLang="zh-CN" smtClean="0"/>
              <a:pPr>
                <a:defRPr/>
              </a:pPr>
              <a:t>‹#›</a:t>
            </a:fld>
            <a:endParaRPr lang="en-GB" altLang="zh-CN" dirty="0"/>
          </a:p>
        </p:txBody>
      </p:sp>
      <p:sp>
        <p:nvSpPr>
          <p:cNvPr id="205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736"/>
            <a:ext cx="8229600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zh-CN" dirty="0"/>
              <a:t>Click to edit Master text styles</a:t>
            </a:r>
          </a:p>
          <a:p>
            <a:pPr lvl="1"/>
            <a:r>
              <a:rPr lang="en-GB" altLang="zh-CN" dirty="0"/>
              <a:t>Second level</a:t>
            </a:r>
          </a:p>
          <a:p>
            <a:pPr lvl="2"/>
            <a:r>
              <a:rPr lang="en-GB" altLang="zh-CN" dirty="0"/>
              <a:t>Third level</a:t>
            </a:r>
          </a:p>
          <a:p>
            <a:pPr lvl="3"/>
            <a:r>
              <a:rPr lang="en-GB" altLang="zh-CN" dirty="0"/>
              <a:t>Fourth level</a:t>
            </a:r>
          </a:p>
          <a:p>
            <a:pPr lvl="4"/>
            <a:r>
              <a:rPr lang="en-GB" altLang="zh-CN" dirty="0"/>
              <a:t>Fifth level</a:t>
            </a:r>
          </a:p>
        </p:txBody>
      </p:sp>
      <p:pic>
        <p:nvPicPr>
          <p:cNvPr id="1027" name="Picture 3" descr="E:\UNNC-Logo\UoN-UK-C-M_BlueCMYK1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6216425"/>
            <a:ext cx="1440160" cy="641575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3528" y="15115"/>
            <a:ext cx="8496944" cy="8936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1" r:id="rId2"/>
    <p:sldLayoutId id="2147483662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Garamond"/>
          <a:ea typeface="+mj-ea"/>
          <a:cs typeface="Verdana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ts val="1000"/>
        </a:spcBef>
        <a:spcAft>
          <a:spcPct val="0"/>
        </a:spcAft>
        <a:buChar char="•"/>
        <a:defRPr sz="2400" b="1">
          <a:solidFill>
            <a:srgbClr val="000000"/>
          </a:solidFill>
          <a:latin typeface="Garamond"/>
          <a:ea typeface="+mn-ea"/>
          <a:cs typeface="Verdana"/>
        </a:defRPr>
      </a:lvl1pPr>
      <a:lvl2pPr marL="742950" indent="-285750" algn="l" rtl="0" eaLnBrk="0" fontAlgn="base" hangingPunct="0">
        <a:spcBef>
          <a:spcPts val="1000"/>
        </a:spcBef>
        <a:spcAft>
          <a:spcPct val="0"/>
        </a:spcAft>
        <a:buChar char="–"/>
        <a:defRPr sz="2400">
          <a:solidFill>
            <a:srgbClr val="000000"/>
          </a:solidFill>
          <a:latin typeface="Garamond"/>
          <a:cs typeface="Verdana"/>
        </a:defRPr>
      </a:lvl2pPr>
      <a:lvl3pPr marL="1143000" indent="-228600" algn="l" rtl="0" eaLnBrk="0" fontAlgn="base" hangingPunct="0">
        <a:spcBef>
          <a:spcPts val="1000"/>
        </a:spcBef>
        <a:spcAft>
          <a:spcPct val="0"/>
        </a:spcAft>
        <a:buChar char="•"/>
        <a:defRPr sz="2000" b="1">
          <a:solidFill>
            <a:srgbClr val="000000"/>
          </a:solidFill>
          <a:latin typeface="Garamond"/>
          <a:cs typeface="Verdana"/>
        </a:defRPr>
      </a:lvl3pPr>
      <a:lvl4pPr marL="1600200" indent="-228600" algn="l" rtl="0" eaLnBrk="0" fontAlgn="base" hangingPunct="0">
        <a:spcBef>
          <a:spcPts val="1000"/>
        </a:spcBef>
        <a:spcAft>
          <a:spcPct val="0"/>
        </a:spcAft>
        <a:buChar char="–"/>
        <a:defRPr sz="1800" b="1">
          <a:solidFill>
            <a:srgbClr val="000000"/>
          </a:solidFill>
          <a:latin typeface="Garamond"/>
          <a:cs typeface="Verdana"/>
        </a:defRPr>
      </a:lvl4pPr>
      <a:lvl5pPr marL="2057400" indent="-228600" algn="l" rtl="0" eaLnBrk="0" fontAlgn="base" hangingPunct="0">
        <a:spcBef>
          <a:spcPts val="1000"/>
        </a:spcBef>
        <a:spcAft>
          <a:spcPct val="0"/>
        </a:spcAft>
        <a:buChar char="»"/>
        <a:defRPr sz="1800">
          <a:solidFill>
            <a:srgbClr val="000000"/>
          </a:solidFill>
          <a:latin typeface="Garamond"/>
          <a:cs typeface="Verdan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00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altLang="zh-CN" dirty="0">
                <a:ea typeface="宋体" charset="-122"/>
              </a:rPr>
              <a:t>AE2AIM: Artificial Intelligence Methods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7920038" cy="1368747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400" b="1" dirty="0"/>
              <a:t>Artificial Intelligence Methods (AE2AIM)</a:t>
            </a:r>
          </a:p>
          <a:p>
            <a:pPr algn="ctr" eaLnBrk="1" hangingPunct="1">
              <a:lnSpc>
                <a:spcPct val="150000"/>
              </a:lnSpc>
              <a:buNone/>
            </a:pPr>
            <a:r>
              <a:rPr lang="en-US" altLang="zh-CN" sz="2800" dirty="0" err="1">
                <a:solidFill>
                  <a:srgbClr val="323296"/>
                </a:solidFill>
              </a:rPr>
              <a:t>Lec</a:t>
            </a:r>
            <a:r>
              <a:rPr lang="en-US" altLang="zh-CN" sz="2800" dirty="0">
                <a:solidFill>
                  <a:srgbClr val="323296"/>
                </a:solidFill>
              </a:rPr>
              <a:t>. 01-Part 2: Basics in Stochastic Algorithms</a:t>
            </a:r>
            <a:endParaRPr lang="zh-CN" altLang="zh-CN" sz="2800" dirty="0">
              <a:solidFill>
                <a:srgbClr val="323296"/>
              </a:solidFill>
            </a:endParaRPr>
          </a:p>
          <a:p>
            <a:pPr algn="ctr" eaLnBrk="1" hangingPunct="1">
              <a:buFontTx/>
              <a:buNone/>
            </a:pPr>
            <a:endParaRPr lang="en-GB" altLang="zh-CN" sz="28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259632" y="3284984"/>
            <a:ext cx="6810375" cy="227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Verdana" pitchFamily="34" charset="0"/>
                <a:ea typeface="宋体" charset="-122"/>
              </a:rPr>
              <a:t>Xinan Chen</a:t>
            </a: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 (Room IAM</a:t>
            </a:r>
            <a:r>
              <a:rPr kumimoji="0" lang="en-US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ET 308</a:t>
            </a:r>
            <a:r>
              <a:rPr kumimoji="0" lang="en-GB" altLang="zh-CN" sz="200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)</a:t>
            </a: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School of Computer Science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The University of Nottingham Ningbo, China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GB" altLang="zh-CN" sz="20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Email: Xinan.Chen@nottingham.edu.cn</a:t>
            </a:r>
            <a:r>
              <a:rPr kumimoji="0" lang="en-GB" altLang="zh-CN" sz="200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宋体" charset="-122"/>
                <a:cs typeface="+mn-cs"/>
              </a:rPr>
              <a:t> </a:t>
            </a: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altLang="zh-CN" sz="20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GB" altLang="zh-CN" sz="22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宋体" charset="-122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661D5-87BF-45CA-972D-85C1C12738FE}" type="slidenum">
              <a:rPr lang="en-GB" altLang="zh-CN" smtClean="0"/>
              <a:pPr>
                <a:defRPr/>
              </a:pPr>
              <a:t>1</a:t>
            </a:fld>
            <a:endParaRPr lang="en-GB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 that are produced using a deterministic process but which appear to be random.</a:t>
            </a:r>
          </a:p>
          <a:p>
            <a:endParaRPr lang="en-US" dirty="0"/>
          </a:p>
          <a:p>
            <a:r>
              <a:rPr lang="en-US" dirty="0"/>
              <a:t>Note that most computers produce pseudo-random numbers </a:t>
            </a: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 Random Number Generation </a:t>
            </a:r>
          </a:p>
        </p:txBody>
      </p:sp>
    </p:spTree>
    <p:extLst>
      <p:ext uri="{BB962C8B-B14F-4D97-AF65-F5344CB8AC3E}">
        <p14:creationId xmlns:p14="http://schemas.microsoft.com/office/powerpoint/2010/main" val="305638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8313" y="1045179"/>
            <a:ext cx="8229600" cy="511256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Garamond" panose="02020404030301010803" pitchFamily="18" charset="0"/>
                <a:cs typeface="Gamond"/>
              </a:rPr>
              <a:t>Shorter than expected periods for some seed states; such seed states may be called 'weak' in this context </a:t>
            </a: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  <a:cs typeface="Gamond"/>
              </a:rPr>
              <a:t>Lack of uniformity of distribution </a:t>
            </a: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  <a:cs typeface="Gamond"/>
              </a:rPr>
              <a:t>Correlation of successive values </a:t>
            </a:r>
          </a:p>
          <a:p>
            <a:pPr eaLnBrk="1" hangingPunct="1"/>
            <a:r>
              <a:rPr lang="en-US" altLang="en-US" dirty="0">
                <a:latin typeface="Garamond" panose="02020404030301010803" pitchFamily="18" charset="0"/>
                <a:cs typeface="Gamond"/>
              </a:rPr>
              <a:t>Poor dimensional distribution of the output sequence</a:t>
            </a:r>
            <a:endParaRPr lang="en-US" dirty="0">
              <a:latin typeface="Garamond" panose="02020404030301010803" pitchFamily="18" charset="0"/>
              <a:cs typeface="Gamond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23528" y="7558"/>
            <a:ext cx="8496944" cy="893605"/>
          </a:xfrm>
        </p:spPr>
        <p:txBody>
          <a:bodyPr/>
          <a:lstStyle/>
          <a:p>
            <a:r>
              <a:rPr lang="en-GB" altLang="en-US" dirty="0"/>
              <a:t>Some problems with pseudo-random numbers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Garamond" panose="02020404030301010803" pitchFamily="18" charset="0"/>
                <a:cs typeface="Ganond"/>
              </a:rPr>
              <a:t>proposed by John Von Neumann in 1946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Garamond" panose="02020404030301010803" pitchFamily="18" charset="0"/>
                <a:cs typeface="Ganond"/>
              </a:rPr>
              <a:t>Starts with an initial value (</a:t>
            </a:r>
            <a:r>
              <a:rPr lang="en-US" altLang="en-US" i="1" dirty="0">
                <a:latin typeface="Garamond" panose="02020404030301010803" pitchFamily="18" charset="0"/>
                <a:cs typeface="Ganond"/>
              </a:rPr>
              <a:t>seed</a:t>
            </a:r>
            <a:r>
              <a:rPr lang="en-US" altLang="en-US" dirty="0">
                <a:latin typeface="Garamond" panose="02020404030301010803" pitchFamily="18" charset="0"/>
                <a:cs typeface="Ganond"/>
              </a:rPr>
              <a:t>) (2156)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Garamond" panose="02020404030301010803" pitchFamily="18" charset="0"/>
                <a:cs typeface="Ganond"/>
              </a:rPr>
              <a:t>Takes its square (2156</a:t>
            </a:r>
            <a:r>
              <a:rPr lang="en-US" altLang="en-US" baseline="30000" dirty="0">
                <a:latin typeface="Garamond" panose="02020404030301010803" pitchFamily="18" charset="0"/>
                <a:cs typeface="Ganond"/>
              </a:rPr>
              <a:t>2</a:t>
            </a:r>
            <a:r>
              <a:rPr lang="en-US" altLang="en-US" dirty="0">
                <a:latin typeface="Garamond" panose="02020404030301010803" pitchFamily="18" charset="0"/>
                <a:cs typeface="Ganond"/>
              </a:rPr>
              <a:t> = 04</a:t>
            </a:r>
            <a:r>
              <a:rPr lang="en-US" altLang="en-US" u="sng" dirty="0">
                <a:latin typeface="Garamond" panose="02020404030301010803" pitchFamily="18" charset="0"/>
                <a:cs typeface="Ganond"/>
              </a:rPr>
              <a:t>6483</a:t>
            </a:r>
            <a:r>
              <a:rPr lang="en-US" altLang="en-US" dirty="0">
                <a:latin typeface="Garamond" panose="02020404030301010803" pitchFamily="18" charset="0"/>
                <a:cs typeface="Ganond"/>
              </a:rPr>
              <a:t>36)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Garamond" panose="02020404030301010803" pitchFamily="18" charset="0"/>
                <a:cs typeface="Ganond"/>
              </a:rPr>
              <a:t>Middle digits are used as a random number 6483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dirty="0">
                <a:latin typeface="Garamond" panose="02020404030301010803" pitchFamily="18" charset="0"/>
                <a:cs typeface="Ganond"/>
              </a:rPr>
              <a:t>Then this process is repeated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GB" altLang="en-US" dirty="0">
                <a:latin typeface="Garamond" panose="02020404030301010803" pitchFamily="18" charset="0"/>
                <a:cs typeface="Ganond"/>
              </a:rPr>
              <a:t>	(6483</a:t>
            </a:r>
            <a:r>
              <a:rPr lang="en-US" altLang="en-US" baseline="30000" dirty="0">
                <a:latin typeface="Garamond" panose="02020404030301010803" pitchFamily="18" charset="0"/>
                <a:cs typeface="Ganond"/>
              </a:rPr>
              <a:t>2</a:t>
            </a:r>
            <a:r>
              <a:rPr lang="en-US" altLang="en-US" dirty="0">
                <a:latin typeface="Garamond" panose="02020404030301010803" pitchFamily="18" charset="0"/>
                <a:cs typeface="Ganond"/>
              </a:rPr>
              <a:t> = 42</a:t>
            </a:r>
            <a:r>
              <a:rPr lang="en-US" altLang="en-US" u="sng" dirty="0">
                <a:latin typeface="Garamond" panose="02020404030301010803" pitchFamily="18" charset="0"/>
                <a:cs typeface="Ganond"/>
              </a:rPr>
              <a:t>0292</a:t>
            </a:r>
            <a:r>
              <a:rPr lang="en-US" altLang="en-US" dirty="0">
                <a:latin typeface="Garamond" panose="02020404030301010803" pitchFamily="18" charset="0"/>
                <a:cs typeface="Ganond"/>
              </a:rPr>
              <a:t>89)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>
                <a:latin typeface="Garamond" panose="02020404030301010803" pitchFamily="18" charset="0"/>
                <a:cs typeface="Ganond"/>
              </a:rPr>
              <a:t>Problem: all sequences eventually repeat themselves </a:t>
            </a:r>
            <a:endParaRPr lang="en-US" dirty="0">
              <a:latin typeface="Garamond" panose="02020404030301010803" pitchFamily="18" charset="0"/>
              <a:cs typeface="Ganond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altLang="en-US" dirty="0"/>
              <a:t>Example – Middle Square Method, an early pseudo-random number generator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8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 the difference</a:t>
            </a:r>
            <a:endParaRPr lang="en-US" dirty="0"/>
          </a:p>
        </p:txBody>
      </p:sp>
      <p:sp>
        <p:nvSpPr>
          <p:cNvPr id="5" name="Content Placeholder 6"/>
          <p:cNvSpPr txBox="1">
            <a:spLocks/>
          </p:cNvSpPr>
          <p:nvPr/>
        </p:nvSpPr>
        <p:spPr bwMode="auto">
          <a:xfrm>
            <a:off x="457200" y="980728"/>
            <a:ext cx="85072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itchFamily="34" charset="0"/>
                <a:ea typeface="+mn-ea"/>
                <a:cs typeface="Verdana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itchFamily="34" charset="0"/>
                <a:cs typeface="Verdana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itchFamily="34" charset="0"/>
                <a:cs typeface="Verdana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itchFamily="34" charset="0"/>
                <a:cs typeface="Verdana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itchFamily="34" charset="0"/>
                <a:cs typeface="Verdan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solidFill>
                  <a:srgbClr val="64382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stdio.h</a:t>
            </a:r>
            <a:r>
              <a:rPr lang="en-US" sz="1600" dirty="0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solidFill>
                  <a:srgbClr val="64382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#include </a:t>
            </a:r>
            <a:r>
              <a:rPr lang="en-US" sz="1600" dirty="0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stdlib.h</a:t>
            </a:r>
            <a:r>
              <a:rPr lang="en-US" sz="1600" dirty="0">
                <a:solidFill>
                  <a:srgbClr val="C41A16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sz="1600" dirty="0">
                <a:solidFill>
                  <a:srgbClr val="64382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740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/* </a:t>
            </a:r>
            <a:r>
              <a:rPr lang="en-US" sz="1600" dirty="0" err="1">
                <a:solidFill>
                  <a:srgbClr val="00740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srand</a:t>
            </a:r>
            <a:r>
              <a:rPr lang="en-US" sz="1600" dirty="0">
                <a:solidFill>
                  <a:srgbClr val="007400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, rand  */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800" dirty="0">
                <a:latin typeface="Helvetica" pitchFamily="2" charset="0"/>
                <a:ea typeface="DengXian" panose="02010600030101010101" pitchFamily="2" charset="-122"/>
                <a:cs typeface="Helvetica" pitchFamily="2" charset="0"/>
              </a:rPr>
              <a:t> 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 err="1">
                <a:solidFill>
                  <a:srgbClr val="AA0D91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(</a:t>
            </a:r>
            <a:r>
              <a:rPr lang="en-US" sz="1600" dirty="0" err="1">
                <a:solidFill>
                  <a:srgbClr val="AA0D91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1C00CF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1C00CF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++) </a:t>
            </a:r>
            <a:r>
              <a:rPr lang="en-US" sz="1400" dirty="0">
                <a:solidFill>
                  <a:srgbClr val="00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Assume this represents 5 trials/runs of an experiment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{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600" dirty="0">
                <a:solidFill>
                  <a:srgbClr val="AA0D91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seed = </a:t>
            </a:r>
            <a:r>
              <a:rPr lang="en-US" sz="1600" dirty="0">
                <a:solidFill>
                  <a:srgbClr val="1C00CF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234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1600" dirty="0" err="1">
                <a:solidFill>
                  <a:srgbClr val="2E0D6E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srand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(seed);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		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"%d, %d, %d\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sz="1600" dirty="0" err="1"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}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  <a:tabLst>
                <a:tab pos="344805" algn="l"/>
              </a:tabLst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AA0D91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1C00CF"/>
                </a:solidFill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Menlo" panose="020B06090308040202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US" sz="1800" dirty="0"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FontTx/>
              <a:buNone/>
            </a:pPr>
            <a:endParaRPr lang="nn-NO" sz="1800" dirty="0">
              <a:latin typeface="Ganond"/>
              <a:cs typeface="Ganon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55976" y="4904000"/>
            <a:ext cx="4464496" cy="147732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Always the same random sequence is printed out for each trial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Wrong experimentation if different behaviour is expected at each trial (iteration)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55976" y="4294837"/>
            <a:ext cx="4464496" cy="64633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GB" b="1" dirty="0"/>
              <a:t>Imagine you repeat this experiment at two different times.</a:t>
            </a:r>
          </a:p>
        </p:txBody>
      </p:sp>
    </p:spTree>
    <p:extLst>
      <p:ext uri="{BB962C8B-B14F-4D97-AF65-F5344CB8AC3E}">
        <p14:creationId xmlns:p14="http://schemas.microsoft.com/office/powerpoint/2010/main" val="30563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 the difference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941168"/>
            <a:ext cx="3888432" cy="147732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value for “</a:t>
            </a:r>
            <a:r>
              <a:rPr lang="en-GB" dirty="0" err="1"/>
              <a:t>num</a:t>
            </a:r>
            <a:r>
              <a:rPr lang="en-GB" dirty="0"/>
              <a:t>” changes at each trial/run (iteration).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Experiment cannot be replicated: different results (print-outs) at two different times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44008" y="4294837"/>
            <a:ext cx="3888432" cy="64633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Imagine you repeat this experiment at two different times.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3C9BD53-2A75-884E-B8AE-CBAA7C548F82}"/>
              </a:ext>
            </a:extLst>
          </p:cNvPr>
          <p:cNvSpPr txBox="1">
            <a:spLocks/>
          </p:cNvSpPr>
          <p:nvPr/>
        </p:nvSpPr>
        <p:spPr bwMode="auto">
          <a:xfrm>
            <a:off x="457200" y="980728"/>
            <a:ext cx="8507288" cy="4968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400" b="1">
                <a:solidFill>
                  <a:srgbClr val="000000"/>
                </a:solidFill>
                <a:latin typeface="Verdana" pitchFamily="34" charset="0"/>
                <a:ea typeface="+mn-ea"/>
                <a:cs typeface="Verdana"/>
              </a:defRPr>
            </a:lvl1pPr>
            <a:lvl2pPr marL="742950" indent="-28575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2400">
                <a:solidFill>
                  <a:srgbClr val="000000"/>
                </a:solidFill>
                <a:latin typeface="Verdana" pitchFamily="34" charset="0"/>
                <a:cs typeface="Verdana"/>
              </a:defRPr>
            </a:lvl2pPr>
            <a:lvl3pPr marL="11430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•"/>
              <a:defRPr sz="2000" b="1">
                <a:solidFill>
                  <a:srgbClr val="000000"/>
                </a:solidFill>
                <a:latin typeface="Verdana" pitchFamily="34" charset="0"/>
                <a:cs typeface="Verdana"/>
              </a:defRPr>
            </a:lvl3pPr>
            <a:lvl4pPr marL="16002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–"/>
              <a:defRPr sz="1800" b="1">
                <a:solidFill>
                  <a:srgbClr val="000000"/>
                </a:solidFill>
                <a:latin typeface="Verdana" pitchFamily="34" charset="0"/>
                <a:cs typeface="Verdana"/>
              </a:defRPr>
            </a:lvl4pPr>
            <a:lvl5pPr marL="2057400" indent="-228600" algn="l" rtl="0" eaLnBrk="0" fontAlgn="base" hangingPunct="0">
              <a:spcBef>
                <a:spcPts val="1000"/>
              </a:spcBef>
              <a:spcAft>
                <a:spcPct val="0"/>
              </a:spcAft>
              <a:buChar char="»"/>
              <a:defRPr sz="1800">
                <a:solidFill>
                  <a:srgbClr val="000000"/>
                </a:solidFill>
                <a:latin typeface="Verdana" pitchFamily="34" charset="0"/>
                <a:cs typeface="Verdan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00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/* </a:t>
            </a:r>
            <a:r>
              <a:rPr lang="en-US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srand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, rand 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time.h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   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/* time(NULL) 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latin typeface="Menlo" panose="020B0609030804020204" pitchFamily="49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++)  </a:t>
            </a:r>
            <a:r>
              <a:rPr lang="en-US" sz="1400" dirty="0">
                <a:solidFill>
                  <a:srgbClr val="00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Assume this represents 5 trials/runs of an experiment</a:t>
            </a:r>
            <a:endParaRPr lang="en-US" sz="1600" dirty="0">
              <a:solidFill>
                <a:srgbClr val="008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    </a:t>
            </a:r>
            <a:r>
              <a:rPr lang="en-US" sz="1600" u="sng" dirty="0" err="1">
                <a:solidFill>
                  <a:srgbClr val="3E1E81"/>
                </a:solidFill>
                <a:latin typeface="Menlo" panose="020B0609030804020204" pitchFamily="49" charset="0"/>
              </a:rPr>
              <a:t>s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u="sng" dirty="0">
                <a:solidFill>
                  <a:srgbClr val="3E1E81"/>
                </a:solidFill>
                <a:latin typeface="Menlo" panose="020B0609030804020204" pitchFamily="49" charset="0"/>
              </a:rPr>
              <a:t>time</a:t>
            </a:r>
            <a:r>
              <a:rPr lang="en-US" sz="1600" u="sng" dirty="0">
                <a:latin typeface="Menlo" panose="020B0609030804020204" pitchFamily="49" charset="0"/>
              </a:rPr>
              <a:t>(</a:t>
            </a:r>
            <a:r>
              <a:rPr lang="en-US" sz="1600" u="sng" dirty="0">
                <a:solidFill>
                  <a:srgbClr val="BA2DA2"/>
                </a:solidFill>
                <a:latin typeface="Menlo" panose="020B0609030804020204" pitchFamily="49" charset="0"/>
              </a:rPr>
              <a:t>NULL</a:t>
            </a:r>
            <a:r>
              <a:rPr lang="en-US" sz="1600" dirty="0">
                <a:latin typeface="Menlo" panose="020B06090308040202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"%d, %d, %d\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sz="1600" dirty="0" err="1"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}</a:t>
            </a:r>
            <a:endParaRPr lang="nn-NO" sz="1800" dirty="0">
              <a:latin typeface="Ganond"/>
              <a:cs typeface="Ganond"/>
            </a:endParaRPr>
          </a:p>
        </p:txBody>
      </p:sp>
    </p:spTree>
    <p:extLst>
      <p:ext uri="{BB962C8B-B14F-4D97-AF65-F5344CB8AC3E}">
        <p14:creationId xmlns:p14="http://schemas.microsoft.com/office/powerpoint/2010/main" val="6168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Notice the difference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95536" y="1415008"/>
            <a:ext cx="8686800" cy="38862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endParaRPr lang="en-US" sz="1600" dirty="0">
              <a:solidFill>
                <a:srgbClr val="78492A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stdlib.h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  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/* </a:t>
            </a:r>
            <a:r>
              <a:rPr lang="en-US" sz="1600" dirty="0" err="1">
                <a:solidFill>
                  <a:srgbClr val="008400"/>
                </a:solidFill>
                <a:latin typeface="Menlo" panose="020B0609030804020204" pitchFamily="49" charset="0"/>
              </a:rPr>
              <a:t>srand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, rand 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#include 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&lt;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time.h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&gt;</a:t>
            </a:r>
            <a:r>
              <a:rPr lang="en-US" sz="1600" dirty="0">
                <a:solidFill>
                  <a:srgbClr val="78492A"/>
                </a:solidFill>
                <a:latin typeface="Menlo" panose="020B0609030804020204" pitchFamily="49" charset="0"/>
              </a:rPr>
              <a:t>   </a:t>
            </a:r>
            <a:r>
              <a:rPr lang="en-US" sz="1600" dirty="0">
                <a:solidFill>
                  <a:srgbClr val="008400"/>
                </a:solidFill>
                <a:latin typeface="Menlo" panose="020B0609030804020204" pitchFamily="49" charset="0"/>
              </a:rPr>
              <a:t>/* time(NULL) 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BA2DA2"/>
                </a:solidFill>
                <a:latin typeface="Menlo" panose="020B0609030804020204" pitchFamily="49" charset="0"/>
              </a:rPr>
              <a:t>unsigned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seed[] ={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10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20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30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40</a:t>
            </a:r>
            <a:r>
              <a:rPr lang="en-US" sz="1600" dirty="0">
                <a:latin typeface="Menlo" panose="020B0609030804020204" pitchFamily="49" charset="0"/>
              </a:rPr>
              <a:t>,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50</a:t>
            </a:r>
            <a:r>
              <a:rPr lang="en-US" sz="1600" dirty="0">
                <a:latin typeface="Menlo" panose="020B060903080402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main()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BA2DA2"/>
                </a:solidFill>
                <a:latin typeface="Menlo" panose="020B0609030804020204" pitchFamily="49" charset="0"/>
              </a:rPr>
              <a:t>for</a:t>
            </a:r>
            <a:r>
              <a:rPr lang="en-US" sz="1600" dirty="0">
                <a:latin typeface="Menlo" panose="020B0609030804020204" pitchFamily="49" charset="0"/>
              </a:rPr>
              <a:t> (</a:t>
            </a:r>
            <a:r>
              <a:rPr lang="en-US" sz="1600" dirty="0" err="1">
                <a:solidFill>
                  <a:srgbClr val="BA2DA2"/>
                </a:solidFill>
                <a:latin typeface="Menlo" panose="020B0609030804020204" pitchFamily="49" charset="0"/>
              </a:rPr>
              <a:t>int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=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&lt;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5</a:t>
            </a:r>
            <a:r>
              <a:rPr lang="en-US" sz="1600" dirty="0">
                <a:latin typeface="Menlo" panose="020B0609030804020204" pitchFamily="49" charset="0"/>
              </a:rPr>
              <a:t>; 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++)  </a:t>
            </a:r>
            <a:r>
              <a:rPr lang="en-US" sz="1200" dirty="0">
                <a:solidFill>
                  <a:srgbClr val="0084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Assume this represents 5 trials/runs of an experiment</a:t>
            </a:r>
            <a:endParaRPr lang="en-US" sz="1600" dirty="0">
              <a:solidFill>
                <a:srgbClr val="0084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srand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4F8187"/>
                </a:solidFill>
                <a:latin typeface="Menlo" panose="020B0609030804020204" pitchFamily="49" charset="0"/>
              </a:rPr>
              <a:t>seed</a:t>
            </a:r>
            <a:r>
              <a:rPr lang="en-US" sz="1600" dirty="0">
                <a:latin typeface="Menlo" panose="020B0609030804020204" pitchFamily="49" charset="0"/>
              </a:rPr>
              <a:t>[</a:t>
            </a:r>
            <a:r>
              <a:rPr lang="en-US" sz="1600" dirty="0" err="1">
                <a:latin typeface="Menlo" panose="020B0609030804020204" pitchFamily="49" charset="0"/>
              </a:rPr>
              <a:t>i</a:t>
            </a:r>
            <a:r>
              <a:rPr lang="en-US" sz="1600" dirty="0">
                <a:latin typeface="Menlo" panose="020B0609030804020204" pitchFamily="49" charset="0"/>
              </a:rPr>
              <a:t>]);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    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printf</a:t>
            </a:r>
            <a:r>
              <a:rPr lang="en-US" sz="1600" dirty="0">
                <a:latin typeface="Menlo" panose="020B0609030804020204" pitchFamily="49" charset="0"/>
              </a:rPr>
              <a:t>(</a:t>
            </a:r>
            <a:r>
              <a:rPr lang="en-US" sz="1600" dirty="0">
                <a:solidFill>
                  <a:srgbClr val="D12F1B"/>
                </a:solidFill>
                <a:latin typeface="Menlo" panose="020B0609030804020204" pitchFamily="49" charset="0"/>
              </a:rPr>
              <a:t>"%d, %d, %d\</a:t>
            </a:r>
            <a:r>
              <a:rPr lang="en-US" sz="1600" dirty="0" err="1">
                <a:solidFill>
                  <a:srgbClr val="D12F1B"/>
                </a:solidFill>
                <a:latin typeface="Menlo" panose="020B0609030804020204" pitchFamily="49" charset="0"/>
              </a:rPr>
              <a:t>n"</a:t>
            </a:r>
            <a:r>
              <a:rPr lang="en-US" sz="1600" dirty="0" err="1">
                <a:latin typeface="Menlo" panose="020B0609030804020204" pitchFamily="49" charset="0"/>
              </a:rPr>
              <a:t>,</a:t>
            </a:r>
            <a:r>
              <a:rPr lang="en-US" sz="1600" dirty="0" err="1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(), </a:t>
            </a:r>
            <a:r>
              <a:rPr lang="en-US" sz="1600" dirty="0">
                <a:solidFill>
                  <a:srgbClr val="3E1E81"/>
                </a:solidFill>
                <a:latin typeface="Menlo" panose="020B0609030804020204" pitchFamily="49" charset="0"/>
              </a:rPr>
              <a:t>rand</a:t>
            </a:r>
            <a:r>
              <a:rPr lang="en-US" sz="1600" dirty="0">
                <a:latin typeface="Menlo" panose="020B0609030804020204" pitchFamily="49" charset="0"/>
              </a:rPr>
              <a:t>());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    </a:t>
            </a:r>
            <a:r>
              <a:rPr lang="en-US" sz="1600" dirty="0">
                <a:solidFill>
                  <a:srgbClr val="BA2DA2"/>
                </a:solidFill>
                <a:latin typeface="Menlo" panose="020B0609030804020204" pitchFamily="49" charset="0"/>
              </a:rPr>
              <a:t>return</a:t>
            </a:r>
            <a:r>
              <a:rPr lang="en-US" sz="1600" dirty="0">
                <a:latin typeface="Menlo" panose="020B0609030804020204" pitchFamily="49" charset="0"/>
              </a:rPr>
              <a:t> </a:t>
            </a:r>
            <a:r>
              <a:rPr lang="en-US" sz="1600" dirty="0">
                <a:solidFill>
                  <a:srgbClr val="272AD8"/>
                </a:solidFill>
                <a:latin typeface="Menlo" panose="020B0609030804020204" pitchFamily="49" charset="0"/>
              </a:rPr>
              <a:t>0</a:t>
            </a:r>
            <a:r>
              <a:rPr lang="en-US" sz="1600" dirty="0">
                <a:latin typeface="Menlo" panose="020B0609030804020204" pitchFamily="49" charset="0"/>
              </a:rPr>
              <a:t>;</a:t>
            </a:r>
            <a:endParaRPr lang="en-US" sz="1600" dirty="0">
              <a:solidFill>
                <a:srgbClr val="BA2DA2"/>
              </a:solidFill>
              <a:latin typeface="Menlo" panose="020B060903080402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nn-NO" sz="1800" dirty="0">
              <a:latin typeface="Ganond"/>
              <a:cs typeface="Ganon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44008" y="4294837"/>
            <a:ext cx="3888432" cy="646331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Imagine you repeat this experiment at two different times.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4008" y="4941168"/>
            <a:ext cx="3888432" cy="1477328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value for “</a:t>
            </a:r>
            <a:r>
              <a:rPr lang="en-GB" dirty="0" err="1"/>
              <a:t>num</a:t>
            </a:r>
            <a:r>
              <a:rPr lang="en-GB" dirty="0"/>
              <a:t>” changes at each trial/run (iteration).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Experiment can be replicated: same results (print-outs) at two different times</a:t>
            </a:r>
          </a:p>
        </p:txBody>
      </p:sp>
    </p:spTree>
    <p:extLst>
      <p:ext uri="{BB962C8B-B14F-4D97-AF65-F5344CB8AC3E}">
        <p14:creationId xmlns:p14="http://schemas.microsoft.com/office/powerpoint/2010/main" val="32398538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lIns="0" tIns="0" rIns="0" bIns="0"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6709</TotalTime>
  <Words>601</Words>
  <Application>Microsoft Office PowerPoint</Application>
  <PresentationFormat>On-screen Show (4:3)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Ganond</vt:lpstr>
      <vt:lpstr>Menlo</vt:lpstr>
      <vt:lpstr>宋体</vt:lpstr>
      <vt:lpstr>Arial</vt:lpstr>
      <vt:lpstr>Calibri</vt:lpstr>
      <vt:lpstr>Garamond</vt:lpstr>
      <vt:lpstr>Helvetica</vt:lpstr>
      <vt:lpstr>Times New Roman</vt:lpstr>
      <vt:lpstr>Verdana</vt:lpstr>
      <vt:lpstr>Wingdings</vt:lpstr>
      <vt:lpstr>Default Design</vt:lpstr>
      <vt:lpstr>PowerPoint Presentation</vt:lpstr>
      <vt:lpstr>Pseudo Random Number Generation </vt:lpstr>
      <vt:lpstr>Some problems with pseudo-random numbers </vt:lpstr>
      <vt:lpstr>Example – Middle Square Method, an early pseudo-random number generator</vt:lpstr>
      <vt:lpstr>Notice the difference</vt:lpstr>
      <vt:lpstr>Notice the difference</vt:lpstr>
      <vt:lpstr>Notice the difference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--</dc:creator>
  <cp:lastModifiedBy>Xinan Chen</cp:lastModifiedBy>
  <cp:revision>598</cp:revision>
  <dcterms:created xsi:type="dcterms:W3CDTF">2005-12-08T16:59:15Z</dcterms:created>
  <dcterms:modified xsi:type="dcterms:W3CDTF">2025-02-17T04:43:11Z</dcterms:modified>
</cp:coreProperties>
</file>