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324" r:id="rId2"/>
    <p:sldId id="443" r:id="rId3"/>
    <p:sldId id="340" r:id="rId4"/>
    <p:sldId id="422" r:id="rId5"/>
    <p:sldId id="421" r:id="rId6"/>
    <p:sldId id="424" r:id="rId7"/>
    <p:sldId id="425" r:id="rId8"/>
    <p:sldId id="431" r:id="rId9"/>
    <p:sldId id="444" r:id="rId10"/>
    <p:sldId id="449" r:id="rId11"/>
    <p:sldId id="430" r:id="rId12"/>
    <p:sldId id="432" r:id="rId13"/>
    <p:sldId id="434" r:id="rId14"/>
    <p:sldId id="435" r:id="rId15"/>
    <p:sldId id="436" r:id="rId16"/>
    <p:sldId id="451" r:id="rId17"/>
    <p:sldId id="446" r:id="rId18"/>
    <p:sldId id="448" r:id="rId19"/>
    <p:sldId id="447" r:id="rId20"/>
    <p:sldId id="450" r:id="rId21"/>
    <p:sldId id="453" r:id="rId22"/>
    <p:sldId id="452" r:id="rId23"/>
    <p:sldId id="454" r:id="rId24"/>
    <p:sldId id="455" r:id="rId25"/>
    <p:sldId id="456" r:id="rId26"/>
    <p:sldId id="457" r:id="rId27"/>
    <p:sldId id="458" r:id="rId28"/>
    <p:sldId id="459" r:id="rId29"/>
    <p:sldId id="437" r:id="rId30"/>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32"/>
    <a:srgbClr val="323296"/>
    <a:srgbClr val="009051"/>
    <a:srgbClr val="0432FF"/>
    <a:srgbClr val="339966"/>
    <a:srgbClr val="00FA00"/>
    <a:srgbClr val="DDDDDD"/>
    <a:srgbClr val="3232F1"/>
    <a:srgbClr val="CC33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15" autoAdjust="0"/>
    <p:restoredTop sz="86236" autoAdjust="0"/>
  </p:normalViewPr>
  <p:slideViewPr>
    <p:cSldViewPr>
      <p:cViewPr varScale="1">
        <p:scale>
          <a:sx n="101" d="100"/>
          <a:sy n="101" d="100"/>
        </p:scale>
        <p:origin x="1688" y="20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38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pitchFamily="34" charset="0"/>
              </a:defRPr>
            </a:lvl1pPr>
          </a:lstStyle>
          <a:p>
            <a:pPr>
              <a:defRPr/>
            </a:pPr>
            <a:endParaRPr lang="en-GB" altLang="zh-CN"/>
          </a:p>
        </p:txBody>
      </p:sp>
      <p:sp>
        <p:nvSpPr>
          <p:cNvPr id="1167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pitchFamily="34" charset="0"/>
              </a:defRPr>
            </a:lvl1pPr>
          </a:lstStyle>
          <a:p>
            <a:pPr>
              <a:defRPr/>
            </a:pPr>
            <a:endParaRPr lang="en-GB" altLang="zh-CN"/>
          </a:p>
        </p:txBody>
      </p:sp>
      <p:sp>
        <p:nvSpPr>
          <p:cNvPr id="1167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pitchFamily="34" charset="0"/>
              </a:defRPr>
            </a:lvl1pPr>
          </a:lstStyle>
          <a:p>
            <a:pPr>
              <a:defRPr/>
            </a:pPr>
            <a:endParaRPr lang="en-GB" altLang="zh-CN"/>
          </a:p>
        </p:txBody>
      </p:sp>
      <p:sp>
        <p:nvSpPr>
          <p:cNvPr id="1167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pitchFamily="34" charset="0"/>
              </a:defRPr>
            </a:lvl1pPr>
          </a:lstStyle>
          <a:p>
            <a:pPr>
              <a:defRPr/>
            </a:pPr>
            <a:fld id="{D0AD0CD0-4F12-4F8D-9CE1-8E0B50CA6B9A}" type="slidenum">
              <a:rPr lang="en-GB" altLang="zh-CN"/>
              <a:pPr>
                <a:defRPr/>
              </a:pPr>
              <a:t>‹#›</a:t>
            </a:fld>
            <a:endParaRPr lang="en-GB" altLang="zh-CN"/>
          </a:p>
        </p:txBody>
      </p:sp>
    </p:spTree>
    <p:extLst>
      <p:ext uri="{BB962C8B-B14F-4D97-AF65-F5344CB8AC3E}">
        <p14:creationId xmlns:p14="http://schemas.microsoft.com/office/powerpoint/2010/main" val="39661336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pitchFamily="34" charset="0"/>
              </a:defRPr>
            </a:lvl1pPr>
          </a:lstStyle>
          <a:p>
            <a:pPr>
              <a:defRPr/>
            </a:pPr>
            <a:endParaRPr lang="en-GB" altLang="zh-CN"/>
          </a:p>
        </p:txBody>
      </p:sp>
      <p:sp>
        <p:nvSpPr>
          <p:cNvPr id="317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pitchFamily="34" charset="0"/>
              </a:defRPr>
            </a:lvl1pPr>
          </a:lstStyle>
          <a:p>
            <a:pPr>
              <a:defRPr/>
            </a:pPr>
            <a:endParaRPr lang="en-GB" altLang="zh-CN"/>
          </a:p>
        </p:txBody>
      </p:sp>
      <p:sp>
        <p:nvSpPr>
          <p:cNvPr id="184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altLang="zh-CN" noProof="0"/>
              <a:t>Click to edit Master text styles</a:t>
            </a:r>
          </a:p>
          <a:p>
            <a:pPr lvl="1"/>
            <a:r>
              <a:rPr lang="en-GB" altLang="zh-CN" noProof="0"/>
              <a:t>Second level</a:t>
            </a:r>
          </a:p>
          <a:p>
            <a:pPr lvl="2"/>
            <a:r>
              <a:rPr lang="en-GB" altLang="zh-CN" noProof="0"/>
              <a:t>Third level</a:t>
            </a:r>
          </a:p>
          <a:p>
            <a:pPr lvl="3"/>
            <a:r>
              <a:rPr lang="en-GB" altLang="zh-CN" noProof="0"/>
              <a:t>Fourth level</a:t>
            </a:r>
          </a:p>
          <a:p>
            <a:pPr lvl="4"/>
            <a:r>
              <a:rPr lang="en-GB" altLang="zh-CN" noProof="0"/>
              <a:t>Fifth level</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pitchFamily="34" charset="0"/>
              </a:defRPr>
            </a:lvl1pPr>
          </a:lstStyle>
          <a:p>
            <a:pPr>
              <a:defRPr/>
            </a:pPr>
            <a:endParaRPr lang="en-GB" altLang="zh-CN"/>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pitchFamily="34" charset="0"/>
              </a:defRPr>
            </a:lvl1pPr>
          </a:lstStyle>
          <a:p>
            <a:pPr>
              <a:defRPr/>
            </a:pPr>
            <a:fld id="{E5AA0617-7C02-4093-954E-F1EB4549C4AA}" type="slidenum">
              <a:rPr lang="en-GB" altLang="zh-CN"/>
              <a:pPr>
                <a:defRPr/>
              </a:pPr>
              <a:t>‹#›</a:t>
            </a:fld>
            <a:endParaRPr lang="en-GB" altLang="zh-CN"/>
          </a:p>
        </p:txBody>
      </p:sp>
    </p:spTree>
    <p:extLst>
      <p:ext uri="{BB962C8B-B14F-4D97-AF65-F5344CB8AC3E}">
        <p14:creationId xmlns:p14="http://schemas.microsoft.com/office/powerpoint/2010/main" val="128308151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Verdana" pitchFamily="34" charset="0"/>
              </a:defRPr>
            </a:lvl1pPr>
            <a:lvl2pPr>
              <a:defRPr>
                <a:latin typeface="Verdana" pitchFamily="34" charset="0"/>
              </a:defRPr>
            </a:lvl2pPr>
            <a:lvl3pPr>
              <a:defRPr>
                <a:latin typeface="Verdana" pitchFamily="34" charset="0"/>
              </a:defRPr>
            </a:lvl3pPr>
            <a:lvl4pPr>
              <a:defRPr>
                <a:latin typeface="Verdana" pitchFamily="34" charset="0"/>
              </a:defRPr>
            </a:lvl4pPr>
            <a:lvl5pPr>
              <a:defRPr>
                <a:latin typeface="Verdana" pitchFamily="34" charset="0"/>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GB"/>
              <a:t>AE2AIM: Artificial Intelligence Methods </a:t>
            </a:r>
            <a:endParaRPr lang="en-GB" dirty="0"/>
          </a:p>
        </p:txBody>
      </p:sp>
      <p:sp>
        <p:nvSpPr>
          <p:cNvPr id="6" name="Rectangle 6"/>
          <p:cNvSpPr>
            <a:spLocks noGrp="1" noChangeArrowheads="1"/>
          </p:cNvSpPr>
          <p:nvPr>
            <p:ph type="sldNum" sz="quarter" idx="12"/>
          </p:nvPr>
        </p:nvSpPr>
        <p:spPr>
          <a:ln/>
        </p:spPr>
        <p:txBody>
          <a:bodyPr/>
          <a:lstStyle>
            <a:lvl1pPr>
              <a:defRPr/>
            </a:lvl1pPr>
          </a:lstStyle>
          <a:p>
            <a:pPr>
              <a:defRPr/>
            </a:pPr>
            <a:fld id="{1EBC51C5-6A51-417D-95E0-B5BEB324FC04}" type="slidenum">
              <a:rPr lang="en-GB" altLang="zh-CN"/>
              <a:pPr>
                <a:defRPr/>
              </a:pPr>
              <a:t>‹#›</a:t>
            </a:fld>
            <a:endParaRPr lang="en-GB" altLang="zh-CN" dirty="0"/>
          </a:p>
        </p:txBody>
      </p:sp>
      <p:sp>
        <p:nvSpPr>
          <p:cNvPr id="4" name="Title 3"/>
          <p:cNvSpPr>
            <a:spLocks noGrp="1"/>
          </p:cNvSpPr>
          <p:nvPr>
            <p:ph type="title"/>
          </p:nvPr>
        </p:nvSpPr>
        <p:spPr/>
        <p:txBody>
          <a:bodyPr/>
          <a:lstStyle/>
          <a:p>
            <a:r>
              <a:rPr lang="en-US" dirty="0"/>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Text, and 2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323528" y="1268760"/>
            <a:ext cx="4183385" cy="4814540"/>
          </a:xfrm>
        </p:spPr>
        <p:txBody>
          <a:bodyPr/>
          <a:lstStyle>
            <a:lvl1pPr>
              <a:defRPr>
                <a:latin typeface="Verdana"/>
                <a:cs typeface="Verdana"/>
              </a:defRPr>
            </a:lvl1pPr>
            <a:lvl2pPr>
              <a:defRPr>
                <a:latin typeface="Verdana"/>
                <a:cs typeface="Verdana"/>
              </a:defRPr>
            </a:lvl2pPr>
            <a:lvl3pPr>
              <a:defRPr>
                <a:latin typeface="Verdana"/>
                <a:cs typeface="Verdana"/>
              </a:defRPr>
            </a:lvl3pPr>
            <a:lvl4pPr>
              <a:defRPr>
                <a:latin typeface="Verdana"/>
                <a:cs typeface="Verdana"/>
              </a:defRPr>
            </a:lvl4pPr>
            <a:lvl5pPr>
              <a:defRPr>
                <a:latin typeface="Verdana"/>
                <a:cs typeface="Verdana"/>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Content Placeholder 3"/>
          <p:cNvSpPr>
            <a:spLocks noGrp="1"/>
          </p:cNvSpPr>
          <p:nvPr>
            <p:ph sz="quarter" idx="2"/>
          </p:nvPr>
        </p:nvSpPr>
        <p:spPr>
          <a:xfrm>
            <a:off x="4572000" y="1268760"/>
            <a:ext cx="4125913" cy="4824536"/>
          </a:xfrm>
        </p:spPr>
        <p:txBody>
          <a:bodyPr/>
          <a:lstStyle>
            <a:lvl1pPr>
              <a:defRPr>
                <a:latin typeface="Verdana"/>
                <a:cs typeface="Verdana"/>
              </a:defRPr>
            </a:lvl1pPr>
            <a:lvl2pPr>
              <a:defRPr>
                <a:latin typeface="Verdana"/>
                <a:cs typeface="Verdana"/>
              </a:defRPr>
            </a:lvl2pPr>
            <a:lvl3pPr>
              <a:defRPr>
                <a:latin typeface="Verdana"/>
                <a:cs typeface="Verdana"/>
              </a:defRPr>
            </a:lvl3pPr>
            <a:lvl4pPr>
              <a:defRPr>
                <a:latin typeface="Verdana"/>
                <a:cs typeface="Verdana"/>
              </a:defRPr>
            </a:lvl4pPr>
            <a:lvl5pPr>
              <a:defRPr>
                <a:latin typeface="Verdana"/>
                <a:cs typeface="Verdana"/>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7" name="Rectangle 5"/>
          <p:cNvSpPr>
            <a:spLocks noGrp="1" noChangeArrowheads="1"/>
          </p:cNvSpPr>
          <p:nvPr>
            <p:ph type="ftr" sz="quarter" idx="11"/>
          </p:nvPr>
        </p:nvSpPr>
        <p:spPr>
          <a:xfrm>
            <a:off x="2123976" y="6337300"/>
            <a:ext cx="5040312" cy="476250"/>
          </a:xfrm>
          <a:ln/>
        </p:spPr>
        <p:txBody>
          <a:bodyPr/>
          <a:lstStyle>
            <a:lvl1pPr>
              <a:defRPr/>
            </a:lvl1pPr>
          </a:lstStyle>
          <a:p>
            <a:pPr>
              <a:defRPr/>
            </a:pPr>
            <a:r>
              <a:rPr lang="en-GB"/>
              <a:t>AE2AIM: Artificial Intelligence Methods </a:t>
            </a:r>
            <a:endParaRPr lang="en-GB" dirty="0"/>
          </a:p>
        </p:txBody>
      </p:sp>
      <p:sp>
        <p:nvSpPr>
          <p:cNvPr id="8" name="Rectangle 6"/>
          <p:cNvSpPr>
            <a:spLocks noGrp="1" noChangeArrowheads="1"/>
          </p:cNvSpPr>
          <p:nvPr>
            <p:ph type="sldNum" sz="quarter" idx="12"/>
          </p:nvPr>
        </p:nvSpPr>
        <p:spPr>
          <a:ln/>
        </p:spPr>
        <p:txBody>
          <a:bodyPr/>
          <a:lstStyle>
            <a:lvl1pPr>
              <a:defRPr/>
            </a:lvl1pPr>
          </a:lstStyle>
          <a:p>
            <a:pPr>
              <a:defRPr/>
            </a:pPr>
            <a:fld id="{263661D5-87BF-45CA-972D-85C1C12738FE}" type="slidenum">
              <a:rPr lang="en-GB" altLang="zh-CN"/>
              <a:pPr>
                <a:defRPr/>
              </a:pPr>
              <a:t>‹#›</a:t>
            </a:fld>
            <a:endParaRPr lang="en-GB" altLang="zh-CN" dirty="0"/>
          </a:p>
        </p:txBody>
      </p:sp>
      <p:sp>
        <p:nvSpPr>
          <p:cNvPr id="9" name="Rectangle 7"/>
          <p:cNvSpPr>
            <a:spLocks noChangeArrowheads="1"/>
          </p:cNvSpPr>
          <p:nvPr userDrawn="1"/>
        </p:nvSpPr>
        <p:spPr bwMode="auto">
          <a:xfrm>
            <a:off x="0" y="0"/>
            <a:ext cx="9144000" cy="908720"/>
          </a:xfrm>
          <a:prstGeom prst="rect">
            <a:avLst/>
          </a:prstGeom>
          <a:solidFill>
            <a:schemeClr val="folHlink"/>
          </a:solidFill>
          <a:ln w="9525">
            <a:solidFill>
              <a:schemeClr val="tx1"/>
            </a:solidFill>
            <a:miter lim="800000"/>
            <a:headEnd/>
            <a:tailEnd/>
          </a:ln>
          <a:effectLst/>
        </p:spPr>
        <p:txBody>
          <a:bodyPr wrap="none" anchor="ctr"/>
          <a:lstStyle/>
          <a:p>
            <a:endParaRPr lang="zh-CN" altLang="en-US">
              <a:ea typeface="宋体" pitchFamily="2" charset="-122"/>
            </a:endParaRPr>
          </a:p>
        </p:txBody>
      </p:sp>
      <p:sp>
        <p:nvSpPr>
          <p:cNvPr id="2" name="Title 1">
            <a:extLst>
              <a:ext uri="{FF2B5EF4-FFF2-40B4-BE49-F238E27FC236}">
                <a16:creationId xmlns:a16="http://schemas.microsoft.com/office/drawing/2014/main" id="{AA2F586B-C948-EC42-9BCF-69D9A2806906}"/>
              </a:ext>
            </a:extLst>
          </p:cNvPr>
          <p:cNvSpPr>
            <a:spLocks noGrp="1"/>
          </p:cNvSpPr>
          <p:nvPr>
            <p:ph type="title"/>
          </p:nvPr>
        </p:nvSpPr>
        <p:spPr/>
        <p:txBody>
          <a:bodyPr/>
          <a:lstStyle/>
          <a:p>
            <a:r>
              <a:rPr lang="en-US"/>
              <a:t>Click to edit Master title style</a:t>
            </a:r>
            <a:endParaRPr lang="en-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0"/>
            <a:ext cx="9144000" cy="908720"/>
          </a:xfrm>
          <a:prstGeom prst="rect">
            <a:avLst/>
          </a:prstGeom>
          <a:solidFill>
            <a:schemeClr val="folHlink"/>
          </a:solidFill>
          <a:ln w="9525">
            <a:solidFill>
              <a:schemeClr val="tx1"/>
            </a:solidFill>
            <a:miter lim="800000"/>
            <a:headEnd/>
            <a:tailEnd/>
          </a:ln>
          <a:effectLst/>
        </p:spPr>
        <p:txBody>
          <a:bodyPr wrap="none" anchor="ctr"/>
          <a:lstStyle/>
          <a:p>
            <a:endParaRPr lang="zh-CN" altLang="en-US">
              <a:ea typeface="宋体" pitchFamily="2" charset="-122"/>
            </a:endParaRPr>
          </a:p>
        </p:txBody>
      </p:sp>
      <p:sp>
        <p:nvSpPr>
          <p:cNvPr id="1029" name="Rectangle 5"/>
          <p:cNvSpPr>
            <a:spLocks noGrp="1" noChangeArrowheads="1"/>
          </p:cNvSpPr>
          <p:nvPr>
            <p:ph type="ftr" sz="quarter" idx="3"/>
          </p:nvPr>
        </p:nvSpPr>
        <p:spPr bwMode="auto">
          <a:xfrm>
            <a:off x="2627313" y="6337300"/>
            <a:ext cx="5040312"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smtClean="0">
                <a:ea typeface="宋体" pitchFamily="2" charset="-122"/>
              </a:defRPr>
            </a:lvl1pPr>
          </a:lstStyle>
          <a:p>
            <a:pPr>
              <a:defRPr/>
            </a:pPr>
            <a:r>
              <a:rPr lang="en-GB"/>
              <a:t>AE2AIM: Artificial Intelligence Methods </a:t>
            </a:r>
            <a:endParaRPr lang="en-GB" dirty="0"/>
          </a:p>
        </p:txBody>
      </p:sp>
      <p:sp>
        <p:nvSpPr>
          <p:cNvPr id="1030" name="Rectangle 6"/>
          <p:cNvSpPr>
            <a:spLocks noGrp="1" noChangeArrowheads="1"/>
          </p:cNvSpPr>
          <p:nvPr>
            <p:ph type="sldNum" sz="quarter" idx="4"/>
          </p:nvPr>
        </p:nvSpPr>
        <p:spPr bwMode="auto">
          <a:xfrm>
            <a:off x="7885113" y="6337300"/>
            <a:ext cx="1008062"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smtClean="0">
                <a:ea typeface="宋体" pitchFamily="2" charset="-122"/>
              </a:defRPr>
            </a:lvl1pPr>
          </a:lstStyle>
          <a:p>
            <a:pPr>
              <a:defRPr/>
            </a:pPr>
            <a:fld id="{D82C9BD8-B864-4C84-9CA8-E107DA123E91}" type="slidenum">
              <a:rPr lang="en-GB" altLang="zh-CN" smtClean="0"/>
              <a:pPr>
                <a:defRPr/>
              </a:pPr>
              <a:t>‹#›</a:t>
            </a:fld>
            <a:endParaRPr lang="en-GB" altLang="zh-CN" dirty="0"/>
          </a:p>
        </p:txBody>
      </p:sp>
      <p:sp>
        <p:nvSpPr>
          <p:cNvPr id="2057" name="Rectangle 11"/>
          <p:cNvSpPr>
            <a:spLocks noGrp="1" noChangeArrowheads="1"/>
          </p:cNvSpPr>
          <p:nvPr>
            <p:ph type="body" idx="1"/>
          </p:nvPr>
        </p:nvSpPr>
        <p:spPr bwMode="auto">
          <a:xfrm>
            <a:off x="468313" y="1052736"/>
            <a:ext cx="8229600" cy="51125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ltLang="zh-CN" dirty="0"/>
              <a:t>Click to edit Master text styles</a:t>
            </a:r>
          </a:p>
          <a:p>
            <a:pPr lvl="1"/>
            <a:r>
              <a:rPr lang="en-GB" altLang="zh-CN" dirty="0"/>
              <a:t>Second level</a:t>
            </a:r>
          </a:p>
          <a:p>
            <a:pPr lvl="2"/>
            <a:r>
              <a:rPr lang="en-GB" altLang="zh-CN" dirty="0"/>
              <a:t>Third level</a:t>
            </a:r>
          </a:p>
          <a:p>
            <a:pPr lvl="3"/>
            <a:r>
              <a:rPr lang="en-GB" altLang="zh-CN" dirty="0"/>
              <a:t>Fourth level</a:t>
            </a:r>
          </a:p>
          <a:p>
            <a:pPr lvl="4"/>
            <a:r>
              <a:rPr lang="en-GB" altLang="zh-CN" dirty="0"/>
              <a:t>Fifth level</a:t>
            </a:r>
          </a:p>
        </p:txBody>
      </p:sp>
      <p:pic>
        <p:nvPicPr>
          <p:cNvPr id="1027" name="Picture 3" descr="E:\UNNC-Logo\UoN-UK-C-M_BlueCMYK1.JPG"/>
          <p:cNvPicPr>
            <a:picLocks noChangeAspect="1" noChangeArrowheads="1"/>
          </p:cNvPicPr>
          <p:nvPr userDrawn="1"/>
        </p:nvPicPr>
        <p:blipFill>
          <a:blip r:embed="rId4" cstate="print"/>
          <a:srcRect/>
          <a:stretch>
            <a:fillRect/>
          </a:stretch>
        </p:blipFill>
        <p:spPr bwMode="auto">
          <a:xfrm>
            <a:off x="0" y="6216425"/>
            <a:ext cx="1440160" cy="641575"/>
          </a:xfrm>
          <a:prstGeom prst="rect">
            <a:avLst/>
          </a:prstGeom>
          <a:noFill/>
        </p:spPr>
      </p:pic>
      <p:sp>
        <p:nvSpPr>
          <p:cNvPr id="2" name="Title Placeholder 1"/>
          <p:cNvSpPr>
            <a:spLocks noGrp="1"/>
          </p:cNvSpPr>
          <p:nvPr>
            <p:ph type="title"/>
          </p:nvPr>
        </p:nvSpPr>
        <p:spPr>
          <a:xfrm>
            <a:off x="323528" y="15115"/>
            <a:ext cx="8496944" cy="893605"/>
          </a:xfrm>
          <a:prstGeom prst="rect">
            <a:avLst/>
          </a:prstGeom>
        </p:spPr>
        <p:txBody>
          <a:bodyPr vert="horz" lIns="91440" tIns="45720" rIns="91440" bIns="45720" rtlCol="0" anchor="ctr">
            <a:normAutofit/>
          </a:bodyPr>
          <a:lstStyle/>
          <a:p>
            <a:r>
              <a:rPr lang="en-US" dirty="0"/>
              <a:t>Click to edit Master title style</a:t>
            </a:r>
          </a:p>
        </p:txBody>
      </p:sp>
    </p:spTree>
  </p:cSld>
  <p:clrMap bg1="lt1" tx1="dk1" bg2="lt2" tx2="dk2" accent1="accent1" accent2="accent2" accent3="accent3" accent4="accent4" accent5="accent5" accent6="accent6" hlink="hlink" folHlink="folHlink"/>
  <p:sldLayoutIdLst>
    <p:sldLayoutId id="2147483651" r:id="rId1"/>
    <p:sldLayoutId id="2147483661" r:id="rId2"/>
  </p:sldLayoutIdLst>
  <p:hf hdr="0" dt="0"/>
  <p:txStyles>
    <p:titleStyle>
      <a:lvl1pPr algn="ctr" rtl="0" eaLnBrk="0" fontAlgn="base" hangingPunct="0">
        <a:spcBef>
          <a:spcPct val="0"/>
        </a:spcBef>
        <a:spcAft>
          <a:spcPct val="0"/>
        </a:spcAft>
        <a:defRPr sz="3200" b="1">
          <a:solidFill>
            <a:schemeClr val="tx2"/>
          </a:solidFill>
          <a:latin typeface="Verdana"/>
          <a:ea typeface="+mj-ea"/>
          <a:cs typeface="Verdana"/>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fontAlgn="base">
        <a:spcBef>
          <a:spcPct val="0"/>
        </a:spcBef>
        <a:spcAft>
          <a:spcPct val="0"/>
        </a:spcAft>
        <a:defRPr sz="3200" b="1">
          <a:solidFill>
            <a:schemeClr val="tx2"/>
          </a:solidFill>
          <a:latin typeface="Times New Roman" pitchFamily="18" charset="0"/>
        </a:defRPr>
      </a:lvl6pPr>
      <a:lvl7pPr marL="914400" algn="ctr" rtl="0" fontAlgn="base">
        <a:spcBef>
          <a:spcPct val="0"/>
        </a:spcBef>
        <a:spcAft>
          <a:spcPct val="0"/>
        </a:spcAft>
        <a:defRPr sz="3200" b="1">
          <a:solidFill>
            <a:schemeClr val="tx2"/>
          </a:solidFill>
          <a:latin typeface="Times New Roman" pitchFamily="18" charset="0"/>
        </a:defRPr>
      </a:lvl7pPr>
      <a:lvl8pPr marL="1371600" algn="ctr" rtl="0" fontAlgn="base">
        <a:spcBef>
          <a:spcPct val="0"/>
        </a:spcBef>
        <a:spcAft>
          <a:spcPct val="0"/>
        </a:spcAft>
        <a:defRPr sz="3200" b="1">
          <a:solidFill>
            <a:schemeClr val="tx2"/>
          </a:solidFill>
          <a:latin typeface="Times New Roman" pitchFamily="18" charset="0"/>
        </a:defRPr>
      </a:lvl8pPr>
      <a:lvl9pPr marL="1828800" algn="ctr" rtl="0" fontAlgn="base">
        <a:spcBef>
          <a:spcPct val="0"/>
        </a:spcBef>
        <a:spcAft>
          <a:spcPct val="0"/>
        </a:spcAft>
        <a:defRPr sz="3200" b="1">
          <a:solidFill>
            <a:schemeClr val="tx2"/>
          </a:solidFill>
          <a:latin typeface="Times New Roman" pitchFamily="18" charset="0"/>
        </a:defRPr>
      </a:lvl9pPr>
    </p:titleStyle>
    <p:bodyStyle>
      <a:lvl1pPr marL="342900" indent="-342900" algn="l" rtl="0" eaLnBrk="0" fontAlgn="base" hangingPunct="0">
        <a:spcBef>
          <a:spcPts val="1000"/>
        </a:spcBef>
        <a:spcAft>
          <a:spcPct val="0"/>
        </a:spcAft>
        <a:buChar char="•"/>
        <a:defRPr sz="2400" b="1">
          <a:solidFill>
            <a:srgbClr val="000000"/>
          </a:solidFill>
          <a:latin typeface="Verdana"/>
          <a:ea typeface="+mn-ea"/>
          <a:cs typeface="Verdana"/>
        </a:defRPr>
      </a:lvl1pPr>
      <a:lvl2pPr marL="742950" indent="-285750" algn="l" rtl="0" eaLnBrk="0" fontAlgn="base" hangingPunct="0">
        <a:spcBef>
          <a:spcPts val="1000"/>
        </a:spcBef>
        <a:spcAft>
          <a:spcPct val="0"/>
        </a:spcAft>
        <a:buChar char="–"/>
        <a:defRPr sz="2400">
          <a:solidFill>
            <a:srgbClr val="000000"/>
          </a:solidFill>
          <a:latin typeface="Verdana"/>
          <a:cs typeface="Verdana"/>
        </a:defRPr>
      </a:lvl2pPr>
      <a:lvl3pPr marL="1143000" indent="-228600" algn="l" rtl="0" eaLnBrk="0" fontAlgn="base" hangingPunct="0">
        <a:spcBef>
          <a:spcPts val="1000"/>
        </a:spcBef>
        <a:spcAft>
          <a:spcPct val="0"/>
        </a:spcAft>
        <a:buChar char="•"/>
        <a:defRPr sz="2000" b="1">
          <a:solidFill>
            <a:srgbClr val="000000"/>
          </a:solidFill>
          <a:latin typeface="Verdana"/>
          <a:cs typeface="Verdana"/>
        </a:defRPr>
      </a:lvl3pPr>
      <a:lvl4pPr marL="1600200" indent="-228600" algn="l" rtl="0" eaLnBrk="0" fontAlgn="base" hangingPunct="0">
        <a:spcBef>
          <a:spcPts val="1000"/>
        </a:spcBef>
        <a:spcAft>
          <a:spcPct val="0"/>
        </a:spcAft>
        <a:buChar char="–"/>
        <a:defRPr sz="1800" b="1">
          <a:solidFill>
            <a:srgbClr val="000000"/>
          </a:solidFill>
          <a:latin typeface="Verdana"/>
          <a:cs typeface="Verdana"/>
        </a:defRPr>
      </a:lvl4pPr>
      <a:lvl5pPr marL="2057400" indent="-228600" algn="l" rtl="0" eaLnBrk="0" fontAlgn="base" hangingPunct="0">
        <a:spcBef>
          <a:spcPts val="1000"/>
        </a:spcBef>
        <a:spcAft>
          <a:spcPct val="0"/>
        </a:spcAft>
        <a:buChar char="»"/>
        <a:defRPr sz="1800">
          <a:solidFill>
            <a:srgbClr val="000000"/>
          </a:solidFill>
          <a:latin typeface="Verdana"/>
          <a:cs typeface="Verdana"/>
        </a:defRPr>
      </a:lvl5pPr>
      <a:lvl6pPr marL="2514600" indent="-228600" algn="l" rtl="0" fontAlgn="base">
        <a:spcBef>
          <a:spcPct val="20000"/>
        </a:spcBef>
        <a:spcAft>
          <a:spcPct val="0"/>
        </a:spcAft>
        <a:buChar char="»"/>
        <a:defRPr sz="2000">
          <a:solidFill>
            <a:srgbClr val="000000"/>
          </a:solidFill>
          <a:latin typeface="+mn-lt"/>
        </a:defRPr>
      </a:lvl6pPr>
      <a:lvl7pPr marL="2971800" indent="-228600" algn="l" rtl="0" fontAlgn="base">
        <a:spcBef>
          <a:spcPct val="20000"/>
        </a:spcBef>
        <a:spcAft>
          <a:spcPct val="0"/>
        </a:spcAft>
        <a:buChar char="»"/>
        <a:defRPr sz="2000">
          <a:solidFill>
            <a:srgbClr val="000000"/>
          </a:solidFill>
          <a:latin typeface="+mn-lt"/>
        </a:defRPr>
      </a:lvl7pPr>
      <a:lvl8pPr marL="3429000" indent="-228600" algn="l" rtl="0" fontAlgn="base">
        <a:spcBef>
          <a:spcPct val="20000"/>
        </a:spcBef>
        <a:spcAft>
          <a:spcPct val="0"/>
        </a:spcAft>
        <a:buChar char="»"/>
        <a:defRPr sz="2000">
          <a:solidFill>
            <a:srgbClr val="000000"/>
          </a:solidFill>
          <a:latin typeface="+mn-lt"/>
        </a:defRPr>
      </a:lvl8pPr>
      <a:lvl9pPr marL="3886200" indent="-228600" algn="l" rtl="0" fontAlgn="base">
        <a:spcBef>
          <a:spcPct val="20000"/>
        </a:spcBef>
        <a:spcAft>
          <a:spcPct val="0"/>
        </a:spcAft>
        <a:buChar char="»"/>
        <a:defRPr sz="2000">
          <a:solidFill>
            <a:srgbClr val="000000"/>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hyperlink" Target="http://www.doi.org/10.1287/trsc.1050.0135"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tif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Footer Placeholder 6"/>
          <p:cNvSpPr>
            <a:spLocks noGrp="1"/>
          </p:cNvSpPr>
          <p:nvPr>
            <p:ph type="ftr" sz="quarter" idx="11"/>
          </p:nvPr>
        </p:nvSpPr>
        <p:spPr>
          <a:noFill/>
        </p:spPr>
        <p:txBody>
          <a:bodyPr/>
          <a:lstStyle/>
          <a:p>
            <a:r>
              <a:rPr lang="en-GB" altLang="zh-CN" dirty="0">
                <a:ea typeface="宋体" charset="-122"/>
              </a:rPr>
              <a:t>AE2AIM: Artificial Intelligence Methods </a:t>
            </a:r>
          </a:p>
        </p:txBody>
      </p:sp>
      <p:sp>
        <p:nvSpPr>
          <p:cNvPr id="4101" name="Rectangle 3"/>
          <p:cNvSpPr>
            <a:spLocks noGrp="1" noChangeArrowheads="1"/>
          </p:cNvSpPr>
          <p:nvPr>
            <p:ph type="body" sz="half" idx="1"/>
          </p:nvPr>
        </p:nvSpPr>
        <p:spPr>
          <a:xfrm>
            <a:off x="755650" y="1700213"/>
            <a:ext cx="7920038" cy="1512763"/>
          </a:xfrm>
        </p:spPr>
        <p:txBody>
          <a:bodyPr/>
          <a:lstStyle/>
          <a:p>
            <a:pPr algn="ctr" eaLnBrk="1" hangingPunct="1">
              <a:lnSpc>
                <a:spcPct val="150000"/>
              </a:lnSpc>
              <a:buNone/>
            </a:pPr>
            <a:r>
              <a:rPr lang="en-US" altLang="zh-CN" sz="2400" b="1" dirty="0"/>
              <a:t>Artificial Intelligence Methods (AE2AIM)</a:t>
            </a:r>
          </a:p>
          <a:p>
            <a:pPr algn="ctr" eaLnBrk="1" hangingPunct="1">
              <a:lnSpc>
                <a:spcPct val="150000"/>
              </a:lnSpc>
              <a:buNone/>
            </a:pPr>
            <a:r>
              <a:rPr lang="en-US" altLang="zh-CN" sz="2800" dirty="0" err="1">
                <a:solidFill>
                  <a:srgbClr val="323296"/>
                </a:solidFill>
              </a:rPr>
              <a:t>Lec</a:t>
            </a:r>
            <a:r>
              <a:rPr lang="en-US" altLang="zh-CN" sz="2800" dirty="0">
                <a:solidFill>
                  <a:srgbClr val="323296"/>
                </a:solidFill>
              </a:rPr>
              <a:t>. 05: Metaheuristics II</a:t>
            </a:r>
            <a:endParaRPr lang="zh-CN" altLang="zh-CN" sz="2800" dirty="0">
              <a:solidFill>
                <a:srgbClr val="323296"/>
              </a:solidFill>
            </a:endParaRPr>
          </a:p>
          <a:p>
            <a:pPr algn="ctr" eaLnBrk="1" hangingPunct="1">
              <a:buFontTx/>
              <a:buNone/>
            </a:pPr>
            <a:endParaRPr lang="en-GB" altLang="zh-CN" sz="2800" b="1" dirty="0">
              <a:latin typeface="Times New Roman" pitchFamily="18" charset="0"/>
              <a:ea typeface="宋体" pitchFamily="2" charset="-122"/>
            </a:endParaRPr>
          </a:p>
        </p:txBody>
      </p:sp>
      <p:sp>
        <p:nvSpPr>
          <p:cNvPr id="8" name="Rectangle 3"/>
          <p:cNvSpPr txBox="1">
            <a:spLocks noChangeArrowheads="1"/>
          </p:cNvSpPr>
          <p:nvPr/>
        </p:nvSpPr>
        <p:spPr bwMode="auto">
          <a:xfrm>
            <a:off x="1259632" y="3284984"/>
            <a:ext cx="6810375" cy="2279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tabLst/>
              <a:defRPr/>
            </a:pPr>
            <a:r>
              <a:rPr kumimoji="0" lang="en-GB" altLang="zh-CN" sz="2000" i="0" u="none" strike="noStrike" kern="0" cap="none" spc="0" normalizeH="0" baseline="0" noProof="0" dirty="0">
                <a:ln>
                  <a:noFill/>
                </a:ln>
                <a:solidFill>
                  <a:srgbClr val="000000"/>
                </a:solidFill>
                <a:effectLst/>
                <a:uLnTx/>
                <a:uFillTx/>
                <a:latin typeface="Verdana" pitchFamily="34" charset="0"/>
                <a:ea typeface="宋体" charset="-122"/>
                <a:cs typeface="+mn-cs"/>
              </a:rPr>
              <a:t>Professor</a:t>
            </a:r>
            <a:r>
              <a:rPr kumimoji="0" lang="en-GB" altLang="zh-CN" sz="2000" i="0" u="none" strike="noStrike" kern="0" cap="none" spc="0" normalizeH="0" noProof="0" dirty="0">
                <a:ln>
                  <a:noFill/>
                </a:ln>
                <a:solidFill>
                  <a:srgbClr val="000000"/>
                </a:solidFill>
                <a:effectLst/>
                <a:uLnTx/>
                <a:uFillTx/>
                <a:latin typeface="Verdana" pitchFamily="34" charset="0"/>
                <a:ea typeface="宋体" charset="-122"/>
                <a:cs typeface="+mn-cs"/>
              </a:rPr>
              <a:t> </a:t>
            </a:r>
            <a:r>
              <a:rPr kumimoji="0" lang="en-GB" altLang="zh-CN" sz="2000" i="0" u="none" strike="noStrike" kern="0" cap="none" spc="0" normalizeH="0" baseline="0" noProof="0" dirty="0">
                <a:ln>
                  <a:noFill/>
                </a:ln>
                <a:solidFill>
                  <a:srgbClr val="000000"/>
                </a:solidFill>
                <a:effectLst/>
                <a:uLnTx/>
                <a:uFillTx/>
                <a:latin typeface="Verdana" pitchFamily="34" charset="0"/>
                <a:ea typeface="宋体" charset="-122"/>
                <a:cs typeface="+mn-cs"/>
              </a:rPr>
              <a:t>Ruibin Bai (Room SEB425)</a:t>
            </a:r>
          </a:p>
          <a:p>
            <a:pPr marL="342900" marR="0" lvl="0" indent="-342900" algn="ctr" defTabSz="914400" rtl="0" eaLnBrk="1" fontAlgn="base" latinLnBrk="0" hangingPunct="1">
              <a:lnSpc>
                <a:spcPct val="100000"/>
              </a:lnSpc>
              <a:spcBef>
                <a:spcPct val="20000"/>
              </a:spcBef>
              <a:spcAft>
                <a:spcPct val="0"/>
              </a:spcAft>
              <a:buClrTx/>
              <a:buSzTx/>
              <a:tabLst/>
              <a:defRPr/>
            </a:pPr>
            <a:r>
              <a:rPr kumimoji="0" lang="en-GB" altLang="zh-CN" sz="2000" i="0" u="none" strike="noStrike" kern="0" cap="none" spc="0" normalizeH="0" baseline="0" noProof="0" dirty="0">
                <a:ln>
                  <a:noFill/>
                </a:ln>
                <a:solidFill>
                  <a:srgbClr val="000000"/>
                </a:solidFill>
                <a:effectLst/>
                <a:uLnTx/>
                <a:uFillTx/>
                <a:latin typeface="Verdana" pitchFamily="34" charset="0"/>
                <a:ea typeface="宋体" charset="-122"/>
                <a:cs typeface="+mn-cs"/>
              </a:rPr>
              <a:t>School of Computer Science</a:t>
            </a:r>
          </a:p>
          <a:p>
            <a:pPr marL="342900" marR="0" lvl="0" indent="-342900" algn="ctr" defTabSz="914400" rtl="0" eaLnBrk="1" fontAlgn="base" latinLnBrk="0" hangingPunct="1">
              <a:lnSpc>
                <a:spcPct val="100000"/>
              </a:lnSpc>
              <a:spcBef>
                <a:spcPct val="20000"/>
              </a:spcBef>
              <a:spcAft>
                <a:spcPct val="0"/>
              </a:spcAft>
              <a:buClrTx/>
              <a:buSzTx/>
              <a:tabLst/>
              <a:defRPr/>
            </a:pPr>
            <a:r>
              <a:rPr kumimoji="0" lang="en-GB" altLang="zh-CN" sz="2000" i="0" u="none" strike="noStrike" kern="0" cap="none" spc="0" normalizeH="0" baseline="0" noProof="0" dirty="0">
                <a:ln>
                  <a:noFill/>
                </a:ln>
                <a:solidFill>
                  <a:srgbClr val="000000"/>
                </a:solidFill>
                <a:effectLst/>
                <a:uLnTx/>
                <a:uFillTx/>
                <a:latin typeface="Verdana" pitchFamily="34" charset="0"/>
                <a:ea typeface="宋体" charset="-122"/>
                <a:cs typeface="+mn-cs"/>
              </a:rPr>
              <a:t>The University of Nottingham Ningbo, China</a:t>
            </a:r>
          </a:p>
          <a:p>
            <a:pPr marL="342900" marR="0" lvl="0" indent="-342900" algn="ctr" defTabSz="914400" rtl="0" eaLnBrk="1" fontAlgn="base" latinLnBrk="0" hangingPunct="1">
              <a:lnSpc>
                <a:spcPct val="100000"/>
              </a:lnSpc>
              <a:spcBef>
                <a:spcPct val="20000"/>
              </a:spcBef>
              <a:spcAft>
                <a:spcPct val="0"/>
              </a:spcAft>
              <a:buClrTx/>
              <a:buSzTx/>
              <a:tabLst/>
              <a:defRPr/>
            </a:pPr>
            <a:r>
              <a:rPr kumimoji="0" lang="en-GB" altLang="zh-CN" sz="2000" i="0" u="none" strike="noStrike" kern="0" cap="none" spc="0" normalizeH="0" baseline="0" noProof="0" dirty="0">
                <a:ln>
                  <a:noFill/>
                </a:ln>
                <a:solidFill>
                  <a:srgbClr val="000000"/>
                </a:solidFill>
                <a:effectLst/>
                <a:uLnTx/>
                <a:uFillTx/>
                <a:latin typeface="Verdana" pitchFamily="34" charset="0"/>
                <a:ea typeface="宋体" charset="-122"/>
                <a:cs typeface="+mn-cs"/>
              </a:rPr>
              <a:t>Email: ruibin.bai@nottingham.edu.cn</a:t>
            </a:r>
            <a:r>
              <a:rPr kumimoji="0" lang="en-GB" altLang="zh-CN" sz="2000" i="0" u="sng" strike="noStrike" kern="0" cap="none" spc="0" normalizeH="0" baseline="0" noProof="0" dirty="0">
                <a:ln>
                  <a:noFill/>
                </a:ln>
                <a:solidFill>
                  <a:srgbClr val="000000"/>
                </a:solidFill>
                <a:effectLst/>
                <a:uLnTx/>
                <a:uFillTx/>
                <a:latin typeface="Verdana" pitchFamily="34" charset="0"/>
                <a:ea typeface="宋体" charset="-122"/>
                <a:cs typeface="+mn-cs"/>
              </a:rPr>
              <a:t> </a:t>
            </a:r>
          </a:p>
          <a:p>
            <a:pPr marL="342900" marR="0" lvl="0" indent="-342900" algn="ctr" defTabSz="914400" rtl="0" eaLnBrk="1" fontAlgn="base" latinLnBrk="0" hangingPunct="1">
              <a:lnSpc>
                <a:spcPct val="100000"/>
              </a:lnSpc>
              <a:spcBef>
                <a:spcPct val="20000"/>
              </a:spcBef>
              <a:spcAft>
                <a:spcPct val="0"/>
              </a:spcAft>
              <a:buClrTx/>
              <a:buSzTx/>
              <a:tabLst/>
              <a:defRPr/>
            </a:pPr>
            <a:r>
              <a:rPr kumimoji="0" lang="en-GB" altLang="zh-CN" sz="2000" i="0" u="none" strike="noStrike" kern="0" cap="none" spc="0" normalizeH="0" baseline="0" noProof="0" dirty="0">
                <a:ln>
                  <a:noFill/>
                </a:ln>
                <a:solidFill>
                  <a:srgbClr val="000000"/>
                </a:solidFill>
                <a:effectLst/>
                <a:uLnTx/>
                <a:uFillTx/>
                <a:latin typeface="Verdana" pitchFamily="34" charset="0"/>
                <a:ea typeface="宋体" charset="-122"/>
                <a:cs typeface="+mn-cs"/>
              </a:rPr>
              <a:t>Web: </a:t>
            </a:r>
            <a:r>
              <a:rPr kumimoji="0" lang="en-GB" altLang="zh-CN" sz="2000" i="0" u="sng" strike="noStrike" kern="0" cap="none" spc="0" normalizeH="0" baseline="0" noProof="0" dirty="0">
                <a:ln>
                  <a:noFill/>
                </a:ln>
                <a:solidFill>
                  <a:srgbClr val="000000"/>
                </a:solidFill>
                <a:effectLst/>
                <a:uLnTx/>
                <a:uFillTx/>
                <a:latin typeface="Verdana" pitchFamily="34" charset="0"/>
                <a:ea typeface="宋体" charset="-122"/>
                <a:cs typeface="+mn-cs"/>
              </a:rPr>
              <a:t>www.cs.nott.ac.uk/~</a:t>
            </a:r>
            <a:r>
              <a:rPr lang="en-GB" altLang="zh-CN" sz="2000" u="sng" kern="0" dirty="0" err="1">
                <a:solidFill>
                  <a:srgbClr val="000000"/>
                </a:solidFill>
                <a:latin typeface="Verdana" pitchFamily="34" charset="0"/>
                <a:ea typeface="宋体" charset="-122"/>
              </a:rPr>
              <a:t>znzbrbb</a:t>
            </a:r>
            <a:endParaRPr kumimoji="0" lang="en-GB" altLang="zh-CN" sz="2000" i="0" u="sng" strike="noStrike" kern="0" cap="none" spc="0" normalizeH="0" baseline="0" noProof="0" dirty="0">
              <a:ln>
                <a:noFill/>
              </a:ln>
              <a:solidFill>
                <a:srgbClr val="000000"/>
              </a:solidFill>
              <a:effectLst/>
              <a:uLnTx/>
              <a:uFillTx/>
              <a:latin typeface="Verdana" pitchFamily="34" charset="0"/>
              <a:ea typeface="宋体" charset="-122"/>
              <a:cs typeface="+mn-cs"/>
            </a:endParaRPr>
          </a:p>
          <a:p>
            <a:pPr marL="342900" marR="0" lvl="0" indent="-342900" algn="ctr" defTabSz="914400" rtl="0" eaLnBrk="1" fontAlgn="base" latinLnBrk="0" hangingPunct="1">
              <a:lnSpc>
                <a:spcPct val="100000"/>
              </a:lnSpc>
              <a:spcBef>
                <a:spcPct val="20000"/>
              </a:spcBef>
              <a:spcAft>
                <a:spcPct val="0"/>
              </a:spcAft>
              <a:buClrTx/>
              <a:buSzTx/>
              <a:tabLst/>
              <a:defRPr/>
            </a:pPr>
            <a:endParaRPr kumimoji="0" lang="en-GB" altLang="zh-CN" sz="2000" i="0" u="none" strike="noStrike" kern="0" cap="none" spc="0" normalizeH="0" baseline="0" noProof="0" dirty="0">
              <a:ln>
                <a:noFill/>
              </a:ln>
              <a:solidFill>
                <a:srgbClr val="000000"/>
              </a:solidFill>
              <a:effectLst/>
              <a:uLnTx/>
              <a:uFillTx/>
              <a:latin typeface="Verdana" pitchFamily="34" charset="0"/>
              <a:ea typeface="宋体" charset="-122"/>
              <a:cs typeface="+mn-cs"/>
            </a:endParaRPr>
          </a:p>
          <a:p>
            <a:pPr marL="342900" marR="0" lvl="0" indent="-342900" algn="ctr" defTabSz="914400" rtl="0" eaLnBrk="1" fontAlgn="base" latinLnBrk="0" hangingPunct="1">
              <a:lnSpc>
                <a:spcPct val="100000"/>
              </a:lnSpc>
              <a:spcBef>
                <a:spcPct val="20000"/>
              </a:spcBef>
              <a:spcAft>
                <a:spcPct val="0"/>
              </a:spcAft>
              <a:buClrTx/>
              <a:buSzTx/>
              <a:tabLst/>
              <a:defRPr/>
            </a:pPr>
            <a:endParaRPr kumimoji="0" lang="en-GB" altLang="zh-CN" sz="2000" i="0" u="none" strike="noStrike" kern="0" cap="none" spc="0" normalizeH="0" baseline="0" noProof="0" dirty="0">
              <a:ln>
                <a:noFill/>
              </a:ln>
              <a:solidFill>
                <a:srgbClr val="000000"/>
              </a:solidFill>
              <a:effectLst/>
              <a:uLnTx/>
              <a:uFillTx/>
              <a:latin typeface="Verdana" pitchFamily="34" charset="0"/>
              <a:ea typeface="宋体" charset="-122"/>
              <a:cs typeface="+mn-cs"/>
            </a:endParaRPr>
          </a:p>
          <a:p>
            <a:pPr marL="342900" marR="0" lvl="0" indent="-342900" algn="ctr" defTabSz="914400" rtl="0" eaLnBrk="1" fontAlgn="base" latinLnBrk="0" hangingPunct="1">
              <a:lnSpc>
                <a:spcPct val="100000"/>
              </a:lnSpc>
              <a:spcBef>
                <a:spcPct val="20000"/>
              </a:spcBef>
              <a:spcAft>
                <a:spcPct val="0"/>
              </a:spcAft>
              <a:buClrTx/>
              <a:buSzTx/>
              <a:tabLst/>
              <a:defRPr/>
            </a:pPr>
            <a:endParaRPr kumimoji="0" lang="en-GB" altLang="zh-CN" sz="2200" i="0" u="none" strike="noStrike" kern="0" cap="none" spc="0" normalizeH="0" baseline="0" noProof="0" dirty="0">
              <a:ln>
                <a:noFill/>
              </a:ln>
              <a:solidFill>
                <a:srgbClr val="000000"/>
              </a:solidFill>
              <a:effectLst/>
              <a:uLnTx/>
              <a:uFillTx/>
              <a:latin typeface="Verdana" pitchFamily="34" charset="0"/>
              <a:ea typeface="宋体" charset="-122"/>
              <a:cs typeface="+mn-cs"/>
            </a:endParaRPr>
          </a:p>
        </p:txBody>
      </p:sp>
      <p:sp>
        <p:nvSpPr>
          <p:cNvPr id="2" name="Slide Number Placeholder 1">
            <a:extLst>
              <a:ext uri="{FF2B5EF4-FFF2-40B4-BE49-F238E27FC236}">
                <a16:creationId xmlns:a16="http://schemas.microsoft.com/office/drawing/2014/main" id="{F53A4E90-3C56-EC4E-B663-FA8E5760B634}"/>
              </a:ext>
            </a:extLst>
          </p:cNvPr>
          <p:cNvSpPr>
            <a:spLocks noGrp="1"/>
          </p:cNvSpPr>
          <p:nvPr>
            <p:ph type="sldNum" sz="quarter" idx="12"/>
          </p:nvPr>
        </p:nvSpPr>
        <p:spPr/>
        <p:txBody>
          <a:bodyPr/>
          <a:lstStyle/>
          <a:p>
            <a:pPr>
              <a:defRPr/>
            </a:pPr>
            <a:fld id="{263661D5-87BF-45CA-972D-85C1C12738FE}" type="slidenum">
              <a:rPr lang="en-GB" altLang="zh-CN" smtClean="0"/>
              <a:pPr>
                <a:defRPr/>
              </a:pPr>
              <a:t>1</a:t>
            </a:fld>
            <a:endParaRPr lang="en-GB" altLang="zh-CN"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F522A9-3331-1A43-9DDE-D32FE7951643}"/>
              </a:ext>
            </a:extLst>
          </p:cNvPr>
          <p:cNvSpPr>
            <a:spLocks noGrp="1"/>
          </p:cNvSpPr>
          <p:nvPr>
            <p:ph type="body" sz="half" idx="1"/>
          </p:nvPr>
        </p:nvSpPr>
        <p:spPr>
          <a:xfrm>
            <a:off x="4424523" y="982227"/>
            <a:ext cx="4183385" cy="4814540"/>
          </a:xfrm>
        </p:spPr>
        <p:txBody>
          <a:bodyPr/>
          <a:lstStyle/>
          <a:p>
            <a:pPr marL="139700" indent="-288925"/>
            <a:r>
              <a:rPr lang="en-US" sz="2000" dirty="0"/>
              <a:t>T</a:t>
            </a:r>
            <a:r>
              <a:rPr lang="en-CN" sz="2000" dirty="0"/>
              <a:t>abulist  </a:t>
            </a:r>
          </a:p>
          <a:p>
            <a:pPr marL="139700" indent="-288925"/>
            <a:endParaRPr lang="en-CN" sz="2000" dirty="0"/>
          </a:p>
          <a:p>
            <a:pPr marL="139700" indent="-288925"/>
            <a:endParaRPr lang="en-CN" sz="2000" dirty="0"/>
          </a:p>
          <a:p>
            <a:pPr marL="139700" indent="-288925"/>
            <a:endParaRPr lang="en-CN" sz="2000" dirty="0"/>
          </a:p>
          <a:p>
            <a:pPr marL="139700" indent="-288925"/>
            <a:endParaRPr lang="en-CN" sz="2000" dirty="0"/>
          </a:p>
          <a:p>
            <a:pPr marL="139700" indent="-288925"/>
            <a:endParaRPr lang="en-CN" sz="2000" dirty="0"/>
          </a:p>
          <a:p>
            <a:pPr marL="139700" indent="-288925"/>
            <a:endParaRPr lang="en-CN" sz="2000" dirty="0"/>
          </a:p>
          <a:p>
            <a:pPr marL="139700" indent="-288925"/>
            <a:r>
              <a:rPr lang="en-US" sz="2000" dirty="0"/>
              <a:t>A</a:t>
            </a:r>
            <a:r>
              <a:rPr lang="en-CN" sz="2000" dirty="0"/>
              <a:t>lternative tabulist</a:t>
            </a:r>
          </a:p>
        </p:txBody>
      </p:sp>
      <p:sp>
        <p:nvSpPr>
          <p:cNvPr id="4" name="Footer Placeholder 3">
            <a:extLst>
              <a:ext uri="{FF2B5EF4-FFF2-40B4-BE49-F238E27FC236}">
                <a16:creationId xmlns:a16="http://schemas.microsoft.com/office/drawing/2014/main" id="{F5315F8D-BEE8-B447-8FF6-3F1D9DBDDB96}"/>
              </a:ext>
            </a:extLst>
          </p:cNvPr>
          <p:cNvSpPr>
            <a:spLocks noGrp="1"/>
          </p:cNvSpPr>
          <p:nvPr>
            <p:ph type="ftr" sz="quarter" idx="11"/>
          </p:nvPr>
        </p:nvSpPr>
        <p:spPr/>
        <p:txBody>
          <a:bodyPr/>
          <a:lstStyle/>
          <a:p>
            <a:pPr>
              <a:defRPr/>
            </a:pPr>
            <a:r>
              <a:rPr lang="en-GB"/>
              <a:t>AE2AIM: Artificial Intelligence Methods </a:t>
            </a:r>
            <a:endParaRPr lang="en-GB" dirty="0"/>
          </a:p>
        </p:txBody>
      </p:sp>
      <p:sp>
        <p:nvSpPr>
          <p:cNvPr id="5" name="Title 4">
            <a:extLst>
              <a:ext uri="{FF2B5EF4-FFF2-40B4-BE49-F238E27FC236}">
                <a16:creationId xmlns:a16="http://schemas.microsoft.com/office/drawing/2014/main" id="{6D8A8BF9-D02C-6142-9E1B-66E096B702BF}"/>
              </a:ext>
            </a:extLst>
          </p:cNvPr>
          <p:cNvSpPr>
            <a:spLocks noGrp="1"/>
          </p:cNvSpPr>
          <p:nvPr>
            <p:ph type="title"/>
          </p:nvPr>
        </p:nvSpPr>
        <p:spPr>
          <a:xfrm>
            <a:off x="251520" y="72007"/>
            <a:ext cx="8712968" cy="764705"/>
          </a:xfrm>
        </p:spPr>
        <p:txBody>
          <a:bodyPr/>
          <a:lstStyle/>
          <a:p>
            <a:r>
              <a:rPr lang="en-CN" dirty="0"/>
              <a:t>TS Examples - Knapsack</a:t>
            </a:r>
          </a:p>
        </p:txBody>
      </p:sp>
      <p:graphicFrame>
        <p:nvGraphicFramePr>
          <p:cNvPr id="6" name="Table 5">
            <a:extLst>
              <a:ext uri="{FF2B5EF4-FFF2-40B4-BE49-F238E27FC236}">
                <a16:creationId xmlns:a16="http://schemas.microsoft.com/office/drawing/2014/main" id="{D1C8DC5F-0F71-0048-83D5-525FE76A00BD}"/>
              </a:ext>
            </a:extLst>
          </p:cNvPr>
          <p:cNvGraphicFramePr>
            <a:graphicFrameLocks noGrp="1"/>
          </p:cNvGraphicFramePr>
          <p:nvPr>
            <p:extLst>
              <p:ext uri="{D42A27DB-BD31-4B8C-83A1-F6EECF244321}">
                <p14:modId xmlns:p14="http://schemas.microsoft.com/office/powerpoint/2010/main" val="1907558492"/>
              </p:ext>
            </p:extLst>
          </p:nvPr>
        </p:nvGraphicFramePr>
        <p:xfrm>
          <a:off x="5170512" y="1397337"/>
          <a:ext cx="1849760" cy="2232245"/>
        </p:xfrm>
        <a:graphic>
          <a:graphicData uri="http://schemas.openxmlformats.org/drawingml/2006/table">
            <a:tbl>
              <a:tblPr firstRow="1" bandRow="1">
                <a:tableStyleId>{B301B821-A1FF-4177-AEE7-76D212191A09}</a:tableStyleId>
              </a:tblPr>
              <a:tblGrid>
                <a:gridCol w="678245">
                  <a:extLst>
                    <a:ext uri="{9D8B030D-6E8A-4147-A177-3AD203B41FA5}">
                      <a16:colId xmlns:a16="http://schemas.microsoft.com/office/drawing/2014/main" val="2018667880"/>
                    </a:ext>
                  </a:extLst>
                </a:gridCol>
                <a:gridCol w="1171515">
                  <a:extLst>
                    <a:ext uri="{9D8B030D-6E8A-4147-A177-3AD203B41FA5}">
                      <a16:colId xmlns:a16="http://schemas.microsoft.com/office/drawing/2014/main" val="2971139589"/>
                    </a:ext>
                  </a:extLst>
                </a:gridCol>
              </a:tblGrid>
              <a:tr h="446449">
                <a:tc>
                  <a:txBody>
                    <a:bodyPr/>
                    <a:lstStyle/>
                    <a:p>
                      <a:pPr algn="ctr">
                        <a:lnSpc>
                          <a:spcPct val="100000"/>
                        </a:lnSpc>
                      </a:pPr>
                      <a:r>
                        <a:rPr lang="en-CN" sz="1600" b="1" dirty="0">
                          <a:solidFill>
                            <a:schemeClr val="tx1"/>
                          </a:solidFill>
                        </a:rPr>
                        <a:t>indx</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100000" b="100000"/>
                      </a:path>
                      <a:tileRect t="-100000" r="-100000"/>
                    </a:gradFill>
                  </a:tcPr>
                </a:tc>
                <a:tc>
                  <a:txBody>
                    <a:bodyPr/>
                    <a:lstStyle/>
                    <a:p>
                      <a:pPr algn="ctr">
                        <a:lnSpc>
                          <a:spcPct val="100000"/>
                        </a:lnSpc>
                      </a:pPr>
                      <a:r>
                        <a:rPr lang="en-CN" sz="1600" b="1" dirty="0">
                          <a:solidFill>
                            <a:schemeClr val="tx1"/>
                          </a:solidFill>
                        </a:rPr>
                        <a:t>entry</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100000" b="100000"/>
                      </a:path>
                      <a:tileRect t="-100000" r="-100000"/>
                    </a:gradFill>
                  </a:tcPr>
                </a:tc>
                <a:extLst>
                  <a:ext uri="{0D108BD9-81ED-4DB2-BD59-A6C34878D82A}">
                    <a16:rowId xmlns:a16="http://schemas.microsoft.com/office/drawing/2014/main" val="194713216"/>
                  </a:ext>
                </a:extLst>
              </a:tr>
              <a:tr h="446449">
                <a:tc>
                  <a:txBody>
                    <a:bodyPr/>
                    <a:lstStyle/>
                    <a:p>
                      <a:pPr algn="ctr">
                        <a:lnSpc>
                          <a:spcPct val="100000"/>
                        </a:lnSpc>
                      </a:pPr>
                      <a:r>
                        <a:rPr lang="en-CN" sz="1600" b="1" dirty="0"/>
                        <a:t>0</a:t>
                      </a:r>
                    </a:p>
                  </a:txBody>
                  <a:tcPr anchor="ctr"/>
                </a:tc>
                <a:tc>
                  <a:txBody>
                    <a:bodyPr/>
                    <a:lstStyle/>
                    <a:p>
                      <a:pPr algn="ctr">
                        <a:lnSpc>
                          <a:spcPct val="100000"/>
                        </a:lnSpc>
                      </a:pPr>
                      <a:r>
                        <a:rPr lang="en-CN" sz="1600" b="1" dirty="0"/>
                        <a:t>(1,5)</a:t>
                      </a:r>
                    </a:p>
                  </a:txBody>
                  <a:tcPr anchor="ctr"/>
                </a:tc>
                <a:extLst>
                  <a:ext uri="{0D108BD9-81ED-4DB2-BD59-A6C34878D82A}">
                    <a16:rowId xmlns:a16="http://schemas.microsoft.com/office/drawing/2014/main" val="2322922368"/>
                  </a:ext>
                </a:extLst>
              </a:tr>
              <a:tr h="446449">
                <a:tc>
                  <a:txBody>
                    <a:bodyPr/>
                    <a:lstStyle/>
                    <a:p>
                      <a:pPr algn="ctr">
                        <a:lnSpc>
                          <a:spcPct val="100000"/>
                        </a:lnSpc>
                      </a:pPr>
                      <a:r>
                        <a:rPr lang="en-CN" sz="1600" b="1" dirty="0"/>
                        <a:t>1</a:t>
                      </a:r>
                    </a:p>
                  </a:txBody>
                  <a:tcPr anchor="ctr"/>
                </a:tc>
                <a:tc>
                  <a:txBody>
                    <a:bodyPr/>
                    <a:lstStyle/>
                    <a:p>
                      <a:pPr algn="ctr">
                        <a:lnSpc>
                          <a:spcPct val="100000"/>
                        </a:lnSpc>
                      </a:pPr>
                      <a:r>
                        <a:rPr lang="en-CN" sz="1600" b="1" dirty="0"/>
                        <a:t>(2,6)</a:t>
                      </a:r>
                    </a:p>
                  </a:txBody>
                  <a:tcPr anchor="ctr"/>
                </a:tc>
                <a:extLst>
                  <a:ext uri="{0D108BD9-81ED-4DB2-BD59-A6C34878D82A}">
                    <a16:rowId xmlns:a16="http://schemas.microsoft.com/office/drawing/2014/main" val="1683491185"/>
                  </a:ext>
                </a:extLst>
              </a:tr>
              <a:tr h="446449">
                <a:tc>
                  <a:txBody>
                    <a:bodyPr/>
                    <a:lstStyle/>
                    <a:p>
                      <a:pPr algn="ctr">
                        <a:lnSpc>
                          <a:spcPct val="100000"/>
                        </a:lnSpc>
                      </a:pPr>
                      <a:r>
                        <a:rPr lang="en-CN" sz="1600" b="1" dirty="0"/>
                        <a:t>2</a:t>
                      </a:r>
                    </a:p>
                  </a:txBody>
                  <a:tcPr anchor="ctr"/>
                </a:tc>
                <a:tc>
                  <a:txBody>
                    <a:bodyPr/>
                    <a:lstStyle/>
                    <a:p>
                      <a:pPr algn="ctr">
                        <a:lnSpc>
                          <a:spcPct val="100000"/>
                        </a:lnSpc>
                      </a:pPr>
                      <a:r>
                        <a:rPr lang="en-CN" sz="1600" b="1" dirty="0"/>
                        <a:t>(4,10)</a:t>
                      </a:r>
                    </a:p>
                  </a:txBody>
                  <a:tcPr anchor="ctr"/>
                </a:tc>
                <a:extLst>
                  <a:ext uri="{0D108BD9-81ED-4DB2-BD59-A6C34878D82A}">
                    <a16:rowId xmlns:a16="http://schemas.microsoft.com/office/drawing/2014/main" val="3426784484"/>
                  </a:ext>
                </a:extLst>
              </a:tr>
              <a:tr h="446449">
                <a:tc>
                  <a:txBody>
                    <a:bodyPr/>
                    <a:lstStyle/>
                    <a:p>
                      <a:pPr algn="ctr">
                        <a:lnSpc>
                          <a:spcPct val="100000"/>
                        </a:lnSpc>
                      </a:pPr>
                      <a:r>
                        <a:rPr lang="en-CN" sz="1600" b="1" dirty="0"/>
                        <a:t>3</a:t>
                      </a:r>
                    </a:p>
                  </a:txBody>
                  <a:tcPr anchor="ctr"/>
                </a:tc>
                <a:tc>
                  <a:txBody>
                    <a:bodyPr/>
                    <a:lstStyle/>
                    <a:p>
                      <a:pPr algn="ctr">
                        <a:lnSpc>
                          <a:spcPct val="100000"/>
                        </a:lnSpc>
                      </a:pPr>
                      <a:r>
                        <a:rPr lang="en-CN" sz="1600" b="1" dirty="0"/>
                        <a:t>(9,3)</a:t>
                      </a:r>
                    </a:p>
                  </a:txBody>
                  <a:tcPr anchor="ctr"/>
                </a:tc>
                <a:extLst>
                  <a:ext uri="{0D108BD9-81ED-4DB2-BD59-A6C34878D82A}">
                    <a16:rowId xmlns:a16="http://schemas.microsoft.com/office/drawing/2014/main" val="1000591715"/>
                  </a:ext>
                </a:extLst>
              </a:tr>
            </a:tbl>
          </a:graphicData>
        </a:graphic>
      </p:graphicFrame>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802FFF5B-9A36-544A-B828-08240EE10C9A}"/>
                  </a:ext>
                </a:extLst>
              </p:cNvPr>
              <p:cNvSpPr txBox="1">
                <a:spLocks/>
              </p:cNvSpPr>
              <p:nvPr/>
            </p:nvSpPr>
            <p:spPr bwMode="auto">
              <a:xfrm>
                <a:off x="169633" y="980728"/>
                <a:ext cx="4254890" cy="51125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ts val="1000"/>
                  </a:spcBef>
                  <a:spcAft>
                    <a:spcPct val="0"/>
                  </a:spcAft>
                  <a:buChar char="•"/>
                  <a:defRPr sz="2400" b="1">
                    <a:solidFill>
                      <a:srgbClr val="000000"/>
                    </a:solidFill>
                    <a:latin typeface="Verdana"/>
                    <a:ea typeface="+mn-ea"/>
                    <a:cs typeface="Verdana"/>
                  </a:defRPr>
                </a:lvl1pPr>
                <a:lvl2pPr marL="742950" indent="-285750" algn="l" rtl="0" eaLnBrk="0" fontAlgn="base" hangingPunct="0">
                  <a:spcBef>
                    <a:spcPts val="1000"/>
                  </a:spcBef>
                  <a:spcAft>
                    <a:spcPct val="0"/>
                  </a:spcAft>
                  <a:buChar char="–"/>
                  <a:defRPr sz="2400">
                    <a:solidFill>
                      <a:srgbClr val="000000"/>
                    </a:solidFill>
                    <a:latin typeface="Verdana"/>
                    <a:cs typeface="Verdana"/>
                  </a:defRPr>
                </a:lvl2pPr>
                <a:lvl3pPr marL="1143000" indent="-228600" algn="l" rtl="0" eaLnBrk="0" fontAlgn="base" hangingPunct="0">
                  <a:spcBef>
                    <a:spcPts val="1000"/>
                  </a:spcBef>
                  <a:spcAft>
                    <a:spcPct val="0"/>
                  </a:spcAft>
                  <a:buChar char="•"/>
                  <a:defRPr sz="2000" b="1">
                    <a:solidFill>
                      <a:srgbClr val="000000"/>
                    </a:solidFill>
                    <a:latin typeface="Verdana"/>
                    <a:cs typeface="Verdana"/>
                  </a:defRPr>
                </a:lvl3pPr>
                <a:lvl4pPr marL="1600200" indent="-228600" algn="l" rtl="0" eaLnBrk="0" fontAlgn="base" hangingPunct="0">
                  <a:spcBef>
                    <a:spcPts val="1000"/>
                  </a:spcBef>
                  <a:spcAft>
                    <a:spcPct val="0"/>
                  </a:spcAft>
                  <a:buChar char="–"/>
                  <a:defRPr sz="1800" b="1">
                    <a:solidFill>
                      <a:srgbClr val="000000"/>
                    </a:solidFill>
                    <a:latin typeface="Verdana"/>
                    <a:cs typeface="Verdana"/>
                  </a:defRPr>
                </a:lvl4pPr>
                <a:lvl5pPr marL="2057400" indent="-228600" algn="l" rtl="0" eaLnBrk="0" fontAlgn="base" hangingPunct="0">
                  <a:spcBef>
                    <a:spcPts val="1000"/>
                  </a:spcBef>
                  <a:spcAft>
                    <a:spcPct val="0"/>
                  </a:spcAft>
                  <a:buChar char="»"/>
                  <a:defRPr sz="1800">
                    <a:solidFill>
                      <a:srgbClr val="000000"/>
                    </a:solidFill>
                    <a:latin typeface="Verdana"/>
                    <a:cs typeface="Verdana"/>
                  </a:defRPr>
                </a:lvl5pPr>
                <a:lvl6pPr marL="2514600" indent="-228600" algn="l" rtl="0" fontAlgn="base">
                  <a:spcBef>
                    <a:spcPct val="20000"/>
                  </a:spcBef>
                  <a:spcAft>
                    <a:spcPct val="0"/>
                  </a:spcAft>
                  <a:buChar char="»"/>
                  <a:defRPr sz="2000">
                    <a:solidFill>
                      <a:srgbClr val="000000"/>
                    </a:solidFill>
                    <a:latin typeface="+mn-lt"/>
                  </a:defRPr>
                </a:lvl6pPr>
                <a:lvl7pPr marL="2971800" indent="-228600" algn="l" rtl="0" fontAlgn="base">
                  <a:spcBef>
                    <a:spcPct val="20000"/>
                  </a:spcBef>
                  <a:spcAft>
                    <a:spcPct val="0"/>
                  </a:spcAft>
                  <a:buChar char="»"/>
                  <a:defRPr sz="2000">
                    <a:solidFill>
                      <a:srgbClr val="000000"/>
                    </a:solidFill>
                    <a:latin typeface="+mn-lt"/>
                  </a:defRPr>
                </a:lvl7pPr>
                <a:lvl8pPr marL="3429000" indent="-228600" algn="l" rtl="0" fontAlgn="base">
                  <a:spcBef>
                    <a:spcPct val="20000"/>
                  </a:spcBef>
                  <a:spcAft>
                    <a:spcPct val="0"/>
                  </a:spcAft>
                  <a:buChar char="»"/>
                  <a:defRPr sz="2000">
                    <a:solidFill>
                      <a:srgbClr val="000000"/>
                    </a:solidFill>
                    <a:latin typeface="+mn-lt"/>
                  </a:defRPr>
                </a:lvl8pPr>
                <a:lvl9pPr marL="3886200" indent="-228600" algn="l" rtl="0" fontAlgn="base">
                  <a:spcBef>
                    <a:spcPct val="20000"/>
                  </a:spcBef>
                  <a:spcAft>
                    <a:spcPct val="0"/>
                  </a:spcAft>
                  <a:buChar char="»"/>
                  <a:defRPr sz="2000">
                    <a:solidFill>
                      <a:srgbClr val="000000"/>
                    </a:solidFill>
                    <a:latin typeface="+mn-lt"/>
                  </a:defRPr>
                </a:lvl9pPr>
              </a:lstStyle>
              <a:p>
                <a:r>
                  <a:rPr lang="en-GB" sz="2000" kern="0" dirty="0"/>
                  <a:t>Local search Neighbourhood</a:t>
                </a:r>
                <a:endParaRPr lang="en-US" sz="1400" dirty="0"/>
              </a:p>
              <a:p>
                <a:pPr lvl="1"/>
                <a:r>
                  <a:rPr lang="en-US" sz="2000" dirty="0"/>
                  <a:t>Pair-wise swap</a:t>
                </a:r>
              </a:p>
              <a:p>
                <a:pPr marL="457200" lvl="1" indent="0">
                  <a:buNone/>
                </a:pPr>
                <a14:m>
                  <m:oMath xmlns:m="http://schemas.openxmlformats.org/officeDocument/2006/math">
                    <m:r>
                      <a:rPr lang="en-US" sz="2000">
                        <a:latin typeface="Cambria Math" panose="02040503050406030204" pitchFamily="18" charset="0"/>
                      </a:rPr>
                      <m:t>{</m:t>
                    </m:r>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𝑗</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𝑃</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𝑗</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𝑈</m:t>
                    </m:r>
                    <m:r>
                      <a:rPr lang="en-US" sz="2000" i="1">
                        <a:latin typeface="Cambria Math" panose="02040503050406030204" pitchFamily="18" charset="0"/>
                        <a:ea typeface="Cambria Math" panose="02040503050406030204" pitchFamily="18" charset="0"/>
                      </a:rPr>
                      <m:t>} </m:t>
                    </m:r>
                  </m:oMath>
                </a14:m>
                <a:r>
                  <a:rPr lang="en-CN" sz="2000" dirty="0"/>
                  <a:t> </a:t>
                </a:r>
              </a:p>
              <a:p>
                <a:pPr marL="393700" lvl="1" indent="0">
                  <a:buNone/>
                </a:pPr>
                <a:r>
                  <a:rPr lang="en-CN" sz="2000" dirty="0"/>
                  <a:t>P: set of packed items</a:t>
                </a:r>
              </a:p>
              <a:p>
                <a:pPr marL="393700" lvl="1" indent="0">
                  <a:buNone/>
                </a:pPr>
                <a:r>
                  <a:rPr lang="en-CN" sz="2000" dirty="0"/>
                  <a:t>U: set of unpacked items.</a:t>
                </a:r>
                <a:endParaRPr lang="en-GB" sz="2000" kern="0" dirty="0"/>
              </a:p>
            </p:txBody>
          </p:sp>
        </mc:Choice>
        <mc:Fallback xmlns="">
          <p:sp>
            <p:nvSpPr>
              <p:cNvPr id="12" name="Content Placeholder 2">
                <a:extLst>
                  <a:ext uri="{FF2B5EF4-FFF2-40B4-BE49-F238E27FC236}">
                    <a16:creationId xmlns:a16="http://schemas.microsoft.com/office/drawing/2014/main" id="{802FFF5B-9A36-544A-B828-08240EE10C9A}"/>
                  </a:ext>
                </a:extLst>
              </p:cNvPr>
              <p:cNvSpPr txBox="1">
                <a:spLocks noRot="1" noChangeAspect="1" noMove="1" noResize="1" noEditPoints="1" noAdjustHandles="1" noChangeArrowheads="1" noChangeShapeType="1" noTextEdit="1"/>
              </p:cNvSpPr>
              <p:nvPr/>
            </p:nvSpPr>
            <p:spPr bwMode="auto">
              <a:xfrm>
                <a:off x="169633" y="980728"/>
                <a:ext cx="4254890" cy="5112568"/>
              </a:xfrm>
              <a:prstGeom prst="rect">
                <a:avLst/>
              </a:prstGeom>
              <a:blipFill>
                <a:blip r:embed="rId2"/>
                <a:stretch>
                  <a:fillRect l="-1190" t="-495"/>
                </a:stretch>
              </a:blipFill>
              <a:ln w="9525">
                <a:noFill/>
                <a:miter lim="800000"/>
                <a:headEnd/>
                <a:tailEnd/>
              </a:ln>
            </p:spPr>
            <p:txBody>
              <a:bodyPr/>
              <a:lstStyle/>
              <a:p>
                <a:r>
                  <a:rPr lang="en-CN">
                    <a:noFill/>
                  </a:rPr>
                  <a:t> </a:t>
                </a:r>
              </a:p>
            </p:txBody>
          </p:sp>
        </mc:Fallback>
      </mc:AlternateContent>
      <p:graphicFrame>
        <p:nvGraphicFramePr>
          <p:cNvPr id="3" name="Table 2">
            <a:extLst>
              <a:ext uri="{FF2B5EF4-FFF2-40B4-BE49-F238E27FC236}">
                <a16:creationId xmlns:a16="http://schemas.microsoft.com/office/drawing/2014/main" id="{EECBFC41-2ED6-2C41-B3F9-E81A2829B334}"/>
              </a:ext>
            </a:extLst>
          </p:cNvPr>
          <p:cNvGraphicFramePr>
            <a:graphicFrameLocks noGrp="1"/>
          </p:cNvGraphicFramePr>
          <p:nvPr>
            <p:extLst>
              <p:ext uri="{D42A27DB-BD31-4B8C-83A1-F6EECF244321}">
                <p14:modId xmlns:p14="http://schemas.microsoft.com/office/powerpoint/2010/main" val="3869816176"/>
              </p:ext>
            </p:extLst>
          </p:nvPr>
        </p:nvGraphicFramePr>
        <p:xfrm>
          <a:off x="683568" y="3537012"/>
          <a:ext cx="1895872" cy="2595880"/>
        </p:xfrm>
        <a:graphic>
          <a:graphicData uri="http://schemas.openxmlformats.org/drawingml/2006/table">
            <a:tbl>
              <a:tblPr firstRow="1" bandRow="1">
                <a:tableStyleId>{616DA210-FB5B-4158-B5E0-FEB733F419BA}</a:tableStyleId>
              </a:tblPr>
              <a:tblGrid>
                <a:gridCol w="947936">
                  <a:extLst>
                    <a:ext uri="{9D8B030D-6E8A-4147-A177-3AD203B41FA5}">
                      <a16:colId xmlns:a16="http://schemas.microsoft.com/office/drawing/2014/main" val="2418960028"/>
                    </a:ext>
                  </a:extLst>
                </a:gridCol>
                <a:gridCol w="947936">
                  <a:extLst>
                    <a:ext uri="{9D8B030D-6E8A-4147-A177-3AD203B41FA5}">
                      <a16:colId xmlns:a16="http://schemas.microsoft.com/office/drawing/2014/main" val="2239788568"/>
                    </a:ext>
                  </a:extLst>
                </a:gridCol>
              </a:tblGrid>
              <a:tr h="370840">
                <a:tc>
                  <a:txBody>
                    <a:bodyPr/>
                    <a:lstStyle/>
                    <a:p>
                      <a:pPr algn="ctr"/>
                      <a:r>
                        <a:rPr lang="en-CN" dirty="0"/>
                        <a:t>P</a:t>
                      </a:r>
                      <a:endParaRPr lang="en-CN" dirty="0">
                        <a:solidFill>
                          <a:schemeClr val="tx1"/>
                        </a:solidFill>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r>
                        <a:rPr lang="en-CN" dirty="0"/>
                        <a:t>U</a:t>
                      </a:r>
                      <a:endParaRPr lang="en-CN" dirty="0">
                        <a:solidFill>
                          <a:schemeClr val="tx1"/>
                        </a:solidFill>
                      </a:endParaRP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extLst>
                  <a:ext uri="{0D108BD9-81ED-4DB2-BD59-A6C34878D82A}">
                    <a16:rowId xmlns:a16="http://schemas.microsoft.com/office/drawing/2014/main" val="11008253"/>
                  </a:ext>
                </a:extLst>
              </a:tr>
              <a:tr h="370840">
                <a:tc>
                  <a:txBody>
                    <a:bodyPr/>
                    <a:lstStyle/>
                    <a:p>
                      <a:pPr algn="ctr"/>
                      <a:r>
                        <a:rPr lang="en-CN" dirty="0">
                          <a:solidFill>
                            <a:schemeClr val="tx1"/>
                          </a:solidFill>
                        </a:rPr>
                        <a:t>1</a:t>
                      </a:r>
                    </a:p>
                  </a:txBody>
                  <a:tcPr anchor="ctr"/>
                </a:tc>
                <a:tc>
                  <a:txBody>
                    <a:bodyPr/>
                    <a:lstStyle/>
                    <a:p>
                      <a:pPr algn="ctr"/>
                      <a:r>
                        <a:rPr lang="en-CN" dirty="0">
                          <a:solidFill>
                            <a:schemeClr val="tx1"/>
                          </a:solidFill>
                        </a:rPr>
                        <a:t>3</a:t>
                      </a:r>
                    </a:p>
                  </a:txBody>
                  <a:tcPr anchor="ctr"/>
                </a:tc>
                <a:extLst>
                  <a:ext uri="{0D108BD9-81ED-4DB2-BD59-A6C34878D82A}">
                    <a16:rowId xmlns:a16="http://schemas.microsoft.com/office/drawing/2014/main" val="366551148"/>
                  </a:ext>
                </a:extLst>
              </a:tr>
              <a:tr h="370840">
                <a:tc>
                  <a:txBody>
                    <a:bodyPr/>
                    <a:lstStyle/>
                    <a:p>
                      <a:pPr algn="ctr"/>
                      <a:r>
                        <a:rPr lang="en-CN" dirty="0">
                          <a:solidFill>
                            <a:schemeClr val="tx1"/>
                          </a:solidFill>
                        </a:rPr>
                        <a:t>2</a:t>
                      </a:r>
                    </a:p>
                  </a:txBody>
                  <a:tcPr anchor="ctr"/>
                </a:tc>
                <a:tc>
                  <a:txBody>
                    <a:bodyPr/>
                    <a:lstStyle/>
                    <a:p>
                      <a:pPr algn="ctr"/>
                      <a:r>
                        <a:rPr lang="en-CN" dirty="0">
                          <a:solidFill>
                            <a:schemeClr val="tx1"/>
                          </a:solidFill>
                        </a:rPr>
                        <a:t>5</a:t>
                      </a:r>
                    </a:p>
                  </a:txBody>
                  <a:tcPr anchor="ctr"/>
                </a:tc>
                <a:extLst>
                  <a:ext uri="{0D108BD9-81ED-4DB2-BD59-A6C34878D82A}">
                    <a16:rowId xmlns:a16="http://schemas.microsoft.com/office/drawing/2014/main" val="3554546969"/>
                  </a:ext>
                </a:extLst>
              </a:tr>
              <a:tr h="370840">
                <a:tc>
                  <a:txBody>
                    <a:bodyPr/>
                    <a:lstStyle/>
                    <a:p>
                      <a:pPr algn="ctr"/>
                      <a:r>
                        <a:rPr lang="en-CN" dirty="0">
                          <a:solidFill>
                            <a:schemeClr val="tx1"/>
                          </a:solidFill>
                        </a:rPr>
                        <a:t>4</a:t>
                      </a:r>
                    </a:p>
                  </a:txBody>
                  <a:tcPr anchor="ctr"/>
                </a:tc>
                <a:tc>
                  <a:txBody>
                    <a:bodyPr/>
                    <a:lstStyle/>
                    <a:p>
                      <a:pPr algn="ctr"/>
                      <a:r>
                        <a:rPr lang="en-CN" dirty="0">
                          <a:solidFill>
                            <a:schemeClr val="tx1"/>
                          </a:solidFill>
                        </a:rPr>
                        <a:t>6</a:t>
                      </a:r>
                    </a:p>
                  </a:txBody>
                  <a:tcPr anchor="ctr"/>
                </a:tc>
                <a:extLst>
                  <a:ext uri="{0D108BD9-81ED-4DB2-BD59-A6C34878D82A}">
                    <a16:rowId xmlns:a16="http://schemas.microsoft.com/office/drawing/2014/main" val="3778721471"/>
                  </a:ext>
                </a:extLst>
              </a:tr>
              <a:tr h="370840">
                <a:tc>
                  <a:txBody>
                    <a:bodyPr/>
                    <a:lstStyle/>
                    <a:p>
                      <a:pPr algn="ctr"/>
                      <a:r>
                        <a:rPr lang="en-CN" dirty="0">
                          <a:solidFill>
                            <a:schemeClr val="tx1"/>
                          </a:solidFill>
                        </a:rPr>
                        <a:t>9</a:t>
                      </a:r>
                    </a:p>
                  </a:txBody>
                  <a:tcPr anchor="ctr"/>
                </a:tc>
                <a:tc>
                  <a:txBody>
                    <a:bodyPr/>
                    <a:lstStyle/>
                    <a:p>
                      <a:pPr algn="ctr"/>
                      <a:r>
                        <a:rPr lang="en-CN" dirty="0">
                          <a:solidFill>
                            <a:schemeClr val="tx1"/>
                          </a:solidFill>
                        </a:rPr>
                        <a:t>7</a:t>
                      </a:r>
                    </a:p>
                  </a:txBody>
                  <a:tcPr anchor="ctr"/>
                </a:tc>
                <a:extLst>
                  <a:ext uri="{0D108BD9-81ED-4DB2-BD59-A6C34878D82A}">
                    <a16:rowId xmlns:a16="http://schemas.microsoft.com/office/drawing/2014/main" val="3063322526"/>
                  </a:ext>
                </a:extLst>
              </a:tr>
              <a:tr h="370840">
                <a:tc>
                  <a:txBody>
                    <a:bodyPr/>
                    <a:lstStyle/>
                    <a:p>
                      <a:pPr algn="ctr"/>
                      <a:endParaRPr lang="en-CN" dirty="0">
                        <a:solidFill>
                          <a:schemeClr val="tx1"/>
                        </a:solidFill>
                      </a:endParaRPr>
                    </a:p>
                  </a:txBody>
                  <a:tcPr anchor="ctr"/>
                </a:tc>
                <a:tc>
                  <a:txBody>
                    <a:bodyPr/>
                    <a:lstStyle/>
                    <a:p>
                      <a:pPr algn="ctr"/>
                      <a:r>
                        <a:rPr lang="en-CN" dirty="0">
                          <a:solidFill>
                            <a:schemeClr val="tx1"/>
                          </a:solidFill>
                        </a:rPr>
                        <a:t>8</a:t>
                      </a:r>
                    </a:p>
                  </a:txBody>
                  <a:tcPr anchor="ctr"/>
                </a:tc>
                <a:extLst>
                  <a:ext uri="{0D108BD9-81ED-4DB2-BD59-A6C34878D82A}">
                    <a16:rowId xmlns:a16="http://schemas.microsoft.com/office/drawing/2014/main" val="3054353663"/>
                  </a:ext>
                </a:extLst>
              </a:tr>
              <a:tr h="370840">
                <a:tc>
                  <a:txBody>
                    <a:bodyPr/>
                    <a:lstStyle/>
                    <a:p>
                      <a:pPr algn="ctr"/>
                      <a:endParaRPr lang="en-CN" dirty="0">
                        <a:solidFill>
                          <a:schemeClr val="tx1"/>
                        </a:solidFill>
                      </a:endParaRPr>
                    </a:p>
                  </a:txBody>
                  <a:tcPr anchor="ctr"/>
                </a:tc>
                <a:tc>
                  <a:txBody>
                    <a:bodyPr/>
                    <a:lstStyle/>
                    <a:p>
                      <a:pPr algn="ctr"/>
                      <a:r>
                        <a:rPr lang="en-CN" dirty="0">
                          <a:solidFill>
                            <a:schemeClr val="tx1"/>
                          </a:solidFill>
                        </a:rPr>
                        <a:t>10</a:t>
                      </a:r>
                    </a:p>
                  </a:txBody>
                  <a:tcPr anchor="ctr"/>
                </a:tc>
                <a:extLst>
                  <a:ext uri="{0D108BD9-81ED-4DB2-BD59-A6C34878D82A}">
                    <a16:rowId xmlns:a16="http://schemas.microsoft.com/office/drawing/2014/main" val="2177254913"/>
                  </a:ext>
                </a:extLst>
              </a:tr>
            </a:tbl>
          </a:graphicData>
        </a:graphic>
      </p:graphicFrame>
      <p:graphicFrame>
        <p:nvGraphicFramePr>
          <p:cNvPr id="8" name="Table 7">
            <a:extLst>
              <a:ext uri="{FF2B5EF4-FFF2-40B4-BE49-F238E27FC236}">
                <a16:creationId xmlns:a16="http://schemas.microsoft.com/office/drawing/2014/main" id="{51ACBA4B-07B6-E349-8E7F-CE1F6F004B23}"/>
              </a:ext>
            </a:extLst>
          </p:cNvPr>
          <p:cNvGraphicFramePr>
            <a:graphicFrameLocks noGrp="1"/>
          </p:cNvGraphicFramePr>
          <p:nvPr>
            <p:extLst>
              <p:ext uri="{D42A27DB-BD31-4B8C-83A1-F6EECF244321}">
                <p14:modId xmlns:p14="http://schemas.microsoft.com/office/powerpoint/2010/main" val="2868627400"/>
              </p:ext>
            </p:extLst>
          </p:nvPr>
        </p:nvGraphicFramePr>
        <p:xfrm>
          <a:off x="5121200" y="4426081"/>
          <a:ext cx="1713130" cy="1785796"/>
        </p:xfrm>
        <a:graphic>
          <a:graphicData uri="http://schemas.openxmlformats.org/drawingml/2006/table">
            <a:tbl>
              <a:tblPr firstRow="1" bandRow="1">
                <a:tableStyleId>{B301B821-A1FF-4177-AEE7-76D212191A09}</a:tableStyleId>
              </a:tblPr>
              <a:tblGrid>
                <a:gridCol w="628148">
                  <a:extLst>
                    <a:ext uri="{9D8B030D-6E8A-4147-A177-3AD203B41FA5}">
                      <a16:colId xmlns:a16="http://schemas.microsoft.com/office/drawing/2014/main" val="2018667880"/>
                    </a:ext>
                  </a:extLst>
                </a:gridCol>
                <a:gridCol w="1084982">
                  <a:extLst>
                    <a:ext uri="{9D8B030D-6E8A-4147-A177-3AD203B41FA5}">
                      <a16:colId xmlns:a16="http://schemas.microsoft.com/office/drawing/2014/main" val="2971139589"/>
                    </a:ext>
                  </a:extLst>
                </a:gridCol>
              </a:tblGrid>
              <a:tr h="446449">
                <a:tc>
                  <a:txBody>
                    <a:bodyPr/>
                    <a:lstStyle/>
                    <a:p>
                      <a:pPr algn="ctr">
                        <a:lnSpc>
                          <a:spcPct val="100000"/>
                        </a:lnSpc>
                      </a:pPr>
                      <a:r>
                        <a:rPr lang="en-CN" sz="1600" b="1" dirty="0">
                          <a:solidFill>
                            <a:schemeClr val="tx1"/>
                          </a:solidFill>
                        </a:rPr>
                        <a:t>indx</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lnSpc>
                          <a:spcPct val="100000"/>
                        </a:lnSpc>
                      </a:pPr>
                      <a:r>
                        <a:rPr lang="en-CN" sz="1600" b="1" dirty="0">
                          <a:solidFill>
                            <a:schemeClr val="tx1"/>
                          </a:solidFill>
                        </a:rPr>
                        <a:t>entry</a:t>
                      </a:r>
                    </a:p>
                  </a:txBody>
                  <a:tcPr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extLst>
                  <a:ext uri="{0D108BD9-81ED-4DB2-BD59-A6C34878D82A}">
                    <a16:rowId xmlns:a16="http://schemas.microsoft.com/office/drawing/2014/main" val="194713216"/>
                  </a:ext>
                </a:extLst>
              </a:tr>
              <a:tr h="446449">
                <a:tc>
                  <a:txBody>
                    <a:bodyPr/>
                    <a:lstStyle/>
                    <a:p>
                      <a:pPr algn="ctr">
                        <a:lnSpc>
                          <a:spcPct val="100000"/>
                        </a:lnSpc>
                      </a:pPr>
                      <a:r>
                        <a:rPr lang="en-CN" sz="1600" b="1" dirty="0"/>
                        <a:t>0</a:t>
                      </a:r>
                    </a:p>
                  </a:txBody>
                  <a:tcPr anchor="ctr"/>
                </a:tc>
                <a:tc>
                  <a:txBody>
                    <a:bodyPr/>
                    <a:lstStyle/>
                    <a:p>
                      <a:pPr algn="ctr">
                        <a:lnSpc>
                          <a:spcPct val="100000"/>
                        </a:lnSpc>
                      </a:pPr>
                      <a:r>
                        <a:rPr lang="en-CN" sz="1600" b="1" dirty="0"/>
                        <a:t>5</a:t>
                      </a:r>
                    </a:p>
                  </a:txBody>
                  <a:tcPr anchor="ctr"/>
                </a:tc>
                <a:extLst>
                  <a:ext uri="{0D108BD9-81ED-4DB2-BD59-A6C34878D82A}">
                    <a16:rowId xmlns:a16="http://schemas.microsoft.com/office/drawing/2014/main" val="2322922368"/>
                  </a:ext>
                </a:extLst>
              </a:tr>
              <a:tr h="446449">
                <a:tc>
                  <a:txBody>
                    <a:bodyPr/>
                    <a:lstStyle/>
                    <a:p>
                      <a:pPr algn="ctr">
                        <a:lnSpc>
                          <a:spcPct val="100000"/>
                        </a:lnSpc>
                      </a:pPr>
                      <a:r>
                        <a:rPr lang="en-CN" sz="1600" b="1" dirty="0"/>
                        <a:t>1</a:t>
                      </a:r>
                    </a:p>
                  </a:txBody>
                  <a:tcPr anchor="ctr"/>
                </a:tc>
                <a:tc>
                  <a:txBody>
                    <a:bodyPr/>
                    <a:lstStyle/>
                    <a:p>
                      <a:pPr algn="ctr">
                        <a:lnSpc>
                          <a:spcPct val="100000"/>
                        </a:lnSpc>
                      </a:pPr>
                      <a:r>
                        <a:rPr lang="en-CN" sz="1600" b="1" dirty="0"/>
                        <a:t>7</a:t>
                      </a:r>
                    </a:p>
                  </a:txBody>
                  <a:tcPr anchor="ctr"/>
                </a:tc>
                <a:extLst>
                  <a:ext uri="{0D108BD9-81ED-4DB2-BD59-A6C34878D82A}">
                    <a16:rowId xmlns:a16="http://schemas.microsoft.com/office/drawing/2014/main" val="1683491185"/>
                  </a:ext>
                </a:extLst>
              </a:tr>
              <a:tr h="446449">
                <a:tc>
                  <a:txBody>
                    <a:bodyPr/>
                    <a:lstStyle/>
                    <a:p>
                      <a:pPr algn="ctr">
                        <a:lnSpc>
                          <a:spcPct val="100000"/>
                        </a:lnSpc>
                      </a:pPr>
                      <a:r>
                        <a:rPr lang="en-CN" sz="1600" b="1" dirty="0"/>
                        <a:t>2</a:t>
                      </a:r>
                    </a:p>
                  </a:txBody>
                  <a:tcPr anchor="ctr"/>
                </a:tc>
                <a:tc>
                  <a:txBody>
                    <a:bodyPr/>
                    <a:lstStyle/>
                    <a:p>
                      <a:pPr algn="ctr">
                        <a:lnSpc>
                          <a:spcPct val="100000"/>
                        </a:lnSpc>
                      </a:pPr>
                      <a:r>
                        <a:rPr lang="en-CN" sz="1600" b="1" dirty="0"/>
                        <a:t>3</a:t>
                      </a:r>
                    </a:p>
                  </a:txBody>
                  <a:tcPr anchor="ctr"/>
                </a:tc>
                <a:extLst>
                  <a:ext uri="{0D108BD9-81ED-4DB2-BD59-A6C34878D82A}">
                    <a16:rowId xmlns:a16="http://schemas.microsoft.com/office/drawing/2014/main" val="3426784484"/>
                  </a:ext>
                </a:extLst>
              </a:tr>
            </a:tbl>
          </a:graphicData>
        </a:graphic>
      </p:graphicFrame>
      <p:sp>
        <p:nvSpPr>
          <p:cNvPr id="7" name="TextBox 6">
            <a:extLst>
              <a:ext uri="{FF2B5EF4-FFF2-40B4-BE49-F238E27FC236}">
                <a16:creationId xmlns:a16="http://schemas.microsoft.com/office/drawing/2014/main" id="{C6A4F052-AF5E-F342-BFF8-DDE906CD43CC}"/>
              </a:ext>
            </a:extLst>
          </p:cNvPr>
          <p:cNvSpPr txBox="1"/>
          <p:nvPr/>
        </p:nvSpPr>
        <p:spPr>
          <a:xfrm>
            <a:off x="7185366" y="4734549"/>
            <a:ext cx="1656184" cy="1477328"/>
          </a:xfrm>
          <a:prstGeom prst="rect">
            <a:avLst/>
          </a:prstGeom>
          <a:noFill/>
        </p:spPr>
        <p:txBody>
          <a:bodyPr wrap="square" rtlCol="0">
            <a:spAutoFit/>
          </a:bodyPr>
          <a:lstStyle/>
          <a:p>
            <a:r>
              <a:rPr lang="en-US" dirty="0"/>
              <a:t>S</a:t>
            </a:r>
            <a:r>
              <a:rPr lang="en-CN" dirty="0"/>
              <a:t>pecifies given set of features not permitted in the current solution. </a:t>
            </a:r>
          </a:p>
        </p:txBody>
      </p:sp>
      <p:sp>
        <p:nvSpPr>
          <p:cNvPr id="9" name="Right Brace 8">
            <a:extLst>
              <a:ext uri="{FF2B5EF4-FFF2-40B4-BE49-F238E27FC236}">
                <a16:creationId xmlns:a16="http://schemas.microsoft.com/office/drawing/2014/main" id="{B89B5814-3BA0-4740-B51B-C4A3C26E7D32}"/>
              </a:ext>
            </a:extLst>
          </p:cNvPr>
          <p:cNvSpPr/>
          <p:nvPr/>
        </p:nvSpPr>
        <p:spPr>
          <a:xfrm>
            <a:off x="6834330" y="4878521"/>
            <a:ext cx="329958" cy="1333356"/>
          </a:xfrm>
          <a:prstGeom prst="rightBrace">
            <a:avLst/>
          </a:prstGeom>
          <a:ln w="127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CN"/>
          </a:p>
        </p:txBody>
      </p:sp>
      <p:sp>
        <p:nvSpPr>
          <p:cNvPr id="10" name="Slide Number Placeholder 9">
            <a:extLst>
              <a:ext uri="{FF2B5EF4-FFF2-40B4-BE49-F238E27FC236}">
                <a16:creationId xmlns:a16="http://schemas.microsoft.com/office/drawing/2014/main" id="{E96B3D3E-EFE7-3244-8E81-11169AEF1EB5}"/>
              </a:ext>
            </a:extLst>
          </p:cNvPr>
          <p:cNvSpPr>
            <a:spLocks noGrp="1"/>
          </p:cNvSpPr>
          <p:nvPr>
            <p:ph type="sldNum" sz="quarter" idx="12"/>
          </p:nvPr>
        </p:nvSpPr>
        <p:spPr/>
        <p:txBody>
          <a:bodyPr/>
          <a:lstStyle/>
          <a:p>
            <a:pPr>
              <a:defRPr/>
            </a:pPr>
            <a:fld id="{263661D5-87BF-45CA-972D-85C1C12738FE}" type="slidenum">
              <a:rPr lang="en-GB" altLang="zh-CN" smtClean="0"/>
              <a:pPr>
                <a:defRPr/>
              </a:pPr>
              <a:t>10</a:t>
            </a:fld>
            <a:endParaRPr lang="en-GB" altLang="zh-CN" dirty="0"/>
          </a:p>
        </p:txBody>
      </p:sp>
    </p:spTree>
    <p:extLst>
      <p:ext uri="{BB962C8B-B14F-4D97-AF65-F5344CB8AC3E}">
        <p14:creationId xmlns:p14="http://schemas.microsoft.com/office/powerpoint/2010/main" val="1537591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GB" dirty="0"/>
              <a:t>Basic </a:t>
            </a:r>
            <a:r>
              <a:rPr lang="en-GB" dirty="0" err="1"/>
              <a:t>Tabu</a:t>
            </a:r>
            <a:r>
              <a:rPr lang="en-GB" dirty="0"/>
              <a:t> Search Pseudocode</a:t>
            </a:r>
          </a:p>
        </p:txBody>
      </p:sp>
      <mc:AlternateContent xmlns:mc="http://schemas.openxmlformats.org/markup-compatibility/2006" xmlns:a14="http://schemas.microsoft.com/office/drawing/2010/main">
        <mc:Choice Requires="a14">
          <p:sp>
            <p:nvSpPr>
              <p:cNvPr id="235523" name="Rectangle 3"/>
              <p:cNvSpPr>
                <a:spLocks noGrp="1" noChangeArrowheads="1"/>
              </p:cNvSpPr>
              <p:nvPr>
                <p:ph type="body" idx="1"/>
              </p:nvPr>
            </p:nvSpPr>
            <p:spPr>
              <a:xfrm>
                <a:off x="468313" y="1052736"/>
                <a:ext cx="8229600" cy="5184576"/>
              </a:xfrm>
            </p:spPr>
            <p:txBody>
              <a:bodyPr/>
              <a:lstStyle/>
              <a:p>
                <a:pPr marL="0" indent="0">
                  <a:spcBef>
                    <a:spcPts val="300"/>
                  </a:spcBef>
                  <a:buNone/>
                </a:pPr>
                <a:r>
                  <a:rPr lang="en-GB" sz="1400" dirty="0"/>
                  <a:t>Input: </a:t>
                </a:r>
                <a:r>
                  <a:rPr lang="en-GB" sz="1400" b="0" dirty="0"/>
                  <a:t>initial solution s</a:t>
                </a:r>
                <a:r>
                  <a:rPr lang="en-GB" sz="1400" b="0" baseline="-25000" dirty="0"/>
                  <a:t>0</a:t>
                </a:r>
                <a:r>
                  <a:rPr lang="en-GB" sz="1400" b="0" dirty="0"/>
                  <a:t>, </a:t>
                </a:r>
                <a:r>
                  <a:rPr lang="en-GB" sz="1400" b="0" dirty="0" err="1"/>
                  <a:t>tabu_tenure</a:t>
                </a:r>
                <a:r>
                  <a:rPr lang="en-GB" sz="1400" b="0" dirty="0"/>
                  <a:t>, </a:t>
                </a:r>
                <a:r>
                  <a:rPr lang="en-GB" sz="1400" dirty="0"/>
                  <a:t> </a:t>
                </a:r>
                <a:r>
                  <a:rPr lang="en-GB" sz="1400" b="0" dirty="0"/>
                  <a:t>f(.), N(.)    </a:t>
                </a:r>
                <a:r>
                  <a:rPr lang="en-GB" sz="1400" b="0" dirty="0">
                    <a:solidFill>
                      <a:srgbClr val="005A32"/>
                    </a:solidFill>
                  </a:rPr>
                  <a:t>// for a minimisation problem</a:t>
                </a:r>
              </a:p>
              <a:p>
                <a:pPr marL="0" indent="0">
                  <a:spcBef>
                    <a:spcPts val="300"/>
                  </a:spcBef>
                  <a:buNone/>
                </a:pPr>
                <a:r>
                  <a:rPr lang="en-GB" sz="1400" dirty="0"/>
                  <a:t>Initialisation: </a:t>
                </a:r>
                <a:r>
                  <a:rPr lang="en-GB" sz="1400" b="0" dirty="0"/>
                  <a:t>s=s</a:t>
                </a:r>
                <a:r>
                  <a:rPr lang="en-GB" sz="1400" b="0" baseline="-25000" dirty="0"/>
                  <a:t>0</a:t>
                </a:r>
                <a:r>
                  <a:rPr lang="en-GB" sz="1400" b="0" dirty="0"/>
                  <a:t>, </a:t>
                </a:r>
                <a:r>
                  <a:rPr lang="en-GB" sz="1400" b="0" dirty="0" err="1"/>
                  <a:t>s_best</a:t>
                </a:r>
                <a:r>
                  <a:rPr lang="en-GB" sz="1400" b="0" dirty="0"/>
                  <a:t>=s</a:t>
                </a:r>
                <a:r>
                  <a:rPr lang="en-GB" sz="1400" b="0" baseline="-25000" dirty="0"/>
                  <a:t>0</a:t>
                </a:r>
                <a:r>
                  <a:rPr lang="en-GB" sz="1400" b="0" dirty="0"/>
                  <a:t>; </a:t>
                </a:r>
                <a:r>
                  <a:rPr lang="en-GB" sz="1400" b="0" dirty="0" err="1"/>
                  <a:t>tabu_list</a:t>
                </a:r>
                <a:r>
                  <a:rPr lang="en-GB" sz="1400" b="0" dirty="0"/>
                  <a:t>=</a:t>
                </a:r>
                <a14:m>
                  <m:oMath xmlns:m="http://schemas.openxmlformats.org/officeDocument/2006/math">
                    <m:r>
                      <a:rPr lang="en-GB" sz="1400" i="1" smtClean="0">
                        <a:latin typeface="Cambria Math" panose="02040503050406030204" pitchFamily="18" charset="0"/>
                        <a:ea typeface="Cambria Math" panose="02040503050406030204" pitchFamily="18" charset="0"/>
                      </a:rPr>
                      <m:t>∅</m:t>
                    </m:r>
                  </m:oMath>
                </a14:m>
                <a:r>
                  <a:rPr lang="en-GB" sz="1400" dirty="0"/>
                  <a:t>;</a:t>
                </a:r>
              </a:p>
              <a:p>
                <a:pPr marL="0" indent="0">
                  <a:spcBef>
                    <a:spcPts val="300"/>
                  </a:spcBef>
                  <a:buNone/>
                </a:pPr>
                <a:r>
                  <a:rPr lang="en-GB" sz="1400" dirty="0"/>
                  <a:t>while not</a:t>
                </a:r>
                <a:r>
                  <a:rPr lang="en-GB" sz="1400" b="0" dirty="0"/>
                  <a:t> </a:t>
                </a:r>
                <a:r>
                  <a:rPr lang="en-GB" sz="1400" b="0" dirty="0" err="1"/>
                  <a:t>stopping_criteria</a:t>
                </a:r>
                <a:r>
                  <a:rPr lang="en-GB" sz="1400" b="0" dirty="0"/>
                  <a:t>()</a:t>
                </a:r>
                <a:endParaRPr lang="en-GB" sz="1400" dirty="0"/>
              </a:p>
              <a:p>
                <a:pPr marL="0" indent="0" defTabSz="288000">
                  <a:spcBef>
                    <a:spcPts val="300"/>
                  </a:spcBef>
                  <a:buNone/>
                </a:pPr>
                <a:r>
                  <a:rPr lang="en-GB" sz="1400" b="0" dirty="0"/>
                  <a:t>	</a:t>
                </a:r>
                <a:r>
                  <a:rPr lang="en-GB" sz="1400" dirty="0"/>
                  <a:t>sort</a:t>
                </a:r>
                <a:r>
                  <a:rPr lang="en-GB" sz="1400" b="0" dirty="0"/>
                  <a:t> N(s) in increasing order </a:t>
                </a:r>
                <a:r>
                  <a:rPr lang="en-GB" sz="1400" b="0" dirty="0" err="1"/>
                  <a:t>w.r.t</a:t>
                </a:r>
                <a:r>
                  <a:rPr lang="en-GB" sz="1400" b="0" dirty="0"/>
                  <a:t>. f(.);</a:t>
                </a:r>
              </a:p>
              <a:p>
                <a:pPr marL="0" indent="0" defTabSz="288000">
                  <a:spcBef>
                    <a:spcPts val="300"/>
                  </a:spcBef>
                  <a:buNone/>
                </a:pPr>
                <a:r>
                  <a:rPr lang="en-GB" sz="1400" b="0" dirty="0"/>
                  <a:t>	</a:t>
                </a:r>
                <a:r>
                  <a:rPr lang="en-GB" sz="1400" dirty="0"/>
                  <a:t>for each </a:t>
                </a:r>
                <a:r>
                  <a:rPr lang="en-GB" sz="1400" b="0" dirty="0"/>
                  <a:t>s’ in N(s)</a:t>
                </a:r>
                <a:r>
                  <a:rPr lang="en-GB" sz="1400" dirty="0"/>
                  <a:t> </a:t>
                </a:r>
                <a:r>
                  <a:rPr lang="en-GB" sz="1400" b="0" dirty="0"/>
                  <a:t>		</a:t>
                </a:r>
              </a:p>
              <a:p>
                <a:pPr marL="0" indent="0" defTabSz="288000">
                  <a:spcBef>
                    <a:spcPts val="300"/>
                  </a:spcBef>
                  <a:buNone/>
                </a:pPr>
                <a:r>
                  <a:rPr lang="en-GB" sz="1400" b="0" dirty="0"/>
                  <a:t>		move=</a:t>
                </a:r>
                <a:r>
                  <a:rPr lang="en-GB" sz="1400" b="0" dirty="0" err="1"/>
                  <a:t>get_neighbourhood_move</a:t>
                </a:r>
                <a:r>
                  <a:rPr lang="en-GB" sz="1400" b="0" dirty="0"/>
                  <a:t>(s, s’);</a:t>
                </a:r>
              </a:p>
              <a:p>
                <a:pPr marL="0" indent="0" defTabSz="288000">
                  <a:spcBef>
                    <a:spcPts val="300"/>
                  </a:spcBef>
                  <a:buNone/>
                </a:pPr>
                <a:r>
                  <a:rPr lang="en-GB" sz="1400" dirty="0"/>
                  <a:t>		if</a:t>
                </a:r>
                <a:r>
                  <a:rPr lang="en-GB" sz="1400" b="0" dirty="0"/>
                  <a:t>(</a:t>
                </a:r>
                <a:r>
                  <a:rPr lang="en-GB" sz="1400" b="0" dirty="0" err="1"/>
                  <a:t>tabu_list.contains</a:t>
                </a:r>
                <a:r>
                  <a:rPr lang="en-GB" sz="1400" b="0" dirty="0"/>
                  <a:t>(move))                </a:t>
                </a:r>
                <a:r>
                  <a:rPr lang="en-GB" sz="1400" b="0" dirty="0">
                    <a:solidFill>
                      <a:srgbClr val="009051"/>
                    </a:solidFill>
                  </a:rPr>
                  <a:t>	</a:t>
                </a:r>
                <a:r>
                  <a:rPr lang="en-GB" sz="1400" b="0" dirty="0">
                    <a:solidFill>
                      <a:srgbClr val="005A32"/>
                    </a:solidFill>
                  </a:rPr>
                  <a:t>//</a:t>
                </a:r>
                <a:r>
                  <a:rPr lang="en-GB" sz="1400" b="0" dirty="0" err="1">
                    <a:solidFill>
                      <a:srgbClr val="005A32"/>
                    </a:solidFill>
                  </a:rPr>
                  <a:t>tabu</a:t>
                </a:r>
                <a:r>
                  <a:rPr lang="en-GB" sz="1400" b="0" dirty="0">
                    <a:solidFill>
                      <a:srgbClr val="005A32"/>
                    </a:solidFill>
                  </a:rPr>
                  <a:t> move</a:t>
                </a:r>
              </a:p>
              <a:p>
                <a:pPr marL="0" indent="0" defTabSz="288000">
                  <a:spcBef>
                    <a:spcPts val="300"/>
                  </a:spcBef>
                  <a:buNone/>
                </a:pPr>
                <a:r>
                  <a:rPr lang="en-GB" sz="1400" b="0" dirty="0"/>
                  <a:t>			</a:t>
                </a:r>
                <a:r>
                  <a:rPr lang="en-GB" sz="1400" dirty="0"/>
                  <a:t>if</a:t>
                </a:r>
                <a:r>
                  <a:rPr lang="en-GB" sz="1400" b="0" dirty="0"/>
                  <a:t>(f(s’)&lt;f(</a:t>
                </a:r>
                <a:r>
                  <a:rPr lang="en-GB" sz="1400" b="0" dirty="0" err="1"/>
                  <a:t>s_best</a:t>
                </a:r>
                <a:r>
                  <a:rPr lang="en-GB" sz="1400" b="0" dirty="0"/>
                  <a:t>) </a:t>
                </a:r>
              </a:p>
              <a:p>
                <a:pPr marL="0" indent="0" defTabSz="288000">
                  <a:spcBef>
                    <a:spcPts val="300"/>
                  </a:spcBef>
                  <a:buNone/>
                </a:pPr>
                <a:r>
                  <a:rPr lang="en-GB" sz="1400" b="0" dirty="0"/>
                  <a:t>				s = s’; </a:t>
                </a:r>
                <a:r>
                  <a:rPr lang="en-GB" sz="1400" b="0" dirty="0" err="1"/>
                  <a:t>s_best</a:t>
                </a:r>
                <a:r>
                  <a:rPr lang="en-GB" sz="1400" b="0" dirty="0"/>
                  <a:t> = s’; </a:t>
                </a:r>
                <a:r>
                  <a:rPr lang="en-GB" sz="1400" b="0" dirty="0">
                    <a:solidFill>
                      <a:srgbClr val="005A32"/>
                    </a:solidFill>
                  </a:rPr>
                  <a:t>//aspiration criteria satisfied, accept candidate</a:t>
                </a:r>
              </a:p>
              <a:p>
                <a:pPr marL="0" indent="0" defTabSz="288000">
                  <a:spcBef>
                    <a:spcPts val="300"/>
                  </a:spcBef>
                  <a:buNone/>
                </a:pPr>
                <a:r>
                  <a:rPr lang="en-GB" sz="1400" b="0" dirty="0"/>
                  <a:t>				</a:t>
                </a:r>
                <a:r>
                  <a:rPr lang="en-GB" sz="1400" dirty="0"/>
                  <a:t>break</a:t>
                </a:r>
                <a:r>
                  <a:rPr lang="en-GB" sz="1400" b="0" dirty="0"/>
                  <a:t>;	</a:t>
                </a:r>
              </a:p>
              <a:p>
                <a:pPr marL="0" indent="0" defTabSz="288000">
                  <a:spcBef>
                    <a:spcPts val="300"/>
                  </a:spcBef>
                  <a:buNone/>
                </a:pPr>
                <a:r>
                  <a:rPr lang="en-GB" sz="1400" b="0" dirty="0"/>
                  <a:t>			</a:t>
                </a:r>
                <a:r>
                  <a:rPr lang="en-GB" sz="1400" dirty="0" err="1"/>
                  <a:t>endif</a:t>
                </a:r>
                <a:endParaRPr lang="en-GB" sz="1400" dirty="0"/>
              </a:p>
              <a:p>
                <a:pPr marL="0" indent="0" defTabSz="288000">
                  <a:spcBef>
                    <a:spcPts val="300"/>
                  </a:spcBef>
                  <a:buNone/>
                </a:pPr>
                <a:r>
                  <a:rPr lang="en-GB" sz="1400" dirty="0"/>
                  <a:t>		else </a:t>
                </a:r>
              </a:p>
              <a:p>
                <a:pPr marL="0" indent="0" defTabSz="288000">
                  <a:spcBef>
                    <a:spcPts val="300"/>
                  </a:spcBef>
                  <a:buNone/>
                </a:pPr>
                <a:r>
                  <a:rPr lang="en-GB" sz="1400" dirty="0"/>
                  <a:t>			</a:t>
                </a:r>
                <a:r>
                  <a:rPr lang="en-GB" sz="1400" b="0" dirty="0"/>
                  <a:t>s = s’; </a:t>
                </a:r>
                <a:r>
                  <a:rPr lang="en-GB" sz="1400" dirty="0"/>
                  <a:t>if</a:t>
                </a:r>
                <a:r>
                  <a:rPr lang="en-GB" sz="1400" b="0" dirty="0"/>
                  <a:t>(f(s’)&lt;f(</a:t>
                </a:r>
                <a:r>
                  <a:rPr lang="en-GB" sz="1400" b="0" dirty="0" err="1"/>
                  <a:t>s_best</a:t>
                </a:r>
                <a:r>
                  <a:rPr lang="en-GB" sz="1400" b="0" dirty="0"/>
                  <a:t>)) </a:t>
                </a:r>
                <a:r>
                  <a:rPr lang="en-GB" sz="1400" b="0" dirty="0" err="1"/>
                  <a:t>s_best</a:t>
                </a:r>
                <a:r>
                  <a:rPr lang="en-GB" sz="1400" b="0" dirty="0"/>
                  <a:t>=s’; </a:t>
                </a:r>
                <a:r>
                  <a:rPr lang="en-GB" sz="1400" dirty="0"/>
                  <a:t>endif      </a:t>
                </a:r>
                <a:r>
                  <a:rPr lang="en-GB" sz="1400" b="0" dirty="0">
                    <a:solidFill>
                      <a:srgbClr val="005A32"/>
                    </a:solidFill>
                  </a:rPr>
                  <a:t>//candidate solution accepted</a:t>
                </a:r>
                <a:r>
                  <a:rPr lang="en-GB" sz="1400" b="0" dirty="0"/>
                  <a:t>.</a:t>
                </a:r>
              </a:p>
              <a:p>
                <a:pPr marL="0" indent="0" defTabSz="288000">
                  <a:spcBef>
                    <a:spcPts val="300"/>
                  </a:spcBef>
                  <a:buNone/>
                </a:pPr>
                <a:r>
                  <a:rPr lang="en-GB" sz="1400" dirty="0"/>
                  <a:t>			</a:t>
                </a:r>
                <a:r>
                  <a:rPr lang="en-GB" sz="1400" b="0" dirty="0" err="1"/>
                  <a:t>tabu_list.add</a:t>
                </a:r>
                <a:r>
                  <a:rPr lang="en-GB" sz="1400" b="0" dirty="0"/>
                  <a:t>(move);   </a:t>
                </a:r>
              </a:p>
              <a:p>
                <a:pPr marL="0" indent="0" defTabSz="288000">
                  <a:spcBef>
                    <a:spcPts val="300"/>
                  </a:spcBef>
                  <a:buNone/>
                </a:pPr>
                <a:r>
                  <a:rPr lang="en-GB" sz="1400" b="0" dirty="0"/>
                  <a:t>			</a:t>
                </a:r>
                <a:r>
                  <a:rPr lang="en-GB" sz="1400" dirty="0"/>
                  <a:t>if</a:t>
                </a:r>
                <a:r>
                  <a:rPr lang="en-GB" sz="1400" b="0" dirty="0"/>
                  <a:t>(</a:t>
                </a:r>
                <a:r>
                  <a:rPr lang="en-GB" sz="1400" b="0" dirty="0" err="1"/>
                  <a:t>tabu_list.size</a:t>
                </a:r>
                <a:r>
                  <a:rPr lang="en-GB" sz="1400" b="0" dirty="0"/>
                  <a:t>()&gt;</a:t>
                </a:r>
                <a:r>
                  <a:rPr lang="en-GB" sz="1400" b="0" dirty="0" err="1"/>
                  <a:t>tabu</a:t>
                </a:r>
                <a:r>
                  <a:rPr lang="en-GB" sz="1400" b="0" dirty="0"/>
                  <a:t>_ tenure) </a:t>
                </a:r>
                <a:r>
                  <a:rPr lang="en-GB" sz="1400" b="0" dirty="0" err="1"/>
                  <a:t>tabu_list.remove_first</a:t>
                </a:r>
                <a:r>
                  <a:rPr lang="en-GB" sz="1400" b="0" dirty="0"/>
                  <a:t>(); </a:t>
                </a:r>
                <a:r>
                  <a:rPr lang="en-GB" sz="1400" dirty="0" err="1"/>
                  <a:t>endif</a:t>
                </a:r>
                <a:r>
                  <a:rPr lang="en-GB" sz="1400" b="0" dirty="0"/>
                  <a:t> </a:t>
                </a:r>
              </a:p>
              <a:p>
                <a:pPr marL="0" indent="0" defTabSz="288000">
                  <a:spcBef>
                    <a:spcPts val="300"/>
                  </a:spcBef>
                  <a:buNone/>
                </a:pPr>
                <a:r>
                  <a:rPr lang="en-GB" sz="1400" b="0" dirty="0"/>
                  <a:t>			</a:t>
                </a:r>
                <a:r>
                  <a:rPr lang="en-GB" sz="1400" dirty="0"/>
                  <a:t>break</a:t>
                </a:r>
                <a:r>
                  <a:rPr lang="en-GB" sz="1400" b="0" dirty="0"/>
                  <a:t>;</a:t>
                </a:r>
              </a:p>
              <a:p>
                <a:pPr marL="0" indent="0" defTabSz="288000">
                  <a:spcBef>
                    <a:spcPts val="300"/>
                  </a:spcBef>
                  <a:buNone/>
                </a:pPr>
                <a:r>
                  <a:rPr lang="en-GB" sz="1400" b="0" dirty="0"/>
                  <a:t>		</a:t>
                </a:r>
                <a:r>
                  <a:rPr lang="en-GB" sz="1400" dirty="0" err="1"/>
                  <a:t>endif</a:t>
                </a:r>
                <a:endParaRPr lang="en-GB" sz="1400" dirty="0"/>
              </a:p>
              <a:p>
                <a:pPr marL="0" indent="0" defTabSz="288000">
                  <a:spcBef>
                    <a:spcPts val="300"/>
                  </a:spcBef>
                  <a:buNone/>
                </a:pPr>
                <a:r>
                  <a:rPr lang="en-GB" sz="1400" b="0" dirty="0"/>
                  <a:t>	</a:t>
                </a:r>
                <a:r>
                  <a:rPr lang="en-GB" sz="1400" dirty="0" err="1"/>
                  <a:t>endfor</a:t>
                </a:r>
                <a:endParaRPr lang="en-GB" sz="1400" dirty="0"/>
              </a:p>
              <a:p>
                <a:pPr marL="0" indent="0" defTabSz="288000">
                  <a:spcBef>
                    <a:spcPts val="300"/>
                  </a:spcBef>
                  <a:buNone/>
                </a:pPr>
                <a:r>
                  <a:rPr lang="en-GB" sz="1400" dirty="0" err="1"/>
                  <a:t>endwhile</a:t>
                </a:r>
                <a:endParaRPr lang="en-GB" sz="1400" dirty="0"/>
              </a:p>
              <a:p>
                <a:pPr marL="0" indent="0" defTabSz="288000">
                  <a:spcBef>
                    <a:spcPts val="300"/>
                  </a:spcBef>
                  <a:buNone/>
                </a:pPr>
                <a:r>
                  <a:rPr lang="en-GB" sz="1400" dirty="0"/>
                  <a:t>return</a:t>
                </a:r>
                <a:r>
                  <a:rPr lang="en-GB" sz="1400" b="0" dirty="0"/>
                  <a:t> </a:t>
                </a:r>
                <a:r>
                  <a:rPr lang="en-GB" sz="1400" b="0" dirty="0" err="1"/>
                  <a:t>s_best</a:t>
                </a:r>
                <a:r>
                  <a:rPr lang="en-GB" sz="1400" b="0" dirty="0"/>
                  <a:t>;</a:t>
                </a:r>
                <a:endParaRPr lang="en-GB" sz="1800" dirty="0"/>
              </a:p>
            </p:txBody>
          </p:sp>
        </mc:Choice>
        <mc:Fallback xmlns="">
          <p:sp>
            <p:nvSpPr>
              <p:cNvPr id="235523" name="Rectangle 3"/>
              <p:cNvSpPr>
                <a:spLocks noGrp="1" noRot="1" noChangeAspect="1" noMove="1" noResize="1" noEditPoints="1" noAdjustHandles="1" noChangeArrowheads="1" noChangeShapeType="1" noTextEdit="1"/>
              </p:cNvSpPr>
              <p:nvPr>
                <p:ph type="body" idx="1"/>
              </p:nvPr>
            </p:nvSpPr>
            <p:spPr>
              <a:xfrm>
                <a:off x="468313" y="1052736"/>
                <a:ext cx="8229600" cy="5184576"/>
              </a:xfrm>
              <a:blipFill>
                <a:blip r:embed="rId2"/>
                <a:stretch>
                  <a:fillRect l="-154"/>
                </a:stretch>
              </a:blipFill>
            </p:spPr>
            <p:txBody>
              <a:bodyPr/>
              <a:lstStyle/>
              <a:p>
                <a:r>
                  <a:rPr lang="en-CN">
                    <a:noFill/>
                  </a:rPr>
                  <a:t> </a:t>
                </a:r>
              </a:p>
            </p:txBody>
          </p:sp>
        </mc:Fallback>
      </mc:AlternateContent>
      <p:sp>
        <p:nvSpPr>
          <p:cNvPr id="4" name="Footer Placeholder 3">
            <a:extLst>
              <a:ext uri="{FF2B5EF4-FFF2-40B4-BE49-F238E27FC236}">
                <a16:creationId xmlns:a16="http://schemas.microsoft.com/office/drawing/2014/main" id="{F4BBA237-5373-C446-96D6-6C93774B3E42}"/>
              </a:ext>
            </a:extLst>
          </p:cNvPr>
          <p:cNvSpPr>
            <a:spLocks noGrp="1"/>
          </p:cNvSpPr>
          <p:nvPr>
            <p:ph type="ftr" sz="quarter" idx="11"/>
          </p:nvPr>
        </p:nvSpPr>
        <p:spPr/>
        <p:txBody>
          <a:bodyPr/>
          <a:lstStyle/>
          <a:p>
            <a:pPr>
              <a:defRPr/>
            </a:pPr>
            <a:r>
              <a:rPr lang="en-GB"/>
              <a:t>AE2AIM: Artificial Intelligence Methods </a:t>
            </a:r>
            <a:endParaRPr lang="en-GB" dirty="0"/>
          </a:p>
        </p:txBody>
      </p:sp>
      <p:sp>
        <p:nvSpPr>
          <p:cNvPr id="5" name="Slide Number Placeholder 4">
            <a:extLst>
              <a:ext uri="{FF2B5EF4-FFF2-40B4-BE49-F238E27FC236}">
                <a16:creationId xmlns:a16="http://schemas.microsoft.com/office/drawing/2014/main" id="{ECB139C3-500D-F848-BD58-E3B06AB4B609}"/>
              </a:ext>
            </a:extLst>
          </p:cNvPr>
          <p:cNvSpPr>
            <a:spLocks noGrp="1"/>
          </p:cNvSpPr>
          <p:nvPr>
            <p:ph type="sldNum" sz="quarter" idx="12"/>
          </p:nvPr>
        </p:nvSpPr>
        <p:spPr/>
        <p:txBody>
          <a:bodyPr/>
          <a:lstStyle/>
          <a:p>
            <a:pPr>
              <a:defRPr/>
            </a:pPr>
            <a:fld id="{1EBC51C5-6A51-417D-95E0-B5BEB324FC04}" type="slidenum">
              <a:rPr lang="en-GB" altLang="zh-CN" smtClean="0"/>
              <a:pPr>
                <a:defRPr/>
              </a:pPr>
              <a:t>11</a:t>
            </a:fld>
            <a:endParaRPr lang="en-GB" altLang="zh-CN" dirty="0"/>
          </a:p>
        </p:txBody>
      </p:sp>
    </p:spTree>
    <p:extLst>
      <p:ext uri="{BB962C8B-B14F-4D97-AF65-F5344CB8AC3E}">
        <p14:creationId xmlns:p14="http://schemas.microsoft.com/office/powerpoint/2010/main" val="210530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normAutofit fontScale="90000"/>
          </a:bodyPr>
          <a:lstStyle/>
          <a:p>
            <a:r>
              <a:rPr lang="en-GB"/>
              <a:t>Elements of Tabu Search (continued)</a:t>
            </a:r>
          </a:p>
        </p:txBody>
      </p:sp>
      <p:sp>
        <p:nvSpPr>
          <p:cNvPr id="242691" name="Rectangle 3"/>
          <p:cNvSpPr>
            <a:spLocks noGrp="1" noChangeArrowheads="1"/>
          </p:cNvSpPr>
          <p:nvPr>
            <p:ph type="body" idx="1"/>
          </p:nvPr>
        </p:nvSpPr>
        <p:spPr/>
        <p:txBody>
          <a:bodyPr/>
          <a:lstStyle/>
          <a:p>
            <a:pPr>
              <a:buFontTx/>
              <a:buNone/>
            </a:pPr>
            <a:r>
              <a:rPr lang="en-GB" dirty="0">
                <a:solidFill>
                  <a:srgbClr val="0000FF"/>
                </a:solidFill>
              </a:rPr>
              <a:t>Long term memory</a:t>
            </a:r>
            <a:r>
              <a:rPr lang="en-GB" dirty="0"/>
              <a:t>: to record attributes of elite solutions to be used in:</a:t>
            </a:r>
          </a:p>
          <a:p>
            <a:pPr lvl="1"/>
            <a:r>
              <a:rPr lang="en-GB" dirty="0">
                <a:solidFill>
                  <a:srgbClr val="0000FF"/>
                </a:solidFill>
              </a:rPr>
              <a:t>Intensification</a:t>
            </a:r>
            <a:r>
              <a:rPr lang="en-GB" dirty="0"/>
              <a:t>: giving priority to attributes of a set of elite solutions (usually in weighted probability manner)</a:t>
            </a:r>
          </a:p>
          <a:p>
            <a:pPr lvl="1"/>
            <a:r>
              <a:rPr lang="en-GB" dirty="0">
                <a:solidFill>
                  <a:srgbClr val="0000FF"/>
                </a:solidFill>
              </a:rPr>
              <a:t>Diversification</a:t>
            </a:r>
            <a:r>
              <a:rPr lang="en-GB" dirty="0"/>
              <a:t>: Discouraging attributes of elite solutions in selection functions in order to diversify the search to other areas of solution space;</a:t>
            </a:r>
          </a:p>
        </p:txBody>
      </p:sp>
      <p:sp>
        <p:nvSpPr>
          <p:cNvPr id="4" name="Footer Placeholder 3">
            <a:extLst>
              <a:ext uri="{FF2B5EF4-FFF2-40B4-BE49-F238E27FC236}">
                <a16:creationId xmlns:a16="http://schemas.microsoft.com/office/drawing/2014/main" id="{40D8B461-1C1E-E14B-A852-7AD238288C8D}"/>
              </a:ext>
            </a:extLst>
          </p:cNvPr>
          <p:cNvSpPr>
            <a:spLocks noGrp="1"/>
          </p:cNvSpPr>
          <p:nvPr>
            <p:ph type="ftr" sz="quarter" idx="11"/>
          </p:nvPr>
        </p:nvSpPr>
        <p:spPr/>
        <p:txBody>
          <a:bodyPr/>
          <a:lstStyle/>
          <a:p>
            <a:pPr>
              <a:defRPr/>
            </a:pPr>
            <a:r>
              <a:rPr lang="en-GB"/>
              <a:t>AE2AIM: Artificial Intelligence Methods </a:t>
            </a:r>
            <a:endParaRPr lang="en-GB" dirty="0"/>
          </a:p>
        </p:txBody>
      </p:sp>
      <p:sp>
        <p:nvSpPr>
          <p:cNvPr id="5" name="Slide Number Placeholder 4">
            <a:extLst>
              <a:ext uri="{FF2B5EF4-FFF2-40B4-BE49-F238E27FC236}">
                <a16:creationId xmlns:a16="http://schemas.microsoft.com/office/drawing/2014/main" id="{B4F5EE06-7FD5-5847-8C7F-FB687ED7A4AA}"/>
              </a:ext>
            </a:extLst>
          </p:cNvPr>
          <p:cNvSpPr>
            <a:spLocks noGrp="1"/>
          </p:cNvSpPr>
          <p:nvPr>
            <p:ph type="sldNum" sz="quarter" idx="12"/>
          </p:nvPr>
        </p:nvSpPr>
        <p:spPr/>
        <p:txBody>
          <a:bodyPr/>
          <a:lstStyle/>
          <a:p>
            <a:pPr>
              <a:defRPr/>
            </a:pPr>
            <a:fld id="{1EBC51C5-6A51-417D-95E0-B5BEB324FC04}" type="slidenum">
              <a:rPr lang="en-GB" altLang="zh-CN" smtClean="0"/>
              <a:pPr>
                <a:defRPr/>
              </a:pPr>
              <a:t>12</a:t>
            </a:fld>
            <a:endParaRPr lang="en-GB" altLang="zh-CN" dirty="0"/>
          </a:p>
        </p:txBody>
      </p:sp>
    </p:spTree>
    <p:extLst>
      <p:ext uri="{BB962C8B-B14F-4D97-AF65-F5344CB8AC3E}">
        <p14:creationId xmlns:p14="http://schemas.microsoft.com/office/powerpoint/2010/main" val="4070070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a:xfrm>
            <a:off x="1619299" y="2276872"/>
            <a:ext cx="5905401" cy="1933575"/>
          </a:xfrm>
          <a:prstGeom prst="rect">
            <a:avLst/>
          </a:prstGeom>
        </p:spPr>
        <p:txBody>
          <a:bodyPr vert="horz" lIns="91440" tIns="45720" rIns="91440" bIns="45720" rtlCol="0" anchor="ctr">
            <a:normAutofit/>
          </a:bodyPr>
          <a:lstStyle>
            <a:lvl1pPr algn="ctr" rtl="0" eaLnBrk="0" fontAlgn="base" hangingPunct="0">
              <a:spcBef>
                <a:spcPct val="0"/>
              </a:spcBef>
              <a:spcAft>
                <a:spcPct val="0"/>
              </a:spcAft>
              <a:defRPr sz="3200" b="1">
                <a:solidFill>
                  <a:schemeClr val="tx2"/>
                </a:solidFill>
                <a:latin typeface="Verdana"/>
                <a:ea typeface="+mj-ea"/>
                <a:cs typeface="Verdana"/>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fontAlgn="base">
              <a:spcBef>
                <a:spcPct val="0"/>
              </a:spcBef>
              <a:spcAft>
                <a:spcPct val="0"/>
              </a:spcAft>
              <a:defRPr sz="3200" b="1">
                <a:solidFill>
                  <a:schemeClr val="tx2"/>
                </a:solidFill>
                <a:latin typeface="Times New Roman" pitchFamily="18" charset="0"/>
              </a:defRPr>
            </a:lvl6pPr>
            <a:lvl7pPr marL="914400" algn="ctr" rtl="0" fontAlgn="base">
              <a:spcBef>
                <a:spcPct val="0"/>
              </a:spcBef>
              <a:spcAft>
                <a:spcPct val="0"/>
              </a:spcAft>
              <a:defRPr sz="3200" b="1">
                <a:solidFill>
                  <a:schemeClr val="tx2"/>
                </a:solidFill>
                <a:latin typeface="Times New Roman" pitchFamily="18" charset="0"/>
              </a:defRPr>
            </a:lvl7pPr>
            <a:lvl8pPr marL="1371600" algn="ctr" rtl="0" fontAlgn="base">
              <a:spcBef>
                <a:spcPct val="0"/>
              </a:spcBef>
              <a:spcAft>
                <a:spcPct val="0"/>
              </a:spcAft>
              <a:defRPr sz="3200" b="1">
                <a:solidFill>
                  <a:schemeClr val="tx2"/>
                </a:solidFill>
                <a:latin typeface="Times New Roman" pitchFamily="18" charset="0"/>
              </a:defRPr>
            </a:lvl8pPr>
            <a:lvl9pPr marL="1828800" algn="ctr" rtl="0" fontAlgn="base">
              <a:spcBef>
                <a:spcPct val="0"/>
              </a:spcBef>
              <a:spcAft>
                <a:spcPct val="0"/>
              </a:spcAft>
              <a:defRPr sz="3200" b="1">
                <a:solidFill>
                  <a:schemeClr val="tx2"/>
                </a:solidFill>
                <a:latin typeface="Times New Roman" pitchFamily="18" charset="0"/>
              </a:defRPr>
            </a:lvl9pPr>
          </a:lstStyle>
          <a:p>
            <a:r>
              <a:rPr lang="en-GB" dirty="0"/>
              <a:t>Is memory useful during the search?</a:t>
            </a:r>
          </a:p>
        </p:txBody>
      </p:sp>
      <p:sp>
        <p:nvSpPr>
          <p:cNvPr id="4" name="Footer Placeholder 3">
            <a:extLst>
              <a:ext uri="{FF2B5EF4-FFF2-40B4-BE49-F238E27FC236}">
                <a16:creationId xmlns:a16="http://schemas.microsoft.com/office/drawing/2014/main" id="{F439B382-6CB0-0348-964C-D3EDA3B5479E}"/>
              </a:ext>
            </a:extLst>
          </p:cNvPr>
          <p:cNvSpPr>
            <a:spLocks noGrp="1"/>
          </p:cNvSpPr>
          <p:nvPr>
            <p:ph type="ftr" sz="quarter" idx="11"/>
          </p:nvPr>
        </p:nvSpPr>
        <p:spPr/>
        <p:txBody>
          <a:bodyPr/>
          <a:lstStyle/>
          <a:p>
            <a:pPr>
              <a:defRPr/>
            </a:pPr>
            <a:r>
              <a:rPr lang="en-GB"/>
              <a:t>AE2AIM: Artificial Intelligence Methods </a:t>
            </a:r>
            <a:endParaRPr lang="en-GB" dirty="0"/>
          </a:p>
        </p:txBody>
      </p:sp>
      <p:sp>
        <p:nvSpPr>
          <p:cNvPr id="5" name="Slide Number Placeholder 4">
            <a:extLst>
              <a:ext uri="{FF2B5EF4-FFF2-40B4-BE49-F238E27FC236}">
                <a16:creationId xmlns:a16="http://schemas.microsoft.com/office/drawing/2014/main" id="{4D6037C3-58F8-F042-B750-391F3D055DDB}"/>
              </a:ext>
            </a:extLst>
          </p:cNvPr>
          <p:cNvSpPr>
            <a:spLocks noGrp="1"/>
          </p:cNvSpPr>
          <p:nvPr>
            <p:ph type="sldNum" sz="quarter" idx="12"/>
          </p:nvPr>
        </p:nvSpPr>
        <p:spPr/>
        <p:txBody>
          <a:bodyPr/>
          <a:lstStyle/>
          <a:p>
            <a:pPr>
              <a:defRPr/>
            </a:pPr>
            <a:fld id="{1EBC51C5-6A51-417D-95E0-B5BEB324FC04}" type="slidenum">
              <a:rPr lang="en-GB" altLang="zh-CN" smtClean="0"/>
              <a:pPr>
                <a:defRPr/>
              </a:pPr>
              <a:t>13</a:t>
            </a:fld>
            <a:endParaRPr lang="en-GB" altLang="zh-CN" dirty="0"/>
          </a:p>
        </p:txBody>
      </p:sp>
    </p:spTree>
    <p:extLst>
      <p:ext uri="{BB962C8B-B14F-4D97-AF65-F5344CB8AC3E}">
        <p14:creationId xmlns:p14="http://schemas.microsoft.com/office/powerpoint/2010/main" val="970856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n-GB"/>
              <a:t>Uses of memory during the search? </a:t>
            </a:r>
          </a:p>
        </p:txBody>
      </p:sp>
      <p:sp>
        <p:nvSpPr>
          <p:cNvPr id="229379" name="Rectangle 3"/>
          <p:cNvSpPr>
            <a:spLocks noGrp="1" noChangeArrowheads="1"/>
          </p:cNvSpPr>
          <p:nvPr>
            <p:ph type="body" idx="1"/>
          </p:nvPr>
        </p:nvSpPr>
        <p:spPr/>
        <p:txBody>
          <a:bodyPr/>
          <a:lstStyle/>
          <a:p>
            <a:r>
              <a:rPr lang="en-GB" dirty="0"/>
              <a:t>Intelligence needs memory!</a:t>
            </a:r>
          </a:p>
          <a:p>
            <a:r>
              <a:rPr lang="en-GB" dirty="0"/>
              <a:t>Discouraging some patterns in solution: e.g. in knapsack problem, selection of some items may be considered  taboo (forbidden).</a:t>
            </a:r>
          </a:p>
          <a:p>
            <a:r>
              <a:rPr lang="en-GB" dirty="0"/>
              <a:t>Information on characteristics of good solutions (or bad solutions!)</a:t>
            </a:r>
          </a:p>
        </p:txBody>
      </p:sp>
      <p:sp>
        <p:nvSpPr>
          <p:cNvPr id="4" name="Footer Placeholder 3">
            <a:extLst>
              <a:ext uri="{FF2B5EF4-FFF2-40B4-BE49-F238E27FC236}">
                <a16:creationId xmlns:a16="http://schemas.microsoft.com/office/drawing/2014/main" id="{086A0D4E-5B6A-1349-B9EA-0CC2A463B8E5}"/>
              </a:ext>
            </a:extLst>
          </p:cNvPr>
          <p:cNvSpPr>
            <a:spLocks noGrp="1"/>
          </p:cNvSpPr>
          <p:nvPr>
            <p:ph type="ftr" sz="quarter" idx="11"/>
          </p:nvPr>
        </p:nvSpPr>
        <p:spPr/>
        <p:txBody>
          <a:bodyPr/>
          <a:lstStyle/>
          <a:p>
            <a:pPr>
              <a:defRPr/>
            </a:pPr>
            <a:r>
              <a:rPr lang="en-GB"/>
              <a:t>AE2AIM: Artificial Intelligence Methods </a:t>
            </a:r>
            <a:endParaRPr lang="en-GB" dirty="0"/>
          </a:p>
        </p:txBody>
      </p:sp>
      <p:sp>
        <p:nvSpPr>
          <p:cNvPr id="5" name="Slide Number Placeholder 4">
            <a:extLst>
              <a:ext uri="{FF2B5EF4-FFF2-40B4-BE49-F238E27FC236}">
                <a16:creationId xmlns:a16="http://schemas.microsoft.com/office/drawing/2014/main" id="{4253CCCC-FEE1-294A-8A25-07124A539BCF}"/>
              </a:ext>
            </a:extLst>
          </p:cNvPr>
          <p:cNvSpPr>
            <a:spLocks noGrp="1"/>
          </p:cNvSpPr>
          <p:nvPr>
            <p:ph type="sldNum" sz="quarter" idx="12"/>
          </p:nvPr>
        </p:nvSpPr>
        <p:spPr/>
        <p:txBody>
          <a:bodyPr/>
          <a:lstStyle/>
          <a:p>
            <a:pPr>
              <a:defRPr/>
            </a:pPr>
            <a:fld id="{1EBC51C5-6A51-417D-95E0-B5BEB324FC04}" type="slidenum">
              <a:rPr lang="en-GB" altLang="zh-CN" smtClean="0"/>
              <a:pPr>
                <a:defRPr/>
              </a:pPr>
              <a:t>14</a:t>
            </a:fld>
            <a:endParaRPr lang="en-GB" altLang="zh-CN" dirty="0"/>
          </a:p>
        </p:txBody>
      </p:sp>
    </p:spTree>
    <p:extLst>
      <p:ext uri="{BB962C8B-B14F-4D97-AF65-F5344CB8AC3E}">
        <p14:creationId xmlns:p14="http://schemas.microsoft.com/office/powerpoint/2010/main" val="6759998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9379">
                                            <p:txEl>
                                              <p:pRg st="0" end="0"/>
                                            </p:txEl>
                                          </p:spTgt>
                                        </p:tgtEl>
                                        <p:attrNameLst>
                                          <p:attrName>style.visibility</p:attrName>
                                        </p:attrNameLst>
                                      </p:cBhvr>
                                      <p:to>
                                        <p:strVal val="visible"/>
                                      </p:to>
                                    </p:set>
                                    <p:anim calcmode="lin" valueType="num">
                                      <p:cBhvr additive="base">
                                        <p:cTn id="7" dur="500" fill="hold"/>
                                        <p:tgtEl>
                                          <p:spTgt spid="2293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93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9379">
                                            <p:txEl>
                                              <p:pRg st="1" end="1"/>
                                            </p:txEl>
                                          </p:spTgt>
                                        </p:tgtEl>
                                        <p:attrNameLst>
                                          <p:attrName>style.visibility</p:attrName>
                                        </p:attrNameLst>
                                      </p:cBhvr>
                                      <p:to>
                                        <p:strVal val="visible"/>
                                      </p:to>
                                    </p:set>
                                    <p:anim calcmode="lin" valueType="num">
                                      <p:cBhvr additive="base">
                                        <p:cTn id="13" dur="500" fill="hold"/>
                                        <p:tgtEl>
                                          <p:spTgt spid="2293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93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9379">
                                            <p:txEl>
                                              <p:pRg st="2" end="2"/>
                                            </p:txEl>
                                          </p:spTgt>
                                        </p:tgtEl>
                                        <p:attrNameLst>
                                          <p:attrName>style.visibility</p:attrName>
                                        </p:attrNameLst>
                                      </p:cBhvr>
                                      <p:to>
                                        <p:strVal val="visible"/>
                                      </p:to>
                                    </p:set>
                                    <p:anim calcmode="lin" valueType="num">
                                      <p:cBhvr additive="base">
                                        <p:cTn id="19" dur="500" fill="hold"/>
                                        <p:tgtEl>
                                          <p:spTgt spid="22937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937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build="p" bldLvl="2"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GB"/>
              <a:t>Dangers of memory</a:t>
            </a:r>
          </a:p>
        </p:txBody>
      </p:sp>
      <p:sp>
        <p:nvSpPr>
          <p:cNvPr id="230403" name="Rectangle 3"/>
          <p:cNvSpPr>
            <a:spLocks noGrp="1" noChangeArrowheads="1"/>
          </p:cNvSpPr>
          <p:nvPr>
            <p:ph type="body" idx="1"/>
          </p:nvPr>
        </p:nvSpPr>
        <p:spPr/>
        <p:txBody>
          <a:bodyPr/>
          <a:lstStyle/>
          <a:p>
            <a:r>
              <a:rPr lang="en-GB" sz="1800" dirty="0"/>
              <a:t>Exhaustive usage of memory resources: </a:t>
            </a:r>
          </a:p>
          <a:p>
            <a:pPr lvl="1"/>
            <a:r>
              <a:rPr lang="en-GB" sz="1800" dirty="0"/>
              <a:t>Design of efficient data structures to record and access the recorded data efficiently (e.g. hash table)</a:t>
            </a:r>
          </a:p>
          <a:p>
            <a:r>
              <a:rPr lang="en-GB" sz="1800" dirty="0"/>
              <a:t>Collecting more data than could be handled:</a:t>
            </a:r>
          </a:p>
          <a:p>
            <a:pPr lvl="1"/>
            <a:r>
              <a:rPr lang="en-GB" sz="1800" dirty="0"/>
              <a:t>Clear understanding of which attributes of solutions are crucial;</a:t>
            </a:r>
          </a:p>
          <a:p>
            <a:pPr lvl="1"/>
            <a:r>
              <a:rPr lang="en-GB" sz="1800" dirty="0"/>
              <a:t>Clear strategy on usage of information or their disposal when not needed;</a:t>
            </a:r>
          </a:p>
          <a:p>
            <a:pPr lvl="1"/>
            <a:r>
              <a:rPr lang="en-GB" sz="1800" dirty="0"/>
              <a:t>Limited selection of attributes of solutions to be memorised;</a:t>
            </a:r>
          </a:p>
          <a:p>
            <a:r>
              <a:rPr lang="en-GB" sz="1800" dirty="0"/>
              <a:t>Memorising information which should not be remembered: </a:t>
            </a:r>
          </a:p>
          <a:p>
            <a:pPr lvl="1"/>
            <a:r>
              <a:rPr lang="en-GB" sz="1800" dirty="0"/>
              <a:t>Misguiding patterns in local optima which are very different from global optimum;</a:t>
            </a:r>
          </a:p>
          <a:p>
            <a:pPr lvl="2"/>
            <a:endParaRPr lang="en-GB" sz="1600" dirty="0"/>
          </a:p>
        </p:txBody>
      </p:sp>
      <p:sp>
        <p:nvSpPr>
          <p:cNvPr id="4" name="Footer Placeholder 3">
            <a:extLst>
              <a:ext uri="{FF2B5EF4-FFF2-40B4-BE49-F238E27FC236}">
                <a16:creationId xmlns:a16="http://schemas.microsoft.com/office/drawing/2014/main" id="{BB29FE3C-AABA-114A-849A-3F3BDE09BBB0}"/>
              </a:ext>
            </a:extLst>
          </p:cNvPr>
          <p:cNvSpPr>
            <a:spLocks noGrp="1"/>
          </p:cNvSpPr>
          <p:nvPr>
            <p:ph type="ftr" sz="quarter" idx="11"/>
          </p:nvPr>
        </p:nvSpPr>
        <p:spPr/>
        <p:txBody>
          <a:bodyPr/>
          <a:lstStyle/>
          <a:p>
            <a:pPr>
              <a:defRPr/>
            </a:pPr>
            <a:r>
              <a:rPr lang="en-GB"/>
              <a:t>AE2AIM: Artificial Intelligence Methods </a:t>
            </a:r>
            <a:endParaRPr lang="en-GB" dirty="0"/>
          </a:p>
        </p:txBody>
      </p:sp>
      <p:sp>
        <p:nvSpPr>
          <p:cNvPr id="5" name="Slide Number Placeholder 4">
            <a:extLst>
              <a:ext uri="{FF2B5EF4-FFF2-40B4-BE49-F238E27FC236}">
                <a16:creationId xmlns:a16="http://schemas.microsoft.com/office/drawing/2014/main" id="{5C1CDBCA-C465-144C-BC40-EA12DED957E0}"/>
              </a:ext>
            </a:extLst>
          </p:cNvPr>
          <p:cNvSpPr>
            <a:spLocks noGrp="1"/>
          </p:cNvSpPr>
          <p:nvPr>
            <p:ph type="sldNum" sz="quarter" idx="12"/>
          </p:nvPr>
        </p:nvSpPr>
        <p:spPr/>
        <p:txBody>
          <a:bodyPr/>
          <a:lstStyle/>
          <a:p>
            <a:pPr>
              <a:defRPr/>
            </a:pPr>
            <a:fld id="{1EBC51C5-6A51-417D-95E0-B5BEB324FC04}" type="slidenum">
              <a:rPr lang="en-GB" altLang="zh-CN" smtClean="0"/>
              <a:pPr>
                <a:defRPr/>
              </a:pPr>
              <a:t>15</a:t>
            </a:fld>
            <a:endParaRPr lang="en-GB" altLang="zh-CN" dirty="0"/>
          </a:p>
        </p:txBody>
      </p:sp>
    </p:spTree>
    <p:extLst>
      <p:ext uri="{BB962C8B-B14F-4D97-AF65-F5344CB8AC3E}">
        <p14:creationId xmlns:p14="http://schemas.microsoft.com/office/powerpoint/2010/main" val="419418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FA4F900-9D41-1A47-9E35-6AF9B5D104E3}"/>
              </a:ext>
            </a:extLst>
          </p:cNvPr>
          <p:cNvSpPr>
            <a:spLocks noGrp="1"/>
          </p:cNvSpPr>
          <p:nvPr>
            <p:ph idx="1"/>
          </p:nvPr>
        </p:nvSpPr>
        <p:spPr/>
        <p:txBody>
          <a:bodyPr/>
          <a:lstStyle/>
          <a:p>
            <a:r>
              <a:rPr lang="en-CN" dirty="0"/>
              <a:t>Hybrisizing with other methods </a:t>
            </a:r>
          </a:p>
          <a:p>
            <a:pPr lvl="1"/>
            <a:r>
              <a:rPr lang="en-CN" dirty="0"/>
              <a:t>TS + SA</a:t>
            </a:r>
          </a:p>
          <a:p>
            <a:pPr lvl="1"/>
            <a:r>
              <a:rPr lang="en-CN" dirty="0"/>
              <a:t>TS + Guided Local Search </a:t>
            </a:r>
          </a:p>
          <a:p>
            <a:pPr lvl="1"/>
            <a:r>
              <a:rPr lang="en-CN" dirty="0"/>
              <a:t>TS + Branch &amp; Bound</a:t>
            </a:r>
          </a:p>
          <a:p>
            <a:r>
              <a:rPr lang="en-US" dirty="0"/>
              <a:t>M</a:t>
            </a:r>
            <a:r>
              <a:rPr lang="en-CN" dirty="0"/>
              <a:t>ore advanced memory mechanisms</a:t>
            </a:r>
          </a:p>
          <a:p>
            <a:pPr lvl="1"/>
            <a:r>
              <a:rPr lang="en-CN" dirty="0"/>
              <a:t>TS + Deep reinforcement learning </a:t>
            </a:r>
          </a:p>
        </p:txBody>
      </p:sp>
      <p:sp>
        <p:nvSpPr>
          <p:cNvPr id="6" name="Title 5">
            <a:extLst>
              <a:ext uri="{FF2B5EF4-FFF2-40B4-BE49-F238E27FC236}">
                <a16:creationId xmlns:a16="http://schemas.microsoft.com/office/drawing/2014/main" id="{C9BC1BAC-C30F-6942-859B-0FD6DE74C219}"/>
              </a:ext>
            </a:extLst>
          </p:cNvPr>
          <p:cNvSpPr>
            <a:spLocks noGrp="1"/>
          </p:cNvSpPr>
          <p:nvPr>
            <p:ph type="title"/>
          </p:nvPr>
        </p:nvSpPr>
        <p:spPr/>
        <p:txBody>
          <a:bodyPr/>
          <a:lstStyle/>
          <a:p>
            <a:r>
              <a:rPr lang="en-CN" dirty="0"/>
              <a:t>Some TS Extentions</a:t>
            </a:r>
          </a:p>
        </p:txBody>
      </p:sp>
      <p:sp>
        <p:nvSpPr>
          <p:cNvPr id="2" name="Footer Placeholder 1">
            <a:extLst>
              <a:ext uri="{FF2B5EF4-FFF2-40B4-BE49-F238E27FC236}">
                <a16:creationId xmlns:a16="http://schemas.microsoft.com/office/drawing/2014/main" id="{C1466E49-F254-7449-AC7D-80FB8CF9FAB8}"/>
              </a:ext>
            </a:extLst>
          </p:cNvPr>
          <p:cNvSpPr>
            <a:spLocks noGrp="1"/>
          </p:cNvSpPr>
          <p:nvPr>
            <p:ph type="ftr" sz="quarter" idx="11"/>
          </p:nvPr>
        </p:nvSpPr>
        <p:spPr/>
        <p:txBody>
          <a:bodyPr/>
          <a:lstStyle/>
          <a:p>
            <a:pPr>
              <a:defRPr/>
            </a:pPr>
            <a:r>
              <a:rPr lang="en-GB"/>
              <a:t>AE2AIM: Artificial Intelligence Methods </a:t>
            </a:r>
            <a:endParaRPr lang="en-GB" dirty="0"/>
          </a:p>
        </p:txBody>
      </p:sp>
      <p:sp>
        <p:nvSpPr>
          <p:cNvPr id="3" name="Slide Number Placeholder 2">
            <a:extLst>
              <a:ext uri="{FF2B5EF4-FFF2-40B4-BE49-F238E27FC236}">
                <a16:creationId xmlns:a16="http://schemas.microsoft.com/office/drawing/2014/main" id="{DE570E54-EF14-AF45-8BAF-43E9747C5AD6}"/>
              </a:ext>
            </a:extLst>
          </p:cNvPr>
          <p:cNvSpPr>
            <a:spLocks noGrp="1"/>
          </p:cNvSpPr>
          <p:nvPr>
            <p:ph type="sldNum" sz="quarter" idx="12"/>
          </p:nvPr>
        </p:nvSpPr>
        <p:spPr/>
        <p:txBody>
          <a:bodyPr/>
          <a:lstStyle/>
          <a:p>
            <a:pPr>
              <a:defRPr/>
            </a:pPr>
            <a:fld id="{1EBC51C5-6A51-417D-95E0-B5BEB324FC04}" type="slidenum">
              <a:rPr lang="en-GB" altLang="zh-CN" smtClean="0"/>
              <a:pPr>
                <a:defRPr/>
              </a:pPr>
              <a:t>16</a:t>
            </a:fld>
            <a:endParaRPr lang="en-GB" altLang="zh-CN" dirty="0"/>
          </a:p>
        </p:txBody>
      </p:sp>
    </p:spTree>
    <p:extLst>
      <p:ext uri="{BB962C8B-B14F-4D97-AF65-F5344CB8AC3E}">
        <p14:creationId xmlns:p14="http://schemas.microsoft.com/office/powerpoint/2010/main" val="2639910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63688" y="2535395"/>
            <a:ext cx="6480720" cy="893605"/>
          </a:xfrm>
        </p:spPr>
        <p:txBody>
          <a:bodyPr>
            <a:normAutofit fontScale="90000"/>
          </a:bodyPr>
          <a:lstStyle/>
          <a:p>
            <a:r>
              <a:rPr lang="en-US" dirty="0"/>
              <a:t>Variable </a:t>
            </a:r>
            <a:r>
              <a:rPr lang="en-US" dirty="0" err="1"/>
              <a:t>Neighbourhood</a:t>
            </a:r>
            <a:r>
              <a:rPr lang="en-US" dirty="0"/>
              <a:t> Search (VNS)</a:t>
            </a:r>
          </a:p>
        </p:txBody>
      </p:sp>
      <p:sp>
        <p:nvSpPr>
          <p:cNvPr id="3" name="Footer Placeholder 2">
            <a:extLst>
              <a:ext uri="{FF2B5EF4-FFF2-40B4-BE49-F238E27FC236}">
                <a16:creationId xmlns:a16="http://schemas.microsoft.com/office/drawing/2014/main" id="{1BECE0A5-2D3F-FD4E-881A-C0C248C8DE6C}"/>
              </a:ext>
            </a:extLst>
          </p:cNvPr>
          <p:cNvSpPr>
            <a:spLocks noGrp="1"/>
          </p:cNvSpPr>
          <p:nvPr>
            <p:ph type="ftr" sz="quarter" idx="11"/>
          </p:nvPr>
        </p:nvSpPr>
        <p:spPr/>
        <p:txBody>
          <a:bodyPr/>
          <a:lstStyle/>
          <a:p>
            <a:pPr>
              <a:defRPr/>
            </a:pPr>
            <a:r>
              <a:rPr lang="en-GB"/>
              <a:t>AE2AIM: Artificial Intelligence Methods </a:t>
            </a:r>
            <a:endParaRPr lang="en-GB" dirty="0"/>
          </a:p>
        </p:txBody>
      </p:sp>
      <p:sp>
        <p:nvSpPr>
          <p:cNvPr id="5" name="Slide Number Placeholder 4">
            <a:extLst>
              <a:ext uri="{FF2B5EF4-FFF2-40B4-BE49-F238E27FC236}">
                <a16:creationId xmlns:a16="http://schemas.microsoft.com/office/drawing/2014/main" id="{3A88BD25-3DA6-7C45-806A-B9189CC7FBB9}"/>
              </a:ext>
            </a:extLst>
          </p:cNvPr>
          <p:cNvSpPr>
            <a:spLocks noGrp="1"/>
          </p:cNvSpPr>
          <p:nvPr>
            <p:ph type="sldNum" sz="quarter" idx="12"/>
          </p:nvPr>
        </p:nvSpPr>
        <p:spPr/>
        <p:txBody>
          <a:bodyPr/>
          <a:lstStyle/>
          <a:p>
            <a:pPr>
              <a:defRPr/>
            </a:pPr>
            <a:fld id="{1EBC51C5-6A51-417D-95E0-B5BEB324FC04}" type="slidenum">
              <a:rPr lang="en-GB" altLang="zh-CN" smtClean="0"/>
              <a:pPr>
                <a:defRPr/>
              </a:pPr>
              <a:t>17</a:t>
            </a:fld>
            <a:endParaRPr lang="en-GB" altLang="zh-CN" dirty="0"/>
          </a:p>
        </p:txBody>
      </p:sp>
    </p:spTree>
    <p:extLst>
      <p:ext uri="{BB962C8B-B14F-4D97-AF65-F5344CB8AC3E}">
        <p14:creationId xmlns:p14="http://schemas.microsoft.com/office/powerpoint/2010/main" val="626653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2F7A138F-A0A2-DB47-9847-58EC35E1EA99}"/>
                  </a:ext>
                </a:extLst>
              </p:cNvPr>
              <p:cNvSpPr>
                <a:spLocks noGrp="1"/>
              </p:cNvSpPr>
              <p:nvPr>
                <p:ph idx="1"/>
              </p:nvPr>
            </p:nvSpPr>
            <p:spPr>
              <a:xfrm>
                <a:off x="590872" y="1448793"/>
                <a:ext cx="8229600" cy="4212455"/>
              </a:xfrm>
            </p:spPr>
            <p:txBody>
              <a:bodyPr/>
              <a:lstStyle/>
              <a:p>
                <a:r>
                  <a:rPr lang="en-CN" dirty="0"/>
                  <a:t>In 1D knapsack problem, we use pair-wise swap as our local search</a:t>
                </a:r>
              </a:p>
              <a:p>
                <a:pPr lvl="1"/>
                <a:r>
                  <a:rPr lang="en-US" dirty="0"/>
                  <a:t>i.e.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𝑈</m:t>
                    </m:r>
                    <m:r>
                      <a:rPr lang="en-US" b="0" i="1" smtClean="0">
                        <a:latin typeface="Cambria Math" panose="02040503050406030204" pitchFamily="18" charset="0"/>
                        <a:ea typeface="Cambria Math" panose="02040503050406030204" pitchFamily="18" charset="0"/>
                      </a:rPr>
                      <m:t>} </m:t>
                    </m:r>
                  </m:oMath>
                </a14:m>
                <a:r>
                  <a:rPr lang="en-CN" dirty="0"/>
                  <a:t> </a:t>
                </a:r>
              </a:p>
              <a:p>
                <a:pPr marL="457200" lvl="1" indent="0">
                  <a:buNone/>
                </a:pPr>
                <a:r>
                  <a:rPr lang="en-CN" dirty="0"/>
                  <a:t>	P: is the list of packed items and </a:t>
                </a:r>
              </a:p>
              <a:p>
                <a:pPr marL="457200" lvl="1" indent="0">
                  <a:buNone/>
                </a:pPr>
                <a:r>
                  <a:rPr lang="en-CN" dirty="0"/>
                  <a:t>	U: list of unpacked items. </a:t>
                </a:r>
              </a:p>
              <a:p>
                <a:r>
                  <a:rPr lang="en-US" dirty="0"/>
                  <a:t>W</a:t>
                </a:r>
                <a:r>
                  <a:rPr lang="en-CN" dirty="0"/>
                  <a:t>hat if initial solution contains less items than the optimal solution? </a:t>
                </a:r>
              </a:p>
              <a:p>
                <a:pPr lvl="1"/>
                <a:r>
                  <a:rPr lang="en-US" dirty="0">
                    <a:ea typeface="+mn-ea"/>
                  </a:rPr>
                  <a:t>O</a:t>
                </a:r>
                <a:r>
                  <a:rPr lang="en-CN" dirty="0">
                    <a:ea typeface="+mn-ea"/>
                  </a:rPr>
                  <a:t>ptimal solution not reachable </a:t>
                </a:r>
              </a:p>
              <a:p>
                <a:endParaRPr lang="en-CN" b="1" dirty="0">
                  <a:ea typeface="+mn-ea"/>
                </a:endParaRPr>
              </a:p>
            </p:txBody>
          </p:sp>
        </mc:Choice>
        <mc:Fallback xmlns="">
          <p:sp>
            <p:nvSpPr>
              <p:cNvPr id="7" name="Content Placeholder 6">
                <a:extLst>
                  <a:ext uri="{FF2B5EF4-FFF2-40B4-BE49-F238E27FC236}">
                    <a16:creationId xmlns:a16="http://schemas.microsoft.com/office/drawing/2014/main" id="{2F7A138F-A0A2-DB47-9847-58EC35E1EA99}"/>
                  </a:ext>
                </a:extLst>
              </p:cNvPr>
              <p:cNvSpPr>
                <a:spLocks noGrp="1" noRot="1" noChangeAspect="1" noMove="1" noResize="1" noEditPoints="1" noAdjustHandles="1" noChangeArrowheads="1" noChangeShapeType="1" noTextEdit="1"/>
              </p:cNvSpPr>
              <p:nvPr>
                <p:ph idx="1"/>
              </p:nvPr>
            </p:nvSpPr>
            <p:spPr>
              <a:xfrm>
                <a:off x="590872" y="1448793"/>
                <a:ext cx="8229600" cy="4212455"/>
              </a:xfrm>
              <a:blipFill>
                <a:blip r:embed="rId2"/>
                <a:stretch>
                  <a:fillRect l="-1233" t="-901"/>
                </a:stretch>
              </a:blipFill>
            </p:spPr>
            <p:txBody>
              <a:bodyPr/>
              <a:lstStyle/>
              <a:p>
                <a:r>
                  <a:rPr lang="en-CN">
                    <a:noFill/>
                  </a:rPr>
                  <a:t> </a:t>
                </a:r>
              </a:p>
            </p:txBody>
          </p:sp>
        </mc:Fallback>
      </mc:AlternateContent>
      <p:sp>
        <p:nvSpPr>
          <p:cNvPr id="6" name="Title 5">
            <a:extLst>
              <a:ext uri="{FF2B5EF4-FFF2-40B4-BE49-F238E27FC236}">
                <a16:creationId xmlns:a16="http://schemas.microsoft.com/office/drawing/2014/main" id="{A27A0048-C6D7-324E-AF6A-F3113C4F67C6}"/>
              </a:ext>
            </a:extLst>
          </p:cNvPr>
          <p:cNvSpPr>
            <a:spLocks noGrp="1"/>
          </p:cNvSpPr>
          <p:nvPr>
            <p:ph type="title"/>
          </p:nvPr>
        </p:nvSpPr>
        <p:spPr/>
        <p:txBody>
          <a:bodyPr>
            <a:normAutofit fontScale="90000"/>
          </a:bodyPr>
          <a:lstStyle/>
          <a:p>
            <a:r>
              <a:rPr lang="en-CN" dirty="0"/>
              <a:t>Motivation (I)</a:t>
            </a:r>
            <a:br>
              <a:rPr lang="en-CN" dirty="0"/>
            </a:br>
            <a:r>
              <a:rPr lang="en-CN" dirty="0"/>
              <a:t>Reachability of Search Space</a:t>
            </a:r>
          </a:p>
        </p:txBody>
      </p:sp>
      <p:sp>
        <p:nvSpPr>
          <p:cNvPr id="2" name="Footer Placeholder 1">
            <a:extLst>
              <a:ext uri="{FF2B5EF4-FFF2-40B4-BE49-F238E27FC236}">
                <a16:creationId xmlns:a16="http://schemas.microsoft.com/office/drawing/2014/main" id="{85082EB5-E706-7243-B910-7985A2EB377D}"/>
              </a:ext>
            </a:extLst>
          </p:cNvPr>
          <p:cNvSpPr>
            <a:spLocks noGrp="1"/>
          </p:cNvSpPr>
          <p:nvPr>
            <p:ph type="ftr" sz="quarter" idx="11"/>
          </p:nvPr>
        </p:nvSpPr>
        <p:spPr/>
        <p:txBody>
          <a:bodyPr/>
          <a:lstStyle/>
          <a:p>
            <a:pPr>
              <a:defRPr/>
            </a:pPr>
            <a:r>
              <a:rPr lang="en-GB"/>
              <a:t>AE2AIM: Artificial Intelligence Methods </a:t>
            </a:r>
            <a:endParaRPr lang="en-GB" dirty="0"/>
          </a:p>
        </p:txBody>
      </p:sp>
      <p:sp>
        <p:nvSpPr>
          <p:cNvPr id="3" name="Slide Number Placeholder 2">
            <a:extLst>
              <a:ext uri="{FF2B5EF4-FFF2-40B4-BE49-F238E27FC236}">
                <a16:creationId xmlns:a16="http://schemas.microsoft.com/office/drawing/2014/main" id="{DB2273F4-0AE3-6F4B-A57B-BB3302E1A7A5}"/>
              </a:ext>
            </a:extLst>
          </p:cNvPr>
          <p:cNvSpPr>
            <a:spLocks noGrp="1"/>
          </p:cNvSpPr>
          <p:nvPr>
            <p:ph type="sldNum" sz="quarter" idx="12"/>
          </p:nvPr>
        </p:nvSpPr>
        <p:spPr/>
        <p:txBody>
          <a:bodyPr/>
          <a:lstStyle/>
          <a:p>
            <a:pPr>
              <a:defRPr/>
            </a:pPr>
            <a:fld id="{1EBC51C5-6A51-417D-95E0-B5BEB324FC04}" type="slidenum">
              <a:rPr lang="en-GB" altLang="zh-CN" smtClean="0"/>
              <a:pPr>
                <a:defRPr/>
              </a:pPr>
              <a:t>18</a:t>
            </a:fld>
            <a:endParaRPr lang="en-GB" altLang="zh-CN" dirty="0"/>
          </a:p>
        </p:txBody>
      </p:sp>
    </p:spTree>
    <p:extLst>
      <p:ext uri="{BB962C8B-B14F-4D97-AF65-F5344CB8AC3E}">
        <p14:creationId xmlns:p14="http://schemas.microsoft.com/office/powerpoint/2010/main" val="737037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F7A138F-A0A2-DB47-9847-58EC35E1EA99}"/>
              </a:ext>
            </a:extLst>
          </p:cNvPr>
          <p:cNvSpPr>
            <a:spLocks noGrp="1"/>
          </p:cNvSpPr>
          <p:nvPr>
            <p:ph idx="1"/>
          </p:nvPr>
        </p:nvSpPr>
        <p:spPr>
          <a:xfrm>
            <a:off x="334641" y="940241"/>
            <a:ext cx="8229600" cy="5112568"/>
          </a:xfrm>
        </p:spPr>
        <p:txBody>
          <a:bodyPr/>
          <a:lstStyle/>
          <a:p>
            <a:r>
              <a:rPr lang="en-CN" dirty="0"/>
              <a:t>In bin packing problem</a:t>
            </a:r>
          </a:p>
          <a:p>
            <a:endParaRPr lang="en-US" dirty="0"/>
          </a:p>
          <a:p>
            <a:endParaRPr lang="en-CN" dirty="0">
              <a:ea typeface="+mn-ea"/>
            </a:endParaRPr>
          </a:p>
          <a:p>
            <a:endParaRPr lang="en-CN" b="1" dirty="0">
              <a:ea typeface="+mn-ea"/>
            </a:endParaRPr>
          </a:p>
        </p:txBody>
      </p:sp>
      <p:sp>
        <p:nvSpPr>
          <p:cNvPr id="6" name="Title 5">
            <a:extLst>
              <a:ext uri="{FF2B5EF4-FFF2-40B4-BE49-F238E27FC236}">
                <a16:creationId xmlns:a16="http://schemas.microsoft.com/office/drawing/2014/main" id="{A27A0048-C6D7-324E-AF6A-F3113C4F67C6}"/>
              </a:ext>
            </a:extLst>
          </p:cNvPr>
          <p:cNvSpPr>
            <a:spLocks noGrp="1"/>
          </p:cNvSpPr>
          <p:nvPr>
            <p:ph type="title"/>
          </p:nvPr>
        </p:nvSpPr>
        <p:spPr/>
        <p:txBody>
          <a:bodyPr>
            <a:normAutofit fontScale="90000"/>
          </a:bodyPr>
          <a:lstStyle/>
          <a:p>
            <a:r>
              <a:rPr lang="en-CN" dirty="0"/>
              <a:t>Motivation (II) </a:t>
            </a:r>
            <a:br>
              <a:rPr lang="en-CN" dirty="0"/>
            </a:br>
            <a:r>
              <a:rPr lang="en-CN" dirty="0"/>
              <a:t>Landscape of Search Space</a:t>
            </a:r>
          </a:p>
        </p:txBody>
      </p:sp>
      <p:grpSp>
        <p:nvGrpSpPr>
          <p:cNvPr id="31" name="Group 30">
            <a:extLst>
              <a:ext uri="{FF2B5EF4-FFF2-40B4-BE49-F238E27FC236}">
                <a16:creationId xmlns:a16="http://schemas.microsoft.com/office/drawing/2014/main" id="{9A781050-92D3-9140-89A8-5E9AAF6E49EC}"/>
              </a:ext>
            </a:extLst>
          </p:cNvPr>
          <p:cNvGrpSpPr/>
          <p:nvPr/>
        </p:nvGrpSpPr>
        <p:grpSpPr>
          <a:xfrm>
            <a:off x="2460298" y="4149080"/>
            <a:ext cx="5712102" cy="2154436"/>
            <a:chOff x="2460298" y="3792587"/>
            <a:chExt cx="5712102" cy="2154436"/>
          </a:xfrm>
        </p:grpSpPr>
        <p:sp>
          <p:nvSpPr>
            <p:cNvPr id="8" name="Rectangle 7">
              <a:extLst>
                <a:ext uri="{FF2B5EF4-FFF2-40B4-BE49-F238E27FC236}">
                  <a16:creationId xmlns:a16="http://schemas.microsoft.com/office/drawing/2014/main" id="{8B7EEA06-9AF7-EF4C-8ECA-202AB20BC776}"/>
                </a:ext>
              </a:extLst>
            </p:cNvPr>
            <p:cNvSpPr/>
            <p:nvPr/>
          </p:nvSpPr>
          <p:spPr>
            <a:xfrm>
              <a:off x="3120684" y="3927512"/>
              <a:ext cx="443204" cy="180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endParaRPr>
            </a:p>
          </p:txBody>
        </p:sp>
        <p:sp>
          <p:nvSpPr>
            <p:cNvPr id="9" name="Rectangle 8">
              <a:extLst>
                <a:ext uri="{FF2B5EF4-FFF2-40B4-BE49-F238E27FC236}">
                  <a16:creationId xmlns:a16="http://schemas.microsoft.com/office/drawing/2014/main" id="{2C01B71F-55E3-E84C-92BA-25105DB378EC}"/>
                </a:ext>
              </a:extLst>
            </p:cNvPr>
            <p:cNvSpPr/>
            <p:nvPr/>
          </p:nvSpPr>
          <p:spPr>
            <a:xfrm>
              <a:off x="4644008" y="3927512"/>
              <a:ext cx="443204" cy="180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endParaRPr>
            </a:p>
          </p:txBody>
        </p:sp>
        <p:sp>
          <p:nvSpPr>
            <p:cNvPr id="10" name="Rectangle 9">
              <a:extLst>
                <a:ext uri="{FF2B5EF4-FFF2-40B4-BE49-F238E27FC236}">
                  <a16:creationId xmlns:a16="http://schemas.microsoft.com/office/drawing/2014/main" id="{DFE8FB52-83E8-F741-96FB-BD3DA9AF7478}"/>
                </a:ext>
              </a:extLst>
            </p:cNvPr>
            <p:cNvSpPr/>
            <p:nvPr/>
          </p:nvSpPr>
          <p:spPr>
            <a:xfrm>
              <a:off x="6217028" y="3927512"/>
              <a:ext cx="443204" cy="180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endParaRPr>
            </a:p>
          </p:txBody>
        </p:sp>
        <p:sp>
          <p:nvSpPr>
            <p:cNvPr id="11" name="Rectangle 10">
              <a:extLst>
                <a:ext uri="{FF2B5EF4-FFF2-40B4-BE49-F238E27FC236}">
                  <a16:creationId xmlns:a16="http://schemas.microsoft.com/office/drawing/2014/main" id="{B3AA2ABE-4BB0-A948-951C-7871DF322415}"/>
                </a:ext>
              </a:extLst>
            </p:cNvPr>
            <p:cNvSpPr/>
            <p:nvPr/>
          </p:nvSpPr>
          <p:spPr>
            <a:xfrm>
              <a:off x="7729196" y="3927512"/>
              <a:ext cx="443204" cy="1800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endParaRPr>
            </a:p>
          </p:txBody>
        </p:sp>
        <p:sp>
          <p:nvSpPr>
            <p:cNvPr id="12" name="Rectangle 11">
              <a:extLst>
                <a:ext uri="{FF2B5EF4-FFF2-40B4-BE49-F238E27FC236}">
                  <a16:creationId xmlns:a16="http://schemas.microsoft.com/office/drawing/2014/main" id="{FF1078C8-DD9E-5F41-BD0B-AB20C51F66AE}"/>
                </a:ext>
              </a:extLst>
            </p:cNvPr>
            <p:cNvSpPr/>
            <p:nvPr/>
          </p:nvSpPr>
          <p:spPr>
            <a:xfrm>
              <a:off x="3120684" y="4182776"/>
              <a:ext cx="443204" cy="1560998"/>
            </a:xfrm>
            <a:prstGeom prst="rect">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chemeClr val="tx1"/>
                  </a:solidFill>
                </a:rPr>
                <a:t>442</a:t>
              </a:r>
              <a:endParaRPr lang="en-US" dirty="0">
                <a:solidFill>
                  <a:schemeClr val="tx1"/>
                </a:solidFill>
              </a:endParaRPr>
            </a:p>
          </p:txBody>
        </p:sp>
        <p:cxnSp>
          <p:nvCxnSpPr>
            <p:cNvPr id="13" name="Straight Connector 12">
              <a:extLst>
                <a:ext uri="{FF2B5EF4-FFF2-40B4-BE49-F238E27FC236}">
                  <a16:creationId xmlns:a16="http://schemas.microsoft.com/office/drawing/2014/main" id="{04BF5C6D-80B9-1849-8576-D81C83A37861}"/>
                </a:ext>
              </a:extLst>
            </p:cNvPr>
            <p:cNvCxnSpPr>
              <a:cxnSpLocks/>
            </p:cNvCxnSpPr>
            <p:nvPr/>
          </p:nvCxnSpPr>
          <p:spPr>
            <a:xfrm>
              <a:off x="2987824" y="5743774"/>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1763456-8DF8-5B4A-88DD-ABFCD6FA9347}"/>
                </a:ext>
              </a:extLst>
            </p:cNvPr>
            <p:cNvCxnSpPr>
              <a:cxnSpLocks/>
            </p:cNvCxnSpPr>
            <p:nvPr/>
          </p:nvCxnSpPr>
          <p:spPr>
            <a:xfrm>
              <a:off x="2987824" y="5383734"/>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321FAF8-A1EF-0B42-9385-7275B63DEC1B}"/>
                </a:ext>
              </a:extLst>
            </p:cNvPr>
            <p:cNvCxnSpPr>
              <a:cxnSpLocks/>
            </p:cNvCxnSpPr>
            <p:nvPr/>
          </p:nvCxnSpPr>
          <p:spPr>
            <a:xfrm>
              <a:off x="2987824" y="5023694"/>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5BD7E9D-AE92-5346-990B-59FEDCA5E3B9}"/>
                </a:ext>
              </a:extLst>
            </p:cNvPr>
            <p:cNvCxnSpPr>
              <a:cxnSpLocks/>
            </p:cNvCxnSpPr>
            <p:nvPr/>
          </p:nvCxnSpPr>
          <p:spPr>
            <a:xfrm>
              <a:off x="2987824" y="4663654"/>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B033E8-9906-5D47-8B17-106ED9E80D89}"/>
                </a:ext>
              </a:extLst>
            </p:cNvPr>
            <p:cNvCxnSpPr>
              <a:cxnSpLocks/>
            </p:cNvCxnSpPr>
            <p:nvPr/>
          </p:nvCxnSpPr>
          <p:spPr>
            <a:xfrm>
              <a:off x="2987824" y="4303614"/>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17FB02A-D4E8-774F-9CDD-DB5289B3F294}"/>
                </a:ext>
              </a:extLst>
            </p:cNvPr>
            <p:cNvCxnSpPr>
              <a:cxnSpLocks/>
            </p:cNvCxnSpPr>
            <p:nvPr/>
          </p:nvCxnSpPr>
          <p:spPr>
            <a:xfrm>
              <a:off x="2987824" y="3933056"/>
              <a:ext cx="5184576" cy="0"/>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F68E997-4AAE-974A-9EA2-955C9080A875}"/>
                </a:ext>
              </a:extLst>
            </p:cNvPr>
            <p:cNvSpPr txBox="1"/>
            <p:nvPr/>
          </p:nvSpPr>
          <p:spPr>
            <a:xfrm>
              <a:off x="2460298" y="3792587"/>
              <a:ext cx="576064" cy="2154436"/>
            </a:xfrm>
            <a:prstGeom prst="rect">
              <a:avLst/>
            </a:prstGeom>
            <a:noFill/>
          </p:spPr>
          <p:txBody>
            <a:bodyPr wrap="square" rtlCol="0">
              <a:spAutoFit/>
            </a:bodyPr>
            <a:lstStyle/>
            <a:p>
              <a:pPr algn="r"/>
              <a:r>
                <a:rPr lang="en-US" sz="1400" dirty="0"/>
                <a:t>500</a:t>
              </a:r>
            </a:p>
            <a:p>
              <a:pPr algn="r"/>
              <a:endParaRPr lang="en-US" sz="1000" dirty="0"/>
            </a:p>
            <a:p>
              <a:pPr algn="r"/>
              <a:r>
                <a:rPr lang="en-US" sz="1400" dirty="0"/>
                <a:t>400</a:t>
              </a:r>
            </a:p>
            <a:p>
              <a:pPr algn="r"/>
              <a:endParaRPr lang="en-US" sz="800" dirty="0"/>
            </a:p>
            <a:p>
              <a:pPr algn="r"/>
              <a:r>
                <a:rPr lang="en-US" sz="1400" dirty="0"/>
                <a:t>300</a:t>
              </a:r>
            </a:p>
            <a:p>
              <a:pPr algn="r"/>
              <a:endParaRPr lang="en-US" sz="1000" dirty="0"/>
            </a:p>
            <a:p>
              <a:pPr algn="r"/>
              <a:r>
                <a:rPr lang="en-US" sz="1400" dirty="0"/>
                <a:t>200</a:t>
              </a:r>
            </a:p>
            <a:p>
              <a:pPr algn="r"/>
              <a:endParaRPr lang="en-US" sz="1000" dirty="0"/>
            </a:p>
            <a:p>
              <a:pPr algn="r"/>
              <a:r>
                <a:rPr lang="en-US" sz="1400" dirty="0"/>
                <a:t>100</a:t>
              </a:r>
            </a:p>
            <a:p>
              <a:pPr algn="r"/>
              <a:endParaRPr lang="en-US" sz="900" dirty="0"/>
            </a:p>
            <a:p>
              <a:pPr algn="r"/>
              <a:r>
                <a:rPr lang="en-US" sz="1400" dirty="0"/>
                <a:t>0</a:t>
              </a:r>
            </a:p>
          </p:txBody>
        </p:sp>
        <p:sp>
          <p:nvSpPr>
            <p:cNvPr id="20" name="Rectangle 19">
              <a:extLst>
                <a:ext uri="{FF2B5EF4-FFF2-40B4-BE49-F238E27FC236}">
                  <a16:creationId xmlns:a16="http://schemas.microsoft.com/office/drawing/2014/main" id="{1EE7E9BA-6AB5-7342-A1EF-E4804AACC26E}"/>
                </a:ext>
              </a:extLst>
            </p:cNvPr>
            <p:cNvSpPr/>
            <p:nvPr/>
          </p:nvSpPr>
          <p:spPr>
            <a:xfrm>
              <a:off x="3115879" y="4015582"/>
              <a:ext cx="443204" cy="252000"/>
            </a:xfrm>
            <a:prstGeom prst="rect">
              <a:avLst/>
            </a:prstGeom>
            <a:solidFill>
              <a:schemeClr val="accent6">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00" dirty="0">
                  <a:solidFill>
                    <a:schemeClr val="tx1"/>
                  </a:solidFill>
                </a:rPr>
                <a:t>50</a:t>
              </a:r>
            </a:p>
          </p:txBody>
        </p:sp>
        <p:sp>
          <p:nvSpPr>
            <p:cNvPr id="21" name="Rectangle 20">
              <a:extLst>
                <a:ext uri="{FF2B5EF4-FFF2-40B4-BE49-F238E27FC236}">
                  <a16:creationId xmlns:a16="http://schemas.microsoft.com/office/drawing/2014/main" id="{7FDE25B4-7C37-7743-A9B9-BA6E0D0B2648}"/>
                </a:ext>
              </a:extLst>
            </p:cNvPr>
            <p:cNvSpPr/>
            <p:nvPr/>
          </p:nvSpPr>
          <p:spPr>
            <a:xfrm>
              <a:off x="4639406" y="4614951"/>
              <a:ext cx="443204" cy="1128823"/>
            </a:xfrm>
            <a:prstGeom prst="rect">
              <a:avLst/>
            </a:prstGeom>
            <a:solidFill>
              <a:schemeClr val="accent5">
                <a:lumMod val="9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chemeClr val="tx1"/>
                  </a:solidFill>
                </a:rPr>
                <a:t>315</a:t>
              </a:r>
            </a:p>
          </p:txBody>
        </p:sp>
        <p:sp>
          <p:nvSpPr>
            <p:cNvPr id="22" name="Rectangle 21">
              <a:extLst>
                <a:ext uri="{FF2B5EF4-FFF2-40B4-BE49-F238E27FC236}">
                  <a16:creationId xmlns:a16="http://schemas.microsoft.com/office/drawing/2014/main" id="{B602FD60-357D-D84D-8451-FA6F54481C66}"/>
                </a:ext>
              </a:extLst>
            </p:cNvPr>
            <p:cNvSpPr/>
            <p:nvPr/>
          </p:nvSpPr>
          <p:spPr>
            <a:xfrm>
              <a:off x="4644008" y="4055356"/>
              <a:ext cx="443204" cy="568800"/>
            </a:xfrm>
            <a:prstGeom prst="rect">
              <a:avLst/>
            </a:prstGeom>
            <a:solidFill>
              <a:schemeClr val="accent5">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00" dirty="0">
                  <a:solidFill>
                    <a:schemeClr val="tx1"/>
                  </a:solidFill>
                </a:rPr>
                <a:t>160</a:t>
              </a:r>
            </a:p>
          </p:txBody>
        </p:sp>
        <p:sp>
          <p:nvSpPr>
            <p:cNvPr id="23" name="Rectangle 22">
              <a:extLst>
                <a:ext uri="{FF2B5EF4-FFF2-40B4-BE49-F238E27FC236}">
                  <a16:creationId xmlns:a16="http://schemas.microsoft.com/office/drawing/2014/main" id="{29A22AFA-8923-E64C-8408-B3624F3B8CC7}"/>
                </a:ext>
              </a:extLst>
            </p:cNvPr>
            <p:cNvSpPr/>
            <p:nvPr/>
          </p:nvSpPr>
          <p:spPr>
            <a:xfrm>
              <a:off x="4640626" y="3911492"/>
              <a:ext cx="443204" cy="143864"/>
            </a:xfrm>
            <a:prstGeom prst="rect">
              <a:avLst/>
            </a:prstGeom>
            <a:solidFill>
              <a:schemeClr val="accent5">
                <a:lumMod val="2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100" dirty="0">
                  <a:solidFill>
                    <a:srgbClr val="FFFF00"/>
                  </a:solidFill>
                </a:rPr>
                <a:t>25</a:t>
              </a:r>
              <a:endParaRPr lang="en-US" sz="1200" dirty="0">
                <a:solidFill>
                  <a:srgbClr val="FFFF00"/>
                </a:solidFill>
              </a:endParaRPr>
            </a:p>
          </p:txBody>
        </p:sp>
        <p:sp>
          <p:nvSpPr>
            <p:cNvPr id="24" name="Rectangle 23">
              <a:extLst>
                <a:ext uri="{FF2B5EF4-FFF2-40B4-BE49-F238E27FC236}">
                  <a16:creationId xmlns:a16="http://schemas.microsoft.com/office/drawing/2014/main" id="{0B427DAA-CC86-E147-8779-A37DEC630937}"/>
                </a:ext>
              </a:extLst>
            </p:cNvPr>
            <p:cNvSpPr/>
            <p:nvPr/>
          </p:nvSpPr>
          <p:spPr>
            <a:xfrm>
              <a:off x="6212426" y="5096405"/>
              <a:ext cx="443204" cy="648000"/>
            </a:xfrm>
            <a:prstGeom prst="rect">
              <a:avLst/>
            </a:prstGeom>
            <a:solidFill>
              <a:srgbClr val="C0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schemeClr val="tx1"/>
                  </a:solidFill>
                </a:rPr>
                <a:t>180</a:t>
              </a:r>
            </a:p>
          </p:txBody>
        </p:sp>
        <p:sp>
          <p:nvSpPr>
            <p:cNvPr id="25" name="Rectangle 24">
              <a:extLst>
                <a:ext uri="{FF2B5EF4-FFF2-40B4-BE49-F238E27FC236}">
                  <a16:creationId xmlns:a16="http://schemas.microsoft.com/office/drawing/2014/main" id="{5AD0013A-DB52-5B40-A00C-AD4F29111B80}"/>
                </a:ext>
              </a:extLst>
            </p:cNvPr>
            <p:cNvSpPr/>
            <p:nvPr/>
          </p:nvSpPr>
          <p:spPr>
            <a:xfrm>
              <a:off x="6217028" y="4510671"/>
              <a:ext cx="443204" cy="594000"/>
            </a:xfrm>
            <a:prstGeom prst="rect">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00" dirty="0">
                  <a:solidFill>
                    <a:schemeClr val="tx1"/>
                  </a:solidFill>
                </a:rPr>
                <a:t>165</a:t>
              </a:r>
            </a:p>
          </p:txBody>
        </p:sp>
        <p:sp>
          <p:nvSpPr>
            <p:cNvPr id="26" name="Rectangle 25">
              <a:extLst>
                <a:ext uri="{FF2B5EF4-FFF2-40B4-BE49-F238E27FC236}">
                  <a16:creationId xmlns:a16="http://schemas.microsoft.com/office/drawing/2014/main" id="{EAFB2902-5DDA-0A4B-9499-522ED12E602B}"/>
                </a:ext>
              </a:extLst>
            </p:cNvPr>
            <p:cNvSpPr/>
            <p:nvPr/>
          </p:nvSpPr>
          <p:spPr>
            <a:xfrm>
              <a:off x="6221630" y="3941773"/>
              <a:ext cx="442800" cy="558000"/>
            </a:xfrm>
            <a:prstGeom prst="rect">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00" dirty="0">
                  <a:solidFill>
                    <a:schemeClr val="tx1"/>
                  </a:solidFill>
                </a:rPr>
                <a:t>155</a:t>
              </a:r>
            </a:p>
          </p:txBody>
        </p:sp>
        <p:sp>
          <p:nvSpPr>
            <p:cNvPr id="27" name="Rectangle 26">
              <a:extLst>
                <a:ext uri="{FF2B5EF4-FFF2-40B4-BE49-F238E27FC236}">
                  <a16:creationId xmlns:a16="http://schemas.microsoft.com/office/drawing/2014/main" id="{70EAB918-D817-7E4C-8690-57CEB0486BF5}"/>
                </a:ext>
              </a:extLst>
            </p:cNvPr>
            <p:cNvSpPr/>
            <p:nvPr/>
          </p:nvSpPr>
          <p:spPr>
            <a:xfrm>
              <a:off x="3111074" y="3943574"/>
              <a:ext cx="443204" cy="63977"/>
            </a:xfrm>
            <a:prstGeom prst="rect">
              <a:avLst/>
            </a:prstGeom>
            <a:solidFill>
              <a:schemeClr val="accent6">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900" dirty="0">
                  <a:solidFill>
                    <a:schemeClr val="bg1"/>
                  </a:solidFill>
                </a:rPr>
                <a:t>5</a:t>
              </a:r>
            </a:p>
          </p:txBody>
        </p:sp>
      </p:grpSp>
      <p:pic>
        <p:nvPicPr>
          <p:cNvPr id="28" name="Picture 27">
            <a:extLst>
              <a:ext uri="{FF2B5EF4-FFF2-40B4-BE49-F238E27FC236}">
                <a16:creationId xmlns:a16="http://schemas.microsoft.com/office/drawing/2014/main" id="{0EB8AB98-2C2F-CE4C-A482-F89F47FB5180}"/>
              </a:ext>
            </a:extLst>
          </p:cNvPr>
          <p:cNvPicPr>
            <a:picLocks noChangeAspect="1"/>
          </p:cNvPicPr>
          <p:nvPr/>
        </p:nvPicPr>
        <p:blipFill>
          <a:blip r:embed="rId2"/>
          <a:stretch>
            <a:fillRect/>
          </a:stretch>
        </p:blipFill>
        <p:spPr>
          <a:xfrm>
            <a:off x="2596809" y="1540415"/>
            <a:ext cx="5647599" cy="1956110"/>
          </a:xfrm>
          <a:prstGeom prst="rect">
            <a:avLst/>
          </a:prstGeom>
        </p:spPr>
      </p:pic>
      <p:sp>
        <p:nvSpPr>
          <p:cNvPr id="29" name="TextBox 28">
            <a:extLst>
              <a:ext uri="{FF2B5EF4-FFF2-40B4-BE49-F238E27FC236}">
                <a16:creationId xmlns:a16="http://schemas.microsoft.com/office/drawing/2014/main" id="{F43AD3FE-019C-A641-A234-1E380FC93DCD}"/>
              </a:ext>
            </a:extLst>
          </p:cNvPr>
          <p:cNvSpPr txBox="1"/>
          <p:nvPr/>
        </p:nvSpPr>
        <p:spPr>
          <a:xfrm>
            <a:off x="611560" y="2204864"/>
            <a:ext cx="1440160" cy="584775"/>
          </a:xfrm>
          <a:prstGeom prst="rect">
            <a:avLst/>
          </a:prstGeom>
          <a:noFill/>
        </p:spPr>
        <p:txBody>
          <a:bodyPr wrap="square" rtlCol="0">
            <a:spAutoFit/>
          </a:bodyPr>
          <a:lstStyle/>
          <a:p>
            <a:r>
              <a:rPr lang="en-US" sz="3200" b="1" dirty="0"/>
              <a:t>Best fit</a:t>
            </a:r>
            <a:endParaRPr lang="en-CN" sz="3200" b="1" dirty="0"/>
          </a:p>
        </p:txBody>
      </p:sp>
      <p:sp>
        <p:nvSpPr>
          <p:cNvPr id="30" name="TextBox 29">
            <a:extLst>
              <a:ext uri="{FF2B5EF4-FFF2-40B4-BE49-F238E27FC236}">
                <a16:creationId xmlns:a16="http://schemas.microsoft.com/office/drawing/2014/main" id="{90021DDB-2645-0D4D-B2C7-0713AE05F27B}"/>
              </a:ext>
            </a:extLst>
          </p:cNvPr>
          <p:cNvSpPr txBox="1"/>
          <p:nvPr/>
        </p:nvSpPr>
        <p:spPr>
          <a:xfrm>
            <a:off x="611560" y="4527660"/>
            <a:ext cx="1656184" cy="584775"/>
          </a:xfrm>
          <a:prstGeom prst="rect">
            <a:avLst/>
          </a:prstGeom>
          <a:noFill/>
        </p:spPr>
        <p:txBody>
          <a:bodyPr wrap="square" rtlCol="0">
            <a:spAutoFit/>
          </a:bodyPr>
          <a:lstStyle/>
          <a:p>
            <a:r>
              <a:rPr lang="en-US" sz="3200" b="1" dirty="0"/>
              <a:t>Optimal</a:t>
            </a:r>
            <a:endParaRPr lang="en-CN" sz="3200" b="1" dirty="0"/>
          </a:p>
        </p:txBody>
      </p:sp>
      <p:sp>
        <p:nvSpPr>
          <p:cNvPr id="32" name="Down Arrow 31">
            <a:extLst>
              <a:ext uri="{FF2B5EF4-FFF2-40B4-BE49-F238E27FC236}">
                <a16:creationId xmlns:a16="http://schemas.microsoft.com/office/drawing/2014/main" id="{391B3F57-39D1-5541-8AE0-8C4053130019}"/>
              </a:ext>
            </a:extLst>
          </p:cNvPr>
          <p:cNvSpPr/>
          <p:nvPr/>
        </p:nvSpPr>
        <p:spPr>
          <a:xfrm>
            <a:off x="5047626" y="3496525"/>
            <a:ext cx="849569" cy="798568"/>
          </a:xfrm>
          <a:prstGeom prst="downArrow">
            <a:avLst>
              <a:gd name="adj1" fmla="val 65242"/>
              <a:gd name="adj2" fmla="val 44161"/>
            </a:avLst>
          </a:prstGeom>
          <a:solidFill>
            <a:srgbClr val="00FA00"/>
          </a:solidFill>
          <a:ln>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CN" sz="2800" b="1" dirty="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CN"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2" name="Footer Placeholder 1">
            <a:extLst>
              <a:ext uri="{FF2B5EF4-FFF2-40B4-BE49-F238E27FC236}">
                <a16:creationId xmlns:a16="http://schemas.microsoft.com/office/drawing/2014/main" id="{14FF06E0-6172-4B40-A1A3-21981D6C2A50}"/>
              </a:ext>
            </a:extLst>
          </p:cNvPr>
          <p:cNvSpPr>
            <a:spLocks noGrp="1"/>
          </p:cNvSpPr>
          <p:nvPr>
            <p:ph type="ftr" sz="quarter" idx="11"/>
          </p:nvPr>
        </p:nvSpPr>
        <p:spPr/>
        <p:txBody>
          <a:bodyPr/>
          <a:lstStyle/>
          <a:p>
            <a:pPr>
              <a:defRPr/>
            </a:pPr>
            <a:r>
              <a:rPr lang="en-GB"/>
              <a:t>AE2AIM: Artificial Intelligence Methods </a:t>
            </a:r>
            <a:endParaRPr lang="en-GB" dirty="0"/>
          </a:p>
        </p:txBody>
      </p:sp>
      <p:sp>
        <p:nvSpPr>
          <p:cNvPr id="3" name="Slide Number Placeholder 2">
            <a:extLst>
              <a:ext uri="{FF2B5EF4-FFF2-40B4-BE49-F238E27FC236}">
                <a16:creationId xmlns:a16="http://schemas.microsoft.com/office/drawing/2014/main" id="{94B455D5-DDAF-FE47-8E08-F2453BEDA01A}"/>
              </a:ext>
            </a:extLst>
          </p:cNvPr>
          <p:cNvSpPr>
            <a:spLocks noGrp="1"/>
          </p:cNvSpPr>
          <p:nvPr>
            <p:ph type="sldNum" sz="quarter" idx="12"/>
          </p:nvPr>
        </p:nvSpPr>
        <p:spPr/>
        <p:txBody>
          <a:bodyPr/>
          <a:lstStyle/>
          <a:p>
            <a:pPr>
              <a:defRPr/>
            </a:pPr>
            <a:fld id="{1EBC51C5-6A51-417D-95E0-B5BEB324FC04}" type="slidenum">
              <a:rPr lang="en-GB" altLang="zh-CN" smtClean="0"/>
              <a:pPr>
                <a:defRPr/>
              </a:pPr>
              <a:t>19</a:t>
            </a:fld>
            <a:endParaRPr lang="en-GB" altLang="zh-CN" dirty="0"/>
          </a:p>
        </p:txBody>
      </p:sp>
    </p:spTree>
    <p:extLst>
      <p:ext uri="{BB962C8B-B14F-4D97-AF65-F5344CB8AC3E}">
        <p14:creationId xmlns:p14="http://schemas.microsoft.com/office/powerpoint/2010/main" val="2429502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EE43A0E-217E-3040-8DBD-AF6431F50DB9}"/>
              </a:ext>
            </a:extLst>
          </p:cNvPr>
          <p:cNvSpPr>
            <a:spLocks noGrp="1"/>
          </p:cNvSpPr>
          <p:nvPr>
            <p:ph idx="1"/>
          </p:nvPr>
        </p:nvSpPr>
        <p:spPr/>
        <p:txBody>
          <a:bodyPr/>
          <a:lstStyle/>
          <a:p>
            <a:r>
              <a:rPr lang="en-CN" dirty="0"/>
              <a:t>Metaheuristics</a:t>
            </a:r>
          </a:p>
          <a:p>
            <a:pPr lvl="1"/>
            <a:r>
              <a:rPr lang="en-CN" dirty="0"/>
              <a:t>Motivation</a:t>
            </a:r>
          </a:p>
          <a:p>
            <a:pPr lvl="1"/>
            <a:r>
              <a:rPr lang="en-CN" dirty="0"/>
              <a:t>Simulated Annealing</a:t>
            </a:r>
          </a:p>
          <a:p>
            <a:pPr lvl="2"/>
            <a:r>
              <a:rPr lang="en-US" dirty="0"/>
              <a:t>P</a:t>
            </a:r>
            <a:r>
              <a:rPr lang="en-CN" dirty="0"/>
              <a:t>robablistic acceptance function</a:t>
            </a:r>
          </a:p>
          <a:p>
            <a:pPr lvl="2"/>
            <a:r>
              <a:rPr lang="en-CN" dirty="0"/>
              <a:t>A generalised method ranging from </a:t>
            </a:r>
            <a:r>
              <a:rPr lang="en-CN" dirty="0">
                <a:solidFill>
                  <a:srgbClr val="323296"/>
                </a:solidFill>
              </a:rPr>
              <a:t>local search</a:t>
            </a:r>
            <a:r>
              <a:rPr lang="en-CN" dirty="0"/>
              <a:t> to </a:t>
            </a:r>
            <a:r>
              <a:rPr lang="en-CN" dirty="0">
                <a:solidFill>
                  <a:srgbClr val="323296"/>
                </a:solidFill>
              </a:rPr>
              <a:t>random sampling</a:t>
            </a:r>
            <a:r>
              <a:rPr lang="en-CN" dirty="0"/>
              <a:t>. </a:t>
            </a:r>
          </a:p>
          <a:p>
            <a:pPr lvl="2"/>
            <a:r>
              <a:rPr lang="en-CN" dirty="0"/>
              <a:t>Neighbourhoods are searched through random sampling. </a:t>
            </a:r>
          </a:p>
          <a:p>
            <a:pPr lvl="2"/>
            <a:r>
              <a:rPr lang="en-CN" dirty="0"/>
              <a:t>Parameters may be difficult to set</a:t>
            </a:r>
          </a:p>
          <a:p>
            <a:pPr lvl="2"/>
            <a:r>
              <a:rPr lang="en-US" dirty="0"/>
              <a:t>M</a:t>
            </a:r>
            <a:r>
              <a:rPr lang="en-CN" dirty="0"/>
              <a:t>emoryless method – Markov process </a:t>
            </a:r>
          </a:p>
        </p:txBody>
      </p:sp>
      <p:sp>
        <p:nvSpPr>
          <p:cNvPr id="5" name="Title 4">
            <a:extLst>
              <a:ext uri="{FF2B5EF4-FFF2-40B4-BE49-F238E27FC236}">
                <a16:creationId xmlns:a16="http://schemas.microsoft.com/office/drawing/2014/main" id="{99A9BEFB-88EC-6342-8A0E-8E151D14A234}"/>
              </a:ext>
            </a:extLst>
          </p:cNvPr>
          <p:cNvSpPr>
            <a:spLocks noGrp="1"/>
          </p:cNvSpPr>
          <p:nvPr>
            <p:ph type="title"/>
          </p:nvPr>
        </p:nvSpPr>
        <p:spPr/>
        <p:txBody>
          <a:bodyPr/>
          <a:lstStyle/>
          <a:p>
            <a:r>
              <a:rPr lang="en-CN" dirty="0"/>
              <a:t>Previous lecture</a:t>
            </a:r>
          </a:p>
        </p:txBody>
      </p:sp>
      <p:sp>
        <p:nvSpPr>
          <p:cNvPr id="2" name="Footer Placeholder 1">
            <a:extLst>
              <a:ext uri="{FF2B5EF4-FFF2-40B4-BE49-F238E27FC236}">
                <a16:creationId xmlns:a16="http://schemas.microsoft.com/office/drawing/2014/main" id="{FE0C6F36-5F38-6145-87B7-332BD7E9577D}"/>
              </a:ext>
            </a:extLst>
          </p:cNvPr>
          <p:cNvSpPr>
            <a:spLocks noGrp="1"/>
          </p:cNvSpPr>
          <p:nvPr>
            <p:ph type="ftr" sz="quarter" idx="11"/>
          </p:nvPr>
        </p:nvSpPr>
        <p:spPr/>
        <p:txBody>
          <a:bodyPr/>
          <a:lstStyle/>
          <a:p>
            <a:pPr>
              <a:defRPr/>
            </a:pPr>
            <a:r>
              <a:rPr lang="en-GB"/>
              <a:t>AE2AIM: Artificial Intelligence Methods </a:t>
            </a:r>
            <a:endParaRPr lang="en-GB" dirty="0"/>
          </a:p>
        </p:txBody>
      </p:sp>
      <p:sp>
        <p:nvSpPr>
          <p:cNvPr id="3" name="Slide Number Placeholder 2">
            <a:extLst>
              <a:ext uri="{FF2B5EF4-FFF2-40B4-BE49-F238E27FC236}">
                <a16:creationId xmlns:a16="http://schemas.microsoft.com/office/drawing/2014/main" id="{0762D8CC-A7A3-A141-AB07-FAB9E122D7AB}"/>
              </a:ext>
            </a:extLst>
          </p:cNvPr>
          <p:cNvSpPr>
            <a:spLocks noGrp="1"/>
          </p:cNvSpPr>
          <p:nvPr>
            <p:ph type="sldNum" sz="quarter" idx="12"/>
          </p:nvPr>
        </p:nvSpPr>
        <p:spPr/>
        <p:txBody>
          <a:bodyPr/>
          <a:lstStyle/>
          <a:p>
            <a:pPr>
              <a:defRPr/>
            </a:pPr>
            <a:fld id="{1EBC51C5-6A51-417D-95E0-B5BEB324FC04}" type="slidenum">
              <a:rPr lang="en-GB" altLang="zh-CN" smtClean="0"/>
              <a:pPr>
                <a:defRPr/>
              </a:pPr>
              <a:t>2</a:t>
            </a:fld>
            <a:endParaRPr lang="en-GB" altLang="zh-CN" dirty="0"/>
          </a:p>
        </p:txBody>
      </p:sp>
    </p:spTree>
    <p:extLst>
      <p:ext uri="{BB962C8B-B14F-4D97-AF65-F5344CB8AC3E}">
        <p14:creationId xmlns:p14="http://schemas.microsoft.com/office/powerpoint/2010/main" val="3375385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D4577-F479-6345-AF8B-EEC8D2C2425C}"/>
              </a:ext>
            </a:extLst>
          </p:cNvPr>
          <p:cNvSpPr>
            <a:spLocks noGrp="1"/>
          </p:cNvSpPr>
          <p:nvPr>
            <p:ph idx="1"/>
          </p:nvPr>
        </p:nvSpPr>
        <p:spPr/>
        <p:txBody>
          <a:bodyPr/>
          <a:lstStyle/>
          <a:p>
            <a:r>
              <a:rPr lang="en-CN" dirty="0"/>
              <a:t>Multiple neighbourhoods exist naturally</a:t>
            </a:r>
          </a:p>
          <a:p>
            <a:pPr lvl="1"/>
            <a:r>
              <a:rPr lang="en-US" dirty="0"/>
              <a:t>K</a:t>
            </a:r>
            <a:r>
              <a:rPr lang="en-CN" dirty="0"/>
              <a:t>napsack problem: 1-2 swaps, 2-1 swaps </a:t>
            </a:r>
          </a:p>
          <a:p>
            <a:pPr lvl="1"/>
            <a:r>
              <a:rPr lang="en-CN" dirty="0"/>
              <a:t>Bin packing: chained swaps 1-&gt;2-&gt;3 </a:t>
            </a:r>
          </a:p>
          <a:p>
            <a:r>
              <a:rPr lang="en-CN" dirty="0"/>
              <a:t>Constriants may lead to </a:t>
            </a:r>
            <a:r>
              <a:rPr lang="en-CN" dirty="0">
                <a:solidFill>
                  <a:srgbClr val="323296"/>
                </a:solidFill>
              </a:rPr>
              <a:t>disjointed search space</a:t>
            </a:r>
            <a:r>
              <a:rPr lang="en-CN" dirty="0"/>
              <a:t> that cannot be reached by single neighbourhood moves. </a:t>
            </a:r>
          </a:p>
          <a:p>
            <a:r>
              <a:rPr lang="en-CN" dirty="0"/>
              <a:t>Non-uniform search space landscapes</a:t>
            </a:r>
          </a:p>
          <a:p>
            <a:pPr lvl="1"/>
            <a:r>
              <a:rPr lang="en-US" dirty="0"/>
              <a:t>P</a:t>
            </a:r>
            <a:r>
              <a:rPr lang="en-CN" dirty="0"/>
              <a:t>lateau </a:t>
            </a:r>
          </a:p>
          <a:p>
            <a:pPr lvl="1"/>
            <a:r>
              <a:rPr lang="en-US" dirty="0"/>
              <a:t>Ridge/valley</a:t>
            </a:r>
          </a:p>
          <a:p>
            <a:r>
              <a:rPr lang="en-US" dirty="0"/>
              <a:t>Local optimum of one neighborhood is not necessarily one in another. </a:t>
            </a:r>
            <a:endParaRPr lang="en-CN" dirty="0"/>
          </a:p>
          <a:p>
            <a:endParaRPr lang="en-CN" dirty="0"/>
          </a:p>
        </p:txBody>
      </p:sp>
      <p:sp>
        <p:nvSpPr>
          <p:cNvPr id="5" name="Title 4">
            <a:extLst>
              <a:ext uri="{FF2B5EF4-FFF2-40B4-BE49-F238E27FC236}">
                <a16:creationId xmlns:a16="http://schemas.microsoft.com/office/drawing/2014/main" id="{BAC03855-ADC9-D044-9EFF-438CE2456B83}"/>
              </a:ext>
            </a:extLst>
          </p:cNvPr>
          <p:cNvSpPr>
            <a:spLocks noGrp="1"/>
          </p:cNvSpPr>
          <p:nvPr>
            <p:ph type="title"/>
          </p:nvPr>
        </p:nvSpPr>
        <p:spPr/>
        <p:txBody>
          <a:bodyPr/>
          <a:lstStyle/>
          <a:p>
            <a:r>
              <a:rPr lang="en-CN" dirty="0"/>
              <a:t>Motivations</a:t>
            </a:r>
          </a:p>
        </p:txBody>
      </p:sp>
      <p:sp>
        <p:nvSpPr>
          <p:cNvPr id="3" name="Footer Placeholder 2">
            <a:extLst>
              <a:ext uri="{FF2B5EF4-FFF2-40B4-BE49-F238E27FC236}">
                <a16:creationId xmlns:a16="http://schemas.microsoft.com/office/drawing/2014/main" id="{59272E11-9CDC-6149-A522-DE7E0A6FD261}"/>
              </a:ext>
            </a:extLst>
          </p:cNvPr>
          <p:cNvSpPr>
            <a:spLocks noGrp="1"/>
          </p:cNvSpPr>
          <p:nvPr>
            <p:ph type="ftr" sz="quarter" idx="11"/>
          </p:nvPr>
        </p:nvSpPr>
        <p:spPr/>
        <p:txBody>
          <a:bodyPr/>
          <a:lstStyle/>
          <a:p>
            <a:pPr>
              <a:defRPr/>
            </a:pPr>
            <a:r>
              <a:rPr lang="en-GB"/>
              <a:t>AE2AIM: Artificial Intelligence Methods </a:t>
            </a:r>
            <a:endParaRPr lang="en-GB" dirty="0"/>
          </a:p>
        </p:txBody>
      </p:sp>
      <p:sp>
        <p:nvSpPr>
          <p:cNvPr id="6" name="Slide Number Placeholder 5">
            <a:extLst>
              <a:ext uri="{FF2B5EF4-FFF2-40B4-BE49-F238E27FC236}">
                <a16:creationId xmlns:a16="http://schemas.microsoft.com/office/drawing/2014/main" id="{F6B6D2E1-5A28-0341-B2D7-E39A7A8C1A0F}"/>
              </a:ext>
            </a:extLst>
          </p:cNvPr>
          <p:cNvSpPr>
            <a:spLocks noGrp="1"/>
          </p:cNvSpPr>
          <p:nvPr>
            <p:ph type="sldNum" sz="quarter" idx="12"/>
          </p:nvPr>
        </p:nvSpPr>
        <p:spPr/>
        <p:txBody>
          <a:bodyPr/>
          <a:lstStyle/>
          <a:p>
            <a:pPr>
              <a:defRPr/>
            </a:pPr>
            <a:fld id="{1EBC51C5-6A51-417D-95E0-B5BEB324FC04}" type="slidenum">
              <a:rPr lang="en-GB" altLang="zh-CN" smtClean="0"/>
              <a:pPr>
                <a:defRPr/>
              </a:pPr>
              <a:t>20</a:t>
            </a:fld>
            <a:endParaRPr lang="en-GB" altLang="zh-CN" dirty="0"/>
          </a:p>
        </p:txBody>
      </p:sp>
    </p:spTree>
    <p:extLst>
      <p:ext uri="{BB962C8B-B14F-4D97-AF65-F5344CB8AC3E}">
        <p14:creationId xmlns:p14="http://schemas.microsoft.com/office/powerpoint/2010/main" val="355096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A5435DE-00FB-D94D-8166-7FE361D11CDD}"/>
              </a:ext>
            </a:extLst>
          </p:cNvPr>
          <p:cNvSpPr>
            <a:spLocks noGrp="1"/>
          </p:cNvSpPr>
          <p:nvPr>
            <p:ph sz="quarter" idx="2"/>
          </p:nvPr>
        </p:nvSpPr>
        <p:spPr>
          <a:xfrm>
            <a:off x="273596" y="1117576"/>
            <a:ext cx="4586436" cy="4824536"/>
          </a:xfrm>
        </p:spPr>
        <p:txBody>
          <a:bodyPr/>
          <a:lstStyle/>
          <a:p>
            <a:r>
              <a:rPr lang="en-CN" sz="1800" dirty="0"/>
              <a:t>Systematic change of the neighbourhood in search </a:t>
            </a:r>
          </a:p>
          <a:p>
            <a:r>
              <a:rPr lang="en-CN" sz="1800" dirty="0"/>
              <a:t>Assumes a set of neighborhood with different sizes. </a:t>
            </a:r>
          </a:p>
          <a:p>
            <a:r>
              <a:rPr lang="en-CN" sz="1800" dirty="0"/>
              <a:t>Change of search trajectory </a:t>
            </a:r>
          </a:p>
          <a:p>
            <a:pPr lvl="1"/>
            <a:r>
              <a:rPr lang="en-US" sz="1800" dirty="0"/>
              <a:t>P</a:t>
            </a:r>
            <a:r>
              <a:rPr lang="en-CN" sz="1800" dirty="0"/>
              <a:t>reference is given to small sized neighbourhood. </a:t>
            </a:r>
          </a:p>
          <a:p>
            <a:pPr lvl="1"/>
            <a:r>
              <a:rPr lang="en-CN" sz="1800" dirty="0"/>
              <a:t>Exploration of increasingly distant neighbourhood if no progress</a:t>
            </a:r>
          </a:p>
          <a:p>
            <a:r>
              <a:rPr lang="en-US" sz="1800" dirty="0"/>
              <a:t>A</a:t>
            </a:r>
            <a:r>
              <a:rPr lang="en-CN" sz="1800" dirty="0"/>
              <a:t>ccept a solution if and only if there is an improvement </a:t>
            </a:r>
          </a:p>
          <a:p>
            <a:pPr lvl="1"/>
            <a:endParaRPr lang="en-CN" sz="1800" dirty="0"/>
          </a:p>
        </p:txBody>
      </p:sp>
      <p:sp>
        <p:nvSpPr>
          <p:cNvPr id="4" name="Footer Placeholder 3">
            <a:extLst>
              <a:ext uri="{FF2B5EF4-FFF2-40B4-BE49-F238E27FC236}">
                <a16:creationId xmlns:a16="http://schemas.microsoft.com/office/drawing/2014/main" id="{3FFEE45F-10C5-0543-A2DD-1D61B8F9B33E}"/>
              </a:ext>
            </a:extLst>
          </p:cNvPr>
          <p:cNvSpPr>
            <a:spLocks noGrp="1"/>
          </p:cNvSpPr>
          <p:nvPr>
            <p:ph type="ftr" sz="quarter" idx="11"/>
          </p:nvPr>
        </p:nvSpPr>
        <p:spPr/>
        <p:txBody>
          <a:bodyPr/>
          <a:lstStyle/>
          <a:p>
            <a:pPr>
              <a:defRPr/>
            </a:pPr>
            <a:r>
              <a:rPr lang="en-GB"/>
              <a:t>AE2AIM: Artificial Intelligence Methods </a:t>
            </a:r>
            <a:endParaRPr lang="en-GB" dirty="0"/>
          </a:p>
        </p:txBody>
      </p:sp>
      <p:sp>
        <p:nvSpPr>
          <p:cNvPr id="6" name="Title 5">
            <a:extLst>
              <a:ext uri="{FF2B5EF4-FFF2-40B4-BE49-F238E27FC236}">
                <a16:creationId xmlns:a16="http://schemas.microsoft.com/office/drawing/2014/main" id="{DFF829A8-B935-B84B-9A2A-384B57699E7A}"/>
              </a:ext>
            </a:extLst>
          </p:cNvPr>
          <p:cNvSpPr>
            <a:spLocks noGrp="1"/>
          </p:cNvSpPr>
          <p:nvPr>
            <p:ph type="title"/>
          </p:nvPr>
        </p:nvSpPr>
        <p:spPr>
          <a:xfrm>
            <a:off x="251520" y="72007"/>
            <a:ext cx="8712968" cy="764705"/>
          </a:xfrm>
        </p:spPr>
        <p:txBody>
          <a:bodyPr/>
          <a:lstStyle/>
          <a:p>
            <a:r>
              <a:rPr lang="en-CN" dirty="0"/>
              <a:t>Basic Notions of VNS</a:t>
            </a:r>
          </a:p>
        </p:txBody>
      </p:sp>
      <p:grpSp>
        <p:nvGrpSpPr>
          <p:cNvPr id="9" name="Group 8">
            <a:extLst>
              <a:ext uri="{FF2B5EF4-FFF2-40B4-BE49-F238E27FC236}">
                <a16:creationId xmlns:a16="http://schemas.microsoft.com/office/drawing/2014/main" id="{A6C15B06-1E16-384A-9AC2-0ACE705BA21E}"/>
              </a:ext>
            </a:extLst>
          </p:cNvPr>
          <p:cNvGrpSpPr/>
          <p:nvPr/>
        </p:nvGrpSpPr>
        <p:grpSpPr>
          <a:xfrm>
            <a:off x="5004048" y="1484784"/>
            <a:ext cx="4032448" cy="4032448"/>
            <a:chOff x="4860032" y="2492896"/>
            <a:chExt cx="4032448" cy="4032448"/>
          </a:xfrm>
        </p:grpSpPr>
        <p:sp>
          <p:nvSpPr>
            <p:cNvPr id="10" name="Oval 9">
              <a:extLst>
                <a:ext uri="{FF2B5EF4-FFF2-40B4-BE49-F238E27FC236}">
                  <a16:creationId xmlns:a16="http://schemas.microsoft.com/office/drawing/2014/main" id="{0AF4BDFC-9A3C-344C-982E-08E5B4142CE0}"/>
                </a:ext>
              </a:extLst>
            </p:cNvPr>
            <p:cNvSpPr/>
            <p:nvPr/>
          </p:nvSpPr>
          <p:spPr>
            <a:xfrm>
              <a:off x="4860032" y="2492896"/>
              <a:ext cx="4032448" cy="40324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sz="2000" b="1" dirty="0">
                  <a:solidFill>
                    <a:schemeClr val="tx1"/>
                  </a:solidFill>
                </a:rPr>
                <a:t>Solution Space</a:t>
              </a:r>
            </a:p>
          </p:txBody>
        </p:sp>
        <p:pic>
          <p:nvPicPr>
            <p:cNvPr id="11" name="Picture 10" descr="vns-fig.png">
              <a:extLst>
                <a:ext uri="{FF2B5EF4-FFF2-40B4-BE49-F238E27FC236}">
                  <a16:creationId xmlns:a16="http://schemas.microsoft.com/office/drawing/2014/main" id="{A7FE7FF6-1CB4-8E4C-988A-5A1CABC614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071" y="3717032"/>
              <a:ext cx="3400501" cy="1944216"/>
            </a:xfrm>
            <a:prstGeom prst="rect">
              <a:avLst/>
            </a:prstGeom>
          </p:spPr>
        </p:pic>
      </p:grpSp>
      <p:sp>
        <p:nvSpPr>
          <p:cNvPr id="2" name="Slide Number Placeholder 1">
            <a:extLst>
              <a:ext uri="{FF2B5EF4-FFF2-40B4-BE49-F238E27FC236}">
                <a16:creationId xmlns:a16="http://schemas.microsoft.com/office/drawing/2014/main" id="{8B79A92C-B32D-204E-AE2D-C55C833DB9A4}"/>
              </a:ext>
            </a:extLst>
          </p:cNvPr>
          <p:cNvSpPr>
            <a:spLocks noGrp="1"/>
          </p:cNvSpPr>
          <p:nvPr>
            <p:ph type="sldNum" sz="quarter" idx="12"/>
          </p:nvPr>
        </p:nvSpPr>
        <p:spPr/>
        <p:txBody>
          <a:bodyPr/>
          <a:lstStyle/>
          <a:p>
            <a:pPr>
              <a:defRPr/>
            </a:pPr>
            <a:fld id="{263661D5-87BF-45CA-972D-85C1C12738FE}" type="slidenum">
              <a:rPr lang="en-GB" altLang="zh-CN" smtClean="0"/>
              <a:pPr>
                <a:defRPr/>
              </a:pPr>
              <a:t>21</a:t>
            </a:fld>
            <a:endParaRPr lang="en-GB" altLang="zh-CN" dirty="0"/>
          </a:p>
        </p:txBody>
      </p:sp>
    </p:spTree>
    <p:extLst>
      <p:ext uri="{BB962C8B-B14F-4D97-AF65-F5344CB8AC3E}">
        <p14:creationId xmlns:p14="http://schemas.microsoft.com/office/powerpoint/2010/main" val="3938449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normAutofit fontScale="90000"/>
          </a:bodyPr>
          <a:lstStyle/>
          <a:p>
            <a:r>
              <a:rPr lang="en-GB" dirty="0"/>
              <a:t>Variable Neighbourhood Search  Pseudocode</a:t>
            </a:r>
          </a:p>
        </p:txBody>
      </p:sp>
      <p:sp>
        <p:nvSpPr>
          <p:cNvPr id="235523" name="Rectangle 3"/>
          <p:cNvSpPr>
            <a:spLocks noGrp="1" noChangeArrowheads="1"/>
          </p:cNvSpPr>
          <p:nvPr>
            <p:ph type="body" idx="1"/>
          </p:nvPr>
        </p:nvSpPr>
        <p:spPr>
          <a:xfrm>
            <a:off x="468313" y="1052736"/>
            <a:ext cx="8229600" cy="5184576"/>
          </a:xfrm>
        </p:spPr>
        <p:txBody>
          <a:bodyPr/>
          <a:lstStyle/>
          <a:p>
            <a:pPr marL="0" indent="0">
              <a:spcBef>
                <a:spcPts val="300"/>
              </a:spcBef>
              <a:buNone/>
            </a:pPr>
            <a:r>
              <a:rPr lang="en-GB" sz="1600" dirty="0"/>
              <a:t>Input: </a:t>
            </a:r>
            <a:r>
              <a:rPr lang="en-GB" sz="1600" b="0" dirty="0"/>
              <a:t>initial solution s</a:t>
            </a:r>
            <a:r>
              <a:rPr lang="en-GB" sz="1600" b="0" baseline="-25000" dirty="0"/>
              <a:t>0</a:t>
            </a:r>
            <a:r>
              <a:rPr lang="en-GB" sz="1600" b="0" dirty="0"/>
              <a:t>, f(.), &lt;N</a:t>
            </a:r>
            <a:r>
              <a:rPr lang="en-GB" sz="1600" b="0" baseline="-25000" dirty="0"/>
              <a:t>1</a:t>
            </a:r>
            <a:r>
              <a:rPr lang="en-GB" sz="1600" b="0" dirty="0"/>
              <a:t>(.), …,</a:t>
            </a:r>
            <a:r>
              <a:rPr lang="en-GB" sz="1600" b="0" dirty="0" err="1"/>
              <a:t>N</a:t>
            </a:r>
            <a:r>
              <a:rPr lang="en-GB" sz="1600" b="0" baseline="-25000" dirty="0" err="1"/>
              <a:t>k</a:t>
            </a:r>
            <a:r>
              <a:rPr lang="en-GB" sz="1600" b="0" dirty="0"/>
              <a:t>(.)&gt;   </a:t>
            </a:r>
            <a:r>
              <a:rPr lang="en-GB" sz="1600" b="0" dirty="0">
                <a:solidFill>
                  <a:srgbClr val="005A32"/>
                </a:solidFill>
              </a:rPr>
              <a:t>// for a minimisation problem</a:t>
            </a:r>
          </a:p>
          <a:p>
            <a:pPr marL="0" indent="0">
              <a:spcBef>
                <a:spcPts val="300"/>
              </a:spcBef>
              <a:buNone/>
            </a:pPr>
            <a:r>
              <a:rPr lang="en-GB" sz="1600" dirty="0"/>
              <a:t>Initialisation: </a:t>
            </a:r>
            <a:r>
              <a:rPr lang="en-GB" sz="1600" b="0" dirty="0"/>
              <a:t>s=s</a:t>
            </a:r>
            <a:r>
              <a:rPr lang="en-GB" sz="1600" b="0" baseline="-25000" dirty="0"/>
              <a:t>0</a:t>
            </a:r>
            <a:r>
              <a:rPr lang="en-GB" sz="1600" b="0" dirty="0"/>
              <a:t>, </a:t>
            </a:r>
            <a:r>
              <a:rPr lang="en-GB" sz="1600" b="0" dirty="0" err="1"/>
              <a:t>s_best</a:t>
            </a:r>
            <a:r>
              <a:rPr lang="en-GB" sz="1600" b="0" dirty="0"/>
              <a:t>=s</a:t>
            </a:r>
            <a:r>
              <a:rPr lang="en-GB" sz="1600" b="0" baseline="-25000" dirty="0"/>
              <a:t>0</a:t>
            </a:r>
            <a:r>
              <a:rPr lang="en-GB" sz="1600" b="0" dirty="0"/>
              <a:t>, </a:t>
            </a:r>
            <a:r>
              <a:rPr lang="en-GB" sz="1600" b="0" dirty="0" err="1"/>
              <a:t>i</a:t>
            </a:r>
            <a:r>
              <a:rPr lang="en-GB" sz="1600" b="0" dirty="0"/>
              <a:t>=1;                 </a:t>
            </a:r>
            <a:r>
              <a:rPr lang="en-GB" sz="1600" b="0" dirty="0">
                <a:solidFill>
                  <a:srgbClr val="005A32"/>
                </a:solidFill>
              </a:rPr>
              <a:t>// </a:t>
            </a:r>
            <a:r>
              <a:rPr lang="en-GB" sz="1600" b="0" dirty="0" err="1">
                <a:solidFill>
                  <a:srgbClr val="005A32"/>
                </a:solidFill>
              </a:rPr>
              <a:t>i</a:t>
            </a:r>
            <a:r>
              <a:rPr lang="en-GB" sz="1600" b="0" dirty="0">
                <a:solidFill>
                  <a:srgbClr val="005A32"/>
                </a:solidFill>
              </a:rPr>
              <a:t> is neighbourhood index</a:t>
            </a:r>
            <a:endParaRPr lang="en-GB" sz="1600" dirty="0">
              <a:solidFill>
                <a:srgbClr val="005A32"/>
              </a:solidFill>
            </a:endParaRPr>
          </a:p>
          <a:p>
            <a:pPr marL="0" indent="0">
              <a:spcBef>
                <a:spcPts val="300"/>
              </a:spcBef>
              <a:buNone/>
            </a:pPr>
            <a:r>
              <a:rPr lang="en-GB" sz="1600" dirty="0"/>
              <a:t>while not</a:t>
            </a:r>
            <a:r>
              <a:rPr lang="en-GB" sz="1600" b="0" dirty="0"/>
              <a:t> </a:t>
            </a:r>
            <a:r>
              <a:rPr lang="en-GB" sz="1600" b="0" dirty="0" err="1"/>
              <a:t>stopping_criteria</a:t>
            </a:r>
            <a:r>
              <a:rPr lang="en-GB" sz="1600" b="0" dirty="0"/>
              <a:t>()</a:t>
            </a:r>
          </a:p>
          <a:p>
            <a:pPr marL="0" indent="0">
              <a:spcBef>
                <a:spcPts val="300"/>
              </a:spcBef>
              <a:buNone/>
            </a:pPr>
            <a:r>
              <a:rPr lang="en-GB" sz="1600" b="0" dirty="0">
                <a:solidFill>
                  <a:srgbClr val="009051"/>
                </a:solidFill>
              </a:rPr>
              <a:t>   </a:t>
            </a:r>
            <a:r>
              <a:rPr lang="en-GB" sz="1600" b="0" dirty="0">
                <a:solidFill>
                  <a:srgbClr val="005A32"/>
                </a:solidFill>
              </a:rPr>
              <a:t>//intensification stage (neighbourhood search)</a:t>
            </a:r>
          </a:p>
          <a:p>
            <a:pPr marL="0" indent="0">
              <a:spcBef>
                <a:spcPts val="300"/>
              </a:spcBef>
              <a:buNone/>
            </a:pPr>
            <a:r>
              <a:rPr lang="en-GB" sz="1600" b="0" dirty="0"/>
              <a:t>   </a:t>
            </a:r>
            <a:r>
              <a:rPr lang="en-GB" sz="1600" dirty="0"/>
              <a:t>while</a:t>
            </a:r>
            <a:r>
              <a:rPr lang="en-GB" sz="1600" b="0" dirty="0"/>
              <a:t> (</a:t>
            </a:r>
            <a:r>
              <a:rPr lang="en-GB" sz="1600" b="0" dirty="0" err="1"/>
              <a:t>i</a:t>
            </a:r>
            <a:r>
              <a:rPr lang="en-GB" sz="1600" b="0" dirty="0"/>
              <a:t> &lt;=k)</a:t>
            </a:r>
            <a:endParaRPr lang="en-GB" sz="1600" dirty="0"/>
          </a:p>
          <a:p>
            <a:pPr marL="0" indent="0" defTabSz="288000">
              <a:spcBef>
                <a:spcPts val="300"/>
              </a:spcBef>
              <a:buNone/>
            </a:pPr>
            <a:r>
              <a:rPr lang="en-GB" sz="1600" b="0" dirty="0"/>
              <a:t>      s’=</a:t>
            </a:r>
            <a:r>
              <a:rPr lang="en-GB" sz="1600" b="0" dirty="0" err="1"/>
              <a:t>best_descent</a:t>
            </a:r>
            <a:r>
              <a:rPr lang="en-GB" sz="1600" b="0" dirty="0"/>
              <a:t>(N</a:t>
            </a:r>
            <a:r>
              <a:rPr lang="en-GB" sz="1600" b="0" baseline="-25000" dirty="0"/>
              <a:t>i</a:t>
            </a:r>
            <a:r>
              <a:rPr lang="en-GB" sz="1600" b="0" dirty="0"/>
              <a:t>(s));      </a:t>
            </a:r>
            <a:r>
              <a:rPr lang="en-GB" sz="1600" b="0" dirty="0">
                <a:solidFill>
                  <a:srgbClr val="005A32"/>
                </a:solidFill>
              </a:rPr>
              <a:t>//local search</a:t>
            </a:r>
          </a:p>
          <a:p>
            <a:pPr marL="0" indent="0" defTabSz="288000">
              <a:spcBef>
                <a:spcPts val="300"/>
              </a:spcBef>
              <a:buNone/>
            </a:pPr>
            <a:r>
              <a:rPr lang="en-GB" sz="1600" b="0" dirty="0"/>
              <a:t>      </a:t>
            </a:r>
            <a:r>
              <a:rPr lang="en-GB" sz="1600" dirty="0"/>
              <a:t>if </a:t>
            </a:r>
            <a:r>
              <a:rPr lang="en-GB" sz="1600" b="0" dirty="0"/>
              <a:t>f(s’) &lt; f(s)  </a:t>
            </a:r>
          </a:p>
          <a:p>
            <a:pPr marL="0" indent="0" defTabSz="288000">
              <a:spcBef>
                <a:spcPts val="300"/>
              </a:spcBef>
              <a:buNone/>
            </a:pPr>
            <a:r>
              <a:rPr lang="en-GB" sz="1600" b="0" dirty="0"/>
              <a:t>         s=s’;  </a:t>
            </a:r>
          </a:p>
          <a:p>
            <a:pPr marL="0" indent="0" defTabSz="288000">
              <a:spcBef>
                <a:spcPts val="300"/>
              </a:spcBef>
              <a:buNone/>
            </a:pPr>
            <a:r>
              <a:rPr lang="en-GB" sz="1600" b="0" dirty="0"/>
              <a:t>		 </a:t>
            </a:r>
            <a:r>
              <a:rPr lang="en-GB" sz="1600" b="0" dirty="0" err="1"/>
              <a:t>i</a:t>
            </a:r>
            <a:r>
              <a:rPr lang="en-GB" sz="1600" b="0" dirty="0"/>
              <a:t>=1;                              </a:t>
            </a:r>
            <a:r>
              <a:rPr lang="en-GB" sz="1600" b="0" dirty="0">
                <a:solidFill>
                  <a:srgbClr val="005A32"/>
                </a:solidFill>
              </a:rPr>
              <a:t>//switch to the first neighbourhood </a:t>
            </a:r>
          </a:p>
          <a:p>
            <a:pPr marL="0" indent="0" defTabSz="288000">
              <a:spcBef>
                <a:spcPts val="300"/>
              </a:spcBef>
              <a:buNone/>
            </a:pPr>
            <a:r>
              <a:rPr lang="en-GB" sz="1600" b="0" dirty="0">
                <a:solidFill>
                  <a:srgbClr val="005A32"/>
                </a:solidFill>
              </a:rPr>
              <a:t>		 </a:t>
            </a:r>
            <a:r>
              <a:rPr lang="en-GB" sz="1600" dirty="0">
                <a:solidFill>
                  <a:schemeClr val="tx1"/>
                </a:solidFill>
              </a:rPr>
              <a:t>continue</a:t>
            </a:r>
            <a:r>
              <a:rPr lang="en-GB" sz="1600" b="0" dirty="0">
                <a:solidFill>
                  <a:schemeClr val="tx1"/>
                </a:solidFill>
              </a:rPr>
              <a:t>;               </a:t>
            </a:r>
          </a:p>
          <a:p>
            <a:pPr marL="0" indent="0" defTabSz="288000">
              <a:spcBef>
                <a:spcPts val="300"/>
              </a:spcBef>
              <a:buNone/>
            </a:pPr>
            <a:r>
              <a:rPr lang="en-GB" sz="1600" b="0" dirty="0"/>
              <a:t>      </a:t>
            </a:r>
            <a:r>
              <a:rPr lang="en-GB" sz="1600" dirty="0"/>
              <a:t>else        </a:t>
            </a:r>
            <a:r>
              <a:rPr lang="en-GB" sz="1600" b="0" dirty="0" err="1"/>
              <a:t>i</a:t>
            </a:r>
            <a:r>
              <a:rPr lang="en-GB" sz="1600" b="0" dirty="0"/>
              <a:t>++;                  </a:t>
            </a:r>
            <a:r>
              <a:rPr lang="en-GB" sz="1600" b="0" dirty="0">
                <a:solidFill>
                  <a:srgbClr val="005A32"/>
                </a:solidFill>
              </a:rPr>
              <a:t>//next neighbourhood</a:t>
            </a:r>
            <a:endParaRPr lang="en-GB" sz="1600" dirty="0"/>
          </a:p>
          <a:p>
            <a:pPr marL="0" indent="0" defTabSz="288000">
              <a:spcBef>
                <a:spcPts val="300"/>
              </a:spcBef>
              <a:buNone/>
            </a:pPr>
            <a:r>
              <a:rPr lang="en-GB" sz="1600" dirty="0"/>
              <a:t>	  endif</a:t>
            </a:r>
            <a:endParaRPr lang="en-GB" sz="1600" b="0" dirty="0">
              <a:solidFill>
                <a:srgbClr val="005A32"/>
              </a:solidFill>
            </a:endParaRPr>
          </a:p>
          <a:p>
            <a:pPr marL="0" indent="0" defTabSz="288000">
              <a:spcBef>
                <a:spcPts val="300"/>
              </a:spcBef>
              <a:buNone/>
            </a:pPr>
            <a:r>
              <a:rPr lang="en-GB" sz="1600" dirty="0"/>
              <a:t>   </a:t>
            </a:r>
            <a:r>
              <a:rPr lang="en-GB" sz="1600" dirty="0" err="1"/>
              <a:t>endwhile</a:t>
            </a:r>
            <a:endParaRPr lang="en-GB" sz="1600" dirty="0"/>
          </a:p>
          <a:p>
            <a:pPr marL="0" indent="0" defTabSz="288000">
              <a:spcBef>
                <a:spcPts val="300"/>
              </a:spcBef>
              <a:buNone/>
            </a:pPr>
            <a:r>
              <a:rPr lang="en-GB" sz="1600" b="0" dirty="0"/>
              <a:t>   </a:t>
            </a:r>
            <a:r>
              <a:rPr lang="en-GB" sz="1600" dirty="0"/>
              <a:t>if</a:t>
            </a:r>
            <a:r>
              <a:rPr lang="en-GB" sz="1600" b="0" dirty="0"/>
              <a:t> f(s) &lt; f(</a:t>
            </a:r>
            <a:r>
              <a:rPr lang="en-GB" sz="1600" b="0" dirty="0" err="1"/>
              <a:t>s_best</a:t>
            </a:r>
            <a:r>
              <a:rPr lang="en-GB" sz="1600" b="0" dirty="0"/>
              <a:t>)  </a:t>
            </a:r>
            <a:r>
              <a:rPr lang="en-GB" sz="1600" b="0" dirty="0" err="1"/>
              <a:t>s_best</a:t>
            </a:r>
            <a:r>
              <a:rPr lang="en-GB" sz="1600" b="0" dirty="0"/>
              <a:t> =s;     </a:t>
            </a:r>
            <a:r>
              <a:rPr lang="en-GB" sz="1600" dirty="0"/>
              <a:t>endif </a:t>
            </a:r>
            <a:r>
              <a:rPr lang="en-GB" sz="1600" b="0" dirty="0">
                <a:solidFill>
                  <a:srgbClr val="005A32"/>
                </a:solidFill>
              </a:rPr>
              <a:t>//update best solution</a:t>
            </a:r>
            <a:endParaRPr lang="en-GB" sz="1600" dirty="0"/>
          </a:p>
          <a:p>
            <a:pPr marL="0" indent="0" defTabSz="288000">
              <a:spcBef>
                <a:spcPts val="300"/>
              </a:spcBef>
              <a:buNone/>
            </a:pPr>
            <a:r>
              <a:rPr lang="en-GB" sz="1600" b="0" dirty="0"/>
              <a:t>   s=shaking(s);              </a:t>
            </a:r>
            <a:r>
              <a:rPr lang="en-GB" sz="1600" b="0" dirty="0">
                <a:solidFill>
                  <a:srgbClr val="005A32"/>
                </a:solidFill>
              </a:rPr>
              <a:t>//diversification stage (shaking)</a:t>
            </a:r>
            <a:endParaRPr lang="en-GB" sz="1600" dirty="0">
              <a:solidFill>
                <a:srgbClr val="005A32"/>
              </a:solidFill>
            </a:endParaRPr>
          </a:p>
          <a:p>
            <a:pPr marL="0" indent="0" defTabSz="288000">
              <a:spcBef>
                <a:spcPts val="300"/>
              </a:spcBef>
              <a:buNone/>
            </a:pPr>
            <a:r>
              <a:rPr lang="en-GB" sz="1600" dirty="0" err="1"/>
              <a:t>endwhile</a:t>
            </a:r>
            <a:endParaRPr lang="en-GB" sz="1600" dirty="0"/>
          </a:p>
          <a:p>
            <a:pPr marL="0" indent="0" defTabSz="288000">
              <a:spcBef>
                <a:spcPts val="300"/>
              </a:spcBef>
              <a:buNone/>
            </a:pPr>
            <a:r>
              <a:rPr lang="en-GB" sz="1600" dirty="0"/>
              <a:t>return</a:t>
            </a:r>
            <a:r>
              <a:rPr lang="en-GB" sz="1600" b="0" dirty="0"/>
              <a:t> </a:t>
            </a:r>
            <a:r>
              <a:rPr lang="en-GB" sz="1600" b="0" dirty="0" err="1"/>
              <a:t>s_best</a:t>
            </a:r>
            <a:r>
              <a:rPr lang="en-GB" sz="1600" b="0" dirty="0"/>
              <a:t>;</a:t>
            </a:r>
            <a:endParaRPr lang="en-GB" sz="1800" dirty="0"/>
          </a:p>
        </p:txBody>
      </p:sp>
      <p:sp>
        <p:nvSpPr>
          <p:cNvPr id="4" name="Footer Placeholder 3">
            <a:extLst>
              <a:ext uri="{FF2B5EF4-FFF2-40B4-BE49-F238E27FC236}">
                <a16:creationId xmlns:a16="http://schemas.microsoft.com/office/drawing/2014/main" id="{90B1BE46-0C09-D64E-BF97-ADF6C856CF4C}"/>
              </a:ext>
            </a:extLst>
          </p:cNvPr>
          <p:cNvSpPr>
            <a:spLocks noGrp="1"/>
          </p:cNvSpPr>
          <p:nvPr>
            <p:ph type="ftr" sz="quarter" idx="11"/>
          </p:nvPr>
        </p:nvSpPr>
        <p:spPr/>
        <p:txBody>
          <a:bodyPr/>
          <a:lstStyle/>
          <a:p>
            <a:pPr>
              <a:defRPr/>
            </a:pPr>
            <a:r>
              <a:rPr lang="en-GB"/>
              <a:t>AE2AIM: Artificial Intelligence Methods </a:t>
            </a:r>
            <a:endParaRPr lang="en-GB" dirty="0"/>
          </a:p>
        </p:txBody>
      </p:sp>
      <p:sp>
        <p:nvSpPr>
          <p:cNvPr id="5" name="Slide Number Placeholder 4">
            <a:extLst>
              <a:ext uri="{FF2B5EF4-FFF2-40B4-BE49-F238E27FC236}">
                <a16:creationId xmlns:a16="http://schemas.microsoft.com/office/drawing/2014/main" id="{D4EA27AA-9073-B147-A956-A8647B3B8BE0}"/>
              </a:ext>
            </a:extLst>
          </p:cNvPr>
          <p:cNvSpPr>
            <a:spLocks noGrp="1"/>
          </p:cNvSpPr>
          <p:nvPr>
            <p:ph type="sldNum" sz="quarter" idx="12"/>
          </p:nvPr>
        </p:nvSpPr>
        <p:spPr/>
        <p:txBody>
          <a:bodyPr/>
          <a:lstStyle/>
          <a:p>
            <a:pPr>
              <a:defRPr/>
            </a:pPr>
            <a:fld id="{1EBC51C5-6A51-417D-95E0-B5BEB324FC04}" type="slidenum">
              <a:rPr lang="en-GB" altLang="zh-CN" smtClean="0"/>
              <a:pPr>
                <a:defRPr/>
              </a:pPr>
              <a:t>22</a:t>
            </a:fld>
            <a:endParaRPr lang="en-GB" altLang="zh-CN" dirty="0"/>
          </a:p>
        </p:txBody>
      </p:sp>
    </p:spTree>
    <p:extLst>
      <p:ext uri="{BB962C8B-B14F-4D97-AF65-F5344CB8AC3E}">
        <p14:creationId xmlns:p14="http://schemas.microsoft.com/office/powerpoint/2010/main" val="90899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C6ED28C-2A28-1646-9F01-8745DA2AE1B6}"/>
              </a:ext>
            </a:extLst>
          </p:cNvPr>
          <p:cNvSpPr>
            <a:spLocks noGrp="1"/>
          </p:cNvSpPr>
          <p:nvPr>
            <p:ph idx="1"/>
          </p:nvPr>
        </p:nvSpPr>
        <p:spPr/>
        <p:txBody>
          <a:bodyPr/>
          <a:lstStyle/>
          <a:p>
            <a:r>
              <a:rPr lang="en-CN" sz="2000" dirty="0"/>
              <a:t>A set of neighbourhoods </a:t>
            </a:r>
          </a:p>
          <a:p>
            <a:pPr lvl="1"/>
            <a:r>
              <a:rPr lang="en-US" sz="2000" dirty="0"/>
              <a:t>H</a:t>
            </a:r>
            <a:r>
              <a:rPr lang="en-CN" sz="2000" dirty="0"/>
              <a:t>ow many? </a:t>
            </a:r>
            <a:r>
              <a:rPr lang="en-US" sz="2000" dirty="0"/>
              <a:t>What type?</a:t>
            </a:r>
          </a:p>
          <a:p>
            <a:r>
              <a:rPr lang="en-US" sz="2000" dirty="0"/>
              <a:t>Order of </a:t>
            </a:r>
            <a:r>
              <a:rPr lang="en-US" sz="2000" dirty="0" err="1"/>
              <a:t>neighbourhoods</a:t>
            </a:r>
            <a:endParaRPr lang="en-US" sz="2000" dirty="0"/>
          </a:p>
          <a:p>
            <a:pPr lvl="1"/>
            <a:r>
              <a:rPr lang="en-US" sz="2000" dirty="0"/>
              <a:t>Small sized </a:t>
            </a:r>
            <a:r>
              <a:rPr lang="en-US" sz="2000" dirty="0" err="1"/>
              <a:t>neighbourhood</a:t>
            </a:r>
            <a:r>
              <a:rPr lang="en-US" sz="2000" dirty="0"/>
              <a:t> with lower index</a:t>
            </a:r>
          </a:p>
          <a:p>
            <a:pPr lvl="1"/>
            <a:r>
              <a:rPr lang="en-US" sz="2000" dirty="0"/>
              <a:t>Problem dependent</a:t>
            </a:r>
          </a:p>
          <a:p>
            <a:r>
              <a:rPr lang="en-US" sz="2000" dirty="0"/>
              <a:t>Strategies for changing </a:t>
            </a:r>
            <a:r>
              <a:rPr lang="en-US" sz="2000" dirty="0" err="1"/>
              <a:t>neighbourhoods</a:t>
            </a:r>
            <a:endParaRPr lang="en-US" sz="2000" dirty="0"/>
          </a:p>
          <a:p>
            <a:pPr lvl="1"/>
            <a:r>
              <a:rPr lang="en-US" sz="2000" dirty="0"/>
              <a:t>Pseudocode gives one possibility – not always the best</a:t>
            </a:r>
          </a:p>
          <a:p>
            <a:pPr lvl="1"/>
            <a:r>
              <a:rPr lang="en-US" sz="2000" dirty="0"/>
              <a:t>Other?  - hyper-heuristics, ALNS  </a:t>
            </a:r>
          </a:p>
          <a:p>
            <a:r>
              <a:rPr lang="en-CN" sz="2000" dirty="0"/>
              <a:t>Local search method</a:t>
            </a:r>
          </a:p>
          <a:p>
            <a:pPr lvl="1"/>
            <a:r>
              <a:rPr lang="en-US" sz="2000" dirty="0"/>
              <a:t>B</a:t>
            </a:r>
            <a:r>
              <a:rPr lang="en-CN" sz="2000" dirty="0"/>
              <a:t>est Descent, </a:t>
            </a:r>
          </a:p>
          <a:p>
            <a:pPr lvl="1"/>
            <a:r>
              <a:rPr lang="en-CN" sz="2000" dirty="0"/>
              <a:t>First descent, </a:t>
            </a:r>
          </a:p>
          <a:p>
            <a:pPr lvl="1"/>
            <a:r>
              <a:rPr lang="en-CN" sz="2000" dirty="0"/>
              <a:t>Best descent with sampling </a:t>
            </a:r>
          </a:p>
        </p:txBody>
      </p:sp>
      <p:sp>
        <p:nvSpPr>
          <p:cNvPr id="6" name="Title 5">
            <a:extLst>
              <a:ext uri="{FF2B5EF4-FFF2-40B4-BE49-F238E27FC236}">
                <a16:creationId xmlns:a16="http://schemas.microsoft.com/office/drawing/2014/main" id="{1B110627-72FA-4645-98B1-FD6EC8E02136}"/>
              </a:ext>
            </a:extLst>
          </p:cNvPr>
          <p:cNvSpPr>
            <a:spLocks noGrp="1"/>
          </p:cNvSpPr>
          <p:nvPr>
            <p:ph type="title"/>
          </p:nvPr>
        </p:nvSpPr>
        <p:spPr/>
        <p:txBody>
          <a:bodyPr/>
          <a:lstStyle/>
          <a:p>
            <a:r>
              <a:rPr lang="en-CN" dirty="0"/>
              <a:t>VNS Components</a:t>
            </a:r>
          </a:p>
        </p:txBody>
      </p:sp>
      <p:sp>
        <p:nvSpPr>
          <p:cNvPr id="2" name="Footer Placeholder 1">
            <a:extLst>
              <a:ext uri="{FF2B5EF4-FFF2-40B4-BE49-F238E27FC236}">
                <a16:creationId xmlns:a16="http://schemas.microsoft.com/office/drawing/2014/main" id="{7B62217B-0A32-DD4B-99F1-164DC545C07A}"/>
              </a:ext>
            </a:extLst>
          </p:cNvPr>
          <p:cNvSpPr>
            <a:spLocks noGrp="1"/>
          </p:cNvSpPr>
          <p:nvPr>
            <p:ph type="ftr" sz="quarter" idx="11"/>
          </p:nvPr>
        </p:nvSpPr>
        <p:spPr/>
        <p:txBody>
          <a:bodyPr/>
          <a:lstStyle/>
          <a:p>
            <a:pPr>
              <a:defRPr/>
            </a:pPr>
            <a:r>
              <a:rPr lang="en-GB"/>
              <a:t>AE2AIM: Artificial Intelligence Methods </a:t>
            </a:r>
            <a:endParaRPr lang="en-GB" dirty="0"/>
          </a:p>
        </p:txBody>
      </p:sp>
      <p:sp>
        <p:nvSpPr>
          <p:cNvPr id="3" name="Slide Number Placeholder 2">
            <a:extLst>
              <a:ext uri="{FF2B5EF4-FFF2-40B4-BE49-F238E27FC236}">
                <a16:creationId xmlns:a16="http://schemas.microsoft.com/office/drawing/2014/main" id="{F99F7DFB-3B49-144B-881E-FD29245F4017}"/>
              </a:ext>
            </a:extLst>
          </p:cNvPr>
          <p:cNvSpPr>
            <a:spLocks noGrp="1"/>
          </p:cNvSpPr>
          <p:nvPr>
            <p:ph type="sldNum" sz="quarter" idx="12"/>
          </p:nvPr>
        </p:nvSpPr>
        <p:spPr/>
        <p:txBody>
          <a:bodyPr/>
          <a:lstStyle/>
          <a:p>
            <a:pPr>
              <a:defRPr/>
            </a:pPr>
            <a:fld id="{1EBC51C5-6A51-417D-95E0-B5BEB324FC04}" type="slidenum">
              <a:rPr lang="en-GB" altLang="zh-CN" smtClean="0"/>
              <a:pPr>
                <a:defRPr/>
              </a:pPr>
              <a:t>23</a:t>
            </a:fld>
            <a:endParaRPr lang="en-GB" altLang="zh-CN" dirty="0"/>
          </a:p>
        </p:txBody>
      </p:sp>
    </p:spTree>
    <p:extLst>
      <p:ext uri="{BB962C8B-B14F-4D97-AF65-F5344CB8AC3E}">
        <p14:creationId xmlns:p14="http://schemas.microsoft.com/office/powerpoint/2010/main" val="3722586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843F44-471C-F040-84D9-3FD35382E8EE}"/>
              </a:ext>
            </a:extLst>
          </p:cNvPr>
          <p:cNvSpPr>
            <a:spLocks noGrp="1"/>
          </p:cNvSpPr>
          <p:nvPr>
            <p:ph type="body" sz="half" idx="1"/>
          </p:nvPr>
        </p:nvSpPr>
        <p:spPr>
          <a:xfrm>
            <a:off x="323528" y="1268760"/>
            <a:ext cx="5028209" cy="4814540"/>
          </a:xfrm>
        </p:spPr>
        <p:txBody>
          <a:bodyPr/>
          <a:lstStyle/>
          <a:p>
            <a:r>
              <a:rPr lang="en-US" dirty="0"/>
              <a:t>S</a:t>
            </a:r>
            <a:r>
              <a:rPr lang="en-CN" dirty="0"/>
              <a:t>et of neighbourhoods k-opt </a:t>
            </a:r>
          </a:p>
          <a:p>
            <a:pPr lvl="1"/>
            <a:r>
              <a:rPr lang="en-CN" dirty="0"/>
              <a:t>N</a:t>
            </a:r>
            <a:r>
              <a:rPr lang="en-CN" baseline="-25000" dirty="0"/>
              <a:t>k</a:t>
            </a:r>
            <a:r>
              <a:rPr lang="en-CN" dirty="0"/>
              <a:t>(s) is the set of solutions having k edges different from those in s.</a:t>
            </a:r>
          </a:p>
          <a:p>
            <a:pPr lvl="1"/>
            <a:r>
              <a:rPr lang="en-US" dirty="0"/>
              <a:t>P</a:t>
            </a:r>
            <a:r>
              <a:rPr lang="en-CN" dirty="0"/>
              <a:t>air-wise swap is a 2-opt.  </a:t>
            </a:r>
          </a:p>
        </p:txBody>
      </p:sp>
      <p:sp>
        <p:nvSpPr>
          <p:cNvPr id="4" name="Footer Placeholder 3">
            <a:extLst>
              <a:ext uri="{FF2B5EF4-FFF2-40B4-BE49-F238E27FC236}">
                <a16:creationId xmlns:a16="http://schemas.microsoft.com/office/drawing/2014/main" id="{7A21B13B-7A39-214F-85A7-6054A1B3079B}"/>
              </a:ext>
            </a:extLst>
          </p:cNvPr>
          <p:cNvSpPr>
            <a:spLocks noGrp="1"/>
          </p:cNvSpPr>
          <p:nvPr>
            <p:ph type="ftr" sz="quarter" idx="11"/>
          </p:nvPr>
        </p:nvSpPr>
        <p:spPr/>
        <p:txBody>
          <a:bodyPr/>
          <a:lstStyle/>
          <a:p>
            <a:pPr>
              <a:defRPr/>
            </a:pPr>
            <a:r>
              <a:rPr lang="en-GB"/>
              <a:t>AE2AIM: Artificial Intelligence Methods </a:t>
            </a:r>
            <a:endParaRPr lang="en-GB" dirty="0"/>
          </a:p>
        </p:txBody>
      </p:sp>
      <p:sp>
        <p:nvSpPr>
          <p:cNvPr id="5" name="Title 4">
            <a:extLst>
              <a:ext uri="{FF2B5EF4-FFF2-40B4-BE49-F238E27FC236}">
                <a16:creationId xmlns:a16="http://schemas.microsoft.com/office/drawing/2014/main" id="{308A7BD7-D1F0-684F-AECE-AB99CEBDF27B}"/>
              </a:ext>
            </a:extLst>
          </p:cNvPr>
          <p:cNvSpPr>
            <a:spLocks noGrp="1"/>
          </p:cNvSpPr>
          <p:nvPr>
            <p:ph type="title"/>
          </p:nvPr>
        </p:nvSpPr>
        <p:spPr>
          <a:xfrm>
            <a:off x="251520" y="72007"/>
            <a:ext cx="8712968" cy="764705"/>
          </a:xfrm>
        </p:spPr>
        <p:txBody>
          <a:bodyPr/>
          <a:lstStyle/>
          <a:p>
            <a:r>
              <a:rPr lang="en-CN" dirty="0"/>
              <a:t>Example - TSP</a:t>
            </a:r>
          </a:p>
        </p:txBody>
      </p:sp>
      <p:sp>
        <p:nvSpPr>
          <p:cNvPr id="6" name="Oval 5">
            <a:extLst>
              <a:ext uri="{FF2B5EF4-FFF2-40B4-BE49-F238E27FC236}">
                <a16:creationId xmlns:a16="http://schemas.microsoft.com/office/drawing/2014/main" id="{532DEE57-9EBC-3F4F-A840-4FE790A8CEB8}"/>
              </a:ext>
            </a:extLst>
          </p:cNvPr>
          <p:cNvSpPr/>
          <p:nvPr/>
        </p:nvSpPr>
        <p:spPr>
          <a:xfrm>
            <a:off x="6786464" y="129790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E81B23DF-AFE2-0C40-80F6-E737DC3D2D81}"/>
              </a:ext>
            </a:extLst>
          </p:cNvPr>
          <p:cNvSpPr/>
          <p:nvPr/>
        </p:nvSpPr>
        <p:spPr>
          <a:xfrm>
            <a:off x="6066384" y="194597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FA37DCE4-8099-2344-AA21-89E690C2FBDA}"/>
              </a:ext>
            </a:extLst>
          </p:cNvPr>
          <p:cNvSpPr/>
          <p:nvPr/>
        </p:nvSpPr>
        <p:spPr>
          <a:xfrm>
            <a:off x="8730680" y="317011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1FE55393-E0B0-C647-863B-48442B031B93}"/>
              </a:ext>
            </a:extLst>
          </p:cNvPr>
          <p:cNvSpPr/>
          <p:nvPr/>
        </p:nvSpPr>
        <p:spPr>
          <a:xfrm>
            <a:off x="5924448" y="1547120"/>
            <a:ext cx="474810" cy="461665"/>
          </a:xfrm>
          <a:prstGeom prst="rect">
            <a:avLst/>
          </a:prstGeom>
        </p:spPr>
        <p:txBody>
          <a:bodyPr wrap="none">
            <a:spAutoFit/>
          </a:bodyPr>
          <a:lstStyle/>
          <a:p>
            <a:pPr algn="r"/>
            <a:r>
              <a:rPr lang="en-US" sz="2400" dirty="0"/>
              <a:t>c1</a:t>
            </a:r>
            <a:endParaRPr lang="en-GB" sz="2400" dirty="0"/>
          </a:p>
        </p:txBody>
      </p:sp>
      <p:sp>
        <p:nvSpPr>
          <p:cNvPr id="10" name="Rectangle 9">
            <a:extLst>
              <a:ext uri="{FF2B5EF4-FFF2-40B4-BE49-F238E27FC236}">
                <a16:creationId xmlns:a16="http://schemas.microsoft.com/office/drawing/2014/main" id="{818D3341-09D1-8F47-B303-9071798A6E44}"/>
              </a:ext>
            </a:extLst>
          </p:cNvPr>
          <p:cNvSpPr/>
          <p:nvPr/>
        </p:nvSpPr>
        <p:spPr>
          <a:xfrm>
            <a:off x="6930479" y="1124744"/>
            <a:ext cx="474810" cy="461665"/>
          </a:xfrm>
          <a:prstGeom prst="rect">
            <a:avLst/>
          </a:prstGeom>
        </p:spPr>
        <p:txBody>
          <a:bodyPr wrap="none">
            <a:spAutoFit/>
          </a:bodyPr>
          <a:lstStyle/>
          <a:p>
            <a:r>
              <a:rPr lang="en-US" sz="2400" dirty="0"/>
              <a:t>c2</a:t>
            </a:r>
            <a:endParaRPr lang="en-GB" sz="2400" dirty="0"/>
          </a:p>
        </p:txBody>
      </p:sp>
      <p:sp>
        <p:nvSpPr>
          <p:cNvPr id="11" name="Rectangle 10">
            <a:extLst>
              <a:ext uri="{FF2B5EF4-FFF2-40B4-BE49-F238E27FC236}">
                <a16:creationId xmlns:a16="http://schemas.microsoft.com/office/drawing/2014/main" id="{4F2BEB82-3BF3-6A47-9F55-395C85A770B4}"/>
              </a:ext>
            </a:extLst>
          </p:cNvPr>
          <p:cNvSpPr/>
          <p:nvPr/>
        </p:nvSpPr>
        <p:spPr>
          <a:xfrm>
            <a:off x="8622102" y="2717348"/>
            <a:ext cx="474810" cy="461665"/>
          </a:xfrm>
          <a:prstGeom prst="rect">
            <a:avLst/>
          </a:prstGeom>
        </p:spPr>
        <p:txBody>
          <a:bodyPr wrap="none">
            <a:spAutoFit/>
          </a:bodyPr>
          <a:lstStyle/>
          <a:p>
            <a:r>
              <a:rPr lang="en-US" sz="2400" dirty="0"/>
              <a:t>c3</a:t>
            </a:r>
            <a:endParaRPr lang="en-GB" sz="2400" dirty="0"/>
          </a:p>
        </p:txBody>
      </p:sp>
      <p:sp>
        <p:nvSpPr>
          <p:cNvPr id="12" name="Rectangle 11">
            <a:extLst>
              <a:ext uri="{FF2B5EF4-FFF2-40B4-BE49-F238E27FC236}">
                <a16:creationId xmlns:a16="http://schemas.microsoft.com/office/drawing/2014/main" id="{3CD01471-AD70-1441-864B-59C0E6E26253}"/>
              </a:ext>
            </a:extLst>
          </p:cNvPr>
          <p:cNvSpPr/>
          <p:nvPr/>
        </p:nvSpPr>
        <p:spPr>
          <a:xfrm>
            <a:off x="6668300" y="3189554"/>
            <a:ext cx="474810" cy="461665"/>
          </a:xfrm>
          <a:prstGeom prst="rect">
            <a:avLst/>
          </a:prstGeom>
        </p:spPr>
        <p:txBody>
          <a:bodyPr wrap="none">
            <a:spAutoFit/>
          </a:bodyPr>
          <a:lstStyle/>
          <a:p>
            <a:r>
              <a:rPr lang="en-US" sz="2400" dirty="0"/>
              <a:t>c4</a:t>
            </a:r>
            <a:endParaRPr lang="en-GB" sz="2400" dirty="0"/>
          </a:p>
        </p:txBody>
      </p:sp>
      <p:cxnSp>
        <p:nvCxnSpPr>
          <p:cNvPr id="13" name="Straight Connector 12">
            <a:extLst>
              <a:ext uri="{FF2B5EF4-FFF2-40B4-BE49-F238E27FC236}">
                <a16:creationId xmlns:a16="http://schemas.microsoft.com/office/drawing/2014/main" id="{8B677DE9-0F00-1748-8802-1E2A9FF05DDF}"/>
              </a:ext>
            </a:extLst>
          </p:cNvPr>
          <p:cNvCxnSpPr>
            <a:stCxn id="6" idx="3"/>
            <a:endCxn id="7" idx="7"/>
          </p:cNvCxnSpPr>
          <p:nvPr/>
        </p:nvCxnSpPr>
        <p:spPr>
          <a:xfrm rot="5400000">
            <a:off x="6286776" y="1446286"/>
            <a:ext cx="495320" cy="56732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D8FA6BD-CD73-AC4C-8607-53F927A9C959}"/>
              </a:ext>
            </a:extLst>
          </p:cNvPr>
          <p:cNvGrpSpPr/>
          <p:nvPr/>
        </p:nvGrpSpPr>
        <p:grpSpPr>
          <a:xfrm>
            <a:off x="6970852" y="1482290"/>
            <a:ext cx="1791464" cy="1719456"/>
            <a:chOff x="6970852" y="1482290"/>
            <a:chExt cx="1791464" cy="1719456"/>
          </a:xfrm>
        </p:grpSpPr>
        <p:cxnSp>
          <p:nvCxnSpPr>
            <p:cNvPr id="15" name="Straight Connector 14">
              <a:extLst>
                <a:ext uri="{FF2B5EF4-FFF2-40B4-BE49-F238E27FC236}">
                  <a16:creationId xmlns:a16="http://schemas.microsoft.com/office/drawing/2014/main" id="{3FE7DC50-FD64-0044-B4A6-C744F3B0D638}"/>
                </a:ext>
              </a:extLst>
            </p:cNvPr>
            <p:cNvCxnSpPr>
              <a:stCxn id="6" idx="5"/>
              <a:endCxn id="8" idx="1"/>
            </p:cNvCxnSpPr>
            <p:nvPr/>
          </p:nvCxnSpPr>
          <p:spPr>
            <a:xfrm rot="16200000" flipH="1">
              <a:off x="7006856" y="1446286"/>
              <a:ext cx="1719456" cy="1791464"/>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E20D0DA-54AB-8943-9789-C7018CBEBE70}"/>
                </a:ext>
              </a:extLst>
            </p:cNvPr>
            <p:cNvSpPr/>
            <p:nvPr/>
          </p:nvSpPr>
          <p:spPr>
            <a:xfrm>
              <a:off x="7671460" y="2080252"/>
              <a:ext cx="527709" cy="461665"/>
            </a:xfrm>
            <a:prstGeom prst="rect">
              <a:avLst/>
            </a:prstGeom>
          </p:spPr>
          <p:txBody>
            <a:bodyPr wrap="none">
              <a:spAutoFit/>
            </a:bodyPr>
            <a:lstStyle/>
            <a:p>
              <a:r>
                <a:rPr lang="en-US" sz="2400" dirty="0"/>
                <a:t>10</a:t>
              </a:r>
              <a:endParaRPr lang="en-GB" sz="2400" dirty="0"/>
            </a:p>
          </p:txBody>
        </p:sp>
      </p:grpSp>
      <p:sp>
        <p:nvSpPr>
          <p:cNvPr id="17" name="Rectangle 16">
            <a:extLst>
              <a:ext uri="{FF2B5EF4-FFF2-40B4-BE49-F238E27FC236}">
                <a16:creationId xmlns:a16="http://schemas.microsoft.com/office/drawing/2014/main" id="{36E055FF-33A0-8047-BCBF-E7BDFE35FA23}"/>
              </a:ext>
            </a:extLst>
          </p:cNvPr>
          <p:cNvSpPr/>
          <p:nvPr/>
        </p:nvSpPr>
        <p:spPr>
          <a:xfrm>
            <a:off x="6345917" y="1506748"/>
            <a:ext cx="356188" cy="461665"/>
          </a:xfrm>
          <a:prstGeom prst="rect">
            <a:avLst/>
          </a:prstGeom>
        </p:spPr>
        <p:txBody>
          <a:bodyPr wrap="none">
            <a:spAutoFit/>
          </a:bodyPr>
          <a:lstStyle/>
          <a:p>
            <a:r>
              <a:rPr lang="en-US" sz="2400" dirty="0"/>
              <a:t>4</a:t>
            </a:r>
            <a:endParaRPr lang="en-GB" sz="2400" dirty="0"/>
          </a:p>
        </p:txBody>
      </p:sp>
      <p:grpSp>
        <p:nvGrpSpPr>
          <p:cNvPr id="18" name="Group 17">
            <a:extLst>
              <a:ext uri="{FF2B5EF4-FFF2-40B4-BE49-F238E27FC236}">
                <a16:creationId xmlns:a16="http://schemas.microsoft.com/office/drawing/2014/main" id="{C59A2DA7-FD9F-164C-BB42-A4B885405EBF}"/>
              </a:ext>
            </a:extLst>
          </p:cNvPr>
          <p:cNvGrpSpPr/>
          <p:nvPr/>
        </p:nvGrpSpPr>
        <p:grpSpPr>
          <a:xfrm>
            <a:off x="6224332" y="2130362"/>
            <a:ext cx="521760" cy="999376"/>
            <a:chOff x="6224332" y="2130362"/>
            <a:chExt cx="521760" cy="999376"/>
          </a:xfrm>
        </p:grpSpPr>
        <p:cxnSp>
          <p:nvCxnSpPr>
            <p:cNvPr id="19" name="Straight Connector 18">
              <a:extLst>
                <a:ext uri="{FF2B5EF4-FFF2-40B4-BE49-F238E27FC236}">
                  <a16:creationId xmlns:a16="http://schemas.microsoft.com/office/drawing/2014/main" id="{23587931-4326-D247-BF9E-C8B2CBFF8B8B}"/>
                </a:ext>
              </a:extLst>
            </p:cNvPr>
            <p:cNvCxnSpPr>
              <a:stCxn id="7" idx="5"/>
              <a:endCxn id="33" idx="1"/>
            </p:cNvCxnSpPr>
            <p:nvPr/>
          </p:nvCxnSpPr>
          <p:spPr>
            <a:xfrm rot="16200000" flipH="1">
              <a:off x="5998744" y="2382390"/>
              <a:ext cx="999376" cy="49532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4E1A4199-882E-314C-B20F-2AD51001510B}"/>
                </a:ext>
              </a:extLst>
            </p:cNvPr>
            <p:cNvSpPr/>
            <p:nvPr/>
          </p:nvSpPr>
          <p:spPr>
            <a:xfrm>
              <a:off x="6224332" y="2202370"/>
              <a:ext cx="356188" cy="461665"/>
            </a:xfrm>
            <a:prstGeom prst="rect">
              <a:avLst/>
            </a:prstGeom>
          </p:spPr>
          <p:txBody>
            <a:bodyPr wrap="none">
              <a:spAutoFit/>
            </a:bodyPr>
            <a:lstStyle/>
            <a:p>
              <a:r>
                <a:rPr lang="en-US" sz="2400" dirty="0"/>
                <a:t>5</a:t>
              </a:r>
              <a:endParaRPr lang="en-GB" sz="2400" dirty="0"/>
            </a:p>
          </p:txBody>
        </p:sp>
      </p:grpSp>
      <p:grpSp>
        <p:nvGrpSpPr>
          <p:cNvPr id="21" name="Group 20">
            <a:extLst>
              <a:ext uri="{FF2B5EF4-FFF2-40B4-BE49-F238E27FC236}">
                <a16:creationId xmlns:a16="http://schemas.microsoft.com/office/drawing/2014/main" id="{C2CE5E55-E965-A74C-BEE9-3117632B2413}"/>
              </a:ext>
            </a:extLst>
          </p:cNvPr>
          <p:cNvGrpSpPr/>
          <p:nvPr/>
        </p:nvGrpSpPr>
        <p:grpSpPr>
          <a:xfrm>
            <a:off x="6282408" y="2053986"/>
            <a:ext cx="2479908" cy="1147760"/>
            <a:chOff x="6282408" y="2053986"/>
            <a:chExt cx="2479908" cy="1147760"/>
          </a:xfrm>
        </p:grpSpPr>
        <p:cxnSp>
          <p:nvCxnSpPr>
            <p:cNvPr id="22" name="Straight Connector 21">
              <a:extLst>
                <a:ext uri="{FF2B5EF4-FFF2-40B4-BE49-F238E27FC236}">
                  <a16:creationId xmlns:a16="http://schemas.microsoft.com/office/drawing/2014/main" id="{2327873D-F949-C840-B685-7A1CAFFED94B}"/>
                </a:ext>
              </a:extLst>
            </p:cNvPr>
            <p:cNvCxnSpPr>
              <a:stCxn id="8" idx="1"/>
              <a:endCxn id="7" idx="6"/>
            </p:cNvCxnSpPr>
            <p:nvPr/>
          </p:nvCxnSpPr>
          <p:spPr>
            <a:xfrm rot="16200000" flipV="1">
              <a:off x="6948482" y="1387912"/>
              <a:ext cx="1147760" cy="247990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06C925F4-D536-1E40-A708-89F92BAEDA52}"/>
                </a:ext>
              </a:extLst>
            </p:cNvPr>
            <p:cNvSpPr/>
            <p:nvPr/>
          </p:nvSpPr>
          <p:spPr>
            <a:xfrm>
              <a:off x="7158051" y="2311085"/>
              <a:ext cx="504882" cy="461665"/>
            </a:xfrm>
            <a:prstGeom prst="rect">
              <a:avLst/>
            </a:prstGeom>
          </p:spPr>
          <p:txBody>
            <a:bodyPr wrap="none">
              <a:spAutoFit/>
            </a:bodyPr>
            <a:lstStyle/>
            <a:p>
              <a:r>
                <a:rPr lang="en-US" sz="2400" dirty="0"/>
                <a:t>11</a:t>
              </a:r>
              <a:endParaRPr lang="en-GB" sz="2400" dirty="0"/>
            </a:p>
          </p:txBody>
        </p:sp>
      </p:grpSp>
      <p:grpSp>
        <p:nvGrpSpPr>
          <p:cNvPr id="24" name="Group 23">
            <a:extLst>
              <a:ext uri="{FF2B5EF4-FFF2-40B4-BE49-F238E27FC236}">
                <a16:creationId xmlns:a16="http://schemas.microsoft.com/office/drawing/2014/main" id="{CEB032A5-419C-7742-AD2E-E2BD8A241143}"/>
              </a:ext>
            </a:extLst>
          </p:cNvPr>
          <p:cNvGrpSpPr/>
          <p:nvPr/>
        </p:nvGrpSpPr>
        <p:grpSpPr>
          <a:xfrm>
            <a:off x="6656380" y="1513926"/>
            <a:ext cx="356188" cy="1584176"/>
            <a:chOff x="6656380" y="1513926"/>
            <a:chExt cx="356188" cy="1584176"/>
          </a:xfrm>
        </p:grpSpPr>
        <p:cxnSp>
          <p:nvCxnSpPr>
            <p:cNvPr id="25" name="Straight Connector 24">
              <a:extLst>
                <a:ext uri="{FF2B5EF4-FFF2-40B4-BE49-F238E27FC236}">
                  <a16:creationId xmlns:a16="http://schemas.microsoft.com/office/drawing/2014/main" id="{2794FC67-DCB4-1E4B-A2DF-4ED7E7B80D4D}"/>
                </a:ext>
              </a:extLst>
            </p:cNvPr>
            <p:cNvCxnSpPr>
              <a:stCxn id="6" idx="4"/>
              <a:endCxn id="33" idx="0"/>
            </p:cNvCxnSpPr>
            <p:nvPr/>
          </p:nvCxnSpPr>
          <p:spPr>
            <a:xfrm rot="5400000">
              <a:off x="6066384" y="2270010"/>
              <a:ext cx="1584176" cy="7200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78F05050-3DEF-8B42-B75E-4655716C3CA5}"/>
                </a:ext>
              </a:extLst>
            </p:cNvPr>
            <p:cNvSpPr/>
            <p:nvPr/>
          </p:nvSpPr>
          <p:spPr>
            <a:xfrm>
              <a:off x="6656380" y="2450030"/>
              <a:ext cx="356188" cy="461665"/>
            </a:xfrm>
            <a:prstGeom prst="rect">
              <a:avLst/>
            </a:prstGeom>
          </p:spPr>
          <p:txBody>
            <a:bodyPr wrap="none">
              <a:spAutoFit/>
            </a:bodyPr>
            <a:lstStyle/>
            <a:p>
              <a:r>
                <a:rPr lang="en-US" sz="2400" dirty="0"/>
                <a:t>6</a:t>
              </a:r>
              <a:endParaRPr lang="en-GB" sz="2400" dirty="0"/>
            </a:p>
          </p:txBody>
        </p:sp>
      </p:grpSp>
      <p:sp>
        <p:nvSpPr>
          <p:cNvPr id="27" name="Oval 26">
            <a:extLst>
              <a:ext uri="{FF2B5EF4-FFF2-40B4-BE49-F238E27FC236}">
                <a16:creationId xmlns:a16="http://schemas.microsoft.com/office/drawing/2014/main" id="{6E0D9158-2A2D-3C44-B26B-1ACE580C8E79}"/>
              </a:ext>
            </a:extLst>
          </p:cNvPr>
          <p:cNvSpPr/>
          <p:nvPr/>
        </p:nvSpPr>
        <p:spPr>
          <a:xfrm>
            <a:off x="6080316" y="393056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27FA1221-0A14-3647-BCA6-5633C06C17B7}"/>
              </a:ext>
            </a:extLst>
          </p:cNvPr>
          <p:cNvSpPr/>
          <p:nvPr/>
        </p:nvSpPr>
        <p:spPr>
          <a:xfrm>
            <a:off x="6206831" y="3879749"/>
            <a:ext cx="474810" cy="461665"/>
          </a:xfrm>
          <a:prstGeom prst="rect">
            <a:avLst/>
          </a:prstGeom>
        </p:spPr>
        <p:txBody>
          <a:bodyPr wrap="none">
            <a:spAutoFit/>
          </a:bodyPr>
          <a:lstStyle/>
          <a:p>
            <a:pPr algn="r"/>
            <a:r>
              <a:rPr lang="en-US" sz="2400" dirty="0"/>
              <a:t>c5</a:t>
            </a:r>
            <a:endParaRPr lang="en-GB" sz="2400" dirty="0"/>
          </a:p>
        </p:txBody>
      </p:sp>
      <p:cxnSp>
        <p:nvCxnSpPr>
          <p:cNvPr id="29" name="Straight Connector 28">
            <a:extLst>
              <a:ext uri="{FF2B5EF4-FFF2-40B4-BE49-F238E27FC236}">
                <a16:creationId xmlns:a16="http://schemas.microsoft.com/office/drawing/2014/main" id="{0A0878C4-17B1-BB46-94BF-5173F86DDE0A}"/>
              </a:ext>
            </a:extLst>
          </p:cNvPr>
          <p:cNvCxnSpPr>
            <a:endCxn id="27" idx="7"/>
          </p:cNvCxnSpPr>
          <p:nvPr/>
        </p:nvCxnSpPr>
        <p:spPr>
          <a:xfrm flipH="1">
            <a:off x="6264704" y="3282490"/>
            <a:ext cx="535692" cy="679708"/>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5978512B-74FE-5045-BFF1-8ADDC3F067A9}"/>
              </a:ext>
            </a:extLst>
          </p:cNvPr>
          <p:cNvSpPr/>
          <p:nvPr/>
        </p:nvSpPr>
        <p:spPr>
          <a:xfrm>
            <a:off x="6296340" y="3354498"/>
            <a:ext cx="338554" cy="461665"/>
          </a:xfrm>
          <a:prstGeom prst="rect">
            <a:avLst/>
          </a:prstGeom>
        </p:spPr>
        <p:txBody>
          <a:bodyPr wrap="none">
            <a:spAutoFit/>
          </a:bodyPr>
          <a:lstStyle/>
          <a:p>
            <a:r>
              <a:rPr lang="en-US" sz="2400" dirty="0"/>
              <a:t>4</a:t>
            </a:r>
            <a:endParaRPr lang="en-GB" sz="2400" dirty="0"/>
          </a:p>
        </p:txBody>
      </p:sp>
      <p:cxnSp>
        <p:nvCxnSpPr>
          <p:cNvPr id="31" name="Straight Connector 30">
            <a:extLst>
              <a:ext uri="{FF2B5EF4-FFF2-40B4-BE49-F238E27FC236}">
                <a16:creationId xmlns:a16="http://schemas.microsoft.com/office/drawing/2014/main" id="{E6029B4F-F69D-274A-AE5F-5C83C9F4DB3B}"/>
              </a:ext>
            </a:extLst>
          </p:cNvPr>
          <p:cNvCxnSpPr>
            <a:stCxn id="27" idx="6"/>
            <a:endCxn id="8" idx="2"/>
          </p:cNvCxnSpPr>
          <p:nvPr/>
        </p:nvCxnSpPr>
        <p:spPr>
          <a:xfrm flipV="1">
            <a:off x="6296340" y="3278122"/>
            <a:ext cx="2434340" cy="760452"/>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26034D2B-48F6-DC46-97DD-140602DF963C}"/>
              </a:ext>
            </a:extLst>
          </p:cNvPr>
          <p:cNvSpPr/>
          <p:nvPr/>
        </p:nvSpPr>
        <p:spPr>
          <a:xfrm>
            <a:off x="7231618" y="3426506"/>
            <a:ext cx="504882" cy="461665"/>
          </a:xfrm>
          <a:prstGeom prst="rect">
            <a:avLst/>
          </a:prstGeom>
        </p:spPr>
        <p:txBody>
          <a:bodyPr wrap="none">
            <a:spAutoFit/>
          </a:bodyPr>
          <a:lstStyle/>
          <a:p>
            <a:r>
              <a:rPr lang="en-US" sz="2400" dirty="0"/>
              <a:t>10</a:t>
            </a:r>
            <a:endParaRPr lang="en-GB" sz="2400" dirty="0"/>
          </a:p>
        </p:txBody>
      </p:sp>
      <p:sp>
        <p:nvSpPr>
          <p:cNvPr id="33" name="Oval 32">
            <a:extLst>
              <a:ext uri="{FF2B5EF4-FFF2-40B4-BE49-F238E27FC236}">
                <a16:creationId xmlns:a16="http://schemas.microsoft.com/office/drawing/2014/main" id="{DBE2DE2B-4981-8344-A5D0-C35DA411BD78}"/>
              </a:ext>
            </a:extLst>
          </p:cNvPr>
          <p:cNvSpPr/>
          <p:nvPr/>
        </p:nvSpPr>
        <p:spPr>
          <a:xfrm>
            <a:off x="6714456" y="309810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lide Number Placeholder 2">
            <a:extLst>
              <a:ext uri="{FF2B5EF4-FFF2-40B4-BE49-F238E27FC236}">
                <a16:creationId xmlns:a16="http://schemas.microsoft.com/office/drawing/2014/main" id="{1832F540-E227-B243-8C43-CA63C522124F}"/>
              </a:ext>
            </a:extLst>
          </p:cNvPr>
          <p:cNvSpPr>
            <a:spLocks noGrp="1"/>
          </p:cNvSpPr>
          <p:nvPr>
            <p:ph type="sldNum" sz="quarter" idx="12"/>
          </p:nvPr>
        </p:nvSpPr>
        <p:spPr/>
        <p:txBody>
          <a:bodyPr/>
          <a:lstStyle/>
          <a:p>
            <a:pPr>
              <a:defRPr/>
            </a:pPr>
            <a:fld id="{263661D5-87BF-45CA-972D-85C1C12738FE}" type="slidenum">
              <a:rPr lang="en-GB" altLang="zh-CN" smtClean="0"/>
              <a:pPr>
                <a:defRPr/>
              </a:pPr>
              <a:t>24</a:t>
            </a:fld>
            <a:endParaRPr lang="en-GB" altLang="zh-CN" dirty="0"/>
          </a:p>
        </p:txBody>
      </p:sp>
    </p:spTree>
    <p:extLst>
      <p:ext uri="{BB962C8B-B14F-4D97-AF65-F5344CB8AC3E}">
        <p14:creationId xmlns:p14="http://schemas.microsoft.com/office/powerpoint/2010/main" val="242222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5.55556E-7 -1.85185E-6 L 0.00191 0.40324 " pathEditMode="relative" rAng="0" ptsTypes="AA">
                                      <p:cBhvr>
                                        <p:cTn id="6" dur="1000" fill="hold"/>
                                        <p:tgtEl>
                                          <p:spTgt spid="21"/>
                                        </p:tgtEl>
                                        <p:attrNameLst>
                                          <p:attrName>ppt_x</p:attrName>
                                          <p:attrName>ppt_y</p:attrName>
                                        </p:attrNameLst>
                                      </p:cBhvr>
                                      <p:rCtr x="87" y="20162"/>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4.16667E-6 -2.59259E-6 L -0.0007 0.45 " pathEditMode="relative" rAng="0" ptsTypes="AA">
                                      <p:cBhvr>
                                        <p:cTn id="10" dur="1000" fill="hold"/>
                                        <p:tgtEl>
                                          <p:spTgt spid="24"/>
                                        </p:tgtEl>
                                        <p:attrNameLst>
                                          <p:attrName>ppt_x</p:attrName>
                                          <p:attrName>ppt_y</p:attrName>
                                        </p:attrNameLst>
                                      </p:cBhvr>
                                      <p:rCtr x="-35" y="22500"/>
                                    </p:animMotion>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648920-6C4D-5446-9C00-F533F6F12806}"/>
              </a:ext>
            </a:extLst>
          </p:cNvPr>
          <p:cNvSpPr>
            <a:spLocks noGrp="1"/>
          </p:cNvSpPr>
          <p:nvPr>
            <p:ph type="body" sz="half" idx="1"/>
          </p:nvPr>
        </p:nvSpPr>
        <p:spPr>
          <a:xfrm>
            <a:off x="323528" y="1124744"/>
            <a:ext cx="4183385" cy="4814540"/>
          </a:xfrm>
        </p:spPr>
        <p:txBody>
          <a:bodyPr/>
          <a:lstStyle/>
          <a:p>
            <a:r>
              <a:rPr lang="en-CN" sz="2000" dirty="0"/>
              <a:t>Neighbourhoods </a:t>
            </a:r>
          </a:p>
          <a:p>
            <a:pPr lvl="1"/>
            <a:r>
              <a:rPr lang="en-US" sz="2000" dirty="0"/>
              <a:t>k-swap</a:t>
            </a:r>
            <a:r>
              <a:rPr lang="en-CN" sz="2000" dirty="0"/>
              <a:t> where k is the number of items different from currnet packing s. </a:t>
            </a:r>
          </a:p>
          <a:p>
            <a:pPr lvl="1"/>
            <a:r>
              <a:rPr lang="en-US" sz="2000" dirty="0"/>
              <a:t>Our previous p</a:t>
            </a:r>
            <a:r>
              <a:rPr lang="en-CN" sz="2000" dirty="0"/>
              <a:t>air-wise swap is 2-swap. </a:t>
            </a:r>
          </a:p>
          <a:p>
            <a:pPr lvl="1"/>
            <a:r>
              <a:rPr lang="en-CN" sz="2000" dirty="0"/>
              <a:t>1-swap is equivelant to addition/removal of an item</a:t>
            </a:r>
          </a:p>
          <a:p>
            <a:pPr lvl="1"/>
            <a:r>
              <a:rPr lang="en-CN" sz="2000" dirty="0"/>
              <a:t>3-swap could be 1-2 swaps or 2-1 swaps.</a:t>
            </a:r>
            <a:endParaRPr lang="en-US" sz="20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D402ABE-2311-8E45-9959-7BDB43F6DB7D}"/>
                  </a:ext>
                </a:extLst>
              </p:cNvPr>
              <p:cNvSpPr>
                <a:spLocks noGrp="1"/>
              </p:cNvSpPr>
              <p:nvPr>
                <p:ph sz="quarter" idx="2"/>
              </p:nvPr>
            </p:nvSpPr>
            <p:spPr>
              <a:xfrm>
                <a:off x="4283968" y="1268760"/>
                <a:ext cx="4413945" cy="4824536"/>
              </a:xfrm>
            </p:spPr>
            <p:txBody>
              <a:bodyPr/>
              <a:lstStyle/>
              <a:p>
                <a:pPr lvl="1"/>
                <a:r>
                  <a:rPr lang="en-US" sz="2000" dirty="0"/>
                  <a:t>W</a:t>
                </a:r>
                <a:r>
                  <a:rPr lang="en-CN" sz="2000" dirty="0"/>
                  <a:t>hen k&gt;3, the neighbourhood could be too expensive to evaluate. </a:t>
                </a:r>
              </a:p>
              <a:p>
                <a:pPr lvl="1"/>
                <a:r>
                  <a:rPr lang="en-US" sz="2000" dirty="0"/>
                  <a:t>E</a:t>
                </a:r>
                <a:r>
                  <a:rPr lang="en-CN" sz="2000" dirty="0"/>
                  <a:t>.g. when k=4, |P|=400, |U|=600,  the size of neighbourhood could be as large as </a:t>
                </a:r>
              </a:p>
              <a:p>
                <a:pPr marL="457200" lvl="1" indent="0" algn="ctr">
                  <a:buNone/>
                </a:pPr>
                <a:endParaRPr lang="en-CN" sz="2000" dirty="0"/>
              </a:p>
              <a:p>
                <a:pPr marL="457200" lvl="1" indent="0" algn="ctr">
                  <a:buNone/>
                </a:pPr>
                <a14:m>
                  <m:oMathPara xmlns:m="http://schemas.openxmlformats.org/officeDocument/2006/math">
                    <m:oMathParaPr>
                      <m:jc m:val="right"/>
                    </m:oMathParaPr>
                    <m:oMath xmlns:m="http://schemas.openxmlformats.org/officeDocument/2006/math">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𝐶</m:t>
                          </m:r>
                        </m:e>
                        <m:sub>
                          <m:r>
                            <a:rPr lang="en-US" sz="2000" b="0" i="1" smtClean="0">
                              <a:latin typeface="Cambria Math" panose="02040503050406030204" pitchFamily="18" charset="0"/>
                            </a:rPr>
                            <m:t>400</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ea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𝐶</m:t>
                          </m:r>
                        </m:e>
                        <m:sub>
                          <m:r>
                            <a:rPr lang="en-US" sz="2000" b="0" i="1" smtClean="0">
                              <a:latin typeface="Cambria Math" panose="02040503050406030204" pitchFamily="18" charset="0"/>
                            </a:rPr>
                            <m:t>6</m:t>
                          </m:r>
                          <m:r>
                            <a:rPr lang="en-US" sz="2000" i="1">
                              <a:latin typeface="Cambria Math" panose="02040503050406030204" pitchFamily="18" charset="0"/>
                            </a:rPr>
                            <m:t>00</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=1.43</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10</m:t>
                          </m:r>
                        </m:e>
                        <m:sup>
                          <m:r>
                            <a:rPr lang="en-US" sz="2000" b="0" i="1" smtClean="0">
                              <a:latin typeface="Cambria Math" panose="02040503050406030204" pitchFamily="18" charset="0"/>
                              <a:ea typeface="Cambria Math" panose="02040503050406030204" pitchFamily="18" charset="0"/>
                            </a:rPr>
                            <m:t>10</m:t>
                          </m:r>
                        </m:sup>
                      </m:sSup>
                    </m:oMath>
                  </m:oMathPara>
                </a14:m>
                <a:endParaRPr lang="en-CN" sz="2000" dirty="0"/>
              </a:p>
              <a:p>
                <a:pPr lvl="1"/>
                <a:r>
                  <a:rPr lang="en-CN" sz="2000" dirty="0"/>
                  <a:t>Sampling: e.g. evaluate (1-r)% candidates only </a:t>
                </a:r>
              </a:p>
            </p:txBody>
          </p:sp>
        </mc:Choice>
        <mc:Fallback xmlns="">
          <p:sp>
            <p:nvSpPr>
              <p:cNvPr id="3" name="Content Placeholder 2">
                <a:extLst>
                  <a:ext uri="{FF2B5EF4-FFF2-40B4-BE49-F238E27FC236}">
                    <a16:creationId xmlns:a16="http://schemas.microsoft.com/office/drawing/2014/main" id="{9D402ABE-2311-8E45-9959-7BDB43F6DB7D}"/>
                  </a:ext>
                </a:extLst>
              </p:cNvPr>
              <p:cNvSpPr>
                <a:spLocks noGrp="1" noRot="1" noChangeAspect="1" noMove="1" noResize="1" noEditPoints="1" noAdjustHandles="1" noChangeArrowheads="1" noChangeShapeType="1" noTextEdit="1"/>
              </p:cNvSpPr>
              <p:nvPr>
                <p:ph sz="quarter" idx="2"/>
              </p:nvPr>
            </p:nvSpPr>
            <p:spPr>
              <a:xfrm>
                <a:off x="4283968" y="1268760"/>
                <a:ext cx="4413945" cy="4824536"/>
              </a:xfrm>
              <a:blipFill>
                <a:blip r:embed="rId2"/>
                <a:stretch>
                  <a:fillRect t="-525" r="-2292"/>
                </a:stretch>
              </a:blipFill>
            </p:spPr>
            <p:txBody>
              <a:bodyPr/>
              <a:lstStyle/>
              <a:p>
                <a:r>
                  <a:rPr lang="en-CN">
                    <a:noFill/>
                  </a:rPr>
                  <a:t> </a:t>
                </a:r>
              </a:p>
            </p:txBody>
          </p:sp>
        </mc:Fallback>
      </mc:AlternateContent>
      <p:sp>
        <p:nvSpPr>
          <p:cNvPr id="4" name="Footer Placeholder 3">
            <a:extLst>
              <a:ext uri="{FF2B5EF4-FFF2-40B4-BE49-F238E27FC236}">
                <a16:creationId xmlns:a16="http://schemas.microsoft.com/office/drawing/2014/main" id="{CEDC0C9F-0D9E-5549-B111-AE7E765F0F87}"/>
              </a:ext>
            </a:extLst>
          </p:cNvPr>
          <p:cNvSpPr>
            <a:spLocks noGrp="1"/>
          </p:cNvSpPr>
          <p:nvPr>
            <p:ph type="ftr" sz="quarter" idx="11"/>
          </p:nvPr>
        </p:nvSpPr>
        <p:spPr/>
        <p:txBody>
          <a:bodyPr/>
          <a:lstStyle/>
          <a:p>
            <a:pPr>
              <a:defRPr/>
            </a:pPr>
            <a:r>
              <a:rPr lang="en-GB"/>
              <a:t>AE2AIM: Artificial Intelligence Methods </a:t>
            </a:r>
            <a:endParaRPr lang="en-GB" dirty="0"/>
          </a:p>
        </p:txBody>
      </p:sp>
      <p:sp>
        <p:nvSpPr>
          <p:cNvPr id="5" name="Title 4">
            <a:extLst>
              <a:ext uri="{FF2B5EF4-FFF2-40B4-BE49-F238E27FC236}">
                <a16:creationId xmlns:a16="http://schemas.microsoft.com/office/drawing/2014/main" id="{FF80E795-7AF8-A548-B28E-EB5A98695D2B}"/>
              </a:ext>
            </a:extLst>
          </p:cNvPr>
          <p:cNvSpPr>
            <a:spLocks noGrp="1"/>
          </p:cNvSpPr>
          <p:nvPr>
            <p:ph type="title"/>
          </p:nvPr>
        </p:nvSpPr>
        <p:spPr>
          <a:xfrm>
            <a:off x="251520" y="72007"/>
            <a:ext cx="8712968" cy="764705"/>
          </a:xfrm>
        </p:spPr>
        <p:txBody>
          <a:bodyPr/>
          <a:lstStyle/>
          <a:p>
            <a:r>
              <a:rPr lang="en-CN" dirty="0"/>
              <a:t>Example - Knapsack</a:t>
            </a:r>
          </a:p>
        </p:txBody>
      </p:sp>
      <p:sp>
        <p:nvSpPr>
          <p:cNvPr id="6" name="Slide Number Placeholder 5">
            <a:extLst>
              <a:ext uri="{FF2B5EF4-FFF2-40B4-BE49-F238E27FC236}">
                <a16:creationId xmlns:a16="http://schemas.microsoft.com/office/drawing/2014/main" id="{09A8AC21-5C8D-1746-9DEE-D31D2B8CB9AE}"/>
              </a:ext>
            </a:extLst>
          </p:cNvPr>
          <p:cNvSpPr>
            <a:spLocks noGrp="1"/>
          </p:cNvSpPr>
          <p:nvPr>
            <p:ph type="sldNum" sz="quarter" idx="12"/>
          </p:nvPr>
        </p:nvSpPr>
        <p:spPr/>
        <p:txBody>
          <a:bodyPr/>
          <a:lstStyle/>
          <a:p>
            <a:pPr>
              <a:defRPr/>
            </a:pPr>
            <a:fld id="{263661D5-87BF-45CA-972D-85C1C12738FE}" type="slidenum">
              <a:rPr lang="en-GB" altLang="zh-CN" smtClean="0"/>
              <a:pPr>
                <a:defRPr/>
              </a:pPr>
              <a:t>25</a:t>
            </a:fld>
            <a:endParaRPr lang="en-GB" altLang="zh-CN" dirty="0"/>
          </a:p>
        </p:txBody>
      </p:sp>
    </p:spTree>
    <p:extLst>
      <p:ext uri="{BB962C8B-B14F-4D97-AF65-F5344CB8AC3E}">
        <p14:creationId xmlns:p14="http://schemas.microsoft.com/office/powerpoint/2010/main" val="2173059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DA84B75-CEB9-3E49-A73C-8CC005AC2960}"/>
              </a:ext>
            </a:extLst>
          </p:cNvPr>
          <p:cNvSpPr>
            <a:spLocks noGrp="1"/>
          </p:cNvSpPr>
          <p:nvPr>
            <p:ph idx="1"/>
          </p:nvPr>
        </p:nvSpPr>
        <p:spPr/>
        <p:txBody>
          <a:bodyPr/>
          <a:lstStyle/>
          <a:p>
            <a:r>
              <a:rPr lang="en-CN" dirty="0"/>
              <a:t>Reduced VNS</a:t>
            </a:r>
          </a:p>
          <a:p>
            <a:pPr lvl="1"/>
            <a:r>
              <a:rPr lang="en-CN" dirty="0"/>
              <a:t>Change Best Descent to First Descent </a:t>
            </a:r>
            <a:r>
              <a:rPr lang="en-US" dirty="0"/>
              <a:t>in local search, coupled with maximum computational time as stopping criteria. </a:t>
            </a:r>
          </a:p>
          <a:p>
            <a:pPr lvl="1"/>
            <a:endParaRPr lang="en-US" dirty="0"/>
          </a:p>
          <a:p>
            <a:pPr lvl="1"/>
            <a:r>
              <a:rPr lang="en-US" dirty="0"/>
              <a:t>Random Sampling </a:t>
            </a:r>
          </a:p>
          <a:p>
            <a:pPr lvl="1"/>
            <a:endParaRPr lang="en-CN" dirty="0"/>
          </a:p>
        </p:txBody>
      </p:sp>
      <p:sp>
        <p:nvSpPr>
          <p:cNvPr id="5" name="Title 4">
            <a:extLst>
              <a:ext uri="{FF2B5EF4-FFF2-40B4-BE49-F238E27FC236}">
                <a16:creationId xmlns:a16="http://schemas.microsoft.com/office/drawing/2014/main" id="{E011E432-D980-B64A-B603-3431CFAD9952}"/>
              </a:ext>
            </a:extLst>
          </p:cNvPr>
          <p:cNvSpPr>
            <a:spLocks noGrp="1"/>
          </p:cNvSpPr>
          <p:nvPr>
            <p:ph type="title"/>
          </p:nvPr>
        </p:nvSpPr>
        <p:spPr/>
        <p:txBody>
          <a:bodyPr/>
          <a:lstStyle/>
          <a:p>
            <a:r>
              <a:rPr lang="en-CN" dirty="0"/>
              <a:t>Extensions of VNS</a:t>
            </a:r>
          </a:p>
        </p:txBody>
      </p:sp>
      <p:sp>
        <p:nvSpPr>
          <p:cNvPr id="2" name="Footer Placeholder 1">
            <a:extLst>
              <a:ext uri="{FF2B5EF4-FFF2-40B4-BE49-F238E27FC236}">
                <a16:creationId xmlns:a16="http://schemas.microsoft.com/office/drawing/2014/main" id="{6CB3EC3C-B541-4148-BE12-BE6D5CE5AC53}"/>
              </a:ext>
            </a:extLst>
          </p:cNvPr>
          <p:cNvSpPr>
            <a:spLocks noGrp="1"/>
          </p:cNvSpPr>
          <p:nvPr>
            <p:ph type="ftr" sz="quarter" idx="11"/>
          </p:nvPr>
        </p:nvSpPr>
        <p:spPr/>
        <p:txBody>
          <a:bodyPr/>
          <a:lstStyle/>
          <a:p>
            <a:pPr>
              <a:defRPr/>
            </a:pPr>
            <a:r>
              <a:rPr lang="en-GB"/>
              <a:t>AE2AIM: Artificial Intelligence Methods </a:t>
            </a:r>
            <a:endParaRPr lang="en-GB" dirty="0"/>
          </a:p>
        </p:txBody>
      </p:sp>
      <p:sp>
        <p:nvSpPr>
          <p:cNvPr id="3" name="Slide Number Placeholder 2">
            <a:extLst>
              <a:ext uri="{FF2B5EF4-FFF2-40B4-BE49-F238E27FC236}">
                <a16:creationId xmlns:a16="http://schemas.microsoft.com/office/drawing/2014/main" id="{9A74F195-DC1C-DA43-9331-F5B63D1804C1}"/>
              </a:ext>
            </a:extLst>
          </p:cNvPr>
          <p:cNvSpPr>
            <a:spLocks noGrp="1"/>
          </p:cNvSpPr>
          <p:nvPr>
            <p:ph type="sldNum" sz="quarter" idx="12"/>
          </p:nvPr>
        </p:nvSpPr>
        <p:spPr/>
        <p:txBody>
          <a:bodyPr/>
          <a:lstStyle/>
          <a:p>
            <a:pPr>
              <a:defRPr/>
            </a:pPr>
            <a:fld id="{1EBC51C5-6A51-417D-95E0-B5BEB324FC04}" type="slidenum">
              <a:rPr lang="en-GB" altLang="zh-CN" smtClean="0"/>
              <a:pPr>
                <a:defRPr/>
              </a:pPr>
              <a:t>26</a:t>
            </a:fld>
            <a:endParaRPr lang="en-GB" altLang="zh-CN" dirty="0"/>
          </a:p>
        </p:txBody>
      </p:sp>
    </p:spTree>
    <p:extLst>
      <p:ext uri="{BB962C8B-B14F-4D97-AF65-F5344CB8AC3E}">
        <p14:creationId xmlns:p14="http://schemas.microsoft.com/office/powerpoint/2010/main" val="3819412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8E4D933-B1C9-6C45-979C-76F1C2B20F24}"/>
              </a:ext>
            </a:extLst>
          </p:cNvPr>
          <p:cNvSpPr>
            <a:spLocks noGrp="1"/>
          </p:cNvSpPr>
          <p:nvPr>
            <p:ph idx="1"/>
          </p:nvPr>
        </p:nvSpPr>
        <p:spPr/>
        <p:txBody>
          <a:bodyPr/>
          <a:lstStyle/>
          <a:p>
            <a:r>
              <a:rPr lang="en-CN" dirty="0"/>
              <a:t>Adaptive Large Scale Neighbourhood Search (ALNS) (Ropke &amp; Pisinger, 2006)</a:t>
            </a:r>
          </a:p>
          <a:p>
            <a:pPr lvl="1"/>
            <a:endParaRPr lang="en-CN" dirty="0"/>
          </a:p>
        </p:txBody>
      </p:sp>
      <p:sp>
        <p:nvSpPr>
          <p:cNvPr id="6" name="Title 5">
            <a:extLst>
              <a:ext uri="{FF2B5EF4-FFF2-40B4-BE49-F238E27FC236}">
                <a16:creationId xmlns:a16="http://schemas.microsoft.com/office/drawing/2014/main" id="{A1CDFF49-4677-5147-B632-B1152ECAF77B}"/>
              </a:ext>
            </a:extLst>
          </p:cNvPr>
          <p:cNvSpPr>
            <a:spLocks noGrp="1"/>
          </p:cNvSpPr>
          <p:nvPr>
            <p:ph type="title"/>
          </p:nvPr>
        </p:nvSpPr>
        <p:spPr/>
        <p:txBody>
          <a:bodyPr/>
          <a:lstStyle/>
          <a:p>
            <a:r>
              <a:rPr lang="en-CN" dirty="0"/>
              <a:t>Extensions of VNS</a:t>
            </a:r>
          </a:p>
        </p:txBody>
      </p:sp>
      <p:sp>
        <p:nvSpPr>
          <p:cNvPr id="8" name="Rectangle 7">
            <a:extLst>
              <a:ext uri="{FF2B5EF4-FFF2-40B4-BE49-F238E27FC236}">
                <a16:creationId xmlns:a16="http://schemas.microsoft.com/office/drawing/2014/main" id="{38731C49-156F-F44E-B3DD-7FE8DC17CD9E}"/>
              </a:ext>
            </a:extLst>
          </p:cNvPr>
          <p:cNvSpPr/>
          <p:nvPr/>
        </p:nvSpPr>
        <p:spPr>
          <a:xfrm>
            <a:off x="457200" y="5445224"/>
            <a:ext cx="8229600" cy="830997"/>
          </a:xfrm>
          <a:prstGeom prst="rect">
            <a:avLst/>
          </a:prstGeom>
        </p:spPr>
        <p:txBody>
          <a:bodyPr wrap="square">
            <a:spAutoFit/>
          </a:bodyPr>
          <a:lstStyle/>
          <a:p>
            <a:r>
              <a:rPr lang="en-US" sz="1600" dirty="0"/>
              <a:t>S. </a:t>
            </a:r>
            <a:r>
              <a:rPr lang="en-US" sz="1600" dirty="0" err="1"/>
              <a:t>Ropke</a:t>
            </a:r>
            <a:r>
              <a:rPr lang="en-US" sz="1600" dirty="0"/>
              <a:t>, D. </a:t>
            </a:r>
            <a:r>
              <a:rPr lang="en-US" sz="1600" dirty="0" err="1"/>
              <a:t>Pisinger</a:t>
            </a:r>
            <a:r>
              <a:rPr lang="en-US" sz="1600" dirty="0"/>
              <a:t> An adaptive large neighborhood search heuristic for the pickup and delivery problem with time windows. </a:t>
            </a:r>
            <a:r>
              <a:rPr lang="en-US" sz="1600" b="1" i="1" dirty="0"/>
              <a:t>Transportation Science</a:t>
            </a:r>
            <a:r>
              <a:rPr lang="en-US" sz="1600" dirty="0"/>
              <a:t>, 40 (4) (2006), pp. 455-472. </a:t>
            </a:r>
          </a:p>
          <a:p>
            <a:r>
              <a:rPr lang="en-US" sz="1600" dirty="0" err="1"/>
              <a:t>doi</a:t>
            </a:r>
            <a:r>
              <a:rPr lang="en-US" sz="1600" dirty="0"/>
              <a:t>: </a:t>
            </a:r>
            <a:r>
              <a:rPr lang="en-US" sz="1600" dirty="0">
                <a:hlinkClick r:id="rId2"/>
              </a:rPr>
              <a:t>http://www.doi.org/10.1287/trsc.1050.0135</a:t>
            </a:r>
            <a:r>
              <a:rPr lang="en-US" sz="1600" dirty="0"/>
              <a:t> </a:t>
            </a:r>
            <a:endParaRPr lang="en-CN" sz="1600" dirty="0"/>
          </a:p>
        </p:txBody>
      </p:sp>
      <p:sp>
        <p:nvSpPr>
          <p:cNvPr id="9" name="Rounded Rectangle 8">
            <a:extLst>
              <a:ext uri="{FF2B5EF4-FFF2-40B4-BE49-F238E27FC236}">
                <a16:creationId xmlns:a16="http://schemas.microsoft.com/office/drawing/2014/main" id="{AC46F2F9-82B5-304C-A5E4-9A3FCE71B3C5}"/>
              </a:ext>
            </a:extLst>
          </p:cNvPr>
          <p:cNvSpPr/>
          <p:nvPr/>
        </p:nvSpPr>
        <p:spPr>
          <a:xfrm>
            <a:off x="2472197" y="1963036"/>
            <a:ext cx="1349895" cy="7386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CN" dirty="0">
                <a:solidFill>
                  <a:schemeClr val="tx1"/>
                </a:solidFill>
              </a:rPr>
              <a:t>Current Solution</a:t>
            </a:r>
          </a:p>
        </p:txBody>
      </p:sp>
      <p:sp>
        <p:nvSpPr>
          <p:cNvPr id="10" name="Rounded Rectangle 9">
            <a:extLst>
              <a:ext uri="{FF2B5EF4-FFF2-40B4-BE49-F238E27FC236}">
                <a16:creationId xmlns:a16="http://schemas.microsoft.com/office/drawing/2014/main" id="{EB613CF0-7FDE-F04C-886A-2347AC4C4BC0}"/>
              </a:ext>
            </a:extLst>
          </p:cNvPr>
          <p:cNvSpPr/>
          <p:nvPr/>
        </p:nvSpPr>
        <p:spPr>
          <a:xfrm>
            <a:off x="2893592" y="3284984"/>
            <a:ext cx="1872208"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CN" dirty="0">
                <a:solidFill>
                  <a:schemeClr val="tx1"/>
                </a:solidFill>
              </a:rPr>
              <a:t>Local Search Neighbourhoods</a:t>
            </a:r>
          </a:p>
        </p:txBody>
      </p:sp>
      <p:sp>
        <p:nvSpPr>
          <p:cNvPr id="11" name="Rounded Rectangle 10">
            <a:extLst>
              <a:ext uri="{FF2B5EF4-FFF2-40B4-BE49-F238E27FC236}">
                <a16:creationId xmlns:a16="http://schemas.microsoft.com/office/drawing/2014/main" id="{7C95A947-C751-AE42-9899-582EE013EA10}"/>
              </a:ext>
            </a:extLst>
          </p:cNvPr>
          <p:cNvSpPr/>
          <p:nvPr/>
        </p:nvSpPr>
        <p:spPr>
          <a:xfrm>
            <a:off x="4788024" y="3284984"/>
            <a:ext cx="1349895"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CN" dirty="0">
                <a:solidFill>
                  <a:schemeClr val="tx1"/>
                </a:solidFill>
              </a:rPr>
              <a:t>Destroy Opertors</a:t>
            </a:r>
          </a:p>
        </p:txBody>
      </p:sp>
      <p:sp>
        <p:nvSpPr>
          <p:cNvPr id="12" name="Rounded Rectangle 11">
            <a:extLst>
              <a:ext uri="{FF2B5EF4-FFF2-40B4-BE49-F238E27FC236}">
                <a16:creationId xmlns:a16="http://schemas.microsoft.com/office/drawing/2014/main" id="{745E39A8-DFC6-5A43-9DCF-B0E24EA29D09}"/>
              </a:ext>
            </a:extLst>
          </p:cNvPr>
          <p:cNvSpPr/>
          <p:nvPr/>
        </p:nvSpPr>
        <p:spPr>
          <a:xfrm>
            <a:off x="6137919" y="3284984"/>
            <a:ext cx="125815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CN" dirty="0">
                <a:solidFill>
                  <a:schemeClr val="tx1"/>
                </a:solidFill>
              </a:rPr>
              <a:t>Repair Opertors</a:t>
            </a:r>
          </a:p>
        </p:txBody>
      </p:sp>
      <p:sp>
        <p:nvSpPr>
          <p:cNvPr id="13" name="Rounded Rectangle 12">
            <a:extLst>
              <a:ext uri="{FF2B5EF4-FFF2-40B4-BE49-F238E27FC236}">
                <a16:creationId xmlns:a16="http://schemas.microsoft.com/office/drawing/2014/main" id="{3CAEF459-64D5-5446-91BA-38CADF432C37}"/>
              </a:ext>
            </a:extLst>
          </p:cNvPr>
          <p:cNvSpPr/>
          <p:nvPr/>
        </p:nvSpPr>
        <p:spPr>
          <a:xfrm>
            <a:off x="4277794" y="1963036"/>
            <a:ext cx="3118281" cy="73866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CN" dirty="0">
                <a:solidFill>
                  <a:schemeClr val="tx1"/>
                </a:solidFill>
              </a:rPr>
              <a:t>Adaptive Selection Mechanisms</a:t>
            </a:r>
          </a:p>
        </p:txBody>
      </p:sp>
      <p:sp>
        <p:nvSpPr>
          <p:cNvPr id="15" name="Rounded Rectangle 14">
            <a:extLst>
              <a:ext uri="{FF2B5EF4-FFF2-40B4-BE49-F238E27FC236}">
                <a16:creationId xmlns:a16="http://schemas.microsoft.com/office/drawing/2014/main" id="{FDAD7226-E75D-EE43-8B88-3A3FFD75A94E}"/>
              </a:ext>
            </a:extLst>
          </p:cNvPr>
          <p:cNvSpPr/>
          <p:nvPr/>
        </p:nvSpPr>
        <p:spPr>
          <a:xfrm>
            <a:off x="3952405" y="4375506"/>
            <a:ext cx="3443664"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CN" dirty="0">
                <a:solidFill>
                  <a:schemeClr val="tx1"/>
                </a:solidFill>
              </a:rPr>
              <a:t>Simulated Annealing </a:t>
            </a:r>
          </a:p>
          <a:p>
            <a:pPr algn="ctr"/>
            <a:r>
              <a:rPr lang="en-CN" dirty="0">
                <a:solidFill>
                  <a:schemeClr val="tx1"/>
                </a:solidFill>
              </a:rPr>
              <a:t>Acceptance Criteria</a:t>
            </a:r>
          </a:p>
        </p:txBody>
      </p:sp>
      <p:cxnSp>
        <p:nvCxnSpPr>
          <p:cNvPr id="17" name="Straight Arrow Connector 16">
            <a:extLst>
              <a:ext uri="{FF2B5EF4-FFF2-40B4-BE49-F238E27FC236}">
                <a16:creationId xmlns:a16="http://schemas.microsoft.com/office/drawing/2014/main" id="{A2A0CCBD-989D-C34C-A750-DD98A03AB83D}"/>
              </a:ext>
            </a:extLst>
          </p:cNvPr>
          <p:cNvCxnSpPr>
            <a:cxnSpLocks/>
            <a:stCxn id="9" idx="3"/>
            <a:endCxn id="13" idx="1"/>
          </p:cNvCxnSpPr>
          <p:nvPr/>
        </p:nvCxnSpPr>
        <p:spPr>
          <a:xfrm>
            <a:off x="3822092" y="2332368"/>
            <a:ext cx="455702" cy="0"/>
          </a:xfrm>
          <a:prstGeom prst="straightConnector1">
            <a:avLst/>
          </a:prstGeom>
          <a:ln w="22225"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E0ADD79-B3AF-6C49-BE69-01147414B708}"/>
              </a:ext>
            </a:extLst>
          </p:cNvPr>
          <p:cNvCxnSpPr>
            <a:cxnSpLocks/>
          </p:cNvCxnSpPr>
          <p:nvPr/>
        </p:nvCxnSpPr>
        <p:spPr>
          <a:xfrm flipH="1">
            <a:off x="5373558" y="2734638"/>
            <a:ext cx="1" cy="565273"/>
          </a:xfrm>
          <a:prstGeom prst="straightConnector1">
            <a:avLst/>
          </a:prstGeom>
          <a:ln w="22225"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382E132-4A0D-4748-AB50-93F1F6C37261}"/>
              </a:ext>
            </a:extLst>
          </p:cNvPr>
          <p:cNvCxnSpPr>
            <a:cxnSpLocks/>
          </p:cNvCxnSpPr>
          <p:nvPr/>
        </p:nvCxnSpPr>
        <p:spPr>
          <a:xfrm flipH="1">
            <a:off x="6732239" y="2708920"/>
            <a:ext cx="1" cy="565273"/>
          </a:xfrm>
          <a:prstGeom prst="straightConnector1">
            <a:avLst/>
          </a:prstGeom>
          <a:ln w="22225"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8B8B453-0DF5-6844-8CAA-1CEC7AFFF4D9}"/>
              </a:ext>
            </a:extLst>
          </p:cNvPr>
          <p:cNvCxnSpPr>
            <a:cxnSpLocks/>
          </p:cNvCxnSpPr>
          <p:nvPr/>
        </p:nvCxnSpPr>
        <p:spPr>
          <a:xfrm flipH="1">
            <a:off x="4407626" y="2701700"/>
            <a:ext cx="1" cy="565273"/>
          </a:xfrm>
          <a:prstGeom prst="straightConnector1">
            <a:avLst/>
          </a:prstGeom>
          <a:ln w="22225"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C3CED4D-4CBA-E64F-A8F3-318EC7DC2B6F}"/>
              </a:ext>
            </a:extLst>
          </p:cNvPr>
          <p:cNvCxnSpPr>
            <a:cxnSpLocks/>
          </p:cNvCxnSpPr>
          <p:nvPr/>
        </p:nvCxnSpPr>
        <p:spPr>
          <a:xfrm flipH="1">
            <a:off x="5373557" y="3976785"/>
            <a:ext cx="2" cy="450124"/>
          </a:xfrm>
          <a:prstGeom prst="straightConnector1">
            <a:avLst/>
          </a:prstGeom>
          <a:ln w="22225"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D322B32-0BDA-A94E-94CC-184F882CEDFD}"/>
              </a:ext>
            </a:extLst>
          </p:cNvPr>
          <p:cNvCxnSpPr>
            <a:cxnSpLocks/>
          </p:cNvCxnSpPr>
          <p:nvPr/>
        </p:nvCxnSpPr>
        <p:spPr>
          <a:xfrm>
            <a:off x="6732239" y="3951067"/>
            <a:ext cx="0" cy="424439"/>
          </a:xfrm>
          <a:prstGeom prst="straightConnector1">
            <a:avLst/>
          </a:prstGeom>
          <a:ln w="22225"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97F7360-ECB6-8E45-8109-6CFEA49F50B6}"/>
              </a:ext>
            </a:extLst>
          </p:cNvPr>
          <p:cNvCxnSpPr>
            <a:cxnSpLocks/>
          </p:cNvCxnSpPr>
          <p:nvPr/>
        </p:nvCxnSpPr>
        <p:spPr>
          <a:xfrm>
            <a:off x="4407626" y="3943847"/>
            <a:ext cx="0" cy="431659"/>
          </a:xfrm>
          <a:prstGeom prst="straightConnector1">
            <a:avLst/>
          </a:prstGeom>
          <a:ln w="22225"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10C73DE-F551-5F42-8780-AB943F0029C7}"/>
              </a:ext>
            </a:extLst>
          </p:cNvPr>
          <p:cNvCxnSpPr>
            <a:cxnSpLocks/>
            <a:stCxn id="15" idx="1"/>
          </p:cNvCxnSpPr>
          <p:nvPr/>
        </p:nvCxnSpPr>
        <p:spPr>
          <a:xfrm flipH="1">
            <a:off x="1835696" y="4771550"/>
            <a:ext cx="2116709" cy="0"/>
          </a:xfrm>
          <a:prstGeom prst="straightConnector1">
            <a:avLst/>
          </a:prstGeom>
          <a:ln w="22225"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F7BC1DB-D25F-C940-9A9D-2FC5060AB334}"/>
              </a:ext>
            </a:extLst>
          </p:cNvPr>
          <p:cNvCxnSpPr>
            <a:cxnSpLocks/>
          </p:cNvCxnSpPr>
          <p:nvPr/>
        </p:nvCxnSpPr>
        <p:spPr>
          <a:xfrm flipV="1">
            <a:off x="1835696" y="2332368"/>
            <a:ext cx="0" cy="2439182"/>
          </a:xfrm>
          <a:prstGeom prst="straightConnector1">
            <a:avLst/>
          </a:prstGeom>
          <a:ln w="22225"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D11ED85-9DBB-8947-B6F4-A17FE29EC26A}"/>
              </a:ext>
            </a:extLst>
          </p:cNvPr>
          <p:cNvCxnSpPr>
            <a:cxnSpLocks/>
            <a:endCxn id="9" idx="1"/>
          </p:cNvCxnSpPr>
          <p:nvPr/>
        </p:nvCxnSpPr>
        <p:spPr>
          <a:xfrm>
            <a:off x="1835696" y="2332368"/>
            <a:ext cx="636501" cy="0"/>
          </a:xfrm>
          <a:prstGeom prst="straightConnector1">
            <a:avLst/>
          </a:prstGeom>
          <a:ln w="22225"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52F6AEC-A28E-2644-8E33-2BE6148C5F8A}"/>
              </a:ext>
            </a:extLst>
          </p:cNvPr>
          <p:cNvSpPr>
            <a:spLocks noGrp="1"/>
          </p:cNvSpPr>
          <p:nvPr>
            <p:ph type="ftr" sz="quarter" idx="11"/>
          </p:nvPr>
        </p:nvSpPr>
        <p:spPr/>
        <p:txBody>
          <a:bodyPr/>
          <a:lstStyle/>
          <a:p>
            <a:pPr>
              <a:defRPr/>
            </a:pPr>
            <a:r>
              <a:rPr lang="en-GB"/>
              <a:t>AE2AIM: Artificial Intelligence Methods </a:t>
            </a:r>
            <a:endParaRPr lang="en-GB" dirty="0"/>
          </a:p>
        </p:txBody>
      </p:sp>
      <p:sp>
        <p:nvSpPr>
          <p:cNvPr id="3" name="Slide Number Placeholder 2">
            <a:extLst>
              <a:ext uri="{FF2B5EF4-FFF2-40B4-BE49-F238E27FC236}">
                <a16:creationId xmlns:a16="http://schemas.microsoft.com/office/drawing/2014/main" id="{4EB38426-B3B1-B245-A84F-C48898600911}"/>
              </a:ext>
            </a:extLst>
          </p:cNvPr>
          <p:cNvSpPr>
            <a:spLocks noGrp="1"/>
          </p:cNvSpPr>
          <p:nvPr>
            <p:ph type="sldNum" sz="quarter" idx="12"/>
          </p:nvPr>
        </p:nvSpPr>
        <p:spPr/>
        <p:txBody>
          <a:bodyPr/>
          <a:lstStyle/>
          <a:p>
            <a:pPr>
              <a:defRPr/>
            </a:pPr>
            <a:fld id="{1EBC51C5-6A51-417D-95E0-B5BEB324FC04}" type="slidenum">
              <a:rPr lang="en-GB" altLang="zh-CN" smtClean="0"/>
              <a:pPr>
                <a:defRPr/>
              </a:pPr>
              <a:t>27</a:t>
            </a:fld>
            <a:endParaRPr lang="en-GB" altLang="zh-CN" dirty="0"/>
          </a:p>
        </p:txBody>
      </p:sp>
    </p:spTree>
    <p:extLst>
      <p:ext uri="{BB962C8B-B14F-4D97-AF65-F5344CB8AC3E}">
        <p14:creationId xmlns:p14="http://schemas.microsoft.com/office/powerpoint/2010/main" val="38223900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621FE7F-6EC1-AC44-B765-13AF93FBB70A}"/>
              </a:ext>
            </a:extLst>
          </p:cNvPr>
          <p:cNvSpPr>
            <a:spLocks noGrp="1"/>
          </p:cNvSpPr>
          <p:nvPr>
            <p:ph idx="1"/>
          </p:nvPr>
        </p:nvSpPr>
        <p:spPr/>
        <p:txBody>
          <a:bodyPr/>
          <a:lstStyle/>
          <a:p>
            <a:r>
              <a:rPr lang="en-CN" sz="2000" dirty="0"/>
              <a:t>Tabu Search</a:t>
            </a:r>
          </a:p>
          <a:p>
            <a:pPr lvl="1"/>
            <a:r>
              <a:rPr lang="en-CN" sz="2000" dirty="0"/>
              <a:t>Simple to implement, general to many problems </a:t>
            </a:r>
          </a:p>
          <a:p>
            <a:pPr lvl="1"/>
            <a:r>
              <a:rPr lang="en-CN" sz="2000" dirty="0"/>
              <a:t>Effective in preventing cycling </a:t>
            </a:r>
          </a:p>
          <a:p>
            <a:pPr lvl="1"/>
            <a:r>
              <a:rPr lang="en-CN" sz="2000" dirty="0"/>
              <a:t>Exploration through long-term memory </a:t>
            </a:r>
          </a:p>
          <a:p>
            <a:r>
              <a:rPr lang="en-CN" sz="2000" dirty="0"/>
              <a:t>VNS</a:t>
            </a:r>
          </a:p>
          <a:p>
            <a:pPr lvl="1"/>
            <a:r>
              <a:rPr lang="en-US" sz="2000" dirty="0"/>
              <a:t>Simple and largely applicable </a:t>
            </a:r>
          </a:p>
          <a:p>
            <a:pPr lvl="1"/>
            <a:r>
              <a:rPr lang="en-US" sz="2000" dirty="0"/>
              <a:t>Efficient and effective, especially constrained CO problems. </a:t>
            </a:r>
          </a:p>
          <a:p>
            <a:pPr lvl="1"/>
            <a:r>
              <a:rPr lang="en-US" sz="2000" dirty="0"/>
              <a:t>Robust: performs well for various problems</a:t>
            </a:r>
          </a:p>
          <a:p>
            <a:pPr lvl="1"/>
            <a:r>
              <a:rPr lang="en-US" sz="2000" dirty="0"/>
              <a:t>Flexible to extend: allows development of variations/extensions </a:t>
            </a:r>
          </a:p>
          <a:p>
            <a:pPr lvl="1"/>
            <a:endParaRPr lang="en-CN" sz="2000" dirty="0"/>
          </a:p>
        </p:txBody>
      </p:sp>
      <p:sp>
        <p:nvSpPr>
          <p:cNvPr id="6" name="Title 5">
            <a:extLst>
              <a:ext uri="{FF2B5EF4-FFF2-40B4-BE49-F238E27FC236}">
                <a16:creationId xmlns:a16="http://schemas.microsoft.com/office/drawing/2014/main" id="{437583A5-20D3-E843-B087-E33F77F0B32F}"/>
              </a:ext>
            </a:extLst>
          </p:cNvPr>
          <p:cNvSpPr>
            <a:spLocks noGrp="1"/>
          </p:cNvSpPr>
          <p:nvPr>
            <p:ph type="title"/>
          </p:nvPr>
        </p:nvSpPr>
        <p:spPr/>
        <p:txBody>
          <a:bodyPr/>
          <a:lstStyle/>
          <a:p>
            <a:r>
              <a:rPr lang="en-CN" dirty="0"/>
              <a:t>Conclusions</a:t>
            </a:r>
          </a:p>
        </p:txBody>
      </p:sp>
      <p:sp>
        <p:nvSpPr>
          <p:cNvPr id="2" name="Footer Placeholder 1">
            <a:extLst>
              <a:ext uri="{FF2B5EF4-FFF2-40B4-BE49-F238E27FC236}">
                <a16:creationId xmlns:a16="http://schemas.microsoft.com/office/drawing/2014/main" id="{40DB32BC-1838-1D47-862E-F09686EAFFFA}"/>
              </a:ext>
            </a:extLst>
          </p:cNvPr>
          <p:cNvSpPr>
            <a:spLocks noGrp="1"/>
          </p:cNvSpPr>
          <p:nvPr>
            <p:ph type="ftr" sz="quarter" idx="11"/>
          </p:nvPr>
        </p:nvSpPr>
        <p:spPr/>
        <p:txBody>
          <a:bodyPr/>
          <a:lstStyle/>
          <a:p>
            <a:pPr>
              <a:defRPr/>
            </a:pPr>
            <a:r>
              <a:rPr lang="en-GB"/>
              <a:t>AE2AIM: Artificial Intelligence Methods </a:t>
            </a:r>
            <a:endParaRPr lang="en-GB" dirty="0"/>
          </a:p>
        </p:txBody>
      </p:sp>
      <p:sp>
        <p:nvSpPr>
          <p:cNvPr id="3" name="Slide Number Placeholder 2">
            <a:extLst>
              <a:ext uri="{FF2B5EF4-FFF2-40B4-BE49-F238E27FC236}">
                <a16:creationId xmlns:a16="http://schemas.microsoft.com/office/drawing/2014/main" id="{E7047E8F-2B01-F046-BD9C-3D2AE1D7E132}"/>
              </a:ext>
            </a:extLst>
          </p:cNvPr>
          <p:cNvSpPr>
            <a:spLocks noGrp="1"/>
          </p:cNvSpPr>
          <p:nvPr>
            <p:ph type="sldNum" sz="quarter" idx="12"/>
          </p:nvPr>
        </p:nvSpPr>
        <p:spPr/>
        <p:txBody>
          <a:bodyPr/>
          <a:lstStyle/>
          <a:p>
            <a:pPr>
              <a:defRPr/>
            </a:pPr>
            <a:fld id="{1EBC51C5-6A51-417D-95E0-B5BEB324FC04}" type="slidenum">
              <a:rPr lang="en-GB" altLang="zh-CN" smtClean="0"/>
              <a:pPr>
                <a:defRPr/>
              </a:pPr>
              <a:t>28</a:t>
            </a:fld>
            <a:endParaRPr lang="en-GB" altLang="zh-CN" dirty="0"/>
          </a:p>
        </p:txBody>
      </p:sp>
    </p:spTree>
    <p:extLst>
      <p:ext uri="{BB962C8B-B14F-4D97-AF65-F5344CB8AC3E}">
        <p14:creationId xmlns:p14="http://schemas.microsoft.com/office/powerpoint/2010/main" val="39895505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r>
              <a:rPr lang="en-GB" altLang="zh-CN" dirty="0">
                <a:ea typeface="宋体" charset="-122"/>
              </a:rPr>
              <a:t>Population based metaheuristics</a:t>
            </a:r>
          </a:p>
          <a:p>
            <a:pPr lvl="1"/>
            <a:r>
              <a:rPr lang="en-GB" dirty="0">
                <a:ea typeface="宋体" charset="-122"/>
              </a:rPr>
              <a:t>Genetic algorithm</a:t>
            </a:r>
          </a:p>
        </p:txBody>
      </p:sp>
      <p:sp>
        <p:nvSpPr>
          <p:cNvPr id="9" name="Title 8"/>
          <p:cNvSpPr>
            <a:spLocks noGrp="1"/>
          </p:cNvSpPr>
          <p:nvPr>
            <p:ph type="title"/>
          </p:nvPr>
        </p:nvSpPr>
        <p:spPr/>
        <p:txBody>
          <a:bodyPr/>
          <a:lstStyle/>
          <a:p>
            <a:r>
              <a:rPr lang="en-US" dirty="0"/>
              <a:t>Next lecture</a:t>
            </a:r>
          </a:p>
        </p:txBody>
      </p:sp>
      <p:sp>
        <p:nvSpPr>
          <p:cNvPr id="4" name="Footer Placeholder 3">
            <a:extLst>
              <a:ext uri="{FF2B5EF4-FFF2-40B4-BE49-F238E27FC236}">
                <a16:creationId xmlns:a16="http://schemas.microsoft.com/office/drawing/2014/main" id="{AE5F7398-9BB8-D74D-85D3-825990EF7005}"/>
              </a:ext>
            </a:extLst>
          </p:cNvPr>
          <p:cNvSpPr>
            <a:spLocks noGrp="1"/>
          </p:cNvSpPr>
          <p:nvPr>
            <p:ph type="ftr" sz="quarter" idx="11"/>
          </p:nvPr>
        </p:nvSpPr>
        <p:spPr/>
        <p:txBody>
          <a:bodyPr/>
          <a:lstStyle/>
          <a:p>
            <a:pPr>
              <a:defRPr/>
            </a:pPr>
            <a:r>
              <a:rPr lang="en-GB"/>
              <a:t>AE2AIM: Artificial Intelligence Methods </a:t>
            </a:r>
            <a:endParaRPr lang="en-GB" dirty="0"/>
          </a:p>
        </p:txBody>
      </p:sp>
      <p:sp>
        <p:nvSpPr>
          <p:cNvPr id="5" name="Slide Number Placeholder 4">
            <a:extLst>
              <a:ext uri="{FF2B5EF4-FFF2-40B4-BE49-F238E27FC236}">
                <a16:creationId xmlns:a16="http://schemas.microsoft.com/office/drawing/2014/main" id="{482F4DDD-8F4C-084B-948D-F7AA38D7996E}"/>
              </a:ext>
            </a:extLst>
          </p:cNvPr>
          <p:cNvSpPr>
            <a:spLocks noGrp="1"/>
          </p:cNvSpPr>
          <p:nvPr>
            <p:ph type="sldNum" sz="quarter" idx="12"/>
          </p:nvPr>
        </p:nvSpPr>
        <p:spPr/>
        <p:txBody>
          <a:bodyPr/>
          <a:lstStyle/>
          <a:p>
            <a:pPr>
              <a:defRPr/>
            </a:pPr>
            <a:fld id="{1EBC51C5-6A51-417D-95E0-B5BEB324FC04}" type="slidenum">
              <a:rPr lang="en-GB" altLang="zh-CN" smtClean="0"/>
              <a:pPr>
                <a:defRPr/>
              </a:pPr>
              <a:t>29</a:t>
            </a:fld>
            <a:endParaRPr lang="en-GB" altLang="zh-CN" dirty="0"/>
          </a:p>
        </p:txBody>
      </p:sp>
    </p:spTree>
    <p:extLst>
      <p:ext uri="{BB962C8B-B14F-4D97-AF65-F5344CB8AC3E}">
        <p14:creationId xmlns:p14="http://schemas.microsoft.com/office/powerpoint/2010/main" val="1130249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r>
              <a:rPr lang="en-GB" altLang="zh-CN" dirty="0">
                <a:ea typeface="宋体" charset="-122"/>
              </a:rPr>
              <a:t>Metaheuristics II</a:t>
            </a:r>
          </a:p>
          <a:p>
            <a:pPr lvl="1"/>
            <a:r>
              <a:rPr lang="en-GB" dirty="0" err="1">
                <a:ea typeface="宋体" charset="-122"/>
              </a:rPr>
              <a:t>Tabu</a:t>
            </a:r>
            <a:r>
              <a:rPr lang="en-GB" dirty="0">
                <a:ea typeface="宋体" charset="-122"/>
              </a:rPr>
              <a:t> Search </a:t>
            </a:r>
          </a:p>
          <a:p>
            <a:pPr lvl="1"/>
            <a:r>
              <a:rPr lang="en-GB" dirty="0">
                <a:ea typeface="宋体" charset="-122"/>
              </a:rPr>
              <a:t>Variable Neighbourhood Search</a:t>
            </a:r>
          </a:p>
        </p:txBody>
      </p:sp>
      <p:sp>
        <p:nvSpPr>
          <p:cNvPr id="9" name="Title 8"/>
          <p:cNvSpPr>
            <a:spLocks noGrp="1"/>
          </p:cNvSpPr>
          <p:nvPr>
            <p:ph type="title"/>
          </p:nvPr>
        </p:nvSpPr>
        <p:spPr/>
        <p:txBody>
          <a:bodyPr/>
          <a:lstStyle/>
          <a:p>
            <a:r>
              <a:rPr lang="en-US" dirty="0"/>
              <a:t>In this lecture</a:t>
            </a:r>
          </a:p>
        </p:txBody>
      </p:sp>
      <p:sp>
        <p:nvSpPr>
          <p:cNvPr id="2" name="Footer Placeholder 1">
            <a:extLst>
              <a:ext uri="{FF2B5EF4-FFF2-40B4-BE49-F238E27FC236}">
                <a16:creationId xmlns:a16="http://schemas.microsoft.com/office/drawing/2014/main" id="{EEC9CBE8-9A43-F248-8227-E28B9A541661}"/>
              </a:ext>
            </a:extLst>
          </p:cNvPr>
          <p:cNvSpPr>
            <a:spLocks noGrp="1"/>
          </p:cNvSpPr>
          <p:nvPr>
            <p:ph type="ftr" sz="quarter" idx="11"/>
          </p:nvPr>
        </p:nvSpPr>
        <p:spPr/>
        <p:txBody>
          <a:bodyPr/>
          <a:lstStyle/>
          <a:p>
            <a:pPr>
              <a:defRPr/>
            </a:pPr>
            <a:r>
              <a:rPr lang="en-GB"/>
              <a:t>AE2AIM: Artificial Intelligence Methods </a:t>
            </a:r>
            <a:endParaRPr lang="en-GB" dirty="0"/>
          </a:p>
        </p:txBody>
      </p:sp>
      <p:sp>
        <p:nvSpPr>
          <p:cNvPr id="3" name="Slide Number Placeholder 2">
            <a:extLst>
              <a:ext uri="{FF2B5EF4-FFF2-40B4-BE49-F238E27FC236}">
                <a16:creationId xmlns:a16="http://schemas.microsoft.com/office/drawing/2014/main" id="{68F5C39B-4FC7-904E-8607-D567B6918061}"/>
              </a:ext>
            </a:extLst>
          </p:cNvPr>
          <p:cNvSpPr>
            <a:spLocks noGrp="1"/>
          </p:cNvSpPr>
          <p:nvPr>
            <p:ph type="sldNum" sz="quarter" idx="12"/>
          </p:nvPr>
        </p:nvSpPr>
        <p:spPr/>
        <p:txBody>
          <a:bodyPr/>
          <a:lstStyle/>
          <a:p>
            <a:pPr>
              <a:defRPr/>
            </a:pPr>
            <a:fld id="{1EBC51C5-6A51-417D-95E0-B5BEB324FC04}" type="slidenum">
              <a:rPr lang="en-GB" altLang="zh-CN" smtClean="0"/>
              <a:pPr>
                <a:defRPr/>
              </a:pPr>
              <a:t>3</a:t>
            </a:fld>
            <a:endParaRPr lang="en-GB" altLang="zh-CN" dirty="0"/>
          </a:p>
        </p:txBody>
      </p:sp>
    </p:spTree>
    <p:extLst>
      <p:ext uri="{BB962C8B-B14F-4D97-AF65-F5344CB8AC3E}">
        <p14:creationId xmlns:p14="http://schemas.microsoft.com/office/powerpoint/2010/main" val="3587485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95536" y="3140968"/>
            <a:ext cx="8496944" cy="893605"/>
          </a:xfrm>
        </p:spPr>
        <p:txBody>
          <a:bodyPr/>
          <a:lstStyle/>
          <a:p>
            <a:r>
              <a:rPr lang="en-US" dirty="0" err="1"/>
              <a:t>Tabu</a:t>
            </a:r>
            <a:r>
              <a:rPr lang="en-US" dirty="0"/>
              <a:t> Search</a:t>
            </a:r>
          </a:p>
        </p:txBody>
      </p:sp>
      <p:sp>
        <p:nvSpPr>
          <p:cNvPr id="3" name="Footer Placeholder 2">
            <a:extLst>
              <a:ext uri="{FF2B5EF4-FFF2-40B4-BE49-F238E27FC236}">
                <a16:creationId xmlns:a16="http://schemas.microsoft.com/office/drawing/2014/main" id="{91F5A1A8-3BF2-8C4F-B26C-3437F53C3997}"/>
              </a:ext>
            </a:extLst>
          </p:cNvPr>
          <p:cNvSpPr>
            <a:spLocks noGrp="1"/>
          </p:cNvSpPr>
          <p:nvPr>
            <p:ph type="ftr" sz="quarter" idx="11"/>
          </p:nvPr>
        </p:nvSpPr>
        <p:spPr/>
        <p:txBody>
          <a:bodyPr/>
          <a:lstStyle/>
          <a:p>
            <a:pPr>
              <a:defRPr/>
            </a:pPr>
            <a:r>
              <a:rPr lang="en-GB"/>
              <a:t>AE2AIM: Artificial Intelligence Methods </a:t>
            </a:r>
            <a:endParaRPr lang="en-GB" dirty="0"/>
          </a:p>
        </p:txBody>
      </p:sp>
      <p:sp>
        <p:nvSpPr>
          <p:cNvPr id="5" name="Slide Number Placeholder 4">
            <a:extLst>
              <a:ext uri="{FF2B5EF4-FFF2-40B4-BE49-F238E27FC236}">
                <a16:creationId xmlns:a16="http://schemas.microsoft.com/office/drawing/2014/main" id="{747CCE06-15C4-2346-AF08-45A05D8459E9}"/>
              </a:ext>
            </a:extLst>
          </p:cNvPr>
          <p:cNvSpPr>
            <a:spLocks noGrp="1"/>
          </p:cNvSpPr>
          <p:nvPr>
            <p:ph type="sldNum" sz="quarter" idx="12"/>
          </p:nvPr>
        </p:nvSpPr>
        <p:spPr/>
        <p:txBody>
          <a:bodyPr/>
          <a:lstStyle/>
          <a:p>
            <a:pPr>
              <a:defRPr/>
            </a:pPr>
            <a:fld id="{1EBC51C5-6A51-417D-95E0-B5BEB324FC04}" type="slidenum">
              <a:rPr lang="en-GB" altLang="zh-CN" smtClean="0"/>
              <a:pPr>
                <a:defRPr/>
              </a:pPr>
              <a:t>4</a:t>
            </a:fld>
            <a:endParaRPr lang="en-GB" altLang="zh-CN" dirty="0"/>
          </a:p>
        </p:txBody>
      </p:sp>
    </p:spTree>
    <p:extLst>
      <p:ext uri="{BB962C8B-B14F-4D97-AF65-F5344CB8AC3E}">
        <p14:creationId xmlns:p14="http://schemas.microsoft.com/office/powerpoint/2010/main" val="4207625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1CE95A-19FC-CE43-B164-9FF0A551436D}"/>
              </a:ext>
            </a:extLst>
          </p:cNvPr>
          <p:cNvSpPr>
            <a:spLocks noGrp="1"/>
          </p:cNvSpPr>
          <p:nvPr>
            <p:ph type="body" sz="half" idx="1"/>
          </p:nvPr>
        </p:nvSpPr>
        <p:spPr>
          <a:xfrm>
            <a:off x="38657" y="1027477"/>
            <a:ext cx="4745075" cy="3456384"/>
          </a:xfrm>
        </p:spPr>
        <p:txBody>
          <a:bodyPr/>
          <a:lstStyle/>
          <a:p>
            <a:r>
              <a:rPr lang="en-US" sz="2000" dirty="0"/>
              <a:t>Exploitation/intensification</a:t>
            </a:r>
            <a:endParaRPr lang="en-US" sz="2000" b="0" dirty="0"/>
          </a:p>
          <a:p>
            <a:pPr lvl="1"/>
            <a:r>
              <a:rPr lang="en-US" sz="2000" b="0" dirty="0"/>
              <a:t>cooling the temperature</a:t>
            </a:r>
          </a:p>
          <a:p>
            <a:endParaRPr lang="en-US" sz="2000" b="0" dirty="0"/>
          </a:p>
        </p:txBody>
      </p:sp>
      <p:sp>
        <p:nvSpPr>
          <p:cNvPr id="4" name="Footer Placeholder 3">
            <a:extLst>
              <a:ext uri="{FF2B5EF4-FFF2-40B4-BE49-F238E27FC236}">
                <a16:creationId xmlns:a16="http://schemas.microsoft.com/office/drawing/2014/main" id="{BFADB9C3-2589-4448-A2A6-A1A6C3125459}"/>
              </a:ext>
            </a:extLst>
          </p:cNvPr>
          <p:cNvSpPr>
            <a:spLocks noGrp="1"/>
          </p:cNvSpPr>
          <p:nvPr>
            <p:ph type="ftr" sz="quarter" idx="11"/>
          </p:nvPr>
        </p:nvSpPr>
        <p:spPr/>
        <p:txBody>
          <a:bodyPr/>
          <a:lstStyle/>
          <a:p>
            <a:pPr>
              <a:defRPr/>
            </a:pPr>
            <a:r>
              <a:rPr lang="en-GB"/>
              <a:t>AE2AIM: Artificial Intelligence Methods </a:t>
            </a:r>
            <a:endParaRPr lang="en-GB" dirty="0"/>
          </a:p>
        </p:txBody>
      </p:sp>
      <p:sp>
        <p:nvSpPr>
          <p:cNvPr id="5" name="Title 4">
            <a:extLst>
              <a:ext uri="{FF2B5EF4-FFF2-40B4-BE49-F238E27FC236}">
                <a16:creationId xmlns:a16="http://schemas.microsoft.com/office/drawing/2014/main" id="{4168DE9E-2331-2B46-A1CE-DF50CEE66A59}"/>
              </a:ext>
            </a:extLst>
          </p:cNvPr>
          <p:cNvSpPr>
            <a:spLocks noGrp="1"/>
          </p:cNvSpPr>
          <p:nvPr>
            <p:ph type="title"/>
          </p:nvPr>
        </p:nvSpPr>
        <p:spPr>
          <a:xfrm>
            <a:off x="251520" y="72007"/>
            <a:ext cx="8712968" cy="764705"/>
          </a:xfrm>
        </p:spPr>
        <p:txBody>
          <a:bodyPr/>
          <a:lstStyle/>
          <a:p>
            <a:r>
              <a:rPr lang="en-US" dirty="0"/>
              <a:t>Exploitation vs. Exploration in SA</a:t>
            </a:r>
          </a:p>
        </p:txBody>
      </p:sp>
      <p:sp>
        <p:nvSpPr>
          <p:cNvPr id="3" name="Rectangle 2"/>
          <p:cNvSpPr/>
          <p:nvPr/>
        </p:nvSpPr>
        <p:spPr>
          <a:xfrm>
            <a:off x="3411874" y="2030210"/>
            <a:ext cx="3024336" cy="523220"/>
          </a:xfrm>
          <a:prstGeom prst="rect">
            <a:avLst/>
          </a:prstGeom>
        </p:spPr>
        <p:txBody>
          <a:bodyPr wrap="square">
            <a:spAutoFit/>
          </a:bodyPr>
          <a:lstStyle/>
          <a:p>
            <a:r>
              <a:rPr lang="en-US" sz="2800" b="1" i="1" dirty="0">
                <a:solidFill>
                  <a:srgbClr val="323296"/>
                </a:solidFill>
              </a:rPr>
              <a:t>p = e</a:t>
            </a:r>
            <a:r>
              <a:rPr lang="en-US" sz="2800" b="1" i="1" baseline="30000" dirty="0">
                <a:solidFill>
                  <a:srgbClr val="323296"/>
                </a:solidFill>
              </a:rPr>
              <a:t>-</a:t>
            </a:r>
            <a:r>
              <a:rPr lang="en-US" sz="2800" b="1" baseline="30000" dirty="0">
                <a:solidFill>
                  <a:srgbClr val="323296"/>
                </a:solidFill>
              </a:rPr>
              <a:t>[</a:t>
            </a:r>
            <a:r>
              <a:rPr lang="en-US" sz="2800" b="1" i="1" baseline="30000" dirty="0">
                <a:solidFill>
                  <a:srgbClr val="323296"/>
                </a:solidFill>
              </a:rPr>
              <a:t>f </a:t>
            </a:r>
            <a:r>
              <a:rPr lang="en-US" sz="2800" b="1" baseline="30000" dirty="0">
                <a:solidFill>
                  <a:srgbClr val="323296"/>
                </a:solidFill>
              </a:rPr>
              <a:t>(</a:t>
            </a:r>
            <a:r>
              <a:rPr lang="en-US" sz="2800" b="1" i="1" baseline="30000" dirty="0">
                <a:solidFill>
                  <a:srgbClr val="323296"/>
                </a:solidFill>
              </a:rPr>
              <a:t>s’</a:t>
            </a:r>
            <a:r>
              <a:rPr lang="en-US" sz="2800" b="1" baseline="30000" dirty="0">
                <a:solidFill>
                  <a:srgbClr val="323296"/>
                </a:solidFill>
              </a:rPr>
              <a:t>) </a:t>
            </a:r>
            <a:r>
              <a:rPr lang="mr-IN" sz="2800" b="1" i="1" baseline="30000" dirty="0">
                <a:solidFill>
                  <a:srgbClr val="323296"/>
                </a:solidFill>
              </a:rPr>
              <a:t>–</a:t>
            </a:r>
            <a:r>
              <a:rPr lang="en-US" sz="2800" b="1" i="1" baseline="30000" dirty="0">
                <a:solidFill>
                  <a:srgbClr val="323296"/>
                </a:solidFill>
              </a:rPr>
              <a:t> f </a:t>
            </a:r>
            <a:r>
              <a:rPr lang="en-US" sz="2800" b="1" baseline="30000" dirty="0">
                <a:solidFill>
                  <a:srgbClr val="323296"/>
                </a:solidFill>
              </a:rPr>
              <a:t>(</a:t>
            </a:r>
            <a:r>
              <a:rPr lang="en-US" sz="2800" b="1" i="1" baseline="30000" dirty="0">
                <a:solidFill>
                  <a:srgbClr val="323296"/>
                </a:solidFill>
              </a:rPr>
              <a:t>s</a:t>
            </a:r>
            <a:r>
              <a:rPr lang="en-US" sz="2800" b="1" baseline="30000" dirty="0">
                <a:solidFill>
                  <a:srgbClr val="323296"/>
                </a:solidFill>
              </a:rPr>
              <a:t>)] </a:t>
            </a:r>
            <a:r>
              <a:rPr lang="en-US" sz="2800" b="1" i="1" baseline="30000" dirty="0">
                <a:solidFill>
                  <a:srgbClr val="323296"/>
                </a:solidFill>
              </a:rPr>
              <a:t>/ t</a:t>
            </a:r>
            <a:endParaRPr lang="en-US" sz="2800" dirty="0"/>
          </a:p>
        </p:txBody>
      </p:sp>
      <p:grpSp>
        <p:nvGrpSpPr>
          <p:cNvPr id="8" name="Group 7">
            <a:extLst>
              <a:ext uri="{FF2B5EF4-FFF2-40B4-BE49-F238E27FC236}">
                <a16:creationId xmlns:a16="http://schemas.microsoft.com/office/drawing/2014/main" id="{26FD2E6A-5EB7-BF4E-9F48-C9F73115418F}"/>
              </a:ext>
            </a:extLst>
          </p:cNvPr>
          <p:cNvGrpSpPr/>
          <p:nvPr/>
        </p:nvGrpSpPr>
        <p:grpSpPr>
          <a:xfrm>
            <a:off x="2592288" y="2649102"/>
            <a:ext cx="4572000" cy="2728872"/>
            <a:chOff x="2890861" y="2915652"/>
            <a:chExt cx="5065515" cy="2889612"/>
          </a:xfrm>
        </p:grpSpPr>
        <p:grpSp>
          <p:nvGrpSpPr>
            <p:cNvPr id="7" name="Group 6">
              <a:extLst>
                <a:ext uri="{FF2B5EF4-FFF2-40B4-BE49-F238E27FC236}">
                  <a16:creationId xmlns:a16="http://schemas.microsoft.com/office/drawing/2014/main" id="{B6638A09-1092-F146-A75B-B334BE38B359}"/>
                </a:ext>
              </a:extLst>
            </p:cNvPr>
            <p:cNvGrpSpPr/>
            <p:nvPr/>
          </p:nvGrpSpPr>
          <p:grpSpPr>
            <a:xfrm>
              <a:off x="2890861" y="3068960"/>
              <a:ext cx="4777483" cy="2736304"/>
              <a:chOff x="2123728" y="4221088"/>
              <a:chExt cx="4572000" cy="2064645"/>
            </a:xfrm>
          </p:grpSpPr>
          <p:pic>
            <p:nvPicPr>
              <p:cNvPr id="9" name="Picture 2">
                <a:extLst>
                  <a:ext uri="{FF2B5EF4-FFF2-40B4-BE49-F238E27FC236}">
                    <a16:creationId xmlns:a16="http://schemas.microsoft.com/office/drawing/2014/main" id="{A15D24B3-BF49-E645-AA41-B9529015F50F}"/>
                  </a:ext>
                </a:extLst>
              </p:cNvPr>
              <p:cNvPicPr>
                <a:picLocks noChangeAspect="1" noChangeArrowheads="1"/>
              </p:cNvPicPr>
              <p:nvPr/>
            </p:nvPicPr>
            <p:blipFill>
              <a:blip r:embed="rId2" cstate="print"/>
              <a:srcRect/>
              <a:stretch>
                <a:fillRect/>
              </a:stretch>
            </p:blipFill>
            <p:spPr bwMode="auto">
              <a:xfrm>
                <a:off x="2123728" y="4221088"/>
                <a:ext cx="4572000" cy="2064645"/>
              </a:xfrm>
              <a:prstGeom prst="rect">
                <a:avLst/>
              </a:prstGeom>
              <a:noFill/>
              <a:ln w="9525">
                <a:noFill/>
                <a:miter lim="800000"/>
                <a:headEnd/>
                <a:tailEnd/>
              </a:ln>
            </p:spPr>
          </p:pic>
          <p:sp>
            <p:nvSpPr>
              <p:cNvPr id="10" name="Freeform 9">
                <a:extLst>
                  <a:ext uri="{FF2B5EF4-FFF2-40B4-BE49-F238E27FC236}">
                    <a16:creationId xmlns:a16="http://schemas.microsoft.com/office/drawing/2014/main" id="{5CC2369F-7322-4B46-A295-68DA0318AEF2}"/>
                  </a:ext>
                </a:extLst>
              </p:cNvPr>
              <p:cNvSpPr/>
              <p:nvPr/>
            </p:nvSpPr>
            <p:spPr>
              <a:xfrm>
                <a:off x="3112790" y="5157192"/>
                <a:ext cx="174898" cy="590550"/>
              </a:xfrm>
              <a:custGeom>
                <a:avLst/>
                <a:gdLst>
                  <a:gd name="connsiteX0" fmla="*/ 0 w 204788"/>
                  <a:gd name="connsiteY0" fmla="*/ 304800 h 590550"/>
                  <a:gd name="connsiteX1" fmla="*/ 171450 w 204788"/>
                  <a:gd name="connsiteY1" fmla="*/ 47625 h 590550"/>
                  <a:gd name="connsiteX2" fmla="*/ 200025 w 204788"/>
                  <a:gd name="connsiteY2" fmla="*/ 590550 h 590550"/>
                </a:gdLst>
                <a:ahLst/>
                <a:cxnLst>
                  <a:cxn ang="0">
                    <a:pos x="connsiteX0" y="connsiteY0"/>
                  </a:cxn>
                  <a:cxn ang="0">
                    <a:pos x="connsiteX1" y="connsiteY1"/>
                  </a:cxn>
                  <a:cxn ang="0">
                    <a:pos x="connsiteX2" y="connsiteY2"/>
                  </a:cxn>
                </a:cxnLst>
                <a:rect l="l" t="t" r="r" b="b"/>
                <a:pathLst>
                  <a:path w="204788" h="590550">
                    <a:moveTo>
                      <a:pt x="0" y="304800"/>
                    </a:moveTo>
                    <a:cubicBezTo>
                      <a:pt x="69056" y="152400"/>
                      <a:pt x="138113" y="0"/>
                      <a:pt x="171450" y="47625"/>
                    </a:cubicBezTo>
                    <a:cubicBezTo>
                      <a:pt x="204788" y="95250"/>
                      <a:pt x="202406" y="342900"/>
                      <a:pt x="200025" y="590550"/>
                    </a:cubicBezTo>
                  </a:path>
                </a:pathLst>
              </a:cu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Freeform 10">
                <a:extLst>
                  <a:ext uri="{FF2B5EF4-FFF2-40B4-BE49-F238E27FC236}">
                    <a16:creationId xmlns:a16="http://schemas.microsoft.com/office/drawing/2014/main" id="{C99DAA0C-67C1-9D40-9109-DF3049BF9884}"/>
                  </a:ext>
                </a:extLst>
              </p:cNvPr>
              <p:cNvSpPr/>
              <p:nvPr/>
            </p:nvSpPr>
            <p:spPr>
              <a:xfrm>
                <a:off x="3286125" y="5543550"/>
                <a:ext cx="161925" cy="447675"/>
              </a:xfrm>
              <a:custGeom>
                <a:avLst/>
                <a:gdLst>
                  <a:gd name="connsiteX0" fmla="*/ 0 w 161925"/>
                  <a:gd name="connsiteY0" fmla="*/ 104775 h 447675"/>
                  <a:gd name="connsiteX1" fmla="*/ 142875 w 161925"/>
                  <a:gd name="connsiteY1" fmla="*/ 57150 h 447675"/>
                  <a:gd name="connsiteX2" fmla="*/ 114300 w 161925"/>
                  <a:gd name="connsiteY2" fmla="*/ 447675 h 447675"/>
                </a:gdLst>
                <a:ahLst/>
                <a:cxnLst>
                  <a:cxn ang="0">
                    <a:pos x="connsiteX0" y="connsiteY0"/>
                  </a:cxn>
                  <a:cxn ang="0">
                    <a:pos x="connsiteX1" y="connsiteY1"/>
                  </a:cxn>
                  <a:cxn ang="0">
                    <a:pos x="connsiteX2" y="connsiteY2"/>
                  </a:cxn>
                </a:cxnLst>
                <a:rect l="l" t="t" r="r" b="b"/>
                <a:pathLst>
                  <a:path w="161925" h="447675">
                    <a:moveTo>
                      <a:pt x="0" y="104775"/>
                    </a:moveTo>
                    <a:cubicBezTo>
                      <a:pt x="61912" y="52387"/>
                      <a:pt x="123825" y="0"/>
                      <a:pt x="142875" y="57150"/>
                    </a:cubicBezTo>
                    <a:cubicBezTo>
                      <a:pt x="161925" y="114300"/>
                      <a:pt x="138112" y="280987"/>
                      <a:pt x="114300" y="447675"/>
                    </a:cubicBezTo>
                  </a:path>
                </a:pathLst>
              </a:cu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Freeform 11">
                <a:extLst>
                  <a:ext uri="{FF2B5EF4-FFF2-40B4-BE49-F238E27FC236}">
                    <a16:creationId xmlns:a16="http://schemas.microsoft.com/office/drawing/2014/main" id="{66E38567-F8B9-C440-964F-5E4F118AA96B}"/>
                  </a:ext>
                </a:extLst>
              </p:cNvPr>
              <p:cNvSpPr/>
              <p:nvPr/>
            </p:nvSpPr>
            <p:spPr>
              <a:xfrm>
                <a:off x="3019425" y="4832350"/>
                <a:ext cx="2714625" cy="711200"/>
              </a:xfrm>
              <a:custGeom>
                <a:avLst/>
                <a:gdLst>
                  <a:gd name="connsiteX0" fmla="*/ 0 w 2714625"/>
                  <a:gd name="connsiteY0" fmla="*/ 558800 h 711200"/>
                  <a:gd name="connsiteX1" fmla="*/ 1457325 w 2714625"/>
                  <a:gd name="connsiteY1" fmla="*/ 25400 h 711200"/>
                  <a:gd name="connsiteX2" fmla="*/ 2714625 w 2714625"/>
                  <a:gd name="connsiteY2" fmla="*/ 711200 h 711200"/>
                </a:gdLst>
                <a:ahLst/>
                <a:cxnLst>
                  <a:cxn ang="0">
                    <a:pos x="connsiteX0" y="connsiteY0"/>
                  </a:cxn>
                  <a:cxn ang="0">
                    <a:pos x="connsiteX1" y="connsiteY1"/>
                  </a:cxn>
                  <a:cxn ang="0">
                    <a:pos x="connsiteX2" y="connsiteY2"/>
                  </a:cxn>
                </a:cxnLst>
                <a:rect l="l" t="t" r="r" b="b"/>
                <a:pathLst>
                  <a:path w="2714625" h="711200">
                    <a:moveTo>
                      <a:pt x="0" y="558800"/>
                    </a:moveTo>
                    <a:cubicBezTo>
                      <a:pt x="502444" y="279400"/>
                      <a:pt x="1004888" y="0"/>
                      <a:pt x="1457325" y="25400"/>
                    </a:cubicBezTo>
                    <a:cubicBezTo>
                      <a:pt x="1909763" y="50800"/>
                      <a:pt x="2312194" y="381000"/>
                      <a:pt x="2714625" y="711200"/>
                    </a:cubicBezTo>
                  </a:path>
                </a:pathLst>
              </a:custGeom>
              <a:ln w="19050">
                <a:solidFill>
                  <a:srgbClr val="FF000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Freeform 12">
                <a:extLst>
                  <a:ext uri="{FF2B5EF4-FFF2-40B4-BE49-F238E27FC236}">
                    <a16:creationId xmlns:a16="http://schemas.microsoft.com/office/drawing/2014/main" id="{5047704E-80F5-D948-A284-F3C9AE5DE9AF}"/>
                  </a:ext>
                </a:extLst>
              </p:cNvPr>
              <p:cNvSpPr/>
              <p:nvPr/>
            </p:nvSpPr>
            <p:spPr>
              <a:xfrm>
                <a:off x="3021732" y="4783435"/>
                <a:ext cx="1193204" cy="578641"/>
              </a:xfrm>
              <a:custGeom>
                <a:avLst/>
                <a:gdLst>
                  <a:gd name="connsiteX0" fmla="*/ 0 w 2714625"/>
                  <a:gd name="connsiteY0" fmla="*/ 558800 h 711200"/>
                  <a:gd name="connsiteX1" fmla="*/ 1457325 w 2714625"/>
                  <a:gd name="connsiteY1" fmla="*/ 25400 h 711200"/>
                  <a:gd name="connsiteX2" fmla="*/ 2714625 w 2714625"/>
                  <a:gd name="connsiteY2" fmla="*/ 711200 h 711200"/>
                </a:gdLst>
                <a:ahLst/>
                <a:cxnLst>
                  <a:cxn ang="0">
                    <a:pos x="connsiteX0" y="connsiteY0"/>
                  </a:cxn>
                  <a:cxn ang="0">
                    <a:pos x="connsiteX1" y="connsiteY1"/>
                  </a:cxn>
                  <a:cxn ang="0">
                    <a:pos x="connsiteX2" y="connsiteY2"/>
                  </a:cxn>
                </a:cxnLst>
                <a:rect l="l" t="t" r="r" b="b"/>
                <a:pathLst>
                  <a:path w="2714625" h="711200">
                    <a:moveTo>
                      <a:pt x="0" y="558800"/>
                    </a:moveTo>
                    <a:cubicBezTo>
                      <a:pt x="502444" y="279400"/>
                      <a:pt x="1004888" y="0"/>
                      <a:pt x="1457325" y="25400"/>
                    </a:cubicBezTo>
                    <a:cubicBezTo>
                      <a:pt x="1909763" y="50800"/>
                      <a:pt x="2312194" y="381000"/>
                      <a:pt x="2714625" y="711200"/>
                    </a:cubicBezTo>
                  </a:path>
                </a:pathLst>
              </a:custGeom>
              <a:ln w="19050">
                <a:solidFill>
                  <a:srgbClr val="FF000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39" name="Freeform 38"/>
            <p:cNvSpPr/>
            <p:nvPr/>
          </p:nvSpPr>
          <p:spPr>
            <a:xfrm>
              <a:off x="5310909" y="4797152"/>
              <a:ext cx="341211" cy="365828"/>
            </a:xfrm>
            <a:custGeom>
              <a:avLst/>
              <a:gdLst>
                <a:gd name="connsiteX0" fmla="*/ 0 w 393486"/>
                <a:gd name="connsiteY0" fmla="*/ 334818 h 420549"/>
                <a:gd name="connsiteX1" fmla="*/ 277091 w 393486"/>
                <a:gd name="connsiteY1" fmla="*/ 415636 h 420549"/>
                <a:gd name="connsiteX2" fmla="*/ 392546 w 393486"/>
                <a:gd name="connsiteY2" fmla="*/ 207818 h 420549"/>
                <a:gd name="connsiteX3" fmla="*/ 334818 w 393486"/>
                <a:gd name="connsiteY3" fmla="*/ 0 h 420549"/>
              </a:gdLst>
              <a:ahLst/>
              <a:cxnLst>
                <a:cxn ang="0">
                  <a:pos x="connsiteX0" y="connsiteY0"/>
                </a:cxn>
                <a:cxn ang="0">
                  <a:pos x="connsiteX1" y="connsiteY1"/>
                </a:cxn>
                <a:cxn ang="0">
                  <a:pos x="connsiteX2" y="connsiteY2"/>
                </a:cxn>
                <a:cxn ang="0">
                  <a:pos x="connsiteX3" y="connsiteY3"/>
                </a:cxn>
              </a:cxnLst>
              <a:rect l="l" t="t" r="r" b="b"/>
              <a:pathLst>
                <a:path w="393486" h="420549">
                  <a:moveTo>
                    <a:pt x="0" y="334818"/>
                  </a:moveTo>
                  <a:cubicBezTo>
                    <a:pt x="105833" y="385810"/>
                    <a:pt x="211667" y="436803"/>
                    <a:pt x="277091" y="415636"/>
                  </a:cubicBezTo>
                  <a:cubicBezTo>
                    <a:pt x="342515" y="394469"/>
                    <a:pt x="382925" y="277090"/>
                    <a:pt x="392546" y="207818"/>
                  </a:cubicBezTo>
                  <a:cubicBezTo>
                    <a:pt x="402167" y="138546"/>
                    <a:pt x="334818" y="0"/>
                    <a:pt x="334818" y="0"/>
                  </a:cubicBezTo>
                </a:path>
              </a:pathLst>
            </a:custGeom>
            <a:ln>
              <a:solidFill>
                <a:srgbClr val="000090"/>
              </a:solidFill>
              <a:prstDash val="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Freeform 39"/>
            <p:cNvSpPr/>
            <p:nvPr/>
          </p:nvSpPr>
          <p:spPr>
            <a:xfrm rot="11353402">
              <a:off x="5319192" y="4750125"/>
              <a:ext cx="341211" cy="365828"/>
            </a:xfrm>
            <a:custGeom>
              <a:avLst/>
              <a:gdLst>
                <a:gd name="connsiteX0" fmla="*/ 0 w 393486"/>
                <a:gd name="connsiteY0" fmla="*/ 334818 h 420549"/>
                <a:gd name="connsiteX1" fmla="*/ 277091 w 393486"/>
                <a:gd name="connsiteY1" fmla="*/ 415636 h 420549"/>
                <a:gd name="connsiteX2" fmla="*/ 392546 w 393486"/>
                <a:gd name="connsiteY2" fmla="*/ 207818 h 420549"/>
                <a:gd name="connsiteX3" fmla="*/ 334818 w 393486"/>
                <a:gd name="connsiteY3" fmla="*/ 0 h 420549"/>
              </a:gdLst>
              <a:ahLst/>
              <a:cxnLst>
                <a:cxn ang="0">
                  <a:pos x="connsiteX0" y="connsiteY0"/>
                </a:cxn>
                <a:cxn ang="0">
                  <a:pos x="connsiteX1" y="connsiteY1"/>
                </a:cxn>
                <a:cxn ang="0">
                  <a:pos x="connsiteX2" y="connsiteY2"/>
                </a:cxn>
                <a:cxn ang="0">
                  <a:pos x="connsiteX3" y="connsiteY3"/>
                </a:cxn>
              </a:cxnLst>
              <a:rect l="l" t="t" r="r" b="b"/>
              <a:pathLst>
                <a:path w="393486" h="420549">
                  <a:moveTo>
                    <a:pt x="0" y="334818"/>
                  </a:moveTo>
                  <a:cubicBezTo>
                    <a:pt x="105833" y="385810"/>
                    <a:pt x="211667" y="436803"/>
                    <a:pt x="277091" y="415636"/>
                  </a:cubicBezTo>
                  <a:cubicBezTo>
                    <a:pt x="342515" y="394469"/>
                    <a:pt x="382925" y="277090"/>
                    <a:pt x="392546" y="207818"/>
                  </a:cubicBezTo>
                  <a:cubicBezTo>
                    <a:pt x="402167" y="138546"/>
                    <a:pt x="334818" y="0"/>
                    <a:pt x="334818" y="0"/>
                  </a:cubicBezTo>
                </a:path>
              </a:pathLst>
            </a:custGeom>
            <a:ln>
              <a:solidFill>
                <a:srgbClr val="000090"/>
              </a:solidFill>
              <a:prstDash val="solid"/>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Freeform 40"/>
            <p:cNvSpPr/>
            <p:nvPr/>
          </p:nvSpPr>
          <p:spPr>
            <a:xfrm rot="6846873">
              <a:off x="4889850" y="4536456"/>
              <a:ext cx="444417" cy="593398"/>
            </a:xfrm>
            <a:custGeom>
              <a:avLst/>
              <a:gdLst>
                <a:gd name="connsiteX0" fmla="*/ 0 w 393486"/>
                <a:gd name="connsiteY0" fmla="*/ 334818 h 420549"/>
                <a:gd name="connsiteX1" fmla="*/ 277091 w 393486"/>
                <a:gd name="connsiteY1" fmla="*/ 415636 h 420549"/>
                <a:gd name="connsiteX2" fmla="*/ 392546 w 393486"/>
                <a:gd name="connsiteY2" fmla="*/ 207818 h 420549"/>
                <a:gd name="connsiteX3" fmla="*/ 334818 w 393486"/>
                <a:gd name="connsiteY3" fmla="*/ 0 h 420549"/>
              </a:gdLst>
              <a:ahLst/>
              <a:cxnLst>
                <a:cxn ang="0">
                  <a:pos x="connsiteX0" y="connsiteY0"/>
                </a:cxn>
                <a:cxn ang="0">
                  <a:pos x="connsiteX1" y="connsiteY1"/>
                </a:cxn>
                <a:cxn ang="0">
                  <a:pos x="connsiteX2" y="connsiteY2"/>
                </a:cxn>
                <a:cxn ang="0">
                  <a:pos x="connsiteX3" y="connsiteY3"/>
                </a:cxn>
              </a:cxnLst>
              <a:rect l="l" t="t" r="r" b="b"/>
              <a:pathLst>
                <a:path w="393486" h="420549">
                  <a:moveTo>
                    <a:pt x="0" y="334818"/>
                  </a:moveTo>
                  <a:cubicBezTo>
                    <a:pt x="105833" y="385810"/>
                    <a:pt x="211667" y="436803"/>
                    <a:pt x="277091" y="415636"/>
                  </a:cubicBezTo>
                  <a:cubicBezTo>
                    <a:pt x="342515" y="394469"/>
                    <a:pt x="382925" y="277090"/>
                    <a:pt x="392546" y="207818"/>
                  </a:cubicBezTo>
                  <a:cubicBezTo>
                    <a:pt x="402167" y="138546"/>
                    <a:pt x="334818" y="0"/>
                    <a:pt x="334818" y="0"/>
                  </a:cubicBezTo>
                </a:path>
              </a:pathLst>
            </a:custGeom>
            <a:ln>
              <a:solidFill>
                <a:srgbClr val="FF0000"/>
              </a:solidFill>
              <a:prstDash val="solid"/>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 name="Rectangle 41"/>
            <p:cNvSpPr/>
            <p:nvPr/>
          </p:nvSpPr>
          <p:spPr>
            <a:xfrm>
              <a:off x="5148064" y="4653136"/>
              <a:ext cx="792088" cy="576064"/>
            </a:xfrm>
            <a:prstGeom prst="rect">
              <a:avLst/>
            </a:prstGeom>
            <a:solidFill>
              <a:schemeClr val="accent6">
                <a:alpha val="43000"/>
              </a:schemeClr>
            </a:solidFill>
            <a:ln w="19050">
              <a:no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4" name="Straight Arrow Connector 43"/>
            <p:cNvCxnSpPr>
              <a:stCxn id="42" idx="0"/>
            </p:cNvCxnSpPr>
            <p:nvPr/>
          </p:nvCxnSpPr>
          <p:spPr>
            <a:xfrm flipV="1">
              <a:off x="5544108" y="3284984"/>
              <a:ext cx="1332148" cy="136815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6660232" y="2915652"/>
              <a:ext cx="1296144" cy="369332"/>
            </a:xfrm>
            <a:prstGeom prst="rect">
              <a:avLst/>
            </a:prstGeom>
            <a:noFill/>
          </p:spPr>
          <p:txBody>
            <a:bodyPr wrap="square" rtlCol="0">
              <a:spAutoFit/>
            </a:bodyPr>
            <a:lstStyle/>
            <a:p>
              <a:r>
                <a:rPr lang="en-US" dirty="0">
                  <a:solidFill>
                    <a:srgbClr val="FF0000"/>
                  </a:solidFill>
                </a:rPr>
                <a:t>Cycles!!!</a:t>
              </a:r>
            </a:p>
          </p:txBody>
        </p:sp>
      </p:grpSp>
      <p:sp>
        <p:nvSpPr>
          <p:cNvPr id="6" name="Slide Number Placeholder 5">
            <a:extLst>
              <a:ext uri="{FF2B5EF4-FFF2-40B4-BE49-F238E27FC236}">
                <a16:creationId xmlns:a16="http://schemas.microsoft.com/office/drawing/2014/main" id="{6BCEDCCD-F3C2-3742-988D-C8E22A8F9816}"/>
              </a:ext>
            </a:extLst>
          </p:cNvPr>
          <p:cNvSpPr>
            <a:spLocks noGrp="1"/>
          </p:cNvSpPr>
          <p:nvPr>
            <p:ph type="sldNum" sz="quarter" idx="12"/>
          </p:nvPr>
        </p:nvSpPr>
        <p:spPr/>
        <p:txBody>
          <a:bodyPr/>
          <a:lstStyle/>
          <a:p>
            <a:pPr>
              <a:defRPr/>
            </a:pPr>
            <a:fld id="{263661D5-87BF-45CA-972D-85C1C12738FE}" type="slidenum">
              <a:rPr lang="en-GB" altLang="zh-CN" smtClean="0"/>
              <a:pPr>
                <a:defRPr/>
              </a:pPr>
              <a:t>5</a:t>
            </a:fld>
            <a:endParaRPr lang="en-GB" altLang="zh-CN" dirty="0"/>
          </a:p>
        </p:txBody>
      </p:sp>
      <p:sp>
        <p:nvSpPr>
          <p:cNvPr id="14" name="TextBox 13">
            <a:extLst>
              <a:ext uri="{FF2B5EF4-FFF2-40B4-BE49-F238E27FC236}">
                <a16:creationId xmlns:a16="http://schemas.microsoft.com/office/drawing/2014/main" id="{8020E101-D976-7F41-9C48-00CC0B94FF86}"/>
              </a:ext>
            </a:extLst>
          </p:cNvPr>
          <p:cNvSpPr txBox="1"/>
          <p:nvPr/>
        </p:nvSpPr>
        <p:spPr>
          <a:xfrm>
            <a:off x="971724" y="5438070"/>
            <a:ext cx="7344816" cy="707886"/>
          </a:xfrm>
          <a:prstGeom prst="rect">
            <a:avLst/>
          </a:prstGeom>
          <a:noFill/>
        </p:spPr>
        <p:txBody>
          <a:bodyPr wrap="square" rtlCol="0">
            <a:spAutoFit/>
          </a:bodyPr>
          <a:lstStyle/>
          <a:p>
            <a:r>
              <a:rPr lang="en-US" sz="2000" dirty="0"/>
              <a:t>SA is a </a:t>
            </a:r>
            <a:r>
              <a:rPr lang="en-US" sz="2000" b="1" dirty="0">
                <a:solidFill>
                  <a:srgbClr val="3232F1"/>
                </a:solidFill>
              </a:rPr>
              <a:t>memoryless</a:t>
            </a:r>
            <a:r>
              <a:rPr lang="en-US" sz="2000" dirty="0"/>
              <a:t> method and may be not capable to prevent cycles if temperature is not set appropriately. </a:t>
            </a:r>
          </a:p>
        </p:txBody>
      </p:sp>
      <p:sp>
        <p:nvSpPr>
          <p:cNvPr id="15" name="Rectangle 14">
            <a:extLst>
              <a:ext uri="{FF2B5EF4-FFF2-40B4-BE49-F238E27FC236}">
                <a16:creationId xmlns:a16="http://schemas.microsoft.com/office/drawing/2014/main" id="{ED22CBEA-4180-E64E-9AC2-F9B2EE312F1D}"/>
              </a:ext>
            </a:extLst>
          </p:cNvPr>
          <p:cNvSpPr/>
          <p:nvPr/>
        </p:nvSpPr>
        <p:spPr>
          <a:xfrm>
            <a:off x="4533343" y="1052736"/>
            <a:ext cx="4572000" cy="8361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ts val="1000"/>
              </a:spcBef>
              <a:buChar char="•"/>
            </a:pPr>
            <a:r>
              <a:rPr lang="en-US" sz="2000" b="1" dirty="0">
                <a:solidFill>
                  <a:srgbClr val="000000"/>
                </a:solidFill>
                <a:latin typeface="Verdana"/>
                <a:cs typeface="Verdana"/>
              </a:rPr>
              <a:t>Exploration/diversification</a:t>
            </a:r>
          </a:p>
          <a:p>
            <a:pPr marL="742950" lvl="1" indent="-285750" eaLnBrk="0" hangingPunct="0">
              <a:spcBef>
                <a:spcPts val="1000"/>
              </a:spcBef>
              <a:buChar char="–"/>
            </a:pPr>
            <a:r>
              <a:rPr lang="en-US" sz="2000" dirty="0">
                <a:solidFill>
                  <a:srgbClr val="000000"/>
                </a:solidFill>
                <a:latin typeface="Verdana"/>
                <a:cs typeface="Verdana"/>
              </a:rPr>
              <a:t> heating up the temperature</a:t>
            </a:r>
            <a:endParaRPr lang="en-CN" sz="2000" dirty="0">
              <a:solidFill>
                <a:srgbClr val="000000"/>
              </a:solidFill>
              <a:latin typeface="Verdana"/>
              <a:cs typeface="Verdana"/>
            </a:endParaRPr>
          </a:p>
        </p:txBody>
      </p:sp>
    </p:spTree>
    <p:extLst>
      <p:ext uri="{BB962C8B-B14F-4D97-AF65-F5344CB8AC3E}">
        <p14:creationId xmlns:p14="http://schemas.microsoft.com/office/powerpoint/2010/main" val="2562338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GB"/>
              <a:t>Tabu Search</a:t>
            </a:r>
          </a:p>
        </p:txBody>
      </p:sp>
      <p:sp>
        <p:nvSpPr>
          <p:cNvPr id="232451" name="Rectangle 3"/>
          <p:cNvSpPr>
            <a:spLocks noGrp="1" noChangeArrowheads="1"/>
          </p:cNvSpPr>
          <p:nvPr>
            <p:ph type="body" idx="1"/>
          </p:nvPr>
        </p:nvSpPr>
        <p:spPr>
          <a:xfrm>
            <a:off x="468313" y="1052736"/>
            <a:ext cx="5040313" cy="5112568"/>
          </a:xfrm>
        </p:spPr>
        <p:txBody>
          <a:bodyPr/>
          <a:lstStyle/>
          <a:p>
            <a:pPr>
              <a:buFontTx/>
              <a:buNone/>
            </a:pPr>
            <a:r>
              <a:rPr lang="en-GB" dirty="0"/>
              <a:t>Proposed independently by Glover(1986) and Hansen(1986);</a:t>
            </a:r>
          </a:p>
          <a:p>
            <a:pPr>
              <a:buFontTx/>
              <a:buNone/>
            </a:pPr>
            <a:endParaRPr lang="en-GB" dirty="0"/>
          </a:p>
          <a:p>
            <a:pPr marL="0" indent="0">
              <a:spcBef>
                <a:spcPts val="500"/>
              </a:spcBef>
              <a:spcAft>
                <a:spcPts val="500"/>
              </a:spcAft>
              <a:buNone/>
            </a:pPr>
            <a:r>
              <a:rPr lang="en-US" sz="1800" dirty="0" err="1">
                <a:solidFill>
                  <a:srgbClr val="0000FF"/>
                </a:solidFill>
              </a:rPr>
              <a:t>Tabu</a:t>
            </a:r>
            <a:r>
              <a:rPr lang="en-US" sz="1800" dirty="0">
                <a:solidFill>
                  <a:srgbClr val="0000FF"/>
                </a:solidFill>
              </a:rPr>
              <a:t> search is </a:t>
            </a:r>
            <a:r>
              <a:rPr lang="ja-JP" altLang="en-US" sz="1800" dirty="0">
                <a:solidFill>
                  <a:srgbClr val="0000FF"/>
                </a:solidFill>
                <a:latin typeface="Arial"/>
              </a:rPr>
              <a:t>“</a:t>
            </a:r>
            <a:r>
              <a:rPr lang="en-US" sz="1800" dirty="0">
                <a:solidFill>
                  <a:srgbClr val="0000FF"/>
                </a:solidFill>
              </a:rPr>
              <a:t>a meta-heuristic superimposed on another heuristic. The overall approach is to avoid entrapment in cycles by forbidding or penalizing moves which take the solution, in the next iteration, to points in the solution space previously visited (hence </a:t>
            </a:r>
            <a:r>
              <a:rPr lang="en-US" sz="1800" i="1" dirty="0" err="1">
                <a:solidFill>
                  <a:srgbClr val="0000FF"/>
                </a:solidFill>
              </a:rPr>
              <a:t>tabu</a:t>
            </a:r>
            <a:r>
              <a:rPr lang="en-US" sz="1800" dirty="0">
                <a:solidFill>
                  <a:srgbClr val="0000FF"/>
                </a:solidFill>
              </a:rPr>
              <a:t>).</a:t>
            </a:r>
            <a:r>
              <a:rPr lang="ja-JP" altLang="en-US" sz="1800" dirty="0">
                <a:solidFill>
                  <a:srgbClr val="0000FF"/>
                </a:solidFill>
                <a:latin typeface="Arial"/>
              </a:rPr>
              <a:t>”</a:t>
            </a:r>
            <a:endParaRPr lang="en-GB" dirty="0">
              <a:solidFill>
                <a:srgbClr val="0000FF"/>
              </a:solidFill>
            </a:endParaRPr>
          </a:p>
        </p:txBody>
      </p:sp>
      <p:pic>
        <p:nvPicPr>
          <p:cNvPr id="4" name="Picture 3">
            <a:extLst>
              <a:ext uri="{FF2B5EF4-FFF2-40B4-BE49-F238E27FC236}">
                <a16:creationId xmlns:a16="http://schemas.microsoft.com/office/drawing/2014/main" id="{B5D07411-67BA-6C44-A94A-BCFBF2DBE883}"/>
              </a:ext>
            </a:extLst>
          </p:cNvPr>
          <p:cNvPicPr>
            <a:picLocks noChangeAspect="1"/>
          </p:cNvPicPr>
          <p:nvPr/>
        </p:nvPicPr>
        <p:blipFill>
          <a:blip r:embed="rId2"/>
          <a:stretch>
            <a:fillRect/>
          </a:stretch>
        </p:blipFill>
        <p:spPr>
          <a:xfrm>
            <a:off x="7125448" y="1080716"/>
            <a:ext cx="1686268" cy="1528440"/>
          </a:xfrm>
          <a:prstGeom prst="rect">
            <a:avLst/>
          </a:prstGeom>
        </p:spPr>
      </p:pic>
      <p:sp>
        <p:nvSpPr>
          <p:cNvPr id="5" name="TextBox 4">
            <a:extLst>
              <a:ext uri="{FF2B5EF4-FFF2-40B4-BE49-F238E27FC236}">
                <a16:creationId xmlns:a16="http://schemas.microsoft.com/office/drawing/2014/main" id="{D8FD3A53-FE3C-F749-B322-92DA793A3B9C}"/>
              </a:ext>
            </a:extLst>
          </p:cNvPr>
          <p:cNvSpPr txBox="1"/>
          <p:nvPr/>
        </p:nvSpPr>
        <p:spPr>
          <a:xfrm>
            <a:off x="6444208" y="2609156"/>
            <a:ext cx="2699792" cy="3139321"/>
          </a:xfrm>
          <a:prstGeom prst="rect">
            <a:avLst/>
          </a:prstGeom>
          <a:noFill/>
        </p:spPr>
        <p:txBody>
          <a:bodyPr wrap="square" rtlCol="0">
            <a:spAutoFit/>
          </a:bodyPr>
          <a:lstStyle/>
          <a:p>
            <a:pPr algn="ctr"/>
            <a:r>
              <a:rPr lang="en-CN" dirty="0"/>
              <a:t>(1937-2019)</a:t>
            </a:r>
          </a:p>
          <a:p>
            <a:pPr marL="285750" indent="-285750">
              <a:buFont typeface="Arial" panose="020B0604020202020204" pitchFamily="34" charset="0"/>
              <a:buChar char="•"/>
            </a:pPr>
            <a:r>
              <a:rPr lang="en-US" dirty="0"/>
              <a:t>Neumann Theory Prize</a:t>
            </a:r>
          </a:p>
          <a:p>
            <a:pPr marL="285750" indent="-285750">
              <a:buFont typeface="Arial" panose="020B0604020202020204" pitchFamily="34" charset="0"/>
              <a:buChar char="•"/>
            </a:pPr>
            <a:r>
              <a:rPr lang="en-US" dirty="0"/>
              <a:t>INFORMS Impact Prize, 2010. </a:t>
            </a:r>
          </a:p>
          <a:p>
            <a:pPr marL="285750" indent="-285750">
              <a:buFont typeface="Arial" panose="020B0604020202020204" pitchFamily="34" charset="0"/>
              <a:buChar char="•"/>
            </a:pPr>
            <a:r>
              <a:rPr lang="en-US" dirty="0"/>
              <a:t>INFORMS Fellow</a:t>
            </a:r>
          </a:p>
          <a:p>
            <a:pPr marL="285750" indent="-285750">
              <a:buFont typeface="Arial" panose="020B0604020202020204" pitchFamily="34" charset="0"/>
              <a:buChar char="•"/>
            </a:pPr>
            <a:r>
              <a:rPr lang="en-US" b="1" i="1" dirty="0"/>
              <a:t>Networks</a:t>
            </a:r>
            <a:r>
              <a:rPr lang="en-US" dirty="0"/>
              <a:t> named its best paper awards after his name (Glover-</a:t>
            </a:r>
            <a:r>
              <a:rPr lang="en-US" dirty="0" err="1"/>
              <a:t>Klingman</a:t>
            </a:r>
            <a:r>
              <a:rPr lang="en-US" dirty="0"/>
              <a:t> Prize)</a:t>
            </a:r>
          </a:p>
          <a:p>
            <a:pPr marL="285750" indent="-285750">
              <a:buFont typeface="Arial" panose="020B0604020202020204" pitchFamily="34" charset="0"/>
              <a:buChar char="•"/>
            </a:pPr>
            <a:endParaRPr lang="en-US" dirty="0"/>
          </a:p>
          <a:p>
            <a:endParaRPr lang="en-CN" dirty="0"/>
          </a:p>
        </p:txBody>
      </p:sp>
      <p:pic>
        <p:nvPicPr>
          <p:cNvPr id="6" name="Picture 5">
            <a:extLst>
              <a:ext uri="{FF2B5EF4-FFF2-40B4-BE49-F238E27FC236}">
                <a16:creationId xmlns:a16="http://schemas.microsoft.com/office/drawing/2014/main" id="{8A4CC26E-6C79-E542-9902-59D0167457F5}"/>
              </a:ext>
            </a:extLst>
          </p:cNvPr>
          <p:cNvPicPr>
            <a:picLocks noChangeAspect="1"/>
          </p:cNvPicPr>
          <p:nvPr/>
        </p:nvPicPr>
        <p:blipFill>
          <a:blip r:embed="rId3"/>
          <a:stretch>
            <a:fillRect/>
          </a:stretch>
        </p:blipFill>
        <p:spPr>
          <a:xfrm>
            <a:off x="5784085" y="1018249"/>
            <a:ext cx="1077545" cy="1706968"/>
          </a:xfrm>
          <a:prstGeom prst="rect">
            <a:avLst/>
          </a:prstGeom>
        </p:spPr>
      </p:pic>
      <p:sp>
        <p:nvSpPr>
          <p:cNvPr id="7" name="Footer Placeholder 6">
            <a:extLst>
              <a:ext uri="{FF2B5EF4-FFF2-40B4-BE49-F238E27FC236}">
                <a16:creationId xmlns:a16="http://schemas.microsoft.com/office/drawing/2014/main" id="{D1F09CDD-763D-314F-8372-D35C307ACC79}"/>
              </a:ext>
            </a:extLst>
          </p:cNvPr>
          <p:cNvSpPr>
            <a:spLocks noGrp="1"/>
          </p:cNvSpPr>
          <p:nvPr>
            <p:ph type="ftr" sz="quarter" idx="11"/>
          </p:nvPr>
        </p:nvSpPr>
        <p:spPr/>
        <p:txBody>
          <a:bodyPr/>
          <a:lstStyle/>
          <a:p>
            <a:pPr>
              <a:defRPr/>
            </a:pPr>
            <a:r>
              <a:rPr lang="en-GB"/>
              <a:t>AE2AIM: Artificial Intelligence Methods </a:t>
            </a:r>
            <a:endParaRPr lang="en-GB" dirty="0"/>
          </a:p>
        </p:txBody>
      </p:sp>
      <p:sp>
        <p:nvSpPr>
          <p:cNvPr id="8" name="Slide Number Placeholder 7">
            <a:extLst>
              <a:ext uri="{FF2B5EF4-FFF2-40B4-BE49-F238E27FC236}">
                <a16:creationId xmlns:a16="http://schemas.microsoft.com/office/drawing/2014/main" id="{AC6323F8-F914-514C-9ED9-29E125F2936A}"/>
              </a:ext>
            </a:extLst>
          </p:cNvPr>
          <p:cNvSpPr>
            <a:spLocks noGrp="1"/>
          </p:cNvSpPr>
          <p:nvPr>
            <p:ph type="sldNum" sz="quarter" idx="12"/>
          </p:nvPr>
        </p:nvSpPr>
        <p:spPr/>
        <p:txBody>
          <a:bodyPr/>
          <a:lstStyle/>
          <a:p>
            <a:pPr>
              <a:defRPr/>
            </a:pPr>
            <a:fld id="{1EBC51C5-6A51-417D-95E0-B5BEB324FC04}" type="slidenum">
              <a:rPr lang="en-GB" altLang="zh-CN" smtClean="0"/>
              <a:pPr>
                <a:defRPr/>
              </a:pPr>
              <a:t>6</a:t>
            </a:fld>
            <a:endParaRPr lang="en-GB" altLang="zh-CN" dirty="0"/>
          </a:p>
        </p:txBody>
      </p:sp>
    </p:spTree>
    <p:extLst>
      <p:ext uri="{BB962C8B-B14F-4D97-AF65-F5344CB8AC3E}">
        <p14:creationId xmlns:p14="http://schemas.microsoft.com/office/powerpoint/2010/main" val="1123464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GB"/>
              <a:t>Tabu Search (continued)</a:t>
            </a:r>
          </a:p>
        </p:txBody>
      </p:sp>
      <p:sp>
        <p:nvSpPr>
          <p:cNvPr id="238595" name="Rectangle 3"/>
          <p:cNvSpPr>
            <a:spLocks noGrp="1" noChangeArrowheads="1"/>
          </p:cNvSpPr>
          <p:nvPr>
            <p:ph type="body" idx="1"/>
          </p:nvPr>
        </p:nvSpPr>
        <p:spPr/>
        <p:txBody>
          <a:bodyPr/>
          <a:lstStyle/>
          <a:p>
            <a:r>
              <a:rPr lang="en-GB" dirty="0"/>
              <a:t>Accepts non-improving solutions </a:t>
            </a:r>
            <a:r>
              <a:rPr lang="en-GB" dirty="0">
                <a:solidFill>
                  <a:srgbClr val="323296"/>
                </a:solidFill>
              </a:rPr>
              <a:t>deterministically</a:t>
            </a:r>
            <a:r>
              <a:rPr lang="en-GB" dirty="0"/>
              <a:t> in order to escape from local optima (where all the neighbouring solutions are non-improving) by guiding a steepest descent local search (or steepest ascent hill climbing ) algorithm; </a:t>
            </a:r>
          </a:p>
          <a:p>
            <a:pPr>
              <a:spcBef>
                <a:spcPts val="500"/>
              </a:spcBef>
              <a:spcAft>
                <a:spcPts val="500"/>
              </a:spcAft>
            </a:pPr>
            <a:r>
              <a:rPr lang="en-GB" dirty="0"/>
              <a:t>Uses of memory to:</a:t>
            </a:r>
          </a:p>
          <a:p>
            <a:pPr lvl="1"/>
            <a:r>
              <a:rPr lang="en-GB" dirty="0"/>
              <a:t>prevent the search from revisiting previously visited solutions;</a:t>
            </a:r>
          </a:p>
          <a:p>
            <a:pPr lvl="1"/>
            <a:r>
              <a:rPr lang="en-GB" dirty="0"/>
              <a:t>explore the unvisited areas of the solution space; </a:t>
            </a:r>
          </a:p>
          <a:p>
            <a:endParaRPr lang="en-GB" dirty="0"/>
          </a:p>
        </p:txBody>
      </p:sp>
      <p:sp>
        <p:nvSpPr>
          <p:cNvPr id="4" name="Footer Placeholder 3">
            <a:extLst>
              <a:ext uri="{FF2B5EF4-FFF2-40B4-BE49-F238E27FC236}">
                <a16:creationId xmlns:a16="http://schemas.microsoft.com/office/drawing/2014/main" id="{56A4C569-E56D-2B4B-B006-B1C4250286FD}"/>
              </a:ext>
            </a:extLst>
          </p:cNvPr>
          <p:cNvSpPr>
            <a:spLocks noGrp="1"/>
          </p:cNvSpPr>
          <p:nvPr>
            <p:ph type="ftr" sz="quarter" idx="11"/>
          </p:nvPr>
        </p:nvSpPr>
        <p:spPr/>
        <p:txBody>
          <a:bodyPr/>
          <a:lstStyle/>
          <a:p>
            <a:pPr>
              <a:defRPr/>
            </a:pPr>
            <a:r>
              <a:rPr lang="en-GB"/>
              <a:t>AE2AIM: Artificial Intelligence Methods </a:t>
            </a:r>
            <a:endParaRPr lang="en-GB" dirty="0"/>
          </a:p>
        </p:txBody>
      </p:sp>
      <p:sp>
        <p:nvSpPr>
          <p:cNvPr id="5" name="Slide Number Placeholder 4">
            <a:extLst>
              <a:ext uri="{FF2B5EF4-FFF2-40B4-BE49-F238E27FC236}">
                <a16:creationId xmlns:a16="http://schemas.microsoft.com/office/drawing/2014/main" id="{DB9D0165-75DA-9E49-B005-508EF9C1D90B}"/>
              </a:ext>
            </a:extLst>
          </p:cNvPr>
          <p:cNvSpPr>
            <a:spLocks noGrp="1"/>
          </p:cNvSpPr>
          <p:nvPr>
            <p:ph type="sldNum" sz="quarter" idx="12"/>
          </p:nvPr>
        </p:nvSpPr>
        <p:spPr/>
        <p:txBody>
          <a:bodyPr/>
          <a:lstStyle/>
          <a:p>
            <a:pPr>
              <a:defRPr/>
            </a:pPr>
            <a:fld id="{1EBC51C5-6A51-417D-95E0-B5BEB324FC04}" type="slidenum">
              <a:rPr lang="en-GB" altLang="zh-CN" smtClean="0"/>
              <a:pPr>
                <a:defRPr/>
              </a:pPr>
              <a:t>7</a:t>
            </a:fld>
            <a:endParaRPr lang="en-GB" altLang="zh-CN" dirty="0"/>
          </a:p>
        </p:txBody>
      </p:sp>
    </p:spTree>
    <p:extLst>
      <p:ext uri="{BB962C8B-B14F-4D97-AF65-F5344CB8AC3E}">
        <p14:creationId xmlns:p14="http://schemas.microsoft.com/office/powerpoint/2010/main" val="992776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GB"/>
              <a:t>Elements of Tabu Search</a:t>
            </a:r>
          </a:p>
        </p:txBody>
      </p:sp>
      <p:sp>
        <p:nvSpPr>
          <p:cNvPr id="236547" name="Rectangle 3"/>
          <p:cNvSpPr>
            <a:spLocks noGrp="1" noChangeArrowheads="1"/>
          </p:cNvSpPr>
          <p:nvPr>
            <p:ph type="body" idx="1"/>
          </p:nvPr>
        </p:nvSpPr>
        <p:spPr/>
        <p:txBody>
          <a:bodyPr/>
          <a:lstStyle/>
          <a:p>
            <a:r>
              <a:rPr lang="en-GB" sz="2000" dirty="0" err="1"/>
              <a:t>Tabu_list</a:t>
            </a:r>
            <a:r>
              <a:rPr lang="en-GB" sz="2000" dirty="0"/>
              <a:t> (</a:t>
            </a:r>
            <a:r>
              <a:rPr lang="en-GB" sz="2000" dirty="0">
                <a:solidFill>
                  <a:srgbClr val="0000FF"/>
                </a:solidFill>
              </a:rPr>
              <a:t>short term memory</a:t>
            </a:r>
            <a:r>
              <a:rPr lang="en-GB" sz="2000" dirty="0"/>
              <a:t>): to record a limited number of attributes of solutions (moves, selections, assignments, etc.) to be discouraged in order to prevent revisiting a visited solution;</a:t>
            </a:r>
          </a:p>
          <a:p>
            <a:r>
              <a:rPr lang="en-GB" sz="2000" dirty="0" err="1"/>
              <a:t>Tabu_tenure</a:t>
            </a:r>
            <a:r>
              <a:rPr lang="en-GB" sz="2000" dirty="0"/>
              <a:t>: number of iterations a </a:t>
            </a:r>
            <a:r>
              <a:rPr lang="en-GB" sz="2000" dirty="0" err="1"/>
              <a:t>tabu</a:t>
            </a:r>
            <a:r>
              <a:rPr lang="en-GB" sz="2000" dirty="0"/>
              <a:t> move is considered to remain </a:t>
            </a:r>
            <a:r>
              <a:rPr lang="en-GB" sz="2000" dirty="0" err="1"/>
              <a:t>tabu</a:t>
            </a:r>
            <a:r>
              <a:rPr lang="en-GB" sz="2000" dirty="0"/>
              <a:t>;</a:t>
            </a:r>
          </a:p>
          <a:p>
            <a:r>
              <a:rPr lang="en-GB" sz="2000" dirty="0"/>
              <a:t>Aspiration criteria: accepting an improving solution even if generated by a </a:t>
            </a:r>
            <a:r>
              <a:rPr lang="en-GB" sz="2000" dirty="0" err="1"/>
              <a:t>tabu</a:t>
            </a:r>
            <a:r>
              <a:rPr lang="en-GB" sz="2000" dirty="0"/>
              <a:t> move</a:t>
            </a:r>
          </a:p>
          <a:p>
            <a:pPr lvl="1"/>
            <a:r>
              <a:rPr lang="en-GB" sz="2000" dirty="0"/>
              <a:t>Similar to SA in always accepting improving solutions, but accepting non-improving ones when there is no improving solution in the neighbourhood;</a:t>
            </a:r>
          </a:p>
        </p:txBody>
      </p:sp>
      <p:sp>
        <p:nvSpPr>
          <p:cNvPr id="4" name="Footer Placeholder 3">
            <a:extLst>
              <a:ext uri="{FF2B5EF4-FFF2-40B4-BE49-F238E27FC236}">
                <a16:creationId xmlns:a16="http://schemas.microsoft.com/office/drawing/2014/main" id="{CB1F22F4-3EAA-DB4A-A95C-08FCC4EA7A8E}"/>
              </a:ext>
            </a:extLst>
          </p:cNvPr>
          <p:cNvSpPr>
            <a:spLocks noGrp="1"/>
          </p:cNvSpPr>
          <p:nvPr>
            <p:ph type="ftr" sz="quarter" idx="11"/>
          </p:nvPr>
        </p:nvSpPr>
        <p:spPr/>
        <p:txBody>
          <a:bodyPr/>
          <a:lstStyle/>
          <a:p>
            <a:pPr>
              <a:defRPr/>
            </a:pPr>
            <a:r>
              <a:rPr lang="en-GB"/>
              <a:t>AE2AIM: Artificial Intelligence Methods </a:t>
            </a:r>
            <a:endParaRPr lang="en-GB" dirty="0"/>
          </a:p>
        </p:txBody>
      </p:sp>
      <p:sp>
        <p:nvSpPr>
          <p:cNvPr id="5" name="Slide Number Placeholder 4">
            <a:extLst>
              <a:ext uri="{FF2B5EF4-FFF2-40B4-BE49-F238E27FC236}">
                <a16:creationId xmlns:a16="http://schemas.microsoft.com/office/drawing/2014/main" id="{1BFFC6D8-617D-EF49-B0BC-B82E8C4E8CF7}"/>
              </a:ext>
            </a:extLst>
          </p:cNvPr>
          <p:cNvSpPr>
            <a:spLocks noGrp="1"/>
          </p:cNvSpPr>
          <p:nvPr>
            <p:ph type="sldNum" sz="quarter" idx="12"/>
          </p:nvPr>
        </p:nvSpPr>
        <p:spPr/>
        <p:txBody>
          <a:bodyPr/>
          <a:lstStyle/>
          <a:p>
            <a:pPr>
              <a:defRPr/>
            </a:pPr>
            <a:fld id="{1EBC51C5-6A51-417D-95E0-B5BEB324FC04}" type="slidenum">
              <a:rPr lang="en-GB" altLang="zh-CN" smtClean="0"/>
              <a:pPr>
                <a:defRPr/>
              </a:pPr>
              <a:t>8</a:t>
            </a:fld>
            <a:endParaRPr lang="en-GB" altLang="zh-CN" dirty="0"/>
          </a:p>
        </p:txBody>
      </p:sp>
    </p:spTree>
    <p:extLst>
      <p:ext uri="{BB962C8B-B14F-4D97-AF65-F5344CB8AC3E}">
        <p14:creationId xmlns:p14="http://schemas.microsoft.com/office/powerpoint/2010/main" val="1819911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F522A9-3331-1A43-9DDE-D32FE7951643}"/>
              </a:ext>
            </a:extLst>
          </p:cNvPr>
          <p:cNvSpPr>
            <a:spLocks noGrp="1"/>
          </p:cNvSpPr>
          <p:nvPr>
            <p:ph type="body" sz="half" idx="1"/>
          </p:nvPr>
        </p:nvSpPr>
        <p:spPr>
          <a:xfrm>
            <a:off x="4424523" y="982227"/>
            <a:ext cx="4183385" cy="4814540"/>
          </a:xfrm>
        </p:spPr>
        <p:txBody>
          <a:bodyPr/>
          <a:lstStyle/>
          <a:p>
            <a:pPr marL="539750" lvl="1" indent="-288925"/>
            <a:r>
              <a:rPr lang="en-US" sz="2000" dirty="0"/>
              <a:t>N</a:t>
            </a:r>
            <a:r>
              <a:rPr lang="en-CN" sz="2000" dirty="0"/>
              <a:t>eighbourhood swap(</a:t>
            </a:r>
            <a:r>
              <a:rPr lang="en-US" sz="2000" i="1" dirty="0" err="1"/>
              <a:t>c</a:t>
            </a:r>
            <a:r>
              <a:rPr lang="en-US" sz="2000" i="1" baseline="-25000" dirty="0" err="1"/>
              <a:t>i</a:t>
            </a:r>
            <a:r>
              <a:rPr lang="en-US" sz="2000" dirty="0" err="1"/>
              <a:t>,</a:t>
            </a:r>
            <a:r>
              <a:rPr lang="en-US" sz="2000" i="1" dirty="0" err="1"/>
              <a:t>c</a:t>
            </a:r>
            <a:r>
              <a:rPr lang="en-US" sz="2000" i="1" baseline="-25000" dirty="0" err="1"/>
              <a:t>j</a:t>
            </a:r>
            <a:r>
              <a:rPr lang="en-US" sz="2000" dirty="0"/>
              <a:t>)</a:t>
            </a:r>
            <a:r>
              <a:rPr lang="en-CN" sz="2000" dirty="0"/>
              <a:t> </a:t>
            </a:r>
          </a:p>
          <a:p>
            <a:pPr marL="539750" lvl="1" indent="-288925"/>
            <a:r>
              <a:rPr lang="en-US" sz="2000" dirty="0"/>
              <a:t>T</a:t>
            </a:r>
            <a:r>
              <a:rPr lang="en-CN" sz="2000" dirty="0"/>
              <a:t>abulist  </a:t>
            </a:r>
          </a:p>
        </p:txBody>
      </p:sp>
      <p:sp>
        <p:nvSpPr>
          <p:cNvPr id="4" name="Footer Placeholder 3">
            <a:extLst>
              <a:ext uri="{FF2B5EF4-FFF2-40B4-BE49-F238E27FC236}">
                <a16:creationId xmlns:a16="http://schemas.microsoft.com/office/drawing/2014/main" id="{F5315F8D-BEE8-B447-8FF6-3F1D9DBDDB96}"/>
              </a:ext>
            </a:extLst>
          </p:cNvPr>
          <p:cNvSpPr>
            <a:spLocks noGrp="1"/>
          </p:cNvSpPr>
          <p:nvPr>
            <p:ph type="ftr" sz="quarter" idx="11"/>
          </p:nvPr>
        </p:nvSpPr>
        <p:spPr/>
        <p:txBody>
          <a:bodyPr/>
          <a:lstStyle/>
          <a:p>
            <a:pPr>
              <a:defRPr/>
            </a:pPr>
            <a:r>
              <a:rPr lang="en-GB"/>
              <a:t>AE2AIM: Artificial Intelligence Methods </a:t>
            </a:r>
            <a:endParaRPr lang="en-GB" dirty="0"/>
          </a:p>
        </p:txBody>
      </p:sp>
      <p:sp>
        <p:nvSpPr>
          <p:cNvPr id="5" name="Title 4">
            <a:extLst>
              <a:ext uri="{FF2B5EF4-FFF2-40B4-BE49-F238E27FC236}">
                <a16:creationId xmlns:a16="http://schemas.microsoft.com/office/drawing/2014/main" id="{6D8A8BF9-D02C-6142-9E1B-66E096B702BF}"/>
              </a:ext>
            </a:extLst>
          </p:cNvPr>
          <p:cNvSpPr>
            <a:spLocks noGrp="1"/>
          </p:cNvSpPr>
          <p:nvPr>
            <p:ph type="title"/>
          </p:nvPr>
        </p:nvSpPr>
        <p:spPr>
          <a:xfrm>
            <a:off x="251520" y="72007"/>
            <a:ext cx="8712968" cy="764705"/>
          </a:xfrm>
        </p:spPr>
        <p:txBody>
          <a:bodyPr/>
          <a:lstStyle/>
          <a:p>
            <a:r>
              <a:rPr lang="en-CN" dirty="0"/>
              <a:t>TS Examples – TSP</a:t>
            </a:r>
          </a:p>
        </p:txBody>
      </p:sp>
      <p:graphicFrame>
        <p:nvGraphicFramePr>
          <p:cNvPr id="6" name="Table 5">
            <a:extLst>
              <a:ext uri="{FF2B5EF4-FFF2-40B4-BE49-F238E27FC236}">
                <a16:creationId xmlns:a16="http://schemas.microsoft.com/office/drawing/2014/main" id="{D1C8DC5F-0F71-0048-83D5-525FE76A00BD}"/>
              </a:ext>
            </a:extLst>
          </p:cNvPr>
          <p:cNvGraphicFramePr>
            <a:graphicFrameLocks noGrp="1"/>
          </p:cNvGraphicFramePr>
          <p:nvPr>
            <p:extLst>
              <p:ext uri="{D42A27DB-BD31-4B8C-83A1-F6EECF244321}">
                <p14:modId xmlns:p14="http://schemas.microsoft.com/office/powerpoint/2010/main" val="3635139060"/>
              </p:ext>
            </p:extLst>
          </p:nvPr>
        </p:nvGraphicFramePr>
        <p:xfrm>
          <a:off x="5628214" y="1896065"/>
          <a:ext cx="1993776" cy="2390380"/>
        </p:xfrm>
        <a:graphic>
          <a:graphicData uri="http://schemas.openxmlformats.org/drawingml/2006/table">
            <a:tbl>
              <a:tblPr firstRow="1" bandRow="1">
                <a:tableStyleId>{B301B821-A1FF-4177-AEE7-76D212191A09}</a:tableStyleId>
              </a:tblPr>
              <a:tblGrid>
                <a:gridCol w="731051">
                  <a:extLst>
                    <a:ext uri="{9D8B030D-6E8A-4147-A177-3AD203B41FA5}">
                      <a16:colId xmlns:a16="http://schemas.microsoft.com/office/drawing/2014/main" val="2018667880"/>
                    </a:ext>
                  </a:extLst>
                </a:gridCol>
                <a:gridCol w="1262725">
                  <a:extLst>
                    <a:ext uri="{9D8B030D-6E8A-4147-A177-3AD203B41FA5}">
                      <a16:colId xmlns:a16="http://schemas.microsoft.com/office/drawing/2014/main" val="2971139589"/>
                    </a:ext>
                  </a:extLst>
                </a:gridCol>
              </a:tblGrid>
              <a:tr h="478076">
                <a:tc>
                  <a:txBody>
                    <a:bodyPr/>
                    <a:lstStyle/>
                    <a:p>
                      <a:pPr algn="ctr">
                        <a:lnSpc>
                          <a:spcPct val="100000"/>
                        </a:lnSpc>
                      </a:pPr>
                      <a:r>
                        <a:rPr lang="en-CN" sz="1600" b="1" dirty="0">
                          <a:solidFill>
                            <a:schemeClr val="tx1"/>
                          </a:solidFill>
                        </a:rPr>
                        <a:t>indx</a:t>
                      </a:r>
                    </a:p>
                  </a:txBody>
                  <a:tcPr marL="36000" marR="36000" marT="0" marB="0"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tc>
                  <a:txBody>
                    <a:bodyPr/>
                    <a:lstStyle/>
                    <a:p>
                      <a:pPr algn="ctr">
                        <a:lnSpc>
                          <a:spcPct val="100000"/>
                        </a:lnSpc>
                      </a:pPr>
                      <a:r>
                        <a:rPr lang="en-CN" sz="1600" b="1" dirty="0">
                          <a:solidFill>
                            <a:schemeClr val="tx1"/>
                          </a:solidFill>
                        </a:rPr>
                        <a:t>entry</a:t>
                      </a:r>
                    </a:p>
                  </a:txBody>
                  <a:tcPr marL="36000" marR="36000" marT="0" marB="0" anchor="ctr">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2700000" scaled="1"/>
                      <a:tileRect/>
                    </a:gradFill>
                  </a:tcPr>
                </a:tc>
                <a:extLst>
                  <a:ext uri="{0D108BD9-81ED-4DB2-BD59-A6C34878D82A}">
                    <a16:rowId xmlns:a16="http://schemas.microsoft.com/office/drawing/2014/main" val="194713216"/>
                  </a:ext>
                </a:extLst>
              </a:tr>
              <a:tr h="478076">
                <a:tc>
                  <a:txBody>
                    <a:bodyPr/>
                    <a:lstStyle/>
                    <a:p>
                      <a:pPr algn="ctr">
                        <a:lnSpc>
                          <a:spcPct val="100000"/>
                        </a:lnSpc>
                      </a:pPr>
                      <a:r>
                        <a:rPr lang="en-CN" sz="1600" b="1" dirty="0"/>
                        <a:t>0</a:t>
                      </a:r>
                    </a:p>
                  </a:txBody>
                  <a:tcPr marL="36000" marR="36000" marT="0" marB="0" anchor="ctr"/>
                </a:tc>
                <a:tc>
                  <a:txBody>
                    <a:bodyPr/>
                    <a:lstStyle/>
                    <a:p>
                      <a:pPr algn="ctr">
                        <a:lnSpc>
                          <a:spcPct val="100000"/>
                        </a:lnSpc>
                      </a:pPr>
                      <a:r>
                        <a:rPr lang="en-CN" sz="1600" b="1" dirty="0"/>
                        <a:t>(c1,c4)</a:t>
                      </a:r>
                    </a:p>
                  </a:txBody>
                  <a:tcPr marL="36000" marR="36000" marT="0" marB="0" anchor="ctr"/>
                </a:tc>
                <a:extLst>
                  <a:ext uri="{0D108BD9-81ED-4DB2-BD59-A6C34878D82A}">
                    <a16:rowId xmlns:a16="http://schemas.microsoft.com/office/drawing/2014/main" val="2322922368"/>
                  </a:ext>
                </a:extLst>
              </a:tr>
              <a:tr h="478076">
                <a:tc>
                  <a:txBody>
                    <a:bodyPr/>
                    <a:lstStyle/>
                    <a:p>
                      <a:pPr algn="ctr">
                        <a:lnSpc>
                          <a:spcPct val="100000"/>
                        </a:lnSpc>
                      </a:pPr>
                      <a:r>
                        <a:rPr lang="en-CN" sz="1600" b="1" dirty="0"/>
                        <a:t>1</a:t>
                      </a:r>
                    </a:p>
                  </a:txBody>
                  <a:tcPr marL="36000" marR="36000" marT="0" marB="0" anchor="ctr"/>
                </a:tc>
                <a:tc>
                  <a:txBody>
                    <a:bodyPr/>
                    <a:lstStyle/>
                    <a:p>
                      <a:pPr algn="ctr">
                        <a:lnSpc>
                          <a:spcPct val="100000"/>
                        </a:lnSpc>
                      </a:pPr>
                      <a:r>
                        <a:rPr lang="en-CN" sz="1600" b="1" dirty="0"/>
                        <a:t>(c3,c4)</a:t>
                      </a:r>
                    </a:p>
                  </a:txBody>
                  <a:tcPr marL="36000" marR="36000" marT="0" marB="0" anchor="ctr"/>
                </a:tc>
                <a:extLst>
                  <a:ext uri="{0D108BD9-81ED-4DB2-BD59-A6C34878D82A}">
                    <a16:rowId xmlns:a16="http://schemas.microsoft.com/office/drawing/2014/main" val="1683491185"/>
                  </a:ext>
                </a:extLst>
              </a:tr>
              <a:tr h="478076">
                <a:tc>
                  <a:txBody>
                    <a:bodyPr/>
                    <a:lstStyle/>
                    <a:p>
                      <a:pPr algn="ctr">
                        <a:lnSpc>
                          <a:spcPct val="100000"/>
                        </a:lnSpc>
                      </a:pPr>
                      <a:r>
                        <a:rPr lang="en-CN" sz="1600" b="1" dirty="0"/>
                        <a:t>2</a:t>
                      </a:r>
                    </a:p>
                  </a:txBody>
                  <a:tcPr marL="36000" marR="36000" marT="0" marB="0" anchor="ctr"/>
                </a:tc>
                <a:tc>
                  <a:txBody>
                    <a:bodyPr/>
                    <a:lstStyle/>
                    <a:p>
                      <a:pPr algn="ctr">
                        <a:lnSpc>
                          <a:spcPct val="100000"/>
                        </a:lnSpc>
                      </a:pPr>
                      <a:endParaRPr lang="en-CN" sz="1600" b="1" dirty="0"/>
                    </a:p>
                  </a:txBody>
                  <a:tcPr marL="36000" marR="36000" marT="0" marB="0" anchor="ctr"/>
                </a:tc>
                <a:extLst>
                  <a:ext uri="{0D108BD9-81ED-4DB2-BD59-A6C34878D82A}">
                    <a16:rowId xmlns:a16="http://schemas.microsoft.com/office/drawing/2014/main" val="3426784484"/>
                  </a:ext>
                </a:extLst>
              </a:tr>
              <a:tr h="478076">
                <a:tc>
                  <a:txBody>
                    <a:bodyPr/>
                    <a:lstStyle/>
                    <a:p>
                      <a:pPr algn="ctr">
                        <a:lnSpc>
                          <a:spcPct val="100000"/>
                        </a:lnSpc>
                      </a:pPr>
                      <a:r>
                        <a:rPr lang="en-CN" sz="1600" b="1" dirty="0"/>
                        <a:t>3</a:t>
                      </a:r>
                    </a:p>
                  </a:txBody>
                  <a:tcPr marL="36000" marR="36000" marT="0" marB="0" anchor="ctr"/>
                </a:tc>
                <a:tc>
                  <a:txBody>
                    <a:bodyPr/>
                    <a:lstStyle/>
                    <a:p>
                      <a:pPr algn="ctr">
                        <a:lnSpc>
                          <a:spcPct val="100000"/>
                        </a:lnSpc>
                      </a:pPr>
                      <a:endParaRPr lang="en-CN" sz="1600" b="1" dirty="0"/>
                    </a:p>
                  </a:txBody>
                  <a:tcPr marL="36000" marR="36000" marT="0" marB="0" anchor="ctr"/>
                </a:tc>
                <a:extLst>
                  <a:ext uri="{0D108BD9-81ED-4DB2-BD59-A6C34878D82A}">
                    <a16:rowId xmlns:a16="http://schemas.microsoft.com/office/drawing/2014/main" val="1000591715"/>
                  </a:ext>
                </a:extLst>
              </a:tr>
            </a:tbl>
          </a:graphicData>
        </a:graphic>
      </p:graphicFrame>
      <p:sp>
        <p:nvSpPr>
          <p:cNvPr id="12" name="Content Placeholder 2">
            <a:extLst>
              <a:ext uri="{FF2B5EF4-FFF2-40B4-BE49-F238E27FC236}">
                <a16:creationId xmlns:a16="http://schemas.microsoft.com/office/drawing/2014/main" id="{802FFF5B-9A36-544A-B828-08240EE10C9A}"/>
              </a:ext>
            </a:extLst>
          </p:cNvPr>
          <p:cNvSpPr txBox="1">
            <a:spLocks/>
          </p:cNvSpPr>
          <p:nvPr/>
        </p:nvSpPr>
        <p:spPr bwMode="auto">
          <a:xfrm>
            <a:off x="169633" y="980728"/>
            <a:ext cx="4402367" cy="51125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ts val="1000"/>
              </a:spcBef>
              <a:spcAft>
                <a:spcPct val="0"/>
              </a:spcAft>
              <a:buChar char="•"/>
              <a:defRPr sz="2400" b="1">
                <a:solidFill>
                  <a:srgbClr val="000000"/>
                </a:solidFill>
                <a:latin typeface="Verdana"/>
                <a:ea typeface="+mn-ea"/>
                <a:cs typeface="Verdana"/>
              </a:defRPr>
            </a:lvl1pPr>
            <a:lvl2pPr marL="742950" indent="-285750" algn="l" rtl="0" eaLnBrk="0" fontAlgn="base" hangingPunct="0">
              <a:spcBef>
                <a:spcPts val="1000"/>
              </a:spcBef>
              <a:spcAft>
                <a:spcPct val="0"/>
              </a:spcAft>
              <a:buChar char="–"/>
              <a:defRPr sz="2400">
                <a:solidFill>
                  <a:srgbClr val="000000"/>
                </a:solidFill>
                <a:latin typeface="Verdana"/>
                <a:cs typeface="Verdana"/>
              </a:defRPr>
            </a:lvl2pPr>
            <a:lvl3pPr marL="1143000" indent="-228600" algn="l" rtl="0" eaLnBrk="0" fontAlgn="base" hangingPunct="0">
              <a:spcBef>
                <a:spcPts val="1000"/>
              </a:spcBef>
              <a:spcAft>
                <a:spcPct val="0"/>
              </a:spcAft>
              <a:buChar char="•"/>
              <a:defRPr sz="2000" b="1">
                <a:solidFill>
                  <a:srgbClr val="000000"/>
                </a:solidFill>
                <a:latin typeface="Verdana"/>
                <a:cs typeface="Verdana"/>
              </a:defRPr>
            </a:lvl3pPr>
            <a:lvl4pPr marL="1600200" indent="-228600" algn="l" rtl="0" eaLnBrk="0" fontAlgn="base" hangingPunct="0">
              <a:spcBef>
                <a:spcPts val="1000"/>
              </a:spcBef>
              <a:spcAft>
                <a:spcPct val="0"/>
              </a:spcAft>
              <a:buChar char="–"/>
              <a:defRPr sz="1800" b="1">
                <a:solidFill>
                  <a:srgbClr val="000000"/>
                </a:solidFill>
                <a:latin typeface="Verdana"/>
                <a:cs typeface="Verdana"/>
              </a:defRPr>
            </a:lvl4pPr>
            <a:lvl5pPr marL="2057400" indent="-228600" algn="l" rtl="0" eaLnBrk="0" fontAlgn="base" hangingPunct="0">
              <a:spcBef>
                <a:spcPts val="1000"/>
              </a:spcBef>
              <a:spcAft>
                <a:spcPct val="0"/>
              </a:spcAft>
              <a:buChar char="»"/>
              <a:defRPr sz="1800">
                <a:solidFill>
                  <a:srgbClr val="000000"/>
                </a:solidFill>
                <a:latin typeface="Verdana"/>
                <a:cs typeface="Verdana"/>
              </a:defRPr>
            </a:lvl5pPr>
            <a:lvl6pPr marL="2514600" indent="-228600" algn="l" rtl="0" fontAlgn="base">
              <a:spcBef>
                <a:spcPct val="20000"/>
              </a:spcBef>
              <a:spcAft>
                <a:spcPct val="0"/>
              </a:spcAft>
              <a:buChar char="»"/>
              <a:defRPr sz="2000">
                <a:solidFill>
                  <a:srgbClr val="000000"/>
                </a:solidFill>
                <a:latin typeface="+mn-lt"/>
              </a:defRPr>
            </a:lvl6pPr>
            <a:lvl7pPr marL="2971800" indent="-228600" algn="l" rtl="0" fontAlgn="base">
              <a:spcBef>
                <a:spcPct val="20000"/>
              </a:spcBef>
              <a:spcAft>
                <a:spcPct val="0"/>
              </a:spcAft>
              <a:buChar char="»"/>
              <a:defRPr sz="2000">
                <a:solidFill>
                  <a:srgbClr val="000000"/>
                </a:solidFill>
                <a:latin typeface="+mn-lt"/>
              </a:defRPr>
            </a:lvl7pPr>
            <a:lvl8pPr marL="3429000" indent="-228600" algn="l" rtl="0" fontAlgn="base">
              <a:spcBef>
                <a:spcPct val="20000"/>
              </a:spcBef>
              <a:spcAft>
                <a:spcPct val="0"/>
              </a:spcAft>
              <a:buChar char="»"/>
              <a:defRPr sz="2000">
                <a:solidFill>
                  <a:srgbClr val="000000"/>
                </a:solidFill>
                <a:latin typeface="+mn-lt"/>
              </a:defRPr>
            </a:lvl8pPr>
            <a:lvl9pPr marL="3886200" indent="-228600" algn="l" rtl="0" fontAlgn="base">
              <a:spcBef>
                <a:spcPct val="20000"/>
              </a:spcBef>
              <a:spcAft>
                <a:spcPct val="0"/>
              </a:spcAft>
              <a:buChar char="»"/>
              <a:defRPr sz="2000">
                <a:solidFill>
                  <a:srgbClr val="000000"/>
                </a:solidFill>
                <a:latin typeface="+mn-lt"/>
              </a:defRPr>
            </a:lvl9pPr>
          </a:lstStyle>
          <a:p>
            <a:r>
              <a:rPr lang="en-GB" sz="2000" kern="0" dirty="0"/>
              <a:t>Best descent LS</a:t>
            </a:r>
          </a:p>
          <a:p>
            <a:pPr marL="457200" lvl="1" indent="0">
              <a:buFontTx/>
              <a:buNone/>
            </a:pPr>
            <a:r>
              <a:rPr lang="en-GB" sz="1400" kern="0" dirty="0"/>
              <a:t>&lt;c1, c2, c4, c5, c3&gt;, </a:t>
            </a:r>
            <a:r>
              <a:rPr lang="en-GB" sz="1400" kern="0" dirty="0" err="1"/>
              <a:t>obj</a:t>
            </a:r>
            <a:r>
              <a:rPr lang="en-GB" sz="1400" kern="0" dirty="0"/>
              <a:t>: 35</a:t>
            </a:r>
          </a:p>
          <a:p>
            <a:pPr marL="11113" lvl="1" indent="0">
              <a:spcBef>
                <a:spcPts val="0"/>
              </a:spcBef>
              <a:buFontTx/>
              <a:buNone/>
            </a:pPr>
            <a:r>
              <a:rPr lang="en-GB" sz="1400" kern="0" dirty="0" err="1"/>
              <a:t>Iter</a:t>
            </a:r>
            <a:r>
              <a:rPr lang="en-GB" sz="1400" kern="0" dirty="0"/>
              <a:t> 1:</a:t>
            </a:r>
          </a:p>
          <a:p>
            <a:pPr marL="457200" lvl="1" indent="0">
              <a:spcBef>
                <a:spcPts val="0"/>
              </a:spcBef>
              <a:buFontTx/>
              <a:buNone/>
            </a:pPr>
            <a:r>
              <a:rPr lang="en-GB" sz="1400" kern="0" dirty="0"/>
              <a:t>Set of </a:t>
            </a:r>
            <a:r>
              <a:rPr lang="en-GB" sz="1400" kern="0" dirty="0" err="1"/>
              <a:t>neigbouring</a:t>
            </a:r>
            <a:r>
              <a:rPr lang="en-GB" sz="1400" kern="0" dirty="0"/>
              <a:t> solutions:</a:t>
            </a:r>
          </a:p>
          <a:p>
            <a:pPr marL="457200" lvl="1" indent="0">
              <a:spcBef>
                <a:spcPts val="0"/>
              </a:spcBef>
              <a:buFontTx/>
              <a:buNone/>
            </a:pPr>
            <a:r>
              <a:rPr lang="en-GB" sz="1400" u="sng" kern="0" dirty="0"/>
              <a:t>&lt;</a:t>
            </a:r>
            <a:r>
              <a:rPr lang="en-GB" sz="1400" u="sng" kern="0" dirty="0">
                <a:solidFill>
                  <a:srgbClr val="FF0000"/>
                </a:solidFill>
              </a:rPr>
              <a:t>c2</a:t>
            </a:r>
            <a:r>
              <a:rPr lang="en-GB" sz="1400" u="sng" kern="0" dirty="0"/>
              <a:t>, </a:t>
            </a:r>
            <a:r>
              <a:rPr lang="en-GB" sz="1400" u="sng" kern="0" dirty="0">
                <a:solidFill>
                  <a:srgbClr val="FF0000"/>
                </a:solidFill>
              </a:rPr>
              <a:t>c1</a:t>
            </a:r>
            <a:r>
              <a:rPr lang="en-GB" sz="1400" u="sng" kern="0" dirty="0"/>
              <a:t>, c4, c5, c3&gt;, </a:t>
            </a:r>
            <a:r>
              <a:rPr lang="en-GB" sz="1400" u="sng" kern="0" dirty="0" err="1"/>
              <a:t>obj</a:t>
            </a:r>
            <a:r>
              <a:rPr lang="en-GB" sz="1400" u="sng" kern="0" dirty="0"/>
              <a:t>: 33</a:t>
            </a:r>
          </a:p>
          <a:p>
            <a:pPr marL="457200" lvl="1" indent="0">
              <a:spcBef>
                <a:spcPts val="0"/>
              </a:spcBef>
              <a:buFontTx/>
              <a:buNone/>
            </a:pPr>
            <a:r>
              <a:rPr lang="en-GB" sz="1400" u="sng" kern="0" dirty="0">
                <a:highlight>
                  <a:srgbClr val="00FF00"/>
                </a:highlight>
              </a:rPr>
              <a:t>&lt;</a:t>
            </a:r>
            <a:r>
              <a:rPr lang="en-GB" sz="1400" u="sng" kern="0" dirty="0">
                <a:solidFill>
                  <a:srgbClr val="FF0000"/>
                </a:solidFill>
                <a:highlight>
                  <a:srgbClr val="00FF00"/>
                </a:highlight>
              </a:rPr>
              <a:t>c4</a:t>
            </a:r>
            <a:r>
              <a:rPr lang="en-GB" sz="1400" u="sng" kern="0" dirty="0">
                <a:highlight>
                  <a:srgbClr val="00FF00"/>
                </a:highlight>
              </a:rPr>
              <a:t>, c2, </a:t>
            </a:r>
            <a:r>
              <a:rPr lang="en-GB" sz="1400" u="sng" kern="0" dirty="0">
                <a:solidFill>
                  <a:srgbClr val="FF0000"/>
                </a:solidFill>
                <a:highlight>
                  <a:srgbClr val="00FF00"/>
                </a:highlight>
              </a:rPr>
              <a:t>c1</a:t>
            </a:r>
            <a:r>
              <a:rPr lang="en-GB" sz="1400" u="sng" kern="0" dirty="0">
                <a:highlight>
                  <a:srgbClr val="00FF00"/>
                </a:highlight>
              </a:rPr>
              <a:t>, c5, c3&gt;, </a:t>
            </a:r>
            <a:r>
              <a:rPr lang="en-GB" sz="1400" u="sng" kern="0" dirty="0" err="1">
                <a:highlight>
                  <a:srgbClr val="00FF00"/>
                </a:highlight>
              </a:rPr>
              <a:t>obj</a:t>
            </a:r>
            <a:r>
              <a:rPr lang="en-GB" sz="1400" u="sng" kern="0" dirty="0">
                <a:highlight>
                  <a:srgbClr val="00FF00"/>
                </a:highlight>
              </a:rPr>
              <a:t>: 33</a:t>
            </a:r>
          </a:p>
          <a:p>
            <a:pPr marL="457200" lvl="1" indent="0">
              <a:spcBef>
                <a:spcPts val="0"/>
              </a:spcBef>
              <a:buFontTx/>
              <a:buNone/>
            </a:pPr>
            <a:r>
              <a:rPr lang="en-GB" sz="1400" kern="0" dirty="0"/>
              <a:t>&lt;</a:t>
            </a:r>
            <a:r>
              <a:rPr lang="en-GB" sz="1400" kern="0" dirty="0">
                <a:solidFill>
                  <a:srgbClr val="FF0000"/>
                </a:solidFill>
              </a:rPr>
              <a:t>c5</a:t>
            </a:r>
            <a:r>
              <a:rPr lang="en-GB" sz="1400" kern="0" dirty="0"/>
              <a:t>, c2, c4, </a:t>
            </a:r>
            <a:r>
              <a:rPr lang="en-GB" sz="1400" kern="0" dirty="0">
                <a:solidFill>
                  <a:srgbClr val="FF0000"/>
                </a:solidFill>
              </a:rPr>
              <a:t>c1</a:t>
            </a:r>
            <a:r>
              <a:rPr lang="en-GB" sz="1400" kern="0" dirty="0"/>
              <a:t>, c3&gt;, </a:t>
            </a:r>
            <a:r>
              <a:rPr lang="en-GB" sz="1400" kern="0" dirty="0" err="1"/>
              <a:t>obj</a:t>
            </a:r>
            <a:r>
              <a:rPr lang="en-GB" sz="1400" kern="0" dirty="0"/>
              <a:t>: 40</a:t>
            </a:r>
          </a:p>
          <a:p>
            <a:pPr marL="457200" lvl="1" indent="0">
              <a:spcBef>
                <a:spcPts val="0"/>
              </a:spcBef>
              <a:buFontTx/>
              <a:buNone/>
            </a:pPr>
            <a:r>
              <a:rPr lang="en-GB" sz="1400" kern="0" dirty="0"/>
              <a:t>&lt;</a:t>
            </a:r>
            <a:r>
              <a:rPr lang="en-GB" sz="1400" kern="0" dirty="0">
                <a:solidFill>
                  <a:srgbClr val="FF0000"/>
                </a:solidFill>
              </a:rPr>
              <a:t>c3</a:t>
            </a:r>
            <a:r>
              <a:rPr lang="en-GB" sz="1400" kern="0" dirty="0"/>
              <a:t>, c2, c4, c5, </a:t>
            </a:r>
            <a:r>
              <a:rPr lang="en-GB" sz="1400" kern="0" dirty="0">
                <a:solidFill>
                  <a:srgbClr val="FF0000"/>
                </a:solidFill>
              </a:rPr>
              <a:t>c1</a:t>
            </a:r>
            <a:r>
              <a:rPr lang="en-GB" sz="1400" kern="0" dirty="0"/>
              <a:t>&gt;, </a:t>
            </a:r>
            <a:r>
              <a:rPr lang="en-GB" sz="1400" kern="0" dirty="0" err="1"/>
              <a:t>obj</a:t>
            </a:r>
            <a:r>
              <a:rPr lang="en-GB" sz="1400" kern="0" dirty="0"/>
              <a:t>: 37</a:t>
            </a:r>
          </a:p>
          <a:p>
            <a:pPr marL="457200" lvl="1" indent="0">
              <a:spcBef>
                <a:spcPts val="0"/>
              </a:spcBef>
              <a:buFontTx/>
              <a:buNone/>
            </a:pPr>
            <a:r>
              <a:rPr lang="en-GB" sz="1400" kern="0" dirty="0"/>
              <a:t>&lt;c1, </a:t>
            </a:r>
            <a:r>
              <a:rPr lang="en-GB" sz="1400" kern="0" dirty="0">
                <a:solidFill>
                  <a:srgbClr val="FF0000"/>
                </a:solidFill>
              </a:rPr>
              <a:t>c4</a:t>
            </a:r>
            <a:r>
              <a:rPr lang="en-GB" sz="1400" kern="0" dirty="0"/>
              <a:t>, </a:t>
            </a:r>
            <a:r>
              <a:rPr lang="en-GB" sz="1400" kern="0" dirty="0">
                <a:solidFill>
                  <a:srgbClr val="FF0000"/>
                </a:solidFill>
              </a:rPr>
              <a:t>c2</a:t>
            </a:r>
            <a:r>
              <a:rPr lang="en-GB" sz="1400" kern="0" dirty="0"/>
              <a:t>, c5, c3&gt;, </a:t>
            </a:r>
            <a:r>
              <a:rPr lang="en-GB" sz="1400" kern="0" dirty="0" err="1"/>
              <a:t>obj</a:t>
            </a:r>
            <a:r>
              <a:rPr lang="en-GB" sz="1400" kern="0" dirty="0"/>
              <a:t>: 40</a:t>
            </a:r>
          </a:p>
          <a:p>
            <a:pPr marL="457200" lvl="1" indent="0">
              <a:spcBef>
                <a:spcPts val="0"/>
              </a:spcBef>
              <a:buFontTx/>
              <a:buNone/>
            </a:pPr>
            <a:r>
              <a:rPr lang="en-GB" sz="1400" kern="0" dirty="0"/>
              <a:t>&lt;c1, </a:t>
            </a:r>
            <a:r>
              <a:rPr lang="en-GB" sz="1400" kern="0" dirty="0">
                <a:solidFill>
                  <a:srgbClr val="FF0000"/>
                </a:solidFill>
              </a:rPr>
              <a:t>c5</a:t>
            </a:r>
            <a:r>
              <a:rPr lang="en-GB" sz="1400" kern="0" dirty="0"/>
              <a:t>, c4, </a:t>
            </a:r>
            <a:r>
              <a:rPr lang="en-GB" sz="1400" kern="0" dirty="0">
                <a:solidFill>
                  <a:srgbClr val="FF0000"/>
                </a:solidFill>
              </a:rPr>
              <a:t>c2</a:t>
            </a:r>
            <a:r>
              <a:rPr lang="en-GB" sz="1400" kern="0" dirty="0"/>
              <a:t>, c3&gt;, </a:t>
            </a:r>
            <a:r>
              <a:rPr lang="en-GB" sz="1400" kern="0" dirty="0" err="1"/>
              <a:t>obj</a:t>
            </a:r>
            <a:r>
              <a:rPr lang="en-GB" sz="1400" kern="0" dirty="0"/>
              <a:t>: 37</a:t>
            </a:r>
          </a:p>
          <a:p>
            <a:pPr marL="457200" lvl="1" indent="0">
              <a:spcBef>
                <a:spcPts val="0"/>
              </a:spcBef>
              <a:buFontTx/>
              <a:buNone/>
            </a:pPr>
            <a:r>
              <a:rPr lang="en-GB" sz="1400" kern="0" dirty="0"/>
              <a:t>&lt;c1, </a:t>
            </a:r>
            <a:r>
              <a:rPr lang="en-GB" sz="1400" kern="0" dirty="0">
                <a:solidFill>
                  <a:srgbClr val="FF0000"/>
                </a:solidFill>
              </a:rPr>
              <a:t>c3</a:t>
            </a:r>
            <a:r>
              <a:rPr lang="en-GB" sz="1400" kern="0" dirty="0"/>
              <a:t>, c4, c5, </a:t>
            </a:r>
            <a:r>
              <a:rPr lang="en-GB" sz="1400" kern="0" dirty="0">
                <a:solidFill>
                  <a:srgbClr val="FF0000"/>
                </a:solidFill>
              </a:rPr>
              <a:t>c2</a:t>
            </a:r>
            <a:r>
              <a:rPr lang="en-GB" sz="1400" kern="0" dirty="0"/>
              <a:t>&gt;, </a:t>
            </a:r>
            <a:r>
              <a:rPr lang="en-GB" sz="1400" kern="0" dirty="0" err="1"/>
              <a:t>obj</a:t>
            </a:r>
            <a:r>
              <a:rPr lang="en-GB" sz="1400" kern="0" dirty="0"/>
              <a:t>: 34</a:t>
            </a:r>
          </a:p>
          <a:p>
            <a:pPr marL="457200" lvl="1" indent="0">
              <a:spcBef>
                <a:spcPts val="0"/>
              </a:spcBef>
              <a:buFontTx/>
              <a:buNone/>
            </a:pPr>
            <a:r>
              <a:rPr lang="en-GB" sz="1400" kern="0" dirty="0"/>
              <a:t>&lt;c1, c2, </a:t>
            </a:r>
            <a:r>
              <a:rPr lang="en-GB" sz="1400" kern="0" dirty="0">
                <a:solidFill>
                  <a:srgbClr val="FF0000"/>
                </a:solidFill>
              </a:rPr>
              <a:t>c5</a:t>
            </a:r>
            <a:r>
              <a:rPr lang="en-GB" sz="1400" kern="0" dirty="0"/>
              <a:t>, </a:t>
            </a:r>
            <a:r>
              <a:rPr lang="en-GB" sz="1400" kern="0" dirty="0">
                <a:solidFill>
                  <a:srgbClr val="FF0000"/>
                </a:solidFill>
              </a:rPr>
              <a:t>c4</a:t>
            </a:r>
            <a:r>
              <a:rPr lang="en-GB" sz="1400" kern="0" dirty="0"/>
              <a:t>, c3&gt;, </a:t>
            </a:r>
            <a:r>
              <a:rPr lang="en-GB" sz="1400" kern="0" dirty="0" err="1"/>
              <a:t>obj</a:t>
            </a:r>
            <a:r>
              <a:rPr lang="en-GB" sz="1400" kern="0" dirty="0"/>
              <a:t>: 34</a:t>
            </a:r>
          </a:p>
          <a:p>
            <a:pPr marL="457200" lvl="1" indent="0">
              <a:spcBef>
                <a:spcPts val="0"/>
              </a:spcBef>
              <a:buFontTx/>
              <a:buNone/>
            </a:pPr>
            <a:r>
              <a:rPr lang="en-GB" sz="1400" u="sng" kern="0" dirty="0"/>
              <a:t>&lt;c1, c2, c4, </a:t>
            </a:r>
            <a:r>
              <a:rPr lang="en-GB" sz="1400" u="sng" kern="0" dirty="0">
                <a:solidFill>
                  <a:srgbClr val="FF0000"/>
                </a:solidFill>
              </a:rPr>
              <a:t>c3</a:t>
            </a:r>
            <a:r>
              <a:rPr lang="en-GB" sz="1400" u="sng" kern="0" dirty="0"/>
              <a:t>, </a:t>
            </a:r>
            <a:r>
              <a:rPr lang="en-GB" sz="1400" u="sng" kern="0" dirty="0">
                <a:solidFill>
                  <a:srgbClr val="FF0000"/>
                </a:solidFill>
              </a:rPr>
              <a:t>c5</a:t>
            </a:r>
            <a:r>
              <a:rPr lang="en-GB" sz="1400" u="sng" kern="0" dirty="0"/>
              <a:t>&gt;, </a:t>
            </a:r>
            <a:r>
              <a:rPr lang="en-GB" sz="1400" u="sng" kern="0" dirty="0" err="1"/>
              <a:t>obj</a:t>
            </a:r>
            <a:r>
              <a:rPr lang="en-GB" sz="1400" u="sng" kern="0" dirty="0"/>
              <a:t>: 33</a:t>
            </a:r>
          </a:p>
          <a:p>
            <a:pPr marL="11113" lvl="1" indent="0">
              <a:spcBef>
                <a:spcPts val="0"/>
              </a:spcBef>
              <a:buFontTx/>
              <a:buNone/>
            </a:pPr>
            <a:r>
              <a:rPr lang="en-GB" sz="1400" kern="0" dirty="0" err="1"/>
              <a:t>Iter</a:t>
            </a:r>
            <a:r>
              <a:rPr lang="en-GB" sz="1400" kern="0" dirty="0"/>
              <a:t> 2: </a:t>
            </a:r>
          </a:p>
          <a:p>
            <a:pPr marL="457200" lvl="1" indent="0">
              <a:spcBef>
                <a:spcPts val="0"/>
              </a:spcBef>
              <a:buNone/>
            </a:pPr>
            <a:r>
              <a:rPr lang="en-US" sz="1400" kern="0" dirty="0"/>
              <a:t>&lt;</a:t>
            </a:r>
            <a:r>
              <a:rPr lang="en-US" sz="1400" kern="0" dirty="0">
                <a:solidFill>
                  <a:srgbClr val="C00000"/>
                </a:solidFill>
              </a:rPr>
              <a:t>c2, c4</a:t>
            </a:r>
            <a:r>
              <a:rPr lang="en-US" sz="1400" kern="0" dirty="0"/>
              <a:t>, c1, c5, c3&gt;, obj=37</a:t>
            </a:r>
          </a:p>
          <a:p>
            <a:pPr marL="457200" lvl="1" indent="0">
              <a:spcBef>
                <a:spcPts val="0"/>
              </a:spcBef>
              <a:buNone/>
            </a:pPr>
            <a:r>
              <a:rPr lang="en-US" sz="1400" kern="0" dirty="0">
                <a:highlight>
                  <a:srgbClr val="FFFF00"/>
                </a:highlight>
              </a:rPr>
              <a:t>&lt;</a:t>
            </a:r>
            <a:r>
              <a:rPr lang="en-US" sz="1400" kern="0" dirty="0">
                <a:solidFill>
                  <a:srgbClr val="C00000"/>
                </a:solidFill>
                <a:highlight>
                  <a:srgbClr val="FFFF00"/>
                </a:highlight>
              </a:rPr>
              <a:t>c1</a:t>
            </a:r>
            <a:r>
              <a:rPr lang="en-US" sz="1400" kern="0" dirty="0">
                <a:highlight>
                  <a:srgbClr val="FFFF00"/>
                </a:highlight>
              </a:rPr>
              <a:t>, c2, </a:t>
            </a:r>
            <a:r>
              <a:rPr lang="en-US" sz="1400" kern="0" dirty="0">
                <a:solidFill>
                  <a:srgbClr val="C00000"/>
                </a:solidFill>
                <a:highlight>
                  <a:srgbClr val="FFFF00"/>
                </a:highlight>
              </a:rPr>
              <a:t>c4</a:t>
            </a:r>
            <a:r>
              <a:rPr lang="en-US" sz="1400" kern="0" dirty="0">
                <a:highlight>
                  <a:srgbClr val="FFFF00"/>
                </a:highlight>
              </a:rPr>
              <a:t>, c5, c3&gt;, obj=35 (</a:t>
            </a:r>
            <a:r>
              <a:rPr lang="en-US" sz="1400" kern="0" dirty="0" err="1">
                <a:highlight>
                  <a:srgbClr val="FFFF00"/>
                </a:highlight>
              </a:rPr>
              <a:t>tabu</a:t>
            </a:r>
            <a:r>
              <a:rPr lang="en-US" sz="1400" kern="0" dirty="0">
                <a:highlight>
                  <a:srgbClr val="FFFF00"/>
                </a:highlight>
              </a:rPr>
              <a:t>!)</a:t>
            </a:r>
          </a:p>
          <a:p>
            <a:pPr marL="457200" lvl="1" indent="0">
              <a:spcBef>
                <a:spcPts val="0"/>
              </a:spcBef>
              <a:buNone/>
            </a:pPr>
            <a:r>
              <a:rPr lang="en-US" sz="1400" kern="0" dirty="0"/>
              <a:t>&lt;</a:t>
            </a:r>
            <a:r>
              <a:rPr lang="en-US" sz="1400" kern="0" dirty="0">
                <a:solidFill>
                  <a:srgbClr val="C00000"/>
                </a:solidFill>
              </a:rPr>
              <a:t>c5</a:t>
            </a:r>
            <a:r>
              <a:rPr lang="en-US" sz="1400" kern="0" dirty="0"/>
              <a:t>, c2, c1, </a:t>
            </a:r>
            <a:r>
              <a:rPr lang="en-US" sz="1400" kern="0" dirty="0">
                <a:solidFill>
                  <a:srgbClr val="C00000"/>
                </a:solidFill>
              </a:rPr>
              <a:t>c4</a:t>
            </a:r>
            <a:r>
              <a:rPr lang="en-US" sz="1400" kern="0" dirty="0"/>
              <a:t>, c3&gt;, obj=34</a:t>
            </a:r>
          </a:p>
          <a:p>
            <a:pPr marL="457200" lvl="1" indent="0">
              <a:spcBef>
                <a:spcPts val="0"/>
              </a:spcBef>
              <a:buNone/>
            </a:pPr>
            <a:r>
              <a:rPr lang="en-US" sz="1400" kern="0" dirty="0">
                <a:highlight>
                  <a:srgbClr val="00FA00"/>
                </a:highlight>
              </a:rPr>
              <a:t>&lt;</a:t>
            </a:r>
            <a:r>
              <a:rPr lang="en-US" sz="1400" kern="0" dirty="0">
                <a:solidFill>
                  <a:srgbClr val="C00000"/>
                </a:solidFill>
                <a:highlight>
                  <a:srgbClr val="00FA00"/>
                </a:highlight>
              </a:rPr>
              <a:t>c3</a:t>
            </a:r>
            <a:r>
              <a:rPr lang="en-US" sz="1400" kern="0" dirty="0">
                <a:highlight>
                  <a:srgbClr val="00FA00"/>
                </a:highlight>
              </a:rPr>
              <a:t>, c2, c1, c5, </a:t>
            </a:r>
            <a:r>
              <a:rPr lang="en-US" sz="1400" kern="0" dirty="0">
                <a:solidFill>
                  <a:srgbClr val="C00000"/>
                </a:solidFill>
                <a:highlight>
                  <a:srgbClr val="00FA00"/>
                </a:highlight>
              </a:rPr>
              <a:t>c4</a:t>
            </a:r>
            <a:r>
              <a:rPr lang="en-US" sz="1400" kern="0" dirty="0">
                <a:highlight>
                  <a:srgbClr val="00FA00"/>
                </a:highlight>
              </a:rPr>
              <a:t>&gt;, obj=31</a:t>
            </a:r>
            <a:r>
              <a:rPr lang="en-US" sz="1400" kern="0" dirty="0"/>
              <a:t> </a:t>
            </a:r>
          </a:p>
          <a:p>
            <a:pPr marL="457200" lvl="1" indent="0">
              <a:spcBef>
                <a:spcPts val="0"/>
              </a:spcBef>
              <a:buNone/>
            </a:pPr>
            <a:r>
              <a:rPr lang="en-US" sz="1400" kern="0" dirty="0"/>
              <a:t>&lt;c4, </a:t>
            </a:r>
            <a:r>
              <a:rPr lang="en-US" sz="1400" kern="0" dirty="0">
                <a:solidFill>
                  <a:srgbClr val="C00000"/>
                </a:solidFill>
              </a:rPr>
              <a:t>c1</a:t>
            </a:r>
            <a:r>
              <a:rPr lang="en-US" sz="1400" kern="0" dirty="0"/>
              <a:t>, </a:t>
            </a:r>
            <a:r>
              <a:rPr lang="en-US" sz="1400" kern="0" dirty="0">
                <a:solidFill>
                  <a:srgbClr val="C00000"/>
                </a:solidFill>
              </a:rPr>
              <a:t>c2</a:t>
            </a:r>
            <a:r>
              <a:rPr lang="en-US" sz="1400" kern="0" dirty="0"/>
              <a:t>, c5, c3&gt;, obj=35</a:t>
            </a:r>
          </a:p>
          <a:p>
            <a:pPr marL="457200" lvl="1" indent="0">
              <a:spcBef>
                <a:spcPts val="0"/>
              </a:spcBef>
              <a:buNone/>
            </a:pPr>
            <a:r>
              <a:rPr lang="en-US" sz="1400" kern="0" dirty="0"/>
              <a:t> ….            …. </a:t>
            </a:r>
          </a:p>
          <a:p>
            <a:pPr marL="457200" lvl="1" indent="0">
              <a:spcBef>
                <a:spcPts val="0"/>
              </a:spcBef>
              <a:buNone/>
            </a:pPr>
            <a:r>
              <a:rPr lang="en-US" sz="1400" kern="0" dirty="0"/>
              <a:t>&lt;c4, c2, c1, </a:t>
            </a:r>
            <a:r>
              <a:rPr lang="en-US" sz="1400" kern="0" dirty="0">
                <a:solidFill>
                  <a:srgbClr val="C00000"/>
                </a:solidFill>
              </a:rPr>
              <a:t>c3</a:t>
            </a:r>
            <a:r>
              <a:rPr lang="en-US" sz="1400" kern="0" dirty="0"/>
              <a:t>, </a:t>
            </a:r>
            <a:r>
              <a:rPr lang="en-US" sz="1400" kern="0" dirty="0">
                <a:solidFill>
                  <a:srgbClr val="C00000"/>
                </a:solidFill>
              </a:rPr>
              <a:t>c5</a:t>
            </a:r>
            <a:r>
              <a:rPr lang="en-US" sz="1400" kern="0" dirty="0"/>
              <a:t>&gt;, obj=3</a:t>
            </a:r>
            <a:r>
              <a:rPr lang="en-US" sz="1400" dirty="0"/>
              <a:t>5</a:t>
            </a:r>
          </a:p>
        </p:txBody>
      </p:sp>
      <p:sp>
        <p:nvSpPr>
          <p:cNvPr id="15" name="TextBox 14">
            <a:extLst>
              <a:ext uri="{FF2B5EF4-FFF2-40B4-BE49-F238E27FC236}">
                <a16:creationId xmlns:a16="http://schemas.microsoft.com/office/drawing/2014/main" id="{62439064-4CBA-4B4F-B0EC-3B09C2F86A0D}"/>
              </a:ext>
            </a:extLst>
          </p:cNvPr>
          <p:cNvSpPr txBox="1"/>
          <p:nvPr/>
        </p:nvSpPr>
        <p:spPr>
          <a:xfrm>
            <a:off x="4644132" y="4582974"/>
            <a:ext cx="4248471"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323296"/>
                </a:solidFill>
              </a:rPr>
              <a:t>T</a:t>
            </a:r>
            <a:r>
              <a:rPr lang="en-CN" dirty="0">
                <a:solidFill>
                  <a:srgbClr val="323296"/>
                </a:solidFill>
              </a:rPr>
              <a:t>abu tenure</a:t>
            </a:r>
            <a:r>
              <a:rPr lang="en-CN" dirty="0"/>
              <a:t> </a:t>
            </a:r>
            <a:r>
              <a:rPr lang="en-CN" i="1" dirty="0"/>
              <a:t>tten</a:t>
            </a:r>
            <a:r>
              <a:rPr lang="en-CN" dirty="0"/>
              <a:t>: number of iterations a given tabu element remain tabu! </a:t>
            </a:r>
          </a:p>
          <a:p>
            <a:pPr marL="285750" indent="-285750">
              <a:buFont typeface="Arial" panose="020B0604020202020204" pitchFamily="34" charset="0"/>
              <a:buChar char="•"/>
            </a:pPr>
            <a:r>
              <a:rPr lang="en-US" dirty="0"/>
              <a:t>O</a:t>
            </a:r>
            <a:r>
              <a:rPr lang="en-CN" dirty="0"/>
              <a:t>ften implemented as a list of fixed length with FIFO policy. </a:t>
            </a:r>
          </a:p>
        </p:txBody>
      </p:sp>
      <p:sp>
        <p:nvSpPr>
          <p:cNvPr id="3" name="Slide Number Placeholder 2">
            <a:extLst>
              <a:ext uri="{FF2B5EF4-FFF2-40B4-BE49-F238E27FC236}">
                <a16:creationId xmlns:a16="http://schemas.microsoft.com/office/drawing/2014/main" id="{7FA7BB85-C418-D34F-9EFE-05A9A0F05ABC}"/>
              </a:ext>
            </a:extLst>
          </p:cNvPr>
          <p:cNvSpPr>
            <a:spLocks noGrp="1"/>
          </p:cNvSpPr>
          <p:nvPr>
            <p:ph type="sldNum" sz="quarter" idx="12"/>
          </p:nvPr>
        </p:nvSpPr>
        <p:spPr/>
        <p:txBody>
          <a:bodyPr/>
          <a:lstStyle/>
          <a:p>
            <a:pPr>
              <a:defRPr/>
            </a:pPr>
            <a:fld id="{263661D5-87BF-45CA-972D-85C1C12738FE}" type="slidenum">
              <a:rPr lang="en-GB" altLang="zh-CN" smtClean="0"/>
              <a:pPr>
                <a:defRPr/>
              </a:pPr>
              <a:t>9</a:t>
            </a:fld>
            <a:endParaRPr lang="en-GB" altLang="zh-CN" dirty="0"/>
          </a:p>
        </p:txBody>
      </p:sp>
    </p:spTree>
    <p:extLst>
      <p:ext uri="{BB962C8B-B14F-4D97-AF65-F5344CB8AC3E}">
        <p14:creationId xmlns:p14="http://schemas.microsoft.com/office/powerpoint/2010/main" val="4261338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lIns="0" tIns="0" rIns="0" bIns="0"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8875</TotalTime>
  <Words>2237</Words>
  <Application>Microsoft Macintosh PowerPoint</Application>
  <PresentationFormat>On-screen Show (4:3)</PresentationFormat>
  <Paragraphs>370</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Cambria Math</vt:lpstr>
      <vt:lpstr>Times New Roman</vt:lpstr>
      <vt:lpstr>Verdana</vt:lpstr>
      <vt:lpstr>Default Design</vt:lpstr>
      <vt:lpstr>PowerPoint Presentation</vt:lpstr>
      <vt:lpstr>Previous lecture</vt:lpstr>
      <vt:lpstr>In this lecture</vt:lpstr>
      <vt:lpstr>Tabu Search</vt:lpstr>
      <vt:lpstr>Exploitation vs. Exploration in SA</vt:lpstr>
      <vt:lpstr>Tabu Search</vt:lpstr>
      <vt:lpstr>Tabu Search (continued)</vt:lpstr>
      <vt:lpstr>Elements of Tabu Search</vt:lpstr>
      <vt:lpstr>TS Examples – TSP</vt:lpstr>
      <vt:lpstr>TS Examples - Knapsack</vt:lpstr>
      <vt:lpstr>Basic Tabu Search Pseudocode</vt:lpstr>
      <vt:lpstr>Elements of Tabu Search (continued)</vt:lpstr>
      <vt:lpstr>PowerPoint Presentation</vt:lpstr>
      <vt:lpstr>Uses of memory during the search? </vt:lpstr>
      <vt:lpstr>Dangers of memory</vt:lpstr>
      <vt:lpstr>Some TS Extentions</vt:lpstr>
      <vt:lpstr>Variable Neighbourhood Search (VNS)</vt:lpstr>
      <vt:lpstr>Motivation (I) Reachability of Search Space</vt:lpstr>
      <vt:lpstr>Motivation (II)  Landscape of Search Space</vt:lpstr>
      <vt:lpstr>Motivations</vt:lpstr>
      <vt:lpstr>Basic Notions of VNS</vt:lpstr>
      <vt:lpstr>Variable Neighbourhood Search  Pseudocode</vt:lpstr>
      <vt:lpstr>VNS Components</vt:lpstr>
      <vt:lpstr>Example - TSP</vt:lpstr>
      <vt:lpstr>Example - Knapsack</vt:lpstr>
      <vt:lpstr>Extensions of VNS</vt:lpstr>
      <vt:lpstr>Extensions of VNS</vt:lpstr>
      <vt:lpstr>Conclusions</vt:lpstr>
      <vt:lpstr>Next lecture</vt:lpstr>
    </vt:vector>
  </TitlesOfParts>
  <Company>CSiT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c:creator>
  <cp:lastModifiedBy>Ruibin BAI</cp:lastModifiedBy>
  <cp:revision>796</cp:revision>
  <dcterms:created xsi:type="dcterms:W3CDTF">2005-12-08T16:59:15Z</dcterms:created>
  <dcterms:modified xsi:type="dcterms:W3CDTF">2020-04-03T02:00:35Z</dcterms:modified>
</cp:coreProperties>
</file>