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4" r:id="rId2"/>
    <p:sldId id="341" r:id="rId3"/>
    <p:sldId id="342" r:id="rId4"/>
    <p:sldId id="343" r:id="rId5"/>
    <p:sldId id="344" r:id="rId6"/>
    <p:sldId id="346" r:id="rId7"/>
    <p:sldId id="348" r:id="rId8"/>
    <p:sldId id="349" r:id="rId9"/>
    <p:sldId id="353" r:id="rId10"/>
    <p:sldId id="355" r:id="rId11"/>
    <p:sldId id="350" r:id="rId12"/>
    <p:sldId id="352" r:id="rId13"/>
    <p:sldId id="354" r:id="rId14"/>
    <p:sldId id="347" r:id="rId15"/>
    <p:sldId id="345" r:id="rId16"/>
    <p:sldId id="356" r:id="rId17"/>
    <p:sldId id="362" r:id="rId18"/>
    <p:sldId id="365" r:id="rId19"/>
    <p:sldId id="363" r:id="rId20"/>
    <p:sldId id="357" r:id="rId21"/>
    <p:sldId id="361" r:id="rId22"/>
    <p:sldId id="364" r:id="rId23"/>
    <p:sldId id="358" r:id="rId24"/>
    <p:sldId id="360" r:id="rId25"/>
    <p:sldId id="359" r:id="rId26"/>
    <p:sldId id="339" r:id="rId2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AC9A49-CDAC-7846-9FC1-52D85B531B02}">
          <p14:sldIdLst>
            <p14:sldId id="324"/>
            <p14:sldId id="341"/>
            <p14:sldId id="342"/>
            <p14:sldId id="343"/>
            <p14:sldId id="344"/>
            <p14:sldId id="346"/>
            <p14:sldId id="348"/>
            <p14:sldId id="349"/>
            <p14:sldId id="353"/>
            <p14:sldId id="355"/>
            <p14:sldId id="350"/>
            <p14:sldId id="352"/>
            <p14:sldId id="354"/>
            <p14:sldId id="347"/>
            <p14:sldId id="345"/>
            <p14:sldId id="356"/>
            <p14:sldId id="362"/>
            <p14:sldId id="365"/>
            <p14:sldId id="363"/>
            <p14:sldId id="357"/>
            <p14:sldId id="361"/>
            <p14:sldId id="364"/>
            <p14:sldId id="358"/>
            <p14:sldId id="360"/>
            <p14:sldId id="359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323296"/>
    <a:srgbClr val="CC3300"/>
    <a:srgbClr val="DDDDDD"/>
    <a:srgbClr val="003300"/>
    <a:srgbClr val="FFFFFF"/>
    <a:srgbClr val="51C1C1"/>
    <a:srgbClr val="339966"/>
    <a:srgbClr val="C0C0C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95" autoAdjust="0"/>
    <p:restoredTop sz="95726" autoAdjust="0"/>
  </p:normalViewPr>
  <p:slideViewPr>
    <p:cSldViewPr>
      <p:cViewPr varScale="1">
        <p:scale>
          <a:sx n="159" d="100"/>
          <a:sy n="159" d="100"/>
        </p:scale>
        <p:origin x="439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bin BAI" userId="1a9537ce-a274-439b-bc52-99c0137411da" providerId="ADAL" clId="{F6CE658A-DC6A-FF4A-9EA5-D05D5797DAAD}"/>
    <pc:docChg chg="undo custSel mod modSld">
      <pc:chgData name="Ruibin BAI" userId="1a9537ce-a274-439b-bc52-99c0137411da" providerId="ADAL" clId="{F6CE658A-DC6A-FF4A-9EA5-D05D5797DAAD}" dt="2019-04-11T00:56:29.333" v="47" actId="692"/>
      <pc:docMkLst>
        <pc:docMk/>
      </pc:docMkLst>
      <pc:sldChg chg="addSp modSp">
        <pc:chgData name="Ruibin BAI" userId="1a9537ce-a274-439b-bc52-99c0137411da" providerId="ADAL" clId="{F6CE658A-DC6A-FF4A-9EA5-D05D5797DAAD}" dt="2019-04-10T23:30:28.200" v="6" actId="255"/>
        <pc:sldMkLst>
          <pc:docMk/>
          <pc:sldMk cId="3524130804" sldId="343"/>
        </pc:sldMkLst>
      </pc:sldChg>
      <pc:sldChg chg="addSp delSp modSp mod setBg">
        <pc:chgData name="Ruibin BAI" userId="1a9537ce-a274-439b-bc52-99c0137411da" providerId="ADAL" clId="{F6CE658A-DC6A-FF4A-9EA5-D05D5797DAAD}" dt="2019-04-11T00:56:29.333" v="47" actId="692"/>
        <pc:sldMkLst>
          <pc:docMk/>
          <pc:sldMk cId="3655592156" sldId="346"/>
        </pc:sldMkLst>
      </pc:sldChg>
    </pc:docChg>
  </pc:docChgLst>
  <pc:docChgLst>
    <pc:chgData name="Ruibin BAI" userId="1a9537ce-a274-439b-bc52-99c0137411da" providerId="ADAL" clId="{FD9F4007-041D-4142-BB17-6019F72799D2}"/>
    <pc:docChg chg="custSel modSld">
      <pc:chgData name="Ruibin BAI" userId="1a9537ce-a274-439b-bc52-99c0137411da" providerId="ADAL" clId="{FD9F4007-041D-4142-BB17-6019F72799D2}" dt="2021-04-14T23:18:17.764" v="31" actId="1076"/>
      <pc:docMkLst>
        <pc:docMk/>
      </pc:docMkLst>
      <pc:sldChg chg="addSp delSp modSp mod">
        <pc:chgData name="Ruibin BAI" userId="1a9537ce-a274-439b-bc52-99c0137411da" providerId="ADAL" clId="{FD9F4007-041D-4142-BB17-6019F72799D2}" dt="2021-04-14T23:18:17.764" v="31" actId="1076"/>
        <pc:sldMkLst>
          <pc:docMk/>
          <pc:sldMk cId="3655592156" sldId="345"/>
        </pc:sldMkLst>
      </pc:sldChg>
    </pc:docChg>
  </pc:docChgLst>
  <pc:docChgLst>
    <pc:chgData name="Xinan Chen" userId="aed4278f-f066-4586-81d3-daedb6f80e24" providerId="ADAL" clId="{D1F90B75-726D-49B2-BE85-018976968A8F}"/>
    <pc:docChg chg="custSel modSld">
      <pc:chgData name="Xinan Chen" userId="aed4278f-f066-4586-81d3-daedb6f80e24" providerId="ADAL" clId="{D1F90B75-726D-49B2-BE85-018976968A8F}" dt="2025-04-07T03:48:31.028" v="90" actId="1076"/>
      <pc:docMkLst>
        <pc:docMk/>
      </pc:docMkLst>
      <pc:sldChg chg="modSp mod">
        <pc:chgData name="Xinan Chen" userId="aed4278f-f066-4586-81d3-daedb6f80e24" providerId="ADAL" clId="{D1F90B75-726D-49B2-BE85-018976968A8F}" dt="2025-04-07T02:57:47.456" v="75" actId="20577"/>
        <pc:sldMkLst>
          <pc:docMk/>
          <pc:sldMk cId="0" sldId="324"/>
        </pc:sldMkLst>
        <pc:spChg chg="mod">
          <ac:chgData name="Xinan Chen" userId="aed4278f-f066-4586-81d3-daedb6f80e24" providerId="ADAL" clId="{D1F90B75-726D-49B2-BE85-018976968A8F}" dt="2025-04-07T02:57:47.456" v="75" actId="20577"/>
          <ac:spMkLst>
            <pc:docMk/>
            <pc:sldMk cId="0" sldId="324"/>
            <ac:spMk id="8" creationId="{00000000-0000-0000-0000-000000000000}"/>
          </ac:spMkLst>
        </pc:spChg>
      </pc:sldChg>
      <pc:sldChg chg="modSp mod">
        <pc:chgData name="Xinan Chen" userId="aed4278f-f066-4586-81d3-daedb6f80e24" providerId="ADAL" clId="{D1F90B75-726D-49B2-BE85-018976968A8F}" dt="2025-04-07T02:59:17.831" v="78" actId="207"/>
        <pc:sldMkLst>
          <pc:docMk/>
          <pc:sldMk cId="3524130804" sldId="343"/>
        </pc:sldMkLst>
        <pc:spChg chg="mod">
          <ac:chgData name="Xinan Chen" userId="aed4278f-f066-4586-81d3-daedb6f80e24" providerId="ADAL" clId="{D1F90B75-726D-49B2-BE85-018976968A8F}" dt="2025-04-07T02:59:17.831" v="78" actId="207"/>
          <ac:spMkLst>
            <pc:docMk/>
            <pc:sldMk cId="3524130804" sldId="343"/>
            <ac:spMk id="8" creationId="{00000000-0000-0000-0000-000000000000}"/>
          </ac:spMkLst>
        </pc:spChg>
      </pc:sldChg>
      <pc:sldChg chg="modSp mod">
        <pc:chgData name="Xinan Chen" userId="aed4278f-f066-4586-81d3-daedb6f80e24" providerId="ADAL" clId="{D1F90B75-726D-49B2-BE85-018976968A8F}" dt="2025-04-07T03:48:31.028" v="90" actId="1076"/>
        <pc:sldMkLst>
          <pc:docMk/>
          <pc:sldMk cId="3655592156" sldId="345"/>
        </pc:sldMkLst>
        <pc:cxnChg chg="mod">
          <ac:chgData name="Xinan Chen" userId="aed4278f-f066-4586-81d3-daedb6f80e24" providerId="ADAL" clId="{D1F90B75-726D-49B2-BE85-018976968A8F}" dt="2025-04-07T03:48:31.028" v="90" actId="1076"/>
          <ac:cxnSpMkLst>
            <pc:docMk/>
            <pc:sldMk cId="3655592156" sldId="345"/>
            <ac:cxnSpMk id="8" creationId="{00000000-0000-0000-0000-000000000000}"/>
          </ac:cxnSpMkLst>
        </pc:cxnChg>
      </pc:sldChg>
      <pc:sldChg chg="modSp mod">
        <pc:chgData name="Xinan Chen" userId="aed4278f-f066-4586-81d3-daedb6f80e24" providerId="ADAL" clId="{D1F90B75-726D-49B2-BE85-018976968A8F}" dt="2025-04-07T03:05:45.952" v="80" actId="113"/>
        <pc:sldMkLst>
          <pc:docMk/>
          <pc:sldMk cId="3655592156" sldId="346"/>
        </pc:sldMkLst>
        <pc:spChg chg="mod">
          <ac:chgData name="Xinan Chen" userId="aed4278f-f066-4586-81d3-daedb6f80e24" providerId="ADAL" clId="{D1F90B75-726D-49B2-BE85-018976968A8F}" dt="2025-04-07T03:05:45.952" v="80" actId="113"/>
          <ac:spMkLst>
            <pc:docMk/>
            <pc:sldMk cId="3655592156" sldId="346"/>
            <ac:spMk id="8" creationId="{00000000-0000-0000-0000-000000000000}"/>
          </ac:spMkLst>
        </pc:spChg>
      </pc:sldChg>
      <pc:sldChg chg="modSp mod">
        <pc:chgData name="Xinan Chen" userId="aed4278f-f066-4586-81d3-daedb6f80e24" providerId="ADAL" clId="{D1F90B75-726D-49B2-BE85-018976968A8F}" dt="2025-04-07T03:47:13.031" v="89" actId="207"/>
        <pc:sldMkLst>
          <pc:docMk/>
          <pc:sldMk cId="3655592156" sldId="347"/>
        </pc:sldMkLst>
        <pc:spChg chg="mod">
          <ac:chgData name="Xinan Chen" userId="aed4278f-f066-4586-81d3-daedb6f80e24" providerId="ADAL" clId="{D1F90B75-726D-49B2-BE85-018976968A8F}" dt="2025-04-07T03:47:13.031" v="89" actId="207"/>
          <ac:spMkLst>
            <pc:docMk/>
            <pc:sldMk cId="3655592156" sldId="347"/>
            <ac:spMk id="8" creationId="{00000000-0000-0000-0000-000000000000}"/>
          </ac:spMkLst>
        </pc:spChg>
      </pc:sldChg>
      <pc:sldChg chg="modSp mod">
        <pc:chgData name="Xinan Chen" userId="aed4278f-f066-4586-81d3-daedb6f80e24" providerId="ADAL" clId="{D1F90B75-726D-49B2-BE85-018976968A8F}" dt="2025-04-07T03:08:06.085" v="86" actId="207"/>
        <pc:sldMkLst>
          <pc:docMk/>
          <pc:sldMk cId="3655592156" sldId="348"/>
        </pc:sldMkLst>
        <pc:spChg chg="mod">
          <ac:chgData name="Xinan Chen" userId="aed4278f-f066-4586-81d3-daedb6f80e24" providerId="ADAL" clId="{D1F90B75-726D-49B2-BE85-018976968A8F}" dt="2025-04-07T03:08:06.085" v="86" actId="207"/>
          <ac:spMkLst>
            <pc:docMk/>
            <pc:sldMk cId="3655592156" sldId="348"/>
            <ac:spMk id="8" creationId="{00000000-0000-0000-0000-000000000000}"/>
          </ac:spMkLst>
        </pc:spChg>
      </pc:sldChg>
      <pc:sldChg chg="modSp mod">
        <pc:chgData name="Xinan Chen" userId="aed4278f-f066-4586-81d3-daedb6f80e24" providerId="ADAL" clId="{D1F90B75-726D-49B2-BE85-018976968A8F}" dt="2025-04-07T03:44:44.049" v="88" actId="207"/>
        <pc:sldMkLst>
          <pc:docMk/>
          <pc:sldMk cId="3655592156" sldId="350"/>
        </pc:sldMkLst>
        <pc:spChg chg="mod">
          <ac:chgData name="Xinan Chen" userId="aed4278f-f066-4586-81d3-daedb6f80e24" providerId="ADAL" clId="{D1F90B75-726D-49B2-BE85-018976968A8F}" dt="2025-04-07T03:44:44.049" v="88" actId="207"/>
          <ac:spMkLst>
            <pc:docMk/>
            <pc:sldMk cId="3655592156" sldId="350"/>
            <ac:spMk id="8" creationId="{00000000-0000-0000-0000-000000000000}"/>
          </ac:spMkLst>
        </pc:spChg>
      </pc:sldChg>
    </pc:docChg>
  </pc:docChgLst>
  <pc:docChgLst>
    <pc:chgData name="Ruibin BAI" userId="1a9537ce-a274-439b-bc52-99c0137411da" providerId="ADAL" clId="{2156FDD1-10B0-0343-BD8B-276B6B914021}"/>
    <pc:docChg chg="undo custSel addSld delSld modSld modSection">
      <pc:chgData name="Ruibin BAI" userId="1a9537ce-a274-439b-bc52-99c0137411da" providerId="ADAL" clId="{2156FDD1-10B0-0343-BD8B-276B6B914021}" dt="2020-05-11T06:01:33.639" v="24" actId="20577"/>
      <pc:docMkLst>
        <pc:docMk/>
      </pc:docMkLst>
      <pc:sldChg chg="add del">
        <pc:chgData name="Ruibin BAI" userId="1a9537ce-a274-439b-bc52-99c0137411da" providerId="ADAL" clId="{2156FDD1-10B0-0343-BD8B-276B6B914021}" dt="2020-05-11T06:01:22.494" v="16" actId="2696"/>
        <pc:sldMkLst>
          <pc:docMk/>
          <pc:sldMk cId="3655592156" sldId="347"/>
        </pc:sldMkLst>
      </pc:sldChg>
      <pc:sldChg chg="modSp">
        <pc:chgData name="Ruibin BAI" userId="1a9537ce-a274-439b-bc52-99c0137411da" providerId="ADAL" clId="{2156FDD1-10B0-0343-BD8B-276B6B914021}" dt="2020-05-11T06:01:33.639" v="24" actId="20577"/>
        <pc:sldMkLst>
          <pc:docMk/>
          <pc:sldMk cId="3655592156" sldId="352"/>
        </pc:sldMkLst>
      </pc:sldChg>
      <pc:sldChg chg="add del">
        <pc:chgData name="Ruibin BAI" userId="1a9537ce-a274-439b-bc52-99c0137411da" providerId="ADAL" clId="{2156FDD1-10B0-0343-BD8B-276B6B914021}" dt="2020-05-11T06:01:23.062" v="17" actId="2696"/>
        <pc:sldMkLst>
          <pc:docMk/>
          <pc:sldMk cId="2283305401" sldId="3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D0AD0CD0-4F12-4F8D-9CE1-8E0B50CA6B9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661336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E5AA0617-7C02-4093-954E-F1EB4549C4A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830815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>
                <a:latin typeface="Verdana" pitchFamily="34" charset="0"/>
              </a:defRPr>
            </a:lvl4pPr>
            <a:lvl5pPr>
              <a:defRPr>
                <a:latin typeface="Verdana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C51C5-6A51-417D-95E0-B5BEB324FC04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528" y="1268760"/>
            <a:ext cx="4183385" cy="4814540"/>
          </a:xfr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68760"/>
            <a:ext cx="4125913" cy="4824536"/>
          </a:xfrm>
        </p:spPr>
        <p:txBody>
          <a:bodyPr/>
          <a:lstStyle>
            <a:lvl1pPr>
              <a:defRPr>
                <a:latin typeface="Verdana"/>
                <a:cs typeface="Verdana"/>
              </a:defRPr>
            </a:lvl1pPr>
            <a:lvl2pPr>
              <a:defRPr>
                <a:latin typeface="Verdana"/>
                <a:cs typeface="Verdana"/>
              </a:defRPr>
            </a:lvl2pPr>
            <a:lvl3pPr>
              <a:defRPr>
                <a:latin typeface="Verdana"/>
                <a:cs typeface="Verdana"/>
              </a:defRPr>
            </a:lvl3pPr>
            <a:lvl4pPr>
              <a:defRPr>
                <a:latin typeface="Verdana"/>
                <a:cs typeface="Verdana"/>
              </a:defRPr>
            </a:lvl4pPr>
            <a:lvl5pPr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627784" y="6337300"/>
            <a:ext cx="504056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61D5-87BF-45CA-972D-85C1C12738FE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08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72007"/>
            <a:ext cx="8712968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Verdana"/>
                <a:cs typeface="Verdana"/>
              </a:defRPr>
            </a:lvl1pPr>
          </a:lstStyle>
          <a:p>
            <a:pPr lvl="0"/>
            <a:r>
              <a:rPr lang="en-GB" altLang="zh-CN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123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5124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5125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b="0">
                <a:latin typeface="Times New Roman" pitchFamily="18" charset="0"/>
              </a:endParaRPr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b="0">
                <a:latin typeface="Times New Roman" pitchFamily="18" charset="0"/>
              </a:endParaRPr>
            </a:p>
          </p:txBody>
        </p:sp>
      </p:grp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B98E729-8DFC-4C8C-B13E-B1463C8B5937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ctr">
              <a:defRPr sz="4400"/>
            </a:lvl1pPr>
          </a:lstStyle>
          <a:p>
            <a:pPr lvl="0"/>
            <a:r>
              <a:rPr lang="tr-TR" altLang="en-US" noProof="0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505200"/>
            <a:ext cx="77025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tr-TR" altLang="en-US" noProof="0"/>
              <a:t>Click to edit Master subtitle style</a:t>
            </a: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 userDrawn="1"/>
        </p:nvGraphicFramePr>
        <p:xfrm>
          <a:off x="395288" y="908050"/>
          <a:ext cx="1730375" cy="453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352474" imgH="923810" progId="MSPhotoEd.3">
                  <p:embed/>
                </p:oleObj>
              </mc:Choice>
              <mc:Fallback>
                <p:oleObj name="Photo Editor Photo" r:id="rId2" imgW="352474" imgH="923810" progId="MSPhotoEd.3">
                  <p:embed/>
                  <p:pic>
                    <p:nvPicPr>
                      <p:cNvPr id="51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08050"/>
                        <a:ext cx="1730375" cy="453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78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r-T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F81FA7-A44C-4A9D-A017-88AD5D1E4A11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5605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08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337300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337300"/>
            <a:ext cx="1008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ea typeface="宋体" pitchFamily="2" charset="-122"/>
              </a:defRPr>
            </a:lvl1pPr>
          </a:lstStyle>
          <a:p>
            <a:pPr>
              <a:defRPr/>
            </a:pPr>
            <a:fld id="{D82C9BD8-B864-4C84-9CA8-E107DA123E91}" type="slidenum">
              <a:rPr lang="en-GB" altLang="zh-CN" smtClean="0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205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736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  <a:p>
            <a:pPr lvl="3"/>
            <a:r>
              <a:rPr lang="en-GB" altLang="zh-CN" dirty="0"/>
              <a:t>Fourth level</a:t>
            </a:r>
          </a:p>
          <a:p>
            <a:pPr lvl="4"/>
            <a:r>
              <a:rPr lang="en-GB" altLang="zh-CN" dirty="0"/>
              <a:t>Fifth level</a:t>
            </a:r>
          </a:p>
        </p:txBody>
      </p:sp>
      <p:pic>
        <p:nvPicPr>
          <p:cNvPr id="1027" name="Picture 3" descr="E:\UNNC-Logo\UoN-UK-C-M_BlueCMYK1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216425"/>
            <a:ext cx="1440160" cy="641575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15115"/>
            <a:ext cx="8496944" cy="89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  <p:sldLayoutId id="2147483662" r:id="rId3"/>
    <p:sldLayoutId id="2147483663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/>
          <a:ea typeface="+mj-ea"/>
          <a:cs typeface="Verdan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buChar char="•"/>
        <a:defRPr sz="2400" b="1">
          <a:solidFill>
            <a:srgbClr val="000000"/>
          </a:solidFill>
          <a:latin typeface="Verdana"/>
          <a:ea typeface="+mn-ea"/>
          <a:cs typeface="Verdana"/>
        </a:defRPr>
      </a:lvl1pPr>
      <a:lvl2pPr marL="742950" indent="-285750" algn="l" rtl="0" eaLnBrk="0" fontAlgn="base" hangingPunct="0">
        <a:spcBef>
          <a:spcPts val="1000"/>
        </a:spcBef>
        <a:spcAft>
          <a:spcPct val="0"/>
        </a:spcAft>
        <a:buChar char="–"/>
        <a:defRPr sz="2400">
          <a:solidFill>
            <a:srgbClr val="000000"/>
          </a:solidFill>
          <a:latin typeface="Verdana"/>
          <a:cs typeface="Verdana"/>
        </a:defRPr>
      </a:lvl2pPr>
      <a:lvl3pPr marL="1143000" indent="-228600" algn="l" rtl="0" eaLnBrk="0" fontAlgn="base" hangingPunct="0">
        <a:spcBef>
          <a:spcPts val="1000"/>
        </a:spcBef>
        <a:spcAft>
          <a:spcPct val="0"/>
        </a:spcAft>
        <a:buChar char="•"/>
        <a:defRPr sz="2000" b="1">
          <a:solidFill>
            <a:srgbClr val="000000"/>
          </a:solidFill>
          <a:latin typeface="Verdana"/>
          <a:cs typeface="Verdana"/>
        </a:defRPr>
      </a:lvl3pPr>
      <a:lvl4pPr marL="1600200" indent="-228600" algn="l" rtl="0" eaLnBrk="0" fontAlgn="base" hangingPunct="0">
        <a:spcBef>
          <a:spcPts val="1000"/>
        </a:spcBef>
        <a:spcAft>
          <a:spcPct val="0"/>
        </a:spcAft>
        <a:buChar char="–"/>
        <a:defRPr sz="1800" b="1">
          <a:solidFill>
            <a:srgbClr val="000000"/>
          </a:solidFill>
          <a:latin typeface="Verdana"/>
          <a:cs typeface="Verdana"/>
        </a:defRPr>
      </a:lvl4pPr>
      <a:lvl5pPr marL="2057400" indent="-228600" algn="l" rtl="0" eaLnBrk="0" fontAlgn="base" hangingPunct="0">
        <a:spcBef>
          <a:spcPts val="1000"/>
        </a:spcBef>
        <a:spcAft>
          <a:spcPct val="0"/>
        </a:spcAft>
        <a:buChar char="»"/>
        <a:defRPr sz="1800">
          <a:solidFill>
            <a:srgbClr val="000000"/>
          </a:solidFill>
          <a:latin typeface="Verdana"/>
          <a:cs typeface="Verdan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iff"/><Relationship Id="rId3" Type="http://schemas.openxmlformats.org/officeDocument/2006/relationships/image" Target="../media/image19.tiff"/><Relationship Id="rId7" Type="http://schemas.openxmlformats.org/officeDocument/2006/relationships/image" Target="../media/image23.tiff"/><Relationship Id="rId2" Type="http://schemas.openxmlformats.org/officeDocument/2006/relationships/hyperlink" Target="https://www.fit.vut.cz/research/publication-file/10480/E-1464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iff"/><Relationship Id="rId5" Type="http://schemas.openxmlformats.org/officeDocument/2006/relationships/image" Target="../media/image21.tiff"/><Relationship Id="rId4" Type="http://schemas.openxmlformats.org/officeDocument/2006/relationships/image" Target="../media/image20.tif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700213"/>
            <a:ext cx="7920038" cy="1512763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Artificial Intelligence Methods (AE2AIM)</a:t>
            </a:r>
          </a:p>
          <a:p>
            <a:pPr algn="ctr" eaLnBrk="1" hangingPunct="1">
              <a:lnSpc>
                <a:spcPct val="150000"/>
              </a:lnSpc>
              <a:buNone/>
            </a:pPr>
            <a:r>
              <a:rPr lang="en-US" altLang="zh-CN" dirty="0" err="1">
                <a:solidFill>
                  <a:srgbClr val="323296"/>
                </a:solidFill>
              </a:rPr>
              <a:t>Lec</a:t>
            </a:r>
            <a:r>
              <a:rPr lang="en-US" altLang="zh-CN" dirty="0">
                <a:solidFill>
                  <a:srgbClr val="323296"/>
                </a:solidFill>
              </a:rPr>
              <a:t>. 08: ACO &amp; PSO</a:t>
            </a:r>
            <a:endParaRPr lang="zh-CN" altLang="zh-CN" sz="2800" dirty="0">
              <a:solidFill>
                <a:srgbClr val="323296"/>
              </a:solidFill>
            </a:endParaRPr>
          </a:p>
          <a:p>
            <a:pPr algn="ctr" eaLnBrk="1" hangingPunct="1">
              <a:buFontTx/>
              <a:buNone/>
            </a:pPr>
            <a:endParaRPr lang="en-GB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altLang="zh-CN" dirty="0">
                <a:ea typeface="宋体" charset="-122"/>
              </a:rPr>
              <a:t>AE2AIM: Artificial Intelligence Methods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1</a:t>
            </a:fld>
            <a:endParaRPr lang="en-GB" altLang="zh-CN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59632" y="3284984"/>
            <a:ext cx="681037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Dr. Xinan Chen (Room PMB442)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School of Computer Science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The University of Nottingham Ningbo, China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Email: x</a:t>
            </a:r>
            <a:r>
              <a:rPr lang="en-GB" altLang="zh-CN" sz="2000" kern="0" dirty="0" err="1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inan.chen</a:t>
            </a: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@nottingham.edu.cn</a:t>
            </a:r>
            <a:r>
              <a:rPr kumimoji="0" lang="en-GB" altLang="zh-CN" sz="20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 </a:t>
            </a: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altLang="zh-CN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74A56-BE78-7F45-A9B1-26BEDFD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6C3A4-08FB-EE4E-A9C5-D789B38D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10</a:t>
            </a:fld>
            <a:endParaRPr lang="en-GB" altLang="zh-C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D6CDCFF-E8B5-CB47-A78C-9A784A54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737" y="2533527"/>
            <a:ext cx="6768752" cy="893605"/>
          </a:xfrm>
        </p:spPr>
        <p:txBody>
          <a:bodyPr>
            <a:normAutofit fontScale="90000"/>
          </a:bodyPr>
          <a:lstStyle/>
          <a:p>
            <a:r>
              <a:rPr lang="en-CN" dirty="0"/>
              <a:t>Particle Swarm Optimiation (PSO)</a:t>
            </a:r>
          </a:p>
        </p:txBody>
      </p:sp>
    </p:spTree>
    <p:extLst>
      <p:ext uri="{BB962C8B-B14F-4D97-AF65-F5344CB8AC3E}">
        <p14:creationId xmlns:p14="http://schemas.microsoft.com/office/powerpoint/2010/main" val="298641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8313" y="1052736"/>
            <a:ext cx="4516198" cy="5112568"/>
          </a:xfrm>
        </p:spPr>
        <p:txBody>
          <a:bodyPr/>
          <a:lstStyle/>
          <a:p>
            <a:r>
              <a:rPr lang="en-US" sz="2000" dirty="0"/>
              <a:t>Swarm intelligence</a:t>
            </a:r>
          </a:p>
          <a:p>
            <a:pPr lvl="1"/>
            <a:r>
              <a:rPr lang="en-US" sz="2000" dirty="0"/>
              <a:t>mimics social </a:t>
            </a:r>
            <a:r>
              <a:rPr lang="en-US" sz="2000" dirty="0" err="1"/>
              <a:t>behaviour</a:t>
            </a:r>
            <a:r>
              <a:rPr lang="en-US" sz="2000" dirty="0"/>
              <a:t> of natural organisms. </a:t>
            </a:r>
          </a:p>
          <a:p>
            <a:pPr lvl="2"/>
            <a:r>
              <a:rPr lang="en-US" sz="1600" dirty="0"/>
              <a:t>Bird flocking</a:t>
            </a:r>
          </a:p>
          <a:p>
            <a:pPr lvl="2"/>
            <a:r>
              <a:rPr lang="en-US" sz="1600" dirty="0"/>
              <a:t>Fish schooling</a:t>
            </a:r>
          </a:p>
          <a:p>
            <a:r>
              <a:rPr lang="en-US" sz="2000" dirty="0"/>
              <a:t>PSO is a </a:t>
            </a:r>
            <a:r>
              <a:rPr lang="en-US" sz="2000" dirty="0">
                <a:solidFill>
                  <a:srgbClr val="FF0000"/>
                </a:solidFill>
              </a:rPr>
              <a:t>metaheuristic</a:t>
            </a:r>
            <a:r>
              <a:rPr lang="en-US" sz="2000" dirty="0"/>
              <a:t> that was originally designed for </a:t>
            </a:r>
            <a:r>
              <a:rPr lang="en-US" sz="2000" dirty="0">
                <a:solidFill>
                  <a:srgbClr val="FF0000"/>
                </a:solidFill>
              </a:rPr>
              <a:t>continuous</a:t>
            </a:r>
            <a:r>
              <a:rPr lang="en-US" sz="2000" dirty="0"/>
              <a:t> </a:t>
            </a:r>
            <a:r>
              <a:rPr lang="en-US" sz="2000" dirty="0" err="1"/>
              <a:t>opitmisation</a:t>
            </a:r>
            <a:r>
              <a:rPr lang="en-US" sz="2000" dirty="0"/>
              <a:t> problems.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11</a:t>
            </a:fld>
            <a:endParaRPr lang="en-GB" altLang="zh-C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 </a:t>
            </a:r>
            <a:r>
              <a:rPr lang="en-US" dirty="0" err="1"/>
              <a:t>Optimisation</a:t>
            </a:r>
            <a:r>
              <a:rPr lang="en-US" dirty="0"/>
              <a:t> (PSO)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264AD7-F964-B241-B222-2A8468B348E6}"/>
              </a:ext>
            </a:extLst>
          </p:cNvPr>
          <p:cNvGrpSpPr/>
          <p:nvPr/>
        </p:nvGrpSpPr>
        <p:grpSpPr>
          <a:xfrm>
            <a:off x="5508104" y="4561769"/>
            <a:ext cx="2664296" cy="1614986"/>
            <a:chOff x="5364088" y="3830238"/>
            <a:chExt cx="2988242" cy="19794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524CC4-1C49-EE49-98EC-56DC1E3CB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4088" y="3830238"/>
              <a:ext cx="2988242" cy="196275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333ACD-7469-0448-AB62-3C3092004C39}"/>
                </a:ext>
              </a:extLst>
            </p:cNvPr>
            <p:cNvSpPr txBox="1"/>
            <p:nvPr/>
          </p:nvSpPr>
          <p:spPr>
            <a:xfrm>
              <a:off x="5652120" y="5440360"/>
              <a:ext cx="2448271" cy="369332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N" dirty="0"/>
                <a:t>Swarm Robotics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72F3EF-9687-D34D-859F-8D83B5FCFE79}"/>
              </a:ext>
            </a:extLst>
          </p:cNvPr>
          <p:cNvGrpSpPr/>
          <p:nvPr/>
        </p:nvGrpSpPr>
        <p:grpSpPr>
          <a:xfrm>
            <a:off x="5193048" y="2871733"/>
            <a:ext cx="3294407" cy="1690036"/>
            <a:chOff x="5604707" y="2645828"/>
            <a:chExt cx="3294407" cy="169003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557350-F29B-1940-BF3A-EF7855E25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707" y="2645828"/>
              <a:ext cx="3294407" cy="160136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39F77F-4BEB-5F43-AA7F-15262D335C73}"/>
                </a:ext>
              </a:extLst>
            </p:cNvPr>
            <p:cNvSpPr txBox="1"/>
            <p:nvPr/>
          </p:nvSpPr>
          <p:spPr>
            <a:xfrm>
              <a:off x="5905134" y="3966532"/>
              <a:ext cx="2411282" cy="369332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CN" dirty="0"/>
                <a:t>Star Trek Beyond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F6929F3-560A-3B4E-82BC-22B1E916C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463" y="1007529"/>
            <a:ext cx="3163575" cy="1975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559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92754235-94A7-4243-B615-0C441E052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" r="2716" b="18310"/>
          <a:stretch/>
        </p:blipFill>
        <p:spPr bwMode="auto">
          <a:xfrm>
            <a:off x="4297440" y="3573016"/>
            <a:ext cx="4538463" cy="260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527" y="1052736"/>
            <a:ext cx="7561585" cy="4608512"/>
          </a:xfrm>
        </p:spPr>
        <p:txBody>
          <a:bodyPr/>
          <a:lstStyle/>
          <a:p>
            <a:r>
              <a:rPr lang="en-US" sz="1800" dirty="0">
                <a:latin typeface="Times New Roman"/>
                <a:cs typeface="Times New Roman"/>
              </a:rPr>
              <a:t>A swarm with </a:t>
            </a:r>
            <a:r>
              <a:rPr lang="en-US" sz="1800" i="1" dirty="0">
                <a:latin typeface="Times New Roman"/>
                <a:cs typeface="Times New Roman"/>
              </a:rPr>
              <a:t>N</a:t>
            </a:r>
            <a:r>
              <a:rPr lang="en-US" sz="1800" dirty="0">
                <a:latin typeface="Times New Roman"/>
                <a:cs typeface="Times New Roman"/>
              </a:rPr>
              <a:t>  particles flying around in a </a:t>
            </a:r>
            <a:r>
              <a:rPr lang="en-US" sz="1800" i="1" dirty="0">
                <a:latin typeface="Times New Roman"/>
                <a:cs typeface="Times New Roman"/>
              </a:rPr>
              <a:t>D</a:t>
            </a:r>
            <a:r>
              <a:rPr lang="en-US" sz="1800" dirty="0">
                <a:latin typeface="Times New Roman"/>
                <a:cs typeface="Times New Roman"/>
              </a:rPr>
              <a:t>-dimensional search space.</a:t>
            </a:r>
          </a:p>
          <a:p>
            <a:r>
              <a:rPr lang="en-US" sz="1800" dirty="0">
                <a:latin typeface="Times New Roman"/>
                <a:cs typeface="Times New Roman"/>
              </a:rPr>
              <a:t>Each particle </a:t>
            </a:r>
            <a:r>
              <a:rPr lang="en-US" sz="1800" i="1" dirty="0" err="1">
                <a:latin typeface="Times New Roman"/>
                <a:cs typeface="Times New Roman"/>
              </a:rPr>
              <a:t>i</a:t>
            </a:r>
            <a:r>
              <a:rPr lang="en-US" sz="1800" dirty="0">
                <a:latin typeface="Times New Roman"/>
                <a:cs typeface="Times New Roman"/>
              </a:rPr>
              <a:t> is a candidate solution </a:t>
            </a:r>
          </a:p>
          <a:p>
            <a:r>
              <a:rPr lang="en-US" sz="1800" dirty="0">
                <a:latin typeface="Times New Roman"/>
                <a:cs typeface="Times New Roman"/>
              </a:rPr>
              <a:t>Solution representation x</a:t>
            </a:r>
            <a:r>
              <a:rPr lang="en-US" sz="1800" i="1" baseline="-25000" dirty="0">
                <a:latin typeface="Times New Roman"/>
                <a:cs typeface="Times New Roman"/>
              </a:rPr>
              <a:t>i</a:t>
            </a:r>
            <a:r>
              <a:rPr lang="en-US" sz="1800" i="1" dirty="0">
                <a:latin typeface="Times New Roman"/>
                <a:cs typeface="Times New Roman"/>
              </a:rPr>
              <a:t>=</a:t>
            </a:r>
            <a:r>
              <a:rPr lang="en-US" sz="1800" dirty="0">
                <a:latin typeface="Times New Roman"/>
                <a:cs typeface="Times New Roman"/>
              </a:rPr>
              <a:t>[</a:t>
            </a:r>
            <a:r>
              <a:rPr lang="en-US" sz="1800" i="1" dirty="0">
                <a:latin typeface="Times New Roman"/>
                <a:cs typeface="Times New Roman"/>
              </a:rPr>
              <a:t>x</a:t>
            </a:r>
            <a:r>
              <a:rPr lang="en-US" sz="1800" i="1" baseline="-25000" dirty="0">
                <a:latin typeface="Times New Roman"/>
                <a:cs typeface="Times New Roman"/>
              </a:rPr>
              <a:t>i</a:t>
            </a:r>
            <a:r>
              <a:rPr lang="en-US" sz="1800" i="1" baseline="30000" dirty="0">
                <a:latin typeface="Times New Roman"/>
                <a:cs typeface="Times New Roman"/>
              </a:rPr>
              <a:t>1</a:t>
            </a:r>
            <a:r>
              <a:rPr lang="en-US" sz="1800" i="1" dirty="0">
                <a:latin typeface="Times New Roman"/>
                <a:cs typeface="Times New Roman"/>
              </a:rPr>
              <a:t>, x</a:t>
            </a:r>
            <a:r>
              <a:rPr lang="en-US" sz="1800" i="1" baseline="-25000" dirty="0">
                <a:latin typeface="Times New Roman"/>
                <a:cs typeface="Times New Roman"/>
              </a:rPr>
              <a:t>i</a:t>
            </a:r>
            <a:r>
              <a:rPr lang="en-US" sz="1800" i="1" baseline="30000" dirty="0">
                <a:latin typeface="Times New Roman"/>
                <a:cs typeface="Times New Roman"/>
              </a:rPr>
              <a:t>2</a:t>
            </a:r>
            <a:r>
              <a:rPr lang="en-US" sz="1800" i="1" dirty="0">
                <a:latin typeface="Times New Roman"/>
                <a:cs typeface="Times New Roman"/>
              </a:rPr>
              <a:t>, </a:t>
            </a:r>
            <a:r>
              <a:rPr lang="mr-IN" sz="1800" i="1" dirty="0">
                <a:latin typeface="Times New Roman"/>
                <a:cs typeface="Times New Roman"/>
              </a:rPr>
              <a:t>…</a:t>
            </a:r>
            <a:r>
              <a:rPr lang="en-GB" sz="1800" i="1" dirty="0">
                <a:latin typeface="Times New Roman"/>
                <a:cs typeface="Times New Roman"/>
              </a:rPr>
              <a:t> </a:t>
            </a:r>
            <a:r>
              <a:rPr lang="en-GB" sz="1800" i="1" dirty="0" err="1">
                <a:latin typeface="Times New Roman"/>
                <a:cs typeface="Times New Roman"/>
              </a:rPr>
              <a:t>x</a:t>
            </a:r>
            <a:r>
              <a:rPr lang="en-GB" sz="1800" i="1" baseline="-25000" dirty="0" err="1">
                <a:latin typeface="Times New Roman"/>
                <a:cs typeface="Times New Roman"/>
              </a:rPr>
              <a:t>i</a:t>
            </a:r>
            <a:r>
              <a:rPr lang="en-GB" sz="1800" i="1" baseline="30000" dirty="0" err="1">
                <a:latin typeface="Times New Roman"/>
                <a:cs typeface="Times New Roman"/>
              </a:rPr>
              <a:t>D</a:t>
            </a:r>
            <a:r>
              <a:rPr lang="en-US" sz="1800" dirty="0">
                <a:latin typeface="Times New Roman"/>
                <a:cs typeface="Times New Roman"/>
              </a:rPr>
              <a:t>]</a:t>
            </a:r>
          </a:p>
          <a:p>
            <a:r>
              <a:rPr lang="en-US" sz="1800" dirty="0">
                <a:latin typeface="Times New Roman"/>
                <a:cs typeface="Times New Roman"/>
              </a:rPr>
              <a:t>A particle has its own position and velocity</a:t>
            </a:r>
          </a:p>
          <a:p>
            <a:r>
              <a:rPr lang="en-US" sz="1800" dirty="0">
                <a:latin typeface="Times New Roman"/>
                <a:cs typeface="Times New Roman"/>
              </a:rPr>
              <a:t>Success of some particles will influence the </a:t>
            </a:r>
            <a:r>
              <a:rPr lang="en-US" sz="1800" dirty="0" err="1">
                <a:latin typeface="Times New Roman"/>
                <a:cs typeface="Times New Roman"/>
              </a:rPr>
              <a:t>behaviour</a:t>
            </a:r>
            <a:r>
              <a:rPr lang="en-US" sz="1800" dirty="0">
                <a:latin typeface="Times New Roman"/>
                <a:cs typeface="Times New Roman"/>
              </a:rPr>
              <a:t> of their peers. </a:t>
            </a:r>
          </a:p>
          <a:p>
            <a:r>
              <a:rPr lang="en-US" sz="1800" dirty="0">
                <a:latin typeface="Times New Roman"/>
                <a:cs typeface="Times New Roman"/>
              </a:rPr>
              <a:t>Each particle adjusts its position 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Times New Roman"/>
              </a:rPr>
              <a:t>      towards </a:t>
            </a:r>
          </a:p>
          <a:p>
            <a:pPr lvl="1"/>
            <a:r>
              <a:rPr lang="en-US" sz="1800" b="1" dirty="0">
                <a:latin typeface="Times New Roman"/>
                <a:cs typeface="Times New Roman"/>
              </a:rPr>
              <a:t>Personal best (</a:t>
            </a:r>
            <a:r>
              <a:rPr lang="en-US" sz="1800" b="1" dirty="0" err="1">
                <a:latin typeface="Times New Roman"/>
                <a:cs typeface="Times New Roman"/>
              </a:rPr>
              <a:t>pbest</a:t>
            </a:r>
            <a:r>
              <a:rPr lang="en-US" sz="1800" b="1" i="1" baseline="-25000" dirty="0" err="1">
                <a:latin typeface="Times New Roman"/>
                <a:cs typeface="Times New Roman"/>
              </a:rPr>
              <a:t>i</a:t>
            </a:r>
            <a:r>
              <a:rPr lang="en-US" sz="1800" b="1" dirty="0"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 sz="1800" b="1" dirty="0">
                <a:latin typeface="Times New Roman"/>
                <a:cs typeface="Times New Roman"/>
              </a:rPr>
              <a:t>Global best (</a:t>
            </a:r>
            <a:r>
              <a:rPr lang="en-US" sz="1800" b="1" dirty="0" err="1">
                <a:latin typeface="Times New Roman"/>
                <a:cs typeface="Times New Roman"/>
              </a:rPr>
              <a:t>gbest</a:t>
            </a:r>
            <a:r>
              <a:rPr lang="en-US" sz="1800" b="1" dirty="0">
                <a:latin typeface="Times New Roman"/>
                <a:cs typeface="Times New Roman"/>
              </a:rPr>
              <a:t>)</a:t>
            </a:r>
          </a:p>
          <a:p>
            <a:endParaRPr lang="en-US" sz="1800" b="0" dirty="0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12</a:t>
            </a:fld>
            <a:endParaRPr lang="en-GB" altLang="zh-C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Principles of PSO</a:t>
            </a:r>
          </a:p>
        </p:txBody>
      </p:sp>
    </p:spTree>
    <p:extLst>
      <p:ext uri="{BB962C8B-B14F-4D97-AF65-F5344CB8AC3E}">
        <p14:creationId xmlns:p14="http://schemas.microsoft.com/office/powerpoint/2010/main" val="365559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 t="-11242" b="-11242"/>
          <a:stretch>
            <a:fillRect/>
          </a:stretch>
        </p:blipFill>
        <p:spPr>
          <a:xfrm>
            <a:off x="467544" y="908720"/>
            <a:ext cx="8158361" cy="51125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13</a:t>
            </a:fld>
            <a:endParaRPr lang="en-GB" altLang="zh-C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of a Particle </a:t>
            </a:r>
          </a:p>
        </p:txBody>
      </p:sp>
    </p:spTree>
    <p:extLst>
      <p:ext uri="{BB962C8B-B14F-4D97-AF65-F5344CB8AC3E}">
        <p14:creationId xmlns:p14="http://schemas.microsoft.com/office/powerpoint/2010/main" val="228330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58704" y="2485696"/>
            <a:ext cx="8229600" cy="3096344"/>
          </a:xfrm>
        </p:spPr>
        <p:txBody>
          <a:bodyPr/>
          <a:lstStyle/>
          <a:p>
            <a:r>
              <a:rPr lang="en-US" sz="2000" b="0" dirty="0">
                <a:latin typeface="Gamond"/>
                <a:cs typeface="Gamond"/>
              </a:rPr>
              <a:t>ρ1  and ρ2  are two random variables in the range [0,  1]. </a:t>
            </a:r>
          </a:p>
          <a:p>
            <a:r>
              <a:rPr lang="en-US" sz="2000" b="0" dirty="0">
                <a:latin typeface="Gamond"/>
                <a:cs typeface="Gamond"/>
              </a:rPr>
              <a:t>The constants C1  and C2  represent </a:t>
            </a:r>
            <a:r>
              <a:rPr lang="en-US" sz="2000" b="0" dirty="0">
                <a:solidFill>
                  <a:srgbClr val="FF0000"/>
                </a:solidFill>
                <a:latin typeface="Gamond"/>
                <a:cs typeface="Gamond"/>
              </a:rPr>
              <a:t>the learning factors</a:t>
            </a:r>
            <a:r>
              <a:rPr lang="en-US" sz="2000" b="0" dirty="0">
                <a:latin typeface="Gamond"/>
                <a:cs typeface="Gamond"/>
              </a:rPr>
              <a:t>. They represent the attraction that a particle has either toward its own success or toward the success of its neighbors. </a:t>
            </a:r>
          </a:p>
          <a:p>
            <a:r>
              <a:rPr lang="en-US" sz="2000" b="0" dirty="0">
                <a:latin typeface="Gamond"/>
                <a:cs typeface="Gamond"/>
              </a:rPr>
              <a:t>The parameter C1  is the </a:t>
            </a:r>
            <a:r>
              <a:rPr lang="en-US" sz="2000" b="0" dirty="0">
                <a:solidFill>
                  <a:srgbClr val="0000FF"/>
                </a:solidFill>
                <a:latin typeface="Gamond"/>
                <a:cs typeface="Gamond"/>
              </a:rPr>
              <a:t>cognitive learning factor </a:t>
            </a:r>
            <a:r>
              <a:rPr lang="en-US" sz="2000" b="0" dirty="0">
                <a:latin typeface="Gamond"/>
                <a:cs typeface="Gamond"/>
              </a:rPr>
              <a:t>that represents the attraction that a particle has toward its own success. </a:t>
            </a:r>
          </a:p>
          <a:p>
            <a:r>
              <a:rPr lang="en-US" sz="2000" b="0" dirty="0">
                <a:latin typeface="Gamond"/>
                <a:cs typeface="Gamond"/>
              </a:rPr>
              <a:t>The parameter C2  is the </a:t>
            </a:r>
            <a:r>
              <a:rPr lang="en-US" sz="2000" b="0" dirty="0">
                <a:solidFill>
                  <a:srgbClr val="0000FF"/>
                </a:solidFill>
                <a:latin typeface="Gamond"/>
                <a:cs typeface="Gamond"/>
              </a:rPr>
              <a:t>social learning factor</a:t>
            </a:r>
            <a:r>
              <a:rPr lang="en-US" sz="2000" b="0" dirty="0">
                <a:latin typeface="Gamond"/>
                <a:cs typeface="Gamond"/>
              </a:rPr>
              <a:t> that represents the attraction that a particle has toward the success of its neighbors.</a:t>
            </a:r>
            <a:endParaRPr lang="en-US" sz="2000" dirty="0">
              <a:latin typeface="Gamond"/>
              <a:cs typeface="Gamon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14</a:t>
            </a:fld>
            <a:endParaRPr lang="en-GB" altLang="zh-C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Update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69001"/>
            <a:ext cx="8208912" cy="1316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D89907-3902-EA4A-9968-35B8F291C960}"/>
                  </a:ext>
                </a:extLst>
              </p:cNvPr>
              <p:cNvSpPr/>
              <p:nvPr/>
            </p:nvSpPr>
            <p:spPr>
              <a:xfrm>
                <a:off x="834536" y="1933438"/>
                <a:ext cx="8064896" cy="411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N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N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N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N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N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N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N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N" i="0">
                          <a:latin typeface="Cambria Math" panose="02040503050406030204" pitchFamily="18" charset="0"/>
                        </a:rPr>
                        <m:t>∙(</m:t>
                      </m:r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CN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N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N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D89907-3902-EA4A-9968-35B8F291C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36" y="1933438"/>
                <a:ext cx="8064896" cy="411651"/>
              </a:xfrm>
              <a:prstGeom prst="rect">
                <a:avLst/>
              </a:prstGeom>
              <a:blipFill>
                <a:blip r:embed="rId3"/>
                <a:stretch>
                  <a:fillRect t="-94118" b="-15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59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rcRect l="-31" r="-31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15</a:t>
            </a:fld>
            <a:endParaRPr lang="en-GB" altLang="zh-C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of PSO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02E161-FE2E-B04F-8500-EAE1B7C99979}"/>
                  </a:ext>
                </a:extLst>
              </p:cNvPr>
              <p:cNvSpPr/>
              <p:nvPr/>
            </p:nvSpPr>
            <p:spPr>
              <a:xfrm>
                <a:off x="1068820" y="3429000"/>
                <a:ext cx="8064896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N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N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N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N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e>
                            <m:sub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N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N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N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N" i="0">
                          <a:latin typeface="Cambria Math" panose="02040503050406030204" pitchFamily="18" charset="0"/>
                        </a:rPr>
                        <m:t>∙(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𝑔𝑏𝑒𝑠𝑡</m:t>
                      </m:r>
                      <m:r>
                        <a:rPr lang="en-CN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N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N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02E161-FE2E-B04F-8500-EAE1B7C99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820" y="3429000"/>
                <a:ext cx="8064896" cy="404983"/>
              </a:xfrm>
              <a:prstGeom prst="rect">
                <a:avLst/>
              </a:prstGeom>
              <a:blipFill>
                <a:blip r:embed="rId3"/>
                <a:stretch>
                  <a:fillRect t="-106250" r="-314" b="-17187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899592" y="4869160"/>
            <a:ext cx="2088232" cy="0"/>
          </a:xfrm>
          <a:prstGeom prst="line">
            <a:avLst/>
          </a:prstGeom>
          <a:ln w="38100" cmpd="dbl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92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6765C0-41B2-F343-B62C-59D20CE1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PSO is traditonally used for continous optimisation problems</a:t>
            </a:r>
          </a:p>
          <a:p>
            <a:r>
              <a:rPr lang="en-US" dirty="0"/>
              <a:t>S</a:t>
            </a:r>
            <a:r>
              <a:rPr lang="en-CN" dirty="0"/>
              <a:t>ome adaptation is required for discrete prob</a:t>
            </a:r>
            <a:r>
              <a:rPr lang="en-US" dirty="0"/>
              <a:t>le</a:t>
            </a:r>
            <a:r>
              <a:rPr lang="en-CN" dirty="0"/>
              <a:t>ms</a:t>
            </a:r>
          </a:p>
          <a:p>
            <a:pPr lvl="1"/>
            <a:r>
              <a:rPr lang="en-US" dirty="0"/>
              <a:t>Particle position m</a:t>
            </a:r>
            <a:r>
              <a:rPr lang="en-CN" dirty="0"/>
              <a:t>apping</a:t>
            </a:r>
          </a:p>
          <a:p>
            <a:pPr lvl="1"/>
            <a:r>
              <a:rPr lang="en-CN" dirty="0"/>
              <a:t>Velocity models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A468E-DFC0-B446-BB88-79FDBCCE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799A2-3489-C24B-81C3-E74019E9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16</a:t>
            </a:fld>
            <a:endParaRPr lang="en-GB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C1522D-0CDA-D14E-A69F-8D94435D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N" dirty="0"/>
              <a:t>PSO for Combinatorial Optimisation Problems</a:t>
            </a:r>
          </a:p>
        </p:txBody>
      </p:sp>
    </p:spTree>
    <p:extLst>
      <p:ext uri="{BB962C8B-B14F-4D97-AF65-F5344CB8AC3E}">
        <p14:creationId xmlns:p14="http://schemas.microsoft.com/office/powerpoint/2010/main" val="3912862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88D2DA-9A39-BF42-A3FB-6A7439DE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736"/>
            <a:ext cx="5040312" cy="5112568"/>
          </a:xfrm>
        </p:spPr>
        <p:txBody>
          <a:bodyPr/>
          <a:lstStyle/>
          <a:p>
            <a:r>
              <a:rPr lang="en-US" sz="2000"/>
              <a:t>Geometric PSO</a:t>
            </a:r>
            <a:endParaRPr lang="en-US" sz="2000" dirty="0"/>
          </a:p>
          <a:p>
            <a:pPr lvl="1"/>
            <a:r>
              <a:rPr lang="en-US" sz="2000" dirty="0"/>
              <a:t>For binary solution encoding only</a:t>
            </a:r>
          </a:p>
          <a:p>
            <a:pPr lvl="1"/>
            <a:r>
              <a:rPr lang="en-US" sz="2000" dirty="0"/>
              <a:t>Three-parent mask-based crossover</a:t>
            </a:r>
          </a:p>
          <a:p>
            <a:pPr lvl="1"/>
            <a:r>
              <a:rPr lang="en-US" sz="2000" dirty="0"/>
              <a:t>Each parent is associated with a weight, representing the influence in forming the offspring. </a:t>
            </a:r>
          </a:p>
          <a:p>
            <a:pPr lvl="1"/>
            <a:r>
              <a:rPr lang="en-US" sz="2000" dirty="0"/>
              <a:t>Masks are randomly generated based on weights.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3648F-B75E-0748-862A-2C81FEE4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EBA65-0FBE-9D45-908B-3ABBCB75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17</a:t>
            </a:fld>
            <a:endParaRPr lang="en-GB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0F9DB2-1AC0-1B4E-8930-2618C4A7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N" dirty="0"/>
              <a:t>Mapping from position vector to discrete solutions (1)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AFAEA1-6A7F-C84E-B37E-457BE3F06711}"/>
              </a:ext>
            </a:extLst>
          </p:cNvPr>
          <p:cNvGrpSpPr/>
          <p:nvPr/>
        </p:nvGrpSpPr>
        <p:grpSpPr>
          <a:xfrm>
            <a:off x="5769695" y="1399602"/>
            <a:ext cx="2709830" cy="2425387"/>
            <a:chOff x="5769695" y="1399602"/>
            <a:chExt cx="2709830" cy="242538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4241A6A-8034-4D4A-8288-BF42C7A61C10}"/>
                </a:ext>
              </a:extLst>
            </p:cNvPr>
            <p:cNvSpPr/>
            <p:nvPr/>
          </p:nvSpPr>
          <p:spPr>
            <a:xfrm>
              <a:off x="6084168" y="3217678"/>
              <a:ext cx="288032" cy="2880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774BFC-0805-0745-AB53-3E320A6013BF}"/>
                </a:ext>
              </a:extLst>
            </p:cNvPr>
            <p:cNvSpPr/>
            <p:nvPr/>
          </p:nvSpPr>
          <p:spPr>
            <a:xfrm>
              <a:off x="6372200" y="1700808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FE8EC5-2716-CB4E-AEFF-6FB51B6A97AE}"/>
                </a:ext>
              </a:extLst>
            </p:cNvPr>
            <p:cNvSpPr/>
            <p:nvPr/>
          </p:nvSpPr>
          <p:spPr>
            <a:xfrm>
              <a:off x="6948264" y="2492896"/>
              <a:ext cx="288032" cy="28803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6EA9791-9A1C-904E-9B78-0D944CBD1967}"/>
                </a:ext>
              </a:extLst>
            </p:cNvPr>
            <p:cNvSpPr/>
            <p:nvPr/>
          </p:nvSpPr>
          <p:spPr>
            <a:xfrm>
              <a:off x="8101112" y="2348880"/>
              <a:ext cx="288032" cy="2880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N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E21262-5652-AF41-9722-A628F560D9A2}"/>
                </a:ext>
              </a:extLst>
            </p:cNvPr>
            <p:cNvCxnSpPr>
              <a:cxnSpLocks/>
              <a:stCxn id="11" idx="3"/>
              <a:endCxn id="10" idx="0"/>
            </p:cNvCxnSpPr>
            <p:nvPr/>
          </p:nvCxnSpPr>
          <p:spPr>
            <a:xfrm flipH="1">
              <a:off x="6228184" y="1946659"/>
              <a:ext cx="186197" cy="1271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0FA033-5C2A-734C-941E-8DBE73DC5954}"/>
                </a:ext>
              </a:extLst>
            </p:cNvPr>
            <p:cNvCxnSpPr>
              <a:cxnSpLocks/>
              <a:stCxn id="11" idx="6"/>
              <a:endCxn id="13" idx="1"/>
            </p:cNvCxnSpPr>
            <p:nvPr/>
          </p:nvCxnSpPr>
          <p:spPr>
            <a:xfrm>
              <a:off x="6660232" y="1844824"/>
              <a:ext cx="1483061" cy="5462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F7D294-80FE-3B43-9D7B-A07C30BB7BAE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 flipH="1">
              <a:off x="6380586" y="2636912"/>
              <a:ext cx="1864542" cy="7331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CEC622-FCD5-FD46-B4A1-41DEF41537B6}"/>
                </a:ext>
              </a:extLst>
            </p:cNvPr>
            <p:cNvCxnSpPr>
              <a:cxnSpLocks/>
              <a:stCxn id="11" idx="5"/>
              <a:endCxn id="12" idx="1"/>
            </p:cNvCxnSpPr>
            <p:nvPr/>
          </p:nvCxnSpPr>
          <p:spPr>
            <a:xfrm>
              <a:off x="6618051" y="1946659"/>
              <a:ext cx="372394" cy="5884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8322C3-809A-9D4A-8A2C-CF6473316FEB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7312857" y="2492896"/>
              <a:ext cx="788255" cy="13564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23ADEF-F0EE-DF44-9306-AECFA01CF308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6357604" y="2738747"/>
              <a:ext cx="632841" cy="48496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0617B7-5C2B-4B43-B98F-7F9611A9E12C}"/>
                </a:ext>
              </a:extLst>
            </p:cNvPr>
            <p:cNvSpPr txBox="1"/>
            <p:nvPr/>
          </p:nvSpPr>
          <p:spPr>
            <a:xfrm>
              <a:off x="6114980" y="139960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/>
                <a:t>p</a:t>
              </a:r>
              <a:r>
                <a:rPr lang="en-CN" i="1" baseline="-25000" dirty="0"/>
                <a:t>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D6AE70-EE20-A142-B893-263A67D12A8A}"/>
                </a:ext>
              </a:extLst>
            </p:cNvPr>
            <p:cNvSpPr txBox="1"/>
            <p:nvPr/>
          </p:nvSpPr>
          <p:spPr>
            <a:xfrm>
              <a:off x="8136161" y="191120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/>
                <a:t>p</a:t>
              </a:r>
              <a:r>
                <a:rPr lang="en-CN" i="1" baseline="-25000" dirty="0"/>
                <a:t>i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71ED01-8506-E14E-8327-6E507B051459}"/>
                </a:ext>
              </a:extLst>
            </p:cNvPr>
            <p:cNvSpPr txBox="1"/>
            <p:nvPr/>
          </p:nvSpPr>
          <p:spPr>
            <a:xfrm>
              <a:off x="5769695" y="3455657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/>
                <a:t>x</a:t>
              </a:r>
              <a:r>
                <a:rPr lang="en-CN" i="1" baseline="-25000" dirty="0"/>
                <a:t>i</a:t>
              </a:r>
              <a:r>
                <a:rPr lang="en-CN" dirty="0"/>
                <a:t>(</a:t>
              </a:r>
              <a:r>
                <a:rPr lang="en-CN" i="1" dirty="0"/>
                <a:t>t</a:t>
              </a:r>
              <a:r>
                <a:rPr lang="en-CN" dirty="0"/>
                <a:t>)</a:t>
              </a:r>
              <a:endParaRPr lang="en-CN" baseline="-25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8894AF-4DFA-3C44-BDD0-9A3F5A6CDD6A}"/>
                </a:ext>
              </a:extLst>
            </p:cNvPr>
            <p:cNvSpPr txBox="1"/>
            <p:nvPr/>
          </p:nvSpPr>
          <p:spPr>
            <a:xfrm>
              <a:off x="6931695" y="2117942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i="1" dirty="0"/>
                <a:t>x</a:t>
              </a:r>
              <a:r>
                <a:rPr lang="en-CN" i="1" baseline="-25000" dirty="0"/>
                <a:t>i</a:t>
              </a:r>
              <a:r>
                <a:rPr lang="en-CN" dirty="0"/>
                <a:t>(</a:t>
              </a:r>
              <a:r>
                <a:rPr lang="en-CN" i="1" dirty="0"/>
                <a:t>t+</a:t>
              </a:r>
              <a:r>
                <a:rPr lang="en-CN" dirty="0"/>
                <a:t>1)</a:t>
              </a:r>
              <a:endParaRPr lang="en-CN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853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88D2DA-9A39-BF42-A3FB-6A7439DE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000" dirty="0"/>
              <a:t>Redefine the velocity vector operations</a:t>
            </a:r>
          </a:p>
          <a:p>
            <a:pPr lvl="1"/>
            <a:r>
              <a:rPr lang="en-US" sz="2000" dirty="0">
                <a:solidFill>
                  <a:srgbClr val="0432FF"/>
                </a:solidFill>
              </a:rPr>
              <a:t>S</a:t>
            </a:r>
            <a:r>
              <a:rPr lang="en-CN" sz="2000" dirty="0">
                <a:solidFill>
                  <a:srgbClr val="0432FF"/>
                </a:solidFill>
              </a:rPr>
              <a:t>ubtraction </a:t>
            </a:r>
            <a:r>
              <a:rPr lang="en-CN" sz="2000" dirty="0"/>
              <a:t>(position, position) </a:t>
            </a:r>
            <a:r>
              <a:rPr lang="en-CN" sz="2000" dirty="0">
                <a:sym typeface="Wingdings" pitchFamily="2" charset="2"/>
              </a:rPr>
              <a:t> velocity</a:t>
            </a:r>
          </a:p>
          <a:p>
            <a:pPr lvl="1"/>
            <a:r>
              <a:rPr lang="en-US" sz="2000" dirty="0">
                <a:sym typeface="Wingdings" pitchFamily="2" charset="2"/>
              </a:rPr>
              <a:t>E.g. TSP </a:t>
            </a:r>
          </a:p>
          <a:p>
            <a:pPr lvl="2"/>
            <a:r>
              <a:rPr lang="en-US" sz="1600" dirty="0">
                <a:sym typeface="Wingdings" pitchFamily="2" charset="2"/>
              </a:rPr>
              <a:t>p1 = (3,1,2,4,5)      p2= (1,2,3,4,5)</a:t>
            </a:r>
          </a:p>
          <a:p>
            <a:pPr lvl="2"/>
            <a:r>
              <a:rPr lang="en-US" sz="1600" dirty="0">
                <a:sym typeface="Wingdings" pitchFamily="2" charset="2"/>
              </a:rPr>
              <a:t>v = p1 - p2 = ((1,2),(2,3))  </a:t>
            </a:r>
            <a:endParaRPr lang="en-CN" sz="2000" dirty="0">
              <a:sym typeface="Wingdings" pitchFamily="2" charset="2"/>
            </a:endParaRPr>
          </a:p>
          <a:p>
            <a:pPr lvl="1"/>
            <a:r>
              <a:rPr lang="en-US" sz="2000" dirty="0">
                <a:sym typeface="Wingdings" pitchFamily="2" charset="2"/>
              </a:rPr>
              <a:t>E</a:t>
            </a:r>
            <a:r>
              <a:rPr lang="en-CN" sz="2000" dirty="0">
                <a:sym typeface="Wingdings" pitchFamily="2" charset="2"/>
              </a:rPr>
              <a:t>xternal </a:t>
            </a:r>
            <a:r>
              <a:rPr lang="en-CN" sz="2000" dirty="0">
                <a:solidFill>
                  <a:srgbClr val="0432FF"/>
                </a:solidFill>
                <a:sym typeface="Wingdings" pitchFamily="2" charset="2"/>
              </a:rPr>
              <a:t>multiplication</a:t>
            </a:r>
            <a:r>
              <a:rPr lang="en-CN" sz="2000" dirty="0">
                <a:sym typeface="Wingdings" pitchFamily="2" charset="2"/>
              </a:rPr>
              <a:t>  </a:t>
            </a:r>
            <a:r>
              <a:rPr lang="en-CN" sz="2000" b="1" dirty="0">
                <a:sym typeface="Wingdings" pitchFamily="2" charset="2"/>
              </a:rPr>
              <a:t>c*v</a:t>
            </a:r>
            <a:r>
              <a:rPr lang="en-CN" sz="2000" dirty="0">
                <a:sym typeface="Wingdings" pitchFamily="2" charset="2"/>
              </a:rPr>
              <a:t>?</a:t>
            </a:r>
          </a:p>
          <a:p>
            <a:pPr lvl="2"/>
            <a:r>
              <a:rPr lang="en-US" sz="1600" dirty="0">
                <a:sym typeface="Wingdings" pitchFamily="2" charset="2"/>
              </a:rPr>
              <a:t>N</a:t>
            </a:r>
            <a:r>
              <a:rPr lang="en-CN" sz="1600" dirty="0">
                <a:sym typeface="Wingdings" pitchFamily="2" charset="2"/>
              </a:rPr>
              <a:t>o abvious way to amplify the velocity, perhaps adding more (random) elements in v.   </a:t>
            </a:r>
            <a:endParaRPr lang="en-CN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3648F-B75E-0748-862A-2C81FEE4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EBA65-0FBE-9D45-908B-3ABBCB75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18</a:t>
            </a:fld>
            <a:endParaRPr lang="en-GB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0F9DB2-1AC0-1B4E-8930-2618C4A7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N" dirty="0"/>
              <a:t>Mapping from position vector to discrete solutions (2)</a:t>
            </a:r>
          </a:p>
        </p:txBody>
      </p:sp>
    </p:spTree>
    <p:extLst>
      <p:ext uri="{BB962C8B-B14F-4D97-AF65-F5344CB8AC3E}">
        <p14:creationId xmlns:p14="http://schemas.microsoft.com/office/powerpoint/2010/main" val="303971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24020E4-C0F8-354E-9EB7-01046C417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N" dirty="0"/>
                  <a:t>Mapping from real value to binary by a sigmoid type functions</a:t>
                </a:r>
              </a:p>
              <a:p>
                <a:endParaRPr lang="en-CN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𝒊𝒅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𝒆𝒙𝒑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𝒊𝒅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≥?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𝒓𝒂𝒏𝒅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24020E4-C0F8-354E-9EB7-01046C417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595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48C89-F968-2C44-956C-C8EB30A3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9CE60-9842-1045-9B6B-E91EE3E1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19</a:t>
            </a:fld>
            <a:endParaRPr lang="en-GB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D403C1-1934-C140-B260-95206B27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N" dirty="0"/>
              <a:t>Velocity Models for Discrete Solutions</a:t>
            </a:r>
          </a:p>
        </p:txBody>
      </p:sp>
    </p:spTree>
    <p:extLst>
      <p:ext uri="{BB962C8B-B14F-4D97-AF65-F5344CB8AC3E}">
        <p14:creationId xmlns:p14="http://schemas.microsoft.com/office/powerpoint/2010/main" val="246124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ea typeface="宋体" charset="-122"/>
              </a:rPr>
              <a:t>Population-based </a:t>
            </a:r>
            <a:r>
              <a:rPr lang="en-GB" altLang="zh-CN" dirty="0" err="1">
                <a:ea typeface="宋体" charset="-122"/>
              </a:rPr>
              <a:t>metaheuristics</a:t>
            </a:r>
            <a:r>
              <a:rPr lang="en-GB" altLang="zh-CN" dirty="0">
                <a:ea typeface="宋体" charset="-122"/>
              </a:rPr>
              <a:t> </a:t>
            </a:r>
          </a:p>
          <a:p>
            <a:pPr lvl="1"/>
            <a:r>
              <a:rPr lang="en-GB" altLang="zh-CN" dirty="0">
                <a:ea typeface="宋体" charset="-122"/>
              </a:rPr>
              <a:t>Ant Colony </a:t>
            </a:r>
            <a:r>
              <a:rPr lang="en-GB" altLang="zh-CN" dirty="0" err="1">
                <a:ea typeface="宋体" charset="-122"/>
              </a:rPr>
              <a:t>Opimisation</a:t>
            </a:r>
            <a:r>
              <a:rPr lang="en-GB" altLang="zh-CN" dirty="0">
                <a:ea typeface="宋体" charset="-122"/>
              </a:rPr>
              <a:t> (ACO)</a:t>
            </a:r>
          </a:p>
          <a:p>
            <a:pPr lvl="1"/>
            <a:r>
              <a:rPr lang="en-GB" altLang="zh-CN" dirty="0">
                <a:ea typeface="宋体" charset="-122"/>
              </a:rPr>
              <a:t>Particle Swarm Optimisation (PSO)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  <a:pPr>
                <a:defRPr/>
              </a:pPr>
              <a:t>2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381461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79F5C-474C-DB4A-BA0D-C1123486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81C0D-C84C-DD4D-BB23-0928550B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20</a:t>
            </a:fld>
            <a:endParaRPr lang="en-GB" altLang="zh-C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E531196-0E17-854C-9BA2-410902A8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Parameters of the PSO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6D66BCD-AF2F-674B-AF12-3949204C4B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03784" y="1800931"/>
              <a:ext cx="6777429" cy="3070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7005">
                      <a:extLst>
                        <a:ext uri="{9D8B030D-6E8A-4147-A177-3AD203B41FA5}">
                          <a16:colId xmlns:a16="http://schemas.microsoft.com/office/drawing/2014/main" val="1638222485"/>
                        </a:ext>
                      </a:extLst>
                    </a:gridCol>
                    <a:gridCol w="3240360">
                      <a:extLst>
                        <a:ext uri="{9D8B030D-6E8A-4147-A177-3AD203B41FA5}">
                          <a16:colId xmlns:a16="http://schemas.microsoft.com/office/drawing/2014/main" val="627396233"/>
                        </a:ext>
                      </a:extLst>
                    </a:gridCol>
                    <a:gridCol w="2100064">
                      <a:extLst>
                        <a:ext uri="{9D8B030D-6E8A-4147-A177-3AD203B41FA5}">
                          <a16:colId xmlns:a16="http://schemas.microsoft.com/office/drawing/2014/main" val="1886383343"/>
                        </a:ext>
                      </a:extLst>
                    </a:gridCol>
                  </a:tblGrid>
                  <a:tr h="436945"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Parameter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Role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Pratical Value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2259346"/>
                      </a:ext>
                    </a:extLst>
                  </a:tr>
                  <a:tr h="436945">
                    <a:tc>
                      <a:txBody>
                        <a:bodyPr/>
                        <a:lstStyle/>
                        <a:p>
                          <a:r>
                            <a:rPr lang="en-CN" sz="2000" i="1" dirty="0"/>
                            <a:t>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</a:t>
                          </a:r>
                          <a:r>
                            <a:rPr lang="en-CN" sz="2000" dirty="0"/>
                            <a:t>umbr of particles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[20,60]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71779598"/>
                      </a:ext>
                    </a:extLst>
                  </a:tr>
                  <a:tr h="75417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N" sz="2000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Cognitive learning </a:t>
                          </a:r>
                          <a:r>
                            <a:rPr lang="en-CN" sz="2000" dirty="0"/>
                            <a:t>coefficient toward personal best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≤2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73940234"/>
                      </a:ext>
                    </a:extLst>
                  </a:tr>
                  <a:tr h="75417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N" sz="2000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Social learning coefficient toward neighbours’ best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≤2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28773641"/>
                      </a:ext>
                    </a:extLst>
                  </a:tr>
                  <a:tr h="436945">
                    <a:tc>
                      <a:txBody>
                        <a:bodyPr/>
                        <a:lstStyle/>
                        <a:p>
                          <a:r>
                            <a:rPr lang="en-CN" sz="2000" i="1" dirty="0"/>
                            <a:t>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Inertia weight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[0.4,0.9]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67145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6D66BCD-AF2F-674B-AF12-3949204C4B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03784" y="1800931"/>
              <a:ext cx="6777429" cy="3070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7005">
                      <a:extLst>
                        <a:ext uri="{9D8B030D-6E8A-4147-A177-3AD203B41FA5}">
                          <a16:colId xmlns:a16="http://schemas.microsoft.com/office/drawing/2014/main" val="1638222485"/>
                        </a:ext>
                      </a:extLst>
                    </a:gridCol>
                    <a:gridCol w="3240360">
                      <a:extLst>
                        <a:ext uri="{9D8B030D-6E8A-4147-A177-3AD203B41FA5}">
                          <a16:colId xmlns:a16="http://schemas.microsoft.com/office/drawing/2014/main" val="627396233"/>
                        </a:ext>
                      </a:extLst>
                    </a:gridCol>
                    <a:gridCol w="2100064">
                      <a:extLst>
                        <a:ext uri="{9D8B030D-6E8A-4147-A177-3AD203B41FA5}">
                          <a16:colId xmlns:a16="http://schemas.microsoft.com/office/drawing/2014/main" val="1886383343"/>
                        </a:ext>
                      </a:extLst>
                    </a:gridCol>
                  </a:tblGrid>
                  <a:tr h="436945"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Parameter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Role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Pratical Value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2259346"/>
                      </a:ext>
                    </a:extLst>
                  </a:tr>
                  <a:tr h="436945">
                    <a:tc>
                      <a:txBody>
                        <a:bodyPr/>
                        <a:lstStyle/>
                        <a:p>
                          <a:r>
                            <a:rPr lang="en-CN" sz="2000" i="1" dirty="0"/>
                            <a:t>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N</a:t>
                          </a:r>
                          <a:r>
                            <a:rPr lang="en-CN" sz="2000" dirty="0"/>
                            <a:t>umbr of particles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[20,60]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71779598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8750" r="-373451" b="-12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Cognitive learning </a:t>
                          </a:r>
                          <a:r>
                            <a:rPr lang="en-CN" sz="2000" dirty="0"/>
                            <a:t>coefficient toward personal best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≤2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73940234"/>
                      </a:ext>
                    </a:extLst>
                  </a:tr>
                  <a:tr h="754179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55932" r="-373451" b="-66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Social learning coefficient toward neighbours’ best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≤2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28773641"/>
                      </a:ext>
                    </a:extLst>
                  </a:tr>
                  <a:tr h="436945">
                    <a:tc>
                      <a:txBody>
                        <a:bodyPr/>
                        <a:lstStyle/>
                        <a:p>
                          <a:r>
                            <a:rPr lang="en-CN" sz="2000" i="1" dirty="0"/>
                            <a:t>w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Inertia weight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[0.4,0.9]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671452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266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293EFD-EC8B-AE48-99C0-367BAEC5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Each particle has a </a:t>
            </a:r>
          </a:p>
          <a:p>
            <a:pPr lvl="1"/>
            <a:r>
              <a:rPr lang="en-CN" dirty="0"/>
              <a:t>position vector  </a:t>
            </a:r>
            <a:r>
              <a:rPr lang="en-CN" b="1" dirty="0"/>
              <a:t>x</a:t>
            </a:r>
            <a:r>
              <a:rPr lang="en-CN" b="1" i="1" baseline="-25000" dirty="0"/>
              <a:t>i </a:t>
            </a:r>
            <a:r>
              <a:rPr lang="en-CN" b="1" dirty="0"/>
              <a:t> </a:t>
            </a:r>
            <a:r>
              <a:rPr lang="en-CN" dirty="0"/>
              <a:t>of each particle     </a:t>
            </a:r>
          </a:p>
          <a:p>
            <a:pPr lvl="2"/>
            <a:r>
              <a:rPr lang="en-US" dirty="0"/>
              <a:t>E</a:t>
            </a:r>
            <a:r>
              <a:rPr lang="en-CN" dirty="0"/>
              <a:t>ach encoding a solution</a:t>
            </a:r>
          </a:p>
          <a:p>
            <a:pPr lvl="1"/>
            <a:r>
              <a:rPr lang="en-US" dirty="0"/>
              <a:t>v</a:t>
            </a:r>
            <a:r>
              <a:rPr lang="en-CN" dirty="0"/>
              <a:t>elocity vector v</a:t>
            </a:r>
            <a:r>
              <a:rPr lang="en-CN" baseline="-25000" dirty="0"/>
              <a:t>i</a:t>
            </a:r>
            <a:r>
              <a:rPr lang="en-CN" dirty="0"/>
              <a:t> </a:t>
            </a:r>
            <a:r>
              <a:rPr lang="en-CN" b="1" dirty="0"/>
              <a:t> </a:t>
            </a:r>
          </a:p>
          <a:p>
            <a:r>
              <a:rPr lang="en-CN" dirty="0"/>
              <a:t>Each particle knows its neighbours’ best previous position and objective value</a:t>
            </a:r>
          </a:p>
          <a:p>
            <a:r>
              <a:rPr lang="en-CN" dirty="0"/>
              <a:t>Each particle remembers its best previous position. 		</a:t>
            </a:r>
            <a:endParaRPr lang="en-CN" b="1" i="1" baseline="-2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F3DF5-1621-124D-8C36-2D20F7F6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8447C-E0D0-6147-983E-AC7BE45B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21</a:t>
            </a:fld>
            <a:endParaRPr lang="en-GB" altLang="zh-C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FFBE0D-2007-9441-B52D-79B338ED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Remarks about PSO (1)</a:t>
            </a:r>
          </a:p>
        </p:txBody>
      </p:sp>
    </p:spTree>
    <p:extLst>
      <p:ext uri="{BB962C8B-B14F-4D97-AF65-F5344CB8AC3E}">
        <p14:creationId xmlns:p14="http://schemas.microsoft.com/office/powerpoint/2010/main" val="2340241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11CC94-9DA1-304F-AFE6-4E645ED8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000" dirty="0"/>
              <a:t>At each step, </a:t>
            </a:r>
            <a:r>
              <a:rPr lang="en-US" sz="2000" dirty="0" err="1"/>
              <a:t>behaviour</a:t>
            </a:r>
            <a:r>
              <a:rPr lang="en-US" sz="2000" dirty="0"/>
              <a:t> of a given particle is influenced by:</a:t>
            </a:r>
          </a:p>
          <a:p>
            <a:pPr lvl="1"/>
            <a:r>
              <a:rPr lang="en-US" sz="2000" dirty="0"/>
              <a:t>i</a:t>
            </a:r>
            <a:r>
              <a:rPr lang="en-CN" sz="2000" dirty="0"/>
              <a:t>ts current velocity </a:t>
            </a:r>
          </a:p>
          <a:p>
            <a:pPr lvl="2"/>
            <a:r>
              <a:rPr lang="en-CN" sz="1600" dirty="0">
                <a:sym typeface="Wingdings" pitchFamily="2" charset="2"/>
              </a:rPr>
              <a:t>how much it trusts itself (w)</a:t>
            </a:r>
            <a:endParaRPr lang="en-CN" sz="1600" dirty="0"/>
          </a:p>
          <a:p>
            <a:pPr lvl="1"/>
            <a:r>
              <a:rPr lang="en-CN" sz="2000" dirty="0"/>
              <a:t>attraction from personal best position </a:t>
            </a:r>
          </a:p>
          <a:p>
            <a:pPr lvl="2"/>
            <a:r>
              <a:rPr lang="en-US" sz="1600" dirty="0"/>
              <a:t>H</a:t>
            </a:r>
            <a:r>
              <a:rPr lang="en-CN" sz="1600" dirty="0"/>
              <a:t>ow much it trusts its experience  (C</a:t>
            </a:r>
            <a:r>
              <a:rPr lang="en-CN" sz="1600" baseline="-25000" dirty="0"/>
              <a:t>1</a:t>
            </a:r>
            <a:r>
              <a:rPr lang="en-CN" sz="1600" dirty="0"/>
              <a:t>)</a:t>
            </a:r>
          </a:p>
          <a:p>
            <a:pPr lvl="1"/>
            <a:r>
              <a:rPr lang="en-CN" sz="2000" dirty="0"/>
              <a:t>attracton from best neighbour’s best previous position. </a:t>
            </a:r>
          </a:p>
          <a:p>
            <a:pPr lvl="2"/>
            <a:r>
              <a:rPr lang="en-US" sz="1600" dirty="0"/>
              <a:t>H</a:t>
            </a:r>
            <a:r>
              <a:rPr lang="en-CN" sz="1600" dirty="0"/>
              <a:t>ow much it trust its neighbours.  (C</a:t>
            </a:r>
            <a:r>
              <a:rPr lang="en-CN" sz="1600" baseline="-25000" dirty="0"/>
              <a:t>2</a:t>
            </a:r>
            <a:r>
              <a:rPr lang="en-CN" sz="16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215C2-7956-C84B-B735-F8CC9942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16446-B03D-3442-A823-0B518F54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22</a:t>
            </a:fld>
            <a:endParaRPr lang="en-GB" altLang="zh-C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7743C7-9781-A642-BCC3-7E56A3B7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Remarks about PSO (2)</a:t>
            </a:r>
          </a:p>
        </p:txBody>
      </p:sp>
    </p:spTree>
    <p:extLst>
      <p:ext uri="{BB962C8B-B14F-4D97-AF65-F5344CB8AC3E}">
        <p14:creationId xmlns:p14="http://schemas.microsoft.com/office/powerpoint/2010/main" val="2841233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F12F96-FC15-C640-8CFB-77EAA507A03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/>
              <a:t>S</a:t>
            </a:r>
            <a:r>
              <a:rPr lang="en-CN" sz="2000" dirty="0"/>
              <a:t>olution encoding </a:t>
            </a:r>
          </a:p>
          <a:p>
            <a:pPr marL="446088" lvl="1" indent="-287338"/>
            <a:r>
              <a:rPr lang="en-US" sz="2000" dirty="0"/>
              <a:t>P</a:t>
            </a:r>
            <a:r>
              <a:rPr lang="en-CN" sz="2000" dirty="0"/>
              <a:t>osition of particle </a:t>
            </a:r>
            <a:r>
              <a:rPr lang="en-US" sz="2000" i="1" dirty="0" err="1"/>
              <a:t>i</a:t>
            </a:r>
            <a:endParaRPr lang="en-US" sz="2000" i="1" dirty="0"/>
          </a:p>
          <a:p>
            <a:pPr lvl="1"/>
            <a:endParaRPr lang="en-US" sz="2000" i="1" dirty="0"/>
          </a:p>
          <a:p>
            <a:pPr marL="457200" lvl="1" indent="0">
              <a:buNone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i="1" dirty="0"/>
              <a:t>where n </a:t>
            </a:r>
            <a:r>
              <a:rPr lang="en-US" sz="2000" dirty="0"/>
              <a:t>is the number of items. </a:t>
            </a:r>
            <a:endParaRPr lang="en-CN" sz="2000" i="1" dirty="0"/>
          </a:p>
          <a:p>
            <a:pPr marL="446088" lvl="1" indent="-287338"/>
            <a:r>
              <a:rPr lang="en-CN" sz="2000" dirty="0"/>
              <a:t>Velocity of particle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BC981-B1BA-A241-BAEE-308F1DFD154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97698" y="1268760"/>
            <a:ext cx="4400216" cy="4824536"/>
          </a:xfrm>
        </p:spPr>
        <p:txBody>
          <a:bodyPr/>
          <a:lstStyle/>
          <a:p>
            <a:r>
              <a:rPr lang="en-CN" sz="2000" dirty="0"/>
              <a:t>Solution decoding  </a:t>
            </a:r>
          </a:p>
          <a:p>
            <a:endParaRPr lang="en-CN" sz="2000" dirty="0"/>
          </a:p>
          <a:p>
            <a:endParaRPr lang="en-CN" sz="2000" dirty="0"/>
          </a:p>
          <a:p>
            <a:endParaRPr lang="en-CN" sz="2000" dirty="0"/>
          </a:p>
          <a:p>
            <a:r>
              <a:rPr lang="en-CN" sz="2000" dirty="0"/>
              <a:t>Fitness function</a:t>
            </a:r>
          </a:p>
          <a:p>
            <a:pPr marL="457200" lvl="1" indent="0">
              <a:buNone/>
            </a:pPr>
            <a:endParaRPr lang="en-C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4F47D-C330-BA41-837F-E4BA773A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FCB20-5A16-7E4A-AC05-323D1C33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23</a:t>
            </a:fld>
            <a:endParaRPr lang="en-GB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CA91E7-C5B5-0C45-BF86-57DDE4B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dirty="0"/>
              <a:t>PSO for M-Dim Knapsack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176CA-3CCD-0A40-A381-5EC007769B27}"/>
              </a:ext>
            </a:extLst>
          </p:cNvPr>
          <p:cNvSpPr txBox="1"/>
          <p:nvPr/>
        </p:nvSpPr>
        <p:spPr>
          <a:xfrm>
            <a:off x="554993" y="5786970"/>
            <a:ext cx="7942337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Drahoslav</a:t>
            </a:r>
            <a:r>
              <a:rPr lang="en-US" sz="1200" dirty="0"/>
              <a:t> Zan and Jiri </a:t>
            </a:r>
            <a:r>
              <a:rPr lang="en-US" sz="1200" dirty="0" err="1"/>
              <a:t>Jaros</a:t>
            </a:r>
            <a:r>
              <a:rPr lang="en-US" sz="1200" dirty="0"/>
              <a:t>. 2014. </a:t>
            </a:r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Solving the Multidimensional Knapsack Problem using a CUDA accelerated PSO</a:t>
            </a:r>
            <a:r>
              <a:rPr lang="en-US" sz="1200" dirty="0"/>
              <a:t>. 2014 IEEE Congress on Evolutionary Computation (CEC), July 6-11, 2014, Beijing, China.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CF73AE-F0D0-FB48-832A-4136688A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21" y="2276872"/>
            <a:ext cx="3356126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9355A5-60BB-9D49-8A9A-61338DE01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62" y="4212829"/>
            <a:ext cx="3384285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4D145A-04C3-604A-8FA2-B837A3594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1666627"/>
            <a:ext cx="2463247" cy="639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947970-E013-7144-A0CA-C577D0746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1" y="2415883"/>
            <a:ext cx="1921401" cy="560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020B36-85AD-344A-97B5-4DA03407B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7050" y="3408340"/>
            <a:ext cx="4400216" cy="12108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0CE9F2-D230-AB4F-B3F4-6B77793EAA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5065" y="4729169"/>
            <a:ext cx="3842849" cy="783025"/>
          </a:xfrm>
          <a:prstGeom prst="rect">
            <a:avLst/>
          </a:prstGeom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E43E8845-E0D9-9744-A3C2-8C2E1AED01F9}"/>
              </a:ext>
            </a:extLst>
          </p:cNvPr>
          <p:cNvSpPr/>
          <p:nvPr/>
        </p:nvSpPr>
        <p:spPr>
          <a:xfrm>
            <a:off x="7668344" y="1506477"/>
            <a:ext cx="1296144" cy="734122"/>
          </a:xfrm>
          <a:prstGeom prst="wedgeRoundRectCallout">
            <a:avLst>
              <a:gd name="adj1" fmla="val -58840"/>
              <a:gd name="adj2" fmla="val 10416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CN" sz="1400" dirty="0">
                <a:solidFill>
                  <a:schemeClr val="tx1"/>
                </a:solidFill>
              </a:rPr>
              <a:t>peed of particle </a:t>
            </a:r>
            <a:r>
              <a:rPr lang="en-US" sz="1400" dirty="0" err="1">
                <a:solidFill>
                  <a:schemeClr val="tx1"/>
                </a:solidFill>
              </a:rPr>
              <a:t>i</a:t>
            </a:r>
            <a:r>
              <a:rPr lang="en-CN" sz="1400" dirty="0">
                <a:solidFill>
                  <a:schemeClr val="tx1"/>
                </a:solidFill>
              </a:rPr>
              <a:t> for j-th decision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1DB39F36-ACBD-4D4F-A16C-23C272052E42}"/>
              </a:ext>
            </a:extLst>
          </p:cNvPr>
          <p:cNvSpPr/>
          <p:nvPr/>
        </p:nvSpPr>
        <p:spPr>
          <a:xfrm>
            <a:off x="7654006" y="2554783"/>
            <a:ext cx="1296144" cy="734122"/>
          </a:xfrm>
          <a:prstGeom prst="wedgeRoundRectCallout">
            <a:avLst>
              <a:gd name="adj1" fmla="val 30447"/>
              <a:gd name="adj2" fmla="val 90211"/>
              <a:gd name="adj3" fmla="val 16667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Capacity of </a:t>
            </a:r>
            <a:r>
              <a:rPr lang="en-US" sz="1400" i="1" dirty="0" err="1">
                <a:solidFill>
                  <a:schemeClr val="tx1"/>
                </a:solidFill>
              </a:rPr>
              <a:t>i</a:t>
            </a:r>
            <a:r>
              <a:rPr lang="en-US" sz="1400" dirty="0" err="1">
                <a:solidFill>
                  <a:schemeClr val="tx1"/>
                </a:solidFill>
              </a:rPr>
              <a:t>-th</a:t>
            </a:r>
            <a:r>
              <a:rPr lang="en-US" sz="1400" dirty="0">
                <a:solidFill>
                  <a:schemeClr val="tx1"/>
                </a:solidFill>
              </a:rPr>
              <a:t> dimension</a:t>
            </a:r>
            <a:endParaRPr lang="en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42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42689-2176-1F40-9204-C83E5BB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649A4-8B6F-AC47-814A-F56CFAC9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24</a:t>
            </a:fld>
            <a:endParaRPr lang="en-GB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871F3E-3C63-A34E-816F-6FABDDE8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Parameters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CC0E9AB-D275-F245-B808-675017BADA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542642"/>
                  </p:ext>
                </p:extLst>
              </p:nvPr>
            </p:nvGraphicFramePr>
            <p:xfrm>
              <a:off x="1217339" y="1556792"/>
              <a:ext cx="6781329" cy="34770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52192">
                      <a:extLst>
                        <a:ext uri="{9D8B030D-6E8A-4147-A177-3AD203B41FA5}">
                          <a16:colId xmlns:a16="http://schemas.microsoft.com/office/drawing/2014/main" val="1638222485"/>
                        </a:ext>
                      </a:extLst>
                    </a:gridCol>
                    <a:gridCol w="3529137">
                      <a:extLst>
                        <a:ext uri="{9D8B030D-6E8A-4147-A177-3AD203B41FA5}">
                          <a16:colId xmlns:a16="http://schemas.microsoft.com/office/drawing/2014/main" val="1886383343"/>
                        </a:ext>
                      </a:extLst>
                    </a:gridCol>
                  </a:tblGrid>
                  <a:tr h="436945"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Parameters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Values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2259346"/>
                      </a:ext>
                    </a:extLst>
                  </a:tr>
                  <a:tr h="543052">
                    <a:tc>
                      <a:txBody>
                        <a:bodyPr/>
                        <a:lstStyle/>
                        <a:p>
                          <a:r>
                            <a:rPr lang="en-CN" sz="2000" i="1" dirty="0"/>
                            <a:t>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[32, 256]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71779598"/>
                      </a:ext>
                    </a:extLst>
                  </a:tr>
                  <a:tr h="61016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N" sz="2000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73940234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CN" sz="2000" dirty="0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28773641"/>
                      </a:ext>
                    </a:extLst>
                  </a:tr>
                  <a:tr h="436945"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w</a:t>
                          </a:r>
                          <a:endParaRPr lang="en-CN" sz="20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1085422"/>
                      </a:ext>
                    </a:extLst>
                  </a:tr>
                  <a:tr h="436945">
                    <a:tc>
                      <a:txBody>
                        <a:bodyPr/>
                        <a:lstStyle/>
                        <a:p>
                          <a:r>
                            <a:rPr lang="en-US" sz="2000" i="0" dirty="0"/>
                            <a:t>m</a:t>
                          </a:r>
                          <a:r>
                            <a:rPr lang="en-CN" sz="2000" i="0" dirty="0"/>
                            <a:t>ax(</a:t>
                          </a:r>
                          <a:r>
                            <a:rPr lang="en-CN" sz="2000" i="1" dirty="0"/>
                            <a:t>v</a:t>
                          </a:r>
                          <a:r>
                            <a:rPr lang="en-CN" sz="2000" i="1" baseline="-25000" dirty="0"/>
                            <a:t>i</a:t>
                          </a:r>
                          <a:r>
                            <a:rPr lang="en-CN" sz="2000" i="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10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977306"/>
                      </a:ext>
                    </a:extLst>
                  </a:tr>
                  <a:tr h="436945">
                    <a:tc>
                      <a:txBody>
                        <a:bodyPr/>
                        <a:lstStyle/>
                        <a:p>
                          <a:r>
                            <a:rPr lang="en-CN" sz="2000" i="1" dirty="0"/>
                            <a:t>P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5000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52801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CC0E9AB-D275-F245-B808-675017BADA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3542642"/>
                  </p:ext>
                </p:extLst>
              </p:nvPr>
            </p:nvGraphicFramePr>
            <p:xfrm>
              <a:off x="1217339" y="1556792"/>
              <a:ext cx="6781329" cy="34770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52192">
                      <a:extLst>
                        <a:ext uri="{9D8B030D-6E8A-4147-A177-3AD203B41FA5}">
                          <a16:colId xmlns:a16="http://schemas.microsoft.com/office/drawing/2014/main" val="1638222485"/>
                        </a:ext>
                      </a:extLst>
                    </a:gridCol>
                    <a:gridCol w="3529137">
                      <a:extLst>
                        <a:ext uri="{9D8B030D-6E8A-4147-A177-3AD203B41FA5}">
                          <a16:colId xmlns:a16="http://schemas.microsoft.com/office/drawing/2014/main" val="1886383343"/>
                        </a:ext>
                      </a:extLst>
                    </a:gridCol>
                  </a:tblGrid>
                  <a:tr h="436945"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Parameters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Values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2259346"/>
                      </a:ext>
                    </a:extLst>
                  </a:tr>
                  <a:tr h="543052">
                    <a:tc>
                      <a:txBody>
                        <a:bodyPr/>
                        <a:lstStyle/>
                        <a:p>
                          <a:r>
                            <a:rPr lang="en-CN" sz="2000" i="1" dirty="0"/>
                            <a:t>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[32, 256]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71779598"/>
                      </a:ext>
                    </a:extLst>
                  </a:tr>
                  <a:tr h="610163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66667" r="-108171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73940234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84444" r="-108171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28773641"/>
                      </a:ext>
                    </a:extLst>
                  </a:tr>
                  <a:tr h="436945">
                    <a:tc>
                      <a:txBody>
                        <a:bodyPr/>
                        <a:lstStyle/>
                        <a:p>
                          <a:r>
                            <a:rPr lang="en-US" sz="2000" i="1" dirty="0"/>
                            <a:t>w</a:t>
                          </a:r>
                          <a:endParaRPr lang="en-CN" sz="20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91085422"/>
                      </a:ext>
                    </a:extLst>
                  </a:tr>
                  <a:tr h="436945">
                    <a:tc>
                      <a:txBody>
                        <a:bodyPr/>
                        <a:lstStyle/>
                        <a:p>
                          <a:r>
                            <a:rPr lang="en-US" sz="2000" i="0" dirty="0"/>
                            <a:t>m</a:t>
                          </a:r>
                          <a:r>
                            <a:rPr lang="en-CN" sz="2000" i="0" dirty="0"/>
                            <a:t>ax(</a:t>
                          </a:r>
                          <a:r>
                            <a:rPr lang="en-CN" sz="2000" i="1" dirty="0"/>
                            <a:t>v</a:t>
                          </a:r>
                          <a:r>
                            <a:rPr lang="en-CN" sz="2000" i="1" baseline="-25000" dirty="0"/>
                            <a:t>i</a:t>
                          </a:r>
                          <a:r>
                            <a:rPr lang="en-CN" sz="2000" i="0" dirty="0"/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10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977306"/>
                      </a:ext>
                    </a:extLst>
                  </a:tr>
                  <a:tr h="436945">
                    <a:tc>
                      <a:txBody>
                        <a:bodyPr/>
                        <a:lstStyle/>
                        <a:p>
                          <a:r>
                            <a:rPr lang="en-CN" sz="2000" i="1" dirty="0"/>
                            <a:t>P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N" sz="2000" dirty="0"/>
                            <a:t>5000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528018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0010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1115F-DF33-9542-9F4E-3D1F6061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9C0BF-8A17-7341-9C92-68EF77BB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25</a:t>
            </a:fld>
            <a:endParaRPr lang="en-GB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863D606-63EB-6E45-BAC4-22F6E5F2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Computational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A5B7D-5BBC-1F41-B878-1FDA4158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9" y="1844824"/>
            <a:ext cx="8759116" cy="321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ea typeface="宋体" charset="-122"/>
              </a:rPr>
              <a:t>Hyper-heuristics </a:t>
            </a:r>
          </a:p>
          <a:p>
            <a:pPr lvl="1"/>
            <a:endParaRPr lang="en-GB" altLang="zh-CN" dirty="0">
              <a:ea typeface="宋体" charset="-122"/>
            </a:endParaRPr>
          </a:p>
          <a:p>
            <a:pPr lvl="1"/>
            <a:endParaRPr lang="en-GB" altLang="zh-CN" dirty="0">
              <a:ea typeface="宋体" charset="-122"/>
            </a:endParaRPr>
          </a:p>
          <a:p>
            <a:pPr lvl="1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51520" y="72007"/>
            <a:ext cx="8712968" cy="764705"/>
          </a:xfrm>
        </p:spPr>
        <p:txBody>
          <a:bodyPr/>
          <a:lstStyle/>
          <a:p>
            <a:r>
              <a:rPr lang="en-US" dirty="0"/>
              <a:t>The next lecture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  <a:pPr>
                <a:defRPr/>
              </a:pPr>
              <a:t>26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63847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7658" b="-7658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3</a:t>
            </a:fld>
            <a:endParaRPr lang="en-GB" altLang="zh-C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 Colony </a:t>
            </a:r>
            <a:r>
              <a:rPr lang="en-US" dirty="0" err="1"/>
              <a:t>Optimisation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8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8313" y="1052736"/>
            <a:ext cx="6407943" cy="5112568"/>
          </a:xfrm>
        </p:spPr>
        <p:txBody>
          <a:bodyPr/>
          <a:lstStyle/>
          <a:p>
            <a:r>
              <a:rPr lang="en-US" sz="1700" dirty="0"/>
              <a:t>A </a:t>
            </a:r>
            <a:r>
              <a:rPr lang="en-US" sz="1700" dirty="0" err="1"/>
              <a:t>metaheuritic</a:t>
            </a:r>
            <a:r>
              <a:rPr lang="en-US" sz="1700" dirty="0"/>
              <a:t> approach that imitates the cooperative </a:t>
            </a:r>
            <a:r>
              <a:rPr lang="en-US" sz="1700" dirty="0" err="1"/>
              <a:t>behaviour</a:t>
            </a:r>
            <a:r>
              <a:rPr lang="en-US" sz="1700" dirty="0"/>
              <a:t> of real ants.</a:t>
            </a:r>
          </a:p>
          <a:p>
            <a:r>
              <a:rPr lang="en-US" sz="1700" dirty="0"/>
              <a:t>Pioneered by M. </a:t>
            </a:r>
            <a:r>
              <a:rPr lang="en-US" sz="1700" dirty="0" err="1"/>
              <a:t>Dorigo</a:t>
            </a:r>
            <a:r>
              <a:rPr lang="en-US" sz="1700" dirty="0"/>
              <a:t>.</a:t>
            </a:r>
          </a:p>
          <a:p>
            <a:pPr lvl="1"/>
            <a:r>
              <a:rPr lang="en-US" sz="1700" b="0" dirty="0"/>
              <a:t>M. </a:t>
            </a:r>
            <a:r>
              <a:rPr lang="en-US" sz="1700" b="0" dirty="0" err="1"/>
              <a:t>Dorigo</a:t>
            </a:r>
            <a:r>
              <a:rPr lang="en-US" sz="1700" b="0" dirty="0"/>
              <a:t>. Optimization, learning and natural algorithms. PhD thesis, </a:t>
            </a:r>
            <a:r>
              <a:rPr lang="en-US" sz="1700" b="0" dirty="0" err="1"/>
              <a:t>Politecnico</a:t>
            </a:r>
            <a:r>
              <a:rPr lang="en-US" sz="1700" b="0" dirty="0"/>
              <a:t> di Milano, Italy, 1992.</a:t>
            </a:r>
          </a:p>
          <a:p>
            <a:r>
              <a:rPr lang="en-US" sz="1700" dirty="0"/>
              <a:t>Ants share knowledge through traces of a chemical substance, called “</a:t>
            </a:r>
            <a:r>
              <a:rPr lang="en-US" sz="1700" dirty="0">
                <a:solidFill>
                  <a:srgbClr val="FF0000"/>
                </a:solidFill>
              </a:rPr>
              <a:t>pheromone</a:t>
            </a:r>
            <a:r>
              <a:rPr lang="en-US" sz="1700" dirty="0"/>
              <a:t>”. </a:t>
            </a:r>
          </a:p>
          <a:p>
            <a:r>
              <a:rPr lang="en-US" sz="1700" dirty="0"/>
              <a:t>The larger the amount of pheromone on a particular path, the greater the probability that the ants will select the path.</a:t>
            </a:r>
          </a:p>
          <a:p>
            <a:r>
              <a:rPr lang="en-US" sz="1700" dirty="0"/>
              <a:t>The quantity of pheromone laid by each ant depends on the quality of the path (</a:t>
            </a:r>
            <a:r>
              <a:rPr lang="en-US" sz="1700" dirty="0">
                <a:solidFill>
                  <a:srgbClr val="FF0000"/>
                </a:solidFill>
              </a:rPr>
              <a:t>intensification</a:t>
            </a:r>
            <a:r>
              <a:rPr lang="en-US" sz="1700" dirty="0"/>
              <a:t>). </a:t>
            </a:r>
          </a:p>
          <a:p>
            <a:r>
              <a:rPr lang="en-US" sz="1700" dirty="0"/>
              <a:t>Pheromone evaporates over time (</a:t>
            </a:r>
            <a:r>
              <a:rPr lang="en-US" sz="1700" dirty="0">
                <a:solidFill>
                  <a:srgbClr val="FF0000"/>
                </a:solidFill>
              </a:rPr>
              <a:t>diversification</a:t>
            </a:r>
            <a:r>
              <a:rPr lang="en-US" sz="1700" dirty="0"/>
              <a:t>).</a:t>
            </a:r>
            <a:r>
              <a:rPr lang="en-US" sz="2000" dirty="0"/>
              <a:t>  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4</a:t>
            </a:fld>
            <a:endParaRPr lang="en-GB" altLang="zh-C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 Colony </a:t>
            </a:r>
            <a:r>
              <a:rPr lang="en-US" dirty="0" err="1"/>
              <a:t>Optimisation</a:t>
            </a:r>
            <a:endParaRPr lang="en-US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1644C3F7-F506-EE43-98B9-0DC7CEA26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5" t="-7658" r="30885" b="-7658"/>
          <a:stretch/>
        </p:blipFill>
        <p:spPr bwMode="auto">
          <a:xfrm>
            <a:off x="6876256" y="1037547"/>
            <a:ext cx="2160241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413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rcRect t="-476" b="-47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5</a:t>
            </a:fld>
            <a:endParaRPr lang="en-GB" altLang="zh-C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of ACO</a:t>
            </a:r>
          </a:p>
        </p:txBody>
      </p:sp>
    </p:spTree>
    <p:extLst>
      <p:ext uri="{BB962C8B-B14F-4D97-AF65-F5344CB8AC3E}">
        <p14:creationId xmlns:p14="http://schemas.microsoft.com/office/powerpoint/2010/main" val="421195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6602" y="-169432"/>
            <a:ext cx="6552728" cy="1381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44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Solution Construction</a:t>
            </a: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2" name="Picture 1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77D1E134-BCFD-D243-AEF1-D2A7C2198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3" y="2646365"/>
            <a:ext cx="3920099" cy="1790747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0578" y="1211693"/>
            <a:ext cx="4124917" cy="4662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cs typeface="+mn-cs"/>
              </a:rPr>
              <a:t>Solution construction is done by making use of 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Pheromone trails: reflecting the acquired knowledge 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Problem-dependent heuristic information 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latin typeface="+mn-lt"/>
                <a:ea typeface="+mn-ea"/>
                <a:cs typeface="+mn-cs"/>
              </a:rPr>
              <a:t>The construction process is </a:t>
            </a:r>
            <a:r>
              <a:rPr lang="en-US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stochastic</a:t>
            </a:r>
            <a:r>
              <a:rPr lang="en-US" b="1" kern="1200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00277" y="6372752"/>
            <a:ext cx="3967172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825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AE2AIM: Artificial Intelligence Methods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67450" y="6372752"/>
            <a:ext cx="428046" cy="2355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63661D5-87BF-45CA-972D-85C1C12738FE}" type="slidenum">
              <a:rPr lang="en-US" altLang="zh-CN" sz="825">
                <a:solidFill>
                  <a:srgbClr val="898989"/>
                </a:solidFill>
                <a:latin typeface="+mn-lt"/>
                <a:ea typeface="+mn-ea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altLang="zh-CN" sz="825">
              <a:solidFill>
                <a:srgbClr val="898989"/>
              </a:solidFill>
              <a:latin typeface="+mn-lt"/>
              <a:ea typeface="+mn-ea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C1552DE-DEDD-DB4E-A770-7F4550E4CDBB}"/>
              </a:ext>
            </a:extLst>
          </p:cNvPr>
          <p:cNvSpPr/>
          <p:nvPr/>
        </p:nvSpPr>
        <p:spPr>
          <a:xfrm>
            <a:off x="2320119" y="2493849"/>
            <a:ext cx="2838735" cy="522306"/>
          </a:xfrm>
          <a:custGeom>
            <a:avLst/>
            <a:gdLst>
              <a:gd name="connsiteX0" fmla="*/ 0 w 2838735"/>
              <a:gd name="connsiteY0" fmla="*/ 522306 h 522306"/>
              <a:gd name="connsiteX1" fmla="*/ 1037230 w 2838735"/>
              <a:gd name="connsiteY1" fmla="*/ 3691 h 522306"/>
              <a:gd name="connsiteX2" fmla="*/ 2838735 w 2838735"/>
              <a:gd name="connsiteY2" fmla="*/ 331238 h 52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8735" h="522306">
                <a:moveTo>
                  <a:pt x="0" y="522306"/>
                </a:moveTo>
                <a:cubicBezTo>
                  <a:pt x="282054" y="278921"/>
                  <a:pt x="564108" y="35536"/>
                  <a:pt x="1037230" y="3691"/>
                </a:cubicBezTo>
                <a:cubicBezTo>
                  <a:pt x="1510352" y="-28154"/>
                  <a:pt x="2174543" y="151542"/>
                  <a:pt x="2838735" y="33123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FD0FFC-D809-5E49-9F90-5E6AE2413BCD}"/>
              </a:ext>
            </a:extLst>
          </p:cNvPr>
          <p:cNvCxnSpPr>
            <a:cxnSpLocks/>
          </p:cNvCxnSpPr>
          <p:nvPr/>
        </p:nvCxnSpPr>
        <p:spPr>
          <a:xfrm>
            <a:off x="3203848" y="3212976"/>
            <a:ext cx="1914722" cy="628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9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052736"/>
                <a:ext cx="7632079" cy="5112568"/>
              </a:xfrm>
            </p:spPr>
            <p:txBody>
              <a:bodyPr/>
              <a:lstStyle/>
              <a:p>
                <a:r>
                  <a:rPr lang="en-US" sz="2000" dirty="0"/>
                  <a:t>Pheromone evaporation</a:t>
                </a:r>
              </a:p>
              <a:p>
                <a:pPr marL="0" indent="0">
                  <a:buNone/>
                </a:pPr>
                <a:endParaRPr lang="en-US" sz="1800" b="0" dirty="0"/>
              </a:p>
              <a:p>
                <a:pPr marL="0" indent="0">
                  <a:buNone/>
                </a:pPr>
                <a:r>
                  <a:rPr lang="en-US" sz="1800" b="0" dirty="0"/>
                  <a:t>    where </a:t>
                </a:r>
                <a:r>
                  <a:rPr lang="en-US" sz="1800" b="0" dirty="0" err="1"/>
                  <a:t>ρ</a:t>
                </a:r>
                <a:r>
                  <a:rPr lang="en-US" sz="1800" b="0" dirty="0"/>
                  <a:t>=(0,1] is the evaporation rate. </a:t>
                </a:r>
                <a:endParaRPr lang="en-US" sz="2000" b="0" dirty="0"/>
              </a:p>
              <a:p>
                <a:r>
                  <a:rPr lang="en-US" sz="2000" dirty="0"/>
                  <a:t>Pheromone reinforcement </a:t>
                </a:r>
              </a:p>
              <a:p>
                <a:pPr lvl="1"/>
                <a:r>
                  <a:rPr lang="en-US" sz="2000" b="1" dirty="0">
                    <a:solidFill>
                      <a:srgbClr val="FF0000"/>
                    </a:solidFill>
                  </a:rPr>
                  <a:t>Normally</a:t>
                </a:r>
                <a:r>
                  <a:rPr lang="en-US" sz="2000" dirty="0"/>
                  <a:t> updated once all ants generated a complete solution (offline update)</a:t>
                </a:r>
              </a:p>
              <a:p>
                <a:pPr lvl="1"/>
                <a:r>
                  <a:rPr lang="en-US" sz="2000" dirty="0"/>
                  <a:t>Quality based update (where </a:t>
                </a:r>
                <a:r>
                  <a:rPr lang="en-US" sz="2000" i="1" dirty="0">
                    <a:latin typeface="Times"/>
                    <a:cs typeface="Times"/>
                  </a:rPr>
                  <a:t>π* </a:t>
                </a:r>
                <a:r>
                  <a:rPr lang="en-US" sz="2000" dirty="0">
                    <a:latin typeface="Verdana"/>
                  </a:rPr>
                  <a:t>is the best solution)</a:t>
                </a:r>
                <a:r>
                  <a:rPr lang="en-US" sz="2000" dirty="0">
                    <a:latin typeface="Times"/>
                    <a:cs typeface="Times"/>
                  </a:rPr>
                  <a:t> </a:t>
                </a:r>
                <a:endParaRPr lang="en-US" sz="2000" i="1" dirty="0">
                  <a:latin typeface="Times"/>
                  <a:cs typeface="Times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</m:oMath>
                  </m:oMathPara>
                </a14:m>
                <a:endParaRPr lang="en-US" sz="2400" b="0" dirty="0"/>
              </a:p>
              <a:p>
                <a:pPr lvl="1"/>
                <a:r>
                  <a:rPr lang="en-US" sz="2000" dirty="0"/>
                  <a:t>Online update method</a:t>
                </a:r>
              </a:p>
              <a:p>
                <a:pPr lvl="2"/>
                <a:r>
                  <a:rPr lang="en-US" sz="1600" dirty="0">
                    <a:solidFill>
                      <a:srgbClr val="FF0000"/>
                    </a:solidFill>
                  </a:rPr>
                  <a:t>Myopic</a:t>
                </a:r>
                <a:r>
                  <a:rPr lang="en-US" sz="1600" dirty="0"/>
                  <a:t> one, update per step or per ant</a:t>
                </a:r>
              </a:p>
              <a:p>
                <a:pPr lvl="2"/>
                <a:r>
                  <a:rPr lang="en-US" sz="1600" dirty="0"/>
                  <a:t>Share some common concepts with reinforcement learning, but less </a:t>
                </a:r>
                <a:r>
                  <a:rPr lang="en-US" sz="1600" dirty="0">
                    <a:solidFill>
                      <a:srgbClr val="FF0000"/>
                    </a:solidFill>
                  </a:rPr>
                  <a:t>sophisticated</a:t>
                </a:r>
                <a:r>
                  <a:rPr lang="en-US" sz="1600" dirty="0"/>
                  <a:t> than RL 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052736"/>
                <a:ext cx="7632079" cy="5112568"/>
              </a:xfrm>
              <a:blipFill>
                <a:blip r:embed="rId2"/>
                <a:stretch>
                  <a:fillRect l="-879" t="-835" r="-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7</a:t>
            </a:fld>
            <a:endParaRPr lang="en-GB" altLang="zh-C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Pheromone Update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67859"/>
              </p:ext>
            </p:extLst>
          </p:nvPr>
        </p:nvGraphicFramePr>
        <p:xfrm>
          <a:off x="4788024" y="1080716"/>
          <a:ext cx="1872208" cy="54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400" imgH="228600" progId="Equation.3">
                  <p:embed/>
                </p:oleObj>
              </mc:Choice>
              <mc:Fallback>
                <p:oleObj name="Equation" r:id="rId3" imgW="787400" imgH="2286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8024" y="1080716"/>
                        <a:ext cx="1872208" cy="543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0F5F0E0-80F3-364B-85ED-720677581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7625" y="4556143"/>
            <a:ext cx="1240160" cy="15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9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790" r="-2883"/>
          <a:stretch/>
        </p:blipFill>
        <p:spPr>
          <a:xfrm>
            <a:off x="467544" y="908720"/>
            <a:ext cx="7920879" cy="54726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8</a:t>
            </a:fld>
            <a:endParaRPr lang="en-GB" altLang="zh-C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ACO for TSP</a:t>
            </a:r>
          </a:p>
        </p:txBody>
      </p:sp>
    </p:spTree>
    <p:extLst>
      <p:ext uri="{BB962C8B-B14F-4D97-AF65-F5344CB8AC3E}">
        <p14:creationId xmlns:p14="http://schemas.microsoft.com/office/powerpoint/2010/main" val="365559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9</a:t>
            </a:fld>
            <a:endParaRPr lang="en-GB" altLang="zh-C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ACO Parameters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0504" b="-40504"/>
          <a:stretch/>
        </p:blipFill>
        <p:spPr/>
      </p:pic>
    </p:spTree>
    <p:extLst>
      <p:ext uri="{BB962C8B-B14F-4D97-AF65-F5344CB8AC3E}">
        <p14:creationId xmlns:p14="http://schemas.microsoft.com/office/powerpoint/2010/main" val="12455732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1140</Words>
  <Application>Microsoft Office PowerPoint</Application>
  <PresentationFormat>On-screen Show (4:3)</PresentationFormat>
  <Paragraphs>210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Gamond</vt:lpstr>
      <vt:lpstr>宋体</vt:lpstr>
      <vt:lpstr>Arial</vt:lpstr>
      <vt:lpstr>Cambria Math</vt:lpstr>
      <vt:lpstr>Times</vt:lpstr>
      <vt:lpstr>Times New Roman</vt:lpstr>
      <vt:lpstr>Verdana</vt:lpstr>
      <vt:lpstr>Wingdings</vt:lpstr>
      <vt:lpstr>Default Design</vt:lpstr>
      <vt:lpstr>Photo Editor Photo</vt:lpstr>
      <vt:lpstr>Equation</vt:lpstr>
      <vt:lpstr>PowerPoint Presentation</vt:lpstr>
      <vt:lpstr>In this lecture</vt:lpstr>
      <vt:lpstr>Ant Colony Optimisation</vt:lpstr>
      <vt:lpstr>Ant Colony Optimisation</vt:lpstr>
      <vt:lpstr>Template of ACO</vt:lpstr>
      <vt:lpstr>Solution Construction</vt:lpstr>
      <vt:lpstr>Pheromone Update</vt:lpstr>
      <vt:lpstr>Example: ACO for TSP</vt:lpstr>
      <vt:lpstr>ACO Parameters</vt:lpstr>
      <vt:lpstr>Particle Swarm Optimiation (PSO)</vt:lpstr>
      <vt:lpstr>Particle Swarm Optimisation (PSO)</vt:lpstr>
      <vt:lpstr>Main Principles of PSO</vt:lpstr>
      <vt:lpstr>Movement of a Particle </vt:lpstr>
      <vt:lpstr>Velocity Update</vt:lpstr>
      <vt:lpstr>Template of PSO</vt:lpstr>
      <vt:lpstr>PSO for Combinatorial Optimisation Problems</vt:lpstr>
      <vt:lpstr>Mapping from position vector to discrete solutions (1)</vt:lpstr>
      <vt:lpstr>Mapping from position vector to discrete solutions (2)</vt:lpstr>
      <vt:lpstr>Velocity Models for Discrete Solutions</vt:lpstr>
      <vt:lpstr>Parameters of the PSO Algorithm</vt:lpstr>
      <vt:lpstr>Remarks about PSO (1)</vt:lpstr>
      <vt:lpstr>Remarks about PSO (2)</vt:lpstr>
      <vt:lpstr>PSO for M-Dim Knapsack Problem</vt:lpstr>
      <vt:lpstr>Parameters Setting</vt:lpstr>
      <vt:lpstr>Computational Results</vt:lpstr>
      <vt:lpstr>The 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Ruibin BAI</dc:creator>
  <cp:lastModifiedBy>Xinan Chen</cp:lastModifiedBy>
  <cp:revision>96</cp:revision>
  <dcterms:created xsi:type="dcterms:W3CDTF">2019-04-10T23:39:16Z</dcterms:created>
  <dcterms:modified xsi:type="dcterms:W3CDTF">2025-04-07T03:48:39Z</dcterms:modified>
</cp:coreProperties>
</file>