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5" r:id="rId5"/>
    <p:sldId id="262" r:id="rId6"/>
    <p:sldId id="263" r:id="rId7"/>
    <p:sldId id="264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660"/>
  </p:normalViewPr>
  <p:slideViewPr>
    <p:cSldViewPr snapToGrid="0">
      <p:cViewPr varScale="1">
        <p:scale>
          <a:sx n="99" d="100"/>
          <a:sy n="9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0CEEC-3CA4-4B4C-B356-9A74657E9C3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4F426-6BB5-4D42-AFFD-A93FA29906D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7300" b="1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 in the Wild</a:t>
            </a:r>
            <a:br>
              <a:rPr kumimoji="1" lang="en-US" altLang="zh-CN" dirty="0"/>
            </a:br>
            <a:r>
              <a:rPr kumimoji="1" lang="en-US" altLang="zh-CN" sz="4400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COMP2044: HCI Workshop2</a:t>
            </a:r>
            <a:endParaRPr kumimoji="1" lang="zh-CN" altLang="en-US" sz="44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12381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sz="2000" dirty="0" err="1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Yuyang</a:t>
            </a:r>
            <a:r>
              <a:rPr kumimoji="1" lang="en-US" altLang="zh-CN" sz="2000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Zhang(20514470)</a:t>
            </a:r>
            <a:endParaRPr kumimoji="1" lang="en-US" altLang="zh-CN" sz="2000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r>
              <a:rPr kumimoji="1" lang="en-US" altLang="zh-CN" sz="2000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scyyz26@Nottingham.edu.cn</a:t>
            </a:r>
            <a:endParaRPr kumimoji="1" lang="zh-CN" altLang="en-US" sz="20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8275820" cy="19074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Treadmill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Control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Panel</a:t>
            </a:r>
            <a:b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</a:b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</a:t>
            </a:r>
            <a:r>
              <a:rPr kumimoji="1" lang="zh-CN" altLang="en-US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Principle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0422"/>
            <a:ext cx="5495693" cy="207715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Proximity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Similarity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Closure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Symmetry 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273" y="4733690"/>
            <a:ext cx="613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355" y="1347061"/>
            <a:ext cx="4363156" cy="3272367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55" y="4707595"/>
            <a:ext cx="4363156" cy="1907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276814"/>
            <a:ext cx="4767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Image: A photo of treadmill control and operation interface of the gym, displaying key workout data such as the incline, speed, distance, time, calories and heart rate. </a:t>
            </a:r>
            <a:endParaRPr kumimoji="1" lang="zh-CN" altLang="en-US" sz="14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8275820" cy="19074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Treadmill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Control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Panel</a:t>
            </a:r>
            <a:b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</a:b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</a:t>
            </a:r>
            <a:r>
              <a:rPr kumimoji="1" lang="zh-CN" altLang="en-US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Principle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0422"/>
            <a:ext cx="5495693" cy="20771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50000"/>
              <a:buNone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Proximity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lnSpc>
                <a:spcPct val="110000"/>
              </a:lnSpc>
              <a:buSzPct val="50000"/>
              <a:buNone/>
            </a:pPr>
            <a:r>
              <a:rPr kumimoji="1" lang="en-US" altLang="zh-CN" sz="2000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Using negative space to separate functions.</a:t>
            </a:r>
            <a:endParaRPr kumimoji="1" lang="en-US" altLang="zh-CN" sz="2000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273" y="4733690"/>
            <a:ext cx="613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355" y="1347061"/>
            <a:ext cx="4363156" cy="3272367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55" y="4707595"/>
            <a:ext cx="4363156" cy="1907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95615" y="1991995"/>
            <a:ext cx="1545590" cy="108521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7925" y="2000250"/>
            <a:ext cx="1475740" cy="107696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33815" y="3168650"/>
            <a:ext cx="1762125" cy="56832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53400" y="3742690"/>
            <a:ext cx="680720" cy="4991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502775" y="3742690"/>
            <a:ext cx="680085" cy="4991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42930" y="3753485"/>
            <a:ext cx="679450" cy="49847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92745" y="5010785"/>
            <a:ext cx="1687830" cy="4997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810115" y="5029200"/>
            <a:ext cx="1568450" cy="4819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71765" y="6007100"/>
            <a:ext cx="1569085" cy="447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182860" y="6007100"/>
            <a:ext cx="1476375" cy="4476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462770" y="5511800"/>
            <a:ext cx="535305" cy="2413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467215" y="6001385"/>
            <a:ext cx="596265" cy="3314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298180" y="5580380"/>
            <a:ext cx="535940" cy="320675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36990" y="5574665"/>
            <a:ext cx="485775" cy="32639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112375" y="5544820"/>
            <a:ext cx="474345" cy="320675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695940" y="5545455"/>
            <a:ext cx="486410" cy="326390"/>
          </a:xfrm>
          <a:prstGeom prst="rect">
            <a:avLst/>
          </a:pr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8275820" cy="19074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Treadmill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Control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Panel</a:t>
            </a:r>
            <a:b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</a:b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</a:t>
            </a:r>
            <a:r>
              <a:rPr kumimoji="1" lang="zh-CN" altLang="en-US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Principle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0422"/>
            <a:ext cx="5495693" cy="20771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50000"/>
              <a:buNone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Similarity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lnSpc>
                <a:spcPct val="110000"/>
              </a:lnSpc>
              <a:buSzPct val="50000"/>
              <a:buNone/>
            </a:pPr>
            <a:r>
              <a:rPr lang="en-US" altLang="zh-CN" sz="2000" dirty="0">
                <a:latin typeface="Verdana Regular" panose="020B0804030504040204" charset="0"/>
                <a:cs typeface="Verdana Regular" panose="020B0804030504040204" charset="0"/>
              </a:rPr>
              <a:t>Similar design and color coding for easy recognition.</a:t>
            </a:r>
            <a:endParaRPr lang="en-US" altLang="zh-CN" sz="2000" dirty="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273" y="4733690"/>
            <a:ext cx="613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355" y="1347061"/>
            <a:ext cx="4363156" cy="3272367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55" y="4707595"/>
            <a:ext cx="4363156" cy="1907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87995" y="2040890"/>
            <a:ext cx="1510665" cy="102362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26650" y="2038350"/>
            <a:ext cx="1568450" cy="102362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95920" y="5001895"/>
            <a:ext cx="1679575" cy="54800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775190" y="5010785"/>
            <a:ext cx="1568450" cy="53975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505950" y="5502275"/>
            <a:ext cx="527050" cy="27686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505315" y="5990590"/>
            <a:ext cx="527050" cy="33337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87005" y="6019800"/>
            <a:ext cx="1568450" cy="43878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38410" y="6019800"/>
            <a:ext cx="1478915" cy="43878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8275820" cy="19074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Treadmill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Control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Panel</a:t>
            </a:r>
            <a:b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</a:b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</a:t>
            </a:r>
            <a:r>
              <a:rPr kumimoji="1" lang="zh-CN" altLang="en-US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Principle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0422"/>
            <a:ext cx="5495693" cy="20771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50000"/>
              <a:buNone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Closure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Verdana Regular" panose="020B0804030504040204" charset="0"/>
                <a:cs typeface="Verdana Regular" panose="020B0804030504040204" charset="0"/>
              </a:rPr>
              <a:t>Using incomplete shapes to create a sense of wholeness.</a:t>
            </a:r>
            <a:endParaRPr lang="en-US" altLang="zh-CN" sz="2000" dirty="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273" y="4733690"/>
            <a:ext cx="613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355" y="1347061"/>
            <a:ext cx="4363156" cy="3272367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55" y="4707595"/>
            <a:ext cx="4363156" cy="190745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9114155" y="3235960"/>
            <a:ext cx="1372870" cy="46228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终止 10"/>
          <p:cNvSpPr/>
          <p:nvPr/>
        </p:nvSpPr>
        <p:spPr>
          <a:xfrm>
            <a:off x="8272145" y="2087245"/>
            <a:ext cx="1243330" cy="802005"/>
          </a:xfrm>
          <a:prstGeom prst="flowChartTerminator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终止 11"/>
          <p:cNvSpPr/>
          <p:nvPr/>
        </p:nvSpPr>
        <p:spPr>
          <a:xfrm>
            <a:off x="10104120" y="2087245"/>
            <a:ext cx="1243330" cy="800100"/>
          </a:xfrm>
          <a:prstGeom prst="flowChartTerminator">
            <a:avLst/>
          </a:prstGeom>
          <a:ln>
            <a:solidFill>
              <a:srgbClr val="FFFF00"/>
            </a:solidFill>
          </a:ln>
        </p:spPr>
        <p:style>
          <a:lnRef idx="3">
            <a:schemeClr val="accent5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8275820" cy="19074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Treadmill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Control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Panel</a:t>
            </a:r>
            <a:b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</a:b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</a:t>
            </a:r>
            <a:r>
              <a:rPr kumimoji="1" lang="zh-CN" altLang="en-US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Principle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0422"/>
            <a:ext cx="5495693" cy="207715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Symmetry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 marL="0" indent="0">
              <a:lnSpc>
                <a:spcPct val="110000"/>
              </a:lnSpc>
              <a:buSzPct val="50000"/>
              <a:buNone/>
            </a:pPr>
            <a:r>
              <a:rPr lang="en-US" altLang="zh-CN" sz="2000" dirty="0">
                <a:latin typeface="Verdana Regular" panose="020B0804030504040204" charset="0"/>
                <a:cs typeface="Verdana Regular" panose="020B0804030504040204" charset="0"/>
              </a:rPr>
              <a:t>Symmetrical design for visual balance and intuitive navigation.</a:t>
            </a:r>
            <a:endParaRPr lang="en-US" altLang="zh-CN" sz="2000" dirty="0">
              <a:latin typeface="Verdana Regular" panose="020B0804030504040204" charset="0"/>
              <a:cs typeface="Verdana Regular" panose="020B08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273" y="4733690"/>
            <a:ext cx="613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355" y="1347061"/>
            <a:ext cx="4363156" cy="3272367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55" y="4707595"/>
            <a:ext cx="4363156" cy="1907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89900" y="2009775"/>
            <a:ext cx="1603375" cy="101282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42525" y="2010410"/>
            <a:ext cx="1602740" cy="101282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9865995" y="1805305"/>
            <a:ext cx="0" cy="1347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745345" y="4909820"/>
            <a:ext cx="0" cy="1705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950200" y="4991100"/>
            <a:ext cx="1741805" cy="54800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813290" y="4991100"/>
            <a:ext cx="1522095" cy="53657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43825" y="6005195"/>
            <a:ext cx="1641475" cy="4229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137140" y="5979160"/>
            <a:ext cx="1522095" cy="4229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8275820" cy="19074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Treadmill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Control</a:t>
            </a:r>
            <a:r>
              <a:rPr kumimoji="1" lang="zh-CN" altLang="en-US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US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Panel</a:t>
            </a:r>
            <a:br>
              <a:rPr kumimoji="1" lang="en-GB" altLang="zh-CN" sz="540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</a:b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Gestalt</a:t>
            </a:r>
            <a:r>
              <a:rPr kumimoji="1" lang="zh-CN" altLang="en-US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 </a:t>
            </a:r>
            <a:r>
              <a:rPr kumimoji="1" lang="en-GB" altLang="zh-CN" sz="3600">
                <a:solidFill>
                  <a:schemeClr val="bg2">
                    <a:lumMod val="25000"/>
                  </a:schemeClr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Principle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90422"/>
            <a:ext cx="5495693" cy="207715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Proximity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Similarity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Closure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Symmetry </a:t>
            </a:r>
            <a:endParaRPr kumimoji="1" lang="en-US" altLang="zh-CN" dirty="0"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7273" y="4733690"/>
            <a:ext cx="613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  <p:pic>
        <p:nvPicPr>
          <p:cNvPr id="6" name="图片 5" descr="图形用户界面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6355" y="1347061"/>
            <a:ext cx="4363156" cy="3272367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55" y="4707595"/>
            <a:ext cx="4363156" cy="1907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5276814"/>
            <a:ext cx="47674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Image: A photo of treadmill control and operation interface of the gym, displaying key workout data such as the incline, speed, distance, time, calories and heart rate. </a:t>
            </a:r>
            <a:endParaRPr kumimoji="1" lang="zh-CN" altLang="en-US" sz="1400" dirty="0">
              <a:latin typeface="Verdana" panose="020B0804030504040204" pitchFamily="34" charset="0"/>
              <a:cs typeface="Verdana" panose="020B08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演示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Verdana</vt:lpstr>
      <vt:lpstr>Verdana Regular</vt:lpstr>
      <vt:lpstr>等线 Light</vt:lpstr>
      <vt:lpstr>汉仪中等线KW</vt:lpstr>
      <vt:lpstr>微软雅黑</vt:lpstr>
      <vt:lpstr>汉仪旗黑</vt:lpstr>
      <vt:lpstr>宋体</vt:lpstr>
      <vt:lpstr>Arial Unicode MS</vt:lpstr>
      <vt:lpstr>等线</vt:lpstr>
      <vt:lpstr>Calibri</vt:lpstr>
      <vt:lpstr>Helvetica Neue</vt:lpstr>
      <vt:lpstr>汉仪书宋二KW</vt:lpstr>
      <vt:lpstr>Wingdings</vt:lpstr>
      <vt:lpstr>Office 主题​​</vt:lpstr>
      <vt:lpstr>Gestalt in the Wild COMP2044: HCI Workshop2</vt:lpstr>
      <vt:lpstr>Treadmill Control Panel Gestalt Principle</vt:lpstr>
      <vt:lpstr>Treadmill Control Panel Gestalt Principle</vt:lpstr>
      <vt:lpstr>Treadmill Control Panel Gestalt Principle</vt:lpstr>
      <vt:lpstr>Treadmill Control Panel Gestalt Principle</vt:lpstr>
      <vt:lpstr>Treadmill Control Panel Gestalt Principle</vt:lpstr>
      <vt:lpstr>Treadmill Control Panel Gestalt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Yuyang ZHANG (20514470)</dc:creator>
  <cp:lastModifiedBy>.张鱼洋</cp:lastModifiedBy>
  <cp:revision>7</cp:revision>
  <dcterms:created xsi:type="dcterms:W3CDTF">2025-03-02T06:28:00Z</dcterms:created>
  <dcterms:modified xsi:type="dcterms:W3CDTF">2025-03-02T06:28:00Z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C7BFE57D0B240B7152E1C267CAA2929F_42</vt:lpwstr>
  </property>
  <property fmtid="{D5CDD505-2E9C-101B-9397-08002B2CF9AE}" pid="3" name="KSOProductBuildVer">
    <vt:lpwstr>2052-6.14.0.8924</vt:lpwstr>
  </property>
</Properties>
</file>