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varScale="1">
        <p:scale>
          <a:sx n="83" d="100"/>
          <a:sy n="83" d="100"/>
        </p:scale>
        <p:origin x="126"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033D2E-522A-4F3D-AAC2-2B8B80899BAD}"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D23F-9A32-41CE-9C76-98B2D66FB4E5}" type="slidenum">
              <a:rPr lang="en-US" smtClean="0"/>
              <a:t>‹#›</a:t>
            </a:fld>
            <a:endParaRPr lang="en-US"/>
          </a:p>
        </p:txBody>
      </p:sp>
    </p:spTree>
    <p:extLst>
      <p:ext uri="{BB962C8B-B14F-4D97-AF65-F5344CB8AC3E}">
        <p14:creationId xmlns:p14="http://schemas.microsoft.com/office/powerpoint/2010/main" val="231008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33D2E-522A-4F3D-AAC2-2B8B80899BAD}"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D23F-9A32-41CE-9C76-98B2D66FB4E5}" type="slidenum">
              <a:rPr lang="en-US" smtClean="0"/>
              <a:t>‹#›</a:t>
            </a:fld>
            <a:endParaRPr lang="en-US"/>
          </a:p>
        </p:txBody>
      </p:sp>
    </p:spTree>
    <p:extLst>
      <p:ext uri="{BB962C8B-B14F-4D97-AF65-F5344CB8AC3E}">
        <p14:creationId xmlns:p14="http://schemas.microsoft.com/office/powerpoint/2010/main" val="1903727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33D2E-522A-4F3D-AAC2-2B8B80899BAD}"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D23F-9A32-41CE-9C76-98B2D66FB4E5}" type="slidenum">
              <a:rPr lang="en-US" smtClean="0"/>
              <a:t>‹#›</a:t>
            </a:fld>
            <a:endParaRPr lang="en-US"/>
          </a:p>
        </p:txBody>
      </p:sp>
    </p:spTree>
    <p:extLst>
      <p:ext uri="{BB962C8B-B14F-4D97-AF65-F5344CB8AC3E}">
        <p14:creationId xmlns:p14="http://schemas.microsoft.com/office/powerpoint/2010/main" val="43746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033D2E-522A-4F3D-AAC2-2B8B80899BAD}"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D23F-9A32-41CE-9C76-98B2D66FB4E5}" type="slidenum">
              <a:rPr lang="en-US" smtClean="0"/>
              <a:t>‹#›</a:t>
            </a:fld>
            <a:endParaRPr lang="en-US"/>
          </a:p>
        </p:txBody>
      </p:sp>
    </p:spTree>
    <p:extLst>
      <p:ext uri="{BB962C8B-B14F-4D97-AF65-F5344CB8AC3E}">
        <p14:creationId xmlns:p14="http://schemas.microsoft.com/office/powerpoint/2010/main" val="4068034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033D2E-522A-4F3D-AAC2-2B8B80899BAD}" type="datetimeFigureOut">
              <a:rPr lang="en-US" smtClean="0"/>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0D23F-9A32-41CE-9C76-98B2D66FB4E5}" type="slidenum">
              <a:rPr lang="en-US" smtClean="0"/>
              <a:t>‹#›</a:t>
            </a:fld>
            <a:endParaRPr lang="en-US"/>
          </a:p>
        </p:txBody>
      </p:sp>
    </p:spTree>
    <p:extLst>
      <p:ext uri="{BB962C8B-B14F-4D97-AF65-F5344CB8AC3E}">
        <p14:creationId xmlns:p14="http://schemas.microsoft.com/office/powerpoint/2010/main" val="279206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033D2E-522A-4F3D-AAC2-2B8B80899BAD}"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0D23F-9A32-41CE-9C76-98B2D66FB4E5}" type="slidenum">
              <a:rPr lang="en-US" smtClean="0"/>
              <a:t>‹#›</a:t>
            </a:fld>
            <a:endParaRPr lang="en-US"/>
          </a:p>
        </p:txBody>
      </p:sp>
    </p:spTree>
    <p:extLst>
      <p:ext uri="{BB962C8B-B14F-4D97-AF65-F5344CB8AC3E}">
        <p14:creationId xmlns:p14="http://schemas.microsoft.com/office/powerpoint/2010/main" val="4032039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033D2E-522A-4F3D-AAC2-2B8B80899BAD}" type="datetimeFigureOut">
              <a:rPr lang="en-US" smtClean="0"/>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90D23F-9A32-41CE-9C76-98B2D66FB4E5}" type="slidenum">
              <a:rPr lang="en-US" smtClean="0"/>
              <a:t>‹#›</a:t>
            </a:fld>
            <a:endParaRPr lang="en-US"/>
          </a:p>
        </p:txBody>
      </p:sp>
    </p:spTree>
    <p:extLst>
      <p:ext uri="{BB962C8B-B14F-4D97-AF65-F5344CB8AC3E}">
        <p14:creationId xmlns:p14="http://schemas.microsoft.com/office/powerpoint/2010/main" val="225791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033D2E-522A-4F3D-AAC2-2B8B80899BAD}" type="datetimeFigureOut">
              <a:rPr lang="en-US" smtClean="0"/>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90D23F-9A32-41CE-9C76-98B2D66FB4E5}" type="slidenum">
              <a:rPr lang="en-US" smtClean="0"/>
              <a:t>‹#›</a:t>
            </a:fld>
            <a:endParaRPr lang="en-US"/>
          </a:p>
        </p:txBody>
      </p:sp>
    </p:spTree>
    <p:extLst>
      <p:ext uri="{BB962C8B-B14F-4D97-AF65-F5344CB8AC3E}">
        <p14:creationId xmlns:p14="http://schemas.microsoft.com/office/powerpoint/2010/main" val="90897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33D2E-522A-4F3D-AAC2-2B8B80899BAD}" type="datetimeFigureOut">
              <a:rPr lang="en-US" smtClean="0"/>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90D23F-9A32-41CE-9C76-98B2D66FB4E5}" type="slidenum">
              <a:rPr lang="en-US" smtClean="0"/>
              <a:t>‹#›</a:t>
            </a:fld>
            <a:endParaRPr lang="en-US"/>
          </a:p>
        </p:txBody>
      </p:sp>
    </p:spTree>
    <p:extLst>
      <p:ext uri="{BB962C8B-B14F-4D97-AF65-F5344CB8AC3E}">
        <p14:creationId xmlns:p14="http://schemas.microsoft.com/office/powerpoint/2010/main" val="122709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033D2E-522A-4F3D-AAC2-2B8B80899BAD}"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0D23F-9A32-41CE-9C76-98B2D66FB4E5}" type="slidenum">
              <a:rPr lang="en-US" smtClean="0"/>
              <a:t>‹#›</a:t>
            </a:fld>
            <a:endParaRPr lang="en-US"/>
          </a:p>
        </p:txBody>
      </p:sp>
    </p:spTree>
    <p:extLst>
      <p:ext uri="{BB962C8B-B14F-4D97-AF65-F5344CB8AC3E}">
        <p14:creationId xmlns:p14="http://schemas.microsoft.com/office/powerpoint/2010/main" val="97414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033D2E-522A-4F3D-AAC2-2B8B80899BAD}" type="datetimeFigureOut">
              <a:rPr lang="en-US" smtClean="0"/>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0D23F-9A32-41CE-9C76-98B2D66FB4E5}" type="slidenum">
              <a:rPr lang="en-US" smtClean="0"/>
              <a:t>‹#›</a:t>
            </a:fld>
            <a:endParaRPr lang="en-US"/>
          </a:p>
        </p:txBody>
      </p:sp>
    </p:spTree>
    <p:extLst>
      <p:ext uri="{BB962C8B-B14F-4D97-AF65-F5344CB8AC3E}">
        <p14:creationId xmlns:p14="http://schemas.microsoft.com/office/powerpoint/2010/main" val="227956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33D2E-522A-4F3D-AAC2-2B8B80899BAD}" type="datetimeFigureOut">
              <a:rPr lang="en-US" smtClean="0"/>
              <a:t>9/18/2023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0D23F-9A32-41CE-9C76-98B2D66FB4E5}" type="slidenum">
              <a:rPr lang="en-US" smtClean="0"/>
              <a:t>‹#›</a:t>
            </a:fld>
            <a:endParaRPr lang="en-US"/>
          </a:p>
        </p:txBody>
      </p:sp>
    </p:spTree>
    <p:extLst>
      <p:ext uri="{BB962C8B-B14F-4D97-AF65-F5344CB8AC3E}">
        <p14:creationId xmlns:p14="http://schemas.microsoft.com/office/powerpoint/2010/main" val="4218585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Why Discrete Math?</a:t>
            </a:r>
            <a:endParaRPr lang="en-US" dirty="0"/>
          </a:p>
        </p:txBody>
      </p:sp>
      <p:sp>
        <p:nvSpPr>
          <p:cNvPr id="3" name="Subtitle 2"/>
          <p:cNvSpPr>
            <a:spLocks noGrp="1"/>
          </p:cNvSpPr>
          <p:nvPr>
            <p:ph type="subTitle" idx="1"/>
          </p:nvPr>
        </p:nvSpPr>
        <p:spPr/>
        <p:txBody>
          <a:bodyPr/>
          <a:lstStyle/>
          <a:p>
            <a:r>
              <a:rPr lang="en-US" dirty="0" smtClean="0"/>
              <a:t>Huan Jin</a:t>
            </a:r>
          </a:p>
          <a:p>
            <a:r>
              <a:rPr lang="en-US" smtClean="0"/>
              <a:t>9/18/2023</a:t>
            </a:r>
          </a:p>
          <a:p>
            <a:endParaRPr lang="en-US"/>
          </a:p>
        </p:txBody>
      </p:sp>
    </p:spTree>
    <p:extLst>
      <p:ext uri="{BB962C8B-B14F-4D97-AF65-F5344CB8AC3E}">
        <p14:creationId xmlns:p14="http://schemas.microsoft.com/office/powerpoint/2010/main" val="156640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t>
            </a:r>
            <a:endParaRPr lang="en-US" dirty="0"/>
          </a:p>
        </p:txBody>
      </p:sp>
      <p:sp>
        <p:nvSpPr>
          <p:cNvPr id="3" name="Content Placeholder 2"/>
          <p:cNvSpPr>
            <a:spLocks noGrp="1"/>
          </p:cNvSpPr>
          <p:nvPr>
            <p:ph idx="1"/>
          </p:nvPr>
        </p:nvSpPr>
        <p:spPr>
          <a:xfrm>
            <a:off x="838200" y="1481559"/>
            <a:ext cx="10515600" cy="4938472"/>
          </a:xfrm>
        </p:spPr>
        <p:txBody>
          <a:bodyPr>
            <a:normAutofit fontScale="92500" lnSpcReduction="10000"/>
          </a:bodyPr>
          <a:lstStyle/>
          <a:p>
            <a:r>
              <a:rPr lang="en-US" dirty="0"/>
              <a:t>Reasoning and problem-solving: Logic provides a formal framework for reasoning and problem-solving. It teaches students how to analyze complex problems, break them down into smaller components, and systematically arrive at solutions using deductive and inductive reasoning</a:t>
            </a:r>
            <a:r>
              <a:rPr lang="en-US" dirty="0" smtClean="0"/>
              <a:t>.</a:t>
            </a:r>
          </a:p>
          <a:p>
            <a:r>
              <a:rPr lang="en-US" dirty="0"/>
              <a:t>Programming and algorithm design: Logic is fundamental to programming and algorithm design. It helps students understand how to express computations, control flows, and decision-making processes using logical statements and conditionals</a:t>
            </a:r>
            <a:r>
              <a:rPr lang="en-US" dirty="0" smtClean="0"/>
              <a:t>.</a:t>
            </a:r>
          </a:p>
          <a:p>
            <a:r>
              <a:rPr lang="en-US" dirty="0"/>
              <a:t>Verification and correctness: In computer science, it's crucial to ensure that software and systems behave correctly. Learning logic and proof techniques enables students to formally verify the correctness of algorithms, programs, and logical systems. This ensures that they function as intended and adhere to specified requirements.</a:t>
            </a:r>
            <a:endParaRPr lang="en-US" dirty="0" smtClean="0"/>
          </a:p>
        </p:txBody>
      </p:sp>
    </p:spTree>
    <p:extLst>
      <p:ext uri="{BB962C8B-B14F-4D97-AF65-F5344CB8AC3E}">
        <p14:creationId xmlns:p14="http://schemas.microsoft.com/office/powerpoint/2010/main" val="49339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t>
            </a:r>
            <a:endParaRPr lang="en-US" dirty="0"/>
          </a:p>
        </p:txBody>
      </p:sp>
      <p:sp>
        <p:nvSpPr>
          <p:cNvPr id="3" name="Content Placeholder 2"/>
          <p:cNvSpPr>
            <a:spLocks noGrp="1"/>
          </p:cNvSpPr>
          <p:nvPr>
            <p:ph idx="1"/>
          </p:nvPr>
        </p:nvSpPr>
        <p:spPr/>
        <p:txBody>
          <a:bodyPr>
            <a:normAutofit fontScale="92500" lnSpcReduction="20000"/>
          </a:bodyPr>
          <a:lstStyle/>
          <a:p>
            <a:r>
              <a:rPr lang="en-US" dirty="0"/>
              <a:t>Foundations of mathematics: Logic serves as the foundation for mathematical reasoning. By studying logic, computer science students develop a deeper understanding of mathematical concepts and proofs. This knowledge is useful when working with discrete structures, algorithms, and formal methods</a:t>
            </a:r>
            <a:r>
              <a:rPr lang="en-US" dirty="0" smtClean="0"/>
              <a:t>.</a:t>
            </a:r>
          </a:p>
          <a:p>
            <a:r>
              <a:rPr lang="en-US" dirty="0"/>
              <a:t>Critical thinking and analytical skills: Logic sharpens critical thinking and analytical skills. It trains students to evaluate arguments, identify fallacies, and construct rigorous proofs. These skills are invaluable for problem-solving, decision-making, and research in computer </a:t>
            </a:r>
            <a:r>
              <a:rPr lang="en-US" dirty="0" smtClean="0"/>
              <a:t>science.</a:t>
            </a:r>
          </a:p>
          <a:p>
            <a:r>
              <a:rPr lang="en-US" dirty="0"/>
              <a:t>Communication and documentation: Learning logic and proof helps students communicate ideas and document their work effectively. Students gain proficiency in writing clear and concise explanations, providing step-by-step proofs, and presenting information logically.</a:t>
            </a:r>
          </a:p>
        </p:txBody>
      </p:sp>
    </p:spTree>
    <p:extLst>
      <p:ext uri="{BB962C8B-B14F-4D97-AF65-F5344CB8AC3E}">
        <p14:creationId xmlns:p14="http://schemas.microsoft.com/office/powerpoint/2010/main" val="26162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Proofs</a:t>
            </a:r>
            <a:endParaRPr lang="en-US" dirty="0"/>
          </a:p>
        </p:txBody>
      </p:sp>
      <p:sp>
        <p:nvSpPr>
          <p:cNvPr id="3" name="Content Placeholder 2"/>
          <p:cNvSpPr>
            <a:spLocks noGrp="1"/>
          </p:cNvSpPr>
          <p:nvPr>
            <p:ph idx="1"/>
          </p:nvPr>
        </p:nvSpPr>
        <p:spPr/>
        <p:txBody>
          <a:bodyPr/>
          <a:lstStyle/>
          <a:p>
            <a:r>
              <a:rPr lang="en-US" dirty="0"/>
              <a:t>Proof that a certain problem is NP-complete.</a:t>
            </a:r>
          </a:p>
          <a:p>
            <a:r>
              <a:rPr lang="en-US" dirty="0"/>
              <a:t>Proof that a certain problem of size n cannot be solved in less than k * n * log(n) operations, where k is a constant, or that a specific algorithm for that problem requires on the average n</a:t>
            </a:r>
            <a:r>
              <a:rPr lang="en-US" baseline="30000" dirty="0"/>
              <a:t>3</a:t>
            </a:r>
            <a:r>
              <a:rPr lang="en-US" dirty="0"/>
              <a:t> operations.</a:t>
            </a:r>
          </a:p>
          <a:p>
            <a:r>
              <a:rPr lang="en-US" dirty="0"/>
              <a:t>Proof that two models of computation are equivalent.</a:t>
            </a:r>
          </a:p>
          <a:p>
            <a:r>
              <a:rPr lang="en-US" dirty="0"/>
              <a:t>Proof that a certain iterative algorithm always terminates, or that if finds the solution with a given precision.</a:t>
            </a:r>
          </a:p>
          <a:p>
            <a:endParaRPr lang="en-US" dirty="0"/>
          </a:p>
        </p:txBody>
      </p:sp>
    </p:spTree>
    <p:extLst>
      <p:ext uri="{BB962C8B-B14F-4D97-AF65-F5344CB8AC3E}">
        <p14:creationId xmlns:p14="http://schemas.microsoft.com/office/powerpoint/2010/main" val="3908173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a:t>
            </a:r>
            <a:endParaRPr lang="en-US" dirty="0"/>
          </a:p>
        </p:txBody>
      </p:sp>
      <p:sp>
        <p:nvSpPr>
          <p:cNvPr id="3" name="Content Placeholder 2"/>
          <p:cNvSpPr>
            <a:spLocks noGrp="1"/>
          </p:cNvSpPr>
          <p:nvPr>
            <p:ph idx="1"/>
          </p:nvPr>
        </p:nvSpPr>
        <p:spPr/>
        <p:txBody>
          <a:bodyPr/>
          <a:lstStyle/>
          <a:p>
            <a:r>
              <a:rPr lang="en-US" dirty="0" smtClean="0"/>
              <a:t>Determining the time and storage required to solve a computational problem— a central objective in computer science— often comes down to solving a counting problem. </a:t>
            </a:r>
          </a:p>
          <a:p>
            <a:r>
              <a:rPr lang="en-US" dirty="0" smtClean="0"/>
              <a:t>Counting is the basis of probability theory, which in turn is perhaps the most important topic this term. </a:t>
            </a:r>
          </a:p>
          <a:p>
            <a:r>
              <a:rPr lang="en-US" dirty="0" smtClean="0"/>
              <a:t>Two remarkable proof techniques, the “pigeonhole principle” and “combinatorial proof”, rely on counting. These lead to a variety of interesting and useful insights.</a:t>
            </a:r>
            <a:endParaRPr lang="en-US" dirty="0"/>
          </a:p>
        </p:txBody>
      </p:sp>
    </p:spTree>
    <p:extLst>
      <p:ext uri="{BB962C8B-B14F-4D97-AF65-F5344CB8AC3E}">
        <p14:creationId xmlns:p14="http://schemas.microsoft.com/office/powerpoint/2010/main" val="122970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a:t>
            </a:r>
            <a:endParaRPr lang="en-US" dirty="0"/>
          </a:p>
        </p:txBody>
      </p:sp>
      <p:sp>
        <p:nvSpPr>
          <p:cNvPr id="3" name="Content Placeholder 2"/>
          <p:cNvSpPr>
            <a:spLocks noGrp="1"/>
          </p:cNvSpPr>
          <p:nvPr>
            <p:ph idx="1"/>
          </p:nvPr>
        </p:nvSpPr>
        <p:spPr/>
        <p:txBody>
          <a:bodyPr/>
          <a:lstStyle/>
          <a:p>
            <a:r>
              <a:rPr lang="en-US" dirty="0" smtClean="0"/>
              <a:t>Many algorithms rely on randomization. Investigating their correctness and performance requires probability theory. </a:t>
            </a:r>
          </a:p>
          <a:p>
            <a:r>
              <a:rPr lang="en-US" dirty="0" smtClean="0"/>
              <a:t>Moreover, many aspects of computer systems, such as memory management, branch prediction, packet routing, and load balancing are designed around probabilistic assumptions and analyses. </a:t>
            </a:r>
          </a:p>
          <a:p>
            <a:r>
              <a:rPr lang="en-US" dirty="0"/>
              <a:t>P</a:t>
            </a:r>
            <a:r>
              <a:rPr lang="en-US" dirty="0" smtClean="0"/>
              <a:t>robability also comes up in information theory, cryptography, artificial intelligence, and game </a:t>
            </a:r>
            <a:r>
              <a:rPr lang="en-US" dirty="0" smtClean="0"/>
              <a:t>theory</a:t>
            </a:r>
          </a:p>
          <a:p>
            <a:r>
              <a:rPr lang="en-US" dirty="0" smtClean="0"/>
              <a:t>Machine learning and reinforcement learning methods.</a:t>
            </a:r>
            <a:endParaRPr lang="en-US" dirty="0"/>
          </a:p>
        </p:txBody>
      </p:sp>
    </p:spTree>
    <p:extLst>
      <p:ext uri="{BB962C8B-B14F-4D97-AF65-F5344CB8AC3E}">
        <p14:creationId xmlns:p14="http://schemas.microsoft.com/office/powerpoint/2010/main" val="3393529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1334</TotalTime>
  <Words>495</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等线 Light</vt:lpstr>
      <vt:lpstr>Arial</vt:lpstr>
      <vt:lpstr>Calibri</vt:lpstr>
      <vt:lpstr>Calibri Light</vt:lpstr>
      <vt:lpstr>Office Theme</vt:lpstr>
      <vt:lpstr>Why Discrete Math?</vt:lpstr>
      <vt:lpstr>Logic</vt:lpstr>
      <vt:lpstr>Logic</vt:lpstr>
      <vt:lpstr>Proofs</vt:lpstr>
      <vt:lpstr>Counting</vt:lpstr>
      <vt:lpstr>Probability</vt:lpstr>
    </vt:vector>
  </TitlesOfParts>
  <Company>The University of Nottingham Ningbo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Discrete Math</dc:title>
  <dc:creator>Huan Jin</dc:creator>
  <cp:lastModifiedBy>Huan Jin</cp:lastModifiedBy>
  <cp:revision>8</cp:revision>
  <dcterms:created xsi:type="dcterms:W3CDTF">2023-09-16T09:07:13Z</dcterms:created>
  <dcterms:modified xsi:type="dcterms:W3CDTF">2023-09-18T05:18:58Z</dcterms:modified>
</cp:coreProperties>
</file>