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sldIdLst>
    <p:sldId id="256" r:id="rId2"/>
    <p:sldId id="342" r:id="rId3"/>
    <p:sldId id="257" r:id="rId4"/>
    <p:sldId id="344" r:id="rId5"/>
    <p:sldId id="331" r:id="rId6"/>
    <p:sldId id="332" r:id="rId7"/>
    <p:sldId id="258" r:id="rId8"/>
    <p:sldId id="343" r:id="rId9"/>
    <p:sldId id="334" r:id="rId10"/>
    <p:sldId id="346" r:id="rId11"/>
    <p:sldId id="335" r:id="rId12"/>
    <p:sldId id="347" r:id="rId13"/>
    <p:sldId id="647" r:id="rId14"/>
    <p:sldId id="763" r:id="rId15"/>
    <p:sldId id="764" r:id="rId16"/>
    <p:sldId id="765" r:id="rId17"/>
    <p:sldId id="761" r:id="rId18"/>
    <p:sldId id="766" r:id="rId19"/>
    <p:sldId id="762" r:id="rId20"/>
    <p:sldId id="759"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78"/>
    <p:restoredTop sz="84789"/>
  </p:normalViewPr>
  <p:slideViewPr>
    <p:cSldViewPr snapToGrid="0" snapToObjects="1">
      <p:cViewPr varScale="1">
        <p:scale>
          <a:sx n="82" d="100"/>
          <a:sy n="82" d="100"/>
        </p:scale>
        <p:origin x="2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698F4-0781-2D4E-92EB-813B3C794675}"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7050E-6C3A-0147-B502-AE7E421CD788}" type="slidenum">
              <a:rPr lang="en-US" smtClean="0"/>
              <a:t>‹#›</a:t>
            </a:fld>
            <a:endParaRPr lang="en-US"/>
          </a:p>
        </p:txBody>
      </p:sp>
    </p:spTree>
    <p:extLst>
      <p:ext uri="{BB962C8B-B14F-4D97-AF65-F5344CB8AC3E}">
        <p14:creationId xmlns:p14="http://schemas.microsoft.com/office/powerpoint/2010/main" val="532232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3D57050E-6C3A-0147-B502-AE7E421CD788}" type="slidenum">
              <a:rPr lang="en-US" smtClean="0"/>
              <a:t>5</a:t>
            </a:fld>
            <a:endParaRPr lang="en-US"/>
          </a:p>
        </p:txBody>
      </p:sp>
    </p:spTree>
    <p:extLst>
      <p:ext uri="{BB962C8B-B14F-4D97-AF65-F5344CB8AC3E}">
        <p14:creationId xmlns:p14="http://schemas.microsoft.com/office/powerpoint/2010/main" val="3047938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57050E-6C3A-0147-B502-AE7E421CD788}" type="slidenum">
              <a:rPr lang="en-US" smtClean="0"/>
              <a:t>9</a:t>
            </a:fld>
            <a:endParaRPr lang="en-US"/>
          </a:p>
        </p:txBody>
      </p:sp>
    </p:spTree>
    <p:extLst>
      <p:ext uri="{BB962C8B-B14F-4D97-AF65-F5344CB8AC3E}">
        <p14:creationId xmlns:p14="http://schemas.microsoft.com/office/powerpoint/2010/main" val="721831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57050E-6C3A-0147-B502-AE7E421CD788}" type="slidenum">
              <a:rPr lang="en-US" smtClean="0"/>
              <a:t>11</a:t>
            </a:fld>
            <a:endParaRPr lang="en-US"/>
          </a:p>
        </p:txBody>
      </p:sp>
    </p:spTree>
    <p:extLst>
      <p:ext uri="{BB962C8B-B14F-4D97-AF65-F5344CB8AC3E}">
        <p14:creationId xmlns:p14="http://schemas.microsoft.com/office/powerpoint/2010/main" val="766079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rgbClr val="CF0E30"/>
                </a:solidFill>
                <a:latin typeface="Book Antiqua" pitchFamily="18" charset="0"/>
              </a:defRPr>
            </a:lvl1pPr>
            <a:lvl2pPr marL="742950" indent="-285750" defTabSz="930275">
              <a:defRPr sz="2400">
                <a:solidFill>
                  <a:srgbClr val="CF0E30"/>
                </a:solidFill>
                <a:latin typeface="Book Antiqua" pitchFamily="18" charset="0"/>
              </a:defRPr>
            </a:lvl2pPr>
            <a:lvl3pPr marL="1143000" indent="-228600" defTabSz="930275">
              <a:defRPr sz="2400">
                <a:solidFill>
                  <a:srgbClr val="CF0E30"/>
                </a:solidFill>
                <a:latin typeface="Book Antiqua" pitchFamily="18" charset="0"/>
              </a:defRPr>
            </a:lvl3pPr>
            <a:lvl4pPr marL="1600200" indent="-228600" defTabSz="930275">
              <a:defRPr sz="2400">
                <a:solidFill>
                  <a:srgbClr val="CF0E30"/>
                </a:solidFill>
                <a:latin typeface="Book Antiqua" pitchFamily="18" charset="0"/>
              </a:defRPr>
            </a:lvl4pPr>
            <a:lvl5pPr marL="2057400" indent="-228600" defTabSz="930275">
              <a:defRPr sz="2400">
                <a:solidFill>
                  <a:srgbClr val="CF0E30"/>
                </a:solidFill>
                <a:latin typeface="Book Antiqua" pitchFamily="18" charset="0"/>
              </a:defRPr>
            </a:lvl5pPr>
            <a:lvl6pPr marL="2514600" indent="-228600" algn="ctr" defTabSz="930275" eaLnBrk="0" fontAlgn="base" hangingPunct="0">
              <a:spcBef>
                <a:spcPct val="0"/>
              </a:spcBef>
              <a:spcAft>
                <a:spcPct val="0"/>
              </a:spcAft>
              <a:defRPr sz="2400">
                <a:solidFill>
                  <a:srgbClr val="CF0E30"/>
                </a:solidFill>
                <a:latin typeface="Book Antiqua" pitchFamily="18" charset="0"/>
              </a:defRPr>
            </a:lvl6pPr>
            <a:lvl7pPr marL="2971800" indent="-228600" algn="ctr" defTabSz="930275" eaLnBrk="0" fontAlgn="base" hangingPunct="0">
              <a:spcBef>
                <a:spcPct val="0"/>
              </a:spcBef>
              <a:spcAft>
                <a:spcPct val="0"/>
              </a:spcAft>
              <a:defRPr sz="2400">
                <a:solidFill>
                  <a:srgbClr val="CF0E30"/>
                </a:solidFill>
                <a:latin typeface="Book Antiqua" pitchFamily="18" charset="0"/>
              </a:defRPr>
            </a:lvl7pPr>
            <a:lvl8pPr marL="3429000" indent="-228600" algn="ctr" defTabSz="930275" eaLnBrk="0" fontAlgn="base" hangingPunct="0">
              <a:spcBef>
                <a:spcPct val="0"/>
              </a:spcBef>
              <a:spcAft>
                <a:spcPct val="0"/>
              </a:spcAft>
              <a:defRPr sz="2400">
                <a:solidFill>
                  <a:srgbClr val="CF0E30"/>
                </a:solidFill>
                <a:latin typeface="Book Antiqua" pitchFamily="18" charset="0"/>
              </a:defRPr>
            </a:lvl8pPr>
            <a:lvl9pPr marL="3886200" indent="-228600" algn="ctr" defTabSz="930275" eaLnBrk="0" fontAlgn="base" hangingPunct="0">
              <a:spcBef>
                <a:spcPct val="0"/>
              </a:spcBef>
              <a:spcAft>
                <a:spcPct val="0"/>
              </a:spcAft>
              <a:defRPr sz="2400">
                <a:solidFill>
                  <a:srgbClr val="CF0E30"/>
                </a:solidFill>
                <a:latin typeface="Book Antiqua" pitchFamily="18" charset="0"/>
              </a:defRPr>
            </a:lvl9pPr>
          </a:lstStyle>
          <a:p>
            <a:fld id="{61737981-123B-4A2E-B0EF-4AD6022E570A}" type="slidenum">
              <a:rPr lang="en-US" sz="1200">
                <a:solidFill>
                  <a:schemeClr val="tx1"/>
                </a:solidFill>
                <a:latin typeface="Times New Roman" pitchFamily="18" charset="0"/>
              </a:rPr>
              <a:pPr/>
              <a:t>13</a:t>
            </a:fld>
            <a:endParaRPr lang="en-US" sz="1200">
              <a:solidFill>
                <a:schemeClr val="tx1"/>
              </a:solidFill>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35932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57050E-6C3A-0147-B502-AE7E421CD788}" type="slidenum">
              <a:rPr lang="en-US" smtClean="0"/>
              <a:t>19</a:t>
            </a:fld>
            <a:endParaRPr lang="en-US"/>
          </a:p>
        </p:txBody>
      </p:sp>
    </p:spTree>
    <p:extLst>
      <p:ext uri="{BB962C8B-B14F-4D97-AF65-F5344CB8AC3E}">
        <p14:creationId xmlns:p14="http://schemas.microsoft.com/office/powerpoint/2010/main" val="2964812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4B03F0D-0D8E-7E48-9BD5-A8EEE0C622D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2BF3B-C511-274B-8D5F-B23B86ABED3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75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03F0D-0D8E-7E48-9BD5-A8EEE0C622D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2BF3B-C511-274B-8D5F-B23B86ABED3A}" type="slidenum">
              <a:rPr lang="en-US" smtClean="0"/>
              <a:t>‹#›</a:t>
            </a:fld>
            <a:endParaRPr lang="en-US"/>
          </a:p>
        </p:txBody>
      </p:sp>
    </p:spTree>
    <p:extLst>
      <p:ext uri="{BB962C8B-B14F-4D97-AF65-F5344CB8AC3E}">
        <p14:creationId xmlns:p14="http://schemas.microsoft.com/office/powerpoint/2010/main" val="45304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03F0D-0D8E-7E48-9BD5-A8EEE0C622D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2BF3B-C511-274B-8D5F-B23B86ABED3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48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03F0D-0D8E-7E48-9BD5-A8EEE0C622D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2BF3B-C511-274B-8D5F-B23B86ABED3A}" type="slidenum">
              <a:rPr lang="en-US" smtClean="0"/>
              <a:t>‹#›</a:t>
            </a:fld>
            <a:endParaRPr lang="en-US"/>
          </a:p>
        </p:txBody>
      </p:sp>
    </p:spTree>
    <p:extLst>
      <p:ext uri="{BB962C8B-B14F-4D97-AF65-F5344CB8AC3E}">
        <p14:creationId xmlns:p14="http://schemas.microsoft.com/office/powerpoint/2010/main" val="163910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03F0D-0D8E-7E48-9BD5-A8EEE0C622D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2BF3B-C511-274B-8D5F-B23B86ABED3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82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B03F0D-0D8E-7E48-9BD5-A8EEE0C622D8}"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2BF3B-C511-274B-8D5F-B23B86ABED3A}" type="slidenum">
              <a:rPr lang="en-US" smtClean="0"/>
              <a:t>‹#›</a:t>
            </a:fld>
            <a:endParaRPr lang="en-US"/>
          </a:p>
        </p:txBody>
      </p:sp>
    </p:spTree>
    <p:extLst>
      <p:ext uri="{BB962C8B-B14F-4D97-AF65-F5344CB8AC3E}">
        <p14:creationId xmlns:p14="http://schemas.microsoft.com/office/powerpoint/2010/main" val="167808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B03F0D-0D8E-7E48-9BD5-A8EEE0C622D8}"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B2BF3B-C511-274B-8D5F-B23B86ABED3A}" type="slidenum">
              <a:rPr lang="en-US" smtClean="0"/>
              <a:t>‹#›</a:t>
            </a:fld>
            <a:endParaRPr lang="en-US"/>
          </a:p>
        </p:txBody>
      </p:sp>
    </p:spTree>
    <p:extLst>
      <p:ext uri="{BB962C8B-B14F-4D97-AF65-F5344CB8AC3E}">
        <p14:creationId xmlns:p14="http://schemas.microsoft.com/office/powerpoint/2010/main" val="678615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B03F0D-0D8E-7E48-9BD5-A8EEE0C622D8}"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B2BF3B-C511-274B-8D5F-B23B86ABED3A}" type="slidenum">
              <a:rPr lang="en-US" smtClean="0"/>
              <a:t>‹#›</a:t>
            </a:fld>
            <a:endParaRPr lang="en-US"/>
          </a:p>
        </p:txBody>
      </p:sp>
    </p:spTree>
    <p:extLst>
      <p:ext uri="{BB962C8B-B14F-4D97-AF65-F5344CB8AC3E}">
        <p14:creationId xmlns:p14="http://schemas.microsoft.com/office/powerpoint/2010/main" val="20275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03F0D-0D8E-7E48-9BD5-A8EEE0C622D8}"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B2BF3B-C511-274B-8D5F-B23B86ABED3A}" type="slidenum">
              <a:rPr lang="en-US" smtClean="0"/>
              <a:t>‹#›</a:t>
            </a:fld>
            <a:endParaRPr lang="en-US"/>
          </a:p>
        </p:txBody>
      </p:sp>
    </p:spTree>
    <p:extLst>
      <p:ext uri="{BB962C8B-B14F-4D97-AF65-F5344CB8AC3E}">
        <p14:creationId xmlns:p14="http://schemas.microsoft.com/office/powerpoint/2010/main" val="1823196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B03F0D-0D8E-7E48-9BD5-A8EEE0C622D8}"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2BF3B-C511-274B-8D5F-B23B86ABED3A}" type="slidenum">
              <a:rPr lang="en-US" smtClean="0"/>
              <a:t>‹#›</a:t>
            </a:fld>
            <a:endParaRPr lang="en-US"/>
          </a:p>
        </p:txBody>
      </p:sp>
    </p:spTree>
    <p:extLst>
      <p:ext uri="{BB962C8B-B14F-4D97-AF65-F5344CB8AC3E}">
        <p14:creationId xmlns:p14="http://schemas.microsoft.com/office/powerpoint/2010/main" val="1313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03F0D-0D8E-7E48-9BD5-A8EEE0C622D8}"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2BF3B-C511-274B-8D5F-B23B86ABED3A}"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31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4B03F0D-0D8E-7E48-9BD5-A8EEE0C622D8}" type="datetimeFigureOut">
              <a:rPr lang="en-US" smtClean="0"/>
              <a:t>4/29/2024</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EB2BF3B-C511-274B-8D5F-B23B86ABED3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84636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bluecastle-cn-surveys.nottingham.ac.uk/" TargetMode="Externa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sz="6600" dirty="0"/>
              <a:t>Revision-first</a:t>
            </a:r>
            <a:r>
              <a:rPr lang="zh-CN" altLang="en-US" sz="6600" dirty="0"/>
              <a:t> </a:t>
            </a:r>
            <a:r>
              <a:rPr lang="en-US" altLang="zh-CN" sz="6600" dirty="0"/>
              <a:t>part</a:t>
            </a:r>
            <a:br>
              <a:rPr lang="en-US" sz="6600" dirty="0"/>
            </a:br>
            <a:r>
              <a:rPr lang="en-US" sz="6000" dirty="0"/>
              <a:t>fundamentals of AI(</a:t>
            </a:r>
            <a:r>
              <a:rPr lang="en-US" altLang="zh-CN" sz="6000" dirty="0"/>
              <a:t>comp1037</a:t>
            </a:r>
            <a:r>
              <a:rPr lang="en-US" sz="6000" dirty="0"/>
              <a:t>) </a:t>
            </a:r>
            <a:endParaRPr lang="en-US" dirty="0"/>
          </a:p>
        </p:txBody>
      </p:sp>
      <p:sp>
        <p:nvSpPr>
          <p:cNvPr id="3" name="Subtitle 2"/>
          <p:cNvSpPr>
            <a:spLocks noGrp="1"/>
          </p:cNvSpPr>
          <p:nvPr>
            <p:ph type="subTitle" idx="1"/>
          </p:nvPr>
        </p:nvSpPr>
        <p:spPr/>
        <p:txBody>
          <a:bodyPr/>
          <a:lstStyle/>
          <a:p>
            <a:endParaRPr lang="en-US" altLang="zh-CN" dirty="0"/>
          </a:p>
          <a:p>
            <a:r>
              <a:rPr lang="en-US" altLang="zh-CN" dirty="0" err="1"/>
              <a:t>Dr</a:t>
            </a:r>
            <a:r>
              <a:rPr lang="zh-CN" altLang="en-US" dirty="0"/>
              <a:t> </a:t>
            </a:r>
            <a:r>
              <a:rPr lang="en-US" altLang="zh-CN" dirty="0"/>
              <a:t>Qian</a:t>
            </a:r>
            <a:r>
              <a:rPr lang="zh-CN" altLang="en-US" dirty="0"/>
              <a:t> </a:t>
            </a:r>
            <a:r>
              <a:rPr lang="en-US" altLang="zh-CN" dirty="0"/>
              <a:t>Zhang and Huan </a:t>
            </a:r>
            <a:r>
              <a:rPr lang="en-US" altLang="zh-CN" dirty="0" err="1"/>
              <a:t>JIn</a:t>
            </a:r>
            <a:endParaRPr lang="en-US" altLang="zh-CN" dirty="0"/>
          </a:p>
          <a:p>
            <a:r>
              <a:rPr lang="en-US" altLang="zh-CN" dirty="0"/>
              <a:t>Spring</a:t>
            </a:r>
            <a:r>
              <a:rPr lang="zh-CN" altLang="en-US" dirty="0"/>
              <a:t> </a:t>
            </a:r>
            <a:r>
              <a:rPr lang="en-US" altLang="zh-CN" dirty="0"/>
              <a:t>2024</a:t>
            </a:r>
            <a:endParaRPr lang="en-US" dirty="0"/>
          </a:p>
        </p:txBody>
      </p:sp>
    </p:spTree>
    <p:extLst>
      <p:ext uri="{BB962C8B-B14F-4D97-AF65-F5344CB8AC3E}">
        <p14:creationId xmlns:p14="http://schemas.microsoft.com/office/powerpoint/2010/main" val="788500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7768-4B2A-3F41-BC06-F76F4E775E44}"/>
              </a:ext>
            </a:extLst>
          </p:cNvPr>
          <p:cNvSpPr>
            <a:spLocks noGrp="1"/>
          </p:cNvSpPr>
          <p:nvPr>
            <p:ph type="title"/>
          </p:nvPr>
        </p:nvSpPr>
        <p:spPr/>
        <p:txBody>
          <a:bodyPr/>
          <a:lstStyle/>
          <a:p>
            <a:r>
              <a:rPr lang="en-US" altLang="zh-CN" dirty="0"/>
              <a:t>Example</a:t>
            </a:r>
            <a:r>
              <a:rPr lang="zh-CN" altLang="en-US" dirty="0"/>
              <a:t> </a:t>
            </a:r>
            <a:r>
              <a:rPr lang="en-US" altLang="zh-CN" dirty="0"/>
              <a:t>Questions</a:t>
            </a:r>
            <a:endParaRPr lang="en-CN" dirty="0"/>
          </a:p>
        </p:txBody>
      </p:sp>
      <p:sp>
        <p:nvSpPr>
          <p:cNvPr id="3" name="Content Placeholder 2">
            <a:extLst>
              <a:ext uri="{FF2B5EF4-FFF2-40B4-BE49-F238E27FC236}">
                <a16:creationId xmlns:a16="http://schemas.microsoft.com/office/drawing/2014/main" id="{0E18C253-B2A6-8242-A5B6-FB92FD0A6A12}"/>
              </a:ext>
            </a:extLst>
          </p:cNvPr>
          <p:cNvSpPr>
            <a:spLocks noGrp="1"/>
          </p:cNvSpPr>
          <p:nvPr>
            <p:ph idx="1"/>
          </p:nvPr>
        </p:nvSpPr>
        <p:spPr/>
        <p:txBody>
          <a:bodyPr>
            <a:normAutofit/>
          </a:bodyPr>
          <a:lstStyle/>
          <a:p>
            <a:r>
              <a:rPr lang="en-US" altLang="zh-CN" dirty="0">
                <a:solidFill>
                  <a:srgbClr val="FF0000"/>
                </a:solidFill>
              </a:rPr>
              <a:t>[Knowledge</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Comprehension]</a:t>
            </a:r>
            <a:r>
              <a:rPr lang="zh-CN" altLang="en-US" dirty="0">
                <a:solidFill>
                  <a:srgbClr val="FF0000"/>
                </a:solidFill>
              </a:rPr>
              <a:t> </a:t>
            </a:r>
            <a:r>
              <a:rPr lang="en-US" dirty="0"/>
              <a:t>What does admissible mean? Why is it important that the heuristic used be admissible? How to evaluate two heuristic functions if both of them are admissible? </a:t>
            </a:r>
            <a:r>
              <a:rPr lang="zh-CN" altLang="en-US" dirty="0"/>
              <a:t>                                                                          </a:t>
            </a:r>
            <a:r>
              <a:rPr lang="en-US" altLang="zh-CN" dirty="0"/>
              <a:t>[5</a:t>
            </a:r>
            <a:r>
              <a:rPr lang="zh-CN" altLang="en-US" dirty="0"/>
              <a:t> </a:t>
            </a:r>
            <a:r>
              <a:rPr lang="en-US" altLang="zh-CN" dirty="0"/>
              <a:t>Marks]</a:t>
            </a:r>
            <a:endParaRPr lang="en-US" dirty="0"/>
          </a:p>
          <a:p>
            <a:r>
              <a:rPr lang="en-US" altLang="zh-CN" dirty="0">
                <a:solidFill>
                  <a:srgbClr val="FF0000"/>
                </a:solidFill>
              </a:rPr>
              <a:t>[Comprehension</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Application]</a:t>
            </a:r>
            <a:r>
              <a:rPr lang="zh-CN" altLang="en-US" dirty="0">
                <a:solidFill>
                  <a:srgbClr val="FF0000"/>
                </a:solidFill>
              </a:rPr>
              <a:t> </a:t>
            </a:r>
            <a:r>
              <a:rPr lang="en-US" dirty="0"/>
              <a:t>Given the layout of 17 sticks shown in the figure, you are required to remove exactly 5 sticks in such a way that the remaining configuration forms exactly 3 squares. Given two different operators as shown below, calculate the corresponding size of the state space. </a:t>
            </a:r>
            <a:r>
              <a:rPr lang="zh-CN" altLang="en-US" dirty="0"/>
              <a:t>                                   </a:t>
            </a:r>
            <a:r>
              <a:rPr lang="en-US" altLang="zh-CN" dirty="0"/>
              <a:t>[4</a:t>
            </a:r>
            <a:r>
              <a:rPr lang="zh-CN" altLang="en-US" dirty="0"/>
              <a:t> </a:t>
            </a:r>
            <a:r>
              <a:rPr lang="en-US" altLang="zh-CN" dirty="0"/>
              <a:t>Marks]</a:t>
            </a:r>
            <a:r>
              <a:rPr lang="zh-CN" altLang="en-US" dirty="0"/>
              <a:t>                                          </a:t>
            </a:r>
            <a:endParaRPr lang="en-US" dirty="0"/>
          </a:p>
          <a:p>
            <a:r>
              <a:rPr lang="en-US" dirty="0"/>
              <a:t>Operator A: remove five sticks at a time. </a:t>
            </a:r>
          </a:p>
          <a:p>
            <a:r>
              <a:rPr lang="en-US" dirty="0"/>
              <a:t>Operator B: remove three squares at a time. </a:t>
            </a:r>
          </a:p>
          <a:p>
            <a:endParaRPr lang="en-CN" dirty="0"/>
          </a:p>
          <a:p>
            <a:endParaRPr lang="en-CN" dirty="0"/>
          </a:p>
        </p:txBody>
      </p:sp>
    </p:spTree>
    <p:extLst>
      <p:ext uri="{BB962C8B-B14F-4D97-AF65-F5344CB8AC3E}">
        <p14:creationId xmlns:p14="http://schemas.microsoft.com/office/powerpoint/2010/main" val="253597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rPr>
              <a:t>Game</a:t>
            </a:r>
            <a:r>
              <a:rPr lang="zh-CN" altLang="en-US" dirty="0">
                <a:solidFill>
                  <a:schemeClr val="tx1"/>
                </a:solidFill>
              </a:rPr>
              <a:t> </a:t>
            </a:r>
            <a:r>
              <a:rPr lang="en-US" altLang="zh-CN" dirty="0">
                <a:solidFill>
                  <a:schemeClr val="tx1"/>
                </a:solidFill>
              </a:rPr>
              <a:t>play</a:t>
            </a:r>
            <a:r>
              <a:rPr lang="zh-CN" altLang="en-US" dirty="0">
                <a:solidFill>
                  <a:schemeClr val="tx1"/>
                </a:solidFill>
              </a:rPr>
              <a:t> </a:t>
            </a:r>
            <a:endParaRPr lang="en-US" dirty="0">
              <a:solidFill>
                <a:schemeClr val="tx1"/>
              </a:solidFill>
            </a:endParaRPr>
          </a:p>
        </p:txBody>
      </p:sp>
      <p:sp>
        <p:nvSpPr>
          <p:cNvPr id="3" name="Content Placeholder 2"/>
          <p:cNvSpPr>
            <a:spLocks noGrp="1"/>
          </p:cNvSpPr>
          <p:nvPr>
            <p:ph idx="1"/>
          </p:nvPr>
        </p:nvSpPr>
        <p:spPr/>
        <p:txBody>
          <a:bodyPr/>
          <a:lstStyle/>
          <a:p>
            <a:pPr>
              <a:buFont typeface="Wingdings" charset="2"/>
              <a:buChar char="v"/>
            </a:pPr>
            <a:r>
              <a:rPr lang="en-US" altLang="zh-CN" sz="2800" dirty="0"/>
              <a:t>Components</a:t>
            </a:r>
            <a:r>
              <a:rPr lang="zh-CN" altLang="en-US" sz="2800" dirty="0"/>
              <a:t> </a:t>
            </a:r>
            <a:r>
              <a:rPr lang="en-US" altLang="zh-CN" sz="2800" dirty="0"/>
              <a:t>of</a:t>
            </a:r>
            <a:r>
              <a:rPr lang="zh-CN" altLang="en-US" sz="2800" dirty="0"/>
              <a:t> </a:t>
            </a:r>
            <a:r>
              <a:rPr lang="en-US" altLang="zh-CN" sz="2800" dirty="0"/>
              <a:t>Game</a:t>
            </a:r>
            <a:r>
              <a:rPr lang="zh-CN" altLang="en-US" sz="2800" dirty="0"/>
              <a:t> </a:t>
            </a:r>
            <a:r>
              <a:rPr lang="en-US" altLang="zh-CN" sz="2800" dirty="0"/>
              <a:t>Search</a:t>
            </a:r>
          </a:p>
          <a:p>
            <a:pPr>
              <a:buFont typeface="Wingdings" charset="2"/>
              <a:buChar char="v"/>
            </a:pPr>
            <a:r>
              <a:rPr lang="en-US" altLang="zh-CN" sz="2800" dirty="0"/>
              <a:t>How is a game represented as a search problem? </a:t>
            </a:r>
          </a:p>
          <a:p>
            <a:pPr>
              <a:buFont typeface="Wingdings" charset="2"/>
              <a:buChar char="v"/>
            </a:pPr>
            <a:r>
              <a:rPr lang="en-US" altLang="zh-CN" sz="2800" dirty="0"/>
              <a:t>Minimax</a:t>
            </a:r>
            <a:r>
              <a:rPr lang="zh-CN" altLang="en-US" sz="2800" dirty="0"/>
              <a:t> </a:t>
            </a:r>
            <a:r>
              <a:rPr lang="en-US" altLang="zh-CN" sz="2800" dirty="0"/>
              <a:t>Algorithm</a:t>
            </a:r>
          </a:p>
          <a:p>
            <a:pPr>
              <a:buFont typeface="Wingdings" charset="2"/>
              <a:buChar char="v"/>
            </a:pPr>
            <a:r>
              <a:rPr lang="en-US" sz="2800" dirty="0"/>
              <a:t>Alpha-beta Pruning</a:t>
            </a:r>
          </a:p>
          <a:p>
            <a:pPr>
              <a:buFont typeface="Wingdings" charset="2"/>
              <a:buChar char="v"/>
            </a:pPr>
            <a:endParaRPr lang="en-US" sz="2800" dirty="0"/>
          </a:p>
          <a:p>
            <a:pPr>
              <a:buFont typeface="Wingdings" charset="2"/>
              <a:buChar char="v"/>
            </a:pPr>
            <a:endParaRPr lang="en-US" sz="2800" dirty="0"/>
          </a:p>
          <a:p>
            <a:endParaRPr lang="en-US" dirty="0"/>
          </a:p>
        </p:txBody>
      </p:sp>
    </p:spTree>
    <p:extLst>
      <p:ext uri="{BB962C8B-B14F-4D97-AF65-F5344CB8AC3E}">
        <p14:creationId xmlns:p14="http://schemas.microsoft.com/office/powerpoint/2010/main" val="45210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7768-4B2A-3F41-BC06-F76F4E775E44}"/>
              </a:ext>
            </a:extLst>
          </p:cNvPr>
          <p:cNvSpPr>
            <a:spLocks noGrp="1"/>
          </p:cNvSpPr>
          <p:nvPr>
            <p:ph type="title"/>
          </p:nvPr>
        </p:nvSpPr>
        <p:spPr/>
        <p:txBody>
          <a:bodyPr/>
          <a:lstStyle/>
          <a:p>
            <a:r>
              <a:rPr lang="en-US" altLang="zh-CN" dirty="0"/>
              <a:t>Example</a:t>
            </a:r>
            <a:r>
              <a:rPr lang="zh-CN" altLang="en-US" dirty="0"/>
              <a:t> </a:t>
            </a:r>
            <a:r>
              <a:rPr lang="en-US" altLang="zh-CN" dirty="0"/>
              <a:t>Questions</a:t>
            </a:r>
            <a:endParaRPr lang="en-CN" dirty="0"/>
          </a:p>
        </p:txBody>
      </p:sp>
      <p:sp>
        <p:nvSpPr>
          <p:cNvPr id="3" name="Content Placeholder 2">
            <a:extLst>
              <a:ext uri="{FF2B5EF4-FFF2-40B4-BE49-F238E27FC236}">
                <a16:creationId xmlns:a16="http://schemas.microsoft.com/office/drawing/2014/main" id="{0E18C253-B2A6-8242-A5B6-FB92FD0A6A12}"/>
              </a:ext>
            </a:extLst>
          </p:cNvPr>
          <p:cNvSpPr>
            <a:spLocks noGrp="1"/>
          </p:cNvSpPr>
          <p:nvPr>
            <p:ph idx="1"/>
          </p:nvPr>
        </p:nvSpPr>
        <p:spPr>
          <a:xfrm>
            <a:off x="1024128" y="1875183"/>
            <a:ext cx="10120950" cy="4023360"/>
          </a:xfrm>
        </p:spPr>
        <p:txBody>
          <a:bodyPr/>
          <a:lstStyle/>
          <a:p>
            <a:r>
              <a:rPr lang="en-US" altLang="zh-CN" dirty="0">
                <a:solidFill>
                  <a:srgbClr val="FF0000"/>
                </a:solidFill>
              </a:rPr>
              <a:t>[Application]</a:t>
            </a:r>
            <a:r>
              <a:rPr lang="zh-CN" altLang="en-US" dirty="0">
                <a:solidFill>
                  <a:srgbClr val="FF0000"/>
                </a:solidFill>
              </a:rPr>
              <a:t> </a:t>
            </a:r>
            <a:r>
              <a:rPr lang="en-US" dirty="0"/>
              <a:t>Given the following search tree, apply the alpha-beta pruning algorithm to it and show the search tree that would be built by this algorithm. Make sure that you show where the alpha and beta cuts are applied and which parts of the search tree are pruned as a result. Explain why the alpha and beta cuts occur. [8 Marks] </a:t>
            </a:r>
          </a:p>
          <a:p>
            <a:endParaRPr lang="en-CN" dirty="0"/>
          </a:p>
          <a:p>
            <a:endParaRPr lang="en-CN" dirty="0"/>
          </a:p>
        </p:txBody>
      </p:sp>
      <p:pic>
        <p:nvPicPr>
          <p:cNvPr id="4" name="Picture 3">
            <a:extLst>
              <a:ext uri="{FF2B5EF4-FFF2-40B4-BE49-F238E27FC236}">
                <a16:creationId xmlns:a16="http://schemas.microsoft.com/office/drawing/2014/main" id="{3E4BF585-14DC-FE4D-858D-64DAB9438064}"/>
              </a:ext>
            </a:extLst>
          </p:cNvPr>
          <p:cNvPicPr>
            <a:picLocks noChangeAspect="1"/>
          </p:cNvPicPr>
          <p:nvPr/>
        </p:nvPicPr>
        <p:blipFill>
          <a:blip r:embed="rId2"/>
          <a:stretch>
            <a:fillRect/>
          </a:stretch>
        </p:blipFill>
        <p:spPr>
          <a:xfrm>
            <a:off x="3202393" y="3199159"/>
            <a:ext cx="5764419" cy="3148019"/>
          </a:xfrm>
          <a:prstGeom prst="rect">
            <a:avLst/>
          </a:prstGeom>
        </p:spPr>
      </p:pic>
    </p:spTree>
    <p:extLst>
      <p:ext uri="{BB962C8B-B14F-4D97-AF65-F5344CB8AC3E}">
        <p14:creationId xmlns:p14="http://schemas.microsoft.com/office/powerpoint/2010/main" val="1017590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2711624" y="2060848"/>
            <a:ext cx="7092950" cy="3744912"/>
          </a:xfrm>
        </p:spPr>
        <p:txBody>
          <a:bodyPr>
            <a:noAutofit/>
          </a:bodyPr>
          <a:lstStyle/>
          <a:p>
            <a:pPr eaLnBrk="1" hangingPunct="1">
              <a:lnSpc>
                <a:spcPct val="90000"/>
              </a:lnSpc>
              <a:buFont typeface="Wingdings" pitchFamily="2" charset="2"/>
              <a:buChar char="Ø"/>
            </a:pPr>
            <a:r>
              <a:rPr lang="en-US" sz="2800" b="1" dirty="0">
                <a:solidFill>
                  <a:srgbClr val="C00000"/>
                </a:solidFill>
              </a:rPr>
              <a:t>Machine learning</a:t>
            </a:r>
          </a:p>
          <a:p>
            <a:pPr marL="516636" lvl="1" indent="-342900"/>
            <a:r>
              <a:rPr lang="en-US" sz="2000" dirty="0"/>
              <a:t>Markov Decision Process(MDP)</a:t>
            </a:r>
          </a:p>
          <a:p>
            <a:pPr marL="516636" lvl="1" indent="-342900"/>
            <a:r>
              <a:rPr lang="en-GB" altLang="zh-CN" sz="2000" dirty="0"/>
              <a:t>Supervised learning (</a:t>
            </a:r>
            <a:r>
              <a:rPr lang="en-GB" sz="2000" dirty="0"/>
              <a:t>Classification)</a:t>
            </a:r>
          </a:p>
          <a:p>
            <a:pPr marL="516636" lvl="1" indent="-342900"/>
            <a:r>
              <a:rPr lang="en-GB" altLang="zh-CN" sz="2000" dirty="0"/>
              <a:t>Unsupervised learning (</a:t>
            </a:r>
            <a:r>
              <a:rPr lang="en-GB" sz="2000" dirty="0"/>
              <a:t>Clustering )</a:t>
            </a:r>
          </a:p>
          <a:p>
            <a:pPr eaLnBrk="1" hangingPunct="1">
              <a:lnSpc>
                <a:spcPct val="90000"/>
              </a:lnSpc>
              <a:buFont typeface="Wingdings" pitchFamily="2" charset="2"/>
              <a:buChar char="Ø"/>
            </a:pPr>
            <a:endParaRPr lang="en-US" sz="1050" b="1" dirty="0"/>
          </a:p>
        </p:txBody>
      </p:sp>
      <p:sp>
        <p:nvSpPr>
          <p:cNvPr id="15363" name="Slide Number Placeholder 4"/>
          <p:cNvSpPr>
            <a:spLocks noGrp="1"/>
          </p:cNvSpPr>
          <p:nvPr>
            <p:ph type="sldNum" sz="quarter" idx="12"/>
          </p:nvPr>
        </p:nvSpPr>
        <p:spPr/>
        <p:txBody>
          <a:bodyPr/>
          <a:lstStyle>
            <a:lvl1pPr>
              <a:defRPr sz="2400">
                <a:solidFill>
                  <a:srgbClr val="CF0E30"/>
                </a:solidFill>
                <a:latin typeface="Book Antiqua" pitchFamily="18" charset="0"/>
              </a:defRPr>
            </a:lvl1pPr>
            <a:lvl2pPr marL="742950" indent="-285750">
              <a:defRPr sz="2400">
                <a:solidFill>
                  <a:srgbClr val="CF0E30"/>
                </a:solidFill>
                <a:latin typeface="Book Antiqua" pitchFamily="18" charset="0"/>
              </a:defRPr>
            </a:lvl2pPr>
            <a:lvl3pPr marL="1143000" indent="-228600">
              <a:defRPr sz="2400">
                <a:solidFill>
                  <a:srgbClr val="CF0E30"/>
                </a:solidFill>
                <a:latin typeface="Book Antiqua" pitchFamily="18" charset="0"/>
              </a:defRPr>
            </a:lvl3pPr>
            <a:lvl4pPr marL="1600200" indent="-228600">
              <a:defRPr sz="2400">
                <a:solidFill>
                  <a:srgbClr val="CF0E30"/>
                </a:solidFill>
                <a:latin typeface="Book Antiqua" pitchFamily="18" charset="0"/>
              </a:defRPr>
            </a:lvl4pPr>
            <a:lvl5pPr marL="2057400" indent="-228600">
              <a:defRPr sz="2400">
                <a:solidFill>
                  <a:srgbClr val="CF0E30"/>
                </a:solidFill>
                <a:latin typeface="Book Antiqua" pitchFamily="18" charset="0"/>
              </a:defRPr>
            </a:lvl5pPr>
            <a:lvl6pPr marL="2514600" indent="-228600" algn="ctr" eaLnBrk="0" fontAlgn="base" hangingPunct="0">
              <a:spcBef>
                <a:spcPct val="0"/>
              </a:spcBef>
              <a:spcAft>
                <a:spcPct val="0"/>
              </a:spcAft>
              <a:defRPr sz="2400">
                <a:solidFill>
                  <a:srgbClr val="CF0E30"/>
                </a:solidFill>
                <a:latin typeface="Book Antiqua" pitchFamily="18" charset="0"/>
              </a:defRPr>
            </a:lvl6pPr>
            <a:lvl7pPr marL="2971800" indent="-228600" algn="ctr" eaLnBrk="0" fontAlgn="base" hangingPunct="0">
              <a:spcBef>
                <a:spcPct val="0"/>
              </a:spcBef>
              <a:spcAft>
                <a:spcPct val="0"/>
              </a:spcAft>
              <a:defRPr sz="2400">
                <a:solidFill>
                  <a:srgbClr val="CF0E30"/>
                </a:solidFill>
                <a:latin typeface="Book Antiqua" pitchFamily="18" charset="0"/>
              </a:defRPr>
            </a:lvl7pPr>
            <a:lvl8pPr marL="3429000" indent="-228600" algn="ctr" eaLnBrk="0" fontAlgn="base" hangingPunct="0">
              <a:spcBef>
                <a:spcPct val="0"/>
              </a:spcBef>
              <a:spcAft>
                <a:spcPct val="0"/>
              </a:spcAft>
              <a:defRPr sz="2400">
                <a:solidFill>
                  <a:srgbClr val="CF0E30"/>
                </a:solidFill>
                <a:latin typeface="Book Antiqua" pitchFamily="18" charset="0"/>
              </a:defRPr>
            </a:lvl8pPr>
            <a:lvl9pPr marL="3886200" indent="-228600" algn="ctr" eaLnBrk="0" fontAlgn="base" hangingPunct="0">
              <a:spcBef>
                <a:spcPct val="0"/>
              </a:spcBef>
              <a:spcAft>
                <a:spcPct val="0"/>
              </a:spcAft>
              <a:defRPr sz="2400">
                <a:solidFill>
                  <a:srgbClr val="CF0E30"/>
                </a:solidFill>
                <a:latin typeface="Book Antiqua" pitchFamily="18" charset="0"/>
              </a:defRPr>
            </a:lvl9pPr>
          </a:lstStyle>
          <a:p>
            <a:fld id="{DA8C4068-A7B6-421E-87C2-B1EF0F3B44E1}" type="slidenum">
              <a:rPr lang="en-US" sz="1000">
                <a:solidFill>
                  <a:srgbClr val="A7A399"/>
                </a:solidFill>
              </a:rPr>
              <a:pPr/>
              <a:t>13</a:t>
            </a:fld>
            <a:endParaRPr lang="en-US" sz="1000">
              <a:solidFill>
                <a:srgbClr val="A7A399"/>
              </a:solidFill>
            </a:endParaRPr>
          </a:p>
        </p:txBody>
      </p:sp>
      <p:sp>
        <p:nvSpPr>
          <p:cNvPr id="18436" name="Rectangle 3"/>
          <p:cNvSpPr>
            <a:spLocks noChangeArrowheads="1"/>
          </p:cNvSpPr>
          <p:nvPr/>
        </p:nvSpPr>
        <p:spPr bwMode="auto">
          <a:xfrm>
            <a:off x="2258393" y="947436"/>
            <a:ext cx="7999412"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p>
            <a:pPr algn="l" eaLnBrk="1" hangingPunct="1">
              <a:lnSpc>
                <a:spcPct val="80000"/>
              </a:lnSpc>
            </a:pPr>
            <a:r>
              <a:rPr lang="en-US" sz="4400" cap="all" spc="100" dirty="0">
                <a:solidFill>
                  <a:schemeClr val="tx1">
                    <a:lumMod val="95000"/>
                    <a:lumOff val="5000"/>
                  </a:schemeClr>
                </a:solidFill>
                <a:latin typeface="+mj-lt"/>
                <a:ea typeface="+mj-ea"/>
                <a:cs typeface="+mj-cs"/>
              </a:rPr>
              <a:t>Outline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Part II: What</a:t>
            </a:r>
            <a:r>
              <a:rPr lang="zh-CN" altLang="en-US" dirty="0"/>
              <a:t> </a:t>
            </a:r>
            <a:r>
              <a:rPr lang="en-US" altLang="zh-CN" dirty="0"/>
              <a:t>to</a:t>
            </a:r>
            <a:r>
              <a:rPr lang="zh-CN" altLang="en-US" dirty="0"/>
              <a:t> </a:t>
            </a:r>
            <a:r>
              <a:rPr lang="en-US" altLang="zh-CN" dirty="0"/>
              <a:t>test</a:t>
            </a:r>
            <a:endParaRPr lang="en-US" dirty="0"/>
          </a:p>
        </p:txBody>
      </p:sp>
      <p:sp>
        <p:nvSpPr>
          <p:cNvPr id="3" name="Content Placeholder 2"/>
          <p:cNvSpPr>
            <a:spLocks noGrp="1"/>
          </p:cNvSpPr>
          <p:nvPr>
            <p:ph idx="1"/>
          </p:nvPr>
        </p:nvSpPr>
        <p:spPr/>
        <p:txBody>
          <a:bodyPr>
            <a:normAutofit/>
          </a:bodyPr>
          <a:lstStyle/>
          <a:p>
            <a:pPr>
              <a:buFont typeface="Wingdings" charset="2"/>
              <a:buChar char="Ø"/>
            </a:pPr>
            <a:r>
              <a:rPr lang="en-US" altLang="zh-CN" sz="3200" dirty="0"/>
              <a:t>Knowledge/</a:t>
            </a:r>
            <a:r>
              <a:rPr lang="zh-CN" altLang="en-US" sz="3200" dirty="0"/>
              <a:t> </a:t>
            </a:r>
            <a:r>
              <a:rPr lang="en-US" altLang="zh-CN" sz="3200" dirty="0"/>
              <a:t>Comprehension/</a:t>
            </a:r>
            <a:r>
              <a:rPr lang="zh-CN" altLang="en-US" sz="3200" dirty="0"/>
              <a:t> </a:t>
            </a:r>
            <a:r>
              <a:rPr lang="en-US" altLang="zh-CN" sz="3200" dirty="0"/>
              <a:t>Application</a:t>
            </a:r>
            <a:r>
              <a:rPr lang="zh-CN" altLang="en-US" sz="3200" dirty="0"/>
              <a:t> </a:t>
            </a:r>
            <a:endParaRPr lang="en-US" altLang="zh-CN" sz="3200" dirty="0"/>
          </a:p>
          <a:p>
            <a:pPr marL="516636" lvl="1" indent="-342900"/>
            <a:r>
              <a:rPr lang="en-GB" altLang="zh-CN" sz="3200" dirty="0"/>
              <a:t>Supervised learning (Regression and Classification)</a:t>
            </a:r>
          </a:p>
          <a:p>
            <a:pPr marL="516636" lvl="1" indent="-342900"/>
            <a:r>
              <a:rPr lang="en-GB" altLang="zh-CN" sz="3200" dirty="0"/>
              <a:t>Unsupervised learning (Clustering )</a:t>
            </a:r>
          </a:p>
          <a:p>
            <a:pPr marL="516636" lvl="1" indent="-342900"/>
            <a:r>
              <a:rPr lang="en-GB" altLang="zh-CN" sz="3200" dirty="0"/>
              <a:t>Reinforcement learning (MDP)</a:t>
            </a:r>
            <a:endParaRPr lang="en-US" altLang="zh-CN" sz="3200" dirty="0"/>
          </a:p>
          <a:p>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328713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BB62F-33FC-AED8-FC56-0A65086BB04E}"/>
              </a:ext>
            </a:extLst>
          </p:cNvPr>
          <p:cNvSpPr>
            <a:spLocks noGrp="1"/>
          </p:cNvSpPr>
          <p:nvPr>
            <p:ph type="title"/>
          </p:nvPr>
        </p:nvSpPr>
        <p:spPr/>
        <p:txBody>
          <a:bodyPr/>
          <a:lstStyle/>
          <a:p>
            <a:r>
              <a:rPr lang="en-US" altLang="zh-CN" dirty="0"/>
              <a:t>Supervised learning</a:t>
            </a:r>
            <a:endParaRPr lang="zh-CN" altLang="en-US" dirty="0"/>
          </a:p>
        </p:txBody>
      </p:sp>
      <p:sp>
        <p:nvSpPr>
          <p:cNvPr id="3" name="内容占位符 2">
            <a:extLst>
              <a:ext uri="{FF2B5EF4-FFF2-40B4-BE49-F238E27FC236}">
                <a16:creationId xmlns:a16="http://schemas.microsoft.com/office/drawing/2014/main" id="{614EF7D2-FCF3-8983-13B3-C31FE7015B90}"/>
              </a:ext>
            </a:extLst>
          </p:cNvPr>
          <p:cNvSpPr>
            <a:spLocks noGrp="1"/>
          </p:cNvSpPr>
          <p:nvPr>
            <p:ph idx="1"/>
          </p:nvPr>
        </p:nvSpPr>
        <p:spPr/>
        <p:txBody>
          <a:bodyPr/>
          <a:lstStyle/>
          <a:p>
            <a:r>
              <a:rPr lang="en-US" altLang="zh-CN" sz="2400" dirty="0"/>
              <a:t>Basic concept of supervised learning</a:t>
            </a:r>
          </a:p>
          <a:p>
            <a:r>
              <a:rPr lang="en-US" altLang="zh-CN" sz="2400" dirty="0"/>
              <a:t>Concept of regression and classification</a:t>
            </a:r>
          </a:p>
          <a:p>
            <a:r>
              <a:rPr lang="en-US" altLang="zh-CN" sz="2400" dirty="0"/>
              <a:t>Basic idea of logistic regression and naïve bayes</a:t>
            </a:r>
          </a:p>
          <a:p>
            <a:r>
              <a:rPr lang="en-US" altLang="zh-CN" sz="2400" dirty="0"/>
              <a:t>Train a neural network (perceptron)</a:t>
            </a:r>
          </a:p>
          <a:p>
            <a:endParaRPr lang="zh-CN" altLang="en-US" dirty="0"/>
          </a:p>
        </p:txBody>
      </p:sp>
    </p:spTree>
    <p:extLst>
      <p:ext uri="{BB962C8B-B14F-4D97-AF65-F5344CB8AC3E}">
        <p14:creationId xmlns:p14="http://schemas.microsoft.com/office/powerpoint/2010/main" val="441874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BB62F-33FC-AED8-FC56-0A65086BB04E}"/>
              </a:ext>
            </a:extLst>
          </p:cNvPr>
          <p:cNvSpPr>
            <a:spLocks noGrp="1"/>
          </p:cNvSpPr>
          <p:nvPr>
            <p:ph type="title"/>
          </p:nvPr>
        </p:nvSpPr>
        <p:spPr/>
        <p:txBody>
          <a:bodyPr/>
          <a:lstStyle/>
          <a:p>
            <a:r>
              <a:rPr lang="en-US" altLang="zh-CN" dirty="0" err="1"/>
              <a:t>UnSupervised</a:t>
            </a:r>
            <a:r>
              <a:rPr lang="en-US" altLang="zh-CN" dirty="0"/>
              <a:t> learning</a:t>
            </a:r>
            <a:endParaRPr lang="zh-CN" altLang="en-US" dirty="0"/>
          </a:p>
        </p:txBody>
      </p:sp>
      <p:sp>
        <p:nvSpPr>
          <p:cNvPr id="3" name="内容占位符 2">
            <a:extLst>
              <a:ext uri="{FF2B5EF4-FFF2-40B4-BE49-F238E27FC236}">
                <a16:creationId xmlns:a16="http://schemas.microsoft.com/office/drawing/2014/main" id="{614EF7D2-FCF3-8983-13B3-C31FE7015B90}"/>
              </a:ext>
            </a:extLst>
          </p:cNvPr>
          <p:cNvSpPr>
            <a:spLocks noGrp="1"/>
          </p:cNvSpPr>
          <p:nvPr>
            <p:ph idx="1"/>
          </p:nvPr>
        </p:nvSpPr>
        <p:spPr/>
        <p:txBody>
          <a:bodyPr/>
          <a:lstStyle/>
          <a:p>
            <a:r>
              <a:rPr lang="en-US" altLang="zh-CN" dirty="0"/>
              <a:t>Basic concept of Unsupervised learning</a:t>
            </a:r>
          </a:p>
          <a:p>
            <a:r>
              <a:rPr lang="en-US" altLang="zh-CN" dirty="0"/>
              <a:t>Clustering</a:t>
            </a:r>
          </a:p>
          <a:p>
            <a:r>
              <a:rPr lang="en-US" altLang="zh-CN" dirty="0"/>
              <a:t>K-means</a:t>
            </a:r>
          </a:p>
          <a:p>
            <a:endParaRPr lang="zh-CN" altLang="en-US" dirty="0"/>
          </a:p>
        </p:txBody>
      </p:sp>
    </p:spTree>
    <p:extLst>
      <p:ext uri="{BB962C8B-B14F-4D97-AF65-F5344CB8AC3E}">
        <p14:creationId xmlns:p14="http://schemas.microsoft.com/office/powerpoint/2010/main" val="416236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C65EC-9C9B-B746-A08E-399740DA3AD0}"/>
              </a:ext>
            </a:extLst>
          </p:cNvPr>
          <p:cNvSpPr>
            <a:spLocks noGrp="1"/>
          </p:cNvSpPr>
          <p:nvPr>
            <p:ph type="title"/>
          </p:nvPr>
        </p:nvSpPr>
        <p:spPr/>
        <p:txBody>
          <a:bodyPr>
            <a:normAutofit/>
          </a:bodyPr>
          <a:lstStyle/>
          <a:p>
            <a:r>
              <a:rPr lang="en-US" altLang="zh-CN" dirty="0"/>
              <a:t>Markov Decision Process (MDP)</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596BEA-722A-3C4D-8A8B-BA04028EEAF0}"/>
                  </a:ext>
                </a:extLst>
              </p:cNvPr>
              <p:cNvSpPr>
                <a:spLocks noGrp="1"/>
              </p:cNvSpPr>
              <p:nvPr>
                <p:ph idx="1"/>
              </p:nvPr>
            </p:nvSpPr>
            <p:spPr/>
            <p:txBody>
              <a:bodyPr/>
              <a:lstStyle/>
              <a:p>
                <a:r>
                  <a:rPr lang="en-US" altLang="zh-CN" i="1" dirty="0">
                    <a:solidFill>
                      <a:srgbClr val="C00000"/>
                    </a:solidFill>
                  </a:rPr>
                  <a:t>S</a:t>
                </a:r>
                <a:r>
                  <a:rPr lang="en-US" altLang="zh-CN" dirty="0">
                    <a:solidFill>
                      <a:srgbClr val="C00000"/>
                    </a:solidFill>
                  </a:rPr>
                  <a:t>:</a:t>
                </a:r>
                <a:r>
                  <a:rPr lang="en-US" altLang="zh-CN" dirty="0"/>
                  <a:t>A MDP is defined by a tuple </a:t>
                </a:r>
                <a:r>
                  <a:rPr lang="en-US" altLang="zh-CN" dirty="0">
                    <a:solidFill>
                      <a:srgbClr val="C00000"/>
                    </a:solidFill>
                  </a:rPr>
                  <a:t>(</a:t>
                </a:r>
                <a:r>
                  <a:rPr lang="en-US" altLang="zh-CN" i="1" dirty="0">
                    <a:solidFill>
                      <a:srgbClr val="C00000"/>
                    </a:solidFill>
                  </a:rPr>
                  <a:t>S,A, T, R</a:t>
                </a:r>
                <a:r>
                  <a:rPr lang="en-US" altLang="zh-CN" dirty="0">
                    <a:solidFill>
                      <a:srgbClr val="C00000"/>
                    </a:solidFill>
                  </a:rPr>
                  <a:t>):</a:t>
                </a:r>
              </a:p>
              <a:p>
                <a:r>
                  <a:rPr lang="en-US" altLang="zh-CN" dirty="0">
                    <a:solidFill>
                      <a:srgbClr val="C00000"/>
                    </a:solidFill>
                  </a:rPr>
                  <a:t> </a:t>
                </a:r>
                <a:r>
                  <a:rPr lang="en-US" altLang="zh-CN" dirty="0"/>
                  <a:t>a set of states </a:t>
                </a:r>
              </a:p>
              <a:p>
                <a:r>
                  <a:rPr lang="en-US" altLang="zh-CN" i="1" dirty="0">
                    <a:solidFill>
                      <a:srgbClr val="C00000"/>
                    </a:solidFill>
                  </a:rPr>
                  <a:t>A</a:t>
                </a:r>
                <a:r>
                  <a:rPr lang="en-US" altLang="zh-CN" dirty="0">
                    <a:solidFill>
                      <a:srgbClr val="C00000"/>
                    </a:solidFill>
                  </a:rPr>
                  <a:t>: </a:t>
                </a:r>
                <a:r>
                  <a:rPr lang="en-US" altLang="zh-CN" dirty="0"/>
                  <a:t>a set of actions</a:t>
                </a:r>
              </a:p>
              <a:p>
                <a:r>
                  <a:rPr lang="en-US" altLang="zh-CN" i="1" dirty="0">
                    <a:solidFill>
                      <a:srgbClr val="C00000"/>
                    </a:solidFill>
                  </a:rPr>
                  <a:t>T</a:t>
                </a:r>
                <a:r>
                  <a:rPr lang="en-US" altLang="zh-CN" dirty="0">
                    <a:solidFill>
                      <a:srgbClr val="C00000"/>
                    </a:solidFill>
                  </a:rPr>
                  <a:t>: </a:t>
                </a:r>
                <a:r>
                  <a:rPr lang="en-US" altLang="zh-CN" dirty="0"/>
                  <a:t>a transition function, </a:t>
                </a:r>
              </a:p>
              <a:p>
                <a:pPr lvl="1"/>
                <a14:m>
                  <m:oMath xmlns:m="http://schemas.openxmlformats.org/officeDocument/2006/math">
                    <m:r>
                      <a:rPr lang="en-US" altLang="zh-CN" i="1">
                        <a:latin typeface="Cambria Math" panose="02040503050406030204" pitchFamily="18" charset="0"/>
                      </a:rPr>
                      <m:t>𝑇</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 </m:t>
                    </m:r>
                  </m:oMath>
                </a14:m>
                <a:r>
                  <a:rPr lang="en-US" altLang="zh-CN" dirty="0"/>
                  <a:t>where s </a:t>
                </a:r>
                <a:r>
                  <a:rPr lang="en-US" altLang="zh-CN" dirty="0">
                    <a:sym typeface="Symbol" panose="05050102010706020507" pitchFamily="18" charset="2"/>
                  </a:rPr>
                  <a:t></a:t>
                </a:r>
                <a:r>
                  <a:rPr lang="en-US" altLang="zh-CN" dirty="0"/>
                  <a:t> S, a </a:t>
                </a:r>
                <a:r>
                  <a:rPr lang="en-US" altLang="zh-CN" dirty="0">
                    <a:sym typeface="Symbol" panose="05050102010706020507" pitchFamily="18" charset="2"/>
                  </a:rPr>
                  <a:t> </a:t>
                </a:r>
                <a:r>
                  <a:rPr lang="en-US" altLang="zh-CN" dirty="0"/>
                  <a:t>A, s’</a:t>
                </a:r>
                <a:r>
                  <a:rPr lang="en-US" altLang="zh-CN" dirty="0">
                    <a:sym typeface="Symbol" panose="05050102010706020507" pitchFamily="18" charset="2"/>
                  </a:rPr>
                  <a:t> </a:t>
                </a:r>
                <a:r>
                  <a:rPr lang="en-US" altLang="zh-CN" dirty="0"/>
                  <a:t> S, sometimes denoted as </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oMath>
                </a14:m>
                <a:r>
                  <a:rPr lang="en-US" altLang="zh-CN" dirty="0"/>
                  <a:t> </a:t>
                </a:r>
              </a:p>
              <a:p>
                <a:pPr marL="128016" lvl="1" indent="0">
                  <a:buNone/>
                </a:pPr>
                <a:r>
                  <a:rPr lang="en-US" altLang="zh-CN" i="1" dirty="0">
                    <a:solidFill>
                      <a:srgbClr val="C00000"/>
                    </a:solidFill>
                  </a:rPr>
                  <a:t>R</a:t>
                </a:r>
                <a:r>
                  <a:rPr lang="en-US" altLang="zh-CN" dirty="0">
                    <a:solidFill>
                      <a:srgbClr val="C00000"/>
                    </a:solidFill>
                  </a:rPr>
                  <a:t>: </a:t>
                </a:r>
                <a:r>
                  <a:rPr lang="en-US" altLang="zh-CN" dirty="0"/>
                  <a:t>a reward function, </a:t>
                </a:r>
              </a:p>
              <a:p>
                <a:pPr lvl="1"/>
                <a14:m>
                  <m:oMath xmlns:m="http://schemas.openxmlformats.org/officeDocument/2006/math">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 </m:t>
                    </m:r>
                  </m:oMath>
                </a14:m>
                <a:r>
                  <a:rPr lang="en-US" altLang="zh-CN" dirty="0"/>
                  <a:t>is reward for the transition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 </m:t>
                    </m:r>
                  </m:oMath>
                </a14:m>
                <a:endParaRPr lang="en-US" altLang="zh-CN" dirty="0"/>
              </a:p>
              <a:p>
                <a:pPr lvl="1"/>
                <a14:m>
                  <m:oMath xmlns:m="http://schemas.openxmlformats.org/officeDocument/2006/math">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𝑠</m:t>
                    </m:r>
                  </m:oMath>
                </a14:m>
                <a:r>
                  <a:rPr lang="en-US" altLang="zh-CN" dirty="0"/>
                  <a:t>) is the reward for the state s</a:t>
                </a:r>
              </a:p>
              <a:p>
                <a:pPr lvl="1"/>
                <a:endParaRPr lang="en-US" altLang="zh-CN" dirty="0"/>
              </a:p>
              <a:p>
                <a:endParaRPr kumimoji="1" lang="zh-CN" altLang="en-US" dirty="0"/>
              </a:p>
            </p:txBody>
          </p:sp>
        </mc:Choice>
        <mc:Fallback xmlns="">
          <p:sp>
            <p:nvSpPr>
              <p:cNvPr id="3" name="内容占位符 2">
                <a:extLst>
                  <a:ext uri="{FF2B5EF4-FFF2-40B4-BE49-F238E27FC236}">
                    <a16:creationId xmlns:a16="http://schemas.microsoft.com/office/drawing/2014/main" id="{92596BEA-722A-3C4D-8A8B-BA04028EEAF0}"/>
                  </a:ext>
                </a:extLst>
              </p:cNvPr>
              <p:cNvSpPr>
                <a:spLocks noGrp="1" noRot="1" noChangeAspect="1" noMove="1" noResize="1" noEditPoints="1" noAdjustHandles="1" noChangeArrowheads="1" noChangeShapeType="1" noTextEdit="1"/>
              </p:cNvSpPr>
              <p:nvPr>
                <p:ph idx="1"/>
              </p:nvPr>
            </p:nvSpPr>
            <p:spPr>
              <a:blipFill>
                <a:blip r:embed="rId2"/>
                <a:stretch>
                  <a:fillRect l="-314" t="-181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1226DE0-E2C4-4B46-803B-61339C64DE73}"/>
              </a:ext>
            </a:extLst>
          </p:cNvPr>
          <p:cNvSpPr>
            <a:spLocks noGrp="1"/>
          </p:cNvSpPr>
          <p:nvPr>
            <p:ph type="sldNum" sz="quarter" idx="12"/>
          </p:nvPr>
        </p:nvSpPr>
        <p:spPr/>
        <p:txBody>
          <a:bodyPr/>
          <a:lstStyle/>
          <a:p>
            <a:fld id="{73ED9E58-58CD-4509-AA36-E19A52A37BA5}" type="slidenum">
              <a:rPr lang="en-US" smtClean="0"/>
              <a:pPr/>
              <a:t>17</a:t>
            </a:fld>
            <a:endParaRPr lang="en-US"/>
          </a:p>
        </p:txBody>
      </p:sp>
    </p:spTree>
    <p:extLst>
      <p:ext uri="{BB962C8B-B14F-4D97-AF65-F5344CB8AC3E}">
        <p14:creationId xmlns:p14="http://schemas.microsoft.com/office/powerpoint/2010/main" val="1786112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C65EC-9C9B-B746-A08E-399740DA3AD0}"/>
              </a:ext>
            </a:extLst>
          </p:cNvPr>
          <p:cNvSpPr>
            <a:spLocks noGrp="1"/>
          </p:cNvSpPr>
          <p:nvPr>
            <p:ph type="title"/>
          </p:nvPr>
        </p:nvSpPr>
        <p:spPr/>
        <p:txBody>
          <a:bodyPr>
            <a:normAutofit/>
          </a:bodyPr>
          <a:lstStyle/>
          <a:p>
            <a:r>
              <a:rPr lang="en-US" altLang="zh-CN" dirty="0"/>
              <a:t>Markov Decision Process (MDP)</a:t>
            </a:r>
            <a:endParaRPr kumimoji="1" lang="zh-CN" altLang="en-US" dirty="0"/>
          </a:p>
        </p:txBody>
      </p:sp>
      <p:sp>
        <p:nvSpPr>
          <p:cNvPr id="4" name="灯片编号占位符 3">
            <a:extLst>
              <a:ext uri="{FF2B5EF4-FFF2-40B4-BE49-F238E27FC236}">
                <a16:creationId xmlns:a16="http://schemas.microsoft.com/office/drawing/2014/main" id="{F1226DE0-E2C4-4B46-803B-61339C64DE73}"/>
              </a:ext>
            </a:extLst>
          </p:cNvPr>
          <p:cNvSpPr>
            <a:spLocks noGrp="1"/>
          </p:cNvSpPr>
          <p:nvPr>
            <p:ph type="sldNum" sz="quarter" idx="12"/>
          </p:nvPr>
        </p:nvSpPr>
        <p:spPr/>
        <p:txBody>
          <a:bodyPr/>
          <a:lstStyle/>
          <a:p>
            <a:fld id="{73ED9E58-58CD-4509-AA36-E19A52A37BA5}" type="slidenum">
              <a:rPr lang="en-US" smtClean="0"/>
              <a:pPr/>
              <a:t>18</a:t>
            </a:fld>
            <a:endParaRPr lang="en-US"/>
          </a:p>
        </p:txBody>
      </p:sp>
      <p:pic>
        <p:nvPicPr>
          <p:cNvPr id="5" name="图片 4">
            <a:extLst>
              <a:ext uri="{FF2B5EF4-FFF2-40B4-BE49-F238E27FC236}">
                <a16:creationId xmlns:a16="http://schemas.microsoft.com/office/drawing/2014/main" id="{10F56283-8DFD-B8E1-7FD8-0F02BC176EF9}"/>
              </a:ext>
            </a:extLst>
          </p:cNvPr>
          <p:cNvPicPr>
            <a:picLocks noChangeAspect="1"/>
          </p:cNvPicPr>
          <p:nvPr/>
        </p:nvPicPr>
        <p:blipFill>
          <a:blip r:embed="rId2"/>
          <a:stretch>
            <a:fillRect/>
          </a:stretch>
        </p:blipFill>
        <p:spPr>
          <a:xfrm>
            <a:off x="789855" y="2147887"/>
            <a:ext cx="7058025" cy="2562225"/>
          </a:xfrm>
          <a:prstGeom prst="rect">
            <a:avLst/>
          </a:prstGeom>
        </p:spPr>
      </p:pic>
      <p:sp>
        <p:nvSpPr>
          <p:cNvPr id="7" name="标注: 左箭头 6">
            <a:extLst>
              <a:ext uri="{FF2B5EF4-FFF2-40B4-BE49-F238E27FC236}">
                <a16:creationId xmlns:a16="http://schemas.microsoft.com/office/drawing/2014/main" id="{74B3E012-0FD0-9EF9-6D82-39349319F9AC}"/>
              </a:ext>
            </a:extLst>
          </p:cNvPr>
          <p:cNvSpPr/>
          <p:nvPr/>
        </p:nvSpPr>
        <p:spPr>
          <a:xfrm>
            <a:off x="7464091" y="2583509"/>
            <a:ext cx="2631181" cy="864958"/>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a:solidFill>
                  <a:srgbClr val="FF0000"/>
                </a:solidFill>
              </a:rPr>
              <a:t>Bellman equation</a:t>
            </a:r>
            <a:endParaRPr lang="zh-CN" altLang="en-US" sz="2400" dirty="0">
              <a:solidFill>
                <a:srgbClr val="FF0000"/>
              </a:solidFill>
            </a:endParaRPr>
          </a:p>
        </p:txBody>
      </p:sp>
    </p:spTree>
    <p:extLst>
      <p:ext uri="{BB962C8B-B14F-4D97-AF65-F5344CB8AC3E}">
        <p14:creationId xmlns:p14="http://schemas.microsoft.com/office/powerpoint/2010/main" val="2992674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3D157-A629-FD43-9607-3491085943BC}"/>
              </a:ext>
            </a:extLst>
          </p:cNvPr>
          <p:cNvSpPr>
            <a:spLocks noGrp="1"/>
          </p:cNvSpPr>
          <p:nvPr>
            <p:ph type="title"/>
          </p:nvPr>
        </p:nvSpPr>
        <p:spPr/>
        <p:txBody>
          <a:bodyPr/>
          <a:lstStyle/>
          <a:p>
            <a:r>
              <a:rPr lang="en-US" altLang="zh-CN" dirty="0"/>
              <a:t>Markov Decision Process (MDP)</a:t>
            </a:r>
            <a:endParaRPr kumimoji="1" lang="zh-CN" altLang="en-US" dirty="0"/>
          </a:p>
        </p:txBody>
      </p:sp>
      <p:sp>
        <p:nvSpPr>
          <p:cNvPr id="3" name="内容占位符 2">
            <a:extLst>
              <a:ext uri="{FF2B5EF4-FFF2-40B4-BE49-F238E27FC236}">
                <a16:creationId xmlns:a16="http://schemas.microsoft.com/office/drawing/2014/main" id="{BB5AA073-3FD3-B54A-959C-B4F6DD9AC61C}"/>
              </a:ext>
            </a:extLst>
          </p:cNvPr>
          <p:cNvSpPr>
            <a:spLocks noGrp="1"/>
          </p:cNvSpPr>
          <p:nvPr>
            <p:ph idx="1"/>
          </p:nvPr>
        </p:nvSpPr>
        <p:spPr>
          <a:xfrm>
            <a:off x="1024128" y="1820599"/>
            <a:ext cx="9720071" cy="4023360"/>
          </a:xfrm>
        </p:spPr>
        <p:txBody>
          <a:bodyPr/>
          <a:lstStyle/>
          <a:p>
            <a:pPr>
              <a:buFont typeface="Wingdings" pitchFamily="2" charset="2"/>
              <a:buChar char="l"/>
            </a:pPr>
            <a:r>
              <a:rPr kumimoji="1" lang="en-US" altLang="zh-CN" dirty="0"/>
              <a:t>Policy</a:t>
            </a:r>
          </a:p>
          <a:p>
            <a:pPr>
              <a:buFont typeface="Wingdings" pitchFamily="2" charset="2"/>
              <a:buChar char="l"/>
            </a:pPr>
            <a:r>
              <a:rPr kumimoji="1" lang="en-US" altLang="zh-CN" dirty="0"/>
              <a:t>Policy evaluation</a:t>
            </a:r>
          </a:p>
          <a:p>
            <a:pPr>
              <a:buFont typeface="Wingdings" pitchFamily="2" charset="2"/>
              <a:buChar char="l"/>
            </a:pPr>
            <a:r>
              <a:rPr kumimoji="1" lang="en-US" altLang="zh-CN" dirty="0"/>
              <a:t>Value iteration</a:t>
            </a:r>
          </a:p>
          <a:p>
            <a:pPr>
              <a:buFont typeface="Wingdings" pitchFamily="2" charset="2"/>
              <a:buChar char="l"/>
            </a:pPr>
            <a:r>
              <a:rPr kumimoji="1" lang="en-US" altLang="zh-CN" dirty="0"/>
              <a:t>Optimal value and optimal Policy</a:t>
            </a:r>
          </a:p>
          <a:p>
            <a:pPr>
              <a:buFont typeface="Wingdings" pitchFamily="2" charset="2"/>
              <a:buChar char="l"/>
            </a:pPr>
            <a:r>
              <a:rPr kumimoji="1" lang="en-US" altLang="zh-CN" dirty="0"/>
              <a:t>Bellman equation</a:t>
            </a:r>
            <a:endParaRPr kumimoji="1" lang="zh-CN" altLang="en-US" dirty="0"/>
          </a:p>
        </p:txBody>
      </p:sp>
      <p:sp>
        <p:nvSpPr>
          <p:cNvPr id="4" name="灯片编号占位符 3">
            <a:extLst>
              <a:ext uri="{FF2B5EF4-FFF2-40B4-BE49-F238E27FC236}">
                <a16:creationId xmlns:a16="http://schemas.microsoft.com/office/drawing/2014/main" id="{1C769970-2368-5D47-AA21-243A36337D5B}"/>
              </a:ext>
            </a:extLst>
          </p:cNvPr>
          <p:cNvSpPr>
            <a:spLocks noGrp="1"/>
          </p:cNvSpPr>
          <p:nvPr>
            <p:ph type="sldNum" sz="quarter" idx="12"/>
          </p:nvPr>
        </p:nvSpPr>
        <p:spPr/>
        <p:txBody>
          <a:bodyPr/>
          <a:lstStyle/>
          <a:p>
            <a:fld id="{73ED9E58-58CD-4509-AA36-E19A52A37BA5}" type="slidenum">
              <a:rPr lang="en-US" smtClean="0"/>
              <a:pPr/>
              <a:t>19</a:t>
            </a:fld>
            <a:endParaRPr lang="en-US"/>
          </a:p>
        </p:txBody>
      </p:sp>
    </p:spTree>
    <p:extLst>
      <p:ext uri="{BB962C8B-B14F-4D97-AF65-F5344CB8AC3E}">
        <p14:creationId xmlns:p14="http://schemas.microsoft.com/office/powerpoint/2010/main" val="1803101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756" y="267694"/>
            <a:ext cx="9720072" cy="1499616"/>
          </a:xfrm>
        </p:spPr>
        <p:txBody>
          <a:bodyPr/>
          <a:lstStyle/>
          <a:p>
            <a:r>
              <a:rPr lang="en-US" dirty="0"/>
              <a:t>SET / </a:t>
            </a:r>
            <a:r>
              <a:rPr lang="en-US" dirty="0" err="1"/>
              <a:t>sem</a:t>
            </a:r>
            <a:r>
              <a:rPr lang="zh-CN" altLang="en-US" dirty="0"/>
              <a:t> </a:t>
            </a:r>
            <a:r>
              <a:rPr lang="en-US" dirty="0"/>
              <a:t> </a:t>
            </a:r>
          </a:p>
        </p:txBody>
      </p:sp>
      <p:sp>
        <p:nvSpPr>
          <p:cNvPr id="5" name="Content Placeholder 4">
            <a:extLst>
              <a:ext uri="{FF2B5EF4-FFF2-40B4-BE49-F238E27FC236}">
                <a16:creationId xmlns:a16="http://schemas.microsoft.com/office/drawing/2014/main" id="{7CAA632F-0A45-694D-829B-EE3EF37F9859}"/>
              </a:ext>
            </a:extLst>
          </p:cNvPr>
          <p:cNvSpPr>
            <a:spLocks noGrp="1"/>
          </p:cNvSpPr>
          <p:nvPr>
            <p:ph idx="1"/>
          </p:nvPr>
        </p:nvSpPr>
        <p:spPr>
          <a:xfrm>
            <a:off x="751842" y="1375820"/>
            <a:ext cx="8047602" cy="1568866"/>
          </a:xfrm>
        </p:spPr>
        <p:txBody>
          <a:bodyPr/>
          <a:lstStyle/>
          <a:p>
            <a:r>
              <a:rPr lang="en-CN" sz="2400" dirty="0"/>
              <a:t>Target completion rate 50%</a:t>
            </a:r>
          </a:p>
          <a:p>
            <a:endParaRPr lang="en-CN" altLang="zh-CN" dirty="0"/>
          </a:p>
          <a:p>
            <a:pPr marL="0" indent="0">
              <a:buNone/>
            </a:pPr>
            <a:r>
              <a:rPr lang="zh-CN" altLang="en-US" sz="2800" dirty="0"/>
              <a:t>    </a:t>
            </a:r>
            <a:r>
              <a:rPr lang="en-CN" sz="2800" dirty="0"/>
              <a:t>Strongly Agree </a:t>
            </a:r>
            <a:r>
              <a:rPr lang="zh-CN" altLang="en-US" sz="2800" dirty="0"/>
              <a:t>    </a:t>
            </a:r>
            <a:r>
              <a:rPr lang="en-US" altLang="zh-CN" sz="2800" dirty="0"/>
              <a:t>=</a:t>
            </a:r>
            <a:r>
              <a:rPr lang="zh-CN" altLang="en-US" sz="2800" dirty="0"/>
              <a:t> </a:t>
            </a:r>
            <a:r>
              <a:rPr lang="en-US" altLang="zh-CN" sz="2800" dirty="0"/>
              <a:t>&gt;</a:t>
            </a:r>
            <a:endParaRPr lang="en-CN" sz="2800" dirty="0"/>
          </a:p>
        </p:txBody>
      </p:sp>
      <p:pic>
        <p:nvPicPr>
          <p:cNvPr id="7" name="Picture 6">
            <a:extLst>
              <a:ext uri="{FF2B5EF4-FFF2-40B4-BE49-F238E27FC236}">
                <a16:creationId xmlns:a16="http://schemas.microsoft.com/office/drawing/2014/main" id="{0140DE88-42DE-634C-9D3B-F8D1D3AA593C}"/>
              </a:ext>
            </a:extLst>
          </p:cNvPr>
          <p:cNvPicPr>
            <a:picLocks noChangeAspect="1"/>
          </p:cNvPicPr>
          <p:nvPr/>
        </p:nvPicPr>
        <p:blipFill>
          <a:blip r:embed="rId2"/>
          <a:stretch>
            <a:fillRect/>
          </a:stretch>
        </p:blipFill>
        <p:spPr>
          <a:xfrm>
            <a:off x="4612028" y="1738167"/>
            <a:ext cx="2413175" cy="1499616"/>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6A445B6E-74F1-C842-A46C-323DF05ACAEA}"/>
              </a:ext>
            </a:extLst>
          </p:cNvPr>
          <p:cNvPicPr>
            <a:picLocks noChangeAspect="1"/>
          </p:cNvPicPr>
          <p:nvPr/>
        </p:nvPicPr>
        <p:blipFill>
          <a:blip r:embed="rId3"/>
          <a:stretch>
            <a:fillRect/>
          </a:stretch>
        </p:blipFill>
        <p:spPr>
          <a:xfrm>
            <a:off x="5157857" y="3349277"/>
            <a:ext cx="1665904" cy="1330462"/>
          </a:xfrm>
          <a:prstGeom prst="rect">
            <a:avLst/>
          </a:prstGeom>
        </p:spPr>
      </p:pic>
      <p:pic>
        <p:nvPicPr>
          <p:cNvPr id="10" name="Picture 9">
            <a:extLst>
              <a:ext uri="{FF2B5EF4-FFF2-40B4-BE49-F238E27FC236}">
                <a16:creationId xmlns:a16="http://schemas.microsoft.com/office/drawing/2014/main" id="{88F3538A-22DF-7845-A648-3BC835BA187A}"/>
              </a:ext>
            </a:extLst>
          </p:cNvPr>
          <p:cNvPicPr>
            <a:picLocks noChangeAspect="1"/>
          </p:cNvPicPr>
          <p:nvPr/>
        </p:nvPicPr>
        <p:blipFill>
          <a:blip r:embed="rId4"/>
          <a:stretch>
            <a:fillRect/>
          </a:stretch>
        </p:blipFill>
        <p:spPr>
          <a:xfrm>
            <a:off x="4612028" y="4791233"/>
            <a:ext cx="2105715" cy="1543886"/>
          </a:xfrm>
          <a:prstGeom prst="rect">
            <a:avLst/>
          </a:prstGeom>
        </p:spPr>
      </p:pic>
      <p:sp>
        <p:nvSpPr>
          <p:cNvPr id="11" name="TextBox 10">
            <a:extLst>
              <a:ext uri="{FF2B5EF4-FFF2-40B4-BE49-F238E27FC236}">
                <a16:creationId xmlns:a16="http://schemas.microsoft.com/office/drawing/2014/main" id="{722E3DDE-2B46-1F4F-B549-20BF9510A93B}"/>
              </a:ext>
            </a:extLst>
          </p:cNvPr>
          <p:cNvSpPr txBox="1"/>
          <p:nvPr/>
        </p:nvSpPr>
        <p:spPr>
          <a:xfrm>
            <a:off x="1188372" y="5563176"/>
            <a:ext cx="3423656" cy="523220"/>
          </a:xfrm>
          <a:prstGeom prst="rect">
            <a:avLst/>
          </a:prstGeom>
          <a:noFill/>
        </p:spPr>
        <p:txBody>
          <a:bodyPr wrap="square" rtlCol="0">
            <a:spAutoFit/>
          </a:bodyPr>
          <a:lstStyle/>
          <a:p>
            <a:r>
              <a:rPr lang="en-US" altLang="zh-CN" sz="2800" dirty="0"/>
              <a:t>Strongly</a:t>
            </a:r>
            <a:r>
              <a:rPr lang="zh-CN" altLang="en-US" sz="2800" dirty="0"/>
              <a:t> </a:t>
            </a:r>
            <a:r>
              <a:rPr lang="en-US" altLang="zh-CN" sz="2800" dirty="0"/>
              <a:t>Disagree</a:t>
            </a:r>
            <a:r>
              <a:rPr lang="zh-CN" altLang="en-US" sz="2800" dirty="0"/>
              <a:t> </a:t>
            </a:r>
            <a:r>
              <a:rPr lang="en-US" altLang="zh-CN" sz="2800" dirty="0"/>
              <a:t>=</a:t>
            </a:r>
            <a:r>
              <a:rPr lang="zh-CN" altLang="en-US" sz="2800" dirty="0"/>
              <a:t> </a:t>
            </a:r>
            <a:r>
              <a:rPr lang="en-US" altLang="zh-CN" sz="2800" dirty="0"/>
              <a:t>&gt;</a:t>
            </a:r>
            <a:endParaRPr lang="en-CN" sz="2800" dirty="0"/>
          </a:p>
        </p:txBody>
      </p:sp>
      <p:sp>
        <p:nvSpPr>
          <p:cNvPr id="12" name="TextBox 11">
            <a:extLst>
              <a:ext uri="{FF2B5EF4-FFF2-40B4-BE49-F238E27FC236}">
                <a16:creationId xmlns:a16="http://schemas.microsoft.com/office/drawing/2014/main" id="{08C08790-23A0-334D-B7FF-2B8B9878E36F}"/>
              </a:ext>
            </a:extLst>
          </p:cNvPr>
          <p:cNvSpPr txBox="1"/>
          <p:nvPr/>
        </p:nvSpPr>
        <p:spPr>
          <a:xfrm>
            <a:off x="1188372" y="3814811"/>
            <a:ext cx="3587271" cy="523220"/>
          </a:xfrm>
          <a:prstGeom prst="rect">
            <a:avLst/>
          </a:prstGeom>
          <a:noFill/>
        </p:spPr>
        <p:txBody>
          <a:bodyPr wrap="square" rtlCol="0">
            <a:spAutoFit/>
          </a:bodyPr>
          <a:lstStyle/>
          <a:p>
            <a:r>
              <a:rPr lang="en-US" altLang="zh-CN" sz="2800" dirty="0"/>
              <a:t>Neutral</a:t>
            </a:r>
            <a:r>
              <a:rPr lang="zh-CN" altLang="en-US" sz="2800" dirty="0"/>
              <a:t>               </a:t>
            </a:r>
            <a:r>
              <a:rPr lang="en-US" altLang="zh-CN" sz="2800" dirty="0"/>
              <a:t>=</a:t>
            </a:r>
            <a:r>
              <a:rPr lang="zh-CN" altLang="en-US" sz="2800" dirty="0"/>
              <a:t> </a:t>
            </a:r>
            <a:r>
              <a:rPr lang="en-US" altLang="zh-CN" sz="2800" dirty="0"/>
              <a:t>&gt;</a:t>
            </a:r>
            <a:endParaRPr lang="en-CN" sz="2800" dirty="0"/>
          </a:p>
        </p:txBody>
      </p:sp>
      <p:sp>
        <p:nvSpPr>
          <p:cNvPr id="14" name="Rectangle 13">
            <a:extLst>
              <a:ext uri="{FF2B5EF4-FFF2-40B4-BE49-F238E27FC236}">
                <a16:creationId xmlns:a16="http://schemas.microsoft.com/office/drawing/2014/main" id="{9D3DC0AB-8796-B344-B763-123637674CAF}"/>
              </a:ext>
            </a:extLst>
          </p:cNvPr>
          <p:cNvSpPr/>
          <p:nvPr/>
        </p:nvSpPr>
        <p:spPr>
          <a:xfrm>
            <a:off x="6691239" y="1320321"/>
            <a:ext cx="5498101" cy="369332"/>
          </a:xfrm>
          <a:prstGeom prst="rect">
            <a:avLst/>
          </a:prstGeom>
        </p:spPr>
        <p:txBody>
          <a:bodyPr wrap="square">
            <a:spAutoFit/>
          </a:bodyPr>
          <a:lstStyle/>
          <a:p>
            <a:r>
              <a:rPr lang="en-US" dirty="0">
                <a:latin typeface="Microsoft Yahei UI" panose="020B0503020204020204" pitchFamily="34" charset="-122"/>
                <a:ea typeface="Microsoft Yahei UI" panose="020B0503020204020204" pitchFamily="34" charset="-122"/>
                <a:hlinkClick r:id="rId5"/>
              </a:rPr>
              <a:t>https://bluecastle-cn-surveys.nottingham.ac.uk</a:t>
            </a:r>
            <a:endParaRPr lang="en-CN" dirty="0"/>
          </a:p>
        </p:txBody>
      </p:sp>
      <p:pic>
        <p:nvPicPr>
          <p:cNvPr id="3" name="图片 2">
            <a:extLst>
              <a:ext uri="{FF2B5EF4-FFF2-40B4-BE49-F238E27FC236}">
                <a16:creationId xmlns:a16="http://schemas.microsoft.com/office/drawing/2014/main" id="{FFB18866-BE3C-5F00-A0BA-074034678929}"/>
              </a:ext>
            </a:extLst>
          </p:cNvPr>
          <p:cNvPicPr>
            <a:picLocks noChangeAspect="1"/>
          </p:cNvPicPr>
          <p:nvPr/>
        </p:nvPicPr>
        <p:blipFill>
          <a:blip r:embed="rId6"/>
          <a:stretch>
            <a:fillRect/>
          </a:stretch>
        </p:blipFill>
        <p:spPr>
          <a:xfrm>
            <a:off x="8108028" y="2487975"/>
            <a:ext cx="2895600" cy="2905125"/>
          </a:xfrm>
          <a:prstGeom prst="rect">
            <a:avLst/>
          </a:prstGeom>
        </p:spPr>
      </p:pic>
    </p:spTree>
    <p:extLst>
      <p:ext uri="{BB962C8B-B14F-4D97-AF65-F5344CB8AC3E}">
        <p14:creationId xmlns:p14="http://schemas.microsoft.com/office/powerpoint/2010/main" val="4290709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to AI Method</a:t>
            </a:r>
          </a:p>
        </p:txBody>
      </p:sp>
      <p:sp>
        <p:nvSpPr>
          <p:cNvPr id="3" name="Content Placeholder 2"/>
          <p:cNvSpPr>
            <a:spLocks noGrp="1"/>
          </p:cNvSpPr>
          <p:nvPr>
            <p:ph idx="1"/>
          </p:nvPr>
        </p:nvSpPr>
        <p:spPr>
          <a:xfrm>
            <a:off x="2292096" y="2286000"/>
            <a:ext cx="8090154" cy="4023360"/>
          </a:xfrm>
        </p:spPr>
        <p:txBody>
          <a:bodyPr/>
          <a:lstStyle/>
          <a:p>
            <a:r>
              <a:rPr lang="en-US" dirty="0"/>
              <a:t>Linear Programming, Integer Programming</a:t>
            </a:r>
          </a:p>
          <a:p>
            <a:r>
              <a:rPr lang="en-US" dirty="0"/>
              <a:t>Heuristic Algorithm</a:t>
            </a:r>
          </a:p>
          <a:p>
            <a:r>
              <a:rPr lang="en-GB" altLang="zh-CN" dirty="0">
                <a:ea typeface="宋体" charset="-122"/>
              </a:rPr>
              <a:t>Metaheuristics(Genetic algorithm, Simulated annealing, </a:t>
            </a:r>
            <a:r>
              <a:rPr lang="en-GB" altLang="zh-CN" dirty="0" err="1">
                <a:ea typeface="宋体" charset="-122"/>
              </a:rPr>
              <a:t>Tabu</a:t>
            </a:r>
            <a:r>
              <a:rPr lang="en-GB" altLang="zh-CN" dirty="0">
                <a:ea typeface="宋体" charset="-122"/>
              </a:rPr>
              <a:t> search)</a:t>
            </a:r>
          </a:p>
          <a:p>
            <a:r>
              <a:rPr lang="en-GB" altLang="zh-CN" dirty="0">
                <a:ea typeface="宋体" charset="-122"/>
              </a:rPr>
              <a:t>Population Based Metaheuristics </a:t>
            </a:r>
          </a:p>
          <a:p>
            <a:r>
              <a:rPr lang="en-GB" altLang="zh-CN" dirty="0">
                <a:ea typeface="宋体" charset="-122"/>
              </a:rPr>
              <a:t>Hyper heuristic(</a:t>
            </a:r>
            <a:r>
              <a:rPr lang="en-GB" dirty="0"/>
              <a:t>Reinforcement learning</a:t>
            </a:r>
            <a:r>
              <a:rPr lang="en-GB" altLang="zh-CN" dirty="0">
                <a:ea typeface="宋体" charset="-122"/>
              </a:rPr>
              <a:t>)</a:t>
            </a:r>
          </a:p>
          <a:p>
            <a:endParaRPr lang="en-US" dirty="0"/>
          </a:p>
        </p:txBody>
      </p:sp>
      <p:sp>
        <p:nvSpPr>
          <p:cNvPr id="4" name="Slide Number Placeholder 3"/>
          <p:cNvSpPr>
            <a:spLocks noGrp="1"/>
          </p:cNvSpPr>
          <p:nvPr>
            <p:ph type="sldNum" sz="quarter" idx="12"/>
          </p:nvPr>
        </p:nvSpPr>
        <p:spPr/>
        <p:txBody>
          <a:bodyPr/>
          <a:lstStyle/>
          <a:p>
            <a:fld id="{73ED9E58-58CD-4509-AA36-E19A52A37BA5}" type="slidenum">
              <a:rPr lang="en-US" smtClean="0"/>
              <a:pPr/>
              <a:t>20</a:t>
            </a:fld>
            <a:endParaRPr lang="en-US"/>
          </a:p>
        </p:txBody>
      </p:sp>
    </p:spTree>
    <p:extLst>
      <p:ext uri="{BB962C8B-B14F-4D97-AF65-F5344CB8AC3E}">
        <p14:creationId xmlns:p14="http://schemas.microsoft.com/office/powerpoint/2010/main" val="1825978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05973" y="748748"/>
            <a:ext cx="5288784" cy="923330"/>
          </a:xfrm>
          <a:prstGeom prst="rect">
            <a:avLst/>
          </a:prstGeom>
          <a:noFill/>
        </p:spPr>
        <p:txBody>
          <a:bodyPr wrap="squar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GOOD LUCK !!!!!!</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8" name="Picture 7" descr="A picture containing clipart&#10;&#10;Description automatically generated">
            <a:extLst>
              <a:ext uri="{FF2B5EF4-FFF2-40B4-BE49-F238E27FC236}">
                <a16:creationId xmlns:a16="http://schemas.microsoft.com/office/drawing/2014/main" id="{7E238A83-62D1-7F4D-8EC8-F46F14C6D0C4}"/>
              </a:ext>
            </a:extLst>
          </p:cNvPr>
          <p:cNvPicPr>
            <a:picLocks noChangeAspect="1"/>
          </p:cNvPicPr>
          <p:nvPr/>
        </p:nvPicPr>
        <p:blipFill>
          <a:blip r:embed="rId2"/>
          <a:stretch>
            <a:fillRect/>
          </a:stretch>
        </p:blipFill>
        <p:spPr>
          <a:xfrm>
            <a:off x="3580848" y="2299252"/>
            <a:ext cx="4394200" cy="3505200"/>
          </a:xfrm>
          <a:prstGeom prst="rect">
            <a:avLst/>
          </a:prstGeom>
        </p:spPr>
      </p:pic>
    </p:spTree>
    <p:extLst>
      <p:ext uri="{BB962C8B-B14F-4D97-AF65-F5344CB8AC3E}">
        <p14:creationId xmlns:p14="http://schemas.microsoft.com/office/powerpoint/2010/main" val="186494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 Paper Format</a:t>
            </a:r>
            <a:endParaRPr lang="en-US" dirty="0"/>
          </a:p>
        </p:txBody>
      </p:sp>
      <p:sp>
        <p:nvSpPr>
          <p:cNvPr id="3" name="Content Placeholder 2"/>
          <p:cNvSpPr>
            <a:spLocks noGrp="1"/>
          </p:cNvSpPr>
          <p:nvPr>
            <p:ph idx="1"/>
          </p:nvPr>
        </p:nvSpPr>
        <p:spPr>
          <a:xfrm>
            <a:off x="937631" y="2084832"/>
            <a:ext cx="9720071" cy="4023360"/>
          </a:xfrm>
        </p:spPr>
        <p:txBody>
          <a:bodyPr>
            <a:normAutofit fontScale="85000" lnSpcReduction="20000"/>
          </a:bodyPr>
          <a:lstStyle/>
          <a:p>
            <a:pPr>
              <a:buFont typeface="Wingdings" charset="2"/>
              <a:buChar char="v"/>
            </a:pPr>
            <a:r>
              <a:rPr lang="en-GB" sz="2800" b="1" dirty="0"/>
              <a:t>75%</a:t>
            </a:r>
            <a:r>
              <a:rPr lang="en-GB" sz="2800" dirty="0"/>
              <a:t> Examination, 25% Coursework</a:t>
            </a:r>
          </a:p>
          <a:p>
            <a:pPr>
              <a:buFont typeface="Wingdings" charset="2"/>
              <a:buChar char="v"/>
            </a:pPr>
            <a:endParaRPr lang="en-GB" sz="2800" dirty="0"/>
          </a:p>
          <a:p>
            <a:pPr>
              <a:buFont typeface="Wingdings" charset="2"/>
              <a:buChar char="v"/>
            </a:pPr>
            <a:r>
              <a:rPr lang="en-GB" sz="2800" b="1" dirty="0"/>
              <a:t>4  </a:t>
            </a:r>
            <a:r>
              <a:rPr lang="en-GB" sz="2800" dirty="0"/>
              <a:t>Questions, each worth 25 marks</a:t>
            </a:r>
          </a:p>
          <a:p>
            <a:pPr>
              <a:buFont typeface="Wingdings" charset="2"/>
              <a:buChar char="v"/>
            </a:pPr>
            <a:endParaRPr lang="en-GB" sz="2800" dirty="0"/>
          </a:p>
          <a:p>
            <a:pPr>
              <a:buFont typeface="Wingdings" charset="2"/>
              <a:buChar char="v"/>
            </a:pPr>
            <a:r>
              <a:rPr lang="en-GB" sz="2800" dirty="0"/>
              <a:t>Exam duration </a:t>
            </a:r>
            <a:r>
              <a:rPr lang="en-GB" sz="2800" b="1" dirty="0"/>
              <a:t>1.5 hours</a:t>
            </a:r>
          </a:p>
          <a:p>
            <a:pPr>
              <a:buFont typeface="Wingdings" charset="2"/>
              <a:buChar char="v"/>
            </a:pPr>
            <a:endParaRPr lang="en-GB" sz="2800" b="1" dirty="0"/>
          </a:p>
          <a:p>
            <a:pPr>
              <a:buFont typeface="Wingdings" charset="2"/>
              <a:buChar char="v"/>
            </a:pPr>
            <a:r>
              <a:rPr lang="en-GB" sz="2800" b="1" dirty="0"/>
              <a:t>Knowledge &amp; Comprehension &amp; Application</a:t>
            </a:r>
          </a:p>
          <a:p>
            <a:pPr>
              <a:buFont typeface="Wingdings" charset="2"/>
              <a:buChar char="v"/>
            </a:pPr>
            <a:endParaRPr lang="en-GB" sz="2800" b="1" dirty="0"/>
          </a:p>
          <a:p>
            <a:pPr>
              <a:buFont typeface="Wingdings" charset="2"/>
              <a:buChar char="v"/>
            </a:pPr>
            <a:r>
              <a:rPr lang="en-US" altLang="zh-CN" sz="2800" b="1" dirty="0"/>
              <a:t>Lab</a:t>
            </a:r>
            <a:r>
              <a:rPr lang="zh-CN" altLang="en-US" sz="2800" b="1" dirty="0"/>
              <a:t> </a:t>
            </a:r>
            <a:r>
              <a:rPr lang="en-US" altLang="zh-CN" sz="2800" b="1" dirty="0"/>
              <a:t>content</a:t>
            </a:r>
            <a:r>
              <a:rPr lang="zh-CN" altLang="en-US" sz="2800" b="1" dirty="0"/>
              <a:t> </a:t>
            </a:r>
            <a:r>
              <a:rPr lang="en-US" altLang="zh-CN" sz="2800" b="1" dirty="0"/>
              <a:t>will</a:t>
            </a:r>
            <a:r>
              <a:rPr lang="zh-CN" altLang="en-US" sz="2800" b="1" dirty="0"/>
              <a:t> </a:t>
            </a:r>
            <a:r>
              <a:rPr lang="en-US" altLang="zh-CN" sz="2800" b="1" dirty="0"/>
              <a:t>not</a:t>
            </a:r>
            <a:r>
              <a:rPr lang="zh-CN" altLang="en-US" sz="2800" b="1" dirty="0"/>
              <a:t> </a:t>
            </a:r>
            <a:r>
              <a:rPr lang="en-US" altLang="zh-CN" sz="2800" b="1" dirty="0"/>
              <a:t>be</a:t>
            </a:r>
            <a:r>
              <a:rPr lang="zh-CN" altLang="en-US" sz="2800" b="1" dirty="0"/>
              <a:t> </a:t>
            </a:r>
            <a:r>
              <a:rPr lang="en-US" altLang="zh-CN" sz="2800" b="1" dirty="0"/>
              <a:t>included</a:t>
            </a:r>
            <a:r>
              <a:rPr lang="zh-CN" altLang="en-US" sz="2800" b="1" dirty="0"/>
              <a:t> </a:t>
            </a:r>
            <a:r>
              <a:rPr lang="en-US" altLang="zh-CN" sz="2800" b="1" dirty="0"/>
              <a:t>(</a:t>
            </a:r>
            <a:r>
              <a:rPr lang="en-US" altLang="zh-CN" sz="2800" b="1" dirty="0">
                <a:solidFill>
                  <a:srgbClr val="FF0000"/>
                </a:solidFill>
              </a:rPr>
              <a:t>NO</a:t>
            </a:r>
            <a:r>
              <a:rPr lang="zh-CN" altLang="en-US" sz="2800" b="1" dirty="0">
                <a:solidFill>
                  <a:srgbClr val="FF0000"/>
                </a:solidFill>
              </a:rPr>
              <a:t> </a:t>
            </a:r>
            <a:r>
              <a:rPr lang="en-US" altLang="zh-CN" sz="2800" b="1" dirty="0">
                <a:solidFill>
                  <a:srgbClr val="FF0000"/>
                </a:solidFill>
              </a:rPr>
              <a:t>CODE</a:t>
            </a:r>
            <a:r>
              <a:rPr lang="en-US" altLang="zh-CN" sz="2800" b="1" dirty="0"/>
              <a:t>)</a:t>
            </a:r>
            <a:endParaRPr lang="en-GB" sz="2800" b="1" dirty="0"/>
          </a:p>
          <a:p>
            <a:endParaRPr lang="en-US" dirty="0"/>
          </a:p>
        </p:txBody>
      </p:sp>
    </p:spTree>
    <p:extLst>
      <p:ext uri="{BB962C8B-B14F-4D97-AF65-F5344CB8AC3E}">
        <p14:creationId xmlns:p14="http://schemas.microsoft.com/office/powerpoint/2010/main" val="214344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5246-09FF-E947-8255-4B6D09F0CA7A}"/>
              </a:ext>
            </a:extLst>
          </p:cNvPr>
          <p:cNvSpPr>
            <a:spLocks noGrp="1"/>
          </p:cNvSpPr>
          <p:nvPr>
            <p:ph type="title"/>
          </p:nvPr>
        </p:nvSpPr>
        <p:spPr/>
        <p:txBody>
          <a:bodyPr/>
          <a:lstStyle/>
          <a:p>
            <a:r>
              <a:rPr lang="en-US" altLang="zh-CN" dirty="0"/>
              <a:t>Past</a:t>
            </a:r>
            <a:r>
              <a:rPr lang="zh-CN" altLang="en-US" dirty="0"/>
              <a:t> </a:t>
            </a:r>
            <a:r>
              <a:rPr lang="en-US" altLang="zh-CN" dirty="0"/>
              <a:t>paper</a:t>
            </a:r>
            <a:endParaRPr lang="en-CN" dirty="0"/>
          </a:p>
        </p:txBody>
      </p:sp>
      <p:sp>
        <p:nvSpPr>
          <p:cNvPr id="3" name="Content Placeholder 2">
            <a:extLst>
              <a:ext uri="{FF2B5EF4-FFF2-40B4-BE49-F238E27FC236}">
                <a16:creationId xmlns:a16="http://schemas.microsoft.com/office/drawing/2014/main" id="{E7846FA6-DF48-0948-AD5F-984E38236068}"/>
              </a:ext>
            </a:extLst>
          </p:cNvPr>
          <p:cNvSpPr>
            <a:spLocks noGrp="1"/>
          </p:cNvSpPr>
          <p:nvPr>
            <p:ph idx="1"/>
          </p:nvPr>
        </p:nvSpPr>
        <p:spPr/>
        <p:txBody>
          <a:bodyPr/>
          <a:lstStyle/>
          <a:p>
            <a:pPr>
              <a:buFont typeface="Wingdings" pitchFamily="2" charset="2"/>
              <a:buChar char="v"/>
            </a:pPr>
            <a:r>
              <a:rPr lang="en-US" altLang="zh-CN" sz="2800" dirty="0"/>
              <a:t>Three</a:t>
            </a:r>
            <a:r>
              <a:rPr lang="zh-CN" altLang="en-US" sz="2800" dirty="0"/>
              <a:t> </a:t>
            </a:r>
            <a:r>
              <a:rPr lang="en-US" altLang="zh-CN" sz="2800" dirty="0"/>
              <a:t>past</a:t>
            </a:r>
            <a:r>
              <a:rPr lang="zh-CN" altLang="en-US" sz="2800" dirty="0"/>
              <a:t> </a:t>
            </a:r>
            <a:r>
              <a:rPr lang="en-US" altLang="zh-CN" sz="2800" dirty="0"/>
              <a:t>papers</a:t>
            </a:r>
            <a:r>
              <a:rPr lang="zh-CN" altLang="en-US" sz="2800" dirty="0"/>
              <a:t> </a:t>
            </a:r>
            <a:r>
              <a:rPr lang="en-US" altLang="zh-CN" sz="2800" dirty="0"/>
              <a:t>on</a:t>
            </a:r>
            <a:r>
              <a:rPr lang="zh-CN" altLang="en-US" sz="2800" dirty="0"/>
              <a:t> </a:t>
            </a:r>
            <a:r>
              <a:rPr lang="en-US" altLang="zh-CN" sz="2800" dirty="0"/>
              <a:t>Moodle</a:t>
            </a:r>
            <a:r>
              <a:rPr lang="zh-CN" altLang="en-US" sz="2800" dirty="0"/>
              <a:t> </a:t>
            </a:r>
            <a:r>
              <a:rPr lang="en-US" altLang="zh-CN" sz="2800" dirty="0"/>
              <a:t>page</a:t>
            </a:r>
            <a:r>
              <a:rPr lang="zh-CN" altLang="en-US" sz="2800" dirty="0"/>
              <a:t> </a:t>
            </a:r>
            <a:r>
              <a:rPr lang="en-US" altLang="zh-CN" sz="2800" dirty="0"/>
              <a:t>(2014,</a:t>
            </a:r>
            <a:r>
              <a:rPr lang="zh-CN" altLang="en-US" sz="2800" dirty="0"/>
              <a:t> </a:t>
            </a:r>
            <a:r>
              <a:rPr lang="en-US" altLang="zh-CN" sz="2800" dirty="0"/>
              <a:t>2017,2020)</a:t>
            </a:r>
          </a:p>
          <a:p>
            <a:pPr>
              <a:buFont typeface="Wingdings" pitchFamily="2" charset="2"/>
              <a:buChar char="v"/>
            </a:pPr>
            <a:endParaRPr lang="en-US" altLang="zh-CN" sz="2800" dirty="0"/>
          </a:p>
          <a:p>
            <a:pPr>
              <a:buFont typeface="Wingdings" pitchFamily="2" charset="2"/>
              <a:buChar char="v"/>
            </a:pPr>
            <a:r>
              <a:rPr lang="en-US" altLang="zh-CN" sz="2800" dirty="0"/>
              <a:t>Similar</a:t>
            </a:r>
            <a:r>
              <a:rPr lang="zh-CN" altLang="en-US" sz="2800" dirty="0"/>
              <a:t> </a:t>
            </a:r>
            <a:r>
              <a:rPr lang="en-US" altLang="zh-CN" sz="2800" dirty="0"/>
              <a:t>Format</a:t>
            </a:r>
            <a:r>
              <a:rPr lang="zh-CN" altLang="en-US" sz="2800" dirty="0"/>
              <a:t> </a:t>
            </a:r>
            <a:endParaRPr lang="en-US" altLang="zh-CN" sz="2800" dirty="0"/>
          </a:p>
          <a:p>
            <a:pPr>
              <a:buFont typeface="Wingdings" pitchFamily="2" charset="2"/>
              <a:buChar char="v"/>
            </a:pPr>
            <a:endParaRPr lang="en-US" altLang="zh-CN" sz="2800" dirty="0"/>
          </a:p>
          <a:p>
            <a:pPr>
              <a:buFont typeface="Wingdings" pitchFamily="2" charset="2"/>
              <a:buChar char="v"/>
            </a:pPr>
            <a:r>
              <a:rPr lang="en-US" altLang="zh-CN" sz="2800" dirty="0"/>
              <a:t>Solution</a:t>
            </a:r>
            <a:r>
              <a:rPr lang="zh-CN" altLang="en-US" sz="2800" dirty="0"/>
              <a:t> </a:t>
            </a:r>
            <a:r>
              <a:rPr lang="en-US" altLang="zh-CN" sz="2800" dirty="0"/>
              <a:t>won’t</a:t>
            </a:r>
            <a:r>
              <a:rPr lang="zh-CN" altLang="en-US" sz="2800" dirty="0"/>
              <a:t> </a:t>
            </a:r>
            <a:r>
              <a:rPr lang="en-US" altLang="zh-CN" sz="2800" dirty="0"/>
              <a:t>be</a:t>
            </a:r>
            <a:r>
              <a:rPr lang="zh-CN" altLang="en-US" sz="2800" dirty="0"/>
              <a:t> </a:t>
            </a:r>
            <a:r>
              <a:rPr lang="en-US" altLang="zh-CN" sz="2800" dirty="0"/>
              <a:t>provided!!!!</a:t>
            </a:r>
          </a:p>
          <a:p>
            <a:pPr>
              <a:buFont typeface="Wingdings" pitchFamily="2" charset="2"/>
              <a:buChar char="v"/>
            </a:pPr>
            <a:endParaRPr lang="en-CN" dirty="0"/>
          </a:p>
        </p:txBody>
      </p:sp>
    </p:spTree>
    <p:extLst>
      <p:ext uri="{BB962C8B-B14F-4D97-AF65-F5344CB8AC3E}">
        <p14:creationId xmlns:p14="http://schemas.microsoft.com/office/powerpoint/2010/main" val="353415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stretch>
            <a:fillRect/>
          </a:stretch>
        </p:blipFill>
        <p:spPr>
          <a:xfrm>
            <a:off x="2033509" y="339140"/>
            <a:ext cx="7029468" cy="6339975"/>
          </a:xfrm>
          <a:prstGeom prst="rect">
            <a:avLst/>
          </a:prstGeom>
        </p:spPr>
      </p:pic>
    </p:spTree>
    <p:extLst>
      <p:ext uri="{BB962C8B-B14F-4D97-AF65-F5344CB8AC3E}">
        <p14:creationId xmlns:p14="http://schemas.microsoft.com/office/powerpoint/2010/main" val="90822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Part I: What</a:t>
            </a:r>
            <a:r>
              <a:rPr lang="zh-CN" altLang="en-US" dirty="0"/>
              <a:t> </a:t>
            </a:r>
            <a:r>
              <a:rPr lang="en-US" altLang="zh-CN" dirty="0"/>
              <a:t>to</a:t>
            </a:r>
            <a:r>
              <a:rPr lang="zh-CN" altLang="en-US" dirty="0"/>
              <a:t> </a:t>
            </a:r>
            <a:r>
              <a:rPr lang="en-US" altLang="zh-CN" dirty="0"/>
              <a:t>test</a:t>
            </a:r>
            <a:endParaRPr lang="en-US" dirty="0"/>
          </a:p>
        </p:txBody>
      </p:sp>
      <p:sp>
        <p:nvSpPr>
          <p:cNvPr id="3" name="Content Placeholder 2"/>
          <p:cNvSpPr>
            <a:spLocks noGrp="1"/>
          </p:cNvSpPr>
          <p:nvPr>
            <p:ph idx="1"/>
          </p:nvPr>
        </p:nvSpPr>
        <p:spPr/>
        <p:txBody>
          <a:bodyPr>
            <a:normAutofit/>
          </a:bodyPr>
          <a:lstStyle/>
          <a:p>
            <a:pPr>
              <a:buFont typeface="Wingdings" charset="2"/>
              <a:buChar char="Ø"/>
            </a:pPr>
            <a:r>
              <a:rPr lang="en-US" altLang="zh-CN" sz="3200" dirty="0"/>
              <a:t>Knowledge/</a:t>
            </a:r>
            <a:r>
              <a:rPr lang="zh-CN" altLang="en-US" sz="3200" dirty="0"/>
              <a:t> </a:t>
            </a:r>
            <a:r>
              <a:rPr lang="en-US" altLang="zh-CN" sz="3200" dirty="0"/>
              <a:t>Comprehension/</a:t>
            </a:r>
            <a:r>
              <a:rPr lang="zh-CN" altLang="en-US" sz="3200" dirty="0"/>
              <a:t> </a:t>
            </a:r>
            <a:r>
              <a:rPr lang="en-US" altLang="zh-CN" sz="3200" dirty="0"/>
              <a:t>Application</a:t>
            </a:r>
            <a:r>
              <a:rPr lang="zh-CN" altLang="en-US" sz="3200" dirty="0"/>
              <a:t> </a:t>
            </a:r>
            <a:endParaRPr lang="en-US" altLang="zh-CN" sz="3200" dirty="0"/>
          </a:p>
          <a:p>
            <a:pPr>
              <a:buFont typeface="Wingdings" charset="2"/>
              <a:buChar char="v"/>
            </a:pPr>
            <a:r>
              <a:rPr lang="en-US" altLang="zh-CN" sz="3200" dirty="0"/>
              <a:t>AI</a:t>
            </a:r>
            <a:r>
              <a:rPr lang="zh-CN" altLang="en-US" sz="3200" dirty="0"/>
              <a:t> </a:t>
            </a:r>
            <a:r>
              <a:rPr lang="en-US" altLang="zh-CN" sz="3200" dirty="0"/>
              <a:t>basics</a:t>
            </a:r>
            <a:r>
              <a:rPr lang="zh-CN" altLang="en-US" sz="3200" dirty="0"/>
              <a:t> </a:t>
            </a:r>
            <a:r>
              <a:rPr lang="en-US" altLang="zh-CN" sz="3200" dirty="0"/>
              <a:t>and problem formulation</a:t>
            </a:r>
          </a:p>
          <a:p>
            <a:pPr>
              <a:buFont typeface="Wingdings" charset="2"/>
              <a:buChar char="v"/>
            </a:pPr>
            <a:r>
              <a:rPr lang="en-US" altLang="zh-CN" sz="3200" dirty="0"/>
              <a:t>Search (uninformed, informed)</a:t>
            </a:r>
          </a:p>
          <a:p>
            <a:pPr>
              <a:buFont typeface="Wingdings" charset="2"/>
              <a:buChar char="v"/>
            </a:pPr>
            <a:r>
              <a:rPr lang="en-US" altLang="zh-CN" sz="3200" dirty="0"/>
              <a:t>Game</a:t>
            </a:r>
            <a:r>
              <a:rPr lang="zh-CN" altLang="en-US" sz="3200" dirty="0"/>
              <a:t> </a:t>
            </a:r>
            <a:r>
              <a:rPr lang="en-US" altLang="zh-CN" sz="3200" dirty="0"/>
              <a:t>Playing</a:t>
            </a:r>
            <a:r>
              <a:rPr lang="zh-CN" altLang="en-US" sz="3200" dirty="0"/>
              <a:t> </a:t>
            </a:r>
            <a:endParaRPr lang="en-US" altLang="zh-CN" sz="3200" dirty="0"/>
          </a:p>
          <a:p>
            <a:pPr>
              <a:buFont typeface="Wingdings" charset="2"/>
              <a:buChar char="v"/>
            </a:pPr>
            <a:endParaRPr lang="en-US" altLang="zh-CN" sz="3200" dirty="0"/>
          </a:p>
          <a:p>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04326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rPr>
              <a:t>AI</a:t>
            </a:r>
            <a:r>
              <a:rPr lang="zh-CN" altLang="en-US" dirty="0">
                <a:solidFill>
                  <a:schemeClr val="tx1"/>
                </a:solidFill>
              </a:rPr>
              <a:t> </a:t>
            </a:r>
            <a:r>
              <a:rPr lang="en-US" altLang="zh-CN" dirty="0">
                <a:solidFill>
                  <a:schemeClr val="tx1"/>
                </a:solidFill>
              </a:rPr>
              <a:t>Basics</a:t>
            </a:r>
            <a:endParaRPr lang="en-US" dirty="0">
              <a:solidFill>
                <a:schemeClr val="tx1"/>
              </a:solidFill>
            </a:endParaRPr>
          </a:p>
        </p:txBody>
      </p:sp>
      <p:sp>
        <p:nvSpPr>
          <p:cNvPr id="3" name="Content Placeholder 2"/>
          <p:cNvSpPr>
            <a:spLocks noGrp="1"/>
          </p:cNvSpPr>
          <p:nvPr>
            <p:ph idx="1"/>
          </p:nvPr>
        </p:nvSpPr>
        <p:spPr/>
        <p:txBody>
          <a:bodyPr>
            <a:normAutofit/>
          </a:bodyPr>
          <a:lstStyle/>
          <a:p>
            <a:pPr>
              <a:buFont typeface="Wingdings" charset="2"/>
              <a:buChar char="v"/>
            </a:pPr>
            <a:r>
              <a:rPr lang="en-US" altLang="zh-CN" sz="3200" dirty="0"/>
              <a:t>History</a:t>
            </a:r>
            <a:r>
              <a:rPr lang="zh-CN" altLang="en-US" sz="3200" dirty="0"/>
              <a:t> </a:t>
            </a:r>
            <a:r>
              <a:rPr lang="en-US" altLang="zh-CN" sz="3200" dirty="0"/>
              <a:t>of</a:t>
            </a:r>
            <a:r>
              <a:rPr lang="zh-CN" altLang="en-US" sz="3200" dirty="0"/>
              <a:t> </a:t>
            </a:r>
            <a:r>
              <a:rPr lang="en-US" altLang="zh-CN" sz="3200" dirty="0"/>
              <a:t>AI, definition of AI</a:t>
            </a:r>
          </a:p>
          <a:p>
            <a:pPr>
              <a:buFont typeface="Wingdings" charset="2"/>
              <a:buChar char="v"/>
            </a:pPr>
            <a:r>
              <a:rPr lang="en-US" altLang="zh-CN" sz="3200" dirty="0"/>
              <a:t>Strong</a:t>
            </a:r>
            <a:r>
              <a:rPr lang="zh-CN" altLang="en-US" sz="3200" dirty="0"/>
              <a:t> </a:t>
            </a:r>
            <a:r>
              <a:rPr lang="en-US" altLang="zh-CN" sz="3200" dirty="0"/>
              <a:t>AI</a:t>
            </a:r>
            <a:r>
              <a:rPr lang="zh-CN" altLang="en-US" sz="3200" dirty="0"/>
              <a:t> </a:t>
            </a:r>
            <a:r>
              <a:rPr lang="en-US" altLang="zh-CN" sz="3200" dirty="0"/>
              <a:t>/Weak</a:t>
            </a:r>
            <a:r>
              <a:rPr lang="zh-CN" altLang="en-US" sz="3200" dirty="0"/>
              <a:t> </a:t>
            </a:r>
            <a:r>
              <a:rPr lang="en-US" altLang="zh-CN" sz="3200" dirty="0"/>
              <a:t>AI</a:t>
            </a:r>
          </a:p>
          <a:p>
            <a:pPr>
              <a:buFont typeface="Wingdings" charset="2"/>
              <a:buChar char="v"/>
            </a:pPr>
            <a:r>
              <a:rPr lang="en-US" altLang="zh-CN" sz="3200" dirty="0"/>
              <a:t>Turing</a:t>
            </a:r>
            <a:r>
              <a:rPr lang="zh-CN" altLang="en-US" sz="3200" dirty="0"/>
              <a:t> </a:t>
            </a:r>
            <a:r>
              <a:rPr lang="en-US" altLang="zh-CN" sz="3200" dirty="0"/>
              <a:t>Test</a:t>
            </a:r>
            <a:r>
              <a:rPr lang="zh-CN" altLang="en-US" sz="3200" dirty="0"/>
              <a:t> </a:t>
            </a:r>
            <a:r>
              <a:rPr lang="en-US" altLang="zh-CN" sz="3200" dirty="0"/>
              <a:t>&amp;</a:t>
            </a:r>
            <a:r>
              <a:rPr lang="zh-CN" altLang="en-US" sz="3200" dirty="0"/>
              <a:t> </a:t>
            </a:r>
            <a:r>
              <a:rPr lang="en-US" altLang="zh-CN" sz="3200" dirty="0"/>
              <a:t>Chinese</a:t>
            </a:r>
            <a:r>
              <a:rPr lang="zh-CN" altLang="en-US" sz="3200" dirty="0"/>
              <a:t> </a:t>
            </a:r>
            <a:r>
              <a:rPr lang="en-US" altLang="zh-CN" sz="3200" dirty="0"/>
              <a:t>Room</a:t>
            </a:r>
          </a:p>
          <a:p>
            <a:pPr>
              <a:buFont typeface="Wingdings" charset="2"/>
              <a:buChar char="v"/>
            </a:pPr>
            <a:r>
              <a:rPr lang="en-US" altLang="zh-CN" sz="3200" dirty="0"/>
              <a:t>Basics in machine learning</a:t>
            </a:r>
          </a:p>
          <a:p>
            <a:pPr>
              <a:buFont typeface="Wingdings" charset="2"/>
              <a:buChar char="v"/>
            </a:pPr>
            <a:endParaRPr lang="en-US" altLang="zh-CN" sz="3200" dirty="0">
              <a:solidFill>
                <a:srgbClr val="0070C0"/>
              </a:solidFill>
            </a:endParaRPr>
          </a:p>
          <a:p>
            <a:r>
              <a:rPr lang="zh-CN" altLang="en-US" dirty="0"/>
              <a:t> </a:t>
            </a:r>
            <a:endParaRPr lang="en-US" altLang="zh-CN" dirty="0"/>
          </a:p>
          <a:p>
            <a:endParaRPr lang="en-US" dirty="0"/>
          </a:p>
        </p:txBody>
      </p:sp>
    </p:spTree>
    <p:extLst>
      <p:ext uri="{BB962C8B-B14F-4D97-AF65-F5344CB8AC3E}">
        <p14:creationId xmlns:p14="http://schemas.microsoft.com/office/powerpoint/2010/main" val="186907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7768-4B2A-3F41-BC06-F76F4E775E44}"/>
              </a:ext>
            </a:extLst>
          </p:cNvPr>
          <p:cNvSpPr>
            <a:spLocks noGrp="1"/>
          </p:cNvSpPr>
          <p:nvPr>
            <p:ph type="title"/>
          </p:nvPr>
        </p:nvSpPr>
        <p:spPr/>
        <p:txBody>
          <a:bodyPr/>
          <a:lstStyle/>
          <a:p>
            <a:r>
              <a:rPr lang="en-US" altLang="zh-CN" dirty="0"/>
              <a:t>Example</a:t>
            </a:r>
            <a:r>
              <a:rPr lang="zh-CN" altLang="en-US" dirty="0"/>
              <a:t> </a:t>
            </a:r>
            <a:r>
              <a:rPr lang="en-US" altLang="zh-CN" dirty="0"/>
              <a:t>Questions</a:t>
            </a:r>
            <a:endParaRPr lang="en-CN" dirty="0"/>
          </a:p>
        </p:txBody>
      </p:sp>
      <p:sp>
        <p:nvSpPr>
          <p:cNvPr id="3" name="Content Placeholder 2">
            <a:extLst>
              <a:ext uri="{FF2B5EF4-FFF2-40B4-BE49-F238E27FC236}">
                <a16:creationId xmlns:a16="http://schemas.microsoft.com/office/drawing/2014/main" id="{0E18C253-B2A6-8242-A5B6-FB92FD0A6A12}"/>
              </a:ext>
            </a:extLst>
          </p:cNvPr>
          <p:cNvSpPr>
            <a:spLocks noGrp="1"/>
          </p:cNvSpPr>
          <p:nvPr>
            <p:ph idx="1"/>
          </p:nvPr>
        </p:nvSpPr>
        <p:spPr/>
        <p:txBody>
          <a:bodyPr/>
          <a:lstStyle/>
          <a:p>
            <a:r>
              <a:rPr lang="en-US" altLang="zh-CN" dirty="0">
                <a:solidFill>
                  <a:srgbClr val="FF0000"/>
                </a:solidFill>
              </a:rPr>
              <a:t>[Comprehension]</a:t>
            </a:r>
            <a:r>
              <a:rPr lang="zh-CN" altLang="en-US" dirty="0">
                <a:solidFill>
                  <a:srgbClr val="FF0000"/>
                </a:solidFill>
              </a:rPr>
              <a:t> </a:t>
            </a:r>
            <a:r>
              <a:rPr lang="en-US" altLang="zh-CN" dirty="0"/>
              <a:t>Briefly</a:t>
            </a:r>
            <a:r>
              <a:rPr lang="zh-CN" altLang="en-US" dirty="0"/>
              <a:t> </a:t>
            </a:r>
            <a:r>
              <a:rPr lang="en-US" altLang="zh-CN" dirty="0"/>
              <a:t>describe</a:t>
            </a:r>
            <a:r>
              <a:rPr lang="zh-CN" altLang="en-US" dirty="0"/>
              <a:t> </a:t>
            </a:r>
            <a:r>
              <a:rPr lang="en-US" altLang="zh-CN" dirty="0"/>
              <a:t>the</a:t>
            </a:r>
            <a:r>
              <a:rPr lang="zh-CN" altLang="en-US" dirty="0"/>
              <a:t> </a:t>
            </a:r>
            <a:r>
              <a:rPr lang="en-US" altLang="zh-CN" dirty="0"/>
              <a:t>Turing</a:t>
            </a:r>
            <a:r>
              <a:rPr lang="zh-CN" altLang="en-US" dirty="0"/>
              <a:t> </a:t>
            </a:r>
            <a:r>
              <a:rPr lang="en-US" altLang="zh-CN" dirty="0"/>
              <a:t>test</a:t>
            </a:r>
            <a:r>
              <a:rPr lang="zh-CN" altLang="en-US" dirty="0"/>
              <a:t> </a:t>
            </a:r>
            <a:r>
              <a:rPr lang="en-US" altLang="zh-CN" dirty="0"/>
              <a:t>and</a:t>
            </a:r>
            <a:r>
              <a:rPr lang="zh-CN" altLang="en-US" dirty="0"/>
              <a:t> </a:t>
            </a:r>
            <a:r>
              <a:rPr lang="en-US" altLang="zh-CN" dirty="0"/>
              <a:t>its</a:t>
            </a:r>
            <a:r>
              <a:rPr lang="zh-CN" altLang="en-US" dirty="0"/>
              <a:t> </a:t>
            </a:r>
            <a:r>
              <a:rPr lang="en-US" altLang="zh-CN" dirty="0"/>
              <a:t>objectives.</a:t>
            </a:r>
            <a:r>
              <a:rPr lang="zh-CN" altLang="en-US" dirty="0"/>
              <a:t> </a:t>
            </a:r>
            <a:r>
              <a:rPr lang="en-US" altLang="zh-CN" dirty="0"/>
              <a:t>Provide</a:t>
            </a:r>
            <a:r>
              <a:rPr lang="zh-CN" altLang="en-US" dirty="0"/>
              <a:t> </a:t>
            </a:r>
            <a:r>
              <a:rPr lang="en-US" altLang="zh-CN" dirty="0"/>
              <a:t>an</a:t>
            </a:r>
            <a:r>
              <a:rPr lang="zh-CN" altLang="en-US" dirty="0"/>
              <a:t> </a:t>
            </a:r>
            <a:r>
              <a:rPr lang="en-US" altLang="zh-CN" dirty="0"/>
              <a:t>example</a:t>
            </a:r>
            <a:r>
              <a:rPr lang="zh-CN" altLang="en-US" dirty="0"/>
              <a:t> </a:t>
            </a:r>
            <a:r>
              <a:rPr lang="en-US" altLang="zh-CN" dirty="0"/>
              <a:t>of</a:t>
            </a:r>
            <a:r>
              <a:rPr lang="zh-CN" altLang="en-US" dirty="0"/>
              <a:t> </a:t>
            </a:r>
            <a:r>
              <a:rPr lang="en-US" altLang="zh-CN" dirty="0"/>
              <a:t>a</a:t>
            </a:r>
            <a:r>
              <a:rPr lang="zh-CN" altLang="en-US" dirty="0"/>
              <a:t> </a:t>
            </a:r>
            <a:r>
              <a:rPr lang="en-US" altLang="zh-CN" dirty="0"/>
              <a:t>Turing</a:t>
            </a:r>
            <a:r>
              <a:rPr lang="zh-CN" altLang="en-US" dirty="0"/>
              <a:t> </a:t>
            </a:r>
            <a:r>
              <a:rPr lang="en-US" altLang="zh-CN" dirty="0"/>
              <a:t>Test</a:t>
            </a:r>
            <a:r>
              <a:rPr lang="zh-CN" altLang="en-US" dirty="0"/>
              <a:t> </a:t>
            </a:r>
            <a:r>
              <a:rPr lang="en-US" altLang="zh-CN" dirty="0"/>
              <a:t>in</a:t>
            </a:r>
            <a:r>
              <a:rPr lang="zh-CN" altLang="en-US" dirty="0"/>
              <a:t> </a:t>
            </a:r>
            <a:r>
              <a:rPr lang="en-US" altLang="zh-CN" dirty="0"/>
              <a:t>real</a:t>
            </a:r>
            <a:r>
              <a:rPr lang="zh-CN" altLang="en-US" dirty="0"/>
              <a:t> </a:t>
            </a:r>
            <a:r>
              <a:rPr lang="en-US" altLang="zh-CN" dirty="0"/>
              <a:t>life.</a:t>
            </a:r>
            <a:r>
              <a:rPr lang="zh-CN" altLang="en-US" dirty="0"/>
              <a:t> </a:t>
            </a:r>
            <a:r>
              <a:rPr lang="en-US" altLang="zh-CN" dirty="0"/>
              <a:t>Criticize</a:t>
            </a:r>
            <a:r>
              <a:rPr lang="zh-CN" altLang="en-US" dirty="0"/>
              <a:t> </a:t>
            </a:r>
            <a:r>
              <a:rPr lang="en-US" altLang="zh-CN" dirty="0"/>
              <a:t>Turing</a:t>
            </a:r>
            <a:r>
              <a:rPr lang="zh-CN" altLang="en-US" dirty="0"/>
              <a:t> </a:t>
            </a:r>
            <a:r>
              <a:rPr lang="en-US" altLang="zh-CN" dirty="0"/>
              <a:t>test</a:t>
            </a:r>
            <a:r>
              <a:rPr lang="zh-CN" altLang="en-US" dirty="0"/>
              <a:t> </a:t>
            </a:r>
            <a:r>
              <a:rPr lang="en-US" altLang="zh-CN" dirty="0"/>
              <a:t>by</a:t>
            </a:r>
            <a:r>
              <a:rPr lang="zh-CN" altLang="en-US" dirty="0"/>
              <a:t> </a:t>
            </a:r>
            <a:r>
              <a:rPr lang="en-US" altLang="zh-CN" dirty="0"/>
              <a:t>providing</a:t>
            </a:r>
            <a:r>
              <a:rPr lang="zh-CN" altLang="en-US" dirty="0"/>
              <a:t> </a:t>
            </a:r>
            <a:r>
              <a:rPr lang="en-US" altLang="zh-CN" dirty="0"/>
              <a:t>an</a:t>
            </a:r>
            <a:r>
              <a:rPr lang="zh-CN" altLang="en-US" dirty="0"/>
              <a:t> </a:t>
            </a:r>
            <a:r>
              <a:rPr lang="en-US" altLang="zh-CN" dirty="0"/>
              <a:t>example</a:t>
            </a:r>
            <a:r>
              <a:rPr lang="zh-CN" altLang="en-US" dirty="0"/>
              <a:t> </a:t>
            </a:r>
            <a:r>
              <a:rPr lang="en-US" altLang="zh-CN" dirty="0"/>
              <a:t>of</a:t>
            </a:r>
            <a:r>
              <a:rPr lang="zh-CN" altLang="en-US" dirty="0"/>
              <a:t> </a:t>
            </a:r>
            <a:r>
              <a:rPr lang="en-US" altLang="zh-CN" dirty="0"/>
              <a:t>objection.</a:t>
            </a:r>
            <a:r>
              <a:rPr lang="zh-CN" altLang="en-US" dirty="0"/>
              <a:t>                                                                                                </a:t>
            </a:r>
            <a:r>
              <a:rPr lang="en-US" altLang="zh-CN" dirty="0"/>
              <a:t>[7</a:t>
            </a:r>
            <a:r>
              <a:rPr lang="zh-CN" altLang="en-US" dirty="0"/>
              <a:t> </a:t>
            </a:r>
            <a:r>
              <a:rPr lang="en-US" altLang="zh-CN" dirty="0"/>
              <a:t>Marks]</a:t>
            </a:r>
            <a:endParaRPr lang="en-CN" dirty="0"/>
          </a:p>
          <a:p>
            <a:endParaRPr lang="en-US" altLang="zh-CN" dirty="0">
              <a:solidFill>
                <a:srgbClr val="FF0000"/>
              </a:solidFill>
            </a:endParaRPr>
          </a:p>
          <a:p>
            <a:r>
              <a:rPr lang="en-US" altLang="zh-CN" dirty="0">
                <a:solidFill>
                  <a:srgbClr val="FF0000"/>
                </a:solidFill>
              </a:rPr>
              <a:t>[Knowledge]</a:t>
            </a:r>
            <a:r>
              <a:rPr lang="zh-CN" altLang="en-US" dirty="0">
                <a:solidFill>
                  <a:srgbClr val="FF0000"/>
                </a:solidFill>
              </a:rPr>
              <a:t> </a:t>
            </a:r>
            <a:r>
              <a:rPr lang="en-US" altLang="zh-CN" dirty="0"/>
              <a:t>In</a:t>
            </a:r>
            <a:r>
              <a:rPr lang="zh-CN" altLang="en-US" dirty="0"/>
              <a:t> </a:t>
            </a:r>
            <a:r>
              <a:rPr lang="en-US" altLang="zh-CN" dirty="0"/>
              <a:t>data</a:t>
            </a:r>
            <a:r>
              <a:rPr lang="zh-CN" altLang="en-US" dirty="0"/>
              <a:t> </a:t>
            </a:r>
            <a:r>
              <a:rPr lang="en-US" altLang="zh-CN" dirty="0"/>
              <a:t>mining,</a:t>
            </a:r>
            <a:r>
              <a:rPr lang="zh-CN" altLang="en-US" dirty="0"/>
              <a:t> </a:t>
            </a:r>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relationships</a:t>
            </a:r>
            <a:r>
              <a:rPr lang="zh-CN" altLang="en-US" dirty="0"/>
              <a:t> </a:t>
            </a:r>
            <a:r>
              <a:rPr lang="en-US" altLang="zh-CN" dirty="0"/>
              <a:t>and</a:t>
            </a:r>
            <a:r>
              <a:rPr lang="zh-CN" altLang="en-US" dirty="0"/>
              <a:t> </a:t>
            </a:r>
            <a:r>
              <a:rPr lang="en-US" altLang="zh-CN" dirty="0"/>
              <a:t>difference</a:t>
            </a:r>
            <a:r>
              <a:rPr lang="zh-CN" altLang="en-US" dirty="0"/>
              <a:t> </a:t>
            </a:r>
            <a:r>
              <a:rPr lang="en-US" altLang="zh-CN" dirty="0"/>
              <a:t>between</a:t>
            </a:r>
            <a:r>
              <a:rPr lang="zh-CN" altLang="en-US" dirty="0"/>
              <a:t> </a:t>
            </a:r>
            <a:r>
              <a:rPr lang="en-US" altLang="zh-CN" dirty="0"/>
              <a:t>clustering</a:t>
            </a:r>
            <a:r>
              <a:rPr lang="zh-CN" altLang="en-US" dirty="0"/>
              <a:t> </a:t>
            </a:r>
            <a:r>
              <a:rPr lang="en-US" altLang="zh-CN" dirty="0"/>
              <a:t>and</a:t>
            </a:r>
            <a:r>
              <a:rPr lang="zh-CN" altLang="en-US" dirty="0"/>
              <a:t> </a:t>
            </a:r>
            <a:r>
              <a:rPr lang="en-US" altLang="zh-CN" dirty="0"/>
              <a:t>classification?</a:t>
            </a:r>
            <a:r>
              <a:rPr lang="zh-CN" altLang="en-US" dirty="0"/>
              <a:t>                                                                     </a:t>
            </a:r>
            <a:r>
              <a:rPr lang="en-US" altLang="zh-CN" dirty="0"/>
              <a:t>[5</a:t>
            </a:r>
            <a:r>
              <a:rPr lang="zh-CN" altLang="en-US" dirty="0"/>
              <a:t> </a:t>
            </a:r>
            <a:r>
              <a:rPr lang="en-US" altLang="zh-CN" dirty="0"/>
              <a:t>Marks]</a:t>
            </a:r>
            <a:endParaRPr lang="en-CN" dirty="0"/>
          </a:p>
          <a:p>
            <a:endParaRPr lang="en-CN" dirty="0"/>
          </a:p>
          <a:p>
            <a:endParaRPr lang="en-CN" dirty="0"/>
          </a:p>
        </p:txBody>
      </p:sp>
    </p:spTree>
    <p:extLst>
      <p:ext uri="{BB962C8B-B14F-4D97-AF65-F5344CB8AC3E}">
        <p14:creationId xmlns:p14="http://schemas.microsoft.com/office/powerpoint/2010/main" val="3297017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rPr>
              <a:t>problem</a:t>
            </a:r>
            <a:r>
              <a:rPr lang="zh-CN" altLang="en-US" dirty="0">
                <a:solidFill>
                  <a:schemeClr val="tx1"/>
                </a:solidFill>
              </a:rPr>
              <a:t> </a:t>
            </a:r>
            <a:r>
              <a:rPr lang="en-US" altLang="zh-CN" dirty="0">
                <a:solidFill>
                  <a:schemeClr val="tx1"/>
                </a:solidFill>
              </a:rPr>
              <a:t>FOMULATION</a:t>
            </a:r>
            <a:r>
              <a:rPr lang="zh-CN" altLang="en-US" dirty="0">
                <a:solidFill>
                  <a:schemeClr val="tx1"/>
                </a:solidFill>
              </a:rPr>
              <a:t> </a:t>
            </a:r>
            <a:r>
              <a:rPr lang="en-US" altLang="zh-CN" dirty="0">
                <a:solidFill>
                  <a:schemeClr val="tx1"/>
                </a:solidFill>
              </a:rPr>
              <a:t>&amp;</a:t>
            </a:r>
            <a:r>
              <a:rPr lang="zh-CN" altLang="en-US" dirty="0">
                <a:solidFill>
                  <a:schemeClr val="tx1"/>
                </a:solidFill>
              </a:rPr>
              <a:t> </a:t>
            </a:r>
            <a:r>
              <a:rPr lang="en-US" altLang="zh-CN" dirty="0">
                <a:solidFill>
                  <a:schemeClr val="tx1"/>
                </a:solidFill>
              </a:rPr>
              <a:t>search</a:t>
            </a:r>
            <a:r>
              <a:rPr lang="zh-CN" altLang="en-US" dirty="0">
                <a:solidFill>
                  <a:schemeClr val="tx1"/>
                </a:solidFill>
              </a:rPr>
              <a:t> </a:t>
            </a:r>
            <a:r>
              <a:rPr lang="en-US" altLang="zh-CN" dirty="0">
                <a:solidFill>
                  <a:schemeClr val="tx1"/>
                </a:solidFill>
              </a:rPr>
              <a:t>tree</a:t>
            </a:r>
            <a:endParaRPr lang="en-US" dirty="0">
              <a:solidFill>
                <a:schemeClr val="tx1"/>
              </a:solidFill>
            </a:endParaRPr>
          </a:p>
        </p:txBody>
      </p:sp>
      <p:sp>
        <p:nvSpPr>
          <p:cNvPr id="3" name="Content Placeholder 2"/>
          <p:cNvSpPr>
            <a:spLocks noGrp="1"/>
          </p:cNvSpPr>
          <p:nvPr>
            <p:ph idx="1"/>
          </p:nvPr>
        </p:nvSpPr>
        <p:spPr>
          <a:xfrm>
            <a:off x="1024128" y="2286000"/>
            <a:ext cx="10847306" cy="4023360"/>
          </a:xfrm>
        </p:spPr>
        <p:txBody>
          <a:bodyPr>
            <a:normAutofit/>
          </a:bodyPr>
          <a:lstStyle/>
          <a:p>
            <a:pPr>
              <a:buFont typeface="Wingdings" charset="2"/>
              <a:buChar char="v"/>
            </a:pPr>
            <a:r>
              <a:rPr lang="en-US" altLang="zh-CN" sz="2400" dirty="0"/>
              <a:t>State</a:t>
            </a:r>
            <a:r>
              <a:rPr lang="zh-CN" altLang="en-US" sz="2400" dirty="0"/>
              <a:t> </a:t>
            </a:r>
            <a:r>
              <a:rPr lang="en-US" altLang="zh-CN" sz="2400" dirty="0"/>
              <a:t>Space</a:t>
            </a:r>
          </a:p>
          <a:p>
            <a:pPr>
              <a:buFont typeface="Wingdings" charset="2"/>
              <a:buChar char="v"/>
            </a:pPr>
            <a:r>
              <a:rPr lang="en-US" altLang="zh-CN" sz="2400" dirty="0"/>
              <a:t>Manage</a:t>
            </a:r>
            <a:r>
              <a:rPr lang="zh-CN" altLang="en-US" sz="2400" dirty="0"/>
              <a:t> </a:t>
            </a:r>
            <a:r>
              <a:rPr lang="en-US" altLang="zh-CN" sz="2400" dirty="0"/>
              <a:t>a</a:t>
            </a:r>
            <a:r>
              <a:rPr lang="zh-CN" altLang="en-US" sz="2400" dirty="0"/>
              <a:t> </a:t>
            </a:r>
            <a:r>
              <a:rPr lang="en-US" altLang="zh-CN" sz="2400" dirty="0"/>
              <a:t>search</a:t>
            </a:r>
            <a:r>
              <a:rPr lang="zh-CN" altLang="en-US" sz="2400" dirty="0"/>
              <a:t> </a:t>
            </a:r>
            <a:r>
              <a:rPr lang="en-US" altLang="zh-CN" sz="2400" dirty="0"/>
              <a:t>tree</a:t>
            </a:r>
            <a:r>
              <a:rPr lang="zh-CN" altLang="en-US" sz="2400" dirty="0"/>
              <a:t> </a:t>
            </a:r>
            <a:r>
              <a:rPr lang="en-US" altLang="zh-CN" sz="2400" dirty="0"/>
              <a:t>to</a:t>
            </a:r>
            <a:r>
              <a:rPr lang="zh-CN" altLang="en-US" sz="2400" dirty="0"/>
              <a:t> </a:t>
            </a:r>
            <a:r>
              <a:rPr lang="en-US" altLang="zh-CN" sz="2400" dirty="0"/>
              <a:t>define</a:t>
            </a:r>
            <a:r>
              <a:rPr lang="zh-CN" altLang="en-US" sz="2400" dirty="0"/>
              <a:t> </a:t>
            </a:r>
            <a:r>
              <a:rPr lang="en-US" altLang="zh-CN" sz="2400" dirty="0"/>
              <a:t>a</a:t>
            </a:r>
            <a:r>
              <a:rPr lang="zh-CN" altLang="en-US" sz="2400" dirty="0"/>
              <a:t> </a:t>
            </a:r>
            <a:r>
              <a:rPr lang="en-US" altLang="zh-CN" sz="2400" dirty="0"/>
              <a:t>search</a:t>
            </a:r>
            <a:r>
              <a:rPr lang="zh-CN" altLang="en-US" sz="2400" dirty="0"/>
              <a:t> </a:t>
            </a:r>
            <a:r>
              <a:rPr lang="en-US" altLang="zh-CN" sz="2400" dirty="0"/>
              <a:t>problem</a:t>
            </a:r>
          </a:p>
          <a:p>
            <a:pPr>
              <a:buFont typeface="Wingdings" charset="2"/>
              <a:buChar char="v"/>
            </a:pPr>
            <a:r>
              <a:rPr lang="en-US" altLang="zh-CN" sz="2400" dirty="0"/>
              <a:t>Evaluation</a:t>
            </a:r>
            <a:r>
              <a:rPr lang="zh-CN" altLang="en-US" sz="2400" dirty="0"/>
              <a:t> </a:t>
            </a:r>
            <a:r>
              <a:rPr lang="en-US" altLang="zh-CN" sz="2400" dirty="0"/>
              <a:t>criteria</a:t>
            </a:r>
            <a:r>
              <a:rPr lang="zh-CN" altLang="en-US" sz="2400" dirty="0"/>
              <a:t> </a:t>
            </a:r>
            <a:r>
              <a:rPr lang="en-US" altLang="zh-CN" sz="2400" dirty="0"/>
              <a:t>(Completeness,</a:t>
            </a:r>
            <a:r>
              <a:rPr lang="zh-CN" altLang="en-US" sz="2400" dirty="0"/>
              <a:t> </a:t>
            </a:r>
            <a:r>
              <a:rPr lang="en-US" altLang="zh-CN" sz="2400" dirty="0"/>
              <a:t>Time</a:t>
            </a:r>
            <a:r>
              <a:rPr lang="zh-CN" altLang="en-US" sz="2400" dirty="0"/>
              <a:t> </a:t>
            </a:r>
            <a:r>
              <a:rPr lang="en-US" altLang="zh-CN" sz="2400" dirty="0"/>
              <a:t>Complexity,</a:t>
            </a:r>
            <a:r>
              <a:rPr lang="zh-CN" altLang="en-US" sz="2400" dirty="0"/>
              <a:t> </a:t>
            </a:r>
            <a:r>
              <a:rPr lang="en-US" altLang="zh-CN" sz="2400" dirty="0"/>
              <a:t>Space</a:t>
            </a:r>
            <a:r>
              <a:rPr lang="zh-CN" altLang="en-US" sz="2400" dirty="0"/>
              <a:t> </a:t>
            </a:r>
            <a:r>
              <a:rPr lang="en-US" altLang="zh-CN" sz="2400" dirty="0"/>
              <a:t>Complexity,</a:t>
            </a:r>
            <a:r>
              <a:rPr lang="en-GB" sz="2800" dirty="0"/>
              <a:t> Optimality</a:t>
            </a:r>
            <a:r>
              <a:rPr lang="en-US" altLang="zh-CN" sz="2400" dirty="0"/>
              <a:t>)</a:t>
            </a:r>
          </a:p>
          <a:p>
            <a:pPr>
              <a:buFont typeface="Wingdings" charset="2"/>
              <a:buChar char="v"/>
            </a:pPr>
            <a:r>
              <a:rPr lang="en-US" altLang="zh-CN" sz="2400" dirty="0"/>
              <a:t>BFS,</a:t>
            </a:r>
            <a:r>
              <a:rPr lang="zh-CN" altLang="en-US" sz="2400" dirty="0"/>
              <a:t> </a:t>
            </a:r>
            <a:r>
              <a:rPr lang="en-US" altLang="zh-CN" sz="2400" dirty="0"/>
              <a:t>DFS,</a:t>
            </a:r>
            <a:r>
              <a:rPr lang="zh-CN" altLang="en-US" sz="2400" dirty="0"/>
              <a:t> </a:t>
            </a:r>
            <a:r>
              <a:rPr lang="en-US" altLang="zh-CN" sz="2400" dirty="0"/>
              <a:t>UCS,</a:t>
            </a:r>
            <a:r>
              <a:rPr lang="zh-CN" altLang="en-US" sz="2400" dirty="0"/>
              <a:t> </a:t>
            </a:r>
            <a:r>
              <a:rPr lang="en-US" altLang="zh-CN" sz="2400" dirty="0"/>
              <a:t>Greedy</a:t>
            </a:r>
            <a:r>
              <a:rPr lang="zh-CN" altLang="en-US" sz="2400" dirty="0"/>
              <a:t> </a:t>
            </a:r>
            <a:r>
              <a:rPr lang="en-US" altLang="zh-CN" sz="2400" dirty="0"/>
              <a:t>Search,</a:t>
            </a:r>
            <a:r>
              <a:rPr lang="zh-CN" altLang="en-US" sz="2400" dirty="0"/>
              <a:t> </a:t>
            </a:r>
            <a:r>
              <a:rPr lang="en-US" altLang="zh-CN" sz="2400" dirty="0"/>
              <a:t>A</a:t>
            </a:r>
            <a:r>
              <a:rPr lang="zh-CN" altLang="en-US" sz="2400" dirty="0"/>
              <a:t>* </a:t>
            </a:r>
            <a:r>
              <a:rPr lang="en-US" altLang="zh-CN" sz="2400" dirty="0"/>
              <a:t>Search</a:t>
            </a:r>
          </a:p>
          <a:p>
            <a:pPr>
              <a:buFont typeface="Wingdings" charset="2"/>
              <a:buChar char="v"/>
            </a:pPr>
            <a:r>
              <a:rPr lang="en-US" altLang="zh-CN" sz="2400" dirty="0"/>
              <a:t>Heuristic</a:t>
            </a:r>
            <a:r>
              <a:rPr lang="zh-CN" altLang="en-US" sz="2400" dirty="0"/>
              <a:t> </a:t>
            </a:r>
            <a:r>
              <a:rPr lang="en-US" altLang="zh-CN" sz="2400" dirty="0"/>
              <a:t>function,</a:t>
            </a:r>
            <a:r>
              <a:rPr lang="zh-CN" altLang="en-US" sz="2400" dirty="0"/>
              <a:t> </a:t>
            </a:r>
            <a:r>
              <a:rPr lang="en-US" altLang="zh-CN" sz="2400" dirty="0"/>
              <a:t>Admissible,</a:t>
            </a:r>
            <a:r>
              <a:rPr lang="zh-CN" altLang="en-US" sz="2400" dirty="0"/>
              <a:t> </a:t>
            </a:r>
            <a:r>
              <a:rPr lang="en-US" altLang="zh-CN" sz="2400" dirty="0"/>
              <a:t>Informedness,</a:t>
            </a:r>
            <a:r>
              <a:rPr lang="zh-CN" altLang="en-US" sz="2400" dirty="0"/>
              <a:t> </a:t>
            </a:r>
            <a:r>
              <a:rPr lang="en-US" altLang="zh-CN" sz="2400" dirty="0"/>
              <a:t>Effective Branching Factor</a:t>
            </a:r>
            <a:endParaRPr lang="en-US" sz="2400" dirty="0"/>
          </a:p>
        </p:txBody>
      </p:sp>
    </p:spTree>
    <p:extLst>
      <p:ext uri="{BB962C8B-B14F-4D97-AF65-F5344CB8AC3E}">
        <p14:creationId xmlns:p14="http://schemas.microsoft.com/office/powerpoint/2010/main" val="7025398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2493</TotalTime>
  <Words>734</Words>
  <Application>Microsoft Office PowerPoint</Application>
  <PresentationFormat>宽屏</PresentationFormat>
  <Paragraphs>120</Paragraphs>
  <Slides>21</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Microsoft Yahei UI</vt:lpstr>
      <vt:lpstr>宋体</vt:lpstr>
      <vt:lpstr>Calibri</vt:lpstr>
      <vt:lpstr>Cambria Math</vt:lpstr>
      <vt:lpstr>Symbol</vt:lpstr>
      <vt:lpstr>Times New Roman</vt:lpstr>
      <vt:lpstr>Tw Cen MT</vt:lpstr>
      <vt:lpstr>Tw Cen MT Condensed</vt:lpstr>
      <vt:lpstr>Wingdings</vt:lpstr>
      <vt:lpstr>Wingdings 3</vt:lpstr>
      <vt:lpstr>Integral</vt:lpstr>
      <vt:lpstr>Revision-first part fundamentals of AI(comp1037) </vt:lpstr>
      <vt:lpstr>SET / sem  </vt:lpstr>
      <vt:lpstr>Exam Paper Format</vt:lpstr>
      <vt:lpstr>Past paper</vt:lpstr>
      <vt:lpstr>PowerPoint 演示文稿</vt:lpstr>
      <vt:lpstr>Part I: What to test</vt:lpstr>
      <vt:lpstr>AI Basics</vt:lpstr>
      <vt:lpstr>Example Questions</vt:lpstr>
      <vt:lpstr>problem FOMULATION &amp; search tree</vt:lpstr>
      <vt:lpstr>Example Questions</vt:lpstr>
      <vt:lpstr>Game play </vt:lpstr>
      <vt:lpstr>Example Questions</vt:lpstr>
      <vt:lpstr>PowerPoint 演示文稿</vt:lpstr>
      <vt:lpstr>Part II: What to test</vt:lpstr>
      <vt:lpstr>Supervised learning</vt:lpstr>
      <vt:lpstr>UnSupervised learning</vt:lpstr>
      <vt:lpstr>Markov Decision Process (MDP)</vt:lpstr>
      <vt:lpstr>Markov Decision Process (MDP)</vt:lpstr>
      <vt:lpstr>Markov Decision Process (MDP)</vt:lpstr>
      <vt:lpstr>Link to AI Method</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Space and search tree fundamentals of AI(AE1FAI) </dc:title>
  <dc:creator>Microsoft Office User</dc:creator>
  <cp:lastModifiedBy>Huan Jin</cp:lastModifiedBy>
  <cp:revision>160</cp:revision>
  <dcterms:created xsi:type="dcterms:W3CDTF">2016-04-17T17:08:43Z</dcterms:created>
  <dcterms:modified xsi:type="dcterms:W3CDTF">2024-04-29T13:04:18Z</dcterms:modified>
</cp:coreProperties>
</file>