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7" r:id="rId8"/>
    <p:sldId id="278" r:id="rId9"/>
    <p:sldId id="269" r:id="rId10"/>
    <p:sldId id="280" r:id="rId11"/>
    <p:sldId id="265" r:id="rId12"/>
    <p:sldId id="263" r:id="rId13"/>
    <p:sldId id="281" r:id="rId14"/>
    <p:sldId id="282" r:id="rId15"/>
    <p:sldId id="264" r:id="rId16"/>
    <p:sldId id="276" r:id="rId17"/>
    <p:sldId id="277" r:id="rId18"/>
    <p:sldId id="271" r:id="rId19"/>
    <p:sldId id="289" r:id="rId20"/>
    <p:sldId id="283" r:id="rId21"/>
    <p:sldId id="270" r:id="rId22"/>
    <p:sldId id="284" r:id="rId23"/>
    <p:sldId id="285" r:id="rId24"/>
    <p:sldId id="272" r:id="rId25"/>
    <p:sldId id="286" r:id="rId26"/>
    <p:sldId id="287" r:id="rId27"/>
    <p:sldId id="273" r:id="rId28"/>
    <p:sldId id="288" r:id="rId29"/>
    <p:sldId id="27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B7942"/>
    <a:srgbClr val="E2DF00"/>
    <a:srgbClr val="40BAD2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01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65701C-E1C0-1E4A-AE3D-EFDA18428E64}" type="doc">
      <dgm:prSet loTypeId="urn:microsoft.com/office/officeart/2005/8/layout/vList4" loCatId="process" qsTypeId="urn:microsoft.com/office/officeart/2005/8/quickstyle/simple1" qsCatId="simple" csTypeId="urn:microsoft.com/office/officeart/2005/8/colors/accent1_2" csCatId="accent1" phldr="1"/>
      <dgm:spPr/>
    </dgm:pt>
    <dgm:pt modelId="{802FE7F7-C747-654A-92D6-C61F05D83BFA}">
      <dgm:prSet phldrT="[Text]"/>
      <dgm:spPr/>
      <dgm:t>
        <a:bodyPr/>
        <a:lstStyle/>
        <a:p>
          <a:r>
            <a:rPr lang="en-US" b="1" dirty="0"/>
            <a:t>1. Data wrangling</a:t>
          </a:r>
        </a:p>
      </dgm:t>
    </dgm:pt>
    <dgm:pt modelId="{8991FD66-5F95-8441-9CCC-2AAF143268B6}" type="parTrans" cxnId="{881B9A54-049F-1C49-9CD3-3A61560ECBDB}">
      <dgm:prSet/>
      <dgm:spPr/>
      <dgm:t>
        <a:bodyPr/>
        <a:lstStyle/>
        <a:p>
          <a:endParaRPr lang="en-US"/>
        </a:p>
      </dgm:t>
    </dgm:pt>
    <dgm:pt modelId="{231758B9-8599-1540-864B-ED3FC61FB128}" type="sibTrans" cxnId="{881B9A54-049F-1C49-9CD3-3A61560ECBDB}">
      <dgm:prSet/>
      <dgm:spPr/>
      <dgm:t>
        <a:bodyPr/>
        <a:lstStyle/>
        <a:p>
          <a:endParaRPr lang="en-US"/>
        </a:p>
      </dgm:t>
    </dgm:pt>
    <dgm:pt modelId="{0C4075AF-B0F0-814F-8F64-29EBE66E278C}">
      <dgm:prSet phldrT="[Text]"/>
      <dgm:spPr/>
      <dgm:t>
        <a:bodyPr/>
        <a:lstStyle/>
        <a:p>
          <a:r>
            <a:rPr lang="en-US" b="1" dirty="0"/>
            <a:t>4. Final evaluation &amp; interpretation</a:t>
          </a:r>
        </a:p>
      </dgm:t>
    </dgm:pt>
    <dgm:pt modelId="{68081F4F-7EDC-EA40-B49E-3482525D8ABD}" type="parTrans" cxnId="{336E98AA-6335-254E-8849-4D4FF142BF30}">
      <dgm:prSet/>
      <dgm:spPr/>
      <dgm:t>
        <a:bodyPr/>
        <a:lstStyle/>
        <a:p>
          <a:endParaRPr lang="en-US"/>
        </a:p>
      </dgm:t>
    </dgm:pt>
    <dgm:pt modelId="{2CAA1EFC-0E47-994F-BF94-5926E11F5A22}" type="sibTrans" cxnId="{336E98AA-6335-254E-8849-4D4FF142BF30}">
      <dgm:prSet/>
      <dgm:spPr/>
      <dgm:t>
        <a:bodyPr/>
        <a:lstStyle/>
        <a:p>
          <a:endParaRPr lang="en-US"/>
        </a:p>
      </dgm:t>
    </dgm:pt>
    <dgm:pt modelId="{2470D8DA-84C7-4947-BBBA-C84FE07B654C}">
      <dgm:prSet phldrT="[Text]"/>
      <dgm:spPr/>
      <dgm:t>
        <a:bodyPr/>
        <a:lstStyle/>
        <a:p>
          <a:r>
            <a:rPr lang="en-US" b="1" dirty="0"/>
            <a:t>5. Hospital savings analysis</a:t>
          </a:r>
        </a:p>
      </dgm:t>
    </dgm:pt>
    <dgm:pt modelId="{A6D943FE-1A36-E046-9FD6-3B84F565885F}" type="parTrans" cxnId="{AED04E71-25CB-4B4A-89D7-68D3D5FCE720}">
      <dgm:prSet/>
      <dgm:spPr/>
      <dgm:t>
        <a:bodyPr/>
        <a:lstStyle/>
        <a:p>
          <a:endParaRPr lang="en-US"/>
        </a:p>
      </dgm:t>
    </dgm:pt>
    <dgm:pt modelId="{88CC73DC-244E-DC4D-894C-24EED0699204}" type="sibTrans" cxnId="{AED04E71-25CB-4B4A-89D7-68D3D5FCE720}">
      <dgm:prSet/>
      <dgm:spPr/>
      <dgm:t>
        <a:bodyPr/>
        <a:lstStyle/>
        <a:p>
          <a:endParaRPr lang="en-US"/>
        </a:p>
      </dgm:t>
    </dgm:pt>
    <dgm:pt modelId="{B3618211-6CE8-DD4B-96FE-242700741BE4}">
      <dgm:prSet/>
      <dgm:spPr/>
      <dgm:t>
        <a:bodyPr/>
        <a:lstStyle/>
        <a:p>
          <a:r>
            <a:rPr lang="en-US" b="1" dirty="0"/>
            <a:t>2. Exploratory data analysis</a:t>
          </a:r>
        </a:p>
      </dgm:t>
    </dgm:pt>
    <dgm:pt modelId="{13D1369F-9AAC-2641-BB47-C3E8368871EF}" type="parTrans" cxnId="{3C55D66E-77B9-1E46-941A-164F1B3DADB8}">
      <dgm:prSet/>
      <dgm:spPr/>
      <dgm:t>
        <a:bodyPr/>
        <a:lstStyle/>
        <a:p>
          <a:endParaRPr lang="en-US"/>
        </a:p>
      </dgm:t>
    </dgm:pt>
    <dgm:pt modelId="{E2EA7E2F-3F84-F447-BCF8-D46B3446BB9B}" type="sibTrans" cxnId="{3C55D66E-77B9-1E46-941A-164F1B3DADB8}">
      <dgm:prSet/>
      <dgm:spPr/>
      <dgm:t>
        <a:bodyPr/>
        <a:lstStyle/>
        <a:p>
          <a:endParaRPr lang="en-US"/>
        </a:p>
      </dgm:t>
    </dgm:pt>
    <dgm:pt modelId="{ACBD5FAE-178A-AE44-BDF1-B4D02563CDA1}">
      <dgm:prSet/>
      <dgm:spPr/>
      <dgm:t>
        <a:bodyPr/>
        <a:lstStyle/>
        <a:p>
          <a:r>
            <a:rPr lang="en-US" b="1" dirty="0"/>
            <a:t>3. Feature selection &amp; machine learning</a:t>
          </a:r>
        </a:p>
      </dgm:t>
    </dgm:pt>
    <dgm:pt modelId="{1EF5CE18-5366-6740-BB26-271EAB25B10D}" type="parTrans" cxnId="{8F8DCE79-5ED7-2241-8105-B69B55685F9E}">
      <dgm:prSet/>
      <dgm:spPr/>
      <dgm:t>
        <a:bodyPr/>
        <a:lstStyle/>
        <a:p>
          <a:endParaRPr lang="en-US"/>
        </a:p>
      </dgm:t>
    </dgm:pt>
    <dgm:pt modelId="{4995EF50-AD3E-FC42-8349-D54E8F3EFB8A}" type="sibTrans" cxnId="{8F8DCE79-5ED7-2241-8105-B69B55685F9E}">
      <dgm:prSet/>
      <dgm:spPr/>
      <dgm:t>
        <a:bodyPr/>
        <a:lstStyle/>
        <a:p>
          <a:endParaRPr lang="en-US"/>
        </a:p>
      </dgm:t>
    </dgm:pt>
    <dgm:pt modelId="{615915B6-FD22-C243-9688-8D88D810F614}" type="pres">
      <dgm:prSet presAssocID="{E965701C-E1C0-1E4A-AE3D-EFDA18428E64}" presName="linear" presStyleCnt="0">
        <dgm:presLayoutVars>
          <dgm:dir/>
          <dgm:resizeHandles val="exact"/>
        </dgm:presLayoutVars>
      </dgm:prSet>
      <dgm:spPr/>
    </dgm:pt>
    <dgm:pt modelId="{E2D75318-FA88-7743-8FB3-98BD4AEC7ACF}" type="pres">
      <dgm:prSet presAssocID="{802FE7F7-C747-654A-92D6-C61F05D83BFA}" presName="comp" presStyleCnt="0"/>
      <dgm:spPr/>
    </dgm:pt>
    <dgm:pt modelId="{EE3558A0-45B3-0F42-8715-F608EDD5D741}" type="pres">
      <dgm:prSet presAssocID="{802FE7F7-C747-654A-92D6-C61F05D83BFA}" presName="box" presStyleLbl="node1" presStyleIdx="0" presStyleCnt="5"/>
      <dgm:spPr/>
    </dgm:pt>
    <dgm:pt modelId="{C0929F81-4180-9F44-80C9-3208481F2474}" type="pres">
      <dgm:prSet presAssocID="{802FE7F7-C747-654A-92D6-C61F05D83BFA}" presName="img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</dgm:spPr>
    </dgm:pt>
    <dgm:pt modelId="{41B7BFD7-2F1C-5547-826C-BB1384105581}" type="pres">
      <dgm:prSet presAssocID="{802FE7F7-C747-654A-92D6-C61F05D83BFA}" presName="text" presStyleLbl="node1" presStyleIdx="0" presStyleCnt="5">
        <dgm:presLayoutVars>
          <dgm:bulletEnabled val="1"/>
        </dgm:presLayoutVars>
      </dgm:prSet>
      <dgm:spPr/>
    </dgm:pt>
    <dgm:pt modelId="{7C22D3A2-7AAC-BE46-8EAA-99ADE1055D29}" type="pres">
      <dgm:prSet presAssocID="{231758B9-8599-1540-864B-ED3FC61FB128}" presName="spacer" presStyleCnt="0"/>
      <dgm:spPr/>
    </dgm:pt>
    <dgm:pt modelId="{A08612CD-E281-1943-B534-D40DB439F10A}" type="pres">
      <dgm:prSet presAssocID="{B3618211-6CE8-DD4B-96FE-242700741BE4}" presName="comp" presStyleCnt="0"/>
      <dgm:spPr/>
    </dgm:pt>
    <dgm:pt modelId="{A95716AA-C1E2-4147-BA05-39B51B20BA9D}" type="pres">
      <dgm:prSet presAssocID="{B3618211-6CE8-DD4B-96FE-242700741BE4}" presName="box" presStyleLbl="node1" presStyleIdx="1" presStyleCnt="5"/>
      <dgm:spPr/>
    </dgm:pt>
    <dgm:pt modelId="{0DD0BBC3-9811-0248-B1BF-B5ABE5578B6F}" type="pres">
      <dgm:prSet presAssocID="{B3618211-6CE8-DD4B-96FE-242700741BE4}" presName="img" presStyleLbl="fgImgPlace1" presStyleIdx="1" presStyleCnt="5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1000" b="-41000"/>
          </a:stretch>
        </a:blipFill>
      </dgm:spPr>
    </dgm:pt>
    <dgm:pt modelId="{16BF943A-C46F-984F-9C8A-81E9BBB62E4A}" type="pres">
      <dgm:prSet presAssocID="{B3618211-6CE8-DD4B-96FE-242700741BE4}" presName="text" presStyleLbl="node1" presStyleIdx="1" presStyleCnt="5">
        <dgm:presLayoutVars>
          <dgm:bulletEnabled val="1"/>
        </dgm:presLayoutVars>
      </dgm:prSet>
      <dgm:spPr/>
    </dgm:pt>
    <dgm:pt modelId="{B4E439A0-1966-E046-BC9A-2A44BE71C087}" type="pres">
      <dgm:prSet presAssocID="{E2EA7E2F-3F84-F447-BCF8-D46B3446BB9B}" presName="spacer" presStyleCnt="0"/>
      <dgm:spPr/>
    </dgm:pt>
    <dgm:pt modelId="{DC3F60AF-A0FF-4E4B-9EEE-6889E8CF9C2A}" type="pres">
      <dgm:prSet presAssocID="{ACBD5FAE-178A-AE44-BDF1-B4D02563CDA1}" presName="comp" presStyleCnt="0"/>
      <dgm:spPr/>
    </dgm:pt>
    <dgm:pt modelId="{FBF16FFD-8DE2-7749-AEC1-DBA659C051FE}" type="pres">
      <dgm:prSet presAssocID="{ACBD5FAE-178A-AE44-BDF1-B4D02563CDA1}" presName="box" presStyleLbl="node1" presStyleIdx="2" presStyleCnt="5"/>
      <dgm:spPr/>
    </dgm:pt>
    <dgm:pt modelId="{0CD8AF26-7845-604C-A315-AF466AA54F03}" type="pres">
      <dgm:prSet presAssocID="{ACBD5FAE-178A-AE44-BDF1-B4D02563CDA1}" presName="img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9000" b="-49000"/>
          </a:stretch>
        </a:blipFill>
      </dgm:spPr>
    </dgm:pt>
    <dgm:pt modelId="{6C033D73-3410-BD48-89D9-10D9E908FEB7}" type="pres">
      <dgm:prSet presAssocID="{ACBD5FAE-178A-AE44-BDF1-B4D02563CDA1}" presName="text" presStyleLbl="node1" presStyleIdx="2" presStyleCnt="5">
        <dgm:presLayoutVars>
          <dgm:bulletEnabled val="1"/>
        </dgm:presLayoutVars>
      </dgm:prSet>
      <dgm:spPr/>
    </dgm:pt>
    <dgm:pt modelId="{9DAB67AB-072D-7F4D-88BF-4E283C1C862B}" type="pres">
      <dgm:prSet presAssocID="{4995EF50-AD3E-FC42-8349-D54E8F3EFB8A}" presName="spacer" presStyleCnt="0"/>
      <dgm:spPr/>
    </dgm:pt>
    <dgm:pt modelId="{C66777BC-79DD-ED40-A74C-E432C0468621}" type="pres">
      <dgm:prSet presAssocID="{0C4075AF-B0F0-814F-8F64-29EBE66E278C}" presName="comp" presStyleCnt="0"/>
      <dgm:spPr/>
    </dgm:pt>
    <dgm:pt modelId="{7AD7BE44-2F21-A94B-8C76-0E1D9E429A4C}" type="pres">
      <dgm:prSet presAssocID="{0C4075AF-B0F0-814F-8F64-29EBE66E278C}" presName="box" presStyleLbl="node1" presStyleIdx="3" presStyleCnt="5"/>
      <dgm:spPr/>
    </dgm:pt>
    <dgm:pt modelId="{F565EB34-9E61-744C-82DE-5B24D9205C9E}" type="pres">
      <dgm:prSet presAssocID="{0C4075AF-B0F0-814F-8F64-29EBE66E278C}" presName="img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  <dgm:pt modelId="{E73970E3-5C49-194D-BC10-76794F46A19C}" type="pres">
      <dgm:prSet presAssocID="{0C4075AF-B0F0-814F-8F64-29EBE66E278C}" presName="text" presStyleLbl="node1" presStyleIdx="3" presStyleCnt="5">
        <dgm:presLayoutVars>
          <dgm:bulletEnabled val="1"/>
        </dgm:presLayoutVars>
      </dgm:prSet>
      <dgm:spPr/>
    </dgm:pt>
    <dgm:pt modelId="{89FBA434-03BB-5B4F-AAEF-6CE3210D97E6}" type="pres">
      <dgm:prSet presAssocID="{2CAA1EFC-0E47-994F-BF94-5926E11F5A22}" presName="spacer" presStyleCnt="0"/>
      <dgm:spPr/>
    </dgm:pt>
    <dgm:pt modelId="{A07A88B1-1B12-AB49-82AD-ED8B0C00C6B1}" type="pres">
      <dgm:prSet presAssocID="{2470D8DA-84C7-4947-BBBA-C84FE07B654C}" presName="comp" presStyleCnt="0"/>
      <dgm:spPr/>
    </dgm:pt>
    <dgm:pt modelId="{FA505B22-3AC9-0E4E-A18D-F191FDCBAAA8}" type="pres">
      <dgm:prSet presAssocID="{2470D8DA-84C7-4947-BBBA-C84FE07B654C}" presName="box" presStyleLbl="node1" presStyleIdx="4" presStyleCnt="5"/>
      <dgm:spPr/>
    </dgm:pt>
    <dgm:pt modelId="{9A0913F1-2C08-CB4D-BF60-BAAB4BF42506}" type="pres">
      <dgm:prSet presAssocID="{2470D8DA-84C7-4947-BBBA-C84FE07B654C}" presName="img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2000" b="-72000"/>
          </a:stretch>
        </a:blipFill>
      </dgm:spPr>
    </dgm:pt>
    <dgm:pt modelId="{4DC43E45-B34E-7C4D-A30C-C489A4F950B3}" type="pres">
      <dgm:prSet presAssocID="{2470D8DA-84C7-4947-BBBA-C84FE07B654C}" presName="text" presStyleLbl="node1" presStyleIdx="4" presStyleCnt="5">
        <dgm:presLayoutVars>
          <dgm:bulletEnabled val="1"/>
        </dgm:presLayoutVars>
      </dgm:prSet>
      <dgm:spPr/>
    </dgm:pt>
  </dgm:ptLst>
  <dgm:cxnLst>
    <dgm:cxn modelId="{4957AA0E-48D3-8F49-849C-5B0233991A18}" type="presOf" srcId="{2470D8DA-84C7-4947-BBBA-C84FE07B654C}" destId="{4DC43E45-B34E-7C4D-A30C-C489A4F950B3}" srcOrd="1" destOrd="0" presId="urn:microsoft.com/office/officeart/2005/8/layout/vList4"/>
    <dgm:cxn modelId="{AA039313-A95E-8442-9B48-FEE599622E23}" type="presOf" srcId="{E965701C-E1C0-1E4A-AE3D-EFDA18428E64}" destId="{615915B6-FD22-C243-9688-8D88D810F614}" srcOrd="0" destOrd="0" presId="urn:microsoft.com/office/officeart/2005/8/layout/vList4"/>
    <dgm:cxn modelId="{81598339-168C-C048-932E-31515650330D}" type="presOf" srcId="{2470D8DA-84C7-4947-BBBA-C84FE07B654C}" destId="{FA505B22-3AC9-0E4E-A18D-F191FDCBAAA8}" srcOrd="0" destOrd="0" presId="urn:microsoft.com/office/officeart/2005/8/layout/vList4"/>
    <dgm:cxn modelId="{60F00444-75B1-AE4A-885E-E88939D3BC3D}" type="presOf" srcId="{0C4075AF-B0F0-814F-8F64-29EBE66E278C}" destId="{7AD7BE44-2F21-A94B-8C76-0E1D9E429A4C}" srcOrd="0" destOrd="0" presId="urn:microsoft.com/office/officeart/2005/8/layout/vList4"/>
    <dgm:cxn modelId="{881B9A54-049F-1C49-9CD3-3A61560ECBDB}" srcId="{E965701C-E1C0-1E4A-AE3D-EFDA18428E64}" destId="{802FE7F7-C747-654A-92D6-C61F05D83BFA}" srcOrd="0" destOrd="0" parTransId="{8991FD66-5F95-8441-9CCC-2AAF143268B6}" sibTransId="{231758B9-8599-1540-864B-ED3FC61FB128}"/>
    <dgm:cxn modelId="{C10C2E5E-5BD8-DF4D-957F-70E8471B6F8A}" type="presOf" srcId="{802FE7F7-C747-654A-92D6-C61F05D83BFA}" destId="{41B7BFD7-2F1C-5547-826C-BB1384105581}" srcOrd="1" destOrd="0" presId="urn:microsoft.com/office/officeart/2005/8/layout/vList4"/>
    <dgm:cxn modelId="{35B15368-1CC2-0648-BB8E-D4909BF16954}" type="presOf" srcId="{0C4075AF-B0F0-814F-8F64-29EBE66E278C}" destId="{E73970E3-5C49-194D-BC10-76794F46A19C}" srcOrd="1" destOrd="0" presId="urn:microsoft.com/office/officeart/2005/8/layout/vList4"/>
    <dgm:cxn modelId="{3C55D66E-77B9-1E46-941A-164F1B3DADB8}" srcId="{E965701C-E1C0-1E4A-AE3D-EFDA18428E64}" destId="{B3618211-6CE8-DD4B-96FE-242700741BE4}" srcOrd="1" destOrd="0" parTransId="{13D1369F-9AAC-2641-BB47-C3E8368871EF}" sibTransId="{E2EA7E2F-3F84-F447-BCF8-D46B3446BB9B}"/>
    <dgm:cxn modelId="{AED04E71-25CB-4B4A-89D7-68D3D5FCE720}" srcId="{E965701C-E1C0-1E4A-AE3D-EFDA18428E64}" destId="{2470D8DA-84C7-4947-BBBA-C84FE07B654C}" srcOrd="4" destOrd="0" parTransId="{A6D943FE-1A36-E046-9FD6-3B84F565885F}" sibTransId="{88CC73DC-244E-DC4D-894C-24EED0699204}"/>
    <dgm:cxn modelId="{20DDDD77-9060-5D4F-B9AD-17AB802DA903}" type="presOf" srcId="{802FE7F7-C747-654A-92D6-C61F05D83BFA}" destId="{EE3558A0-45B3-0F42-8715-F608EDD5D741}" srcOrd="0" destOrd="0" presId="urn:microsoft.com/office/officeart/2005/8/layout/vList4"/>
    <dgm:cxn modelId="{8F8DCE79-5ED7-2241-8105-B69B55685F9E}" srcId="{E965701C-E1C0-1E4A-AE3D-EFDA18428E64}" destId="{ACBD5FAE-178A-AE44-BDF1-B4D02563CDA1}" srcOrd="2" destOrd="0" parTransId="{1EF5CE18-5366-6740-BB26-271EAB25B10D}" sibTransId="{4995EF50-AD3E-FC42-8349-D54E8F3EFB8A}"/>
    <dgm:cxn modelId="{4AF3408C-9D09-854C-8CF2-662BDF0C365E}" type="presOf" srcId="{B3618211-6CE8-DD4B-96FE-242700741BE4}" destId="{16BF943A-C46F-984F-9C8A-81E9BBB62E4A}" srcOrd="1" destOrd="0" presId="urn:microsoft.com/office/officeart/2005/8/layout/vList4"/>
    <dgm:cxn modelId="{336E98AA-6335-254E-8849-4D4FF142BF30}" srcId="{E965701C-E1C0-1E4A-AE3D-EFDA18428E64}" destId="{0C4075AF-B0F0-814F-8F64-29EBE66E278C}" srcOrd="3" destOrd="0" parTransId="{68081F4F-7EDC-EA40-B49E-3482525D8ABD}" sibTransId="{2CAA1EFC-0E47-994F-BF94-5926E11F5A22}"/>
    <dgm:cxn modelId="{9E81A2C6-977B-3E4E-900B-535534D768F5}" type="presOf" srcId="{ACBD5FAE-178A-AE44-BDF1-B4D02563CDA1}" destId="{FBF16FFD-8DE2-7749-AEC1-DBA659C051FE}" srcOrd="0" destOrd="0" presId="urn:microsoft.com/office/officeart/2005/8/layout/vList4"/>
    <dgm:cxn modelId="{4A6BD7E8-1C70-A648-8FE3-12D4357A7D05}" type="presOf" srcId="{B3618211-6CE8-DD4B-96FE-242700741BE4}" destId="{A95716AA-C1E2-4147-BA05-39B51B20BA9D}" srcOrd="0" destOrd="0" presId="urn:microsoft.com/office/officeart/2005/8/layout/vList4"/>
    <dgm:cxn modelId="{8D2993EF-83C9-304D-AFA1-056B998A872B}" type="presOf" srcId="{ACBD5FAE-178A-AE44-BDF1-B4D02563CDA1}" destId="{6C033D73-3410-BD48-89D9-10D9E908FEB7}" srcOrd="1" destOrd="0" presId="urn:microsoft.com/office/officeart/2005/8/layout/vList4"/>
    <dgm:cxn modelId="{391F4E1F-0D06-0A4D-B85E-AB0E23EB9A59}" type="presParOf" srcId="{615915B6-FD22-C243-9688-8D88D810F614}" destId="{E2D75318-FA88-7743-8FB3-98BD4AEC7ACF}" srcOrd="0" destOrd="0" presId="urn:microsoft.com/office/officeart/2005/8/layout/vList4"/>
    <dgm:cxn modelId="{10EDFD2C-64C7-5749-B11E-498F4194D821}" type="presParOf" srcId="{E2D75318-FA88-7743-8FB3-98BD4AEC7ACF}" destId="{EE3558A0-45B3-0F42-8715-F608EDD5D741}" srcOrd="0" destOrd="0" presId="urn:microsoft.com/office/officeart/2005/8/layout/vList4"/>
    <dgm:cxn modelId="{71BEF959-95CA-CE44-9472-D5DB4042813E}" type="presParOf" srcId="{E2D75318-FA88-7743-8FB3-98BD4AEC7ACF}" destId="{C0929F81-4180-9F44-80C9-3208481F2474}" srcOrd="1" destOrd="0" presId="urn:microsoft.com/office/officeart/2005/8/layout/vList4"/>
    <dgm:cxn modelId="{A96CBB59-7035-584F-828A-B9E3F362AC9B}" type="presParOf" srcId="{E2D75318-FA88-7743-8FB3-98BD4AEC7ACF}" destId="{41B7BFD7-2F1C-5547-826C-BB1384105581}" srcOrd="2" destOrd="0" presId="urn:microsoft.com/office/officeart/2005/8/layout/vList4"/>
    <dgm:cxn modelId="{5241FDA1-E99E-E74D-9FA0-B9C4676EAF98}" type="presParOf" srcId="{615915B6-FD22-C243-9688-8D88D810F614}" destId="{7C22D3A2-7AAC-BE46-8EAA-99ADE1055D29}" srcOrd="1" destOrd="0" presId="urn:microsoft.com/office/officeart/2005/8/layout/vList4"/>
    <dgm:cxn modelId="{F7AD40D7-E879-3449-BFFF-AA90851DA966}" type="presParOf" srcId="{615915B6-FD22-C243-9688-8D88D810F614}" destId="{A08612CD-E281-1943-B534-D40DB439F10A}" srcOrd="2" destOrd="0" presId="urn:microsoft.com/office/officeart/2005/8/layout/vList4"/>
    <dgm:cxn modelId="{BE995B22-1E6C-E542-8B9A-D79F0EF4F65B}" type="presParOf" srcId="{A08612CD-E281-1943-B534-D40DB439F10A}" destId="{A95716AA-C1E2-4147-BA05-39B51B20BA9D}" srcOrd="0" destOrd="0" presId="urn:microsoft.com/office/officeart/2005/8/layout/vList4"/>
    <dgm:cxn modelId="{A12CC2F9-CA42-B545-B597-62EBF2DA734D}" type="presParOf" srcId="{A08612CD-E281-1943-B534-D40DB439F10A}" destId="{0DD0BBC3-9811-0248-B1BF-B5ABE5578B6F}" srcOrd="1" destOrd="0" presId="urn:microsoft.com/office/officeart/2005/8/layout/vList4"/>
    <dgm:cxn modelId="{4EC7EF62-18B2-684D-A9BC-CAF8C2802BBC}" type="presParOf" srcId="{A08612CD-E281-1943-B534-D40DB439F10A}" destId="{16BF943A-C46F-984F-9C8A-81E9BBB62E4A}" srcOrd="2" destOrd="0" presId="urn:microsoft.com/office/officeart/2005/8/layout/vList4"/>
    <dgm:cxn modelId="{D0F68A8D-48B4-2849-A72C-6F0A40D7C1E1}" type="presParOf" srcId="{615915B6-FD22-C243-9688-8D88D810F614}" destId="{B4E439A0-1966-E046-BC9A-2A44BE71C087}" srcOrd="3" destOrd="0" presId="urn:microsoft.com/office/officeart/2005/8/layout/vList4"/>
    <dgm:cxn modelId="{33BBC10B-3CEC-2F47-88DB-B7C6A082583E}" type="presParOf" srcId="{615915B6-FD22-C243-9688-8D88D810F614}" destId="{DC3F60AF-A0FF-4E4B-9EEE-6889E8CF9C2A}" srcOrd="4" destOrd="0" presId="urn:microsoft.com/office/officeart/2005/8/layout/vList4"/>
    <dgm:cxn modelId="{D56A2A6F-5CF1-1441-9EB8-C2466C3CDCD4}" type="presParOf" srcId="{DC3F60AF-A0FF-4E4B-9EEE-6889E8CF9C2A}" destId="{FBF16FFD-8DE2-7749-AEC1-DBA659C051FE}" srcOrd="0" destOrd="0" presId="urn:microsoft.com/office/officeart/2005/8/layout/vList4"/>
    <dgm:cxn modelId="{28A44989-9EF0-6A45-A929-9372BDAB1A01}" type="presParOf" srcId="{DC3F60AF-A0FF-4E4B-9EEE-6889E8CF9C2A}" destId="{0CD8AF26-7845-604C-A315-AF466AA54F03}" srcOrd="1" destOrd="0" presId="urn:microsoft.com/office/officeart/2005/8/layout/vList4"/>
    <dgm:cxn modelId="{3C186917-94B5-9144-A744-FAD6523BA5CB}" type="presParOf" srcId="{DC3F60AF-A0FF-4E4B-9EEE-6889E8CF9C2A}" destId="{6C033D73-3410-BD48-89D9-10D9E908FEB7}" srcOrd="2" destOrd="0" presId="urn:microsoft.com/office/officeart/2005/8/layout/vList4"/>
    <dgm:cxn modelId="{0079755D-CF53-444A-95C5-7269177CD4AF}" type="presParOf" srcId="{615915B6-FD22-C243-9688-8D88D810F614}" destId="{9DAB67AB-072D-7F4D-88BF-4E283C1C862B}" srcOrd="5" destOrd="0" presId="urn:microsoft.com/office/officeart/2005/8/layout/vList4"/>
    <dgm:cxn modelId="{896DD2B1-5492-D64B-BA42-23F10613CB00}" type="presParOf" srcId="{615915B6-FD22-C243-9688-8D88D810F614}" destId="{C66777BC-79DD-ED40-A74C-E432C0468621}" srcOrd="6" destOrd="0" presId="urn:microsoft.com/office/officeart/2005/8/layout/vList4"/>
    <dgm:cxn modelId="{CDB5CC3D-D4D8-2447-8FDA-2066E23DECAE}" type="presParOf" srcId="{C66777BC-79DD-ED40-A74C-E432C0468621}" destId="{7AD7BE44-2F21-A94B-8C76-0E1D9E429A4C}" srcOrd="0" destOrd="0" presId="urn:microsoft.com/office/officeart/2005/8/layout/vList4"/>
    <dgm:cxn modelId="{187E6FAD-6294-9445-9B40-0F5B74FEE081}" type="presParOf" srcId="{C66777BC-79DD-ED40-A74C-E432C0468621}" destId="{F565EB34-9E61-744C-82DE-5B24D9205C9E}" srcOrd="1" destOrd="0" presId="urn:microsoft.com/office/officeart/2005/8/layout/vList4"/>
    <dgm:cxn modelId="{4EBF6BEA-4F90-FE4F-B1C9-A164301ABA2B}" type="presParOf" srcId="{C66777BC-79DD-ED40-A74C-E432C0468621}" destId="{E73970E3-5C49-194D-BC10-76794F46A19C}" srcOrd="2" destOrd="0" presId="urn:microsoft.com/office/officeart/2005/8/layout/vList4"/>
    <dgm:cxn modelId="{5F1A6B45-3E54-8D4E-9CAE-391280BC3858}" type="presParOf" srcId="{615915B6-FD22-C243-9688-8D88D810F614}" destId="{89FBA434-03BB-5B4F-AAEF-6CE3210D97E6}" srcOrd="7" destOrd="0" presId="urn:microsoft.com/office/officeart/2005/8/layout/vList4"/>
    <dgm:cxn modelId="{6A33C3A4-F800-154B-AE8B-C9AC556549BF}" type="presParOf" srcId="{615915B6-FD22-C243-9688-8D88D810F614}" destId="{A07A88B1-1B12-AB49-82AD-ED8B0C00C6B1}" srcOrd="8" destOrd="0" presId="urn:microsoft.com/office/officeart/2005/8/layout/vList4"/>
    <dgm:cxn modelId="{A0316030-F56D-D545-965F-07E81112001F}" type="presParOf" srcId="{A07A88B1-1B12-AB49-82AD-ED8B0C00C6B1}" destId="{FA505B22-3AC9-0E4E-A18D-F191FDCBAAA8}" srcOrd="0" destOrd="0" presId="urn:microsoft.com/office/officeart/2005/8/layout/vList4"/>
    <dgm:cxn modelId="{F10643C6-EDD1-7C43-848B-D05368913A6B}" type="presParOf" srcId="{A07A88B1-1B12-AB49-82AD-ED8B0C00C6B1}" destId="{9A0913F1-2C08-CB4D-BF60-BAAB4BF42506}" srcOrd="1" destOrd="0" presId="urn:microsoft.com/office/officeart/2005/8/layout/vList4"/>
    <dgm:cxn modelId="{D8BE861B-DCB7-CA47-8E7E-C7C8FB657AC4}" type="presParOf" srcId="{A07A88B1-1B12-AB49-82AD-ED8B0C00C6B1}" destId="{4DC43E45-B34E-7C4D-A30C-C489A4F950B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558A0-45B3-0F42-8715-F608EDD5D741}">
      <dsp:nvSpPr>
        <dsp:cNvPr id="0" name=""/>
        <dsp:cNvSpPr/>
      </dsp:nvSpPr>
      <dsp:spPr>
        <a:xfrm>
          <a:off x="0" y="0"/>
          <a:ext cx="8128000" cy="10027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1. Data wrangling</a:t>
          </a:r>
        </a:p>
      </dsp:txBody>
      <dsp:txXfrm>
        <a:off x="1725877" y="0"/>
        <a:ext cx="6402122" cy="1002770"/>
      </dsp:txXfrm>
    </dsp:sp>
    <dsp:sp modelId="{C0929F81-4180-9F44-80C9-3208481F2474}">
      <dsp:nvSpPr>
        <dsp:cNvPr id="0" name=""/>
        <dsp:cNvSpPr/>
      </dsp:nvSpPr>
      <dsp:spPr>
        <a:xfrm>
          <a:off x="100277" y="100277"/>
          <a:ext cx="1625600" cy="80221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5716AA-C1E2-4147-BA05-39B51B20BA9D}">
      <dsp:nvSpPr>
        <dsp:cNvPr id="0" name=""/>
        <dsp:cNvSpPr/>
      </dsp:nvSpPr>
      <dsp:spPr>
        <a:xfrm>
          <a:off x="0" y="1103047"/>
          <a:ext cx="8128000" cy="10027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2. Exploratory data analysis</a:t>
          </a:r>
        </a:p>
      </dsp:txBody>
      <dsp:txXfrm>
        <a:off x="1725877" y="1103047"/>
        <a:ext cx="6402122" cy="1002770"/>
      </dsp:txXfrm>
    </dsp:sp>
    <dsp:sp modelId="{0DD0BBC3-9811-0248-B1BF-B5ABE5578B6F}">
      <dsp:nvSpPr>
        <dsp:cNvPr id="0" name=""/>
        <dsp:cNvSpPr/>
      </dsp:nvSpPr>
      <dsp:spPr>
        <a:xfrm>
          <a:off x="100277" y="1203325"/>
          <a:ext cx="1625600" cy="80221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1000" b="-41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F16FFD-8DE2-7749-AEC1-DBA659C051FE}">
      <dsp:nvSpPr>
        <dsp:cNvPr id="0" name=""/>
        <dsp:cNvSpPr/>
      </dsp:nvSpPr>
      <dsp:spPr>
        <a:xfrm>
          <a:off x="0" y="2206095"/>
          <a:ext cx="8128000" cy="10027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3. Feature selection &amp; machine learning</a:t>
          </a:r>
        </a:p>
      </dsp:txBody>
      <dsp:txXfrm>
        <a:off x="1725877" y="2206095"/>
        <a:ext cx="6402122" cy="1002770"/>
      </dsp:txXfrm>
    </dsp:sp>
    <dsp:sp modelId="{0CD8AF26-7845-604C-A315-AF466AA54F03}">
      <dsp:nvSpPr>
        <dsp:cNvPr id="0" name=""/>
        <dsp:cNvSpPr/>
      </dsp:nvSpPr>
      <dsp:spPr>
        <a:xfrm>
          <a:off x="100277" y="2306373"/>
          <a:ext cx="1625600" cy="80221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9000" b="-49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D7BE44-2F21-A94B-8C76-0E1D9E429A4C}">
      <dsp:nvSpPr>
        <dsp:cNvPr id="0" name=""/>
        <dsp:cNvSpPr/>
      </dsp:nvSpPr>
      <dsp:spPr>
        <a:xfrm>
          <a:off x="0" y="3309143"/>
          <a:ext cx="8128000" cy="10027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4. Final evaluation &amp; interpretation</a:t>
          </a:r>
        </a:p>
      </dsp:txBody>
      <dsp:txXfrm>
        <a:off x="1725877" y="3309143"/>
        <a:ext cx="6402122" cy="1002770"/>
      </dsp:txXfrm>
    </dsp:sp>
    <dsp:sp modelId="{F565EB34-9E61-744C-82DE-5B24D9205C9E}">
      <dsp:nvSpPr>
        <dsp:cNvPr id="0" name=""/>
        <dsp:cNvSpPr/>
      </dsp:nvSpPr>
      <dsp:spPr>
        <a:xfrm>
          <a:off x="100277" y="3409421"/>
          <a:ext cx="1625600" cy="80221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505B22-3AC9-0E4E-A18D-F191FDCBAAA8}">
      <dsp:nvSpPr>
        <dsp:cNvPr id="0" name=""/>
        <dsp:cNvSpPr/>
      </dsp:nvSpPr>
      <dsp:spPr>
        <a:xfrm>
          <a:off x="0" y="4412191"/>
          <a:ext cx="8128000" cy="10027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5. Hospital savings analysis</a:t>
          </a:r>
        </a:p>
      </dsp:txBody>
      <dsp:txXfrm>
        <a:off x="1725877" y="4412191"/>
        <a:ext cx="6402122" cy="1002770"/>
      </dsp:txXfrm>
    </dsp:sp>
    <dsp:sp modelId="{9A0913F1-2C08-CB4D-BF60-BAAB4BF42506}">
      <dsp:nvSpPr>
        <dsp:cNvPr id="0" name=""/>
        <dsp:cNvSpPr/>
      </dsp:nvSpPr>
      <dsp:spPr>
        <a:xfrm>
          <a:off x="100277" y="4512469"/>
          <a:ext cx="1625600" cy="80221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2000" b="-72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2/23/20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2/23/20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2/23/20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2/23/20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2/23/20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E72B4-CE0B-1A4A-AC8E-E98CECF3F8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30-day hospital readmissions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8005D-4B75-4449-8089-E28864C869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Zhanna Hakhverdyan, PhD</a:t>
            </a:r>
          </a:p>
          <a:p>
            <a:r>
              <a:rPr lang="en-US" dirty="0"/>
              <a:t>03.09.2020</a:t>
            </a:r>
          </a:p>
        </p:txBody>
      </p:sp>
    </p:spTree>
    <p:extLst>
      <p:ext uri="{BB962C8B-B14F-4D97-AF65-F5344CB8AC3E}">
        <p14:creationId xmlns:p14="http://schemas.microsoft.com/office/powerpoint/2010/main" val="4213076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05D5-92ED-3F4A-AAD6-3CEE43A5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and gender distribution of readmitted patients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82500A1-5D83-BD42-9D47-816DD2A37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57" r="9416"/>
          <a:stretch/>
        </p:blipFill>
        <p:spPr>
          <a:xfrm>
            <a:off x="3526228" y="795758"/>
            <a:ext cx="6284866" cy="2458081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7C45F97-7D7A-F844-81D4-66B6733AD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228" y="3604162"/>
            <a:ext cx="6145203" cy="245808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565EDF1-D31E-C04B-BB4E-0F4CB37FBA6E}"/>
              </a:ext>
            </a:extLst>
          </p:cNvPr>
          <p:cNvSpPr txBox="1"/>
          <p:nvPr/>
        </p:nvSpPr>
        <p:spPr>
          <a:xfrm>
            <a:off x="9775373" y="1497803"/>
            <a:ext cx="2163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Patient age is similar in readmitted and non-readmitted groups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1B5941-6C10-D241-8553-ADC4CFF25223}"/>
              </a:ext>
            </a:extLst>
          </p:cNvPr>
          <p:cNvSpPr txBox="1"/>
          <p:nvPr/>
        </p:nvSpPr>
        <p:spPr>
          <a:xfrm>
            <a:off x="9675923" y="3990647"/>
            <a:ext cx="21637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men admitted to hospital overall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difference in gender proportions in positive readmission group</a:t>
            </a:r>
          </a:p>
        </p:txBody>
      </p:sp>
    </p:spTree>
    <p:extLst>
      <p:ext uri="{BB962C8B-B14F-4D97-AF65-F5344CB8AC3E}">
        <p14:creationId xmlns:p14="http://schemas.microsoft.com/office/powerpoint/2010/main" val="3744303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3205-D328-FB44-8C45-977FADBE1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readmissions are likely to have a prior admission within a year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2CECE2-0D63-B849-B8B4-94220688D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566" y="733301"/>
            <a:ext cx="7315200" cy="365760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EA84BCD-3830-D244-A60C-9A64BBA98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893440"/>
              </p:ext>
            </p:extLst>
          </p:nvPr>
        </p:nvGraphicFramePr>
        <p:xfrm>
          <a:off x="3946566" y="4390901"/>
          <a:ext cx="73152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8930523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230430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51151915"/>
                    </a:ext>
                  </a:extLst>
                </a:gridCol>
              </a:tblGrid>
              <a:tr h="321623">
                <a:tc>
                  <a:txBody>
                    <a:bodyPr/>
                    <a:lstStyle/>
                    <a:p>
                      <a:r>
                        <a:rPr lang="en-US" sz="1600" dirty="0"/>
                        <a:t>Readmission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square 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17540"/>
                  </a:ext>
                </a:extLst>
              </a:tr>
              <a:tr h="321623">
                <a:tc>
                  <a:txBody>
                    <a:bodyPr/>
                    <a:lstStyle/>
                    <a:p>
                      <a:r>
                        <a:rPr lang="en-US" sz="1600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E-12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198700"/>
                  </a:ext>
                </a:extLst>
              </a:tr>
              <a:tr h="321623">
                <a:tc>
                  <a:txBody>
                    <a:bodyPr/>
                    <a:lstStyle/>
                    <a:p>
                      <a:r>
                        <a:rPr lang="en-US" sz="16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E-145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5242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5E64C27-9630-2349-B62C-1DC8A2BF2DF8}"/>
              </a:ext>
            </a:extLst>
          </p:cNvPr>
          <p:cNvSpPr txBox="1"/>
          <p:nvPr/>
        </p:nvSpPr>
        <p:spPr>
          <a:xfrm>
            <a:off x="3946566" y="5539924"/>
            <a:ext cx="7655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Patients in the positive readmission group have significantly more prior admissions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Patients in the negative readmission group have significantly less prior admissions</a:t>
            </a:r>
          </a:p>
        </p:txBody>
      </p:sp>
    </p:spTree>
    <p:extLst>
      <p:ext uri="{BB962C8B-B14F-4D97-AF65-F5344CB8AC3E}">
        <p14:creationId xmlns:p14="http://schemas.microsoft.com/office/powerpoint/2010/main" val="3625863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28DCB-C009-2949-BBB5-97FFE4DC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 severity and mortality scores are higher for positive readmissions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5ED96C-196F-BA40-95CA-3CFEFD7F3B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9" r="8171" b="2893"/>
          <a:stretch/>
        </p:blipFill>
        <p:spPr>
          <a:xfrm>
            <a:off x="4322618" y="705850"/>
            <a:ext cx="6543304" cy="544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2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C72C-9930-DA4E-A457-538FAF2E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 coefficient identifies linearly correlated columns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C34513-C4B4-5A45-A49C-D24C9071FE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92" r="14582"/>
          <a:stretch/>
        </p:blipFill>
        <p:spPr>
          <a:xfrm>
            <a:off x="3911645" y="737080"/>
            <a:ext cx="7377010" cy="538384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8F9FC0A-68CC-EE45-876F-41915FAB2965}"/>
              </a:ext>
            </a:extLst>
          </p:cNvPr>
          <p:cNvSpPr/>
          <p:nvPr/>
        </p:nvSpPr>
        <p:spPr>
          <a:xfrm>
            <a:off x="6359237" y="4619501"/>
            <a:ext cx="516576" cy="24036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572459-12D7-604E-B005-927FDB72C4F3}"/>
              </a:ext>
            </a:extLst>
          </p:cNvPr>
          <p:cNvCxnSpPr>
            <a:cxnSpLocks/>
            <a:stCxn id="8" idx="2"/>
            <a:endCxn id="6" idx="7"/>
          </p:cNvCxnSpPr>
          <p:nvPr/>
        </p:nvCxnSpPr>
        <p:spPr>
          <a:xfrm flipH="1">
            <a:off x="6800162" y="2407832"/>
            <a:ext cx="1669052" cy="224687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2AFF613-65AE-5642-BD0C-E70248FA2B9F}"/>
              </a:ext>
            </a:extLst>
          </p:cNvPr>
          <p:cNvSpPr txBox="1"/>
          <p:nvPr/>
        </p:nvSpPr>
        <p:spPr>
          <a:xfrm>
            <a:off x="7112111" y="2038500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Strong positive correlation</a:t>
            </a:r>
          </a:p>
        </p:txBody>
      </p:sp>
    </p:spTree>
    <p:extLst>
      <p:ext uri="{BB962C8B-B14F-4D97-AF65-F5344CB8AC3E}">
        <p14:creationId xmlns:p14="http://schemas.microsoft.com/office/powerpoint/2010/main" val="216171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F65F-B804-8649-BA16-D799A140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Inspection of positively correlated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F8C70-0B7A-DA40-847D-2E8D50C04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817" y="792941"/>
            <a:ext cx="6042673" cy="52629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8DD1A1-A378-C341-8A27-869463F83C12}"/>
              </a:ext>
            </a:extLst>
          </p:cNvPr>
          <p:cNvSpPr txBox="1"/>
          <p:nvPr/>
        </p:nvSpPr>
        <p:spPr>
          <a:xfrm>
            <a:off x="9680990" y="2085599"/>
            <a:ext cx="2126359" cy="2677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Positively correlated lab measurements are meaningful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average, patients who will be readmitted in 30 days have lower hematocrit, hemoglobin and red blood cell measurements</a:t>
            </a:r>
          </a:p>
        </p:txBody>
      </p:sp>
    </p:spTree>
    <p:extLst>
      <p:ext uri="{BB962C8B-B14F-4D97-AF65-F5344CB8AC3E}">
        <p14:creationId xmlns:p14="http://schemas.microsoft.com/office/powerpoint/2010/main" val="2192683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1919-5131-D342-A08B-EE4C5CE5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test results that are different for positive readmissions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F8F214-B0EF-2947-B8F3-10A0F68B6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891" y="681228"/>
            <a:ext cx="6400800" cy="5486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49AF0D-D3F8-1E43-A615-FEB2AB41C7A6}"/>
              </a:ext>
            </a:extLst>
          </p:cNvPr>
          <p:cNvSpPr txBox="1"/>
          <p:nvPr/>
        </p:nvSpPr>
        <p:spPr>
          <a:xfrm>
            <a:off x="5282301" y="1318162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pval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E-31*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B03C75-5ACC-4E49-8CDD-8D0F421FE2B4}"/>
              </a:ext>
            </a:extLst>
          </p:cNvPr>
          <p:cNvSpPr txBox="1"/>
          <p:nvPr/>
        </p:nvSpPr>
        <p:spPr>
          <a:xfrm>
            <a:off x="7366984" y="1318161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pval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E-52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C7E9AE-3B6E-A849-9064-52F041984087}"/>
              </a:ext>
            </a:extLst>
          </p:cNvPr>
          <p:cNvSpPr txBox="1"/>
          <p:nvPr/>
        </p:nvSpPr>
        <p:spPr>
          <a:xfrm>
            <a:off x="9555439" y="1318160"/>
            <a:ext cx="91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pval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E-46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DAF2AF-9EA7-7C4D-9390-A4B13053D500}"/>
              </a:ext>
            </a:extLst>
          </p:cNvPr>
          <p:cNvSpPr txBox="1"/>
          <p:nvPr/>
        </p:nvSpPr>
        <p:spPr>
          <a:xfrm>
            <a:off x="5282300" y="3833752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pval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E-71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BC5897-2F97-0840-B872-439B851D3EE4}"/>
              </a:ext>
            </a:extLst>
          </p:cNvPr>
          <p:cNvSpPr txBox="1"/>
          <p:nvPr/>
        </p:nvSpPr>
        <p:spPr>
          <a:xfrm>
            <a:off x="7379808" y="3833752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pval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E-36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E10332-E2C5-F24E-A452-65198B45026C}"/>
              </a:ext>
            </a:extLst>
          </p:cNvPr>
          <p:cNvSpPr txBox="1"/>
          <p:nvPr/>
        </p:nvSpPr>
        <p:spPr>
          <a:xfrm>
            <a:off x="9555439" y="4415643"/>
            <a:ext cx="898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pval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E-23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0497B5-0013-E143-B7D3-44751082A6E1}"/>
              </a:ext>
            </a:extLst>
          </p:cNvPr>
          <p:cNvSpPr txBox="1"/>
          <p:nvPr/>
        </p:nvSpPr>
        <p:spPr>
          <a:xfrm>
            <a:off x="4391891" y="6167628"/>
            <a:ext cx="5864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T test for mean difference of 2 independent samples with unequal variance.</a:t>
            </a:r>
          </a:p>
        </p:txBody>
      </p:sp>
    </p:spTree>
    <p:extLst>
      <p:ext uri="{BB962C8B-B14F-4D97-AF65-F5344CB8AC3E}">
        <p14:creationId xmlns:p14="http://schemas.microsoft.com/office/powerpoint/2010/main" val="1020953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C06D-75EC-B24A-9381-DB73A5FDF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Cramer’s V coefficient identifies strong associations between categorical variables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DF7AB52-3D53-DB41-AD05-D254B4C55D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2" t="7446" r="15638"/>
          <a:stretch/>
        </p:blipFill>
        <p:spPr>
          <a:xfrm>
            <a:off x="4082707" y="710667"/>
            <a:ext cx="7327649" cy="554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24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A492-7692-7A48-9E43-3175ABDE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inspection of diagnosis word associations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5ABEE5-1B48-B642-9024-D3168FEB9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97046"/>
              </p:ext>
            </p:extLst>
          </p:nvPr>
        </p:nvGraphicFramePr>
        <p:xfrm>
          <a:off x="3987271" y="807742"/>
          <a:ext cx="7315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462">
                  <a:extLst>
                    <a:ext uri="{9D8B030D-6E8A-4147-A177-3AD203B41FA5}">
                      <a16:colId xmlns:a16="http://schemas.microsoft.com/office/drawing/2014/main" val="3126423879"/>
                    </a:ext>
                  </a:extLst>
                </a:gridCol>
                <a:gridCol w="5392738">
                  <a:extLst>
                    <a:ext uri="{9D8B030D-6E8A-4147-A177-3AD203B41FA5}">
                      <a16:colId xmlns:a16="http://schemas.microsoft.com/office/drawing/2014/main" val="2975920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Associated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9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acut</a:t>
                      </a: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agent, aliv, complex, discharg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6466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comorbid, </a:t>
                      </a:r>
                      <a:r>
                        <a:rPr lang="en-US" sz="18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complic</a:t>
                      </a: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524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alcohol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cirrhosi</a:t>
                      </a: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4917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anomali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 cardiac, </a:t>
                      </a:r>
                      <a:r>
                        <a:rPr lang="en-US" sz="18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defibril</a:t>
                      </a: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804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arrhythmia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 cardiac, conduct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2140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arteri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cardiovascular, </a:t>
                      </a:r>
                      <a:r>
                        <a:rPr lang="en-US" sz="18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coronari</a:t>
                      </a: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35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bypass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cardiac, </a:t>
                      </a:r>
                      <a:r>
                        <a:rPr lang="en-US" sz="18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cath</a:t>
                      </a: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US" sz="18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coronari</a:t>
                      </a: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781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card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cardiac, </a:t>
                      </a:r>
                      <a:r>
                        <a:rPr lang="en-US" sz="18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cardiothorac</a:t>
                      </a: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US" sz="18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cath</a:t>
                      </a: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96311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D7800C4-2000-BA43-8ECE-5E93484B6AAA}"/>
              </a:ext>
            </a:extLst>
          </p:cNvPr>
          <p:cNvSpPr txBox="1"/>
          <p:nvPr/>
        </p:nvSpPr>
        <p:spPr>
          <a:xfrm>
            <a:off x="3987271" y="480169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Note, the incomplete words are result of text processing (stemming)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analysis looks reasonable, e.g. age is associated with comorbid(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ities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and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complic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ations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), alcohol with cirrhosis(s) etc.</a:t>
            </a:r>
          </a:p>
        </p:txBody>
      </p:sp>
    </p:spTree>
    <p:extLst>
      <p:ext uri="{BB962C8B-B14F-4D97-AF65-F5344CB8AC3E}">
        <p14:creationId xmlns:p14="http://schemas.microsoft.com/office/powerpoint/2010/main" val="3202466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BBA39-F8B6-674B-8345-09EC8AF9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3429000"/>
            <a:ext cx="2947482" cy="2296020"/>
          </a:xfrm>
        </p:spPr>
        <p:txBody>
          <a:bodyPr/>
          <a:lstStyle/>
          <a:p>
            <a:r>
              <a:rPr lang="en-US" dirty="0"/>
              <a:t>3. Feature selection and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2D1C8-5551-C34B-B654-C2BCFBBEA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metrics for machine learning model evaluation</a:t>
            </a:r>
          </a:p>
          <a:p>
            <a:endParaRPr lang="en-US" dirty="0"/>
          </a:p>
          <a:p>
            <a:r>
              <a:rPr lang="en-US" dirty="0"/>
              <a:t>Fit a machine learning model with and without feature selection</a:t>
            </a:r>
          </a:p>
          <a:p>
            <a:endParaRPr lang="en-US" dirty="0"/>
          </a:p>
          <a:p>
            <a:r>
              <a:rPr lang="en-US" dirty="0"/>
              <a:t>Fit several machine learning models on reduced feature dataset</a:t>
            </a:r>
          </a:p>
          <a:p>
            <a:endParaRPr lang="en-US" dirty="0"/>
          </a:p>
          <a:p>
            <a:r>
              <a:rPr lang="en-US" dirty="0"/>
              <a:t>Pick a final model based on evaluation metrics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C51AAE5-7C90-8D42-8914-214BE6B48CE0}"/>
              </a:ext>
            </a:extLst>
          </p:cNvPr>
          <p:cNvSpPr/>
          <p:nvPr/>
        </p:nvSpPr>
        <p:spPr>
          <a:xfrm>
            <a:off x="651263" y="1761067"/>
            <a:ext cx="2150794" cy="1456266"/>
          </a:xfrm>
          <a:prstGeom prst="roundRect">
            <a:avLst>
              <a:gd name="adj" fmla="val 10000"/>
            </a:avLst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8433" b="-1151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336619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AFEB-8FB8-994D-9A33-8D843412F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076A1-191E-6A45-B628-D6E4F49A4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True positive rate (TPR) = positive prediction rate, the fraction of admissions followed by 30-day readmission that the model identifies</a:t>
            </a:r>
          </a:p>
          <a:p>
            <a:pPr lvl="1"/>
            <a:r>
              <a:rPr lang="en-US" dirty="0"/>
              <a:t>The higher the TPR, the more $s the hospital saves</a:t>
            </a:r>
          </a:p>
          <a:p>
            <a:r>
              <a:rPr lang="en-US" dirty="0"/>
              <a:t>False positive rate (FPR) = False alarm rate, the fraction of incorrectly flagged positive readmissions out of total negative readmissions</a:t>
            </a:r>
          </a:p>
          <a:p>
            <a:pPr lvl="1"/>
            <a:r>
              <a:rPr lang="en-US" dirty="0"/>
              <a:t>The higher the FPR, the more $s hospital spends on wrong patients</a:t>
            </a:r>
          </a:p>
          <a:p>
            <a:r>
              <a:rPr lang="en-US" dirty="0"/>
              <a:t>AUROC = area under receiver operating characteristic curve, a metric which combines TPR &amp; FPR</a:t>
            </a:r>
          </a:p>
          <a:p>
            <a:pPr lvl="1"/>
            <a:r>
              <a:rPr lang="en-US" dirty="0"/>
              <a:t>Higher AUROC, more $s saved</a:t>
            </a:r>
          </a:p>
          <a:p>
            <a:r>
              <a:rPr lang="en-US" dirty="0"/>
              <a:t>Precision = the fraction of admissions flagged by the model that will actually result readmission</a:t>
            </a:r>
          </a:p>
          <a:p>
            <a:pPr lvl="1"/>
            <a:r>
              <a:rPr lang="en-US" dirty="0"/>
              <a:t>The higher the precision, the less $s hospital spends on wrong patients</a:t>
            </a:r>
          </a:p>
          <a:p>
            <a:r>
              <a:rPr lang="en-US" dirty="0"/>
              <a:t>Recall = TPR</a:t>
            </a:r>
          </a:p>
          <a:p>
            <a:r>
              <a:rPr lang="en-US" dirty="0"/>
              <a:t>AP = Average precision, a metric to combine precision and recall</a:t>
            </a:r>
          </a:p>
          <a:p>
            <a:r>
              <a:rPr lang="en-US" b="1" dirty="0"/>
              <a:t>Since the dataset is imbalanced AUROC can give overly optimistic view, hence use both AUROC and AP</a:t>
            </a:r>
          </a:p>
        </p:txBody>
      </p:sp>
    </p:spTree>
    <p:extLst>
      <p:ext uri="{BB962C8B-B14F-4D97-AF65-F5344CB8AC3E}">
        <p14:creationId xmlns:p14="http://schemas.microsoft.com/office/powerpoint/2010/main" val="167608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B502-809E-C649-9F76-9327F624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Q: What’s the problem?</a:t>
            </a:r>
            <a:br>
              <a:rPr lang="en-US" dirty="0"/>
            </a:br>
            <a:r>
              <a:rPr lang="en-US" dirty="0"/>
              <a:t>A: Unplanned hospital readmissions are expensive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CE165-7021-CC48-89AA-B5F941E2F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Medicare spends $26B/ year on readmissions</a:t>
            </a:r>
          </a:p>
          <a:p>
            <a:pPr lvl="1"/>
            <a:r>
              <a:rPr lang="en-US" dirty="0"/>
              <a:t>Of which $17B are spent on avoidable readmissions</a:t>
            </a:r>
          </a:p>
          <a:p>
            <a:pPr lvl="1"/>
            <a:endParaRPr lang="en-US" dirty="0"/>
          </a:p>
          <a:p>
            <a:r>
              <a:rPr lang="en-US" dirty="0"/>
              <a:t>In 2017 &gt;2500 hospitals paid $564M in penalties for excessive 30-day readmissions</a:t>
            </a:r>
          </a:p>
          <a:p>
            <a:endParaRPr lang="en-US" dirty="0"/>
          </a:p>
          <a:p>
            <a:r>
              <a:rPr lang="en-US" dirty="0"/>
              <a:t>Patient experience and outcome is worse for readmitted patients</a:t>
            </a:r>
          </a:p>
        </p:txBody>
      </p:sp>
    </p:spTree>
    <p:extLst>
      <p:ext uri="{BB962C8B-B14F-4D97-AF65-F5344CB8AC3E}">
        <p14:creationId xmlns:p14="http://schemas.microsoft.com/office/powerpoint/2010/main" val="3125028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8F00-984E-4948-BD92-DA655B55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a logistic regression model without feature selection (314 features)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2475E-7CD5-614D-825A-AED738EC6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99" t="5276" r="8478"/>
          <a:stretch/>
        </p:blipFill>
        <p:spPr>
          <a:xfrm>
            <a:off x="3657600" y="1258785"/>
            <a:ext cx="7968343" cy="29766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46498B-958A-9D40-9381-5143983C79B3}"/>
              </a:ext>
            </a:extLst>
          </p:cNvPr>
          <p:cNvSpPr txBox="1"/>
          <p:nvPr/>
        </p:nvSpPr>
        <p:spPr>
          <a:xfrm>
            <a:off x="3835730" y="4360508"/>
            <a:ext cx="77902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 importance determined by the magnitude of coefficients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 is the regularization parameter, high C value = larger coefficients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Smaller C coefficients favor simpler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best performance is achieved at C=1, after which there is no further improvement</a:t>
            </a:r>
          </a:p>
        </p:txBody>
      </p:sp>
    </p:spTree>
    <p:extLst>
      <p:ext uri="{BB962C8B-B14F-4D97-AF65-F5344CB8AC3E}">
        <p14:creationId xmlns:p14="http://schemas.microsoft.com/office/powerpoint/2010/main" val="1436130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11E2-6995-BC4B-91F0-4D413333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23" y="2276418"/>
            <a:ext cx="2947482" cy="2296020"/>
          </a:xfrm>
        </p:spPr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550EA-771F-E94A-AA79-AE9010316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 strongly associated features, helps model interpretation</a:t>
            </a:r>
          </a:p>
          <a:p>
            <a:endParaRPr lang="en-US" dirty="0"/>
          </a:p>
          <a:p>
            <a:pPr lvl="1"/>
            <a:r>
              <a:rPr lang="en-US" dirty="0"/>
              <a:t>Pearson correlation coefficient = strength of linear correlation between numerical features</a:t>
            </a:r>
          </a:p>
          <a:p>
            <a:pPr lvl="2"/>
            <a:r>
              <a:rPr lang="en-US" dirty="0"/>
              <a:t>Remove redundant variables |Pearson corr. Coef.| &gt;=0.9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Cramer’s  C  = strength of association between categorical variables</a:t>
            </a:r>
          </a:p>
          <a:p>
            <a:pPr lvl="2"/>
            <a:r>
              <a:rPr lang="en-US" dirty="0"/>
              <a:t>Remove redundant variables Cramer’s C &gt;= 0.9</a:t>
            </a:r>
          </a:p>
        </p:txBody>
      </p:sp>
    </p:spTree>
    <p:extLst>
      <p:ext uri="{BB962C8B-B14F-4D97-AF65-F5344CB8AC3E}">
        <p14:creationId xmlns:p14="http://schemas.microsoft.com/office/powerpoint/2010/main" val="4087188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8F00-984E-4948-BD92-DA655B55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a logistic regression model after feature selection (188 features)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DE0004-9F74-0E4C-A860-59F5EBEE98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02" t="4600" r="8579"/>
          <a:stretch/>
        </p:blipFill>
        <p:spPr>
          <a:xfrm>
            <a:off x="3503220" y="760020"/>
            <a:ext cx="8293048" cy="31350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F8017D-A25E-E044-B8D3-C7AC06D0D00B}"/>
              </a:ext>
            </a:extLst>
          </p:cNvPr>
          <p:cNvSpPr txBox="1"/>
          <p:nvPr/>
        </p:nvSpPr>
        <p:spPr>
          <a:xfrm>
            <a:off x="3883231" y="4429496"/>
            <a:ext cx="7913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AUROC and AP are slightly smaller (by 0.04 and 0.02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Acceptable trade-off  for eliminating ~40% of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Next, fit other models on reduced feature set</a:t>
            </a:r>
          </a:p>
        </p:txBody>
      </p:sp>
    </p:spTree>
    <p:extLst>
      <p:ext uri="{BB962C8B-B14F-4D97-AF65-F5344CB8AC3E}">
        <p14:creationId xmlns:p14="http://schemas.microsoft.com/office/powerpoint/2010/main" val="532570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EC6D-6A02-364E-AC90-48CBF36D4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has the best predictive performance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63ED1B-476F-9841-BA15-EBFE3C976D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40" t="4952" r="8694"/>
          <a:stretch/>
        </p:blipFill>
        <p:spPr>
          <a:xfrm>
            <a:off x="3574473" y="748145"/>
            <a:ext cx="8131852" cy="30757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7977CD-2DBE-A948-BDBC-81340D2C9668}"/>
              </a:ext>
            </a:extLst>
          </p:cNvPr>
          <p:cNvSpPr txBox="1"/>
          <p:nvPr/>
        </p:nvSpPr>
        <p:spPr>
          <a:xfrm>
            <a:off x="3742186" y="4191988"/>
            <a:ext cx="7964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Gradient boosting machine (GBM) has better AP than logistic regression, also smaller AUROC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Logistic regression is a preferable model to GBM (ensemble model)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Proceed the analysis with the logistic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1067190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50C4-F6C7-6348-9833-3674A3E5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3429000"/>
            <a:ext cx="2947482" cy="2296020"/>
          </a:xfrm>
        </p:spPr>
        <p:txBody>
          <a:bodyPr>
            <a:normAutofit/>
          </a:bodyPr>
          <a:lstStyle/>
          <a:p>
            <a:r>
              <a:rPr lang="en-US" dirty="0"/>
              <a:t>4. Final evaluation &amp;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12F2-6614-0B4A-BD62-58118095B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full classification report</a:t>
            </a:r>
          </a:p>
          <a:p>
            <a:endParaRPr lang="en-US" dirty="0"/>
          </a:p>
          <a:p>
            <a:r>
              <a:rPr lang="en-US" dirty="0"/>
              <a:t>Plot the confusion matrix</a:t>
            </a:r>
          </a:p>
          <a:p>
            <a:pPr lvl="1"/>
            <a:r>
              <a:rPr lang="en-US" dirty="0"/>
              <a:t>Final tally of correct and missed predictions</a:t>
            </a:r>
          </a:p>
          <a:p>
            <a:endParaRPr lang="en-US" dirty="0"/>
          </a:p>
          <a:p>
            <a:r>
              <a:rPr lang="en-US" dirty="0"/>
              <a:t>Interpret feature coefficients</a:t>
            </a:r>
          </a:p>
          <a:p>
            <a:pPr lvl="1"/>
            <a:r>
              <a:rPr lang="en-US" dirty="0"/>
              <a:t>Are the features with largest coefficients meaningful?</a:t>
            </a:r>
          </a:p>
          <a:p>
            <a:pPr lvl="1"/>
            <a:endParaRPr lang="en-US" dirty="0"/>
          </a:p>
          <a:p>
            <a:r>
              <a:rPr lang="en-US" dirty="0"/>
              <a:t>Where to go next with this analysis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D78313D-7F9D-E748-AB95-F9860CC530A6}"/>
              </a:ext>
            </a:extLst>
          </p:cNvPr>
          <p:cNvSpPr/>
          <p:nvPr/>
        </p:nvSpPr>
        <p:spPr>
          <a:xfrm>
            <a:off x="343064" y="1930790"/>
            <a:ext cx="2729138" cy="1346800"/>
          </a:xfrm>
          <a:prstGeom prst="roundRect">
            <a:avLst>
              <a:gd name="adj" fmla="val 10000"/>
            </a:avLst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8000" b="-18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877929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0FC2-A90C-5D44-9BCD-92042DF6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logistic regression model metrics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99E562-664D-C446-BE1B-3BA082FE03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186716"/>
              </p:ext>
            </p:extLst>
          </p:nvPr>
        </p:nvGraphicFramePr>
        <p:xfrm>
          <a:off x="3868738" y="863600"/>
          <a:ext cx="7315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8277967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32354564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43438648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684942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668833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precision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recall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f1-score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support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06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Not readmitted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0.97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0.68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7109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1622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Readmitted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0.69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027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4317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accuracy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0.68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7643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246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macro avg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0.55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0.69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0.51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7643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0483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weighted avg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0.91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0.68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0.76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7643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470355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7E2BE8EF-6E98-0143-B906-801FB660F3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20" r="9750"/>
          <a:stretch/>
        </p:blipFill>
        <p:spPr>
          <a:xfrm>
            <a:off x="3868738" y="3705101"/>
            <a:ext cx="3719490" cy="25958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A74692-46C2-344C-824E-38CF6A73CA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20" r="9750"/>
          <a:stretch/>
        </p:blipFill>
        <p:spPr>
          <a:xfrm>
            <a:off x="7549358" y="3705101"/>
            <a:ext cx="3719490" cy="259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59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5114069-3CB9-E048-AB6F-968FDB0CD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710" y="649478"/>
            <a:ext cx="6057900" cy="5549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614B2C-CDD8-F24F-B307-87FACBDE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coefficient interpretation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DE74AA-6964-2C48-890F-AB1377132F8D}"/>
              </a:ext>
            </a:extLst>
          </p:cNvPr>
          <p:cNvSpPr/>
          <p:nvPr/>
        </p:nvSpPr>
        <p:spPr>
          <a:xfrm>
            <a:off x="3613585" y="1032686"/>
            <a:ext cx="5783283" cy="1374771"/>
          </a:xfrm>
          <a:prstGeom prst="rect">
            <a:avLst/>
          </a:prstGeom>
          <a:solidFill>
            <a:srgbClr val="FF2600">
              <a:alpha val="3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5F77A0-7967-564B-842B-87674D14B3A1}"/>
              </a:ext>
            </a:extLst>
          </p:cNvPr>
          <p:cNvSpPr/>
          <p:nvPr/>
        </p:nvSpPr>
        <p:spPr>
          <a:xfrm>
            <a:off x="3613585" y="819956"/>
            <a:ext cx="5783283" cy="190005"/>
          </a:xfrm>
          <a:prstGeom prst="rect">
            <a:avLst/>
          </a:prstGeom>
          <a:solidFill>
            <a:srgbClr val="40BAD2">
              <a:alpha val="4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E1EE39-E2AE-0649-8B50-23E8A287980B}"/>
              </a:ext>
            </a:extLst>
          </p:cNvPr>
          <p:cNvSpPr/>
          <p:nvPr/>
        </p:nvSpPr>
        <p:spPr>
          <a:xfrm>
            <a:off x="3613585" y="2623226"/>
            <a:ext cx="5767449" cy="340218"/>
          </a:xfrm>
          <a:prstGeom prst="rect">
            <a:avLst/>
          </a:prstGeom>
          <a:solidFill>
            <a:srgbClr val="40BAD2">
              <a:alpha val="4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9B738F-AC6B-D744-8138-8ACCB146C57E}"/>
              </a:ext>
            </a:extLst>
          </p:cNvPr>
          <p:cNvSpPr/>
          <p:nvPr/>
        </p:nvSpPr>
        <p:spPr>
          <a:xfrm>
            <a:off x="3613585" y="3329425"/>
            <a:ext cx="5767449" cy="190005"/>
          </a:xfrm>
          <a:prstGeom prst="rect">
            <a:avLst/>
          </a:prstGeom>
          <a:solidFill>
            <a:srgbClr val="40BAD2">
              <a:alpha val="4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876043-1ED6-2D4E-9076-E6717679414C}"/>
              </a:ext>
            </a:extLst>
          </p:cNvPr>
          <p:cNvSpPr/>
          <p:nvPr/>
        </p:nvSpPr>
        <p:spPr>
          <a:xfrm>
            <a:off x="3613585" y="3820501"/>
            <a:ext cx="5751615" cy="228471"/>
          </a:xfrm>
          <a:prstGeom prst="rect">
            <a:avLst/>
          </a:prstGeom>
          <a:solidFill>
            <a:srgbClr val="40BAD2">
              <a:alpha val="4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4A566D-3285-A645-9127-ADED510B7E5D}"/>
              </a:ext>
            </a:extLst>
          </p:cNvPr>
          <p:cNvSpPr/>
          <p:nvPr/>
        </p:nvSpPr>
        <p:spPr>
          <a:xfrm>
            <a:off x="3613585" y="4230612"/>
            <a:ext cx="5767449" cy="150111"/>
          </a:xfrm>
          <a:prstGeom prst="rect">
            <a:avLst/>
          </a:prstGeom>
          <a:solidFill>
            <a:srgbClr val="FF2600">
              <a:alpha val="3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7333A1-1FE9-764F-A9BE-651808BCC9AA}"/>
              </a:ext>
            </a:extLst>
          </p:cNvPr>
          <p:cNvSpPr/>
          <p:nvPr/>
        </p:nvSpPr>
        <p:spPr>
          <a:xfrm>
            <a:off x="3613585" y="5996492"/>
            <a:ext cx="5767449" cy="195023"/>
          </a:xfrm>
          <a:prstGeom prst="rect">
            <a:avLst/>
          </a:prstGeom>
          <a:solidFill>
            <a:srgbClr val="FF2600">
              <a:alpha val="3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45E3D1-03BD-BD45-A1D8-9714B6F870A3}"/>
              </a:ext>
            </a:extLst>
          </p:cNvPr>
          <p:cNvSpPr/>
          <p:nvPr/>
        </p:nvSpPr>
        <p:spPr>
          <a:xfrm>
            <a:off x="3613585" y="2421346"/>
            <a:ext cx="5783283" cy="190005"/>
          </a:xfrm>
          <a:prstGeom prst="rect">
            <a:avLst/>
          </a:prstGeom>
          <a:solidFill>
            <a:srgbClr val="E2DF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A1C5E6-10E8-BB40-BDDE-15E29C47CD8E}"/>
              </a:ext>
            </a:extLst>
          </p:cNvPr>
          <p:cNvSpPr/>
          <p:nvPr/>
        </p:nvSpPr>
        <p:spPr>
          <a:xfrm>
            <a:off x="3613585" y="2975319"/>
            <a:ext cx="5783283" cy="340218"/>
          </a:xfrm>
          <a:prstGeom prst="rect">
            <a:avLst/>
          </a:prstGeom>
          <a:solidFill>
            <a:srgbClr val="E2DF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D4EB77-76D7-8148-9F47-18615C3E0C07}"/>
              </a:ext>
            </a:extLst>
          </p:cNvPr>
          <p:cNvSpPr/>
          <p:nvPr/>
        </p:nvSpPr>
        <p:spPr>
          <a:xfrm>
            <a:off x="3613585" y="3509159"/>
            <a:ext cx="5783283" cy="306664"/>
          </a:xfrm>
          <a:prstGeom prst="rect">
            <a:avLst/>
          </a:prstGeom>
          <a:solidFill>
            <a:srgbClr val="E2DF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7F11E0-44B9-AF4D-BA03-F2C25B6895C3}"/>
              </a:ext>
            </a:extLst>
          </p:cNvPr>
          <p:cNvSpPr/>
          <p:nvPr/>
        </p:nvSpPr>
        <p:spPr>
          <a:xfrm>
            <a:off x="3613585" y="4934491"/>
            <a:ext cx="5783283" cy="340218"/>
          </a:xfrm>
          <a:prstGeom prst="rect">
            <a:avLst/>
          </a:prstGeom>
          <a:solidFill>
            <a:srgbClr val="E2DF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DF0F47-5703-D94E-A823-63718E067334}"/>
              </a:ext>
            </a:extLst>
          </p:cNvPr>
          <p:cNvSpPr/>
          <p:nvPr/>
        </p:nvSpPr>
        <p:spPr>
          <a:xfrm>
            <a:off x="3613585" y="4409909"/>
            <a:ext cx="5783283" cy="190005"/>
          </a:xfrm>
          <a:prstGeom prst="rect">
            <a:avLst/>
          </a:prstGeom>
          <a:solidFill>
            <a:srgbClr val="E2DF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3E996A-804B-D345-8A23-F74E1244941B}"/>
              </a:ext>
            </a:extLst>
          </p:cNvPr>
          <p:cNvSpPr/>
          <p:nvPr/>
        </p:nvSpPr>
        <p:spPr>
          <a:xfrm>
            <a:off x="3613585" y="5454006"/>
            <a:ext cx="5783283" cy="190005"/>
          </a:xfrm>
          <a:prstGeom prst="rect">
            <a:avLst/>
          </a:prstGeom>
          <a:solidFill>
            <a:srgbClr val="E2DF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FE8DC2-F28C-8741-99DC-1CE8EB8D877D}"/>
              </a:ext>
            </a:extLst>
          </p:cNvPr>
          <p:cNvSpPr/>
          <p:nvPr/>
        </p:nvSpPr>
        <p:spPr>
          <a:xfrm>
            <a:off x="3613585" y="5266242"/>
            <a:ext cx="5783283" cy="190005"/>
          </a:xfrm>
          <a:prstGeom prst="rect">
            <a:avLst/>
          </a:prstGeom>
          <a:solidFill>
            <a:srgbClr val="000000">
              <a:alpha val="1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9CCF54-AC40-2C47-BA7B-504B80183052}"/>
              </a:ext>
            </a:extLst>
          </p:cNvPr>
          <p:cNvSpPr/>
          <p:nvPr/>
        </p:nvSpPr>
        <p:spPr>
          <a:xfrm>
            <a:off x="3613585" y="5823308"/>
            <a:ext cx="5783283" cy="190005"/>
          </a:xfrm>
          <a:prstGeom prst="rect">
            <a:avLst/>
          </a:prstGeom>
          <a:solidFill>
            <a:srgbClr val="000000">
              <a:alpha val="1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F34921-737B-C542-B37D-9CB15EFA6B3B}"/>
              </a:ext>
            </a:extLst>
          </p:cNvPr>
          <p:cNvSpPr/>
          <p:nvPr/>
        </p:nvSpPr>
        <p:spPr>
          <a:xfrm>
            <a:off x="3613584" y="4613285"/>
            <a:ext cx="5783283" cy="318380"/>
          </a:xfrm>
          <a:prstGeom prst="rect">
            <a:avLst/>
          </a:prstGeom>
          <a:solidFill>
            <a:srgbClr val="000000">
              <a:alpha val="1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3FF62A-C688-B849-B08F-5E50E81A75F3}"/>
              </a:ext>
            </a:extLst>
          </p:cNvPr>
          <p:cNvSpPr/>
          <p:nvPr/>
        </p:nvSpPr>
        <p:spPr>
          <a:xfrm>
            <a:off x="3613583" y="4040607"/>
            <a:ext cx="5783283" cy="190005"/>
          </a:xfrm>
          <a:prstGeom prst="rect">
            <a:avLst/>
          </a:prstGeom>
          <a:solidFill>
            <a:srgbClr val="000000">
              <a:alpha val="1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274EC0-E231-D641-A353-56F22F87B29D}"/>
              </a:ext>
            </a:extLst>
          </p:cNvPr>
          <p:cNvSpPr txBox="1"/>
          <p:nvPr/>
        </p:nvSpPr>
        <p:spPr>
          <a:xfrm>
            <a:off x="9412700" y="746771"/>
            <a:ext cx="2395331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Top 30 features for predicting readmission</a:t>
            </a:r>
          </a:p>
          <a:p>
            <a:endParaRPr lang="en-US" sz="1600" dirty="0"/>
          </a:p>
          <a:p>
            <a:r>
              <a:rPr lang="en-US" sz="1400" dirty="0"/>
              <a:t>Discharge locations – especially transfers to other healthcare facilities – indicates more acute condition</a:t>
            </a:r>
          </a:p>
          <a:p>
            <a:endParaRPr lang="en-US" sz="1400" dirty="0"/>
          </a:p>
          <a:p>
            <a:r>
              <a:rPr lang="en-US" sz="1400" dirty="0"/>
              <a:t>Procedures – especially pulmonary and respiratory</a:t>
            </a:r>
          </a:p>
          <a:p>
            <a:endParaRPr lang="en-US" sz="1400" dirty="0"/>
          </a:p>
          <a:p>
            <a:r>
              <a:rPr lang="en-US" sz="1400" dirty="0"/>
              <a:t>Mean lab measurements, indicating chronic conditions,  e.g. glucose (diabetes), urea nitrogen (kidney malfunction), hematocrit (anemia), etc.</a:t>
            </a:r>
          </a:p>
          <a:p>
            <a:endParaRPr lang="en-US" sz="1400" dirty="0"/>
          </a:p>
          <a:p>
            <a:r>
              <a:rPr lang="en-US" sz="1400" dirty="0"/>
              <a:t>Diagnosis description words – brain surgery and cardiovascular condition</a:t>
            </a:r>
          </a:p>
          <a:p>
            <a:endParaRPr lang="en-US" sz="1400" dirty="0"/>
          </a:p>
          <a:p>
            <a:r>
              <a:rPr lang="en-US" sz="1400" dirty="0"/>
              <a:t>Prior admission in the proceeding year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B017BF-8F02-054D-B82D-B8CDECD17A30}"/>
              </a:ext>
            </a:extLst>
          </p:cNvPr>
          <p:cNvSpPr/>
          <p:nvPr/>
        </p:nvSpPr>
        <p:spPr>
          <a:xfrm>
            <a:off x="9444368" y="1540392"/>
            <a:ext cx="1540307" cy="217155"/>
          </a:xfrm>
          <a:prstGeom prst="rect">
            <a:avLst/>
          </a:prstGeom>
          <a:solidFill>
            <a:srgbClr val="FF2600">
              <a:alpha val="3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3E5A25-89CC-E945-B439-984C2A00A185}"/>
              </a:ext>
            </a:extLst>
          </p:cNvPr>
          <p:cNvSpPr/>
          <p:nvPr/>
        </p:nvSpPr>
        <p:spPr>
          <a:xfrm>
            <a:off x="9444369" y="2825209"/>
            <a:ext cx="922790" cy="217154"/>
          </a:xfrm>
          <a:prstGeom prst="rect">
            <a:avLst/>
          </a:prstGeom>
          <a:solidFill>
            <a:srgbClr val="40BAD2">
              <a:alpha val="4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D389F3-CE36-334E-B120-5A8C4489DDD9}"/>
              </a:ext>
            </a:extLst>
          </p:cNvPr>
          <p:cNvSpPr/>
          <p:nvPr/>
        </p:nvSpPr>
        <p:spPr>
          <a:xfrm>
            <a:off x="9444368" y="3453096"/>
            <a:ext cx="1874324" cy="217154"/>
          </a:xfrm>
          <a:prstGeom prst="rect">
            <a:avLst/>
          </a:prstGeom>
          <a:solidFill>
            <a:srgbClr val="E2DF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3409F2-2BCD-BA4C-9BA3-32237C496334}"/>
              </a:ext>
            </a:extLst>
          </p:cNvPr>
          <p:cNvSpPr/>
          <p:nvPr/>
        </p:nvSpPr>
        <p:spPr>
          <a:xfrm>
            <a:off x="9444368" y="4955640"/>
            <a:ext cx="2147454" cy="217154"/>
          </a:xfrm>
          <a:prstGeom prst="rect">
            <a:avLst/>
          </a:prstGeom>
          <a:solidFill>
            <a:srgbClr val="000000">
              <a:alpha val="1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75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5084-5D3B-C44A-B8EA-3C6A0F54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3429000"/>
            <a:ext cx="2947482" cy="2296020"/>
          </a:xfrm>
        </p:spPr>
        <p:txBody>
          <a:bodyPr/>
          <a:lstStyle/>
          <a:p>
            <a:r>
              <a:rPr lang="en-US" dirty="0"/>
              <a:t>5. Hospital savings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0A24-CC7F-9B4F-8385-FF0E5D446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4944532"/>
            <a:ext cx="7315200" cy="10402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proposed logistic regression model will save the hospital additional 16%, on top of the HOSPITAL score, hence it is worth adopting!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F5148AE-5CA7-6040-A840-75CE9F1F14FF}"/>
              </a:ext>
            </a:extLst>
          </p:cNvPr>
          <p:cNvSpPr/>
          <p:nvPr/>
        </p:nvSpPr>
        <p:spPr>
          <a:xfrm>
            <a:off x="490526" y="1676399"/>
            <a:ext cx="2385962" cy="1540934"/>
          </a:xfrm>
          <a:prstGeom prst="roundRect">
            <a:avLst>
              <a:gd name="adj" fmla="val 10000"/>
            </a:avLst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6674" b="-28286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C0B44-0145-D841-A8B3-82582632C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399" y="1176401"/>
            <a:ext cx="3759201" cy="3344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7F5698-04F0-6440-86FC-0D50FC606FE4}"/>
              </a:ext>
            </a:extLst>
          </p:cNvPr>
          <p:cNvSpPr txBox="1"/>
          <p:nvPr/>
        </p:nvSpPr>
        <p:spPr>
          <a:xfrm>
            <a:off x="5135975" y="453012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False alarm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AA12AB-5C4D-5F44-B151-56345454979B}"/>
              </a:ext>
            </a:extLst>
          </p:cNvPr>
          <p:cNvSpPr txBox="1"/>
          <p:nvPr/>
        </p:nvSpPr>
        <p:spPr>
          <a:xfrm rot="16200000">
            <a:off x="2847321" y="2664025"/>
            <a:ext cx="238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Positive prediction 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524292-FAD8-294B-9DF3-3FD4B89CE8CE}"/>
              </a:ext>
            </a:extLst>
          </p:cNvPr>
          <p:cNvSpPr txBox="1"/>
          <p:nvPr/>
        </p:nvSpPr>
        <p:spPr>
          <a:xfrm>
            <a:off x="4494775" y="807069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Hypothetical possible savings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1DD2C7-E033-A744-B7FA-143399792A65}"/>
              </a:ext>
            </a:extLst>
          </p:cNvPr>
          <p:cNvCxnSpPr>
            <a:cxnSpLocks/>
          </p:cNvCxnSpPr>
          <p:nvPr/>
        </p:nvCxnSpPr>
        <p:spPr>
          <a:xfrm flipH="1">
            <a:off x="7635834" y="2559351"/>
            <a:ext cx="1341911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5CD5198-F50C-924E-982C-CD7589F0A13F}"/>
              </a:ext>
            </a:extLst>
          </p:cNvPr>
          <p:cNvSpPr txBox="1"/>
          <p:nvPr/>
        </p:nvSpPr>
        <p:spPr>
          <a:xfrm>
            <a:off x="9013372" y="2374685"/>
            <a:ext cx="233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HOSPITAL score (57%)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CE23EC-8291-D64B-AC38-635047242F8D}"/>
              </a:ext>
            </a:extLst>
          </p:cNvPr>
          <p:cNvCxnSpPr>
            <a:cxnSpLocks/>
          </p:cNvCxnSpPr>
          <p:nvPr/>
        </p:nvCxnSpPr>
        <p:spPr>
          <a:xfrm flipH="1">
            <a:off x="7635834" y="2066526"/>
            <a:ext cx="1341911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CB8B00-64C2-3849-9B3B-1276DC30F3EC}"/>
              </a:ext>
            </a:extLst>
          </p:cNvPr>
          <p:cNvSpPr txBox="1"/>
          <p:nvPr/>
        </p:nvSpPr>
        <p:spPr>
          <a:xfrm>
            <a:off x="9013372" y="1890170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Proposed model (73%)</a:t>
            </a:r>
          </a:p>
        </p:txBody>
      </p:sp>
    </p:spTree>
    <p:extLst>
      <p:ext uri="{BB962C8B-B14F-4D97-AF65-F5344CB8AC3E}">
        <p14:creationId xmlns:p14="http://schemas.microsoft.com/office/powerpoint/2010/main" val="2985619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395F-326D-254F-B2E0-37C23DEE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for improving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D76C2-BC9A-1648-88EB-96BD0FD6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presented model suffers from high bias, and (to a much lower degree) high variance</a:t>
            </a:r>
          </a:p>
          <a:p>
            <a:pPr lvl="1"/>
            <a:r>
              <a:rPr lang="en-US" dirty="0"/>
              <a:t>Mean train accuracy 0.688, mean test accuracy 0.677</a:t>
            </a:r>
          </a:p>
          <a:p>
            <a:r>
              <a:rPr lang="en-US" dirty="0"/>
              <a:t>Proposed solutions:</a:t>
            </a:r>
          </a:p>
          <a:p>
            <a:pPr lvl="1"/>
            <a:r>
              <a:rPr lang="en-US" dirty="0"/>
              <a:t> Add more features, e.g. vital signs, prescriptions</a:t>
            </a:r>
          </a:p>
          <a:p>
            <a:pPr lvl="1"/>
            <a:r>
              <a:rPr lang="en-US" dirty="0"/>
              <a:t>Gather more data</a:t>
            </a:r>
          </a:p>
          <a:p>
            <a:pPr lvl="1"/>
            <a:r>
              <a:rPr lang="en-US" dirty="0"/>
              <a:t>Fit non-linear models</a:t>
            </a:r>
          </a:p>
          <a:p>
            <a:pPr lvl="1"/>
            <a:r>
              <a:rPr lang="en-US" dirty="0"/>
              <a:t>Apply deep learning language models, e.g. BERT on clinical notes</a:t>
            </a:r>
          </a:p>
        </p:txBody>
      </p:sp>
    </p:spTree>
    <p:extLst>
      <p:ext uri="{BB962C8B-B14F-4D97-AF65-F5344CB8AC3E}">
        <p14:creationId xmlns:p14="http://schemas.microsoft.com/office/powerpoint/2010/main" val="850421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679D-51F5-AC47-8B9D-2DFE6331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CFCBD-4B45-6540-90D7-C30A9A2BD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6525" y="3942607"/>
            <a:ext cx="3423117" cy="1175242"/>
          </a:xfrm>
        </p:spPr>
        <p:txBody>
          <a:bodyPr/>
          <a:lstStyle/>
          <a:p>
            <a:r>
              <a:rPr lang="en-US" dirty="0"/>
              <a:t>Thomas Blanchard (mentor)</a:t>
            </a:r>
          </a:p>
          <a:p>
            <a:r>
              <a:rPr lang="en-US" dirty="0"/>
              <a:t>Springboard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9D852-1C48-2948-B9A9-2C083E395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292" y="777091"/>
            <a:ext cx="6159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95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AF0E-9F5D-1F44-9955-1078072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 management programs to the rescue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3D20A-1C5B-9042-BD7D-E525BE8AA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Hospitals enroll patients at high risk of readmission into Care Management Programs</a:t>
            </a:r>
          </a:p>
          <a:p>
            <a:r>
              <a:rPr lang="en-US" dirty="0"/>
              <a:t>Care management programs cost money and time</a:t>
            </a:r>
          </a:p>
          <a:p>
            <a:pPr lvl="1"/>
            <a:r>
              <a:rPr lang="en-US" dirty="0"/>
              <a:t>Hospital </a:t>
            </a:r>
            <a:r>
              <a:rPr lang="en-US" u="sng" dirty="0"/>
              <a:t>saves</a:t>
            </a:r>
            <a:r>
              <a:rPr lang="en-US" dirty="0"/>
              <a:t> $s on readmission costs of correctly identified patients</a:t>
            </a:r>
          </a:p>
          <a:p>
            <a:pPr lvl="1"/>
            <a:r>
              <a:rPr lang="en-US" dirty="0"/>
              <a:t>Hospital </a:t>
            </a:r>
            <a:r>
              <a:rPr lang="en-US" u="sng" dirty="0"/>
              <a:t>wastes</a:t>
            </a:r>
            <a:r>
              <a:rPr lang="en-US" dirty="0"/>
              <a:t> $s on care management programs targeted at incorrectly identified patients</a:t>
            </a:r>
          </a:p>
          <a:p>
            <a:r>
              <a:rPr lang="en-US" dirty="0"/>
              <a:t>How do hospitals identify patients at high risk of readmission to optimally allocate limited resources?</a:t>
            </a:r>
          </a:p>
        </p:txBody>
      </p:sp>
    </p:spTree>
    <p:extLst>
      <p:ext uri="{BB962C8B-B14F-4D97-AF65-F5344CB8AC3E}">
        <p14:creationId xmlns:p14="http://schemas.microsoft.com/office/powerpoint/2010/main" val="3527226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B5B1-AB3D-FF4E-B8B3-1ECD94CE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solutions vs 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EF62-8187-0643-8C52-C510A50A9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HOSPITAL score is currently used by many hospitals to score readmission risk</a:t>
            </a:r>
          </a:p>
          <a:p>
            <a:pPr lvl="1"/>
            <a:r>
              <a:rPr lang="en-US" dirty="0"/>
              <a:t>Uses 7 predictive variables for risk score assignment</a:t>
            </a:r>
          </a:p>
          <a:p>
            <a:pPr lvl="1"/>
            <a:endParaRPr lang="en-US" dirty="0"/>
          </a:p>
          <a:p>
            <a:r>
              <a:rPr lang="en-US" dirty="0"/>
              <a:t>Proposed solution – machine learning model with a wider array of predictive variables </a:t>
            </a:r>
          </a:p>
        </p:txBody>
      </p:sp>
    </p:spTree>
    <p:extLst>
      <p:ext uri="{BB962C8B-B14F-4D97-AF65-F5344CB8AC3E}">
        <p14:creationId xmlns:p14="http://schemas.microsoft.com/office/powerpoint/2010/main" val="314444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A23D-9499-A546-A746-C30260FC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money should the proposed model save to be useful?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B455A-CCB1-2C43-BF40-0ADF7AF53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399" y="1176401"/>
            <a:ext cx="3759201" cy="3344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EC686B-35A7-C24A-8A55-7F75081D0D19}"/>
              </a:ext>
            </a:extLst>
          </p:cNvPr>
          <p:cNvSpPr txBox="1"/>
          <p:nvPr/>
        </p:nvSpPr>
        <p:spPr>
          <a:xfrm>
            <a:off x="5243842" y="452098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False alarm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317977-2258-2A42-B7B9-E515DD62F6EE}"/>
              </a:ext>
            </a:extLst>
          </p:cNvPr>
          <p:cNvSpPr txBox="1"/>
          <p:nvPr/>
        </p:nvSpPr>
        <p:spPr>
          <a:xfrm rot="16200000">
            <a:off x="2852505" y="2559350"/>
            <a:ext cx="238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Positive prediction 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E017EC-C443-7046-A457-826955EC2B8A}"/>
              </a:ext>
            </a:extLst>
          </p:cNvPr>
          <p:cNvSpPr txBox="1"/>
          <p:nvPr/>
        </p:nvSpPr>
        <p:spPr>
          <a:xfrm>
            <a:off x="4494775" y="807069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Hypothetical possible savings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CE944A-BA16-8D45-82CE-5FF3069FF7F5}"/>
              </a:ext>
            </a:extLst>
          </p:cNvPr>
          <p:cNvCxnSpPr>
            <a:cxnSpLocks/>
          </p:cNvCxnSpPr>
          <p:nvPr/>
        </p:nvCxnSpPr>
        <p:spPr>
          <a:xfrm flipH="1" flipV="1">
            <a:off x="7635834" y="2559351"/>
            <a:ext cx="174567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EA158B-3FA4-B142-AB9D-AABCAF9E44B1}"/>
              </a:ext>
            </a:extLst>
          </p:cNvPr>
          <p:cNvSpPr txBox="1"/>
          <p:nvPr/>
        </p:nvSpPr>
        <p:spPr>
          <a:xfrm>
            <a:off x="9381506" y="2374685"/>
            <a:ext cx="175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HOSPITAL score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5818B06-6E3F-0B4D-AB68-5C3120E13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2788" y="4714795"/>
            <a:ext cx="7315200" cy="1686099"/>
          </a:xfrm>
        </p:spPr>
        <p:txBody>
          <a:bodyPr>
            <a:normAutofit/>
          </a:bodyPr>
          <a:lstStyle/>
          <a:p>
            <a:r>
              <a:rPr lang="en-US" dirty="0"/>
              <a:t>The HOSPITAL score can save ~57% of unplanned 30-day readmission costs</a:t>
            </a:r>
          </a:p>
          <a:p>
            <a:r>
              <a:rPr lang="en-US" dirty="0"/>
              <a:t>In order to be useful the machine learning model has to save more</a:t>
            </a:r>
          </a:p>
        </p:txBody>
      </p:sp>
    </p:spTree>
    <p:extLst>
      <p:ext uri="{BB962C8B-B14F-4D97-AF65-F5344CB8AC3E}">
        <p14:creationId xmlns:p14="http://schemas.microsoft.com/office/powerpoint/2010/main" val="381664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25217-81CD-9D48-8DFB-7F9187BD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workflow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E2BCFB2-704B-B347-BCBA-2234F8ABDB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2049102"/>
              </p:ext>
            </p:extLst>
          </p:nvPr>
        </p:nvGraphicFramePr>
        <p:xfrm>
          <a:off x="3403600" y="71509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7731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4A94-D446-6A4F-BCC6-DEC896AB1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26" y="3419857"/>
            <a:ext cx="2947482" cy="2305163"/>
          </a:xfrm>
        </p:spPr>
        <p:txBody>
          <a:bodyPr/>
          <a:lstStyle/>
          <a:p>
            <a:r>
              <a:rPr lang="en-US" dirty="0"/>
              <a:t>1. Data wrangling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8BC504-8841-7747-96FB-22AAA42BD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60805"/>
              </p:ext>
            </p:extLst>
          </p:nvPr>
        </p:nvGraphicFramePr>
        <p:xfrm>
          <a:off x="4300666" y="1631879"/>
          <a:ext cx="6144267" cy="321195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048089">
                  <a:extLst>
                    <a:ext uri="{9D8B030D-6E8A-4147-A177-3AD203B41FA5}">
                      <a16:colId xmlns:a16="http://schemas.microsoft.com/office/drawing/2014/main" val="499335912"/>
                    </a:ext>
                  </a:extLst>
                </a:gridCol>
                <a:gridCol w="2048089">
                  <a:extLst>
                    <a:ext uri="{9D8B030D-6E8A-4147-A177-3AD203B41FA5}">
                      <a16:colId xmlns:a16="http://schemas.microsoft.com/office/drawing/2014/main" val="1598295352"/>
                    </a:ext>
                  </a:extLst>
                </a:gridCol>
                <a:gridCol w="2048089">
                  <a:extLst>
                    <a:ext uri="{9D8B030D-6E8A-4147-A177-3AD203B41FA5}">
                      <a16:colId xmlns:a16="http://schemas.microsoft.com/office/drawing/2014/main" val="2057442286"/>
                    </a:ext>
                  </a:extLst>
                </a:gridCol>
              </a:tblGrid>
              <a:tr h="4282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 of 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1716784"/>
                  </a:ext>
                </a:extLst>
              </a:tr>
              <a:tr h="7494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ADMISSIONS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PATIENTS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demographic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Hospital stay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135122"/>
                  </a:ext>
                </a:extLst>
              </a:tr>
              <a:tr h="7494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SERVICES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CPT_EVENTS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services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procedures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1789631"/>
                  </a:ext>
                </a:extLst>
              </a:tr>
              <a:tr h="4282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LAB_EVENTS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Lab test results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497661"/>
                  </a:ext>
                </a:extLst>
              </a:tr>
              <a:tr h="4282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DRG_CODES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diagnosis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492404"/>
                  </a:ext>
                </a:extLst>
              </a:tr>
              <a:tr h="42826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43749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D1064D-C5D3-F242-8BC7-B9E4EE693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0666" y="767579"/>
            <a:ext cx="6144267" cy="74455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/>
              <a:t>Dataset used</a:t>
            </a:r>
          </a:p>
          <a:p>
            <a:pPr marL="0" indent="0" algn="ctr">
              <a:buNone/>
            </a:pPr>
            <a:r>
              <a:rPr lang="en-US" dirty="0"/>
              <a:t>MIMIC-III : electronic medical record (EMR) data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FAA1660-EDCA-9344-9F9F-6B569E993F51}"/>
              </a:ext>
            </a:extLst>
          </p:cNvPr>
          <p:cNvSpPr/>
          <p:nvPr/>
        </p:nvSpPr>
        <p:spPr>
          <a:xfrm>
            <a:off x="273326" y="1641341"/>
            <a:ext cx="2656696" cy="1743457"/>
          </a:xfrm>
          <a:prstGeom prst="roundRect">
            <a:avLst>
              <a:gd name="adj" fmla="val 10000"/>
            </a:avLst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377" b="127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8D1C8C2-D3B6-344E-93DC-4CB398B9DB04}"/>
              </a:ext>
            </a:extLst>
          </p:cNvPr>
          <p:cNvSpPr txBox="1">
            <a:spLocks/>
          </p:cNvSpPr>
          <p:nvPr/>
        </p:nvSpPr>
        <p:spPr>
          <a:xfrm>
            <a:off x="4300665" y="5398015"/>
            <a:ext cx="6144267" cy="744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b="1" dirty="0"/>
              <a:t>Python libraries and packages used:</a:t>
            </a:r>
          </a:p>
          <a:p>
            <a:pPr marL="0" indent="0" algn="ctr">
              <a:buFont typeface="Wingdings 2" pitchFamily="18" charset="2"/>
              <a:buNone/>
            </a:pPr>
            <a:r>
              <a:rPr lang="en-US" dirty="0"/>
              <a:t>Pandas, NumPy, NLTK, TF-IDF vectorizer</a:t>
            </a:r>
          </a:p>
        </p:txBody>
      </p:sp>
    </p:spTree>
    <p:extLst>
      <p:ext uri="{BB962C8B-B14F-4D97-AF65-F5344CB8AC3E}">
        <p14:creationId xmlns:p14="http://schemas.microsoft.com/office/powerpoint/2010/main" val="3709563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9C19-E098-D24A-9FB2-3501E304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0780A0-29AB-DA44-BDF4-0602B2617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433197"/>
              </p:ext>
            </p:extLst>
          </p:nvPr>
        </p:nvGraphicFramePr>
        <p:xfrm>
          <a:off x="3837527" y="766091"/>
          <a:ext cx="7574660" cy="4744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504">
                  <a:extLst>
                    <a:ext uri="{9D8B030D-6E8A-4147-A177-3AD203B41FA5}">
                      <a16:colId xmlns:a16="http://schemas.microsoft.com/office/drawing/2014/main" val="499335912"/>
                    </a:ext>
                  </a:extLst>
                </a:gridCol>
                <a:gridCol w="5700156">
                  <a:extLst>
                    <a:ext uri="{9D8B030D-6E8A-4147-A177-3AD203B41FA5}">
                      <a16:colId xmlns:a16="http://schemas.microsoft.com/office/drawing/2014/main" val="1598295352"/>
                    </a:ext>
                  </a:extLst>
                </a:gridCol>
              </a:tblGrid>
              <a:tr h="5559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Operations performed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1716784"/>
                  </a:ext>
                </a:extLst>
              </a:tr>
              <a:tr h="1377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ADMISSIONS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PATIENTS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Categories were grouped when possible, e.g. ethnicity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Categories with &lt; 0.5% examples were grouped with most frequent category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One-hot-encoding of categorical variables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Calculate prior admissions and length of stay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135122"/>
                  </a:ext>
                </a:extLst>
              </a:tr>
              <a:tr h="11190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SERVICES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CPT_EVENTS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Calculate the number and type of services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Select top 11 services (98%)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Calculate the number and type of procedures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Pick top 23 procedures (99.8%)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1789631"/>
                  </a:ext>
                </a:extLst>
              </a:tr>
              <a:tr h="830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LAB_EVENTS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 features per lab test per admission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Average, variance, 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497661"/>
                  </a:ext>
                </a:extLst>
              </a:tr>
              <a:tr h="860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DRG_CODES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Concatenate diagnosis descriptions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Select words that occur in &lt;50% of fields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Encode description field with top 200 words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4924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BC312B-13CD-D44E-9D07-53BAD1CBDA38}"/>
              </a:ext>
            </a:extLst>
          </p:cNvPr>
          <p:cNvSpPr txBox="1"/>
          <p:nvPr/>
        </p:nvSpPr>
        <p:spPr>
          <a:xfrm>
            <a:off x="3837527" y="5510151"/>
            <a:ext cx="4969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number of columns were used as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Median of the column was imputed for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Columns with &gt; 20% missing values were discarded</a:t>
            </a:r>
          </a:p>
        </p:txBody>
      </p:sp>
    </p:spTree>
    <p:extLst>
      <p:ext uri="{BB962C8B-B14F-4D97-AF65-F5344CB8AC3E}">
        <p14:creationId xmlns:p14="http://schemas.microsoft.com/office/powerpoint/2010/main" val="3968264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87D8-89AC-7549-A2AE-5E48F205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3429000"/>
            <a:ext cx="2947482" cy="2296020"/>
          </a:xfrm>
        </p:spPr>
        <p:txBody>
          <a:bodyPr/>
          <a:lstStyle/>
          <a:p>
            <a:r>
              <a:rPr lang="en-US" dirty="0"/>
              <a:t>2.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12044-B6EA-9F4A-8B31-4A2CCC1A3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variable relationship to the output label – positive or negative for 30 day readmission</a:t>
            </a:r>
          </a:p>
          <a:p>
            <a:endParaRPr lang="en-US" dirty="0"/>
          </a:p>
          <a:p>
            <a:r>
              <a:rPr lang="en-US" dirty="0"/>
              <a:t>Examine intervariable correlations and relationships</a:t>
            </a:r>
          </a:p>
          <a:p>
            <a:endParaRPr lang="en-US" dirty="0"/>
          </a:p>
          <a:p>
            <a:r>
              <a:rPr lang="en-US" dirty="0"/>
              <a:t>Libraries and packages used: Matplotlib, Seaborn, SciPy(stats)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750C27F-1D6A-804F-B8CB-2052C9C36ACC}"/>
              </a:ext>
            </a:extLst>
          </p:cNvPr>
          <p:cNvSpPr/>
          <p:nvPr/>
        </p:nvSpPr>
        <p:spPr>
          <a:xfrm>
            <a:off x="583389" y="1557866"/>
            <a:ext cx="2286541" cy="1714906"/>
          </a:xfrm>
          <a:prstGeom prst="roundRect">
            <a:avLst>
              <a:gd name="adj" fmla="val 10000"/>
            </a:avLst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928" b="-459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2188960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22700</TotalTime>
  <Words>1418</Words>
  <Application>Microsoft Macintosh PowerPoint</Application>
  <PresentationFormat>Widescreen</PresentationFormat>
  <Paragraphs>254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Corbel</vt:lpstr>
      <vt:lpstr>Wingdings 2</vt:lpstr>
      <vt:lpstr>Frame</vt:lpstr>
      <vt:lpstr>Predicting 30-day hospital readmissions</vt:lpstr>
      <vt:lpstr>Q: What’s the problem? A: Unplanned hospital readmissions are expensive</vt:lpstr>
      <vt:lpstr>Care management programs to the rescue</vt:lpstr>
      <vt:lpstr>Existing solutions vs proposed solution</vt:lpstr>
      <vt:lpstr>How much money should the proposed model save to be useful?</vt:lpstr>
      <vt:lpstr>Analysis workflow</vt:lpstr>
      <vt:lpstr>1. Data wrangling</vt:lpstr>
      <vt:lpstr>Feature engineering</vt:lpstr>
      <vt:lpstr>2. Exploratory data analysis</vt:lpstr>
      <vt:lpstr>Age and gender distribution of readmitted patients</vt:lpstr>
      <vt:lpstr>Positive readmissions are likely to have a prior admission within a year</vt:lpstr>
      <vt:lpstr>Diagnosis severity and mortality scores are higher for positive readmissions</vt:lpstr>
      <vt:lpstr>Pearson correlation coefficient identifies linearly correlated columns</vt:lpstr>
      <vt:lpstr>Inspection of positively correlated examples</vt:lpstr>
      <vt:lpstr>Laboratory test results that are different for positive readmissions</vt:lpstr>
      <vt:lpstr>Cramer’s V coefficient identifies strong associations between categorical variables</vt:lpstr>
      <vt:lpstr>Manual inspection of diagnosis word associations</vt:lpstr>
      <vt:lpstr>3. Feature selection and machine learning</vt:lpstr>
      <vt:lpstr>Evaluation metric definition</vt:lpstr>
      <vt:lpstr>Fit a logistic regression model without feature selection (314 features)</vt:lpstr>
      <vt:lpstr>Feature selection</vt:lpstr>
      <vt:lpstr>Fit a logistic regression model after feature selection (188 features)</vt:lpstr>
      <vt:lpstr>Logistic regression has the best predictive performance</vt:lpstr>
      <vt:lpstr>4. Final evaluation &amp; interpretation</vt:lpstr>
      <vt:lpstr>Final logistic regression model metrics</vt:lpstr>
      <vt:lpstr>Model coefficient interpretation</vt:lpstr>
      <vt:lpstr>5. Hospital savings analysis</vt:lpstr>
      <vt:lpstr>Future work for improving the model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30-day hospital readmissions</dc:title>
  <dc:creator>Zhanna Hakhverdyan</dc:creator>
  <cp:lastModifiedBy>Zhanna Hakhverdyan</cp:lastModifiedBy>
  <cp:revision>80</cp:revision>
  <dcterms:created xsi:type="dcterms:W3CDTF">2020-02-20T21:23:55Z</dcterms:created>
  <dcterms:modified xsi:type="dcterms:W3CDTF">2020-03-10T14:43:24Z</dcterms:modified>
</cp:coreProperties>
</file>