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9" r:id="rId10"/>
    <p:sldId id="268" r:id="rId11"/>
    <p:sldId id="270" r:id="rId12"/>
    <p:sldId id="271" r:id="rId13"/>
    <p:sldId id="274" r:id="rId14"/>
    <p:sldId id="265" r:id="rId15"/>
    <p:sldId id="266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rhytmia-detector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mitdb/1.0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450B-128F-CE4F-9BB1-94D757B3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Heartbeat classification with ANN (MIT-BIH dataset)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7D8DE-9BC6-D142-8212-D354BF75C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Zhanna Hakhverdyan</a:t>
            </a:r>
          </a:p>
          <a:p>
            <a:r>
              <a:rPr lang="en-US" dirty="0"/>
              <a:t>04.30.20</a:t>
            </a:r>
          </a:p>
        </p:txBody>
      </p:sp>
    </p:spTree>
    <p:extLst>
      <p:ext uri="{BB962C8B-B14F-4D97-AF65-F5344CB8AC3E}">
        <p14:creationId xmlns:p14="http://schemas.microsoft.com/office/powerpoint/2010/main" val="324532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331A-6BAC-EE43-B17E-A38E9F2D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reduction: PCA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6F0130-197D-A043-B52C-08148B92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72" y="155277"/>
            <a:ext cx="4626169" cy="32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50CE4AB-4C75-B149-BAC3-503BCD1A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73" y="3447521"/>
            <a:ext cx="4626170" cy="32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C52C1-181B-174B-9D55-1606C2D0C8D8}"/>
              </a:ext>
            </a:extLst>
          </p:cNvPr>
          <p:cNvSpPr txBox="1"/>
          <p:nvPr/>
        </p:nvSpPr>
        <p:spPr>
          <a:xfrm>
            <a:off x="9306703" y="1330036"/>
            <a:ext cx="246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5 PCs account for the most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DED66-753E-024F-87A9-943C54840F4E}"/>
              </a:ext>
            </a:extLst>
          </p:cNvPr>
          <p:cNvSpPr txBox="1"/>
          <p:nvPr/>
        </p:nvSpPr>
        <p:spPr>
          <a:xfrm>
            <a:off x="9306703" y="3715320"/>
            <a:ext cx="246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20 PCs represent ~80% of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Next: apply machine learning models on PCA-transformed dataset (20 PCs)</a:t>
            </a:r>
          </a:p>
        </p:txBody>
      </p:sp>
    </p:spTree>
    <p:extLst>
      <p:ext uri="{BB962C8B-B14F-4D97-AF65-F5344CB8AC3E}">
        <p14:creationId xmlns:p14="http://schemas.microsoft.com/office/powerpoint/2010/main" val="332818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F287-55C1-5F44-B32C-2351CCE3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models have poor precision and sensitivity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B48AD9-A0B8-5E43-AA09-457F83BE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036" y="1166451"/>
            <a:ext cx="4246589" cy="30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37859-E58B-BD48-8400-6A913E06F223}"/>
              </a:ext>
            </a:extLst>
          </p:cNvPr>
          <p:cNvSpPr txBox="1"/>
          <p:nvPr/>
        </p:nvSpPr>
        <p:spPr>
          <a:xfrm>
            <a:off x="5902036" y="520120"/>
            <a:ext cx="467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learning curves for random forest tuning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7CD7F5-6A33-E441-9E77-21EC3F670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67269"/>
              </p:ext>
            </p:extLst>
          </p:nvPr>
        </p:nvGraphicFramePr>
        <p:xfrm>
          <a:off x="3046348" y="4993093"/>
          <a:ext cx="8543970" cy="1095405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280236">
                  <a:extLst>
                    <a:ext uri="{9D8B030D-6E8A-4147-A177-3AD203B41FA5}">
                      <a16:colId xmlns:a16="http://schemas.microsoft.com/office/drawing/2014/main" val="2736056725"/>
                    </a:ext>
                  </a:extLst>
                </a:gridCol>
                <a:gridCol w="593766">
                  <a:extLst>
                    <a:ext uri="{9D8B030D-6E8A-4147-A177-3AD203B41FA5}">
                      <a16:colId xmlns:a16="http://schemas.microsoft.com/office/drawing/2014/main" val="912428169"/>
                    </a:ext>
                  </a:extLst>
                </a:gridCol>
                <a:gridCol w="625427">
                  <a:extLst>
                    <a:ext uri="{9D8B030D-6E8A-4147-A177-3AD203B41FA5}">
                      <a16:colId xmlns:a16="http://schemas.microsoft.com/office/drawing/2014/main" val="2937081573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254753210"/>
                    </a:ext>
                  </a:extLst>
                </a:gridCol>
                <a:gridCol w="593767">
                  <a:extLst>
                    <a:ext uri="{9D8B030D-6E8A-4147-A177-3AD203B41FA5}">
                      <a16:colId xmlns:a16="http://schemas.microsoft.com/office/drawing/2014/main" val="259292056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91212669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718330768"/>
                    </a:ext>
                  </a:extLst>
                </a:gridCol>
                <a:gridCol w="760021">
                  <a:extLst>
                    <a:ext uri="{9D8B030D-6E8A-4147-A177-3AD203B41FA5}">
                      <a16:colId xmlns:a16="http://schemas.microsoft.com/office/drawing/2014/main" val="3507558644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3869853889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520878247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300644877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3026290960"/>
                    </a:ext>
                  </a:extLst>
                </a:gridCol>
              </a:tblGrid>
              <a:tr h="20950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 class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 class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All classes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55406"/>
                  </a:ext>
                </a:extLst>
              </a:tr>
              <a:tr h="12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Model/metric*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FPR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98016"/>
                  </a:ext>
                </a:extLst>
              </a:tr>
              <a:tr h="12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90571"/>
                  </a:ext>
                </a:extLst>
              </a:tr>
              <a:tr h="190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GBC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8346"/>
                  </a:ext>
                </a:extLst>
              </a:tr>
              <a:tr h="1220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Cardiologist</a:t>
                      </a:r>
                      <a:r>
                        <a:rPr lang="en-US" sz="1400" u="none" strike="noStrike" baseline="30000" dirty="0">
                          <a:effectLst/>
                        </a:rPr>
                        <a:t>#</a:t>
                      </a:r>
                      <a:endParaRPr lang="en-US" sz="1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21" marR="5721" marT="5721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771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8E4BD9-2F3B-2643-B83B-90D5C52FB137}"/>
              </a:ext>
            </a:extLst>
          </p:cNvPr>
          <p:cNvSpPr txBox="1"/>
          <p:nvPr/>
        </p:nvSpPr>
        <p:spPr>
          <a:xfrm>
            <a:off x="3046348" y="6088498"/>
            <a:ext cx="843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Se – sensitivity, </a:t>
            </a:r>
            <a:r>
              <a:rPr lang="en-US" sz="1400" dirty="0" err="1"/>
              <a:t>Pr</a:t>
            </a:r>
            <a:r>
              <a:rPr lang="en-US" sz="1400" dirty="0"/>
              <a:t> – precision, FPR – false positive rate, Acc – accuracy, </a:t>
            </a:r>
            <a:r>
              <a:rPr lang="en-US" sz="1400" dirty="0" err="1"/>
              <a:t>Sp</a:t>
            </a:r>
            <a:r>
              <a:rPr lang="en-US" sz="1400" dirty="0"/>
              <a:t> - specificity</a:t>
            </a:r>
          </a:p>
          <a:p>
            <a:r>
              <a:rPr lang="en-US" sz="1400" dirty="0"/>
              <a:t># </a:t>
            </a:r>
            <a:r>
              <a:rPr lang="en-US" dirty="0"/>
              <a:t> </a:t>
            </a:r>
            <a:r>
              <a:rPr lang="en-US" sz="1400" dirty="0"/>
              <a:t>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/articles/PMC6784839/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7E7EB-7BD0-034E-9148-3338DE8C8425}"/>
              </a:ext>
            </a:extLst>
          </p:cNvPr>
          <p:cNvSpPr txBox="1"/>
          <p:nvPr/>
        </p:nvSpPr>
        <p:spPr>
          <a:xfrm>
            <a:off x="4922648" y="4160036"/>
            <a:ext cx="666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with extensive tuning ensemble machine learning models had low classification performance (below)</a:t>
            </a:r>
          </a:p>
        </p:txBody>
      </p:sp>
    </p:spTree>
    <p:extLst>
      <p:ext uri="{BB962C8B-B14F-4D97-AF65-F5344CB8AC3E}">
        <p14:creationId xmlns:p14="http://schemas.microsoft.com/office/powerpoint/2010/main" val="12391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249E-DAA5-5548-86E9-216829C1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Heartbeat classification works better with convolutional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713F-A3C6-414B-A74C-32F8F370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5" y="411301"/>
            <a:ext cx="6281873" cy="1938624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Went back to the 360-dimensional dataset before PCA transformation</a:t>
            </a:r>
          </a:p>
          <a:p>
            <a:r>
              <a:rPr lang="en-US" sz="1600" dirty="0"/>
              <a:t>Trained and tuned convolutional neural nets of various architecture</a:t>
            </a:r>
          </a:p>
          <a:p>
            <a:pPr lvl="1"/>
            <a:r>
              <a:rPr lang="en-US" dirty="0"/>
              <a:t>1-4 layers, 16-72 nodes, 3-6 kernel size, 0.2-0.5 dropout rate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639320-6FA4-0148-93E8-1E9D258BE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31" y="2489460"/>
            <a:ext cx="57531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D87D-AAB4-614D-9C89-797F5DCF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model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DB7B-AD4E-E844-855C-8907C6AA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408174"/>
            <a:ext cx="6281873" cy="3260814"/>
          </a:xfrm>
        </p:spPr>
        <p:txBody>
          <a:bodyPr/>
          <a:lstStyle/>
          <a:p>
            <a:r>
              <a:rPr lang="en-US" dirty="0"/>
              <a:t>Expedite and simplify cardiologist review process instead of replacing</a:t>
            </a:r>
          </a:p>
          <a:p>
            <a:r>
              <a:rPr lang="en-US" dirty="0"/>
              <a:t>Sample beat review workflow:</a:t>
            </a:r>
          </a:p>
          <a:p>
            <a:pPr lvl="1"/>
            <a:r>
              <a:rPr lang="en-US" dirty="0"/>
              <a:t>The model predicts and labels the abnormal beats</a:t>
            </a:r>
          </a:p>
          <a:p>
            <a:pPr lvl="1"/>
            <a:r>
              <a:rPr lang="en-US" dirty="0"/>
              <a:t>Cardiologist reviews all abnormal predictions</a:t>
            </a:r>
          </a:p>
          <a:p>
            <a:pPr lvl="1"/>
            <a:r>
              <a:rPr lang="en-US" dirty="0"/>
              <a:t>With 24-48h recording sensitivity is not an issue</a:t>
            </a:r>
          </a:p>
          <a:p>
            <a:pPr lvl="1"/>
            <a:r>
              <a:rPr lang="en-US" dirty="0"/>
              <a:t>Precision should be as high as possible to save time</a:t>
            </a:r>
          </a:p>
          <a:p>
            <a:r>
              <a:rPr lang="en-US" dirty="0"/>
              <a:t>Pick a model based on maximum time saving: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121B2C-B58A-A549-80B1-13E202184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b="53616"/>
          <a:stretch/>
        </p:blipFill>
        <p:spPr bwMode="auto">
          <a:xfrm>
            <a:off x="4521444" y="5449826"/>
            <a:ext cx="5753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6F873D-2799-6640-BBFB-329B61520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9"/>
          <a:stretch/>
        </p:blipFill>
        <p:spPr bwMode="auto">
          <a:xfrm>
            <a:off x="4521444" y="5065237"/>
            <a:ext cx="5753100" cy="38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79114-411D-174A-9BA4-028D77FB8841}"/>
              </a:ext>
            </a:extLst>
          </p:cNvPr>
          <p:cNvSpPr txBox="1"/>
          <p:nvPr/>
        </p:nvSpPr>
        <p:spPr>
          <a:xfrm>
            <a:off x="10274544" y="5008432"/>
            <a:ext cx="1321900" cy="1155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Time saving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86%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/>
                </a:solidFill>
              </a:rPr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296154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5226-830E-8244-A61D-1CB9F189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performing model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EED4E-EADE-CB44-A27F-B56BB4BE51F9}"/>
              </a:ext>
            </a:extLst>
          </p:cNvPr>
          <p:cNvSpPr/>
          <p:nvPr/>
        </p:nvSpPr>
        <p:spPr>
          <a:xfrm>
            <a:off x="5043683" y="1204044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36597-2E46-3D4C-B770-345DDAE74628}"/>
              </a:ext>
            </a:extLst>
          </p:cNvPr>
          <p:cNvSpPr/>
          <p:nvPr/>
        </p:nvSpPr>
        <p:spPr>
          <a:xfrm>
            <a:off x="5043683" y="1831881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F8996-9268-9C4D-9904-B87C3E886185}"/>
              </a:ext>
            </a:extLst>
          </p:cNvPr>
          <p:cNvSpPr/>
          <p:nvPr/>
        </p:nvSpPr>
        <p:spPr>
          <a:xfrm>
            <a:off x="5043683" y="2459718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Conv1D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FDE97-5DE2-1E4E-A0C5-4B8CD9D16A7A}"/>
              </a:ext>
            </a:extLst>
          </p:cNvPr>
          <p:cNvSpPr/>
          <p:nvPr/>
        </p:nvSpPr>
        <p:spPr>
          <a:xfrm>
            <a:off x="5043683" y="3087555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8F35E-3CA6-394F-B00B-EC3651139940}"/>
              </a:ext>
            </a:extLst>
          </p:cNvPr>
          <p:cNvSpPr/>
          <p:nvPr/>
        </p:nvSpPr>
        <p:spPr>
          <a:xfrm>
            <a:off x="5043683" y="3715392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04DFBC-5505-304E-8109-FD923C5DEA71}"/>
              </a:ext>
            </a:extLst>
          </p:cNvPr>
          <p:cNvSpPr/>
          <p:nvPr/>
        </p:nvSpPr>
        <p:spPr>
          <a:xfrm>
            <a:off x="4860966" y="2372702"/>
            <a:ext cx="2669254" cy="188817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02C64-5055-0248-8A5A-629413E1ADC4}"/>
              </a:ext>
            </a:extLst>
          </p:cNvPr>
          <p:cNvSpPr txBox="1"/>
          <p:nvPr/>
        </p:nvSpPr>
        <p:spPr>
          <a:xfrm>
            <a:off x="7530213" y="3181361"/>
            <a:ext cx="4074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2D635-D8E2-6841-BE30-4F06CE30E069}"/>
              </a:ext>
            </a:extLst>
          </p:cNvPr>
          <p:cNvSpPr/>
          <p:nvPr/>
        </p:nvSpPr>
        <p:spPr>
          <a:xfrm>
            <a:off x="5043683" y="4343229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DA855C-8E4A-7B41-B5E6-91B6F133A89A}"/>
              </a:ext>
            </a:extLst>
          </p:cNvPr>
          <p:cNvSpPr/>
          <p:nvPr/>
        </p:nvSpPr>
        <p:spPr>
          <a:xfrm>
            <a:off x="5043683" y="4971066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C750F-E2CA-6E43-A4F6-1EFFF34ADF8C}"/>
              </a:ext>
            </a:extLst>
          </p:cNvPr>
          <p:cNvSpPr/>
          <p:nvPr/>
        </p:nvSpPr>
        <p:spPr>
          <a:xfrm>
            <a:off x="5043683" y="5598904"/>
            <a:ext cx="2303813" cy="4631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00611-8FAB-1B4C-BCFD-581EEE1BDEB1}"/>
              </a:ext>
            </a:extLst>
          </p:cNvPr>
          <p:cNvSpPr txBox="1"/>
          <p:nvPr/>
        </p:nvSpPr>
        <p:spPr>
          <a:xfrm>
            <a:off x="4901484" y="780749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5781C-ACA9-BF4A-BD4D-1AC8DB474DE7}"/>
              </a:ext>
            </a:extLst>
          </p:cNvPr>
          <p:cNvSpPr txBox="1"/>
          <p:nvPr/>
        </p:nvSpPr>
        <p:spPr>
          <a:xfrm>
            <a:off x="8120414" y="2008485"/>
            <a:ext cx="37197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dropout rate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convolution layers each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 size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RELU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maxpool</a:t>
            </a:r>
            <a:r>
              <a:rPr lang="en-US" dirty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dense layer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RELU activation</a:t>
            </a:r>
          </a:p>
        </p:txBody>
      </p:sp>
    </p:spTree>
    <p:extLst>
      <p:ext uri="{BB962C8B-B14F-4D97-AF65-F5344CB8AC3E}">
        <p14:creationId xmlns:p14="http://schemas.microsoft.com/office/powerpoint/2010/main" val="50873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AA21-884C-D346-A422-852059A1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training and classification 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5AE2AA-F33A-BF47-BFF0-48BC598EEAF9}"/>
              </a:ext>
            </a:extLst>
          </p:cNvPr>
          <p:cNvGrpSpPr/>
          <p:nvPr/>
        </p:nvGrpSpPr>
        <p:grpSpPr>
          <a:xfrm>
            <a:off x="4623286" y="342900"/>
            <a:ext cx="4257648" cy="3086100"/>
            <a:chOff x="3473523" y="1752600"/>
            <a:chExt cx="4984677" cy="36130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9BE070-8EAE-5E41-932E-DEA820A0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800" y="1752600"/>
              <a:ext cx="4724400" cy="33528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E93304-5C9D-824C-8D9F-3F9DD3B02782}"/>
                </a:ext>
              </a:extLst>
            </p:cNvPr>
            <p:cNvSpPr txBox="1"/>
            <p:nvPr/>
          </p:nvSpPr>
          <p:spPr>
            <a:xfrm>
              <a:off x="5744782" y="5057900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Epochs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852B04-7664-5D4B-8E58-BB7220908252}"/>
                </a:ext>
              </a:extLst>
            </p:cNvPr>
            <p:cNvSpPr txBox="1"/>
            <p:nvPr/>
          </p:nvSpPr>
          <p:spPr>
            <a:xfrm rot="16200000">
              <a:off x="3379587" y="3275111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Loss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CF9C65-5061-5240-B425-64210A6B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29" y="3429000"/>
            <a:ext cx="3498979" cy="34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3A3287-2A00-A24D-9853-71E6200EB4A0}"/>
              </a:ext>
            </a:extLst>
          </p:cNvPr>
          <p:cNvSpPr txBox="1"/>
          <p:nvPr/>
        </p:nvSpPr>
        <p:spPr>
          <a:xfrm>
            <a:off x="9103249" y="759129"/>
            <a:ext cx="2638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has high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because of inter-record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training did not improve F1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8B888-7E88-994A-85A7-6B4EDCE8B23E}"/>
              </a:ext>
            </a:extLst>
          </p:cNvPr>
          <p:cNvSpPr txBox="1"/>
          <p:nvPr/>
        </p:nvSpPr>
        <p:spPr>
          <a:xfrm>
            <a:off x="8411707" y="3857496"/>
            <a:ext cx="3329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class has poor sensitivity compared to V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class is nearly not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all abnormal beats are reviewed 22% extra of the S class  and 28% extra of the F class beats will be found</a:t>
            </a:r>
          </a:p>
        </p:txBody>
      </p:sp>
    </p:spTree>
    <p:extLst>
      <p:ext uri="{BB962C8B-B14F-4D97-AF65-F5344CB8AC3E}">
        <p14:creationId xmlns:p14="http://schemas.microsoft.com/office/powerpoint/2010/main" val="75577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7E2C-8468-094D-93EA-FD00285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model has variable but adequate performance for general use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3CCD2F-17EF-E44F-B200-65F6C9AE0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08" y="140113"/>
            <a:ext cx="7722513" cy="39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83C561-4128-C54E-B5C9-9DE5860498F8}"/>
              </a:ext>
            </a:extLst>
          </p:cNvPr>
          <p:cNvSpPr/>
          <p:nvPr/>
        </p:nvSpPr>
        <p:spPr>
          <a:xfrm>
            <a:off x="5199410" y="534390"/>
            <a:ext cx="5939646" cy="285008"/>
          </a:xfrm>
          <a:prstGeom prst="rect">
            <a:avLst/>
          </a:prstGeom>
          <a:solidFill>
            <a:srgbClr val="F81B02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8372A-DF4C-394C-B554-723A475B4787}"/>
              </a:ext>
            </a:extLst>
          </p:cNvPr>
          <p:cNvSpPr/>
          <p:nvPr/>
        </p:nvSpPr>
        <p:spPr>
          <a:xfrm>
            <a:off x="5199410" y="1136663"/>
            <a:ext cx="5939645" cy="285008"/>
          </a:xfrm>
          <a:prstGeom prst="rect">
            <a:avLst/>
          </a:prstGeom>
          <a:solidFill>
            <a:srgbClr val="F81B02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EFFAB-963E-454B-A610-89C52C365937}"/>
              </a:ext>
            </a:extLst>
          </p:cNvPr>
          <p:cNvSpPr/>
          <p:nvPr/>
        </p:nvSpPr>
        <p:spPr>
          <a:xfrm>
            <a:off x="5199412" y="835526"/>
            <a:ext cx="2448298" cy="28500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CF53B-107C-034E-9535-2878A23AD7D2}"/>
              </a:ext>
            </a:extLst>
          </p:cNvPr>
          <p:cNvSpPr/>
          <p:nvPr/>
        </p:nvSpPr>
        <p:spPr>
          <a:xfrm>
            <a:off x="7766463" y="3395970"/>
            <a:ext cx="2448298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5E2FE-4CBB-6E48-9398-49DEACFFEB40}"/>
              </a:ext>
            </a:extLst>
          </p:cNvPr>
          <p:cNvSpPr/>
          <p:nvPr/>
        </p:nvSpPr>
        <p:spPr>
          <a:xfrm>
            <a:off x="5199412" y="1443328"/>
            <a:ext cx="2448297" cy="1264246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E10DA-A304-374C-84D7-314ADFBC1D2D}"/>
              </a:ext>
            </a:extLst>
          </p:cNvPr>
          <p:cNvSpPr/>
          <p:nvPr/>
        </p:nvSpPr>
        <p:spPr>
          <a:xfrm>
            <a:off x="5199411" y="3086838"/>
            <a:ext cx="2448297" cy="903272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753BD-A1DB-2C4B-82D2-9CFC8AF9AB8B}"/>
              </a:ext>
            </a:extLst>
          </p:cNvPr>
          <p:cNvSpPr/>
          <p:nvPr/>
        </p:nvSpPr>
        <p:spPr>
          <a:xfrm>
            <a:off x="7766463" y="829884"/>
            <a:ext cx="3372592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6F3B8-187A-8646-B1C9-2DAAA0F924A3}"/>
              </a:ext>
            </a:extLst>
          </p:cNvPr>
          <p:cNvSpPr/>
          <p:nvPr/>
        </p:nvSpPr>
        <p:spPr>
          <a:xfrm>
            <a:off x="7766463" y="1458662"/>
            <a:ext cx="3372592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91733-272A-1C4E-B373-301B424A5A56}"/>
              </a:ext>
            </a:extLst>
          </p:cNvPr>
          <p:cNvSpPr/>
          <p:nvPr/>
        </p:nvSpPr>
        <p:spPr>
          <a:xfrm>
            <a:off x="7766463" y="2123812"/>
            <a:ext cx="2448298" cy="28500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0BA19-3658-354B-9EC1-DDCFD7D33FC0}"/>
              </a:ext>
            </a:extLst>
          </p:cNvPr>
          <p:cNvSpPr/>
          <p:nvPr/>
        </p:nvSpPr>
        <p:spPr>
          <a:xfrm>
            <a:off x="7766463" y="2759891"/>
            <a:ext cx="2448298" cy="285008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925B9C-73E2-1E43-9ED6-B7B4A4B4F34D}"/>
              </a:ext>
            </a:extLst>
          </p:cNvPr>
          <p:cNvSpPr/>
          <p:nvPr/>
        </p:nvSpPr>
        <p:spPr>
          <a:xfrm>
            <a:off x="7766463" y="3086838"/>
            <a:ext cx="2448298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14AD71-A4EE-1C4C-AA10-1013F8AF6586}"/>
              </a:ext>
            </a:extLst>
          </p:cNvPr>
          <p:cNvSpPr/>
          <p:nvPr/>
        </p:nvSpPr>
        <p:spPr>
          <a:xfrm>
            <a:off x="7766463" y="1790443"/>
            <a:ext cx="3372592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EB1F9-7C99-0243-A007-B2F72C555203}"/>
              </a:ext>
            </a:extLst>
          </p:cNvPr>
          <p:cNvSpPr/>
          <p:nvPr/>
        </p:nvSpPr>
        <p:spPr>
          <a:xfrm>
            <a:off x="10214761" y="2123811"/>
            <a:ext cx="924294" cy="611955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23C79-91C7-9E45-9018-4413B1950DC7}"/>
              </a:ext>
            </a:extLst>
          </p:cNvPr>
          <p:cNvSpPr/>
          <p:nvPr/>
        </p:nvSpPr>
        <p:spPr>
          <a:xfrm>
            <a:off x="10226637" y="3680978"/>
            <a:ext cx="924294" cy="285008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E412D-B441-0948-8FF3-161ED02FE105}"/>
              </a:ext>
            </a:extLst>
          </p:cNvPr>
          <p:cNvSpPr txBox="1"/>
          <p:nvPr/>
        </p:nvSpPr>
        <p:spPr>
          <a:xfrm>
            <a:off x="5095235" y="41096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646D23-9901-E44A-907F-15FE272A0D2F}"/>
              </a:ext>
            </a:extLst>
          </p:cNvPr>
          <p:cNvSpPr txBox="1"/>
          <p:nvPr/>
        </p:nvSpPr>
        <p:spPr>
          <a:xfrm>
            <a:off x="6586332" y="413162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adequate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3239A2-BF65-4D48-ADD3-1E928C720B6F}"/>
              </a:ext>
            </a:extLst>
          </p:cNvPr>
          <p:cNvSpPr txBox="1"/>
          <p:nvPr/>
        </p:nvSpPr>
        <p:spPr>
          <a:xfrm>
            <a:off x="8566345" y="4131621"/>
            <a:ext cx="7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C4A3A-C038-704E-AF89-FDAF91EC03A9}"/>
              </a:ext>
            </a:extLst>
          </p:cNvPr>
          <p:cNvSpPr/>
          <p:nvPr/>
        </p:nvSpPr>
        <p:spPr>
          <a:xfrm>
            <a:off x="5095235" y="4193973"/>
            <a:ext cx="734688" cy="321420"/>
          </a:xfrm>
          <a:prstGeom prst="rect">
            <a:avLst/>
          </a:prstGeom>
          <a:solidFill>
            <a:schemeClr val="accent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6F6059-8DC9-8140-B8F0-2B685CAA2C35}"/>
              </a:ext>
            </a:extLst>
          </p:cNvPr>
          <p:cNvSpPr/>
          <p:nvPr/>
        </p:nvSpPr>
        <p:spPr>
          <a:xfrm>
            <a:off x="7754588" y="3693227"/>
            <a:ext cx="2448298" cy="285008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5CBC5B-68A0-974B-BA41-2F0961526F72}"/>
              </a:ext>
            </a:extLst>
          </p:cNvPr>
          <p:cNvSpPr/>
          <p:nvPr/>
        </p:nvSpPr>
        <p:spPr>
          <a:xfrm>
            <a:off x="6586332" y="4187539"/>
            <a:ext cx="1168256" cy="291442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26D10B-D561-EA4F-9129-3EB09AC10600}"/>
              </a:ext>
            </a:extLst>
          </p:cNvPr>
          <p:cNvSpPr/>
          <p:nvPr/>
        </p:nvSpPr>
        <p:spPr>
          <a:xfrm>
            <a:off x="8574609" y="4187539"/>
            <a:ext cx="726424" cy="313414"/>
          </a:xfrm>
          <a:prstGeom prst="rect">
            <a:avLst/>
          </a:prstGeom>
          <a:solidFill>
            <a:srgbClr val="92D05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14468-D7A2-4F44-85E3-3AD0E5143FDB}"/>
              </a:ext>
            </a:extLst>
          </p:cNvPr>
          <p:cNvSpPr txBox="1"/>
          <p:nvPr/>
        </p:nvSpPr>
        <p:spPr>
          <a:xfrm>
            <a:off x="4607181" y="4705674"/>
            <a:ext cx="6826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V identified better than class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records have varying sensitivity and recall for classes V and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F poorly identified across records, probably because ~91% of class F beats belong to 2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specificity and accuracy are high for all records because of heavy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90171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9D9C-AE24-964A-89DD-401A5CB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output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92A1-F09F-7548-A709-6CE65B28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Labeled heartbeat records available on Heroku for easy navigation: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https://arrhytmia-detector.herokuapp.com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3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5DC4-513F-FD41-9A51-F13F08F2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419-8882-FC47-BDB8-14DE47E8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Arrhythmia diagnosis requires many hours worth of ECG signal interpretation</a:t>
            </a:r>
          </a:p>
          <a:p>
            <a:r>
              <a:rPr lang="en-US" dirty="0"/>
              <a:t>Manual analysis is time and labor intensive</a:t>
            </a:r>
          </a:p>
          <a:p>
            <a:r>
              <a:rPr lang="en-US" dirty="0"/>
              <a:t>The ECG test administrations are expected to grow</a:t>
            </a:r>
          </a:p>
          <a:p>
            <a:r>
              <a:rPr lang="en-US" dirty="0"/>
              <a:t>There is a need for reliable automated tools for beat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10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4AE7-AB82-144F-B4AF-299B6F65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3B2E47-370A-A047-A008-D11918304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1" r="8024"/>
          <a:stretch/>
        </p:blipFill>
        <p:spPr bwMode="auto">
          <a:xfrm>
            <a:off x="5825067" y="1689100"/>
            <a:ext cx="5046133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3C2F1-4621-FA41-AF1D-CE5685F8CB6A}"/>
              </a:ext>
            </a:extLst>
          </p:cNvPr>
          <p:cNvSpPr txBox="1"/>
          <p:nvPr/>
        </p:nvSpPr>
        <p:spPr>
          <a:xfrm>
            <a:off x="5955939" y="880532"/>
            <a:ext cx="4784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MIT-BIH arrhythmia dataset:</a:t>
            </a:r>
          </a:p>
          <a:p>
            <a:r>
              <a:rPr lang="en-US" dirty="0">
                <a:hlinkClick r:id="rId3"/>
              </a:rPr>
              <a:t>https://physionet.org/content/mitdb/1.0.0/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45C4E-00F4-3A4E-94A9-5DC6346C2A91}"/>
              </a:ext>
            </a:extLst>
          </p:cNvPr>
          <p:cNvSpPr txBox="1"/>
          <p:nvPr/>
        </p:nvSpPr>
        <p:spPr>
          <a:xfrm>
            <a:off x="5825067" y="5331137"/>
            <a:ext cx="50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30 min ECG recordings from 47 subjects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2-lead ECG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109,000 beat labels</a:t>
            </a:r>
          </a:p>
        </p:txBody>
      </p:sp>
    </p:spTree>
    <p:extLst>
      <p:ext uri="{BB962C8B-B14F-4D97-AF65-F5344CB8AC3E}">
        <p14:creationId xmlns:p14="http://schemas.microsoft.com/office/powerpoint/2010/main" val="253128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0736-BCE9-F24B-B058-D911D8FE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standard heartbeat classes*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BCBE6-A103-D040-8083-2C39199B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69" y="462518"/>
            <a:ext cx="6007100" cy="5194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68BFE-80B9-5242-B9FB-73336371B006}"/>
              </a:ext>
            </a:extLst>
          </p:cNvPr>
          <p:cNvSpPr txBox="1"/>
          <p:nvPr/>
        </p:nvSpPr>
        <p:spPr>
          <a:xfrm>
            <a:off x="5296269" y="5656818"/>
            <a:ext cx="506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Specified in ANSI/AAMI EC57:1998/(R)2008 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C6534A-2EA5-8A40-8A78-FCD36A51CE1A}"/>
              </a:ext>
            </a:extLst>
          </p:cNvPr>
          <p:cNvSpPr/>
          <p:nvPr/>
        </p:nvSpPr>
        <p:spPr>
          <a:xfrm>
            <a:off x="5296269" y="914401"/>
            <a:ext cx="439513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907166-8BA6-0B4A-AC1B-4E9E2FA0E580}"/>
              </a:ext>
            </a:extLst>
          </p:cNvPr>
          <p:cNvSpPr/>
          <p:nvPr/>
        </p:nvSpPr>
        <p:spPr>
          <a:xfrm>
            <a:off x="5347069" y="2273301"/>
            <a:ext cx="685431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685431"/>
                      <a:gd name="connsiteY0" fmla="*/ 95003 h 190005"/>
                      <a:gd name="connsiteX1" fmla="*/ 342716 w 685431"/>
                      <a:gd name="connsiteY1" fmla="*/ 0 h 190005"/>
                      <a:gd name="connsiteX2" fmla="*/ 685432 w 685431"/>
                      <a:gd name="connsiteY2" fmla="*/ 95003 h 190005"/>
                      <a:gd name="connsiteX3" fmla="*/ 342716 w 685431"/>
                      <a:gd name="connsiteY3" fmla="*/ 190006 h 190005"/>
                      <a:gd name="connsiteX4" fmla="*/ 0 w 685431"/>
                      <a:gd name="connsiteY4" fmla="*/ 95003 h 19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5431" h="190005" extrusionOk="0">
                        <a:moveTo>
                          <a:pt x="0" y="95003"/>
                        </a:moveTo>
                        <a:cubicBezTo>
                          <a:pt x="-9968" y="19949"/>
                          <a:pt x="156103" y="-231"/>
                          <a:pt x="342716" y="0"/>
                        </a:cubicBezTo>
                        <a:cubicBezTo>
                          <a:pt x="529750" y="5023"/>
                          <a:pt x="684067" y="44676"/>
                          <a:pt x="685432" y="95003"/>
                        </a:cubicBezTo>
                        <a:cubicBezTo>
                          <a:pt x="673792" y="139312"/>
                          <a:pt x="515145" y="210851"/>
                          <a:pt x="342716" y="190006"/>
                        </a:cubicBezTo>
                        <a:cubicBezTo>
                          <a:pt x="151728" y="185925"/>
                          <a:pt x="-354" y="145494"/>
                          <a:pt x="0" y="950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E3A56A-9DF6-CC41-8026-7A969926BD27}"/>
              </a:ext>
            </a:extLst>
          </p:cNvPr>
          <p:cNvSpPr/>
          <p:nvPr/>
        </p:nvSpPr>
        <p:spPr>
          <a:xfrm>
            <a:off x="5308968" y="3388141"/>
            <a:ext cx="685431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685431"/>
                      <a:gd name="connsiteY0" fmla="*/ 95003 h 190005"/>
                      <a:gd name="connsiteX1" fmla="*/ 342716 w 685431"/>
                      <a:gd name="connsiteY1" fmla="*/ 0 h 190005"/>
                      <a:gd name="connsiteX2" fmla="*/ 685432 w 685431"/>
                      <a:gd name="connsiteY2" fmla="*/ 95003 h 190005"/>
                      <a:gd name="connsiteX3" fmla="*/ 342716 w 685431"/>
                      <a:gd name="connsiteY3" fmla="*/ 190006 h 190005"/>
                      <a:gd name="connsiteX4" fmla="*/ 0 w 685431"/>
                      <a:gd name="connsiteY4" fmla="*/ 95003 h 19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5431" h="190005" extrusionOk="0">
                        <a:moveTo>
                          <a:pt x="0" y="95003"/>
                        </a:moveTo>
                        <a:cubicBezTo>
                          <a:pt x="-9968" y="19949"/>
                          <a:pt x="156103" y="-231"/>
                          <a:pt x="342716" y="0"/>
                        </a:cubicBezTo>
                        <a:cubicBezTo>
                          <a:pt x="529750" y="5023"/>
                          <a:pt x="684067" y="44676"/>
                          <a:pt x="685432" y="95003"/>
                        </a:cubicBezTo>
                        <a:cubicBezTo>
                          <a:pt x="673792" y="139312"/>
                          <a:pt x="515145" y="210851"/>
                          <a:pt x="342716" y="190006"/>
                        </a:cubicBezTo>
                        <a:cubicBezTo>
                          <a:pt x="151728" y="185925"/>
                          <a:pt x="-354" y="145494"/>
                          <a:pt x="0" y="950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8CBCB2-0E8B-E44E-8D9B-AAC35717D0F5}"/>
              </a:ext>
            </a:extLst>
          </p:cNvPr>
          <p:cNvSpPr/>
          <p:nvPr/>
        </p:nvSpPr>
        <p:spPr>
          <a:xfrm>
            <a:off x="5283569" y="4261389"/>
            <a:ext cx="439513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439513"/>
                      <a:gd name="connsiteY0" fmla="*/ 95003 h 190005"/>
                      <a:gd name="connsiteX1" fmla="*/ 219757 w 439513"/>
                      <a:gd name="connsiteY1" fmla="*/ 0 h 190005"/>
                      <a:gd name="connsiteX2" fmla="*/ 439514 w 439513"/>
                      <a:gd name="connsiteY2" fmla="*/ 95003 h 190005"/>
                      <a:gd name="connsiteX3" fmla="*/ 219757 w 439513"/>
                      <a:gd name="connsiteY3" fmla="*/ 190006 h 190005"/>
                      <a:gd name="connsiteX4" fmla="*/ 0 w 439513"/>
                      <a:gd name="connsiteY4" fmla="*/ 95003 h 190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9513" h="190005" extrusionOk="0">
                        <a:moveTo>
                          <a:pt x="0" y="95003"/>
                        </a:moveTo>
                        <a:cubicBezTo>
                          <a:pt x="-572" y="41239"/>
                          <a:pt x="101905" y="-305"/>
                          <a:pt x="219757" y="0"/>
                        </a:cubicBezTo>
                        <a:cubicBezTo>
                          <a:pt x="338882" y="5023"/>
                          <a:pt x="438149" y="44676"/>
                          <a:pt x="439514" y="95003"/>
                        </a:cubicBezTo>
                        <a:cubicBezTo>
                          <a:pt x="432771" y="142745"/>
                          <a:pt x="327936" y="206324"/>
                          <a:pt x="219757" y="190006"/>
                        </a:cubicBezTo>
                        <a:cubicBezTo>
                          <a:pt x="96678" y="185925"/>
                          <a:pt x="-354" y="145494"/>
                          <a:pt x="0" y="95003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703994-E8AC-144A-9B73-4662A0E2AFF2}"/>
              </a:ext>
            </a:extLst>
          </p:cNvPr>
          <p:cNvSpPr/>
          <p:nvPr/>
        </p:nvSpPr>
        <p:spPr>
          <a:xfrm>
            <a:off x="5308968" y="4913533"/>
            <a:ext cx="439513" cy="190005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072E9-4013-2E4C-A414-8C597B2DDA19}"/>
              </a:ext>
            </a:extLst>
          </p:cNvPr>
          <p:cNvSpPr txBox="1"/>
          <p:nvPr/>
        </p:nvSpPr>
        <p:spPr>
          <a:xfrm>
            <a:off x="4970043" y="852012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351084-F4E8-4742-A743-13C45DCF0848}"/>
              </a:ext>
            </a:extLst>
          </p:cNvPr>
          <p:cNvSpPr txBox="1"/>
          <p:nvPr/>
        </p:nvSpPr>
        <p:spPr>
          <a:xfrm>
            <a:off x="4970043" y="221132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AFE6B-26C3-F344-B41C-62AEFCBD934B}"/>
              </a:ext>
            </a:extLst>
          </p:cNvPr>
          <p:cNvSpPr txBox="1"/>
          <p:nvPr/>
        </p:nvSpPr>
        <p:spPr>
          <a:xfrm>
            <a:off x="4970043" y="3275111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7B210-6FD2-3B42-A660-FAD7279859D6}"/>
              </a:ext>
            </a:extLst>
          </p:cNvPr>
          <p:cNvSpPr txBox="1"/>
          <p:nvPr/>
        </p:nvSpPr>
        <p:spPr>
          <a:xfrm>
            <a:off x="4970043" y="4206364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3D0B8A-65B2-C24A-B643-F1654F148D58}"/>
              </a:ext>
            </a:extLst>
          </p:cNvPr>
          <p:cNvSpPr txBox="1"/>
          <p:nvPr/>
        </p:nvSpPr>
        <p:spPr>
          <a:xfrm>
            <a:off x="4970043" y="485464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7212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FDC9-E2E2-6242-A1BA-50761BBB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Arrhythmic beats are an unevenly distributed minority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F2B5E3-565F-1B45-A0F5-0692F8636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15883"/>
              </p:ext>
            </p:extLst>
          </p:nvPr>
        </p:nvGraphicFramePr>
        <p:xfrm>
          <a:off x="5076915" y="874036"/>
          <a:ext cx="6400373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7181">
                  <a:extLst>
                    <a:ext uri="{9D8B030D-6E8A-4147-A177-3AD203B41FA5}">
                      <a16:colId xmlns:a16="http://schemas.microsoft.com/office/drawing/2014/main" val="2316714919"/>
                    </a:ext>
                  </a:extLst>
                </a:gridCol>
                <a:gridCol w="1769423">
                  <a:extLst>
                    <a:ext uri="{9D8B030D-6E8A-4147-A177-3AD203B41FA5}">
                      <a16:colId xmlns:a16="http://schemas.microsoft.com/office/drawing/2014/main" val="1189361927"/>
                    </a:ext>
                  </a:extLst>
                </a:gridCol>
                <a:gridCol w="3073769">
                  <a:extLst>
                    <a:ext uri="{9D8B030D-6E8A-4147-A177-3AD203B41FA5}">
                      <a16:colId xmlns:a16="http://schemas.microsoft.com/office/drawing/2014/main" val="397616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u="none" strike="noStrike" kern="1200" dirty="0">
                          <a:effectLst/>
                        </a:rPr>
                        <a:t>Class</a:t>
                      </a:r>
                      <a:endParaRPr lang="en-US" sz="16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u="none" strike="noStrike" kern="1200" dirty="0">
                          <a:effectLst/>
                        </a:rPr>
                        <a:t>90125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691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 (SVEB)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2781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 (VEB)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7009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4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803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81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noStrike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effectLst/>
                        </a:rPr>
                        <a:t>15</a:t>
                      </a:r>
                      <a:endParaRPr lang="en-US" sz="1600" strike="noStrik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0.000 </a:t>
                      </a:r>
                      <a:r>
                        <a:rPr lang="en-US" sz="1600" u="none" strike="noStrike" kern="1200" dirty="0">
                          <a:effectLst/>
                        </a:rPr>
                        <a:t>(class excluded, too few)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2635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F3440D4-3A22-0340-80CD-B299992C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849" y="3634470"/>
            <a:ext cx="8532744" cy="319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2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CFCA-23A0-6444-B9E0-B4DD40EF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Heartbeat morphology variation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1C2FD5-94BF-E944-9D8B-8A090D969D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28389" r="9142" b="8608"/>
          <a:stretch/>
        </p:blipFill>
        <p:spPr bwMode="auto">
          <a:xfrm>
            <a:off x="4572658" y="1794933"/>
            <a:ext cx="7171635" cy="13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75D88-EA04-D946-A066-6E39FB54B94E}"/>
              </a:ext>
            </a:extLst>
          </p:cNvPr>
          <p:cNvSpPr txBox="1"/>
          <p:nvPr/>
        </p:nvSpPr>
        <p:spPr>
          <a:xfrm>
            <a:off x="5791823" y="1022404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deviation, record # 114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9E2EF-F992-4E48-B845-C719ADEC751D}"/>
              </a:ext>
            </a:extLst>
          </p:cNvPr>
          <p:cNvSpPr txBox="1"/>
          <p:nvPr/>
        </p:nvSpPr>
        <p:spPr>
          <a:xfrm>
            <a:off x="5588659" y="1391736"/>
            <a:ext cx="553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                           V                            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7D151-B63C-CD48-8EDC-790B515367DA}"/>
              </a:ext>
            </a:extLst>
          </p:cNvPr>
          <p:cNvSpPr txBox="1"/>
          <p:nvPr/>
        </p:nvSpPr>
        <p:spPr>
          <a:xfrm>
            <a:off x="9737326" y="3098747"/>
            <a:ext cx="17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inversion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AA5C8E-8283-0347-875F-0AF67D457BD3}"/>
              </a:ext>
            </a:extLst>
          </p:cNvPr>
          <p:cNvCxnSpPr/>
          <p:nvPr/>
        </p:nvCxnSpPr>
        <p:spPr>
          <a:xfrm>
            <a:off x="7146526" y="2316059"/>
            <a:ext cx="0" cy="3594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DFB8CA-A338-B249-956A-79C76EC926C0}"/>
              </a:ext>
            </a:extLst>
          </p:cNvPr>
          <p:cNvSpPr txBox="1"/>
          <p:nvPr/>
        </p:nvSpPr>
        <p:spPr>
          <a:xfrm>
            <a:off x="6684220" y="3098747"/>
            <a:ext cx="15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drift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B719-BD93-A244-8399-368F8039374F}"/>
              </a:ext>
            </a:extLst>
          </p:cNvPr>
          <p:cNvSpPr txBox="1"/>
          <p:nvPr/>
        </p:nvSpPr>
        <p:spPr>
          <a:xfrm>
            <a:off x="4830453" y="696543"/>
            <a:ext cx="436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Non-biological, intra-record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3517-DF5B-B046-A29F-36E8E4BB3704}"/>
              </a:ext>
            </a:extLst>
          </p:cNvPr>
          <p:cNvSpPr txBox="1"/>
          <p:nvPr/>
        </p:nvSpPr>
        <p:spPr>
          <a:xfrm>
            <a:off x="4830453" y="4073119"/>
            <a:ext cx="386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Biological, inter-record variation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6462492-D2F3-7E41-9648-11E9BDB8A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04" r="8670" b="9278"/>
          <a:stretch/>
        </p:blipFill>
        <p:spPr bwMode="auto">
          <a:xfrm>
            <a:off x="4572658" y="5050198"/>
            <a:ext cx="3698663" cy="12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126D95-B40D-FC45-8096-49DF1B784661}"/>
              </a:ext>
            </a:extLst>
          </p:cNvPr>
          <p:cNvSpPr txBox="1"/>
          <p:nvPr/>
        </p:nvSpPr>
        <p:spPr>
          <a:xfrm>
            <a:off x="5791823" y="4402561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deviation, record # 222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11D1D-3978-E643-B465-1540B41D0702}"/>
              </a:ext>
            </a:extLst>
          </p:cNvPr>
          <p:cNvSpPr txBox="1"/>
          <p:nvPr/>
        </p:nvSpPr>
        <p:spPr>
          <a:xfrm>
            <a:off x="5588659" y="478162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A7B15-F1FD-F14D-A78D-A0DA639C0E92}"/>
              </a:ext>
            </a:extLst>
          </p:cNvPr>
          <p:cNvSpPr txBox="1"/>
          <p:nvPr/>
        </p:nvSpPr>
        <p:spPr>
          <a:xfrm>
            <a:off x="8355986" y="5441517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patient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23277-69DD-5D4B-A3CC-1F421A6D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0" y="352011"/>
            <a:ext cx="3717799" cy="1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8EF57-A7A6-F74C-AE88-70DE15FCDC51}"/>
              </a:ext>
            </a:extLst>
          </p:cNvPr>
          <p:cNvSpPr txBox="1"/>
          <p:nvPr/>
        </p:nvSpPr>
        <p:spPr>
          <a:xfrm>
            <a:off x="104093" y="352011"/>
            <a:ext cx="234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 heartbeat</a:t>
            </a:r>
          </a:p>
        </p:txBody>
      </p:sp>
    </p:spTree>
    <p:extLst>
      <p:ext uri="{BB962C8B-B14F-4D97-AF65-F5344CB8AC3E}">
        <p14:creationId xmlns:p14="http://schemas.microsoft.com/office/powerpoint/2010/main" val="17373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624-617B-F845-B8FE-6BBBCB41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  <a:br>
              <a:rPr lang="en-US" dirty="0"/>
            </a:br>
            <a:r>
              <a:rPr lang="en-US" dirty="0"/>
              <a:t>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0467FC-9216-E148-BA4F-502A79D38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87483"/>
              </p:ext>
            </p:extLst>
          </p:nvPr>
        </p:nvGraphicFramePr>
        <p:xfrm>
          <a:off x="4765886" y="533457"/>
          <a:ext cx="6874087" cy="1341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85311">
                  <a:extLst>
                    <a:ext uri="{9D8B030D-6E8A-4147-A177-3AD203B41FA5}">
                      <a16:colId xmlns:a16="http://schemas.microsoft.com/office/drawing/2014/main" val="615696901"/>
                    </a:ext>
                  </a:extLst>
                </a:gridCol>
                <a:gridCol w="4688776">
                  <a:extLst>
                    <a:ext uri="{9D8B030D-6E8A-4147-A177-3AD203B41FA5}">
                      <a16:colId xmlns:a16="http://schemas.microsoft.com/office/drawing/2014/main" val="2289522539"/>
                    </a:ext>
                  </a:extLst>
                </a:gridCol>
              </a:tblGrid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Variation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Transformation /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61186"/>
                  </a:ext>
                </a:extLst>
              </a:tr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Baseline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Take the difference of consecutive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8366"/>
                  </a:ext>
                </a:extLst>
              </a:tr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Peak inversion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Take the absolute value of the 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90348"/>
                  </a:ext>
                </a:extLst>
              </a:tr>
              <a:tr h="310422">
                <a:tc>
                  <a:txBody>
                    <a:bodyPr/>
                    <a:lstStyle/>
                    <a:p>
                      <a:r>
                        <a:rPr lang="en-US" sz="1600" dirty="0"/>
                        <a:t>Different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Split the dataset for training on patient records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05496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9BF4213A-2DF7-4F41-88FC-9D4738843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27188" r="8687" b="10507"/>
          <a:stretch/>
        </p:blipFill>
        <p:spPr bwMode="auto">
          <a:xfrm>
            <a:off x="4494487" y="5276638"/>
            <a:ext cx="7264401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C73F2-CFC0-A34F-8E0C-89B5344A97E5}"/>
              </a:ext>
            </a:extLst>
          </p:cNvPr>
          <p:cNvSpPr txBox="1"/>
          <p:nvPr/>
        </p:nvSpPr>
        <p:spPr>
          <a:xfrm>
            <a:off x="6005817" y="4602620"/>
            <a:ext cx="443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 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49D01-EB95-7645-8DA6-6207AC57A5AB}"/>
              </a:ext>
            </a:extLst>
          </p:cNvPr>
          <p:cNvSpPr txBox="1"/>
          <p:nvPr/>
        </p:nvSpPr>
        <p:spPr>
          <a:xfrm>
            <a:off x="5612092" y="4931114"/>
            <a:ext cx="55346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                           V                            F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5BBEAFB-520A-5948-8ADA-C946DF494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" t="27979" r="8869" b="8526"/>
          <a:stretch/>
        </p:blipFill>
        <p:spPr bwMode="auto">
          <a:xfrm>
            <a:off x="4494487" y="2798932"/>
            <a:ext cx="7138108" cy="135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5D7D1F-BFCC-F94A-87E3-633BC15B7B41}"/>
              </a:ext>
            </a:extLst>
          </p:cNvPr>
          <p:cNvSpPr txBox="1"/>
          <p:nvPr/>
        </p:nvSpPr>
        <p:spPr>
          <a:xfrm>
            <a:off x="6129298" y="2194135"/>
            <a:ext cx="460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+/- 1 standard deviation 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FD3AF-95C1-C64D-B4F3-D18D0AD7765F}"/>
              </a:ext>
            </a:extLst>
          </p:cNvPr>
          <p:cNvSpPr txBox="1"/>
          <p:nvPr/>
        </p:nvSpPr>
        <p:spPr>
          <a:xfrm>
            <a:off x="5482840" y="2511066"/>
            <a:ext cx="553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                          S                           V                            F</a:t>
            </a:r>
          </a:p>
        </p:txBody>
      </p:sp>
    </p:spTree>
    <p:extLst>
      <p:ext uri="{BB962C8B-B14F-4D97-AF65-F5344CB8AC3E}">
        <p14:creationId xmlns:p14="http://schemas.microsoft.com/office/powerpoint/2010/main" val="27506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619-8AFC-F446-AD35-0F7AB8C2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Train, Val, Test sets on records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6F1E14-F1E8-754A-B1A4-B5E2E1B5F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11790"/>
              </p:ext>
            </p:extLst>
          </p:nvPr>
        </p:nvGraphicFramePr>
        <p:xfrm>
          <a:off x="4063998" y="1231995"/>
          <a:ext cx="8128002" cy="1854200"/>
        </p:xfrm>
        <a:graphic>
          <a:graphicData uri="http://schemas.openxmlformats.org/drawingml/2006/table">
            <a:tbl>
              <a:tblPr firstRow="1" last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583757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5008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293633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46589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2351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0881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 count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count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count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 count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40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59446 (88.8)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2330 (3.5)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4768 (7.1)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403 (0.6)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43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9015 (91.4)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140 (1.4)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685 (6.9)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(0.2)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777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21664 (90.6)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311 (1.3)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1556 (6.5)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380 (1.6)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9646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90125 (89.5)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2781 (2.8)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7009 (7.0)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803 (0.8)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3599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5EFAE5-455F-D04E-91A0-0A69ECBB51DD}"/>
              </a:ext>
            </a:extLst>
          </p:cNvPr>
          <p:cNvSpPr txBox="1"/>
          <p:nvPr/>
        </p:nvSpPr>
        <p:spPr>
          <a:xfrm>
            <a:off x="4780646" y="3771806"/>
            <a:ext cx="7018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composition (record #)</a:t>
            </a:r>
          </a:p>
          <a:p>
            <a:r>
              <a:rPr lang="en-US" b="1" dirty="0"/>
              <a:t>Train:</a:t>
            </a:r>
            <a:r>
              <a:rPr lang="en-US" dirty="0"/>
              <a:t> 101, 103, 105, 106, 109, 111, 112, 113, 115, 116, 117, 119, 121, 122, 123, 200, 201, 202, 205, 207, 208, 209, 212, 219, 221, 222, 230, 231, 232, 233</a:t>
            </a:r>
          </a:p>
          <a:p>
            <a:r>
              <a:rPr lang="en-US" b="1" dirty="0"/>
              <a:t>Validation:</a:t>
            </a:r>
            <a:r>
              <a:rPr lang="en-US" dirty="0"/>
              <a:t> 100, 124, 215, 223</a:t>
            </a:r>
          </a:p>
          <a:p>
            <a:r>
              <a:rPr lang="en-US" b="1" dirty="0"/>
              <a:t>Test:</a:t>
            </a:r>
            <a:r>
              <a:rPr lang="en-US" dirty="0"/>
              <a:t> 108, 114, 118, 203, 210, 213, 214, 220, 228, 234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A62F-2C72-AC4B-9603-BE899575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visualization with PCA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FE4256-38BB-8345-BA4A-0113325C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61" y="1183986"/>
            <a:ext cx="6754908" cy="44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DF94AF-F599-EC40-AEF3-DB4ACBA17173}"/>
              </a:ext>
            </a:extLst>
          </p:cNvPr>
          <p:cNvSpPr/>
          <p:nvPr/>
        </p:nvSpPr>
        <p:spPr>
          <a:xfrm>
            <a:off x="5545777" y="1183986"/>
            <a:ext cx="4548249" cy="31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21494-4E28-154A-A589-8C4E258B315F}"/>
              </a:ext>
            </a:extLst>
          </p:cNvPr>
          <p:cNvSpPr txBox="1"/>
          <p:nvPr/>
        </p:nvSpPr>
        <p:spPr>
          <a:xfrm>
            <a:off x="6277107" y="1126959"/>
            <a:ext cx="308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of transformed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00AAA-F8C6-0140-A1E8-8232B25B9967}"/>
              </a:ext>
            </a:extLst>
          </p:cNvPr>
          <p:cNvSpPr txBox="1"/>
          <p:nvPr/>
        </p:nvSpPr>
        <p:spPr>
          <a:xfrm>
            <a:off x="5821757" y="5674013"/>
            <a:ext cx="39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4 classes are not well separated</a:t>
            </a:r>
          </a:p>
        </p:txBody>
      </p:sp>
    </p:spTree>
    <p:extLst>
      <p:ext uri="{BB962C8B-B14F-4D97-AF65-F5344CB8AC3E}">
        <p14:creationId xmlns:p14="http://schemas.microsoft.com/office/powerpoint/2010/main" val="305397086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8516</TotalTime>
  <Words>916</Words>
  <Application>Microsoft Macintosh PowerPoint</Application>
  <PresentationFormat>Widescreen</PresentationFormat>
  <Paragraphs>215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Rockwell</vt:lpstr>
      <vt:lpstr>Wingdings</vt:lpstr>
      <vt:lpstr>Atlas</vt:lpstr>
      <vt:lpstr>Heartbeat classification with ANN (MIT-BIH dataset)</vt:lpstr>
      <vt:lpstr>Problem statement</vt:lpstr>
      <vt:lpstr>Dataset description</vt:lpstr>
      <vt:lpstr>5 standard heartbeat classes*</vt:lpstr>
      <vt:lpstr>Arrhythmic beats are an unevenly distributed minority</vt:lpstr>
      <vt:lpstr>Heartbeat morphology variation</vt:lpstr>
      <vt:lpstr>Feature transformation steps</vt:lpstr>
      <vt:lpstr>Split Train, Val, Test sets on records</vt:lpstr>
      <vt:lpstr>2-dimensional visualization with PCA</vt:lpstr>
      <vt:lpstr>Dimensionality reduction: PCA</vt:lpstr>
      <vt:lpstr>Ensemble models have poor precision and sensitivity</vt:lpstr>
      <vt:lpstr>Heartbeat classification works better with convolutional neural nets</vt:lpstr>
      <vt:lpstr>Refined model use case</vt:lpstr>
      <vt:lpstr>Best performing model architecture</vt:lpstr>
      <vt:lpstr>Model training and classification summary</vt:lpstr>
      <vt:lpstr>The model has variable but adequate performance for general use</vt:lpstr>
      <vt:lpstr>Model output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Heartbeat classification with ANN (MIT-BIH dataset)</dc:title>
  <dc:creator>Zhanna Hakhverdyan</dc:creator>
  <cp:lastModifiedBy>Zhanna Hakhverdyan</cp:lastModifiedBy>
  <cp:revision>36</cp:revision>
  <dcterms:created xsi:type="dcterms:W3CDTF">2020-03-25T17:45:21Z</dcterms:created>
  <dcterms:modified xsi:type="dcterms:W3CDTF">2020-04-30T21:30:45Z</dcterms:modified>
</cp:coreProperties>
</file>