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9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4303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0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82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5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11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6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6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5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7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4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2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8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0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5332-AAF5-4274-B4DB-E0C0C8B2A667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5BD23C-65C3-4FB3-B5ED-6A2589E3C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C85411-10B9-4DF1-9C29-C7BB8B2BB9AD}"/>
              </a:ext>
            </a:extLst>
          </p:cNvPr>
          <p:cNvSpPr txBox="1"/>
          <p:nvPr/>
        </p:nvSpPr>
        <p:spPr>
          <a:xfrm>
            <a:off x="2373923" y="3429000"/>
            <a:ext cx="538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ECE 570 Project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CB8ECD-DAE4-4D99-B2BC-C11DD90A3899}"/>
              </a:ext>
            </a:extLst>
          </p:cNvPr>
          <p:cNvSpPr txBox="1"/>
          <p:nvPr/>
        </p:nvSpPr>
        <p:spPr>
          <a:xfrm>
            <a:off x="7174522" y="4958861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Haoran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E959-8ED2-4530-B651-85802C46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076" y="755302"/>
            <a:ext cx="7958331" cy="75697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Learning Machines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0CD82-5BFB-410B-98EE-A9569BAA321D}"/>
              </a:ext>
            </a:extLst>
          </p:cNvPr>
          <p:cNvSpPr txBox="1"/>
          <p:nvPr/>
        </p:nvSpPr>
        <p:spPr>
          <a:xfrm>
            <a:off x="1277814" y="1748567"/>
            <a:ext cx="96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Problem: How to best design multiple-machine systems that learns for applications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021FE4-29ED-46F3-9EC7-0F5212892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18" y="3520052"/>
            <a:ext cx="2362405" cy="21566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E71958-2F45-457B-BE1D-810FC2E26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20" y="3520051"/>
            <a:ext cx="2583321" cy="21566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1076F23-829B-4BDC-BA31-7EC578EB9BBD}"/>
              </a:ext>
            </a:extLst>
          </p:cNvPr>
          <p:cNvSpPr txBox="1"/>
          <p:nvPr/>
        </p:nvSpPr>
        <p:spPr>
          <a:xfrm>
            <a:off x="1277814" y="2411232"/>
            <a:ext cx="929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LM: </a:t>
            </a:r>
            <a:r>
              <a:rPr lang="en-US" altLang="zh-CN" dirty="0">
                <a:solidFill>
                  <a:srgbClr val="FF0000"/>
                </a:solidFill>
              </a:rPr>
              <a:t>autonomous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self-regulating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open</a:t>
            </a:r>
            <a:r>
              <a:rPr lang="en-US" altLang="zh-CN" dirty="0"/>
              <a:t> reasoning machines that </a:t>
            </a:r>
            <a:r>
              <a:rPr lang="en-US" altLang="zh-CN" dirty="0">
                <a:solidFill>
                  <a:srgbClr val="FF0000"/>
                </a:solidFill>
              </a:rPr>
              <a:t>actively learns</a:t>
            </a:r>
            <a:r>
              <a:rPr lang="en-US" altLang="zh-CN" dirty="0"/>
              <a:t> in a </a:t>
            </a:r>
            <a:r>
              <a:rPr lang="en-US" altLang="zh-CN" dirty="0">
                <a:solidFill>
                  <a:srgbClr val="FF0000"/>
                </a:solidFill>
              </a:rPr>
              <a:t>decentralized</a:t>
            </a:r>
            <a:r>
              <a:rPr lang="en-US" altLang="zh-CN" dirty="0"/>
              <a:t> manner, over multiple domains</a:t>
            </a:r>
            <a:endParaRPr lang="zh-CN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A3BC5F-95BE-4695-8828-9E9601D05749}"/>
              </a:ext>
            </a:extLst>
          </p:cNvPr>
          <p:cNvSpPr txBox="1"/>
          <p:nvPr/>
        </p:nvSpPr>
        <p:spPr>
          <a:xfrm>
            <a:off x="1760706" y="5676698"/>
            <a:ext cx="19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LM System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4223FB-0E63-4006-BC36-1B293B042E57}"/>
              </a:ext>
            </a:extLst>
          </p:cNvPr>
          <p:cNvSpPr txBox="1"/>
          <p:nvPr/>
        </p:nvSpPr>
        <p:spPr>
          <a:xfrm>
            <a:off x="4971238" y="5676698"/>
            <a:ext cx="19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LM Algorithm</a:t>
            </a:r>
          </a:p>
        </p:txBody>
      </p:sp>
    </p:spTree>
    <p:extLst>
      <p:ext uri="{BB962C8B-B14F-4D97-AF65-F5344CB8AC3E}">
        <p14:creationId xmlns:p14="http://schemas.microsoft.com/office/powerpoint/2010/main" val="86998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60ED-E73A-4BA4-AF29-276FA5B5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017" y="816012"/>
            <a:ext cx="7958331" cy="625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Exponential Family Embeddings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ABD6B3-2A1F-4154-842B-0FBBBA149F4B}"/>
                  </a:ext>
                </a:extLst>
              </p:cNvPr>
              <p:cNvSpPr txBox="1"/>
              <p:nvPr/>
            </p:nvSpPr>
            <p:spPr>
              <a:xfrm>
                <a:off x="1299411" y="1588168"/>
                <a:ext cx="9641305" cy="4294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Goal: extends word embeddings to other types of high-dimensional data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altLang="zh-CN" dirty="0"/>
                  <a:t>Context Function:          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  <a:p>
                <a:r>
                  <a:rPr lang="en-US" altLang="zh-CN" dirty="0"/>
                  <a:t>2)  Conditional Exponential Family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𝐸𝑥𝑝𝑓𝑎𝑚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  <a:p>
                <a:pPr marL="342900" indent="-342900">
                  <a:buAutoNum type="arabicParenR" startAt="3"/>
                </a:pPr>
                <a:r>
                  <a:rPr lang="en-US" altLang="zh-CN" dirty="0"/>
                  <a:t>Embedding structure: Finding embeddings and context vectors that describes feature of the data</a:t>
                </a:r>
              </a:p>
              <a:p>
                <a:pPr marL="342900" indent="-342900">
                  <a:buAutoNum type="arabicParenR" startAt="3"/>
                </a:pPr>
                <a:endParaRPr lang="en-US" altLang="zh-CN" dirty="0"/>
              </a:p>
              <a:p>
                <a:pPr marL="342900" indent="-342900">
                  <a:buAutoNum type="arabicParenR" startAt="3"/>
                </a:pPr>
                <a:r>
                  <a:rPr lang="en-US" altLang="zh-CN" dirty="0"/>
                  <a:t>The objective function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Application: Shopping data and Poisson Observation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ABD6B3-2A1F-4154-842B-0FBBBA149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11" y="1588168"/>
                <a:ext cx="9641305" cy="4294252"/>
              </a:xfrm>
              <a:prstGeom prst="rect">
                <a:avLst/>
              </a:prstGeom>
              <a:blipFill>
                <a:blip r:embed="rId2"/>
                <a:stretch>
                  <a:fillRect l="-506" t="-994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C41559D3-102B-4C71-88D3-22E6EA5A6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01" y="4031102"/>
            <a:ext cx="4412362" cy="6020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D16155C-05A1-492C-8F23-A80342506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34" y="5269832"/>
            <a:ext cx="7304601" cy="14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2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4CE215CD-568E-4B8D-AB36-318B58412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4" y="3393071"/>
            <a:ext cx="5553906" cy="341632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1731F24-5472-45E9-AD2E-620CF79F3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89" y="1689413"/>
            <a:ext cx="5103140" cy="1691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DB60ED-E73A-4BA4-AF29-276FA5B5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87" y="754466"/>
            <a:ext cx="7907321" cy="625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Deep </a:t>
            </a:r>
            <a:r>
              <a:rPr lang="en-US" altLang="zh-CN" sz="3800" dirty="0"/>
              <a:t>Reinforcement</a:t>
            </a:r>
            <a:r>
              <a:rPr lang="en-US" altLang="zh-CN" dirty="0"/>
              <a:t> Learning with Double Q-Learning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1F952A-724F-45A3-A98E-AEE3BDF197C3}"/>
              </a:ext>
            </a:extLst>
          </p:cNvPr>
          <p:cNvSpPr txBox="1"/>
          <p:nvPr/>
        </p:nvSpPr>
        <p:spPr>
          <a:xfrm>
            <a:off x="1289535" y="1854355"/>
            <a:ext cx="3020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Introducing Q-learning: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8620ECD-1351-4EC0-9517-326A77FF4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2903"/>
              </p:ext>
            </p:extLst>
          </p:nvPr>
        </p:nvGraphicFramePr>
        <p:xfrm>
          <a:off x="6096000" y="3691057"/>
          <a:ext cx="3109588" cy="282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71">
                  <a:extLst>
                    <a:ext uri="{9D8B030D-6E8A-4147-A177-3AD203B41FA5}">
                      <a16:colId xmlns:a16="http://schemas.microsoft.com/office/drawing/2014/main" val="24181582"/>
                    </a:ext>
                  </a:extLst>
                </a:gridCol>
                <a:gridCol w="943583">
                  <a:extLst>
                    <a:ext uri="{9D8B030D-6E8A-4147-A177-3AD203B41FA5}">
                      <a16:colId xmlns:a16="http://schemas.microsoft.com/office/drawing/2014/main" val="1254031996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796519583"/>
                    </a:ext>
                  </a:extLst>
                </a:gridCol>
                <a:gridCol w="340468">
                  <a:extLst>
                    <a:ext uri="{9D8B030D-6E8A-4147-A177-3AD203B41FA5}">
                      <a16:colId xmlns:a16="http://schemas.microsoft.com/office/drawing/2014/main" val="4086271801"/>
                    </a:ext>
                  </a:extLst>
                </a:gridCol>
              </a:tblGrid>
              <a:tr h="48210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45338"/>
                  </a:ext>
                </a:extLst>
              </a:tr>
              <a:tr h="467648">
                <a:tc>
                  <a:txBody>
                    <a:bodyPr/>
                    <a:lstStyle/>
                    <a:p>
                      <a:r>
                        <a:rPr lang="en-US" sz="1600" dirty="0"/>
                        <a:t>State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33133"/>
                  </a:ext>
                </a:extLst>
              </a:tr>
              <a:tr h="467648">
                <a:tc>
                  <a:txBody>
                    <a:bodyPr/>
                    <a:lstStyle/>
                    <a:p>
                      <a:r>
                        <a:rPr lang="en-US" sz="1600" dirty="0"/>
                        <a:t>State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74958"/>
                  </a:ext>
                </a:extLst>
              </a:tr>
              <a:tr h="467648">
                <a:tc>
                  <a:txBody>
                    <a:bodyPr/>
                    <a:lstStyle/>
                    <a:p>
                      <a:r>
                        <a:rPr lang="en-US" sz="1600" dirty="0"/>
                        <a:t>State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12269"/>
                  </a:ext>
                </a:extLst>
              </a:tr>
              <a:tr h="467648">
                <a:tc>
                  <a:txBody>
                    <a:bodyPr/>
                    <a:lstStyle/>
                    <a:p>
                      <a:r>
                        <a:rPr lang="en-US" sz="1600" dirty="0"/>
                        <a:t>State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41488"/>
                  </a:ext>
                </a:extLst>
              </a:tr>
              <a:tr h="467648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0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90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60ED-E73A-4BA4-AF29-276FA5B5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87" y="754466"/>
            <a:ext cx="7907321" cy="625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Deep </a:t>
            </a:r>
            <a:r>
              <a:rPr lang="en-US" altLang="zh-CN" sz="3800" dirty="0"/>
              <a:t>Reinforcement</a:t>
            </a:r>
            <a:r>
              <a:rPr lang="en-US" altLang="zh-CN" dirty="0"/>
              <a:t> Learning with Double Q-Learning</a:t>
            </a:r>
            <a:endParaRPr lang="zh-CN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AFEB3F4-385A-429C-94AE-D53C19FD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49" y="1803069"/>
            <a:ext cx="2209398" cy="59527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38A67BB-9FD1-41E8-B077-6648E4410956}"/>
              </a:ext>
            </a:extLst>
          </p:cNvPr>
          <p:cNvSpPr txBox="1"/>
          <p:nvPr/>
        </p:nvSpPr>
        <p:spPr>
          <a:xfrm>
            <a:off x="1266188" y="1978735"/>
            <a:ext cx="284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Q-function: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1C17B9-BE27-45BC-BBE4-E261E721AECE}"/>
              </a:ext>
            </a:extLst>
          </p:cNvPr>
          <p:cNvSpPr txBox="1"/>
          <p:nvPr/>
        </p:nvSpPr>
        <p:spPr>
          <a:xfrm>
            <a:off x="1266187" y="4462484"/>
            <a:ext cx="7792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 of DQN: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Clipping the TD-error to a fixed interval of [-1,1]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Experience replay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Replacing one single network by the use of two separate networks, one online network and one target network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5AC689E-EFB6-4B65-9A1C-6CDF878A5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7" y="2398347"/>
            <a:ext cx="8682017" cy="18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4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60ED-E73A-4BA4-AF29-276FA5B5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87" y="754466"/>
            <a:ext cx="7907321" cy="625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Deep </a:t>
            </a:r>
            <a:r>
              <a:rPr lang="en-US" altLang="zh-CN" sz="3800" dirty="0"/>
              <a:t>Reinforcement</a:t>
            </a:r>
            <a:r>
              <a:rPr lang="en-US" altLang="zh-CN" dirty="0"/>
              <a:t> Learning with Double Q-Learning</a:t>
            </a:r>
            <a:endParaRPr lang="zh-CN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D48B70A-043E-4353-8CD1-D919ACEED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92" y="2393279"/>
            <a:ext cx="5311338" cy="70957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9057EB2-DF8C-4D01-BE30-D61845A81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91" y="3625542"/>
            <a:ext cx="3413851" cy="461035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F9190EE-2425-4821-8862-3F523781E61D}"/>
              </a:ext>
            </a:extLst>
          </p:cNvPr>
          <p:cNvSpPr txBox="1"/>
          <p:nvPr/>
        </p:nvSpPr>
        <p:spPr>
          <a:xfrm>
            <a:off x="1195792" y="1866656"/>
            <a:ext cx="276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function: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0EDD45D-FA24-4CCA-9540-9CAEC0B983B9}"/>
              </a:ext>
            </a:extLst>
          </p:cNvPr>
          <p:cNvSpPr txBox="1"/>
          <p:nvPr/>
        </p:nvSpPr>
        <p:spPr>
          <a:xfrm>
            <a:off x="1195792" y="3102849"/>
            <a:ext cx="276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Q function: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E2A2190-5E03-4797-B188-F3BA35B98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91" y="4619959"/>
            <a:ext cx="6216685" cy="1795398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EE20072F-5772-4D92-B1E8-46DD6192079D}"/>
              </a:ext>
            </a:extLst>
          </p:cNvPr>
          <p:cNvSpPr txBox="1"/>
          <p:nvPr/>
        </p:nvSpPr>
        <p:spPr>
          <a:xfrm>
            <a:off x="1195791" y="4238616"/>
            <a:ext cx="276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 error function:</a:t>
            </a:r>
          </a:p>
        </p:txBody>
      </p:sp>
    </p:spTree>
    <p:extLst>
      <p:ext uri="{BB962C8B-B14F-4D97-AF65-F5344CB8AC3E}">
        <p14:creationId xmlns:p14="http://schemas.microsoft.com/office/powerpoint/2010/main" val="140162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60ED-E73A-4BA4-AF29-276FA5B5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017" y="816012"/>
            <a:ext cx="7958331" cy="6250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Deep </a:t>
            </a:r>
            <a:r>
              <a:rPr lang="en-US" altLang="zh-CN" sz="3800" dirty="0"/>
              <a:t>Reinforcement</a:t>
            </a:r>
            <a:r>
              <a:rPr lang="en-US" altLang="zh-CN" dirty="0"/>
              <a:t> Learning with Double Q-Learning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1F952A-724F-45A3-A98E-AEE3BDF197C3}"/>
              </a:ext>
            </a:extLst>
          </p:cNvPr>
          <p:cNvSpPr txBox="1"/>
          <p:nvPr/>
        </p:nvSpPr>
        <p:spPr>
          <a:xfrm>
            <a:off x="1424354" y="1969478"/>
            <a:ext cx="9381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Problem: The popular DQN algorithm could overestimate action values under conditions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18806B-2F79-41A5-9B53-23A613B02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4" y="4398095"/>
            <a:ext cx="5637116" cy="20535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20BC0E8-9FB4-4CDF-80F7-223E4440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4" y="2385992"/>
            <a:ext cx="5238478" cy="20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60ED-E73A-4BA4-AF29-276FA5B5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017" y="816012"/>
            <a:ext cx="7958331" cy="6250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My Implementation</a:t>
            </a:r>
            <a:endParaRPr lang="zh-CN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E825D45-44BB-483C-9FC8-C1BC41054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0" y="1603960"/>
            <a:ext cx="3741846" cy="467037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BC3F87E-B5D8-4297-BBA5-7A267D75B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77" y="2874524"/>
            <a:ext cx="6939967" cy="218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004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646</TotalTime>
  <Words>214</Words>
  <Application>Microsoft Office PowerPoint</Application>
  <PresentationFormat>寬螢幕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方正姚体</vt:lpstr>
      <vt:lpstr>微軟正黑體</vt:lpstr>
      <vt:lpstr>华文新魏</vt:lpstr>
      <vt:lpstr>Arial</vt:lpstr>
      <vt:lpstr>Cambria Math</vt:lpstr>
      <vt:lpstr>Trebuchet MS</vt:lpstr>
      <vt:lpstr>Wingdings 3</vt:lpstr>
      <vt:lpstr>多面向</vt:lpstr>
      <vt:lpstr>PowerPoint 簡報</vt:lpstr>
      <vt:lpstr>Learning Machines</vt:lpstr>
      <vt:lpstr>Exponential Family Embeddings</vt:lpstr>
      <vt:lpstr>Deep Reinforcement Learning with Double Q-Learning</vt:lpstr>
      <vt:lpstr>Deep Reinforcement Learning with Double Q-Learning</vt:lpstr>
      <vt:lpstr>Deep Reinforcement Learning with Double Q-Learning</vt:lpstr>
      <vt:lpstr>Deep Reinforcement Learning with Double Q-Learning</vt:lpstr>
      <vt:lpstr>My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Haoran Zhang Sr.</dc:creator>
  <cp:lastModifiedBy>Haoran Zhang</cp:lastModifiedBy>
  <cp:revision>56</cp:revision>
  <dcterms:created xsi:type="dcterms:W3CDTF">2018-11-09T00:24:58Z</dcterms:created>
  <dcterms:modified xsi:type="dcterms:W3CDTF">2018-11-09T11:14:44Z</dcterms:modified>
</cp:coreProperties>
</file>