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Montserrat" charset="0"/>
      <p:regular r:id="rId33"/>
      <p:bold r:id="rId34"/>
      <p:italic r:id="rId35"/>
      <p:boldItalic r:id="rId36"/>
    </p:embeddedFont>
    <p:embeddedFont>
      <p:font typeface="Karla"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804"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818845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2 kinds of data are  collected, we got the qualitative data from the interview and the observation, from which we got the feedback about how people feel about the immersions and the systems,  also we tried to get some clues for the further improvements. We collected the quantitative data about the distance information between pairs, which is crucial to our results.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Wenyu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Wenyu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Wenyu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Wenyu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Wenyu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Shape 54"/>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6" name="Shape 56"/>
          <p:cNvSpPr txBox="1">
            <a:spLocks noGrp="1"/>
          </p:cNvSpPr>
          <p:nvPr>
            <p:ph type="body" idx="1"/>
          </p:nvPr>
        </p:nvSpPr>
        <p:spPr>
          <a:xfrm>
            <a:off x="841000" y="4025300"/>
            <a:ext cx="7845900" cy="519600"/>
          </a:xfrm>
          <a:prstGeom prst="rect">
            <a:avLst/>
          </a:prstGeom>
        </p:spPr>
        <p:txBody>
          <a:bodyPr spcFirstLastPara="1" wrap="square" lIns="91425" tIns="91425" rIns="91425" bIns="91425" anchor="b" anchorCtr="0"/>
          <a:lstStyle>
            <a:lvl1pPr marL="457200" lvl="0" indent="-228600">
              <a:spcBef>
                <a:spcPts val="360"/>
              </a:spcBef>
              <a:spcAft>
                <a:spcPts val="0"/>
              </a:spcAft>
              <a:buSzPts val="2000"/>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Shape 16"/>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7"/>
        <p:cNvGrpSpPr/>
        <p:nvPr/>
      </p:nvGrpSpPr>
      <p:grpSpPr>
        <a:xfrm>
          <a:off x="0" y="0"/>
          <a:ext cx="0" cy="0"/>
          <a:chOff x="0" y="0"/>
          <a:chExt cx="0" cy="0"/>
        </a:xfrm>
      </p:grpSpPr>
      <p:sp>
        <p:nvSpPr>
          <p:cNvPr id="18" name="Shape 1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0" name="Shape 20"/>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1" name="Shape 21"/>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2"/>
        <p:cNvGrpSpPr/>
        <p:nvPr/>
      </p:nvGrpSpPr>
      <p:grpSpPr>
        <a:xfrm>
          <a:off x="0" y="0"/>
          <a:ext cx="0" cy="0"/>
          <a:chOff x="0" y="0"/>
          <a:chExt cx="0" cy="0"/>
        </a:xfrm>
      </p:grpSpPr>
      <p:sp>
        <p:nvSpPr>
          <p:cNvPr id="23" name="Shape 23"/>
          <p:cNvSpPr/>
          <p:nvPr/>
        </p:nvSpPr>
        <p:spPr>
          <a:xfrm>
            <a:off x="2092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Shape 2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Shape 30"/>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Shape 32"/>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6"/>
        <p:cNvGrpSpPr/>
        <p:nvPr/>
      </p:nvGrpSpPr>
      <p:grpSpPr>
        <a:xfrm>
          <a:off x="0" y="0"/>
          <a:ext cx="0" cy="0"/>
          <a:chOff x="0" y="0"/>
          <a:chExt cx="0" cy="0"/>
        </a:xfrm>
      </p:grpSpPr>
      <p:sp>
        <p:nvSpPr>
          <p:cNvPr id="37" name="Shape 3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0" name="Shape 40"/>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1" name="Shape 41"/>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Shape 43"/>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5" name="Shape 45"/>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6" name="Shape 46"/>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7" name="Shape 47"/>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 name="Shape 48"/>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2" name="Shape 52"/>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marL="914400" lvl="1"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marL="1371600" lvl="2"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marL="1828800" lvl="3"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marL="2286000" lvl="4"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marL="2743200" lvl="5"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marL="3200400" lvl="6"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marL="3657600" lvl="7"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marL="4114800" lvl="8"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0" y="32425"/>
            <a:ext cx="4229100" cy="761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1400">
                <a:solidFill>
                  <a:srgbClr val="CFE2F3"/>
                </a:solidFill>
                <a:latin typeface="Arial"/>
                <a:ea typeface="Arial"/>
                <a:cs typeface="Arial"/>
                <a:sym typeface="Arial"/>
              </a:rPr>
              <a:t>CGT 511</a:t>
            </a:r>
            <a:endParaRPr sz="1400">
              <a:solidFill>
                <a:srgbClr val="CFE2F3"/>
              </a:solidFill>
              <a:latin typeface="Arial"/>
              <a:ea typeface="Arial"/>
              <a:cs typeface="Arial"/>
              <a:sym typeface="Arial"/>
            </a:endParaRPr>
          </a:p>
          <a:p>
            <a:pPr marL="0" lvl="0" indent="0">
              <a:spcBef>
                <a:spcPts val="0"/>
              </a:spcBef>
              <a:spcAft>
                <a:spcPts val="0"/>
              </a:spcAft>
              <a:buNone/>
            </a:pPr>
            <a:r>
              <a:rPr lang="en" sz="1400">
                <a:solidFill>
                  <a:srgbClr val="CFE2F3"/>
                </a:solidFill>
                <a:latin typeface="Arial"/>
                <a:ea typeface="Arial"/>
                <a:cs typeface="Arial"/>
                <a:sym typeface="Arial"/>
              </a:rPr>
              <a:t>FINAL PRESENTATION</a:t>
            </a:r>
            <a:endParaRPr sz="1400">
              <a:solidFill>
                <a:srgbClr val="CFE2F3"/>
              </a:solidFill>
              <a:latin typeface="Arial"/>
              <a:ea typeface="Arial"/>
              <a:cs typeface="Arial"/>
              <a:sym typeface="Arial"/>
            </a:endParaRPr>
          </a:p>
          <a:p>
            <a:pPr marL="0" lvl="0" indent="0">
              <a:spcBef>
                <a:spcPts val="0"/>
              </a:spcBef>
              <a:spcAft>
                <a:spcPts val="0"/>
              </a:spcAft>
              <a:buNone/>
            </a:pPr>
            <a:r>
              <a:rPr lang="en" sz="1400">
                <a:solidFill>
                  <a:srgbClr val="673AB7"/>
                </a:solidFill>
              </a:rPr>
              <a:t>CGT 511</a:t>
            </a:r>
            <a:endParaRPr sz="1400">
              <a:solidFill>
                <a:srgbClr val="673AB7"/>
              </a:solidFill>
            </a:endParaRPr>
          </a:p>
        </p:txBody>
      </p:sp>
      <p:sp>
        <p:nvSpPr>
          <p:cNvPr id="66" name="Shape 66"/>
          <p:cNvSpPr txBox="1"/>
          <p:nvPr/>
        </p:nvSpPr>
        <p:spPr>
          <a:xfrm>
            <a:off x="6356825" y="2082450"/>
            <a:ext cx="2750100" cy="1171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latin typeface="Montserrat"/>
                <a:ea typeface="Montserrat"/>
                <a:cs typeface="Montserrat"/>
                <a:sym typeface="Montserrat"/>
              </a:rPr>
              <a:t>Alex Stamm</a:t>
            </a:r>
            <a:endParaRPr>
              <a:solidFill>
                <a:schemeClr val="lt1"/>
              </a:solidFill>
              <a:latin typeface="Montserrat"/>
              <a:ea typeface="Montserrat"/>
              <a:cs typeface="Montserrat"/>
              <a:sym typeface="Montserrat"/>
            </a:endParaRPr>
          </a:p>
          <a:p>
            <a:pPr marL="0" lvl="0" indent="0">
              <a:spcBef>
                <a:spcPts val="0"/>
              </a:spcBef>
              <a:spcAft>
                <a:spcPts val="0"/>
              </a:spcAft>
              <a:buNone/>
            </a:pPr>
            <a:r>
              <a:rPr lang="en">
                <a:solidFill>
                  <a:schemeClr val="lt1"/>
                </a:solidFill>
                <a:latin typeface="Montserrat"/>
                <a:ea typeface="Montserrat"/>
                <a:cs typeface="Montserrat"/>
                <a:sym typeface="Montserrat"/>
              </a:rPr>
              <a:t>Yexin Wang</a:t>
            </a:r>
            <a:endParaRPr>
              <a:solidFill>
                <a:schemeClr val="lt1"/>
              </a:solidFill>
              <a:latin typeface="Montserrat"/>
              <a:ea typeface="Montserrat"/>
              <a:cs typeface="Montserrat"/>
              <a:sym typeface="Montserrat"/>
            </a:endParaRPr>
          </a:p>
          <a:p>
            <a:pPr marL="0" lvl="0" indent="0">
              <a:spcBef>
                <a:spcPts val="0"/>
              </a:spcBef>
              <a:spcAft>
                <a:spcPts val="0"/>
              </a:spcAft>
              <a:buNone/>
            </a:pPr>
            <a:r>
              <a:rPr lang="en">
                <a:solidFill>
                  <a:schemeClr val="lt1"/>
                </a:solidFill>
                <a:latin typeface="Montserrat"/>
                <a:ea typeface="Montserrat"/>
                <a:cs typeface="Montserrat"/>
                <a:sym typeface="Montserrat"/>
              </a:rPr>
              <a:t>Wenyu Zhang</a:t>
            </a:r>
            <a:endParaRPr>
              <a:solidFill>
                <a:schemeClr val="lt1"/>
              </a:solidFill>
              <a:latin typeface="Montserrat"/>
              <a:ea typeface="Montserrat"/>
              <a:cs typeface="Montserrat"/>
              <a:sym typeface="Montserrat"/>
            </a:endParaRPr>
          </a:p>
          <a:p>
            <a:pPr marL="0" lvl="0" indent="0">
              <a:spcBef>
                <a:spcPts val="0"/>
              </a:spcBef>
              <a:spcAft>
                <a:spcPts val="0"/>
              </a:spcAft>
              <a:buNone/>
            </a:pPr>
            <a:r>
              <a:rPr lang="en">
                <a:solidFill>
                  <a:schemeClr val="lt1"/>
                </a:solidFill>
                <a:latin typeface="Montserrat"/>
                <a:ea typeface="Montserrat"/>
                <a:cs typeface="Montserrat"/>
                <a:sym typeface="Montserrat"/>
              </a:rPr>
              <a:t>Ali Baigelenov</a:t>
            </a:r>
            <a:endParaRPr>
              <a:solidFill>
                <a:schemeClr val="lt1"/>
              </a:solidFill>
              <a:latin typeface="Montserrat"/>
              <a:ea typeface="Montserrat"/>
              <a:cs typeface="Montserrat"/>
              <a:sym typeface="Montserrat"/>
            </a:endParaRPr>
          </a:p>
        </p:txBody>
      </p:sp>
      <p:sp>
        <p:nvSpPr>
          <p:cNvPr id="67" name="Shape 67"/>
          <p:cNvSpPr txBox="1"/>
          <p:nvPr/>
        </p:nvSpPr>
        <p:spPr>
          <a:xfrm>
            <a:off x="495700" y="1916825"/>
            <a:ext cx="4424400" cy="227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solidFill>
                  <a:schemeClr val="dk1"/>
                </a:solidFill>
                <a:latin typeface="Montserrat"/>
                <a:ea typeface="Montserrat"/>
                <a:cs typeface="Montserrat"/>
                <a:sym typeface="Montserrat"/>
              </a:rPr>
              <a:t>Measurement of </a:t>
            </a:r>
            <a:r>
              <a:rPr lang="en" sz="2400">
                <a:latin typeface="Montserrat"/>
                <a:ea typeface="Montserrat"/>
                <a:cs typeface="Montserrat"/>
                <a:sym typeface="Montserrat"/>
              </a:rPr>
              <a:t>Interpersonal Distance </a:t>
            </a:r>
            <a:endParaRPr sz="2400">
              <a:latin typeface="Montserrat"/>
              <a:ea typeface="Montserrat"/>
              <a:cs typeface="Montserrat"/>
              <a:sym typeface="Montserrat"/>
            </a:endParaRPr>
          </a:p>
          <a:p>
            <a:pPr marL="0" lvl="0" indent="0">
              <a:spcBef>
                <a:spcPts val="0"/>
              </a:spcBef>
              <a:spcAft>
                <a:spcPts val="0"/>
              </a:spcAft>
              <a:buNone/>
            </a:pPr>
            <a:r>
              <a:rPr lang="en" sz="2400">
                <a:latin typeface="Montserrat"/>
                <a:ea typeface="Montserrat"/>
                <a:cs typeface="Montserrat"/>
                <a:sym typeface="Montserrat"/>
              </a:rPr>
              <a:t>in Virtual Reality Space</a:t>
            </a:r>
            <a:endParaRPr sz="24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0850" y="2367000"/>
            <a:ext cx="4801500" cy="409500"/>
          </a:xfrm>
          <a:prstGeom prst="rect">
            <a:avLst/>
          </a:prstGeom>
        </p:spPr>
        <p:txBody>
          <a:bodyPr spcFirstLastPara="1" wrap="square" lIns="91425" tIns="91425" rIns="91425" bIns="91425" anchor="b" anchorCtr="0">
            <a:noAutofit/>
          </a:bodyPr>
          <a:lstStyle/>
          <a:p>
            <a:pPr marL="0" lvl="0" indent="0">
              <a:lnSpc>
                <a:spcPct val="115000"/>
              </a:lnSpc>
              <a:spcBef>
                <a:spcPts val="0"/>
              </a:spcBef>
              <a:spcAft>
                <a:spcPts val="0"/>
              </a:spcAft>
              <a:buClr>
                <a:schemeClr val="dk1"/>
              </a:buClr>
              <a:buSzPts val="1100"/>
              <a:buFont typeface="Arial"/>
              <a:buNone/>
            </a:pPr>
            <a:endParaRPr/>
          </a:p>
          <a:p>
            <a:pPr marL="0" lvl="0" indent="0" rtl="0">
              <a:spcBef>
                <a:spcPts val="0"/>
              </a:spcBef>
              <a:spcAft>
                <a:spcPts val="0"/>
              </a:spcAft>
              <a:buNone/>
            </a:pPr>
            <a:endParaRPr/>
          </a:p>
        </p:txBody>
      </p:sp>
      <p:sp>
        <p:nvSpPr>
          <p:cNvPr id="121" name="Shape 121"/>
          <p:cNvSpPr txBox="1"/>
          <p:nvPr/>
        </p:nvSpPr>
        <p:spPr>
          <a:xfrm>
            <a:off x="540150" y="1015875"/>
            <a:ext cx="6735600" cy="388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latin typeface="Karla"/>
              <a:ea typeface="Karla"/>
              <a:cs typeface="Karla"/>
              <a:sym typeface="Karla"/>
            </a:endParaRPr>
          </a:p>
          <a:p>
            <a:pPr marL="457200" lvl="0" indent="-342900" rtl="0">
              <a:lnSpc>
                <a:spcPct val="138000"/>
              </a:lnSpc>
              <a:spcBef>
                <a:spcPts val="0"/>
              </a:spcBef>
              <a:spcAft>
                <a:spcPts val="0"/>
              </a:spcAft>
              <a:buClr>
                <a:schemeClr val="dk1"/>
              </a:buClr>
              <a:buSzPts val="1800"/>
              <a:buFont typeface="Karla"/>
              <a:buAutoNum type="arabicPeriod"/>
            </a:pPr>
            <a:r>
              <a:rPr lang="en" sz="1800">
                <a:latin typeface="Karla"/>
                <a:ea typeface="Karla"/>
                <a:cs typeface="Karla"/>
                <a:sym typeface="Karla"/>
              </a:rPr>
              <a:t>Hold a short setup discussion with the participant, explaining to them the purpose of the research and what task they will be performing. Here we will also explain how to use the equipment and a short explanation about how to maneuver in the environment.</a:t>
            </a:r>
            <a:endParaRPr sz="1800">
              <a:latin typeface="Karla"/>
              <a:ea typeface="Karla"/>
              <a:cs typeface="Karla"/>
              <a:sym typeface="Karla"/>
            </a:endParaRPr>
          </a:p>
          <a:p>
            <a:pPr marL="457200" lvl="0" indent="-342900" rtl="0">
              <a:lnSpc>
                <a:spcPct val="138000"/>
              </a:lnSpc>
              <a:spcBef>
                <a:spcPts val="0"/>
              </a:spcBef>
              <a:spcAft>
                <a:spcPts val="0"/>
              </a:spcAft>
              <a:buSzPts val="1800"/>
              <a:buFont typeface="Karla"/>
              <a:buAutoNum type="arabicPeriod"/>
            </a:pPr>
            <a:r>
              <a:rPr lang="en" sz="1800">
                <a:latin typeface="Karla"/>
                <a:ea typeface="Karla"/>
                <a:cs typeface="Karla"/>
                <a:sym typeface="Karla"/>
              </a:rPr>
              <a:t>All the participants are assigned into different teams. They are expected to come from different countries to exclude the cultural bias [3].</a:t>
            </a:r>
            <a:endParaRPr sz="1800">
              <a:latin typeface="Karla"/>
              <a:ea typeface="Karla"/>
              <a:cs typeface="Karla"/>
              <a:sym typeface="Karla"/>
            </a:endParaRPr>
          </a:p>
          <a:p>
            <a:pPr marL="457200" lvl="0" indent="-342900" rtl="0">
              <a:lnSpc>
                <a:spcPct val="138000"/>
              </a:lnSpc>
              <a:spcBef>
                <a:spcPts val="0"/>
              </a:spcBef>
              <a:spcAft>
                <a:spcPts val="0"/>
              </a:spcAft>
              <a:buSzPts val="1800"/>
              <a:buFont typeface="Karla"/>
              <a:buAutoNum type="arabicPeriod"/>
            </a:pPr>
            <a:r>
              <a:rPr lang="en" sz="1800">
                <a:latin typeface="Karla"/>
                <a:ea typeface="Karla"/>
                <a:cs typeface="Karla"/>
                <a:sym typeface="Karla"/>
              </a:rPr>
              <a:t>The participants need to fill a demographic survey.</a:t>
            </a:r>
            <a:endParaRPr sz="1800">
              <a:latin typeface="Karla"/>
              <a:ea typeface="Karla"/>
              <a:cs typeface="Karla"/>
              <a:sym typeface="Karla"/>
            </a:endParaRPr>
          </a:p>
          <a:p>
            <a:pPr marL="0" lvl="0" indent="0" rtl="0">
              <a:lnSpc>
                <a:spcPct val="138000"/>
              </a:lnSpc>
              <a:spcBef>
                <a:spcPts val="0"/>
              </a:spcBef>
              <a:spcAft>
                <a:spcPts val="0"/>
              </a:spcAft>
              <a:buNone/>
            </a:pPr>
            <a:endParaRPr sz="1800">
              <a:latin typeface="Karla"/>
              <a:ea typeface="Karla"/>
              <a:cs typeface="Karla"/>
              <a:sym typeface="Karla"/>
            </a:endParaRPr>
          </a:p>
          <a:p>
            <a:pPr marL="0" lvl="0" indent="0" rtl="0">
              <a:lnSpc>
                <a:spcPct val="138000"/>
              </a:lnSpc>
              <a:spcBef>
                <a:spcPts val="0"/>
              </a:spcBef>
              <a:spcAft>
                <a:spcPts val="0"/>
              </a:spcAft>
              <a:buNone/>
            </a:pPr>
            <a:r>
              <a:rPr lang="en" sz="1800">
                <a:latin typeface="Karla"/>
                <a:ea typeface="Karla"/>
                <a:cs typeface="Karla"/>
                <a:sym typeface="Karla"/>
              </a:rPr>
              <a:t>  </a:t>
            </a:r>
            <a:endParaRPr sz="1800">
              <a:latin typeface="Karla"/>
              <a:ea typeface="Karla"/>
              <a:cs typeface="Karla"/>
              <a:sym typeface="Karla"/>
            </a:endParaRPr>
          </a:p>
        </p:txBody>
      </p:sp>
      <p:sp>
        <p:nvSpPr>
          <p:cNvPr id="122" name="Shape 122"/>
          <p:cNvSpPr txBox="1"/>
          <p:nvPr/>
        </p:nvSpPr>
        <p:spPr>
          <a:xfrm>
            <a:off x="840250" y="528150"/>
            <a:ext cx="5484000" cy="110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400" b="1">
                <a:solidFill>
                  <a:srgbClr val="999999"/>
                </a:solidFill>
                <a:latin typeface="Montserrat"/>
                <a:ea typeface="Montserrat"/>
                <a:cs typeface="Montserrat"/>
                <a:sym typeface="Montserrat"/>
              </a:rPr>
              <a:t>Experiment procedure: pre-task  </a:t>
            </a:r>
            <a:endParaRPr sz="2400" b="1">
              <a:solidFill>
                <a:srgbClr val="999999"/>
              </a:solidFill>
              <a:latin typeface="Montserrat"/>
              <a:ea typeface="Montserrat"/>
              <a:cs typeface="Montserrat"/>
              <a:sym typeface="Montserrat"/>
            </a:endParaRPr>
          </a:p>
          <a:p>
            <a:pPr marL="0" lvl="0" indent="0">
              <a:spcBef>
                <a:spcPts val="0"/>
              </a:spcBef>
              <a:spcAft>
                <a:spcPts val="0"/>
              </a:spcAft>
              <a:buClr>
                <a:schemeClr val="dk1"/>
              </a:buClr>
              <a:buSzPts val="1100"/>
              <a:buFont typeface="Arial"/>
              <a:buNone/>
            </a:pPr>
            <a:r>
              <a:rPr lang="en" sz="2400" b="1">
                <a:solidFill>
                  <a:srgbClr val="999999"/>
                </a:solidFill>
                <a:latin typeface="Montserrat"/>
                <a:ea typeface="Montserrat"/>
                <a:cs typeface="Montserrat"/>
                <a:sym typeface="Montserrat"/>
              </a:rPr>
              <a:t>           </a:t>
            </a:r>
            <a:endParaRPr sz="2400" b="1">
              <a:solidFill>
                <a:srgbClr val="999999"/>
              </a:solidFill>
              <a:latin typeface="Montserrat"/>
              <a:ea typeface="Montserrat"/>
              <a:cs typeface="Montserrat"/>
              <a:sym typeface="Montserrat"/>
            </a:endParaRPr>
          </a:p>
          <a:p>
            <a:pPr marL="0" lvl="0" indent="0" rtl="0">
              <a:spcBef>
                <a:spcPts val="0"/>
              </a:spcBef>
              <a:spcAft>
                <a:spcPts val="0"/>
              </a:spcAft>
              <a:buNone/>
            </a:pPr>
            <a:endParaRPr sz="2400" b="1">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p:txBody>
      </p:sp>
      <p:pic>
        <p:nvPicPr>
          <p:cNvPr id="128" name="Shape 128" descr="webwxgetmsgimg (19).jpeg"/>
          <p:cNvPicPr preferRelativeResize="0"/>
          <p:nvPr/>
        </p:nvPicPr>
        <p:blipFill>
          <a:blip r:embed="rId3">
            <a:alphaModFix/>
          </a:blip>
          <a:stretch>
            <a:fillRect/>
          </a:stretch>
        </p:blipFill>
        <p:spPr>
          <a:xfrm>
            <a:off x="200475" y="0"/>
            <a:ext cx="8943526" cy="670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30850" y="2367000"/>
            <a:ext cx="4801500" cy="409500"/>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None/>
            </a:pPr>
            <a:endParaRPr/>
          </a:p>
          <a:p>
            <a:pPr marL="0" lvl="0" indent="0" rtl="0">
              <a:spcBef>
                <a:spcPts val="0"/>
              </a:spcBef>
              <a:spcAft>
                <a:spcPts val="0"/>
              </a:spcAft>
              <a:buNone/>
            </a:pPr>
            <a:endParaRPr/>
          </a:p>
        </p:txBody>
      </p:sp>
      <p:sp>
        <p:nvSpPr>
          <p:cNvPr id="134" name="Shape 134"/>
          <p:cNvSpPr txBox="1"/>
          <p:nvPr/>
        </p:nvSpPr>
        <p:spPr>
          <a:xfrm>
            <a:off x="477575" y="1223950"/>
            <a:ext cx="6607800" cy="2382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latin typeface="Karla"/>
              <a:ea typeface="Karla"/>
              <a:cs typeface="Karla"/>
              <a:sym typeface="Karla"/>
            </a:endParaRPr>
          </a:p>
          <a:p>
            <a:pPr marL="457200" lvl="0" indent="-342900" rtl="0">
              <a:lnSpc>
                <a:spcPct val="138000"/>
              </a:lnSpc>
              <a:spcBef>
                <a:spcPts val="0"/>
              </a:spcBef>
              <a:spcAft>
                <a:spcPts val="0"/>
              </a:spcAft>
              <a:buClr>
                <a:schemeClr val="dk1"/>
              </a:buClr>
              <a:buSzPts val="1800"/>
              <a:buFont typeface="Karla"/>
              <a:buAutoNum type="arabicPeriod"/>
            </a:pPr>
            <a:r>
              <a:rPr lang="en" sz="1800">
                <a:solidFill>
                  <a:schemeClr val="dk1"/>
                </a:solidFill>
                <a:latin typeface="Karla"/>
                <a:ea typeface="Karla"/>
                <a:cs typeface="Karla"/>
                <a:sym typeface="Karla"/>
              </a:rPr>
              <a:t>Participants are asked to have a chat for 2 minutes in the VR world. The observer raises questions about how they feel at each important spot. (Eg. The time when people start to mediate their distance and stop walking forward.)</a:t>
            </a:r>
            <a:endParaRPr sz="1800">
              <a:solidFill>
                <a:schemeClr val="dk1"/>
              </a:solidFill>
              <a:latin typeface="Karla"/>
              <a:ea typeface="Karla"/>
              <a:cs typeface="Karla"/>
              <a:sym typeface="Karla"/>
            </a:endParaRPr>
          </a:p>
          <a:p>
            <a:pPr marL="457200" lvl="0" indent="-342900" rtl="0">
              <a:lnSpc>
                <a:spcPct val="138000"/>
              </a:lnSpc>
              <a:spcBef>
                <a:spcPts val="0"/>
              </a:spcBef>
              <a:spcAft>
                <a:spcPts val="0"/>
              </a:spcAft>
              <a:buClr>
                <a:schemeClr val="dk1"/>
              </a:buClr>
              <a:buSzPts val="1800"/>
              <a:buFont typeface="Karla"/>
              <a:buAutoNum type="arabicPeriod"/>
            </a:pPr>
            <a:r>
              <a:rPr lang="en" sz="1800">
                <a:solidFill>
                  <a:schemeClr val="dk1"/>
                </a:solidFill>
                <a:latin typeface="Karla"/>
                <a:ea typeface="Karla"/>
                <a:cs typeface="Karla"/>
                <a:sym typeface="Karla"/>
              </a:rPr>
              <a:t>The position information is automatically captured in the process.</a:t>
            </a:r>
            <a:endParaRPr sz="1800">
              <a:solidFill>
                <a:schemeClr val="dk1"/>
              </a:solidFill>
              <a:latin typeface="Karla"/>
              <a:ea typeface="Karla"/>
              <a:cs typeface="Karla"/>
              <a:sym typeface="Karla"/>
            </a:endParaRPr>
          </a:p>
          <a:p>
            <a:pPr marL="0" lvl="0" indent="0" rtl="0">
              <a:lnSpc>
                <a:spcPct val="138000"/>
              </a:lnSpc>
              <a:spcBef>
                <a:spcPts val="0"/>
              </a:spcBef>
              <a:spcAft>
                <a:spcPts val="0"/>
              </a:spcAft>
              <a:buNone/>
            </a:pPr>
            <a:endParaRPr sz="1800">
              <a:latin typeface="Karla"/>
              <a:ea typeface="Karla"/>
              <a:cs typeface="Karla"/>
              <a:sym typeface="Karla"/>
            </a:endParaRPr>
          </a:p>
          <a:p>
            <a:pPr marL="0" lvl="0" indent="0" rtl="0">
              <a:lnSpc>
                <a:spcPct val="138000"/>
              </a:lnSpc>
              <a:spcBef>
                <a:spcPts val="0"/>
              </a:spcBef>
              <a:spcAft>
                <a:spcPts val="0"/>
              </a:spcAft>
              <a:buNone/>
            </a:pPr>
            <a:endParaRPr sz="1800">
              <a:latin typeface="Karla"/>
              <a:ea typeface="Karla"/>
              <a:cs typeface="Karla"/>
              <a:sym typeface="Karla"/>
            </a:endParaRPr>
          </a:p>
          <a:p>
            <a:pPr marL="0" lvl="0" indent="0" rtl="0">
              <a:lnSpc>
                <a:spcPct val="138000"/>
              </a:lnSpc>
              <a:spcBef>
                <a:spcPts val="0"/>
              </a:spcBef>
              <a:spcAft>
                <a:spcPts val="0"/>
              </a:spcAft>
              <a:buNone/>
            </a:pPr>
            <a:r>
              <a:rPr lang="en" sz="1800">
                <a:latin typeface="Karla"/>
                <a:ea typeface="Karla"/>
                <a:cs typeface="Karla"/>
                <a:sym typeface="Karla"/>
              </a:rPr>
              <a:t>  </a:t>
            </a:r>
            <a:endParaRPr sz="1800">
              <a:latin typeface="Karla"/>
              <a:ea typeface="Karla"/>
              <a:cs typeface="Karla"/>
              <a:sym typeface="Karla"/>
            </a:endParaRPr>
          </a:p>
        </p:txBody>
      </p:sp>
      <p:sp>
        <p:nvSpPr>
          <p:cNvPr id="135" name="Shape 135"/>
          <p:cNvSpPr txBox="1">
            <a:spLocks noGrp="1"/>
          </p:cNvSpPr>
          <p:nvPr>
            <p:ph type="title"/>
          </p:nvPr>
        </p:nvSpPr>
        <p:spPr>
          <a:xfrm>
            <a:off x="330075" y="-383700"/>
            <a:ext cx="8405700" cy="491400"/>
          </a:xfrm>
          <a:prstGeom prst="rect">
            <a:avLst/>
          </a:prstGeom>
        </p:spPr>
        <p:txBody>
          <a:bodyPr spcFirstLastPara="1" wrap="square" lIns="91425" tIns="91425" rIns="91425" bIns="91425" anchor="b" anchorCtr="0">
            <a:noAutofit/>
          </a:bodyPr>
          <a:lstStyle/>
          <a:p>
            <a:pPr marL="457200" lvl="0" indent="-381000" rtl="0">
              <a:spcBef>
                <a:spcPts val="0"/>
              </a:spcBef>
              <a:spcAft>
                <a:spcPts val="0"/>
              </a:spcAft>
              <a:buSzPts val="2400"/>
              <a:buChar char="●"/>
            </a:pPr>
            <a:r>
              <a:rPr lang="en"/>
              <a:t>Experiment procedure</a:t>
            </a:r>
            <a:endParaRPr/>
          </a:p>
          <a:p>
            <a:pPr marL="0" lvl="0" indent="0" rtl="0">
              <a:spcBef>
                <a:spcPts val="0"/>
              </a:spcBef>
              <a:spcAft>
                <a:spcPts val="0"/>
              </a:spcAft>
              <a:buNone/>
            </a:pPr>
            <a:r>
              <a:rPr lang="en"/>
              <a:t>      During the task:  </a:t>
            </a:r>
            <a:endParaRPr/>
          </a:p>
          <a:p>
            <a:pPr marL="0" lvl="0" indent="0" rtl="0">
              <a:spcBef>
                <a:spcPts val="0"/>
              </a:spcBef>
              <a:spcAft>
                <a:spcPts val="0"/>
              </a:spcAft>
              <a:buNone/>
            </a:pPr>
            <a:r>
              <a:rPr lang="en"/>
              <a:t>        </a:t>
            </a:r>
            <a:endParaRPr/>
          </a:p>
        </p:txBody>
      </p:sp>
      <p:sp>
        <p:nvSpPr>
          <p:cNvPr id="136" name="Shape 136"/>
          <p:cNvSpPr txBox="1"/>
          <p:nvPr/>
        </p:nvSpPr>
        <p:spPr>
          <a:xfrm>
            <a:off x="756725" y="461550"/>
            <a:ext cx="6049500" cy="110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rgbClr val="999999"/>
                </a:solidFill>
                <a:latin typeface="Montserrat"/>
                <a:ea typeface="Montserrat"/>
                <a:cs typeface="Montserrat"/>
                <a:sym typeface="Montserrat"/>
              </a:rPr>
              <a:t>Experiment procedure: during task  </a:t>
            </a:r>
            <a:endParaRPr sz="2400" b="1">
              <a:solidFill>
                <a:srgbClr val="999999"/>
              </a:solidFill>
              <a:latin typeface="Montserrat"/>
              <a:ea typeface="Montserrat"/>
              <a:cs typeface="Montserrat"/>
              <a:sym typeface="Montserrat"/>
            </a:endParaRPr>
          </a:p>
          <a:p>
            <a:pPr marL="0" lvl="0" indent="0" rtl="0">
              <a:spcBef>
                <a:spcPts val="0"/>
              </a:spcBef>
              <a:spcAft>
                <a:spcPts val="0"/>
              </a:spcAft>
              <a:buNone/>
            </a:pPr>
            <a:endParaRPr sz="2400" b="1">
              <a:solidFill>
                <a:srgbClr val="999999"/>
              </a:solidFill>
              <a:latin typeface="Montserrat"/>
              <a:ea typeface="Montserrat"/>
              <a:cs typeface="Montserrat"/>
              <a:sym typeface="Montserrat"/>
            </a:endParaRPr>
          </a:p>
          <a:p>
            <a:pPr marL="0" lvl="0" indent="0" rtl="0">
              <a:spcBef>
                <a:spcPts val="0"/>
              </a:spcBef>
              <a:spcAft>
                <a:spcPts val="0"/>
              </a:spcAft>
              <a:buNone/>
            </a:pPr>
            <a:r>
              <a:rPr lang="en" sz="2400" b="1">
                <a:solidFill>
                  <a:srgbClr val="999999"/>
                </a:solidFill>
                <a:latin typeface="Montserrat"/>
                <a:ea typeface="Montserrat"/>
                <a:cs typeface="Montserrat"/>
                <a:sym typeface="Montserrat"/>
              </a:rPr>
              <a:t>           </a:t>
            </a:r>
            <a:endParaRPr sz="2400" b="1">
              <a:solidFill>
                <a:srgbClr val="999999"/>
              </a:solidFill>
              <a:latin typeface="Montserrat"/>
              <a:ea typeface="Montserrat"/>
              <a:cs typeface="Montserrat"/>
              <a:sym typeface="Montserrat"/>
            </a:endParaRPr>
          </a:p>
          <a:p>
            <a:pPr marL="0" lvl="0" indent="0" rtl="0">
              <a:spcBef>
                <a:spcPts val="0"/>
              </a:spcBef>
              <a:spcAft>
                <a:spcPts val="0"/>
              </a:spcAft>
              <a:buNone/>
            </a:pPr>
            <a:endParaRPr sz="2400" b="1">
              <a:solidFill>
                <a:srgbClr val="99999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41700" y="1609100"/>
            <a:ext cx="8405700" cy="1535700"/>
          </a:xfrm>
          <a:prstGeom prst="rect">
            <a:avLst/>
          </a:prstGeom>
        </p:spPr>
        <p:txBody>
          <a:bodyPr spcFirstLastPara="1" wrap="square" lIns="91425" tIns="91425" rIns="91425" bIns="91425" anchor="b" anchorCtr="0">
            <a:noAutofit/>
          </a:bodyPr>
          <a:lstStyle/>
          <a:p>
            <a:pPr marL="0" lvl="0" indent="457200" rtl="0">
              <a:spcBef>
                <a:spcPts val="0"/>
              </a:spcBef>
              <a:spcAft>
                <a:spcPts val="0"/>
              </a:spcAft>
              <a:buNone/>
            </a:pPr>
            <a:endParaRPr sz="1800" b="0">
              <a:solidFill>
                <a:srgbClr val="000000"/>
              </a:solidFill>
              <a:latin typeface="Karla"/>
              <a:ea typeface="Karla"/>
              <a:cs typeface="Karla"/>
              <a:sym typeface="Karla"/>
            </a:endParaRPr>
          </a:p>
        </p:txBody>
      </p:sp>
      <p:pic>
        <p:nvPicPr>
          <p:cNvPr id="142" name="Shape 142" descr="webwxgetmsgimg (17).jpeg"/>
          <p:cNvPicPr preferRelativeResize="0"/>
          <p:nvPr/>
        </p:nvPicPr>
        <p:blipFill>
          <a:blip r:embed="rId3">
            <a:alphaModFix/>
          </a:blip>
          <a:stretch>
            <a:fillRect/>
          </a:stretch>
        </p:blipFill>
        <p:spPr>
          <a:xfrm>
            <a:off x="-312042" y="0"/>
            <a:ext cx="9768093"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0850" y="2367000"/>
            <a:ext cx="4801500" cy="409500"/>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None/>
            </a:pPr>
            <a:endParaRPr/>
          </a:p>
          <a:p>
            <a:pPr marL="0" lvl="0" indent="0" rtl="0">
              <a:spcBef>
                <a:spcPts val="0"/>
              </a:spcBef>
              <a:spcAft>
                <a:spcPts val="0"/>
              </a:spcAft>
              <a:buNone/>
            </a:pPr>
            <a:endParaRPr/>
          </a:p>
        </p:txBody>
      </p:sp>
      <p:sp>
        <p:nvSpPr>
          <p:cNvPr id="148" name="Shape 148"/>
          <p:cNvSpPr txBox="1"/>
          <p:nvPr/>
        </p:nvSpPr>
        <p:spPr>
          <a:xfrm>
            <a:off x="618200" y="1454850"/>
            <a:ext cx="6823200" cy="300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latin typeface="Karla"/>
              <a:ea typeface="Karla"/>
              <a:cs typeface="Karla"/>
              <a:sym typeface="Karla"/>
            </a:endParaRPr>
          </a:p>
          <a:p>
            <a:pPr marL="0" lvl="0" indent="0" rtl="0">
              <a:spcBef>
                <a:spcPts val="0"/>
              </a:spcBef>
              <a:spcAft>
                <a:spcPts val="0"/>
              </a:spcAft>
              <a:buNone/>
            </a:pPr>
            <a:endParaRPr sz="1800">
              <a:latin typeface="Karla"/>
              <a:ea typeface="Karla"/>
              <a:cs typeface="Karla"/>
              <a:sym typeface="Karla"/>
            </a:endParaRPr>
          </a:p>
          <a:p>
            <a:pPr marL="457200" lvl="0" indent="-342900" rtl="0">
              <a:lnSpc>
                <a:spcPct val="138000"/>
              </a:lnSpc>
              <a:spcBef>
                <a:spcPts val="0"/>
              </a:spcBef>
              <a:spcAft>
                <a:spcPts val="0"/>
              </a:spcAft>
              <a:buClr>
                <a:schemeClr val="dk1"/>
              </a:buClr>
              <a:buSzPts val="1800"/>
              <a:buFont typeface="Karla"/>
              <a:buAutoNum type="arabicPeriod"/>
            </a:pPr>
            <a:r>
              <a:rPr lang="en" sz="1800">
                <a:solidFill>
                  <a:schemeClr val="dk1"/>
                </a:solidFill>
                <a:latin typeface="Karla"/>
                <a:ea typeface="Karla"/>
                <a:cs typeface="Karla"/>
                <a:sym typeface="Karla"/>
              </a:rPr>
              <a:t>Participants are asked to fill out a questionnaire about their whole experience.</a:t>
            </a:r>
            <a:endParaRPr sz="1800">
              <a:solidFill>
                <a:schemeClr val="dk1"/>
              </a:solidFill>
              <a:latin typeface="Karla"/>
              <a:ea typeface="Karla"/>
              <a:cs typeface="Karla"/>
              <a:sym typeface="Karla"/>
            </a:endParaRPr>
          </a:p>
          <a:p>
            <a:pPr marL="457200" lvl="0" indent="-342900" rtl="0">
              <a:lnSpc>
                <a:spcPct val="138000"/>
              </a:lnSpc>
              <a:spcBef>
                <a:spcPts val="0"/>
              </a:spcBef>
              <a:spcAft>
                <a:spcPts val="0"/>
              </a:spcAft>
              <a:buClr>
                <a:schemeClr val="dk1"/>
              </a:buClr>
              <a:buSzPts val="1800"/>
              <a:buFont typeface="Karla"/>
              <a:buAutoNum type="arabicPeriod"/>
            </a:pPr>
            <a:r>
              <a:rPr lang="en" sz="1800">
                <a:solidFill>
                  <a:schemeClr val="dk1"/>
                </a:solidFill>
                <a:latin typeface="Karla"/>
                <a:ea typeface="Karla"/>
                <a:cs typeface="Karla"/>
                <a:sym typeface="Karla"/>
              </a:rPr>
              <a:t>Some short interviews are conducted to generate some feedback on the overall user’s experience.</a:t>
            </a:r>
            <a:endParaRPr sz="1800">
              <a:solidFill>
                <a:schemeClr val="dk1"/>
              </a:solidFill>
              <a:latin typeface="Karla"/>
              <a:ea typeface="Karla"/>
              <a:cs typeface="Karla"/>
              <a:sym typeface="Karla"/>
            </a:endParaRPr>
          </a:p>
          <a:p>
            <a:pPr marL="0" lvl="0" indent="0" rtl="0">
              <a:lnSpc>
                <a:spcPct val="138000"/>
              </a:lnSpc>
              <a:spcBef>
                <a:spcPts val="0"/>
              </a:spcBef>
              <a:spcAft>
                <a:spcPts val="0"/>
              </a:spcAft>
              <a:buNone/>
            </a:pPr>
            <a:endParaRPr sz="1800">
              <a:latin typeface="Karla"/>
              <a:ea typeface="Karla"/>
              <a:cs typeface="Karla"/>
              <a:sym typeface="Karla"/>
            </a:endParaRPr>
          </a:p>
          <a:p>
            <a:pPr marL="0" lvl="0" indent="0" rtl="0">
              <a:lnSpc>
                <a:spcPct val="138000"/>
              </a:lnSpc>
              <a:spcBef>
                <a:spcPts val="0"/>
              </a:spcBef>
              <a:spcAft>
                <a:spcPts val="0"/>
              </a:spcAft>
              <a:buNone/>
            </a:pPr>
            <a:endParaRPr sz="1800">
              <a:latin typeface="Karla"/>
              <a:ea typeface="Karla"/>
              <a:cs typeface="Karla"/>
              <a:sym typeface="Karla"/>
            </a:endParaRPr>
          </a:p>
          <a:p>
            <a:pPr marL="0" lvl="0" indent="0" rtl="0">
              <a:lnSpc>
                <a:spcPct val="138000"/>
              </a:lnSpc>
              <a:spcBef>
                <a:spcPts val="0"/>
              </a:spcBef>
              <a:spcAft>
                <a:spcPts val="0"/>
              </a:spcAft>
              <a:buNone/>
            </a:pPr>
            <a:r>
              <a:rPr lang="en" sz="1800">
                <a:latin typeface="Karla"/>
                <a:ea typeface="Karla"/>
                <a:cs typeface="Karla"/>
                <a:sym typeface="Karla"/>
              </a:rPr>
              <a:t>  </a:t>
            </a:r>
            <a:endParaRPr sz="1800">
              <a:latin typeface="Karla"/>
              <a:ea typeface="Karla"/>
              <a:cs typeface="Karla"/>
              <a:sym typeface="Karla"/>
            </a:endParaRPr>
          </a:p>
        </p:txBody>
      </p:sp>
      <p:sp>
        <p:nvSpPr>
          <p:cNvPr id="149" name="Shape 149"/>
          <p:cNvSpPr txBox="1">
            <a:spLocks noGrp="1"/>
          </p:cNvSpPr>
          <p:nvPr>
            <p:ph type="title"/>
          </p:nvPr>
        </p:nvSpPr>
        <p:spPr>
          <a:xfrm>
            <a:off x="330075" y="-383700"/>
            <a:ext cx="8405700" cy="491400"/>
          </a:xfrm>
          <a:prstGeom prst="rect">
            <a:avLst/>
          </a:prstGeom>
        </p:spPr>
        <p:txBody>
          <a:bodyPr spcFirstLastPara="1" wrap="square" lIns="91425" tIns="91425" rIns="91425" bIns="91425" anchor="b" anchorCtr="0">
            <a:noAutofit/>
          </a:bodyPr>
          <a:lstStyle/>
          <a:p>
            <a:pPr marL="457200" lvl="0" indent="-381000" rtl="0">
              <a:spcBef>
                <a:spcPts val="0"/>
              </a:spcBef>
              <a:spcAft>
                <a:spcPts val="0"/>
              </a:spcAft>
              <a:buSzPts val="2400"/>
              <a:buChar char="●"/>
            </a:pPr>
            <a:r>
              <a:rPr lang="en"/>
              <a:t>Experiment procedure</a:t>
            </a:r>
            <a:endParaRPr/>
          </a:p>
          <a:p>
            <a:pPr marL="0" lvl="0" indent="0" rtl="0">
              <a:spcBef>
                <a:spcPts val="0"/>
              </a:spcBef>
              <a:spcAft>
                <a:spcPts val="0"/>
              </a:spcAft>
              <a:buNone/>
            </a:pPr>
            <a:r>
              <a:rPr lang="en"/>
              <a:t>      During the task:  </a:t>
            </a:r>
            <a:endParaRPr/>
          </a:p>
          <a:p>
            <a:pPr marL="0" lvl="0" indent="0" rtl="0">
              <a:spcBef>
                <a:spcPts val="0"/>
              </a:spcBef>
              <a:spcAft>
                <a:spcPts val="0"/>
              </a:spcAft>
              <a:buNone/>
            </a:pPr>
            <a:r>
              <a:rPr lang="en"/>
              <a:t>        </a:t>
            </a:r>
            <a:endParaRPr/>
          </a:p>
        </p:txBody>
      </p:sp>
      <p:sp>
        <p:nvSpPr>
          <p:cNvPr id="150" name="Shape 150"/>
          <p:cNvSpPr txBox="1"/>
          <p:nvPr/>
        </p:nvSpPr>
        <p:spPr>
          <a:xfrm>
            <a:off x="840250" y="528150"/>
            <a:ext cx="5484000" cy="110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400" b="1">
                <a:solidFill>
                  <a:srgbClr val="999999"/>
                </a:solidFill>
                <a:latin typeface="Montserrat"/>
                <a:ea typeface="Montserrat"/>
                <a:cs typeface="Montserrat"/>
                <a:sym typeface="Montserrat"/>
              </a:rPr>
              <a:t>Experiment procedure： post-task  </a:t>
            </a:r>
            <a:endParaRPr sz="2400" b="1">
              <a:solidFill>
                <a:srgbClr val="999999"/>
              </a:solidFill>
              <a:latin typeface="Montserrat"/>
              <a:ea typeface="Montserrat"/>
              <a:cs typeface="Montserrat"/>
              <a:sym typeface="Montserrat"/>
            </a:endParaRPr>
          </a:p>
          <a:p>
            <a:pPr marL="0" lvl="0" indent="0" rtl="0">
              <a:spcBef>
                <a:spcPts val="0"/>
              </a:spcBef>
              <a:spcAft>
                <a:spcPts val="0"/>
              </a:spcAft>
              <a:buNone/>
            </a:pPr>
            <a:endParaRPr sz="2400" b="1">
              <a:solidFill>
                <a:srgbClr val="99999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788850" y="666525"/>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Data Analysis</a:t>
            </a:r>
            <a:endParaRPr/>
          </a:p>
        </p:txBody>
      </p:sp>
      <p:sp>
        <p:nvSpPr>
          <p:cNvPr id="156" name="Shape 156"/>
          <p:cNvSpPr txBox="1">
            <a:spLocks noGrp="1"/>
          </p:cNvSpPr>
          <p:nvPr>
            <p:ph type="body" idx="4294967295"/>
          </p:nvPr>
        </p:nvSpPr>
        <p:spPr>
          <a:xfrm>
            <a:off x="788850" y="1477375"/>
            <a:ext cx="5775600" cy="2748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Char char="▸"/>
            </a:pPr>
            <a:r>
              <a:rPr lang="en" sz="1800">
                <a:solidFill>
                  <a:schemeClr val="dk1"/>
                </a:solidFill>
              </a:rPr>
              <a:t>We summarized all the data from the questionnaire and classified the questions</a:t>
            </a:r>
            <a:endParaRPr sz="1800">
              <a:solidFill>
                <a:schemeClr val="dk1"/>
              </a:solidFill>
            </a:endParaRPr>
          </a:p>
          <a:p>
            <a:pPr marL="914400" lvl="1" indent="-342900" rtl="0">
              <a:spcBef>
                <a:spcPts val="0"/>
              </a:spcBef>
              <a:spcAft>
                <a:spcPts val="0"/>
              </a:spcAft>
              <a:buClr>
                <a:schemeClr val="dk1"/>
              </a:buClr>
              <a:buSzPts val="1800"/>
              <a:buChar char="▹"/>
            </a:pPr>
            <a:r>
              <a:rPr lang="en" sz="1800">
                <a:solidFill>
                  <a:schemeClr val="dk1"/>
                </a:solidFill>
              </a:rPr>
              <a:t>Diagnostic and Usability Factors </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Collect all the values, calculate mean, and standard deviation</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Create bar graphs based on Mean Value from Diagnostics and Usability.</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Create distance over time graph for players’ movements</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Usability</a:t>
            </a:r>
            <a:endParaRPr/>
          </a:p>
          <a:p>
            <a:pPr marL="0" lvl="0" indent="0" rtl="0">
              <a:spcBef>
                <a:spcPts val="0"/>
              </a:spcBef>
              <a:spcAft>
                <a:spcPts val="0"/>
              </a:spcAft>
              <a:buNone/>
            </a:pPr>
            <a:r>
              <a:rPr lang="en"/>
              <a:t>Factors</a:t>
            </a:r>
            <a:endParaRPr/>
          </a:p>
        </p:txBody>
      </p:sp>
      <p:grpSp>
        <p:nvGrpSpPr>
          <p:cNvPr id="162" name="Shape 162"/>
          <p:cNvGrpSpPr/>
          <p:nvPr/>
        </p:nvGrpSpPr>
        <p:grpSpPr>
          <a:xfrm>
            <a:off x="726863" y="1742360"/>
            <a:ext cx="453641" cy="447356"/>
            <a:chOff x="3292425" y="3664250"/>
            <a:chExt cx="397025" cy="391525"/>
          </a:xfrm>
        </p:grpSpPr>
        <p:sp>
          <p:nvSpPr>
            <p:cNvPr id="163" name="Shape 163"/>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66" name="Shape 166" descr="usabilityGraph.PNG"/>
          <p:cNvPicPr preferRelativeResize="0"/>
          <p:nvPr/>
        </p:nvPicPr>
        <p:blipFill>
          <a:blip r:embed="rId3">
            <a:alphaModFix/>
          </a:blip>
          <a:stretch>
            <a:fillRect/>
          </a:stretch>
        </p:blipFill>
        <p:spPr>
          <a:xfrm>
            <a:off x="3555275" y="808913"/>
            <a:ext cx="5149749" cy="3616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09699" y="4116875"/>
            <a:ext cx="1890300" cy="485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Diagnostic Factors</a:t>
            </a:r>
            <a:endParaRPr/>
          </a:p>
        </p:txBody>
      </p:sp>
      <p:grpSp>
        <p:nvGrpSpPr>
          <p:cNvPr id="172" name="Shape 172"/>
          <p:cNvGrpSpPr/>
          <p:nvPr/>
        </p:nvGrpSpPr>
        <p:grpSpPr>
          <a:xfrm>
            <a:off x="726863" y="1742360"/>
            <a:ext cx="453641" cy="447356"/>
            <a:chOff x="3292425" y="3664250"/>
            <a:chExt cx="397025" cy="391525"/>
          </a:xfrm>
        </p:grpSpPr>
        <p:sp>
          <p:nvSpPr>
            <p:cNvPr id="173" name="Shape 173"/>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76" name="Shape 176" descr="diagnosticGraph.PNG"/>
          <p:cNvPicPr preferRelativeResize="0"/>
          <p:nvPr/>
        </p:nvPicPr>
        <p:blipFill>
          <a:blip r:embed="rId3">
            <a:alphaModFix/>
          </a:blip>
          <a:stretch>
            <a:fillRect/>
          </a:stretch>
        </p:blipFill>
        <p:spPr>
          <a:xfrm>
            <a:off x="3150725" y="325600"/>
            <a:ext cx="5757774" cy="3791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09699" y="4116875"/>
            <a:ext cx="1890300" cy="485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Distance</a:t>
            </a:r>
            <a:endParaRPr/>
          </a:p>
        </p:txBody>
      </p:sp>
      <p:grpSp>
        <p:nvGrpSpPr>
          <p:cNvPr id="182" name="Shape 182"/>
          <p:cNvGrpSpPr/>
          <p:nvPr/>
        </p:nvGrpSpPr>
        <p:grpSpPr>
          <a:xfrm>
            <a:off x="726863" y="1742360"/>
            <a:ext cx="453641" cy="447356"/>
            <a:chOff x="3292425" y="3664250"/>
            <a:chExt cx="397025" cy="391525"/>
          </a:xfrm>
        </p:grpSpPr>
        <p:sp>
          <p:nvSpPr>
            <p:cNvPr id="183" name="Shape 183"/>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86" name="Shape 186" descr="distanceData.PNG"/>
          <p:cNvPicPr preferRelativeResize="0"/>
          <p:nvPr/>
        </p:nvPicPr>
        <p:blipFill>
          <a:blip r:embed="rId3">
            <a:alphaModFix/>
          </a:blip>
          <a:stretch>
            <a:fillRect/>
          </a:stretch>
        </p:blipFill>
        <p:spPr>
          <a:xfrm>
            <a:off x="3344325" y="449625"/>
            <a:ext cx="5149749" cy="38296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90"/>
        <p:cNvGrpSpPr/>
        <p:nvPr/>
      </p:nvGrpSpPr>
      <p:grpSpPr>
        <a:xfrm>
          <a:off x="0" y="0"/>
          <a:ext cx="0" cy="0"/>
          <a:chOff x="0" y="0"/>
          <a:chExt cx="0" cy="0"/>
        </a:xfrm>
      </p:grpSpPr>
      <p:pic>
        <p:nvPicPr>
          <p:cNvPr id="191" name="Shape 191" descr="ModalDistance.PNG"/>
          <p:cNvPicPr preferRelativeResize="0"/>
          <p:nvPr/>
        </p:nvPicPr>
        <p:blipFill rotWithShape="1">
          <a:blip r:embed="rId3">
            <a:alphaModFix/>
          </a:blip>
          <a:srcRect b="4297"/>
          <a:stretch/>
        </p:blipFill>
        <p:spPr>
          <a:xfrm>
            <a:off x="2875698" y="1721225"/>
            <a:ext cx="4399677" cy="3105049"/>
          </a:xfrm>
          <a:prstGeom prst="rect">
            <a:avLst/>
          </a:prstGeom>
          <a:noFill/>
          <a:ln>
            <a:noFill/>
          </a:ln>
        </p:spPr>
      </p:pic>
      <p:sp>
        <p:nvSpPr>
          <p:cNvPr id="192" name="Shape 192"/>
          <p:cNvSpPr txBox="1">
            <a:spLocks noGrp="1"/>
          </p:cNvSpPr>
          <p:nvPr>
            <p:ph type="title"/>
          </p:nvPr>
        </p:nvSpPr>
        <p:spPr>
          <a:xfrm>
            <a:off x="709084" y="1235525"/>
            <a:ext cx="3148200" cy="4857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
              <a:t>Average Communicative Distance</a:t>
            </a:r>
            <a:endParaRPr/>
          </a:p>
          <a:p>
            <a:pPr marL="0" lvl="0" indent="0" rtl="0">
              <a:spcBef>
                <a:spcPts val="0"/>
              </a:spcBef>
              <a:spcAft>
                <a:spcPts val="0"/>
              </a:spcAft>
              <a:buNone/>
            </a:pPr>
            <a:endParaRPr/>
          </a:p>
        </p:txBody>
      </p:sp>
      <p:sp>
        <p:nvSpPr>
          <p:cNvPr id="193" name="Shape 193"/>
          <p:cNvSpPr txBox="1">
            <a:spLocks noGrp="1"/>
          </p:cNvSpPr>
          <p:nvPr>
            <p:ph type="title"/>
          </p:nvPr>
        </p:nvSpPr>
        <p:spPr>
          <a:xfrm>
            <a:off x="709084" y="2060275"/>
            <a:ext cx="3148200" cy="4857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 sz="6000">
                <a:solidFill>
                  <a:srgbClr val="674EA7"/>
                </a:solidFill>
              </a:rPr>
              <a:t>2.44 m</a:t>
            </a:r>
            <a:endParaRPr sz="6000">
              <a:solidFill>
                <a:srgbClr val="674EA7"/>
              </a:solidFill>
            </a:endParaRPr>
          </a:p>
          <a:p>
            <a:pPr marL="0" lvl="0" indent="0" rtl="0">
              <a:spcBef>
                <a:spcPts val="0"/>
              </a:spcBef>
              <a:spcAft>
                <a:spcPts val="0"/>
              </a:spcAft>
              <a:buNone/>
            </a:pPr>
            <a:endParaRPr/>
          </a:p>
        </p:txBody>
      </p:sp>
      <p:sp>
        <p:nvSpPr>
          <p:cNvPr id="194" name="Shape 194"/>
          <p:cNvSpPr txBox="1"/>
          <p:nvPr/>
        </p:nvSpPr>
        <p:spPr>
          <a:xfrm>
            <a:off x="3686850" y="4746800"/>
            <a:ext cx="1485900" cy="15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800"/>
              <a:t>Pair Number</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08875" y="710875"/>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Hypothesis</a:t>
            </a:r>
            <a:endParaRPr/>
          </a:p>
        </p:txBody>
      </p:sp>
      <p:sp>
        <p:nvSpPr>
          <p:cNvPr id="73" name="Shape 73"/>
          <p:cNvSpPr txBox="1">
            <a:spLocks noGrp="1"/>
          </p:cNvSpPr>
          <p:nvPr>
            <p:ph type="body" idx="4294967295"/>
          </p:nvPr>
        </p:nvSpPr>
        <p:spPr>
          <a:xfrm>
            <a:off x="449575" y="1214150"/>
            <a:ext cx="6824700" cy="1438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a:p>
          <a:p>
            <a:pPr marL="457200" lvl="0" indent="-355600" rtl="0">
              <a:spcBef>
                <a:spcPts val="600"/>
              </a:spcBef>
              <a:spcAft>
                <a:spcPts val="0"/>
              </a:spcAft>
              <a:buSzPts val="2000"/>
              <a:buChar char="▸"/>
            </a:pPr>
            <a:r>
              <a:rPr lang="en"/>
              <a:t>Social interpersonal distance differs between virtual and real world environments in collaborative conversational settings.</a:t>
            </a:r>
            <a:endParaRPr/>
          </a:p>
          <a:p>
            <a:pPr marL="0" lvl="0" indent="0" rtl="0">
              <a:spcBef>
                <a:spcPts val="600"/>
              </a:spcBef>
              <a:spcAft>
                <a:spcPts val="0"/>
              </a:spcAft>
              <a:buNone/>
            </a:pPr>
            <a:endParaRPr/>
          </a:p>
          <a:p>
            <a:pPr marL="457200" lvl="0" indent="-355600" rtl="0">
              <a:spcBef>
                <a:spcPts val="600"/>
              </a:spcBef>
              <a:spcAft>
                <a:spcPts val="0"/>
              </a:spcAft>
              <a:buSzPts val="2000"/>
              <a:buChar char="▸"/>
            </a:pPr>
            <a:r>
              <a:rPr lang="en"/>
              <a:t>Allowing users to communicate with one another in virtual reality will increase their presence in the VR environment.</a:t>
            </a:r>
            <a:endParaRPr/>
          </a:p>
          <a:p>
            <a:pPr marL="0" lvl="0" indent="0" rtl="0">
              <a:spcBef>
                <a:spcPts val="600"/>
              </a:spcBef>
              <a:spcAft>
                <a:spcPts val="0"/>
              </a:spcAft>
              <a:buNone/>
            </a:pPr>
            <a:endParaRPr/>
          </a:p>
          <a:p>
            <a:pPr marL="0" lvl="0" indent="0" rtl="0">
              <a:spcBef>
                <a:spcPts val="6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36475" y="702425"/>
            <a:ext cx="5837100" cy="29439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1800" b="0">
                <a:solidFill>
                  <a:srgbClr val="000000"/>
                </a:solidFill>
                <a:latin typeface="Karla"/>
                <a:ea typeface="Karla"/>
                <a:cs typeface="Karla"/>
                <a:sym typeface="Karla"/>
              </a:rPr>
              <a:t>Calculations:</a:t>
            </a:r>
            <a:endParaRPr sz="1800" b="0">
              <a:solidFill>
                <a:srgbClr val="000000"/>
              </a:solidFill>
              <a:latin typeface="Karla"/>
              <a:ea typeface="Karla"/>
              <a:cs typeface="Karla"/>
              <a:sym typeface="Karla"/>
            </a:endParaRPr>
          </a:p>
          <a:p>
            <a:pPr marL="457200" marR="0" lvl="0" indent="-342900" algn="l" rtl="0">
              <a:lnSpc>
                <a:spcPct val="100000"/>
              </a:lnSpc>
              <a:spcBef>
                <a:spcPts val="0"/>
              </a:spcBef>
              <a:spcAft>
                <a:spcPts val="0"/>
              </a:spcAft>
              <a:buClr>
                <a:srgbClr val="000000"/>
              </a:buClr>
              <a:buSzPts val="1800"/>
              <a:buFont typeface="Karla"/>
              <a:buChar char="●"/>
            </a:pPr>
            <a:r>
              <a:rPr lang="en" sz="1800" b="0">
                <a:solidFill>
                  <a:srgbClr val="000000"/>
                </a:solidFill>
                <a:latin typeface="Karla"/>
                <a:ea typeface="Karla"/>
                <a:cs typeface="Karla"/>
                <a:sym typeface="Karla"/>
              </a:rPr>
              <a:t>We calculate the mode of the distance between pairs to record the distance that people keep the longest time.</a:t>
            </a:r>
            <a:endParaRPr sz="1800" b="0">
              <a:solidFill>
                <a:srgbClr val="000000"/>
              </a:solidFill>
              <a:latin typeface="Karla"/>
              <a:ea typeface="Karla"/>
              <a:cs typeface="Karla"/>
              <a:sym typeface="Karla"/>
            </a:endParaRPr>
          </a:p>
          <a:p>
            <a:pPr marL="457200" marR="0" lvl="0" indent="-342900" algn="l" rtl="0">
              <a:lnSpc>
                <a:spcPct val="100000"/>
              </a:lnSpc>
              <a:spcBef>
                <a:spcPts val="0"/>
              </a:spcBef>
              <a:spcAft>
                <a:spcPts val="0"/>
              </a:spcAft>
              <a:buClr>
                <a:srgbClr val="000000"/>
              </a:buClr>
              <a:buSzPts val="1800"/>
              <a:buFont typeface="Karla"/>
              <a:buChar char="●"/>
            </a:pPr>
            <a:r>
              <a:rPr lang="en" sz="1800" b="0">
                <a:solidFill>
                  <a:srgbClr val="000000"/>
                </a:solidFill>
                <a:latin typeface="Karla"/>
                <a:ea typeface="Karla"/>
                <a:cs typeface="Karla"/>
                <a:sym typeface="Karla"/>
              </a:rPr>
              <a:t>After getting the mode of the distance of each group we calculate the average number</a:t>
            </a:r>
            <a:endParaRPr sz="1800" b="0">
              <a:solidFill>
                <a:srgbClr val="000000"/>
              </a:solidFill>
              <a:latin typeface="Karla"/>
              <a:ea typeface="Karla"/>
              <a:cs typeface="Karla"/>
              <a:sym typeface="Karla"/>
            </a:endParaRPr>
          </a:p>
          <a:p>
            <a:pPr marL="457200" marR="0" lvl="0" indent="-342900" algn="l" rtl="0">
              <a:lnSpc>
                <a:spcPct val="100000"/>
              </a:lnSpc>
              <a:spcBef>
                <a:spcPts val="0"/>
              </a:spcBef>
              <a:spcAft>
                <a:spcPts val="0"/>
              </a:spcAft>
              <a:buClr>
                <a:srgbClr val="000000"/>
              </a:buClr>
              <a:buSzPts val="1800"/>
              <a:buFont typeface="Karla"/>
              <a:buChar char="●"/>
            </a:pPr>
            <a:r>
              <a:rPr lang="en" sz="1800" b="0">
                <a:solidFill>
                  <a:srgbClr val="000000"/>
                </a:solidFill>
                <a:latin typeface="Karla"/>
                <a:ea typeface="Karla"/>
                <a:cs typeface="Karla"/>
                <a:sym typeface="Karla"/>
              </a:rPr>
              <a:t>Finally, we compare this number with the personal space model to find that it is bigger than the range of the personal space</a:t>
            </a:r>
            <a:r>
              <a:rPr lang="en" sz="1800"/>
              <a:t>.</a:t>
            </a:r>
            <a:endParaRPr sz="1800"/>
          </a:p>
        </p:txBody>
      </p:sp>
      <p:pic>
        <p:nvPicPr>
          <p:cNvPr id="200" name="Shape 200" descr="屏幕快照 2016-12-04 下午3.20.00.png"/>
          <p:cNvPicPr preferRelativeResize="0"/>
          <p:nvPr/>
        </p:nvPicPr>
        <p:blipFill>
          <a:blip r:embed="rId3">
            <a:alphaModFix/>
          </a:blip>
          <a:stretch>
            <a:fillRect/>
          </a:stretch>
        </p:blipFill>
        <p:spPr>
          <a:xfrm>
            <a:off x="5371900" y="3057375"/>
            <a:ext cx="2294051" cy="20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04"/>
        <p:cNvGrpSpPr/>
        <p:nvPr/>
      </p:nvGrpSpPr>
      <p:grpSpPr>
        <a:xfrm>
          <a:off x="0" y="0"/>
          <a:ext cx="0" cy="0"/>
          <a:chOff x="0" y="0"/>
          <a:chExt cx="0" cy="0"/>
        </a:xfrm>
      </p:grpSpPr>
      <p:pic>
        <p:nvPicPr>
          <p:cNvPr id="205" name="Shape 205" descr="屏幕快照 2016-12-04 下午3.20.00.png"/>
          <p:cNvPicPr preferRelativeResize="0"/>
          <p:nvPr/>
        </p:nvPicPr>
        <p:blipFill>
          <a:blip r:embed="rId3">
            <a:alphaModFix/>
          </a:blip>
          <a:stretch>
            <a:fillRect/>
          </a:stretch>
        </p:blipFill>
        <p:spPr>
          <a:xfrm>
            <a:off x="1824775" y="1076950"/>
            <a:ext cx="5086101" cy="4147200"/>
          </a:xfrm>
          <a:prstGeom prst="rect">
            <a:avLst/>
          </a:prstGeom>
          <a:noFill/>
          <a:ln>
            <a:noFill/>
          </a:ln>
        </p:spPr>
      </p:pic>
      <p:sp>
        <p:nvSpPr>
          <p:cNvPr id="206" name="Shape 206"/>
          <p:cNvSpPr txBox="1">
            <a:spLocks noGrp="1"/>
          </p:cNvSpPr>
          <p:nvPr>
            <p:ph type="title"/>
          </p:nvPr>
        </p:nvSpPr>
        <p:spPr>
          <a:xfrm>
            <a:off x="615109" y="1152850"/>
            <a:ext cx="3148200" cy="4857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 sz="6000">
                <a:solidFill>
                  <a:srgbClr val="674EA7"/>
                </a:solidFill>
              </a:rPr>
              <a:t>2.44 m</a:t>
            </a:r>
            <a:endParaRPr sz="6000">
              <a:solidFill>
                <a:srgbClr val="674EA7"/>
              </a:solidFill>
            </a:endParaRPr>
          </a:p>
          <a:p>
            <a:pPr marL="0" lvl="0" indent="0"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n"/>
              <a:t>Quotes</a:t>
            </a:r>
            <a:endParaRPr/>
          </a:p>
          <a:p>
            <a:pPr marL="0" lvl="0" indent="0">
              <a:spcBef>
                <a:spcPts val="0"/>
              </a:spcBef>
              <a:spcAft>
                <a:spcPts val="0"/>
              </a:spcAft>
              <a:buNone/>
            </a:pPr>
            <a:endParaRPr/>
          </a:p>
        </p:txBody>
      </p:sp>
      <p:pic>
        <p:nvPicPr>
          <p:cNvPr id="212" name="Shape 212"/>
          <p:cNvPicPr preferRelativeResize="0"/>
          <p:nvPr/>
        </p:nvPicPr>
        <p:blipFill>
          <a:blip r:embed="rId3">
            <a:alphaModFix/>
          </a:blip>
          <a:stretch>
            <a:fillRect/>
          </a:stretch>
        </p:blipFill>
        <p:spPr>
          <a:xfrm>
            <a:off x="5700700" y="1352550"/>
            <a:ext cx="2324100" cy="2438400"/>
          </a:xfrm>
          <a:prstGeom prst="rect">
            <a:avLst/>
          </a:prstGeom>
          <a:noFill/>
          <a:ln>
            <a:noFill/>
          </a:ln>
        </p:spPr>
      </p:pic>
      <p:pic>
        <p:nvPicPr>
          <p:cNvPr id="213" name="Shape 213"/>
          <p:cNvPicPr preferRelativeResize="0"/>
          <p:nvPr/>
        </p:nvPicPr>
        <p:blipFill>
          <a:blip r:embed="rId4">
            <a:alphaModFix/>
          </a:blip>
          <a:stretch>
            <a:fillRect/>
          </a:stretch>
        </p:blipFill>
        <p:spPr>
          <a:xfrm>
            <a:off x="613100" y="2293600"/>
            <a:ext cx="2543175" cy="381000"/>
          </a:xfrm>
          <a:prstGeom prst="rect">
            <a:avLst/>
          </a:prstGeom>
          <a:noFill/>
          <a:ln>
            <a:noFill/>
          </a:ln>
        </p:spPr>
      </p:pic>
      <p:pic>
        <p:nvPicPr>
          <p:cNvPr id="214" name="Shape 214"/>
          <p:cNvPicPr preferRelativeResize="0"/>
          <p:nvPr/>
        </p:nvPicPr>
        <p:blipFill>
          <a:blip r:embed="rId5">
            <a:alphaModFix/>
          </a:blip>
          <a:stretch>
            <a:fillRect/>
          </a:stretch>
        </p:blipFill>
        <p:spPr>
          <a:xfrm>
            <a:off x="3296875" y="2862350"/>
            <a:ext cx="1047750" cy="381000"/>
          </a:xfrm>
          <a:prstGeom prst="rect">
            <a:avLst/>
          </a:prstGeom>
          <a:noFill/>
          <a:ln>
            <a:noFill/>
          </a:ln>
        </p:spPr>
      </p:pic>
      <p:pic>
        <p:nvPicPr>
          <p:cNvPr id="215" name="Shape 215"/>
          <p:cNvPicPr preferRelativeResize="0"/>
          <p:nvPr/>
        </p:nvPicPr>
        <p:blipFill>
          <a:blip r:embed="rId6">
            <a:alphaModFix/>
          </a:blip>
          <a:stretch>
            <a:fillRect/>
          </a:stretch>
        </p:blipFill>
        <p:spPr>
          <a:xfrm>
            <a:off x="1308425" y="3409950"/>
            <a:ext cx="1847850" cy="381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
              <a:t>Quotes</a:t>
            </a:r>
            <a:endParaRPr/>
          </a:p>
          <a:p>
            <a:pPr marL="0" lvl="0" indent="0" rtl="0">
              <a:spcBef>
                <a:spcPts val="0"/>
              </a:spcBef>
              <a:spcAft>
                <a:spcPts val="0"/>
              </a:spcAft>
              <a:buNone/>
            </a:pPr>
            <a:endParaRPr/>
          </a:p>
        </p:txBody>
      </p:sp>
      <p:pic>
        <p:nvPicPr>
          <p:cNvPr id="221" name="Shape 221"/>
          <p:cNvPicPr preferRelativeResize="0"/>
          <p:nvPr/>
        </p:nvPicPr>
        <p:blipFill>
          <a:blip r:embed="rId3">
            <a:alphaModFix/>
          </a:blip>
          <a:stretch>
            <a:fillRect/>
          </a:stretch>
        </p:blipFill>
        <p:spPr>
          <a:xfrm>
            <a:off x="440275" y="2180150"/>
            <a:ext cx="2114550" cy="381000"/>
          </a:xfrm>
          <a:prstGeom prst="rect">
            <a:avLst/>
          </a:prstGeom>
          <a:noFill/>
          <a:ln>
            <a:noFill/>
          </a:ln>
        </p:spPr>
      </p:pic>
      <p:pic>
        <p:nvPicPr>
          <p:cNvPr id="222" name="Shape 222"/>
          <p:cNvPicPr preferRelativeResize="0"/>
          <p:nvPr/>
        </p:nvPicPr>
        <p:blipFill>
          <a:blip r:embed="rId4">
            <a:alphaModFix/>
          </a:blip>
          <a:stretch>
            <a:fillRect/>
          </a:stretch>
        </p:blipFill>
        <p:spPr>
          <a:xfrm>
            <a:off x="1200225" y="4024850"/>
            <a:ext cx="3371850" cy="381000"/>
          </a:xfrm>
          <a:prstGeom prst="rect">
            <a:avLst/>
          </a:prstGeom>
          <a:noFill/>
          <a:ln>
            <a:noFill/>
          </a:ln>
        </p:spPr>
      </p:pic>
      <p:pic>
        <p:nvPicPr>
          <p:cNvPr id="223" name="Shape 223"/>
          <p:cNvPicPr preferRelativeResize="0"/>
          <p:nvPr/>
        </p:nvPicPr>
        <p:blipFill>
          <a:blip r:embed="rId5">
            <a:alphaModFix/>
          </a:blip>
          <a:stretch>
            <a:fillRect/>
          </a:stretch>
        </p:blipFill>
        <p:spPr>
          <a:xfrm>
            <a:off x="1086838" y="2795050"/>
            <a:ext cx="962025" cy="381000"/>
          </a:xfrm>
          <a:prstGeom prst="rect">
            <a:avLst/>
          </a:prstGeom>
          <a:noFill/>
          <a:ln>
            <a:noFill/>
          </a:ln>
        </p:spPr>
      </p:pic>
      <p:pic>
        <p:nvPicPr>
          <p:cNvPr id="224" name="Shape 224"/>
          <p:cNvPicPr preferRelativeResize="0"/>
          <p:nvPr/>
        </p:nvPicPr>
        <p:blipFill>
          <a:blip r:embed="rId6">
            <a:alphaModFix/>
          </a:blip>
          <a:stretch>
            <a:fillRect/>
          </a:stretch>
        </p:blipFill>
        <p:spPr>
          <a:xfrm>
            <a:off x="2293350" y="2795050"/>
            <a:ext cx="1924050" cy="381000"/>
          </a:xfrm>
          <a:prstGeom prst="rect">
            <a:avLst/>
          </a:prstGeom>
          <a:noFill/>
          <a:ln>
            <a:noFill/>
          </a:ln>
        </p:spPr>
      </p:pic>
      <p:pic>
        <p:nvPicPr>
          <p:cNvPr id="225" name="Shape 225"/>
          <p:cNvPicPr preferRelativeResize="0"/>
          <p:nvPr/>
        </p:nvPicPr>
        <p:blipFill>
          <a:blip r:embed="rId7">
            <a:alphaModFix/>
          </a:blip>
          <a:stretch>
            <a:fillRect/>
          </a:stretch>
        </p:blipFill>
        <p:spPr>
          <a:xfrm>
            <a:off x="440275" y="3409950"/>
            <a:ext cx="3609975" cy="381000"/>
          </a:xfrm>
          <a:prstGeom prst="rect">
            <a:avLst/>
          </a:prstGeom>
          <a:noFill/>
          <a:ln>
            <a:noFill/>
          </a:ln>
        </p:spPr>
      </p:pic>
      <p:pic>
        <p:nvPicPr>
          <p:cNvPr id="226" name="Shape 226"/>
          <p:cNvPicPr preferRelativeResize="0"/>
          <p:nvPr/>
        </p:nvPicPr>
        <p:blipFill>
          <a:blip r:embed="rId8">
            <a:alphaModFix/>
          </a:blip>
          <a:stretch>
            <a:fillRect/>
          </a:stretch>
        </p:blipFill>
        <p:spPr>
          <a:xfrm>
            <a:off x="5533575" y="1533525"/>
            <a:ext cx="2857500" cy="207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
              <a:t>Quotes</a:t>
            </a:r>
            <a:endParaRPr/>
          </a:p>
          <a:p>
            <a:pPr marL="0" lvl="0" indent="0" rtl="0">
              <a:spcBef>
                <a:spcPts val="0"/>
              </a:spcBef>
              <a:spcAft>
                <a:spcPts val="0"/>
              </a:spcAft>
              <a:buNone/>
            </a:pPr>
            <a:endParaRPr/>
          </a:p>
        </p:txBody>
      </p:sp>
      <p:pic>
        <p:nvPicPr>
          <p:cNvPr id="232" name="Shape 232"/>
          <p:cNvPicPr preferRelativeResize="0"/>
          <p:nvPr/>
        </p:nvPicPr>
        <p:blipFill>
          <a:blip r:embed="rId3">
            <a:alphaModFix/>
          </a:blip>
          <a:stretch>
            <a:fillRect/>
          </a:stretch>
        </p:blipFill>
        <p:spPr>
          <a:xfrm>
            <a:off x="375925" y="2137825"/>
            <a:ext cx="2943225" cy="381000"/>
          </a:xfrm>
          <a:prstGeom prst="rect">
            <a:avLst/>
          </a:prstGeom>
          <a:noFill/>
          <a:ln>
            <a:noFill/>
          </a:ln>
        </p:spPr>
      </p:pic>
      <p:pic>
        <p:nvPicPr>
          <p:cNvPr id="233" name="Shape 233"/>
          <p:cNvPicPr preferRelativeResize="0"/>
          <p:nvPr/>
        </p:nvPicPr>
        <p:blipFill>
          <a:blip r:embed="rId4">
            <a:alphaModFix/>
          </a:blip>
          <a:stretch>
            <a:fillRect/>
          </a:stretch>
        </p:blipFill>
        <p:spPr>
          <a:xfrm>
            <a:off x="2414775" y="2682325"/>
            <a:ext cx="2038350" cy="381000"/>
          </a:xfrm>
          <a:prstGeom prst="rect">
            <a:avLst/>
          </a:prstGeom>
          <a:noFill/>
          <a:ln>
            <a:noFill/>
          </a:ln>
        </p:spPr>
      </p:pic>
      <p:pic>
        <p:nvPicPr>
          <p:cNvPr id="234" name="Shape 234"/>
          <p:cNvPicPr preferRelativeResize="0"/>
          <p:nvPr/>
        </p:nvPicPr>
        <p:blipFill>
          <a:blip r:embed="rId5">
            <a:alphaModFix/>
          </a:blip>
          <a:stretch>
            <a:fillRect/>
          </a:stretch>
        </p:blipFill>
        <p:spPr>
          <a:xfrm>
            <a:off x="165013" y="3226825"/>
            <a:ext cx="4200525" cy="381000"/>
          </a:xfrm>
          <a:prstGeom prst="rect">
            <a:avLst/>
          </a:prstGeom>
          <a:noFill/>
          <a:ln>
            <a:noFill/>
          </a:ln>
        </p:spPr>
      </p:pic>
      <p:pic>
        <p:nvPicPr>
          <p:cNvPr id="235" name="Shape 235"/>
          <p:cNvPicPr preferRelativeResize="0"/>
          <p:nvPr/>
        </p:nvPicPr>
        <p:blipFill>
          <a:blip r:embed="rId6">
            <a:alphaModFix/>
          </a:blip>
          <a:stretch>
            <a:fillRect/>
          </a:stretch>
        </p:blipFill>
        <p:spPr>
          <a:xfrm>
            <a:off x="2352863" y="3771325"/>
            <a:ext cx="2162175" cy="381000"/>
          </a:xfrm>
          <a:prstGeom prst="rect">
            <a:avLst/>
          </a:prstGeom>
          <a:noFill/>
          <a:ln>
            <a:noFill/>
          </a:ln>
        </p:spPr>
      </p:pic>
      <p:pic>
        <p:nvPicPr>
          <p:cNvPr id="236" name="Shape 236"/>
          <p:cNvPicPr preferRelativeResize="0"/>
          <p:nvPr/>
        </p:nvPicPr>
        <p:blipFill>
          <a:blip r:embed="rId7">
            <a:alphaModFix/>
          </a:blip>
          <a:stretch>
            <a:fillRect/>
          </a:stretch>
        </p:blipFill>
        <p:spPr>
          <a:xfrm>
            <a:off x="5545300" y="1806025"/>
            <a:ext cx="2857500" cy="213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n"/>
              <a:t>Data Analysis</a:t>
            </a:r>
            <a:endParaRPr/>
          </a:p>
          <a:p>
            <a:pPr marL="0" lvl="0" indent="0">
              <a:spcBef>
                <a:spcPts val="0"/>
              </a:spcBef>
              <a:spcAft>
                <a:spcPts val="0"/>
              </a:spcAft>
              <a:buNone/>
            </a:pPr>
            <a:endParaRPr/>
          </a:p>
        </p:txBody>
      </p:sp>
      <p:pic>
        <p:nvPicPr>
          <p:cNvPr id="242" name="Shape 242"/>
          <p:cNvPicPr preferRelativeResize="0"/>
          <p:nvPr/>
        </p:nvPicPr>
        <p:blipFill>
          <a:blip r:embed="rId4">
            <a:alphaModFix/>
          </a:blip>
          <a:stretch>
            <a:fillRect/>
          </a:stretch>
        </p:blipFill>
        <p:spPr>
          <a:xfrm>
            <a:off x="838300" y="2193375"/>
            <a:ext cx="1562100" cy="381000"/>
          </a:xfrm>
          <a:prstGeom prst="rect">
            <a:avLst/>
          </a:prstGeom>
          <a:noFill/>
          <a:ln>
            <a:noFill/>
          </a:ln>
        </p:spPr>
      </p:pic>
      <p:pic>
        <p:nvPicPr>
          <p:cNvPr id="243" name="Shape 243"/>
          <p:cNvPicPr preferRelativeResize="0"/>
          <p:nvPr/>
        </p:nvPicPr>
        <p:blipFill>
          <a:blip r:embed="rId5">
            <a:alphaModFix/>
          </a:blip>
          <a:stretch>
            <a:fillRect/>
          </a:stretch>
        </p:blipFill>
        <p:spPr>
          <a:xfrm>
            <a:off x="1852300" y="2837675"/>
            <a:ext cx="1981200" cy="38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788850" y="666525"/>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Improvements</a:t>
            </a:r>
            <a:endParaRPr/>
          </a:p>
        </p:txBody>
      </p:sp>
      <p:sp>
        <p:nvSpPr>
          <p:cNvPr id="249" name="Shape 249"/>
          <p:cNvSpPr txBox="1">
            <a:spLocks noGrp="1"/>
          </p:cNvSpPr>
          <p:nvPr>
            <p:ph type="body" idx="4294967295"/>
          </p:nvPr>
        </p:nvSpPr>
        <p:spPr>
          <a:xfrm>
            <a:off x="788850" y="1180925"/>
            <a:ext cx="5775600" cy="3522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Char char="▸"/>
            </a:pPr>
            <a:r>
              <a:rPr lang="en" sz="1800">
                <a:solidFill>
                  <a:schemeClr val="dk1"/>
                </a:solidFill>
              </a:rPr>
              <a:t>Video recording of Virtual Environment itself</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More thorough explanation of how various controls work</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Explaining what participants need to do more clearly</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Collect data more efficiently, organize it by number, and watch out for lost data</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Keep track of the distance of each user when they begin/end the conversation</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More post-test conversations</a:t>
            </a:r>
            <a:endParaRPr sz="1800">
              <a:solidFill>
                <a:schemeClr val="dk1"/>
              </a:solidFill>
            </a:endParaRPr>
          </a:p>
          <a:p>
            <a:pPr marL="457200" lvl="0" indent="-342900" rtl="0">
              <a:spcBef>
                <a:spcPts val="0"/>
              </a:spcBef>
              <a:spcAft>
                <a:spcPts val="0"/>
              </a:spcAft>
              <a:buClr>
                <a:schemeClr val="dk1"/>
              </a:buClr>
              <a:buSzPts val="1800"/>
              <a:buChar char="▸"/>
            </a:pPr>
            <a:r>
              <a:rPr lang="en" sz="1800">
                <a:solidFill>
                  <a:schemeClr val="dk1"/>
                </a:solidFill>
              </a:rPr>
              <a:t>Make conversational setting the size of the physical room (no teleportation)</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937075" y="576700"/>
            <a:ext cx="6148200" cy="3015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Reference:</a:t>
            </a:r>
            <a:endParaRPr/>
          </a:p>
          <a:p>
            <a:pPr marL="0" lvl="0" indent="0">
              <a:spcBef>
                <a:spcPts val="0"/>
              </a:spcBef>
              <a:spcAft>
                <a:spcPts val="0"/>
              </a:spcAft>
              <a:buNone/>
            </a:pPr>
            <a:endParaRPr/>
          </a:p>
          <a:p>
            <a:pPr marL="457200" lvl="0" indent="-317500" rtl="0">
              <a:spcBef>
                <a:spcPts val="0"/>
              </a:spcBef>
              <a:spcAft>
                <a:spcPts val="0"/>
              </a:spcAft>
              <a:buClr>
                <a:srgbClr val="222222"/>
              </a:buClr>
              <a:buSzPts val="1400"/>
              <a:buFont typeface="Arial"/>
              <a:buAutoNum type="arabicPeriod"/>
            </a:pPr>
            <a:r>
              <a:rPr lang="en" sz="1400" b="0">
                <a:solidFill>
                  <a:srgbClr val="222222"/>
                </a:solidFill>
                <a:highlight>
                  <a:srgbClr val="FFFFFF"/>
                </a:highlight>
                <a:latin typeface="Arial"/>
                <a:ea typeface="Arial"/>
                <a:cs typeface="Arial"/>
                <a:sym typeface="Arial"/>
              </a:rPr>
              <a:t>Laga, H., &amp; Amaoka, T. (2009, December). Modeling the spatial behavior of virtual agents in groups for non-verbal communication in virtual worlds. In </a:t>
            </a:r>
            <a:r>
              <a:rPr lang="en" sz="1400" b="0" i="1">
                <a:solidFill>
                  <a:srgbClr val="222222"/>
                </a:solidFill>
                <a:highlight>
                  <a:srgbClr val="FFFFFF"/>
                </a:highlight>
                <a:latin typeface="Arial"/>
                <a:ea typeface="Arial"/>
                <a:cs typeface="Arial"/>
                <a:sym typeface="Arial"/>
              </a:rPr>
              <a:t>Proceedings of the 3rd International Universal Communication Symposium</a:t>
            </a:r>
            <a:r>
              <a:rPr lang="en" sz="1400" b="0">
                <a:solidFill>
                  <a:srgbClr val="222222"/>
                </a:solidFill>
                <a:highlight>
                  <a:srgbClr val="FFFFFF"/>
                </a:highlight>
                <a:latin typeface="Arial"/>
                <a:ea typeface="Arial"/>
                <a:cs typeface="Arial"/>
                <a:sym typeface="Arial"/>
              </a:rPr>
              <a:t>(pp. 154-159). ACM. </a:t>
            </a:r>
            <a:endParaRPr sz="1400" b="0">
              <a:solidFill>
                <a:srgbClr val="222222"/>
              </a:solidFill>
              <a:highlight>
                <a:srgbClr val="FFFFFF"/>
              </a:highlight>
              <a:latin typeface="Arial"/>
              <a:ea typeface="Arial"/>
              <a:cs typeface="Arial"/>
              <a:sym typeface="Arial"/>
            </a:endParaRPr>
          </a:p>
          <a:p>
            <a:pPr marL="0" lvl="0" indent="0" rtl="0">
              <a:spcBef>
                <a:spcPts val="0"/>
              </a:spcBef>
              <a:spcAft>
                <a:spcPts val="0"/>
              </a:spcAft>
              <a:buNone/>
            </a:pPr>
            <a:endParaRPr sz="1400" b="0">
              <a:solidFill>
                <a:srgbClr val="222222"/>
              </a:solidFill>
              <a:highlight>
                <a:srgbClr val="FFFFFF"/>
              </a:highlight>
              <a:latin typeface="Arial"/>
              <a:ea typeface="Arial"/>
              <a:cs typeface="Arial"/>
              <a:sym typeface="Arial"/>
            </a:endParaRPr>
          </a:p>
          <a:p>
            <a:pPr marL="457200" lvl="0" indent="-317500" rtl="0">
              <a:spcBef>
                <a:spcPts val="0"/>
              </a:spcBef>
              <a:spcAft>
                <a:spcPts val="0"/>
              </a:spcAft>
              <a:buClr>
                <a:srgbClr val="222222"/>
              </a:buClr>
              <a:buSzPts val="1400"/>
              <a:buFont typeface="Arial"/>
              <a:buAutoNum type="arabicPeriod"/>
            </a:pPr>
            <a:r>
              <a:rPr lang="en" sz="1400" b="0">
                <a:solidFill>
                  <a:srgbClr val="222222"/>
                </a:solidFill>
                <a:highlight>
                  <a:srgbClr val="FFFFFF"/>
                </a:highlight>
                <a:latin typeface="Arial"/>
                <a:ea typeface="Arial"/>
                <a:cs typeface="Arial"/>
                <a:sym typeface="Arial"/>
              </a:rPr>
              <a:t>Adams, H., Thompson, C., Thomas, D., Sharis, F., Jernigan, C. G., Moore, C., &amp; Williams, B. (2015, September). The effect of interpersonal familiarity on cooperation in a virtual environment. In </a:t>
            </a:r>
            <a:r>
              <a:rPr lang="en" sz="1400" b="0" i="1">
                <a:solidFill>
                  <a:srgbClr val="222222"/>
                </a:solidFill>
                <a:highlight>
                  <a:srgbClr val="FFFFFF"/>
                </a:highlight>
                <a:latin typeface="Arial"/>
                <a:ea typeface="Arial"/>
                <a:cs typeface="Arial"/>
                <a:sym typeface="Arial"/>
              </a:rPr>
              <a:t>Proceedings of the ACM IGGRAPH Symposium on Applied Perception</a:t>
            </a:r>
            <a:r>
              <a:rPr lang="en" sz="1400" b="0">
                <a:solidFill>
                  <a:srgbClr val="222222"/>
                </a:solidFill>
                <a:highlight>
                  <a:srgbClr val="FFFFFF"/>
                </a:highlight>
                <a:latin typeface="Arial"/>
                <a:ea typeface="Arial"/>
                <a:cs typeface="Arial"/>
                <a:sym typeface="Arial"/>
              </a:rPr>
              <a:t> (pp. 138-138). ACM.</a:t>
            </a:r>
            <a:endParaRPr sz="1400" b="0">
              <a:solidFill>
                <a:srgbClr val="222222"/>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58"/>
        <p:cNvGrpSpPr/>
        <p:nvPr/>
      </p:nvGrpSpPr>
      <p:grpSpPr>
        <a:xfrm>
          <a:off x="0" y="0"/>
          <a:ext cx="0" cy="0"/>
          <a:chOff x="0" y="0"/>
          <a:chExt cx="0" cy="0"/>
        </a:xfrm>
      </p:grpSpPr>
      <p:sp>
        <p:nvSpPr>
          <p:cNvPr id="259" name="Shape 259"/>
          <p:cNvSpPr txBox="1"/>
          <p:nvPr/>
        </p:nvSpPr>
        <p:spPr>
          <a:xfrm>
            <a:off x="2649775" y="1178975"/>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https://vimeo.com/191842243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788850" y="666525"/>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77"/>
        <p:cNvGrpSpPr/>
        <p:nvPr/>
      </p:nvGrpSpPr>
      <p:grpSpPr>
        <a:xfrm>
          <a:off x="0" y="0"/>
          <a:ext cx="0" cy="0"/>
          <a:chOff x="0" y="0"/>
          <a:chExt cx="0" cy="0"/>
        </a:xfrm>
      </p:grpSpPr>
      <p:sp>
        <p:nvSpPr>
          <p:cNvPr id="78" name="Shape 78"/>
          <p:cNvSpPr txBox="1">
            <a:spLocks noGrp="1"/>
          </p:cNvSpPr>
          <p:nvPr>
            <p:ph type="body" idx="4294967295"/>
          </p:nvPr>
        </p:nvSpPr>
        <p:spPr>
          <a:xfrm>
            <a:off x="492400" y="1125900"/>
            <a:ext cx="6830100" cy="4017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800">
                <a:solidFill>
                  <a:srgbClr val="6A6A6A"/>
                </a:solidFill>
                <a:highlight>
                  <a:srgbClr val="FFFFFF"/>
                </a:highlight>
              </a:rPr>
              <a:t>The hypothesis we propose differs from previous works: </a:t>
            </a:r>
            <a:endParaRPr sz="1800">
              <a:solidFill>
                <a:srgbClr val="6A6A6A"/>
              </a:solidFill>
              <a:highlight>
                <a:srgbClr val="FFFFFF"/>
              </a:highlight>
            </a:endParaRPr>
          </a:p>
          <a:p>
            <a:pPr marL="457200" lvl="0" indent="-342900" rtl="0">
              <a:spcBef>
                <a:spcPts val="600"/>
              </a:spcBef>
              <a:spcAft>
                <a:spcPts val="0"/>
              </a:spcAft>
              <a:buClr>
                <a:srgbClr val="6A6A6A"/>
              </a:buClr>
              <a:buSzPts val="1800"/>
              <a:buChar char="▸"/>
            </a:pPr>
            <a:r>
              <a:rPr lang="en" sz="1800">
                <a:solidFill>
                  <a:srgbClr val="6A6A6A"/>
                </a:solidFill>
                <a:highlight>
                  <a:srgbClr val="FFFFFF"/>
                </a:highlight>
              </a:rPr>
              <a:t>Previous work has focused on only a minimum distance that should separate two virtual agents and how far the agent should stay within a range of distances from other agents in the </a:t>
            </a:r>
            <a:r>
              <a:rPr lang="en" sz="1800" b="1">
                <a:solidFill>
                  <a:srgbClr val="6A6A6A"/>
                </a:solidFill>
                <a:highlight>
                  <a:srgbClr val="FFFFFF"/>
                </a:highlight>
              </a:rPr>
              <a:t>non-verbal</a:t>
            </a:r>
            <a:r>
              <a:rPr lang="en" sz="1800">
                <a:solidFill>
                  <a:srgbClr val="6A6A6A"/>
                </a:solidFill>
                <a:highlight>
                  <a:srgbClr val="FFFFFF"/>
                </a:highlight>
              </a:rPr>
              <a:t> virtual environment. ［1］</a:t>
            </a:r>
            <a:endParaRPr sz="1800">
              <a:solidFill>
                <a:srgbClr val="6A6A6A"/>
              </a:solidFill>
              <a:highlight>
                <a:srgbClr val="FFFFFF"/>
              </a:highlight>
            </a:endParaRPr>
          </a:p>
          <a:p>
            <a:pPr marL="0" lvl="0" indent="0" rtl="0">
              <a:spcBef>
                <a:spcPts val="600"/>
              </a:spcBef>
              <a:spcAft>
                <a:spcPts val="0"/>
              </a:spcAft>
              <a:buNone/>
            </a:pPr>
            <a:endParaRPr sz="1800">
              <a:solidFill>
                <a:srgbClr val="6A6A6A"/>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729100" y="2449050"/>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a:t>Thank 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55450" y="636875"/>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Theory foundation</a:t>
            </a:r>
            <a:endParaRPr/>
          </a:p>
        </p:txBody>
      </p:sp>
      <p:sp>
        <p:nvSpPr>
          <p:cNvPr id="84" name="Shape 84"/>
          <p:cNvSpPr txBox="1">
            <a:spLocks noGrp="1"/>
          </p:cNvSpPr>
          <p:nvPr>
            <p:ph type="body" idx="4294967295"/>
          </p:nvPr>
        </p:nvSpPr>
        <p:spPr>
          <a:xfrm>
            <a:off x="255450" y="1877300"/>
            <a:ext cx="3893700" cy="2958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b="1" dirty="0">
                <a:solidFill>
                  <a:srgbClr val="6A6A6A"/>
                </a:solidFill>
                <a:highlight>
                  <a:srgbClr val="FFFFFF"/>
                </a:highlight>
              </a:rPr>
              <a:t>Measurement of Interpersonal Distance in Collaborative Virtual Environments</a:t>
            </a:r>
            <a:r>
              <a:rPr lang="en" sz="1800" dirty="0">
                <a:solidFill>
                  <a:srgbClr val="545454"/>
                </a:solidFill>
                <a:highlight>
                  <a:srgbClr val="FFFFFF"/>
                </a:highlight>
              </a:rPr>
              <a:t>is the study of human use of space and the effects that population density has on behaviour, communication, and social interaction.［1］</a:t>
            </a:r>
            <a:endParaRPr sz="1800" dirty="0">
              <a:solidFill>
                <a:srgbClr val="545454"/>
              </a:solidFill>
              <a:highlight>
                <a:srgbClr val="FFFFFF"/>
              </a:highlight>
            </a:endParaRPr>
          </a:p>
          <a:p>
            <a:pPr marL="457200" lvl="0" indent="-342900" rtl="0">
              <a:spcBef>
                <a:spcPts val="600"/>
              </a:spcBef>
              <a:spcAft>
                <a:spcPts val="0"/>
              </a:spcAft>
              <a:buClr>
                <a:schemeClr val="dk2"/>
              </a:buClr>
              <a:buSzPts val="1800"/>
              <a:buChar char="▸"/>
            </a:pPr>
            <a:r>
              <a:rPr lang="en" sz="1800" dirty="0">
                <a:solidFill>
                  <a:schemeClr val="dk2"/>
                </a:solidFill>
              </a:rPr>
              <a:t>Every person holds a mobile territory unconsciously is called </a:t>
            </a:r>
            <a:r>
              <a:rPr lang="en" sz="1800" b="1" dirty="0">
                <a:solidFill>
                  <a:schemeClr val="dk2"/>
                </a:solidFill>
              </a:rPr>
              <a:t>personal space.</a:t>
            </a:r>
            <a:endParaRPr sz="1800" b="1" dirty="0">
              <a:solidFill>
                <a:schemeClr val="dk2"/>
              </a:solidFill>
            </a:endParaRPr>
          </a:p>
          <a:p>
            <a:pPr marL="0" lvl="0" indent="0" rtl="0">
              <a:spcBef>
                <a:spcPts val="600"/>
              </a:spcBef>
              <a:spcAft>
                <a:spcPts val="0"/>
              </a:spcAft>
              <a:buNone/>
            </a:pPr>
            <a:endParaRPr b="1" dirty="0">
              <a:solidFill>
                <a:schemeClr val="dk2"/>
              </a:solidFill>
            </a:endParaRPr>
          </a:p>
          <a:p>
            <a:pPr marL="0" lvl="0" indent="0" rtl="0">
              <a:spcBef>
                <a:spcPts val="600"/>
              </a:spcBef>
              <a:spcAft>
                <a:spcPts val="0"/>
              </a:spcAft>
              <a:buNone/>
            </a:pPr>
            <a:endParaRPr dirty="0">
              <a:solidFill>
                <a:schemeClr val="dk2"/>
              </a:solidFill>
            </a:endParaRPr>
          </a:p>
          <a:p>
            <a:pPr marL="0" lvl="0" indent="0" rtl="0">
              <a:spcBef>
                <a:spcPts val="600"/>
              </a:spcBef>
              <a:spcAft>
                <a:spcPts val="0"/>
              </a:spcAft>
              <a:buNone/>
            </a:pPr>
            <a:endParaRPr sz="1800" dirty="0">
              <a:solidFill>
                <a:srgbClr val="545454"/>
              </a:solidFill>
              <a:highlight>
                <a:srgbClr val="FFFFFF"/>
              </a:highlight>
              <a:latin typeface="Arial"/>
              <a:ea typeface="Arial"/>
              <a:cs typeface="Arial"/>
              <a:sym typeface="Arial"/>
            </a:endParaRPr>
          </a:p>
        </p:txBody>
      </p:sp>
      <p:pic>
        <p:nvPicPr>
          <p:cNvPr id="85" name="Shape 85" descr="屏幕快照 2016-12-04 下午3.20.00.png"/>
          <p:cNvPicPr preferRelativeResize="0"/>
          <p:nvPr/>
        </p:nvPicPr>
        <p:blipFill>
          <a:blip r:embed="rId3">
            <a:alphaModFix/>
          </a:blip>
          <a:stretch>
            <a:fillRect/>
          </a:stretch>
        </p:blipFill>
        <p:spPr>
          <a:xfrm>
            <a:off x="4067944" y="2139702"/>
            <a:ext cx="3312368" cy="29523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788850" y="666525"/>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Experiment Design</a:t>
            </a:r>
            <a:endParaRPr/>
          </a:p>
        </p:txBody>
      </p:sp>
      <p:sp>
        <p:nvSpPr>
          <p:cNvPr id="91" name="Shape 91"/>
          <p:cNvSpPr txBox="1">
            <a:spLocks noGrp="1"/>
          </p:cNvSpPr>
          <p:nvPr>
            <p:ph type="body" idx="4294967295"/>
          </p:nvPr>
        </p:nvSpPr>
        <p:spPr>
          <a:xfrm>
            <a:off x="788850" y="1477375"/>
            <a:ext cx="5775600" cy="2748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Font typeface="Karla"/>
              <a:buChar char="●"/>
            </a:pPr>
            <a:r>
              <a:rPr lang="en" sz="1800">
                <a:solidFill>
                  <a:schemeClr val="dk1"/>
                </a:solidFill>
              </a:rPr>
              <a:t>Testing people from different countries and background and mix them to in groups</a:t>
            </a:r>
            <a:endParaRPr sz="1800">
              <a:solidFill>
                <a:schemeClr val="dk1"/>
              </a:solidFill>
            </a:endParaRPr>
          </a:p>
          <a:p>
            <a:pPr marL="457200" lvl="0" indent="-342900" rtl="0">
              <a:spcBef>
                <a:spcPts val="0"/>
              </a:spcBef>
              <a:spcAft>
                <a:spcPts val="0"/>
              </a:spcAft>
              <a:buClr>
                <a:schemeClr val="dk1"/>
              </a:buClr>
              <a:buSzPts val="1800"/>
              <a:buFont typeface="Karla"/>
              <a:buChar char="●"/>
            </a:pPr>
            <a:r>
              <a:rPr lang="en" sz="1800">
                <a:solidFill>
                  <a:schemeClr val="dk1"/>
                </a:solidFill>
              </a:rPr>
              <a:t>Let participants do free talking in VR environment and make them feel as relaxed as they would communicate in real world</a:t>
            </a:r>
            <a:endParaRPr sz="1800" b="1">
              <a:solidFill>
                <a:schemeClr val="dk1"/>
              </a:solidFill>
            </a:endParaRPr>
          </a:p>
          <a:p>
            <a:pPr marL="457200" lvl="0" indent="-342900" rtl="0">
              <a:spcBef>
                <a:spcPts val="0"/>
              </a:spcBef>
              <a:spcAft>
                <a:spcPts val="0"/>
              </a:spcAft>
              <a:buClr>
                <a:schemeClr val="dk1"/>
              </a:buClr>
              <a:buSzPts val="1800"/>
              <a:buFont typeface="Karla"/>
              <a:buChar char="●"/>
            </a:pPr>
            <a:r>
              <a:rPr lang="en" sz="1800">
                <a:solidFill>
                  <a:schemeClr val="dk1"/>
                </a:solidFill>
              </a:rPr>
              <a:t>In the end the participants will finish a  questionnaire about their overall feelings</a:t>
            </a:r>
            <a:endParaRPr sz="1800">
              <a:solidFill>
                <a:schemeClr val="dk1"/>
              </a:solidFill>
            </a:endParaRPr>
          </a:p>
          <a:p>
            <a:pPr marL="457200" lvl="0" indent="-342900" rtl="0">
              <a:spcBef>
                <a:spcPts val="0"/>
              </a:spcBef>
              <a:spcAft>
                <a:spcPts val="0"/>
              </a:spcAft>
              <a:buClr>
                <a:schemeClr val="dk1"/>
              </a:buClr>
              <a:buSzPts val="1800"/>
              <a:buFont typeface="Arial"/>
              <a:buChar char="●"/>
            </a:pPr>
            <a:r>
              <a:rPr lang="en" sz="1800">
                <a:solidFill>
                  <a:schemeClr val="dk1"/>
                </a:solidFill>
              </a:rPr>
              <a:t>Collect data from participants’ questionnaire and analyze the data</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788850" y="666525"/>
            <a:ext cx="4801500" cy="40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Experiment Development</a:t>
            </a:r>
            <a:endParaRPr/>
          </a:p>
        </p:txBody>
      </p:sp>
      <p:sp>
        <p:nvSpPr>
          <p:cNvPr id="97" name="Shape 97"/>
          <p:cNvSpPr txBox="1">
            <a:spLocks noGrp="1"/>
          </p:cNvSpPr>
          <p:nvPr>
            <p:ph type="body" idx="4294967295"/>
          </p:nvPr>
        </p:nvSpPr>
        <p:spPr>
          <a:xfrm>
            <a:off x="788850" y="1477375"/>
            <a:ext cx="5775600" cy="2748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Font typeface="Karla"/>
              <a:buChar char="●"/>
            </a:pPr>
            <a:r>
              <a:rPr lang="en" sz="1800">
                <a:solidFill>
                  <a:schemeClr val="dk1"/>
                </a:solidFill>
              </a:rPr>
              <a:t>SteamVR SDK</a:t>
            </a:r>
            <a:endParaRPr sz="1800">
              <a:solidFill>
                <a:schemeClr val="dk1"/>
              </a:solidFill>
            </a:endParaRPr>
          </a:p>
          <a:p>
            <a:pPr marL="457200" lvl="0" indent="-342900" rtl="0">
              <a:spcBef>
                <a:spcPts val="0"/>
              </a:spcBef>
              <a:spcAft>
                <a:spcPts val="0"/>
              </a:spcAft>
              <a:buClr>
                <a:schemeClr val="dk1"/>
              </a:buClr>
              <a:buSzPts val="1800"/>
              <a:buFont typeface="Karla"/>
              <a:buChar char="●"/>
            </a:pPr>
            <a:r>
              <a:rPr lang="en" sz="1800">
                <a:solidFill>
                  <a:schemeClr val="dk1"/>
                </a:solidFill>
              </a:rPr>
              <a:t>Network</a:t>
            </a:r>
            <a:endParaRPr sz="1800">
              <a:solidFill>
                <a:schemeClr val="dk1"/>
              </a:solidFill>
            </a:endParaRPr>
          </a:p>
          <a:p>
            <a:pPr marL="914400" lvl="1" indent="-342900" rtl="0">
              <a:spcBef>
                <a:spcPts val="0"/>
              </a:spcBef>
              <a:spcAft>
                <a:spcPts val="0"/>
              </a:spcAft>
              <a:buClr>
                <a:schemeClr val="dk1"/>
              </a:buClr>
              <a:buSzPts val="1800"/>
              <a:buFont typeface="Arial"/>
              <a:buChar char="o"/>
            </a:pPr>
            <a:r>
              <a:rPr lang="en" sz="1800">
                <a:solidFill>
                  <a:schemeClr val="dk1"/>
                </a:solidFill>
              </a:rPr>
              <a:t>Custom network solution for Vive involving a LAN setup</a:t>
            </a:r>
            <a:endParaRPr sz="1800">
              <a:solidFill>
                <a:schemeClr val="dk1"/>
              </a:solidFill>
            </a:endParaRPr>
          </a:p>
          <a:p>
            <a:pPr marL="457200" lvl="0" indent="-342900" rtl="0">
              <a:spcBef>
                <a:spcPts val="0"/>
              </a:spcBef>
              <a:spcAft>
                <a:spcPts val="0"/>
              </a:spcAft>
              <a:buClr>
                <a:schemeClr val="dk1"/>
              </a:buClr>
              <a:buSzPts val="1800"/>
              <a:buFont typeface="Karla"/>
              <a:buChar char="●"/>
            </a:pPr>
            <a:r>
              <a:rPr lang="en" sz="1800">
                <a:solidFill>
                  <a:schemeClr val="dk1"/>
                </a:solidFill>
              </a:rPr>
              <a:t>Voice</a:t>
            </a:r>
            <a:endParaRPr sz="1800">
              <a:solidFill>
                <a:schemeClr val="dk1"/>
              </a:solidFill>
            </a:endParaRPr>
          </a:p>
          <a:p>
            <a:pPr marL="914400" lvl="1" indent="-342900" rtl="0">
              <a:spcBef>
                <a:spcPts val="0"/>
              </a:spcBef>
              <a:spcAft>
                <a:spcPts val="0"/>
              </a:spcAft>
              <a:buClr>
                <a:schemeClr val="dk1"/>
              </a:buClr>
              <a:buSzPts val="1800"/>
              <a:buFont typeface="Arial"/>
              <a:buChar char="o"/>
            </a:pPr>
            <a:r>
              <a:rPr lang="en" sz="1800">
                <a:solidFill>
                  <a:schemeClr val="dk1"/>
                </a:solidFill>
              </a:rPr>
              <a:t>Custom VoIP solution for communication in VR - in the game engine environment</a:t>
            </a:r>
            <a:endParaRPr sz="1800">
              <a:solidFill>
                <a:schemeClr val="dk1"/>
              </a:solidFill>
            </a:endParaRPr>
          </a:p>
          <a:p>
            <a:pPr marL="457200" lvl="0" indent="-342900" rtl="0">
              <a:spcBef>
                <a:spcPts val="0"/>
              </a:spcBef>
              <a:spcAft>
                <a:spcPts val="0"/>
              </a:spcAft>
              <a:buClr>
                <a:schemeClr val="dk1"/>
              </a:buClr>
              <a:buSzPts val="1800"/>
              <a:buFont typeface="Arial"/>
              <a:buChar char="●"/>
            </a:pPr>
            <a:r>
              <a:rPr lang="en" sz="1800">
                <a:solidFill>
                  <a:schemeClr val="dk1"/>
                </a:solidFill>
              </a:rPr>
              <a:t>Requires two computers to run two HTC Vive’s simultaneously</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932900" y="1679450"/>
            <a:ext cx="4801500" cy="1317000"/>
          </a:xfrm>
          <a:prstGeom prst="rect">
            <a:avLst/>
          </a:prstGeom>
        </p:spPr>
        <p:txBody>
          <a:bodyPr spcFirstLastPara="1" wrap="square" lIns="91425" tIns="91425" rIns="91425" bIns="91425" anchor="b" anchorCtr="0">
            <a:noAutofit/>
          </a:bodyPr>
          <a:lstStyle/>
          <a:p>
            <a:pPr marL="457200" lvl="0" indent="-342900" rtl="0">
              <a:spcBef>
                <a:spcPts val="0"/>
              </a:spcBef>
              <a:spcAft>
                <a:spcPts val="0"/>
              </a:spcAft>
              <a:buClr>
                <a:srgbClr val="000000"/>
              </a:buClr>
              <a:buSzPts val="1800"/>
              <a:buFont typeface="Karla"/>
              <a:buChar char="●"/>
            </a:pPr>
            <a:r>
              <a:rPr lang="en" sz="1800">
                <a:solidFill>
                  <a:srgbClr val="000000"/>
                </a:solidFill>
                <a:latin typeface="Karla"/>
                <a:ea typeface="Karla"/>
                <a:cs typeface="Karla"/>
                <a:sym typeface="Karla"/>
              </a:rPr>
              <a:t>Equipment</a:t>
            </a:r>
            <a:endParaRPr sz="1800">
              <a:solidFill>
                <a:srgbClr val="000000"/>
              </a:solidFill>
              <a:latin typeface="Karla"/>
              <a:ea typeface="Karla"/>
              <a:cs typeface="Karla"/>
              <a:sym typeface="Karla"/>
            </a:endParaRPr>
          </a:p>
          <a:p>
            <a:pPr marL="0" lvl="0" indent="0" rtl="0">
              <a:spcBef>
                <a:spcPts val="0"/>
              </a:spcBef>
              <a:spcAft>
                <a:spcPts val="0"/>
              </a:spcAft>
              <a:buNone/>
            </a:pPr>
            <a:r>
              <a:rPr lang="en" sz="1800" b="0">
                <a:solidFill>
                  <a:srgbClr val="000000"/>
                </a:solidFill>
                <a:latin typeface="Karla"/>
                <a:ea typeface="Karla"/>
                <a:cs typeface="Karla"/>
                <a:sym typeface="Karla"/>
              </a:rPr>
              <a:t>        HTC Vives X 2</a:t>
            </a:r>
            <a:endParaRPr sz="1800" b="0">
              <a:solidFill>
                <a:srgbClr val="000000"/>
              </a:solidFill>
              <a:latin typeface="Karla"/>
              <a:ea typeface="Karla"/>
              <a:cs typeface="Karla"/>
              <a:sym typeface="Karla"/>
            </a:endParaRPr>
          </a:p>
          <a:p>
            <a:pPr marL="0" lvl="0" indent="0" rtl="0">
              <a:spcBef>
                <a:spcPts val="0"/>
              </a:spcBef>
              <a:spcAft>
                <a:spcPts val="0"/>
              </a:spcAft>
              <a:buNone/>
            </a:pPr>
            <a:r>
              <a:rPr lang="en" sz="1800" b="0">
                <a:solidFill>
                  <a:srgbClr val="000000"/>
                </a:solidFill>
                <a:latin typeface="Karla"/>
                <a:ea typeface="Karla"/>
                <a:cs typeface="Karla"/>
                <a:sym typeface="Karla"/>
              </a:rPr>
              <a:t>	Computers X2</a:t>
            </a:r>
            <a:endParaRPr sz="1800" b="0">
              <a:solidFill>
                <a:srgbClr val="000000"/>
              </a:solidFill>
              <a:latin typeface="Karla"/>
              <a:ea typeface="Karla"/>
              <a:cs typeface="Karla"/>
              <a:sym typeface="Karla"/>
            </a:endParaRPr>
          </a:p>
          <a:p>
            <a:pPr marL="0" lvl="0" indent="0">
              <a:spcBef>
                <a:spcPts val="0"/>
              </a:spcBef>
              <a:spcAft>
                <a:spcPts val="0"/>
              </a:spcAft>
              <a:buClr>
                <a:schemeClr val="dk1"/>
              </a:buClr>
              <a:buSzPts val="1100"/>
              <a:buFont typeface="Arial"/>
              <a:buNone/>
            </a:pPr>
            <a:r>
              <a:rPr lang="en" sz="1800" b="0">
                <a:solidFill>
                  <a:srgbClr val="000000"/>
                </a:solidFill>
                <a:latin typeface="Karla"/>
                <a:ea typeface="Karla"/>
                <a:cs typeface="Karla"/>
                <a:sym typeface="Karla"/>
              </a:rPr>
              <a:t>        Lab Space X 2</a:t>
            </a:r>
            <a:endParaRPr sz="1800" b="0">
              <a:solidFill>
                <a:srgbClr val="000000"/>
              </a:solidFill>
              <a:latin typeface="Karla"/>
              <a:ea typeface="Karla"/>
              <a:cs typeface="Karla"/>
              <a:sym typeface="Karla"/>
            </a:endParaRPr>
          </a:p>
          <a:p>
            <a:pPr marL="0" lvl="0" indent="0" rtl="0">
              <a:spcBef>
                <a:spcPts val="0"/>
              </a:spcBef>
              <a:spcAft>
                <a:spcPts val="0"/>
              </a:spcAft>
              <a:buClr>
                <a:schemeClr val="dk1"/>
              </a:buClr>
              <a:buSzPts val="1100"/>
              <a:buFont typeface="Arial"/>
              <a:buNone/>
            </a:pPr>
            <a:r>
              <a:rPr lang="en" sz="1800" b="0">
                <a:solidFill>
                  <a:srgbClr val="000000"/>
                </a:solidFill>
                <a:latin typeface="Karla"/>
                <a:ea typeface="Karla"/>
                <a:cs typeface="Karla"/>
                <a:sym typeface="Karla"/>
              </a:rPr>
              <a:t>        Headphones X 2</a:t>
            </a:r>
            <a:endParaRPr sz="1800" b="0">
              <a:solidFill>
                <a:srgbClr val="000000"/>
              </a:solidFill>
              <a:latin typeface="Karla"/>
              <a:ea typeface="Karla"/>
              <a:cs typeface="Karla"/>
              <a:sym typeface="Karla"/>
            </a:endParaRPr>
          </a:p>
        </p:txBody>
      </p:sp>
      <p:sp>
        <p:nvSpPr>
          <p:cNvPr id="103" name="Shape 103"/>
          <p:cNvSpPr txBox="1"/>
          <p:nvPr/>
        </p:nvSpPr>
        <p:spPr>
          <a:xfrm>
            <a:off x="932900" y="2874150"/>
            <a:ext cx="7061700" cy="1571700"/>
          </a:xfrm>
          <a:prstGeom prst="rect">
            <a:avLst/>
          </a:prstGeom>
          <a:noFill/>
          <a:ln>
            <a:noFill/>
          </a:ln>
        </p:spPr>
        <p:txBody>
          <a:bodyPr spcFirstLastPara="1" wrap="square" lIns="91425" tIns="91425" rIns="91425" bIns="91425" anchor="ctr" anchorCtr="0">
            <a:noAutofit/>
          </a:bodyPr>
          <a:lstStyle/>
          <a:p>
            <a:pPr marL="457200" lvl="0" indent="-342900" rtl="0">
              <a:spcBef>
                <a:spcPts val="0"/>
              </a:spcBef>
              <a:spcAft>
                <a:spcPts val="0"/>
              </a:spcAft>
              <a:buSzPts val="1800"/>
              <a:buFont typeface="Karla"/>
              <a:buChar char="●"/>
            </a:pPr>
            <a:r>
              <a:rPr lang="en" sz="1800" b="1">
                <a:latin typeface="Karla"/>
                <a:ea typeface="Karla"/>
                <a:cs typeface="Karla"/>
                <a:sym typeface="Karla"/>
              </a:rPr>
              <a:t>Participants</a:t>
            </a:r>
            <a:endParaRPr sz="1800">
              <a:latin typeface="Karla"/>
              <a:ea typeface="Karla"/>
              <a:cs typeface="Karla"/>
              <a:sym typeface="Karla"/>
            </a:endParaRPr>
          </a:p>
          <a:p>
            <a:pPr marL="0" lvl="0" indent="457200" rtl="0">
              <a:spcBef>
                <a:spcPts val="0"/>
              </a:spcBef>
              <a:spcAft>
                <a:spcPts val="0"/>
              </a:spcAft>
              <a:buNone/>
            </a:pPr>
            <a:r>
              <a:rPr lang="en" sz="1800">
                <a:latin typeface="Karla"/>
                <a:ea typeface="Karla"/>
                <a:cs typeface="Karla"/>
                <a:sym typeface="Karla"/>
              </a:rPr>
              <a:t>8 pairs of people. 5 pairs are from the same country and others are from differing countries. </a:t>
            </a:r>
            <a:endParaRPr sz="1800">
              <a:latin typeface="Karla"/>
              <a:ea typeface="Karla"/>
              <a:cs typeface="Karla"/>
              <a:sym typeface="Karla"/>
            </a:endParaRPr>
          </a:p>
        </p:txBody>
      </p:sp>
      <p:sp>
        <p:nvSpPr>
          <p:cNvPr id="104" name="Shape 104"/>
          <p:cNvSpPr txBox="1"/>
          <p:nvPr/>
        </p:nvSpPr>
        <p:spPr>
          <a:xfrm>
            <a:off x="840250" y="528150"/>
            <a:ext cx="2808900" cy="71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rgbClr val="999999"/>
                </a:solidFill>
                <a:latin typeface="Montserrat"/>
                <a:ea typeface="Montserrat"/>
                <a:cs typeface="Montserrat"/>
                <a:sym typeface="Montserrat"/>
              </a:rPr>
              <a:t>Experiment</a:t>
            </a:r>
            <a:endParaRPr sz="2400" b="1">
              <a:solidFill>
                <a:srgbClr val="99999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08"/>
        <p:cNvGrpSpPr/>
        <p:nvPr/>
      </p:nvGrpSpPr>
      <p:grpSpPr>
        <a:xfrm>
          <a:off x="0" y="0"/>
          <a:ext cx="0" cy="0"/>
          <a:chOff x="0" y="0"/>
          <a:chExt cx="0" cy="0"/>
        </a:xfrm>
      </p:grpSpPr>
      <p:pic>
        <p:nvPicPr>
          <p:cNvPr id="109" name="Shape 109" descr="webwxgetmsgimg (18).jpeg"/>
          <p:cNvPicPr preferRelativeResize="0"/>
          <p:nvPr/>
        </p:nvPicPr>
        <p:blipFill>
          <a:blip r:embed="rId3">
            <a:alphaModFix/>
          </a:blip>
          <a:stretch>
            <a:fillRect/>
          </a:stretch>
        </p:blipFill>
        <p:spPr>
          <a:xfrm>
            <a:off x="0" y="-207525"/>
            <a:ext cx="4298626" cy="573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41700" y="1609100"/>
            <a:ext cx="8405700" cy="1535700"/>
          </a:xfrm>
          <a:prstGeom prst="rect">
            <a:avLst/>
          </a:prstGeom>
        </p:spPr>
        <p:txBody>
          <a:bodyPr spcFirstLastPara="1" wrap="square" lIns="91425" tIns="91425" rIns="91425" bIns="91425" anchor="b" anchorCtr="0">
            <a:noAutofit/>
          </a:bodyPr>
          <a:lstStyle/>
          <a:p>
            <a:pPr marL="457200" lvl="0" indent="-342900" rtl="0">
              <a:spcBef>
                <a:spcPts val="0"/>
              </a:spcBef>
              <a:spcAft>
                <a:spcPts val="0"/>
              </a:spcAft>
              <a:buClr>
                <a:schemeClr val="dk1"/>
              </a:buClr>
              <a:buSzPts val="1800"/>
              <a:buFont typeface="Karla"/>
              <a:buChar char="●"/>
            </a:pPr>
            <a:r>
              <a:rPr lang="en" sz="1800">
                <a:solidFill>
                  <a:schemeClr val="dk1"/>
                </a:solidFill>
                <a:latin typeface="Karla"/>
                <a:ea typeface="Karla"/>
                <a:cs typeface="Karla"/>
                <a:sym typeface="Karla"/>
              </a:rPr>
              <a:t>Research teamwork</a:t>
            </a:r>
            <a:endParaRPr sz="1800">
              <a:solidFill>
                <a:schemeClr val="dk1"/>
              </a:solidFill>
              <a:latin typeface="Karla"/>
              <a:ea typeface="Karla"/>
              <a:cs typeface="Karla"/>
              <a:sym typeface="Karla"/>
            </a:endParaRPr>
          </a:p>
          <a:p>
            <a:pPr marL="0" lvl="0" indent="457200">
              <a:spcBef>
                <a:spcPts val="0"/>
              </a:spcBef>
              <a:spcAft>
                <a:spcPts val="0"/>
              </a:spcAft>
              <a:buNone/>
            </a:pPr>
            <a:r>
              <a:rPr lang="en" sz="1800" b="0">
                <a:solidFill>
                  <a:srgbClr val="000000"/>
                </a:solidFill>
                <a:latin typeface="Karla"/>
                <a:ea typeface="Karla"/>
                <a:cs typeface="Karla"/>
                <a:sym typeface="Karla"/>
              </a:rPr>
              <a:t>Ali:  Take notes and do the general observation</a:t>
            </a:r>
            <a:endParaRPr sz="1800" b="0">
              <a:solidFill>
                <a:srgbClr val="000000"/>
              </a:solidFill>
              <a:latin typeface="Karla"/>
              <a:ea typeface="Karla"/>
              <a:cs typeface="Karla"/>
              <a:sym typeface="Karla"/>
            </a:endParaRPr>
          </a:p>
          <a:p>
            <a:pPr marL="0" lvl="0" indent="457200">
              <a:spcBef>
                <a:spcPts val="0"/>
              </a:spcBef>
              <a:spcAft>
                <a:spcPts val="0"/>
              </a:spcAft>
              <a:buNone/>
            </a:pPr>
            <a:r>
              <a:rPr lang="en" sz="1800" b="0">
                <a:solidFill>
                  <a:srgbClr val="000000"/>
                </a:solidFill>
                <a:latin typeface="Karla"/>
                <a:ea typeface="Karla"/>
                <a:cs typeface="Karla"/>
                <a:sym typeface="Karla"/>
              </a:rPr>
              <a:t>Wenyu: Provide instructions and handling questionnaire</a:t>
            </a:r>
            <a:endParaRPr sz="1800" b="0">
              <a:solidFill>
                <a:srgbClr val="000000"/>
              </a:solidFill>
              <a:latin typeface="Karla"/>
              <a:ea typeface="Karla"/>
              <a:cs typeface="Karla"/>
              <a:sym typeface="Karla"/>
            </a:endParaRPr>
          </a:p>
          <a:p>
            <a:pPr marL="0" lvl="0" indent="457200">
              <a:spcBef>
                <a:spcPts val="0"/>
              </a:spcBef>
              <a:spcAft>
                <a:spcPts val="0"/>
              </a:spcAft>
              <a:buNone/>
            </a:pPr>
            <a:r>
              <a:rPr lang="en" sz="1800" b="0">
                <a:solidFill>
                  <a:srgbClr val="000000"/>
                </a:solidFill>
                <a:latin typeface="Karla"/>
                <a:ea typeface="Karla"/>
                <a:cs typeface="Karla"/>
                <a:sym typeface="Karla"/>
              </a:rPr>
              <a:t>Alex: Provide instructions and troubleshoot program errors</a:t>
            </a:r>
            <a:endParaRPr sz="1800" b="0">
              <a:solidFill>
                <a:srgbClr val="000000"/>
              </a:solidFill>
              <a:latin typeface="Karla"/>
              <a:ea typeface="Karla"/>
              <a:cs typeface="Karla"/>
              <a:sym typeface="Karla"/>
            </a:endParaRPr>
          </a:p>
          <a:p>
            <a:pPr marL="0" lvl="0" indent="457200" rtl="0">
              <a:spcBef>
                <a:spcPts val="0"/>
              </a:spcBef>
              <a:spcAft>
                <a:spcPts val="0"/>
              </a:spcAft>
              <a:buNone/>
            </a:pPr>
            <a:r>
              <a:rPr lang="en" sz="1800" b="0">
                <a:solidFill>
                  <a:srgbClr val="000000"/>
                </a:solidFill>
                <a:latin typeface="Karla"/>
                <a:ea typeface="Karla"/>
                <a:cs typeface="Karla"/>
                <a:sym typeface="Karla"/>
              </a:rPr>
              <a:t>Yexin: Audio recording and take photos</a:t>
            </a:r>
            <a:endParaRPr sz="1800" b="0">
              <a:solidFill>
                <a:srgbClr val="000000"/>
              </a:solidFill>
              <a:latin typeface="Karla"/>
              <a:ea typeface="Karla"/>
              <a:cs typeface="Karla"/>
              <a:sym typeface="Karla"/>
            </a:endParaRPr>
          </a:p>
        </p:txBody>
      </p:sp>
      <p:sp>
        <p:nvSpPr>
          <p:cNvPr id="115" name="Shape 115"/>
          <p:cNvSpPr txBox="1"/>
          <p:nvPr/>
        </p:nvSpPr>
        <p:spPr>
          <a:xfrm>
            <a:off x="840250" y="528150"/>
            <a:ext cx="2808900" cy="71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b="1">
                <a:solidFill>
                  <a:srgbClr val="999999"/>
                </a:solidFill>
                <a:latin typeface="Montserrat"/>
                <a:ea typeface="Montserrat"/>
                <a:cs typeface="Montserrat"/>
                <a:sym typeface="Montserrat"/>
              </a:rPr>
              <a:t>Experiment</a:t>
            </a:r>
            <a:endParaRPr sz="2400" b="1">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896</Words>
  <Application>Microsoft Office PowerPoint</Application>
  <PresentationFormat>全屏显示(16:9)</PresentationFormat>
  <Paragraphs>121</Paragraphs>
  <Slides>30</Slides>
  <Notes>30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Arial</vt:lpstr>
      <vt:lpstr>宋体</vt:lpstr>
      <vt:lpstr>Montserrat</vt:lpstr>
      <vt:lpstr>Karla</vt:lpstr>
      <vt:lpstr>Arvirargus template</vt:lpstr>
      <vt:lpstr>CGT 511 FINAL PRESENTATION CGT 511</vt:lpstr>
      <vt:lpstr>Hypothesis</vt:lpstr>
      <vt:lpstr>PowerPoint 演示文稿</vt:lpstr>
      <vt:lpstr>Theory foundation</vt:lpstr>
      <vt:lpstr>Experiment Design</vt:lpstr>
      <vt:lpstr>Experiment Development</vt:lpstr>
      <vt:lpstr>Equipment         HTC Vives X 2  Computers X2         Lab Space X 2         Headphones X 2</vt:lpstr>
      <vt:lpstr>PowerPoint 演示文稿</vt:lpstr>
      <vt:lpstr>Research teamwork Ali:  Take notes and do the general observation Wenyu: Provide instructions and handling questionnaire Alex: Provide instructions and troubleshoot program errors Yexin: Audio recording and take photos</vt:lpstr>
      <vt:lpstr> </vt:lpstr>
      <vt:lpstr>PowerPoint 演示文稿</vt:lpstr>
      <vt:lpstr> </vt:lpstr>
      <vt:lpstr>PowerPoint 演示文稿</vt:lpstr>
      <vt:lpstr> </vt:lpstr>
      <vt:lpstr>Data Analysis</vt:lpstr>
      <vt:lpstr>Usability Factors</vt:lpstr>
      <vt:lpstr>Diagnostic Factors</vt:lpstr>
      <vt:lpstr>Distance</vt:lpstr>
      <vt:lpstr>Average Communicative Distance </vt:lpstr>
      <vt:lpstr>Calculations: We calculate the mode of the distance between pairs to record the distance that people keep the longest time. After getting the mode of the distance of each group we calculate the average number Finally, we compare this number with the personal space model to find that it is bigger than the range of the personal space.</vt:lpstr>
      <vt:lpstr>2.44 m </vt:lpstr>
      <vt:lpstr>Quotes </vt:lpstr>
      <vt:lpstr>Quotes </vt:lpstr>
      <vt:lpstr>Quotes </vt:lpstr>
      <vt:lpstr>Data Analysis </vt:lpstr>
      <vt:lpstr>Improvements</vt:lpstr>
      <vt:lpstr>Reference:  Laga, H., &amp; Amaoka, T. (2009, December). Modeling the spatial behavior of virtual agents in groups for non-verbal communication in virtual worlds. In Proceedings of the 3rd International Universal Communication Symposium(pp. 154-159). ACM.   Adams, H., Thompson, C., Thomas, D., Sharis, F., Jernigan, C. G., Moore, C., &amp; Williams, B. (2015, September). The effect of interpersonal familiarity on cooperation in a virtual environment. In Proceedings of the ACM IGGRAPH Symposium on Applied Perception (pp. 138-138). ACM.</vt:lpstr>
      <vt:lpstr>PowerPoint 演示文稿</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CGT 511 FINAL PRESENTATION CGT 511</dc:title>
  <dc:creator>Administrator</dc:creator>
  <cp:lastModifiedBy>deeplm</cp:lastModifiedBy>
  <cp:revision>2</cp:revision>
  <dcterms:modified xsi:type="dcterms:W3CDTF">2018-05-10T02:03:52Z</dcterms:modified>
</cp:coreProperties>
</file>