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63" r:id="rId3"/>
    <p:sldId id="310" r:id="rId4"/>
    <p:sldId id="312" r:id="rId5"/>
    <p:sldId id="311" r:id="rId6"/>
    <p:sldId id="313" r:id="rId7"/>
    <p:sldId id="315" r:id="rId8"/>
    <p:sldId id="320" r:id="rId9"/>
    <p:sldId id="318" r:id="rId10"/>
    <p:sldId id="321" r:id="rId11"/>
    <p:sldId id="330" r:id="rId12"/>
    <p:sldId id="331" r:id="rId13"/>
    <p:sldId id="332" r:id="rId14"/>
    <p:sldId id="32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qi Zhang" initials="YZ" lastIdx="1" clrIdx="0">
    <p:extLst>
      <p:ext uri="{19B8F6BF-5375-455C-9EA6-DF929625EA0E}">
        <p15:presenceInfo xmlns:p15="http://schemas.microsoft.com/office/powerpoint/2012/main" userId="d5bc38d8cb278d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646F"/>
    <a:srgbClr val="B28C94"/>
    <a:srgbClr val="CE92B3"/>
    <a:srgbClr val="000000"/>
    <a:srgbClr val="F3F3F3"/>
    <a:srgbClr val="002B91"/>
    <a:srgbClr val="012B91"/>
    <a:srgbClr val="010191"/>
    <a:srgbClr val="4582A1"/>
    <a:srgbClr val="4B8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1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60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F33A-BB8A-487B-A645-B2F2F920DFF1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D9241-E7D2-4BB0-B32A-AC7496647F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54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561E-7585-4521-8FD2-2178141043E9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7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3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226059" y="253464"/>
            <a:ext cx="758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kern="100" dirty="0">
                <a:solidFill>
                  <a:schemeClr val="accent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03</a:t>
            </a:r>
            <a:endParaRPr lang="zh-CN" altLang="en-US" sz="4000" kern="100" dirty="0">
              <a:solidFill>
                <a:schemeClr val="accent6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33160" y="115115"/>
            <a:ext cx="944625" cy="927986"/>
            <a:chOff x="3627746" y="1200316"/>
            <a:chExt cx="944625" cy="927986"/>
          </a:xfrm>
        </p:grpSpPr>
        <p:grpSp>
          <p:nvGrpSpPr>
            <p:cNvPr id="9" name="组合 8"/>
            <p:cNvGrpSpPr/>
            <p:nvPr/>
          </p:nvGrpSpPr>
          <p:grpSpPr>
            <a:xfrm>
              <a:off x="4339636" y="1200316"/>
              <a:ext cx="232735" cy="235114"/>
              <a:chOff x="4387704" y="1106340"/>
              <a:chExt cx="232735" cy="235114"/>
            </a:xfrm>
          </p:grpSpPr>
          <p:cxnSp>
            <p:nvCxnSpPr>
              <p:cNvPr id="13" name="直接连接符 12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 flipH="1" flipV="1">
              <a:off x="3627746" y="1893188"/>
              <a:ext cx="232735" cy="235114"/>
              <a:chOff x="4387704" y="1106340"/>
              <a:chExt cx="232735" cy="235114"/>
            </a:xfrm>
          </p:grpSpPr>
          <p:cxnSp>
            <p:nvCxnSpPr>
              <p:cNvPr id="11" name="直接连接符 10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文本框 14"/>
          <p:cNvSpPr txBox="1"/>
          <p:nvPr userDrawn="1"/>
        </p:nvSpPr>
        <p:spPr>
          <a:xfrm>
            <a:off x="841690" y="342961"/>
            <a:ext cx="3436107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kern="1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of Part Three</a:t>
            </a:r>
            <a:endParaRPr lang="zh-CN" altLang="en-US" sz="2400" kern="1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cxnSpLocks/>
          </p:cNvCxnSpPr>
          <p:nvPr userDrawn="1"/>
        </p:nvCxnSpPr>
        <p:spPr>
          <a:xfrm>
            <a:off x="841690" y="8243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 userDrawn="1"/>
        </p:nvCxnSpPr>
        <p:spPr>
          <a:xfrm>
            <a:off x="841690" y="65774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 userDrawn="1"/>
        </p:nvGrpSpPr>
        <p:grpSpPr>
          <a:xfrm>
            <a:off x="10756591" y="475787"/>
            <a:ext cx="443123" cy="253371"/>
            <a:chOff x="6843176" y="668648"/>
            <a:chExt cx="3481924" cy="1990911"/>
          </a:xfrm>
          <a:solidFill>
            <a:schemeClr val="accent6"/>
          </a:solidFill>
        </p:grpSpPr>
        <p:grpSp>
          <p:nvGrpSpPr>
            <p:cNvPr id="19" name="组合 18"/>
            <p:cNvGrpSpPr/>
            <p:nvPr/>
          </p:nvGrpSpPr>
          <p:grpSpPr>
            <a:xfrm>
              <a:off x="6843176" y="668648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6" name="矩形 25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843176" y="1438195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4" name="矩形 23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843176" y="2207741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2" name="矩形 21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233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4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226059" y="253464"/>
            <a:ext cx="758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kern="100" dirty="0">
                <a:solidFill>
                  <a:schemeClr val="accent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04</a:t>
            </a:r>
            <a:endParaRPr lang="zh-CN" altLang="en-US" sz="4000" kern="100" dirty="0">
              <a:solidFill>
                <a:schemeClr val="accent6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33160" y="115115"/>
            <a:ext cx="944625" cy="927986"/>
            <a:chOff x="3627746" y="1200316"/>
            <a:chExt cx="944625" cy="927986"/>
          </a:xfrm>
        </p:grpSpPr>
        <p:grpSp>
          <p:nvGrpSpPr>
            <p:cNvPr id="9" name="组合 8"/>
            <p:cNvGrpSpPr/>
            <p:nvPr/>
          </p:nvGrpSpPr>
          <p:grpSpPr>
            <a:xfrm>
              <a:off x="4339636" y="1200316"/>
              <a:ext cx="232735" cy="235114"/>
              <a:chOff x="4387704" y="1106340"/>
              <a:chExt cx="232735" cy="235114"/>
            </a:xfrm>
          </p:grpSpPr>
          <p:cxnSp>
            <p:nvCxnSpPr>
              <p:cNvPr id="13" name="直接连接符 12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 flipH="1" flipV="1">
              <a:off x="3627746" y="1893188"/>
              <a:ext cx="232735" cy="235114"/>
              <a:chOff x="4387704" y="1106340"/>
              <a:chExt cx="232735" cy="235114"/>
            </a:xfrm>
          </p:grpSpPr>
          <p:cxnSp>
            <p:nvCxnSpPr>
              <p:cNvPr id="11" name="直接连接符 10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文本框 14"/>
          <p:cNvSpPr txBox="1"/>
          <p:nvPr userDrawn="1"/>
        </p:nvSpPr>
        <p:spPr>
          <a:xfrm>
            <a:off x="841690" y="342961"/>
            <a:ext cx="343610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kern="1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of Part Four</a:t>
            </a:r>
            <a:endParaRPr lang="zh-CN" altLang="en-US" sz="2400" kern="1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>
            <a:cxnSpLocks/>
          </p:cNvCxnSpPr>
          <p:nvPr userDrawn="1"/>
        </p:nvCxnSpPr>
        <p:spPr>
          <a:xfrm>
            <a:off x="841690" y="8243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cxnSpLocks/>
          </p:cNvCxnSpPr>
          <p:nvPr userDrawn="1"/>
        </p:nvCxnSpPr>
        <p:spPr>
          <a:xfrm>
            <a:off x="841690" y="65774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 userDrawn="1"/>
        </p:nvGrpSpPr>
        <p:grpSpPr>
          <a:xfrm>
            <a:off x="10756591" y="475787"/>
            <a:ext cx="443123" cy="253371"/>
            <a:chOff x="6843176" y="668648"/>
            <a:chExt cx="3481924" cy="1990911"/>
          </a:xfrm>
          <a:solidFill>
            <a:schemeClr val="accent6"/>
          </a:solidFill>
        </p:grpSpPr>
        <p:grpSp>
          <p:nvGrpSpPr>
            <p:cNvPr id="19" name="组合 18"/>
            <p:cNvGrpSpPr/>
            <p:nvPr/>
          </p:nvGrpSpPr>
          <p:grpSpPr>
            <a:xfrm>
              <a:off x="6843176" y="668648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6" name="矩形 25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843176" y="1438195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4" name="矩形 23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843176" y="2207741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2" name="矩形 21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7237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5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226059" y="253464"/>
            <a:ext cx="758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kern="100" dirty="0">
                <a:solidFill>
                  <a:schemeClr val="accent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05</a:t>
            </a:r>
            <a:endParaRPr lang="zh-CN" altLang="en-US" sz="4000" kern="100" dirty="0">
              <a:solidFill>
                <a:schemeClr val="accent6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133160" y="115115"/>
            <a:ext cx="944625" cy="927986"/>
            <a:chOff x="3627746" y="1200316"/>
            <a:chExt cx="944625" cy="927986"/>
          </a:xfrm>
        </p:grpSpPr>
        <p:grpSp>
          <p:nvGrpSpPr>
            <p:cNvPr id="8" name="组合 7"/>
            <p:cNvGrpSpPr/>
            <p:nvPr/>
          </p:nvGrpSpPr>
          <p:grpSpPr>
            <a:xfrm>
              <a:off x="4339636" y="1200316"/>
              <a:ext cx="232735" cy="235114"/>
              <a:chOff x="4387704" y="1106340"/>
              <a:chExt cx="232735" cy="235114"/>
            </a:xfrm>
          </p:grpSpPr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 flipH="1" flipV="1">
              <a:off x="3627746" y="1893188"/>
              <a:ext cx="232735" cy="235114"/>
              <a:chOff x="4387704" y="1106340"/>
              <a:chExt cx="232735" cy="235114"/>
            </a:xfrm>
          </p:grpSpPr>
          <p:cxnSp>
            <p:nvCxnSpPr>
              <p:cNvPr id="10" name="直接连接符 9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文本框 13"/>
          <p:cNvSpPr txBox="1"/>
          <p:nvPr userDrawn="1"/>
        </p:nvSpPr>
        <p:spPr>
          <a:xfrm>
            <a:off x="841690" y="342961"/>
            <a:ext cx="343610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kern="1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of Part Five</a:t>
            </a:r>
            <a:endParaRPr lang="zh-CN" altLang="en-US" sz="2400" kern="1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cxnSpLocks/>
          </p:cNvCxnSpPr>
          <p:nvPr userDrawn="1"/>
        </p:nvCxnSpPr>
        <p:spPr>
          <a:xfrm>
            <a:off x="841690" y="8243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</p:cNvCxnSpPr>
          <p:nvPr userDrawn="1"/>
        </p:nvCxnSpPr>
        <p:spPr>
          <a:xfrm>
            <a:off x="841690" y="65774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 userDrawn="1"/>
        </p:nvGrpSpPr>
        <p:grpSpPr>
          <a:xfrm>
            <a:off x="10756591" y="475787"/>
            <a:ext cx="443123" cy="253371"/>
            <a:chOff x="6843176" y="668648"/>
            <a:chExt cx="3481924" cy="1990911"/>
          </a:xfrm>
          <a:solidFill>
            <a:schemeClr val="accent6"/>
          </a:solidFill>
        </p:grpSpPr>
        <p:grpSp>
          <p:nvGrpSpPr>
            <p:cNvPr id="18" name="组合 17"/>
            <p:cNvGrpSpPr/>
            <p:nvPr/>
          </p:nvGrpSpPr>
          <p:grpSpPr>
            <a:xfrm>
              <a:off x="6843176" y="668648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5" name="矩形 24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843176" y="1438195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3" name="矩形 22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843176" y="2207741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1" name="矩形 20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329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561E-7585-4521-8FD2-2178141043E9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762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561E-7585-4521-8FD2-2178141043E9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66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561E-7585-4521-8FD2-2178141043E9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20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561E-7585-4521-8FD2-2178141043E9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06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561E-7585-4521-8FD2-2178141043E9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33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561E-7585-4521-8FD2-2178141043E9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03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1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226059" y="253464"/>
            <a:ext cx="758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kern="100" dirty="0">
                <a:solidFill>
                  <a:schemeClr val="accent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4000" kern="100" dirty="0">
              <a:solidFill>
                <a:schemeClr val="accent6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33160" y="115115"/>
            <a:ext cx="944625" cy="927986"/>
            <a:chOff x="3627746" y="1200316"/>
            <a:chExt cx="944625" cy="927986"/>
          </a:xfrm>
        </p:grpSpPr>
        <p:grpSp>
          <p:nvGrpSpPr>
            <p:cNvPr id="10" name="组合 9"/>
            <p:cNvGrpSpPr/>
            <p:nvPr/>
          </p:nvGrpSpPr>
          <p:grpSpPr>
            <a:xfrm>
              <a:off x="4339636" y="1200316"/>
              <a:ext cx="232735" cy="235114"/>
              <a:chOff x="4387704" y="1106340"/>
              <a:chExt cx="232735" cy="235114"/>
            </a:xfrm>
          </p:grpSpPr>
          <p:cxnSp>
            <p:nvCxnSpPr>
              <p:cNvPr id="14" name="直接连接符 13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/>
            <p:cNvGrpSpPr/>
            <p:nvPr/>
          </p:nvGrpSpPr>
          <p:grpSpPr>
            <a:xfrm flipH="1" flipV="1">
              <a:off x="3627746" y="1893188"/>
              <a:ext cx="232735" cy="235114"/>
              <a:chOff x="4387704" y="1106340"/>
              <a:chExt cx="232735" cy="235114"/>
            </a:xfrm>
          </p:grpSpPr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文本框 15"/>
          <p:cNvSpPr txBox="1"/>
          <p:nvPr userDrawn="1"/>
        </p:nvSpPr>
        <p:spPr>
          <a:xfrm>
            <a:off x="841690" y="342961"/>
            <a:ext cx="3436107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kern="1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of Part One</a:t>
            </a:r>
            <a:endParaRPr lang="zh-CN" altLang="en-US" sz="2400" kern="1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cxnSpLocks/>
          </p:cNvCxnSpPr>
          <p:nvPr userDrawn="1"/>
        </p:nvCxnSpPr>
        <p:spPr>
          <a:xfrm>
            <a:off x="841690" y="8243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cxnSpLocks/>
          </p:cNvCxnSpPr>
          <p:nvPr userDrawn="1"/>
        </p:nvCxnSpPr>
        <p:spPr>
          <a:xfrm>
            <a:off x="841690" y="65774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 userDrawn="1"/>
        </p:nvGrpSpPr>
        <p:grpSpPr>
          <a:xfrm>
            <a:off x="10756591" y="475787"/>
            <a:ext cx="443123" cy="253371"/>
            <a:chOff x="6843176" y="668648"/>
            <a:chExt cx="3481924" cy="1990911"/>
          </a:xfrm>
          <a:solidFill>
            <a:schemeClr val="accent6"/>
          </a:solidFill>
        </p:grpSpPr>
        <p:grpSp>
          <p:nvGrpSpPr>
            <p:cNvPr id="20" name="组合 19"/>
            <p:cNvGrpSpPr/>
            <p:nvPr/>
          </p:nvGrpSpPr>
          <p:grpSpPr>
            <a:xfrm>
              <a:off x="6843176" y="668648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7" name="矩形 26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843176" y="1438195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5" name="矩形 24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843176" y="2207741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3" name="矩形 22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696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2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226059" y="253464"/>
            <a:ext cx="758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kern="100" dirty="0">
                <a:solidFill>
                  <a:schemeClr val="accent6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02</a:t>
            </a:r>
            <a:endParaRPr lang="zh-CN" altLang="en-US" sz="4000" kern="100" dirty="0">
              <a:solidFill>
                <a:schemeClr val="accent6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33160" y="115115"/>
            <a:ext cx="944625" cy="927986"/>
            <a:chOff x="3627746" y="1200316"/>
            <a:chExt cx="944625" cy="927986"/>
          </a:xfrm>
        </p:grpSpPr>
        <p:grpSp>
          <p:nvGrpSpPr>
            <p:cNvPr id="10" name="组合 9"/>
            <p:cNvGrpSpPr/>
            <p:nvPr/>
          </p:nvGrpSpPr>
          <p:grpSpPr>
            <a:xfrm>
              <a:off x="4339636" y="1200316"/>
              <a:ext cx="232735" cy="235114"/>
              <a:chOff x="4387704" y="1106340"/>
              <a:chExt cx="232735" cy="235114"/>
            </a:xfrm>
          </p:grpSpPr>
          <p:cxnSp>
            <p:nvCxnSpPr>
              <p:cNvPr id="14" name="直接连接符 13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/>
            <p:cNvGrpSpPr/>
            <p:nvPr/>
          </p:nvGrpSpPr>
          <p:grpSpPr>
            <a:xfrm flipH="1" flipV="1">
              <a:off x="3627746" y="1893188"/>
              <a:ext cx="232735" cy="235114"/>
              <a:chOff x="4387704" y="1106340"/>
              <a:chExt cx="232735" cy="235114"/>
            </a:xfrm>
          </p:grpSpPr>
          <p:cxnSp>
            <p:nvCxnSpPr>
              <p:cNvPr id="12" name="直接连接符 11"/>
              <p:cNvCxnSpPr>
                <a:cxnSpLocks/>
              </p:cNvCxnSpPr>
              <p:nvPr/>
            </p:nvCxnSpPr>
            <p:spPr>
              <a:xfrm flipH="1">
                <a:off x="4387704" y="1108721"/>
                <a:ext cx="232735" cy="232733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cxnSpLocks/>
              </p:cNvCxnSpPr>
              <p:nvPr/>
            </p:nvCxnSpPr>
            <p:spPr>
              <a:xfrm flipH="1">
                <a:off x="4425478" y="1106340"/>
                <a:ext cx="128616" cy="128617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文本框 15"/>
          <p:cNvSpPr txBox="1"/>
          <p:nvPr userDrawn="1"/>
        </p:nvSpPr>
        <p:spPr>
          <a:xfrm>
            <a:off x="841690" y="342961"/>
            <a:ext cx="343610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kern="1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of Part Two</a:t>
            </a:r>
            <a:endParaRPr lang="zh-CN" altLang="en-US" sz="2400" kern="1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>
            <a:cxnSpLocks/>
          </p:cNvCxnSpPr>
          <p:nvPr userDrawn="1"/>
        </p:nvCxnSpPr>
        <p:spPr>
          <a:xfrm>
            <a:off x="841690" y="8243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cxnSpLocks/>
          </p:cNvCxnSpPr>
          <p:nvPr userDrawn="1"/>
        </p:nvCxnSpPr>
        <p:spPr>
          <a:xfrm>
            <a:off x="841690" y="6577416"/>
            <a:ext cx="10508620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 userDrawn="1"/>
        </p:nvGrpSpPr>
        <p:grpSpPr>
          <a:xfrm>
            <a:off x="10756591" y="475787"/>
            <a:ext cx="443123" cy="253371"/>
            <a:chOff x="6843176" y="668648"/>
            <a:chExt cx="3481924" cy="1990911"/>
          </a:xfrm>
          <a:solidFill>
            <a:schemeClr val="accent6"/>
          </a:solidFill>
        </p:grpSpPr>
        <p:grpSp>
          <p:nvGrpSpPr>
            <p:cNvPr id="20" name="组合 19"/>
            <p:cNvGrpSpPr/>
            <p:nvPr/>
          </p:nvGrpSpPr>
          <p:grpSpPr>
            <a:xfrm>
              <a:off x="6843176" y="668648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7" name="矩形 26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843176" y="1438195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5" name="矩形 24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6843176" y="2207741"/>
              <a:ext cx="3481924" cy="451818"/>
              <a:chOff x="4442876" y="754588"/>
              <a:chExt cx="4224874" cy="548224"/>
            </a:xfrm>
            <a:grpFill/>
          </p:grpSpPr>
          <p:sp>
            <p:nvSpPr>
              <p:cNvPr id="23" name="矩形 22"/>
              <p:cNvSpPr/>
              <p:nvPr/>
            </p:nvSpPr>
            <p:spPr>
              <a:xfrm>
                <a:off x="4442876" y="754588"/>
                <a:ext cx="548224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292970" y="754588"/>
                <a:ext cx="3374780" cy="5482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109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D561E-7585-4521-8FD2-2178141043E9}" type="datetimeFigureOut">
              <a:rPr lang="zh-CN" altLang="en-US" smtClean="0"/>
              <a:t>2020/4/9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4C2B8-B519-4620-9BF5-835074449E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30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7E890CC-0248-4FCB-B146-A59C364B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700"/>
            <a:ext cx="12192964" cy="81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AE9574FF-91B3-4559-9EC7-49679B09C82B}"/>
              </a:ext>
            </a:extLst>
          </p:cNvPr>
          <p:cNvSpPr/>
          <p:nvPr/>
        </p:nvSpPr>
        <p:spPr>
          <a:xfrm>
            <a:off x="0" y="3870537"/>
            <a:ext cx="12192000" cy="3882312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-1" y="-4528"/>
            <a:ext cx="12192000" cy="3882312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>
            <a:off x="2034268" y="3446438"/>
            <a:ext cx="8123464" cy="862693"/>
          </a:xfrm>
          <a:prstGeom prst="roundRect">
            <a:avLst/>
          </a:prstGeom>
          <a:solidFill>
            <a:srgbClr val="96646F"/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10945" y="3619251"/>
            <a:ext cx="7570108" cy="517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kern="100" spc="3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  <a:ea typeface="微软雅黑" panose="020B0503020204020204" pitchFamily="34" charset="-122"/>
                <a:cs typeface="Calibri" panose="020F0502020204030204" pitchFamily="34" charset="0"/>
              </a:rPr>
              <a:t>Baoheng</a:t>
            </a:r>
            <a:r>
              <a:rPr lang="en-US" altLang="zh-CN" sz="2400" b="1" kern="100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b="1" kern="100" spc="3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  <a:ea typeface="微软雅黑" panose="020B0503020204020204" pitchFamily="34" charset="-122"/>
                <a:cs typeface="Calibri" panose="020F0502020204030204" pitchFamily="34" charset="0"/>
              </a:rPr>
              <a:t>Kuang</a:t>
            </a:r>
            <a:r>
              <a:rPr lang="zh-CN" altLang="en-US" sz="2400" b="1" kern="100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b="1" kern="100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  <a:ea typeface="微软雅黑" panose="020B0503020204020204" pitchFamily="34" charset="-122"/>
                <a:cs typeface="Calibri" panose="020F0502020204030204" pitchFamily="34" charset="0"/>
              </a:rPr>
              <a:t>| Yaqi Zhang | </a:t>
            </a:r>
            <a:r>
              <a:rPr lang="en-US" altLang="zh-CN" sz="2400" b="1" kern="100" spc="3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  <a:ea typeface="微软雅黑" panose="020B0503020204020204" pitchFamily="34" charset="-122"/>
                <a:cs typeface="Calibri" panose="020F0502020204030204" pitchFamily="34" charset="0"/>
              </a:rPr>
              <a:t>Yunran</a:t>
            </a:r>
            <a:r>
              <a:rPr lang="en-US" altLang="zh-CN" sz="2400" b="1" kern="100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400" b="1" kern="100" spc="3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  <a:ea typeface="微软雅黑" panose="020B0503020204020204" pitchFamily="34" charset="-122"/>
                <a:cs typeface="Calibri" panose="020F0502020204030204" pitchFamily="34" charset="0"/>
              </a:rPr>
              <a:t>Qiu</a:t>
            </a:r>
            <a:r>
              <a:rPr lang="zh-CN" altLang="en-US" sz="2400" b="1" kern="100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86524" y="1110980"/>
            <a:ext cx="72189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kern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Wine Quality </a:t>
            </a:r>
          </a:p>
          <a:p>
            <a:pPr algn="ctr"/>
            <a:r>
              <a:rPr lang="en-US" altLang="zh-CN" sz="4800" kern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</a:t>
            </a:r>
            <a:endParaRPr lang="zh-CN" altLang="en-US" sz="4800" kern="1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星形: 五角 12"/>
          <p:cNvSpPr/>
          <p:nvPr/>
        </p:nvSpPr>
        <p:spPr>
          <a:xfrm>
            <a:off x="8015426" y="1218175"/>
            <a:ext cx="204787" cy="204787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星形: 五角 13"/>
          <p:cNvSpPr/>
          <p:nvPr/>
        </p:nvSpPr>
        <p:spPr>
          <a:xfrm>
            <a:off x="8283246" y="1436807"/>
            <a:ext cx="122237" cy="122237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星形: 五角 14"/>
          <p:cNvSpPr/>
          <p:nvPr/>
        </p:nvSpPr>
        <p:spPr>
          <a:xfrm>
            <a:off x="8191511" y="1655122"/>
            <a:ext cx="91735" cy="91735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822303" y="4717918"/>
            <a:ext cx="2547391" cy="868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 1147 </a:t>
            </a:r>
          </a:p>
          <a:p>
            <a:pPr algn="ctr">
              <a:lnSpc>
                <a:spcPct val="150000"/>
              </a:lnSpc>
            </a:pPr>
            <a:r>
              <a:rPr lang="en-US" altLang="zh-CN" sz="20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Project</a:t>
            </a:r>
            <a:endParaRPr lang="zh-CN" altLang="en-US" sz="20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图片包含 游戏机, 画, 衬衫, 灯光&#10;&#10;描述已自动生成">
            <a:extLst>
              <a:ext uri="{FF2B5EF4-FFF2-40B4-BE49-F238E27FC236}">
                <a16:creationId xmlns:a16="http://schemas.microsoft.com/office/drawing/2014/main" id="{2C14A4A7-0305-4340-BD08-3D7B32056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520" y="2404514"/>
            <a:ext cx="457851" cy="4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47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85FE412-A49E-4F73-807F-E111EEEA965E}"/>
              </a:ext>
            </a:extLst>
          </p:cNvPr>
          <p:cNvCxnSpPr>
            <a:stCxn id="3" idx="2"/>
          </p:cNvCxnSpPr>
          <p:nvPr/>
        </p:nvCxnSpPr>
        <p:spPr>
          <a:xfrm>
            <a:off x="472313" y="846235"/>
            <a:ext cx="11372357" cy="0"/>
          </a:xfrm>
          <a:prstGeom prst="line">
            <a:avLst/>
          </a:prstGeom>
          <a:ln w="28575">
            <a:solidFill>
              <a:srgbClr val="966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9D311CF-B8E7-4AA6-AB9F-1493853A63E5}"/>
              </a:ext>
            </a:extLst>
          </p:cNvPr>
          <p:cNvSpPr/>
          <p:nvPr/>
        </p:nvSpPr>
        <p:spPr>
          <a:xfrm>
            <a:off x="3508743" y="-212651"/>
            <a:ext cx="8335927" cy="1070717"/>
          </a:xfrm>
          <a:prstGeom prst="rect">
            <a:avLst/>
          </a:prstGeom>
          <a:solidFill>
            <a:srgbClr val="96646F"/>
          </a:solidFill>
          <a:ln>
            <a:solidFill>
              <a:srgbClr val="966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FB7629-0C85-46E1-A04A-7750FE478ED4}"/>
              </a:ext>
            </a:extLst>
          </p:cNvPr>
          <p:cNvSpPr/>
          <p:nvPr/>
        </p:nvSpPr>
        <p:spPr>
          <a:xfrm>
            <a:off x="6188150" y="-199624"/>
            <a:ext cx="3066150" cy="1058887"/>
          </a:xfrm>
          <a:prstGeom prst="rect">
            <a:avLst/>
          </a:prstGeom>
          <a:solidFill>
            <a:srgbClr val="B28C94"/>
          </a:solidFill>
          <a:ln>
            <a:solidFill>
              <a:srgbClr val="B28C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229D018-2714-40F1-99C4-0BB63D8898DC}"/>
              </a:ext>
            </a:extLst>
          </p:cNvPr>
          <p:cNvGrpSpPr/>
          <p:nvPr/>
        </p:nvGrpSpPr>
        <p:grpSpPr>
          <a:xfrm>
            <a:off x="0" y="0"/>
            <a:ext cx="944625" cy="927986"/>
            <a:chOff x="3576798" y="1210555"/>
            <a:chExt cx="944625" cy="92798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E5877F0-E800-42AB-A1D7-5080BC8EAC84}"/>
                </a:ext>
              </a:extLst>
            </p:cNvPr>
            <p:cNvSpPr txBox="1"/>
            <p:nvPr/>
          </p:nvSpPr>
          <p:spPr>
            <a:xfrm>
              <a:off x="3669697" y="1348904"/>
              <a:ext cx="7588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kern="100" dirty="0">
                  <a:solidFill>
                    <a:srgbClr val="96646F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4000" kern="100" dirty="0">
                <a:solidFill>
                  <a:srgbClr val="96646F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DA05DCD-7653-410F-82F2-7869FE306C11}"/>
                </a:ext>
              </a:extLst>
            </p:cNvPr>
            <p:cNvGrpSpPr/>
            <p:nvPr/>
          </p:nvGrpSpPr>
          <p:grpSpPr>
            <a:xfrm>
              <a:off x="3576798" y="1210555"/>
              <a:ext cx="944625" cy="927986"/>
              <a:chOff x="3627746" y="1200316"/>
              <a:chExt cx="944625" cy="927986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AF76B11D-55ED-4DF7-8743-2C1E05287393}"/>
                  </a:ext>
                </a:extLst>
              </p:cNvPr>
              <p:cNvGrpSpPr/>
              <p:nvPr/>
            </p:nvGrpSpPr>
            <p:grpSpPr>
              <a:xfrm>
                <a:off x="4339636" y="1200316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C4C4F8AF-2CC1-4B39-99B2-AF364778DB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86CDA77D-1377-4CBB-A38E-22B0B9E73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3B3F1C54-430E-4FD4-80EB-915AE624C0D9}"/>
                  </a:ext>
                </a:extLst>
              </p:cNvPr>
              <p:cNvGrpSpPr/>
              <p:nvPr/>
            </p:nvGrpSpPr>
            <p:grpSpPr>
              <a:xfrm flipH="1" flipV="1">
                <a:off x="3627746" y="1893188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85305C0F-C85D-4F34-A79A-1F85F3CA3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>
                  <a:extLst>
                    <a:ext uri="{FF2B5EF4-FFF2-40B4-BE49-F238E27FC236}">
                      <a16:creationId xmlns:a16="http://schemas.microsoft.com/office/drawing/2014/main" id="{2C870E81-00ED-4387-9724-64DB184A2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74D673C0-29B6-4E12-A14D-1B4505B4FB6D}"/>
              </a:ext>
            </a:extLst>
          </p:cNvPr>
          <p:cNvSpPr txBox="1"/>
          <p:nvPr/>
        </p:nvSpPr>
        <p:spPr>
          <a:xfrm>
            <a:off x="944625" y="246944"/>
            <a:ext cx="7327506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kern="100" dirty="0">
                <a:solidFill>
                  <a:srgbClr val="966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Processing </a:t>
            </a:r>
          </a:p>
          <a:p>
            <a:pPr>
              <a:lnSpc>
                <a:spcPct val="120000"/>
              </a:lnSpc>
            </a:pPr>
            <a:endParaRPr lang="zh-CN" altLang="en-US" sz="2400" kern="100" dirty="0">
              <a:solidFill>
                <a:srgbClr val="966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2F1C9A-31D1-4ED5-B5C7-AFB404E75916}"/>
              </a:ext>
            </a:extLst>
          </p:cNvPr>
          <p:cNvSpPr txBox="1"/>
          <p:nvPr/>
        </p:nvSpPr>
        <p:spPr>
          <a:xfrm>
            <a:off x="3822439" y="257877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Cleaning</a:t>
            </a:r>
            <a:endParaRPr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C6221E-1518-4726-9504-0C9176B78513}"/>
              </a:ext>
            </a:extLst>
          </p:cNvPr>
          <p:cNvSpPr txBox="1"/>
          <p:nvPr/>
        </p:nvSpPr>
        <p:spPr>
          <a:xfrm>
            <a:off x="6531632" y="231207"/>
            <a:ext cx="272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 Selecting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E09D6A-9649-4FED-93FF-50F5DE188CD4}"/>
              </a:ext>
            </a:extLst>
          </p:cNvPr>
          <p:cNvSpPr txBox="1"/>
          <p:nvPr/>
        </p:nvSpPr>
        <p:spPr>
          <a:xfrm>
            <a:off x="9618860" y="231207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Modelling</a:t>
            </a:r>
            <a:endParaRPr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" name="图片 19" descr="图片包含 游戏机, 标志&#10;&#10;描述已自动生成">
            <a:extLst>
              <a:ext uri="{FF2B5EF4-FFF2-40B4-BE49-F238E27FC236}">
                <a16:creationId xmlns:a16="http://schemas.microsoft.com/office/drawing/2014/main" id="{43E3906A-2BB4-4BE0-8B71-A63975E21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884" y="80749"/>
            <a:ext cx="399084" cy="399084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189EE231-0C63-45CC-A974-733DC92DC2B7}"/>
              </a:ext>
            </a:extLst>
          </p:cNvPr>
          <p:cNvSpPr txBox="1"/>
          <p:nvPr/>
        </p:nvSpPr>
        <p:spPr>
          <a:xfrm>
            <a:off x="472312" y="1087728"/>
            <a:ext cx="4532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Lasso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to do feature selection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</p:txBody>
      </p:sp>
      <p:pic>
        <p:nvPicPr>
          <p:cNvPr id="16" name="图片 15" descr="手机屏幕截图&#10;&#10;描述已自动生成">
            <a:extLst>
              <a:ext uri="{FF2B5EF4-FFF2-40B4-BE49-F238E27FC236}">
                <a16:creationId xmlns:a16="http://schemas.microsoft.com/office/drawing/2014/main" id="{0036FAF9-5102-4A97-96D7-23A55B89E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3491"/>
            <a:ext cx="5544923" cy="380614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058E7FFC-8847-4C47-850A-31BFA5F28187}"/>
              </a:ext>
            </a:extLst>
          </p:cNvPr>
          <p:cNvSpPr/>
          <p:nvPr/>
        </p:nvSpPr>
        <p:spPr>
          <a:xfrm>
            <a:off x="813972" y="5960475"/>
            <a:ext cx="3629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lambda=0.003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Minimum MSE</a:t>
            </a:r>
            <a:endParaRPr lang="en-US" altLang="zh-CN" b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3F6ED35-C75D-442A-8374-7D41DC25210D}"/>
              </a:ext>
            </a:extLst>
          </p:cNvPr>
          <p:cNvCxnSpPr>
            <a:cxnSpLocks/>
          </p:cNvCxnSpPr>
          <p:nvPr/>
        </p:nvCxnSpPr>
        <p:spPr>
          <a:xfrm>
            <a:off x="1246713" y="5071069"/>
            <a:ext cx="0" cy="8630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 descr="手机屏幕截图&#10;&#10;描述已自动生成">
            <a:extLst>
              <a:ext uri="{FF2B5EF4-FFF2-40B4-BE49-F238E27FC236}">
                <a16:creationId xmlns:a16="http://schemas.microsoft.com/office/drawing/2014/main" id="{1E4E8F51-FF58-4241-B4A5-D60D23BB7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573" y="1627559"/>
            <a:ext cx="6329934" cy="3806145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F46EB35F-7220-428F-A9F6-BF72E8206E4F}"/>
              </a:ext>
            </a:extLst>
          </p:cNvPr>
          <p:cNvSpPr/>
          <p:nvPr/>
        </p:nvSpPr>
        <p:spPr>
          <a:xfrm>
            <a:off x="7332359" y="5760400"/>
            <a:ext cx="4479457" cy="5744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n>
                  <a:solidFill>
                    <a:srgbClr val="96646F"/>
                  </a:solidFill>
                </a:ln>
                <a:solidFill>
                  <a:srgbClr val="96646F"/>
                </a:solidFill>
              </a:rPr>
              <a:t>Drop the </a:t>
            </a:r>
            <a:r>
              <a:rPr lang="zh-CN" altLang="en-US" sz="2400" dirty="0">
                <a:ln>
                  <a:solidFill>
                    <a:srgbClr val="96646F"/>
                  </a:solidFill>
                </a:ln>
                <a:solidFill>
                  <a:srgbClr val="96646F"/>
                </a:solidFill>
              </a:rPr>
              <a:t>“</a:t>
            </a:r>
            <a:r>
              <a:rPr lang="en-US" altLang="zh-CN" sz="2400" dirty="0" err="1">
                <a:ln>
                  <a:solidFill>
                    <a:srgbClr val="96646F"/>
                  </a:solidFill>
                </a:ln>
                <a:solidFill>
                  <a:srgbClr val="96646F"/>
                </a:solidFill>
              </a:rPr>
              <a:t>typered</a:t>
            </a:r>
            <a:r>
              <a:rPr lang="zh-CN" altLang="en-US" sz="2400" dirty="0">
                <a:ln>
                  <a:solidFill>
                    <a:srgbClr val="96646F"/>
                  </a:solidFill>
                </a:ln>
                <a:solidFill>
                  <a:srgbClr val="96646F"/>
                </a:solidFill>
              </a:rPr>
              <a:t>”</a:t>
            </a:r>
            <a:r>
              <a:rPr lang="en-US" altLang="zh-CN" sz="2400" dirty="0">
                <a:ln>
                  <a:solidFill>
                    <a:srgbClr val="96646F"/>
                  </a:solidFill>
                </a:ln>
                <a:solidFill>
                  <a:srgbClr val="96646F"/>
                </a:solidFill>
              </a:rPr>
              <a:t> feature</a:t>
            </a:r>
          </a:p>
        </p:txBody>
      </p:sp>
    </p:spTree>
    <p:extLst>
      <p:ext uri="{BB962C8B-B14F-4D97-AF65-F5344CB8AC3E}">
        <p14:creationId xmlns:p14="http://schemas.microsoft.com/office/powerpoint/2010/main" val="323705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85FE412-A49E-4F73-807F-E111EEEA965E}"/>
              </a:ext>
            </a:extLst>
          </p:cNvPr>
          <p:cNvCxnSpPr>
            <a:stCxn id="3" idx="2"/>
          </p:cNvCxnSpPr>
          <p:nvPr/>
        </p:nvCxnSpPr>
        <p:spPr>
          <a:xfrm>
            <a:off x="472313" y="846235"/>
            <a:ext cx="11372357" cy="0"/>
          </a:xfrm>
          <a:prstGeom prst="line">
            <a:avLst/>
          </a:prstGeom>
          <a:ln w="28575">
            <a:solidFill>
              <a:srgbClr val="966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9D311CF-B8E7-4AA6-AB9F-1493853A63E5}"/>
              </a:ext>
            </a:extLst>
          </p:cNvPr>
          <p:cNvSpPr/>
          <p:nvPr/>
        </p:nvSpPr>
        <p:spPr>
          <a:xfrm>
            <a:off x="3508743" y="-212651"/>
            <a:ext cx="8335927" cy="1070717"/>
          </a:xfrm>
          <a:prstGeom prst="rect">
            <a:avLst/>
          </a:prstGeom>
          <a:solidFill>
            <a:srgbClr val="96646F"/>
          </a:solidFill>
          <a:ln>
            <a:solidFill>
              <a:srgbClr val="966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FB7629-0C85-46E1-A04A-7750FE478ED4}"/>
              </a:ext>
            </a:extLst>
          </p:cNvPr>
          <p:cNvSpPr/>
          <p:nvPr/>
        </p:nvSpPr>
        <p:spPr>
          <a:xfrm>
            <a:off x="9254301" y="-199624"/>
            <a:ext cx="2590369" cy="1058887"/>
          </a:xfrm>
          <a:prstGeom prst="rect">
            <a:avLst/>
          </a:prstGeom>
          <a:solidFill>
            <a:srgbClr val="B28C94"/>
          </a:solidFill>
          <a:ln>
            <a:solidFill>
              <a:srgbClr val="B28C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229D018-2714-40F1-99C4-0BB63D8898DC}"/>
              </a:ext>
            </a:extLst>
          </p:cNvPr>
          <p:cNvGrpSpPr/>
          <p:nvPr/>
        </p:nvGrpSpPr>
        <p:grpSpPr>
          <a:xfrm>
            <a:off x="0" y="0"/>
            <a:ext cx="944625" cy="927986"/>
            <a:chOff x="3576798" y="1210555"/>
            <a:chExt cx="944625" cy="92798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E5877F0-E800-42AB-A1D7-5080BC8EAC84}"/>
                </a:ext>
              </a:extLst>
            </p:cNvPr>
            <p:cNvSpPr txBox="1"/>
            <p:nvPr/>
          </p:nvSpPr>
          <p:spPr>
            <a:xfrm>
              <a:off x="3669697" y="1348904"/>
              <a:ext cx="7588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kern="100" dirty="0">
                  <a:solidFill>
                    <a:srgbClr val="96646F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4000" kern="100" dirty="0">
                <a:solidFill>
                  <a:srgbClr val="96646F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DA05DCD-7653-410F-82F2-7869FE306C11}"/>
                </a:ext>
              </a:extLst>
            </p:cNvPr>
            <p:cNvGrpSpPr/>
            <p:nvPr/>
          </p:nvGrpSpPr>
          <p:grpSpPr>
            <a:xfrm>
              <a:off x="3576798" y="1210555"/>
              <a:ext cx="944625" cy="927986"/>
              <a:chOff x="3627746" y="1200316"/>
              <a:chExt cx="944625" cy="927986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AF76B11D-55ED-4DF7-8743-2C1E05287393}"/>
                  </a:ext>
                </a:extLst>
              </p:cNvPr>
              <p:cNvGrpSpPr/>
              <p:nvPr/>
            </p:nvGrpSpPr>
            <p:grpSpPr>
              <a:xfrm>
                <a:off x="4339636" y="1200316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C4C4F8AF-2CC1-4B39-99B2-AF364778DB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86CDA77D-1377-4CBB-A38E-22B0B9E73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3B3F1C54-430E-4FD4-80EB-915AE624C0D9}"/>
                  </a:ext>
                </a:extLst>
              </p:cNvPr>
              <p:cNvGrpSpPr/>
              <p:nvPr/>
            </p:nvGrpSpPr>
            <p:grpSpPr>
              <a:xfrm flipH="1" flipV="1">
                <a:off x="3627746" y="1893188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85305C0F-C85D-4F34-A79A-1F85F3CA3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>
                  <a:extLst>
                    <a:ext uri="{FF2B5EF4-FFF2-40B4-BE49-F238E27FC236}">
                      <a16:creationId xmlns:a16="http://schemas.microsoft.com/office/drawing/2014/main" id="{2C870E81-00ED-4387-9724-64DB184A2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74D673C0-29B6-4E12-A14D-1B4505B4FB6D}"/>
              </a:ext>
            </a:extLst>
          </p:cNvPr>
          <p:cNvSpPr txBox="1"/>
          <p:nvPr/>
        </p:nvSpPr>
        <p:spPr>
          <a:xfrm>
            <a:off x="944625" y="246944"/>
            <a:ext cx="7327506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kern="100" dirty="0">
                <a:solidFill>
                  <a:srgbClr val="966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Processing </a:t>
            </a:r>
          </a:p>
          <a:p>
            <a:pPr>
              <a:lnSpc>
                <a:spcPct val="120000"/>
              </a:lnSpc>
            </a:pPr>
            <a:endParaRPr lang="zh-CN" altLang="en-US" sz="2400" kern="100" dirty="0">
              <a:solidFill>
                <a:srgbClr val="966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2F1C9A-31D1-4ED5-B5C7-AFB404E75916}"/>
              </a:ext>
            </a:extLst>
          </p:cNvPr>
          <p:cNvSpPr txBox="1"/>
          <p:nvPr/>
        </p:nvSpPr>
        <p:spPr>
          <a:xfrm>
            <a:off x="3822439" y="257877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Cleaning</a:t>
            </a:r>
            <a:endParaRPr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C6221E-1518-4726-9504-0C9176B78513}"/>
              </a:ext>
            </a:extLst>
          </p:cNvPr>
          <p:cNvSpPr txBox="1"/>
          <p:nvPr/>
        </p:nvSpPr>
        <p:spPr>
          <a:xfrm>
            <a:off x="6531632" y="231207"/>
            <a:ext cx="272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 Selecting</a:t>
            </a:r>
            <a:endParaRPr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E09D6A-9649-4FED-93FF-50F5DE188CD4}"/>
              </a:ext>
            </a:extLst>
          </p:cNvPr>
          <p:cNvSpPr txBox="1"/>
          <p:nvPr/>
        </p:nvSpPr>
        <p:spPr>
          <a:xfrm>
            <a:off x="9618860" y="231207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Modelling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" name="图片 19" descr="图片包含 游戏机, 标志&#10;&#10;描述已自动生成">
            <a:extLst>
              <a:ext uri="{FF2B5EF4-FFF2-40B4-BE49-F238E27FC236}">
                <a16:creationId xmlns:a16="http://schemas.microsoft.com/office/drawing/2014/main" id="{43E3906A-2BB4-4BE0-8B71-A63975E21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430" y="80749"/>
            <a:ext cx="399084" cy="399084"/>
          </a:xfrm>
          <a:prstGeom prst="rect">
            <a:avLst/>
          </a:prstGeom>
        </p:spPr>
      </p:pic>
      <p:sp>
        <p:nvSpPr>
          <p:cNvPr id="22" name="五边形 48">
            <a:extLst>
              <a:ext uri="{FF2B5EF4-FFF2-40B4-BE49-F238E27FC236}">
                <a16:creationId xmlns:a16="http://schemas.microsoft.com/office/drawing/2014/main" id="{90E878F5-9FFD-4A0D-B859-03C1F068C14D}"/>
              </a:ext>
            </a:extLst>
          </p:cNvPr>
          <p:cNvSpPr/>
          <p:nvPr/>
        </p:nvSpPr>
        <p:spPr>
          <a:xfrm rot="5400000">
            <a:off x="389992" y="937643"/>
            <a:ext cx="557448" cy="386738"/>
          </a:xfrm>
          <a:prstGeom prst="homePlate">
            <a:avLst>
              <a:gd name="adj" fmla="val 40049"/>
            </a:avLst>
          </a:prstGeom>
          <a:solidFill>
            <a:srgbClr val="96646F"/>
          </a:solidFill>
          <a:ln>
            <a:solidFill>
              <a:srgbClr val="966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F9898DB8-E8DF-4F4A-A7A3-FBDCCB4592F9}"/>
              </a:ext>
            </a:extLst>
          </p:cNvPr>
          <p:cNvCxnSpPr>
            <a:cxnSpLocks/>
            <a:stCxn id="22" idx="3"/>
            <a:endCxn id="28" idx="6"/>
          </p:cNvCxnSpPr>
          <p:nvPr/>
        </p:nvCxnSpPr>
        <p:spPr>
          <a:xfrm flipH="1">
            <a:off x="668020" y="1409736"/>
            <a:ext cx="696" cy="117124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57">
            <a:extLst>
              <a:ext uri="{FF2B5EF4-FFF2-40B4-BE49-F238E27FC236}">
                <a16:creationId xmlns:a16="http://schemas.microsoft.com/office/drawing/2014/main" id="{253D9961-FB40-4C9D-A27D-BA5AFABE4B53}"/>
              </a:ext>
            </a:extLst>
          </p:cNvPr>
          <p:cNvSpPr/>
          <p:nvPr/>
        </p:nvSpPr>
        <p:spPr>
          <a:xfrm rot="5400000">
            <a:off x="-1503292" y="-407304"/>
            <a:ext cx="187194" cy="187194"/>
          </a:xfrm>
          <a:prstGeom prst="ellipse">
            <a:avLst/>
          </a:prstGeom>
          <a:solidFill>
            <a:srgbClr val="B28C94"/>
          </a:solidFill>
          <a:ln>
            <a:solidFill>
              <a:srgbClr val="B28C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椭圆 51">
            <a:extLst>
              <a:ext uri="{FF2B5EF4-FFF2-40B4-BE49-F238E27FC236}">
                <a16:creationId xmlns:a16="http://schemas.microsoft.com/office/drawing/2014/main" id="{3C6AA9FE-775D-4974-BEBF-D0357B7D792D}"/>
              </a:ext>
            </a:extLst>
          </p:cNvPr>
          <p:cNvSpPr/>
          <p:nvPr/>
        </p:nvSpPr>
        <p:spPr>
          <a:xfrm rot="5400000">
            <a:off x="574423" y="2393787"/>
            <a:ext cx="187194" cy="187194"/>
          </a:xfrm>
          <a:prstGeom prst="ellipse">
            <a:avLst/>
          </a:prstGeom>
          <a:solidFill>
            <a:srgbClr val="B28C94"/>
          </a:solidFill>
          <a:ln>
            <a:solidFill>
              <a:srgbClr val="B28C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F615E1A-D321-4A14-8D49-F3F25603404E}"/>
              </a:ext>
            </a:extLst>
          </p:cNvPr>
          <p:cNvGrpSpPr/>
          <p:nvPr/>
        </p:nvGrpSpPr>
        <p:grpSpPr>
          <a:xfrm>
            <a:off x="798453" y="2287329"/>
            <a:ext cx="4541195" cy="794720"/>
            <a:chOff x="795419" y="2546723"/>
            <a:chExt cx="4541195" cy="794720"/>
          </a:xfrm>
        </p:grpSpPr>
        <p:sp>
          <p:nvSpPr>
            <p:cNvPr id="25" name="文本框 44">
              <a:extLst>
                <a:ext uri="{FF2B5EF4-FFF2-40B4-BE49-F238E27FC236}">
                  <a16:creationId xmlns:a16="http://schemas.microsoft.com/office/drawing/2014/main" id="{0A135FDB-0446-4ECA-BBCF-B6083DA47C51}"/>
                </a:ext>
              </a:extLst>
            </p:cNvPr>
            <p:cNvSpPr txBox="1"/>
            <p:nvPr/>
          </p:nvSpPr>
          <p:spPr>
            <a:xfrm>
              <a:off x="795419" y="2546723"/>
              <a:ext cx="4405438" cy="400110"/>
            </a:xfrm>
            <a:prstGeom prst="rect">
              <a:avLst/>
            </a:prstGeom>
            <a:solidFill>
              <a:srgbClr val="CE92B3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Logistic Regression with l2 regularization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文本框 54">
              <a:extLst>
                <a:ext uri="{FF2B5EF4-FFF2-40B4-BE49-F238E27FC236}">
                  <a16:creationId xmlns:a16="http://schemas.microsoft.com/office/drawing/2014/main" id="{047082ED-59BA-42DE-B661-0B2EA4BB9A33}"/>
                </a:ext>
              </a:extLst>
            </p:cNvPr>
            <p:cNvSpPr txBox="1"/>
            <p:nvPr/>
          </p:nvSpPr>
          <p:spPr>
            <a:xfrm>
              <a:off x="797936" y="2941333"/>
              <a:ext cx="4538678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Accuracy(C=0.5, solver=liblinear): 58.28% </a:t>
              </a:r>
              <a:endParaRPr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8" name="文本框 44">
            <a:extLst>
              <a:ext uri="{FF2B5EF4-FFF2-40B4-BE49-F238E27FC236}">
                <a16:creationId xmlns:a16="http://schemas.microsoft.com/office/drawing/2014/main" id="{932AC39A-AB60-490F-A709-487E709408CF}"/>
              </a:ext>
            </a:extLst>
          </p:cNvPr>
          <p:cNvSpPr txBox="1"/>
          <p:nvPr/>
        </p:nvSpPr>
        <p:spPr>
          <a:xfrm>
            <a:off x="862085" y="914512"/>
            <a:ext cx="633186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Supervised: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Logistic Regression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models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(5 folds) 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0" name="椭圆 51">
            <a:extLst>
              <a:ext uri="{FF2B5EF4-FFF2-40B4-BE49-F238E27FC236}">
                <a16:creationId xmlns:a16="http://schemas.microsoft.com/office/drawing/2014/main" id="{C33397DF-86BF-432C-BC58-3B854452F99C}"/>
              </a:ext>
            </a:extLst>
          </p:cNvPr>
          <p:cNvSpPr/>
          <p:nvPr/>
        </p:nvSpPr>
        <p:spPr>
          <a:xfrm rot="5400000">
            <a:off x="575790" y="1492004"/>
            <a:ext cx="187194" cy="187194"/>
          </a:xfrm>
          <a:prstGeom prst="ellipse">
            <a:avLst/>
          </a:prstGeom>
          <a:solidFill>
            <a:srgbClr val="B28C94"/>
          </a:solidFill>
          <a:ln>
            <a:solidFill>
              <a:srgbClr val="B28C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7C43313-F8E7-498E-B9AA-F64845C88ED7}"/>
              </a:ext>
            </a:extLst>
          </p:cNvPr>
          <p:cNvGrpSpPr/>
          <p:nvPr/>
        </p:nvGrpSpPr>
        <p:grpSpPr>
          <a:xfrm>
            <a:off x="801896" y="1409739"/>
            <a:ext cx="4598903" cy="794720"/>
            <a:chOff x="798862" y="1554121"/>
            <a:chExt cx="4598903" cy="794720"/>
          </a:xfrm>
        </p:grpSpPr>
        <p:sp>
          <p:nvSpPr>
            <p:cNvPr id="41" name="文本框 44">
              <a:extLst>
                <a:ext uri="{FF2B5EF4-FFF2-40B4-BE49-F238E27FC236}">
                  <a16:creationId xmlns:a16="http://schemas.microsoft.com/office/drawing/2014/main" id="{ED006713-57E0-4ABD-8EBA-BAE29791DDD1}"/>
                </a:ext>
              </a:extLst>
            </p:cNvPr>
            <p:cNvSpPr txBox="1"/>
            <p:nvPr/>
          </p:nvSpPr>
          <p:spPr>
            <a:xfrm>
              <a:off x="798862" y="1554121"/>
              <a:ext cx="4405438" cy="400110"/>
            </a:xfrm>
            <a:prstGeom prst="rect">
              <a:avLst/>
            </a:prstGeom>
            <a:solidFill>
              <a:srgbClr val="CE92B3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Logistic Regression with l1 regularization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文本框 54">
              <a:extLst>
                <a:ext uri="{FF2B5EF4-FFF2-40B4-BE49-F238E27FC236}">
                  <a16:creationId xmlns:a16="http://schemas.microsoft.com/office/drawing/2014/main" id="{EC426FC9-73BF-44AE-AE67-C4A59B9CDE0F}"/>
                </a:ext>
              </a:extLst>
            </p:cNvPr>
            <p:cNvSpPr txBox="1"/>
            <p:nvPr/>
          </p:nvSpPr>
          <p:spPr>
            <a:xfrm>
              <a:off x="801379" y="1948731"/>
              <a:ext cx="4596386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Accuracy(C=0.5, solver=liblinear): 58.21% </a:t>
              </a:r>
              <a:endParaRPr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7" name="图片 36" descr="手机屏幕的截图&#10;&#10;描述已自动生成">
            <a:extLst>
              <a:ext uri="{FF2B5EF4-FFF2-40B4-BE49-F238E27FC236}">
                <a16:creationId xmlns:a16="http://schemas.microsoft.com/office/drawing/2014/main" id="{31C9CA94-DD05-47B3-8D1C-7693549C3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055" y="1737568"/>
            <a:ext cx="3126610" cy="4966751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5C081778-3746-40B3-81D8-5E9BC4B27452}"/>
              </a:ext>
            </a:extLst>
          </p:cNvPr>
          <p:cNvSpPr txBox="1"/>
          <p:nvPr/>
        </p:nvSpPr>
        <p:spPr>
          <a:xfrm>
            <a:off x="7079055" y="1401892"/>
            <a:ext cx="23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 importance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B2EEFAC-E447-4608-BF50-431BA6D52853}"/>
              </a:ext>
            </a:extLst>
          </p:cNvPr>
          <p:cNvCxnSpPr>
            <a:cxnSpLocks/>
          </p:cNvCxnSpPr>
          <p:nvPr/>
        </p:nvCxnSpPr>
        <p:spPr>
          <a:xfrm>
            <a:off x="5448267" y="1609794"/>
            <a:ext cx="1389855" cy="0"/>
          </a:xfrm>
          <a:prstGeom prst="straightConnector1">
            <a:avLst/>
          </a:prstGeom>
          <a:ln w="28575">
            <a:solidFill>
              <a:srgbClr val="B28C9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6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38" grpId="0"/>
      <p:bldP spid="40" grpId="0" animBg="1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F9898DB8-E8DF-4F4A-A7A3-FBDCCB4592F9}"/>
              </a:ext>
            </a:extLst>
          </p:cNvPr>
          <p:cNvCxnSpPr>
            <a:cxnSpLocks/>
            <a:stCxn id="22" idx="3"/>
            <a:endCxn id="28" idx="6"/>
          </p:cNvCxnSpPr>
          <p:nvPr/>
        </p:nvCxnSpPr>
        <p:spPr>
          <a:xfrm flipH="1">
            <a:off x="668020" y="1409736"/>
            <a:ext cx="696" cy="389203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7">
            <a:extLst>
              <a:ext uri="{FF2B5EF4-FFF2-40B4-BE49-F238E27FC236}">
                <a16:creationId xmlns:a16="http://schemas.microsoft.com/office/drawing/2014/main" id="{2D98E049-73D0-4E38-8514-AFC6A1747487}"/>
              </a:ext>
            </a:extLst>
          </p:cNvPr>
          <p:cNvSpPr/>
          <p:nvPr/>
        </p:nvSpPr>
        <p:spPr>
          <a:xfrm rot="5400000">
            <a:off x="575790" y="2401790"/>
            <a:ext cx="187194" cy="187194"/>
          </a:xfrm>
          <a:prstGeom prst="ellipse">
            <a:avLst/>
          </a:prstGeom>
          <a:solidFill>
            <a:srgbClr val="B28C94"/>
          </a:solidFill>
          <a:ln>
            <a:solidFill>
              <a:srgbClr val="B28C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85FE412-A49E-4F73-807F-E111EEEA965E}"/>
              </a:ext>
            </a:extLst>
          </p:cNvPr>
          <p:cNvCxnSpPr>
            <a:stCxn id="3" idx="2"/>
          </p:cNvCxnSpPr>
          <p:nvPr/>
        </p:nvCxnSpPr>
        <p:spPr>
          <a:xfrm>
            <a:off x="472313" y="846235"/>
            <a:ext cx="11372357" cy="0"/>
          </a:xfrm>
          <a:prstGeom prst="line">
            <a:avLst/>
          </a:prstGeom>
          <a:ln w="28575">
            <a:solidFill>
              <a:srgbClr val="966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9D311CF-B8E7-4AA6-AB9F-1493853A63E5}"/>
              </a:ext>
            </a:extLst>
          </p:cNvPr>
          <p:cNvSpPr/>
          <p:nvPr/>
        </p:nvSpPr>
        <p:spPr>
          <a:xfrm>
            <a:off x="3508743" y="-212651"/>
            <a:ext cx="8335927" cy="1070717"/>
          </a:xfrm>
          <a:prstGeom prst="rect">
            <a:avLst/>
          </a:prstGeom>
          <a:solidFill>
            <a:srgbClr val="96646F"/>
          </a:solidFill>
          <a:ln>
            <a:solidFill>
              <a:srgbClr val="966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FB7629-0C85-46E1-A04A-7750FE478ED4}"/>
              </a:ext>
            </a:extLst>
          </p:cNvPr>
          <p:cNvSpPr/>
          <p:nvPr/>
        </p:nvSpPr>
        <p:spPr>
          <a:xfrm>
            <a:off x="9254301" y="-199624"/>
            <a:ext cx="2590369" cy="1058887"/>
          </a:xfrm>
          <a:prstGeom prst="rect">
            <a:avLst/>
          </a:prstGeom>
          <a:solidFill>
            <a:srgbClr val="B28C94"/>
          </a:solidFill>
          <a:ln>
            <a:solidFill>
              <a:srgbClr val="B28C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229D018-2714-40F1-99C4-0BB63D8898DC}"/>
              </a:ext>
            </a:extLst>
          </p:cNvPr>
          <p:cNvGrpSpPr/>
          <p:nvPr/>
        </p:nvGrpSpPr>
        <p:grpSpPr>
          <a:xfrm>
            <a:off x="0" y="0"/>
            <a:ext cx="944625" cy="927986"/>
            <a:chOff x="3576798" y="1210555"/>
            <a:chExt cx="944625" cy="92798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E5877F0-E800-42AB-A1D7-5080BC8EAC84}"/>
                </a:ext>
              </a:extLst>
            </p:cNvPr>
            <p:cNvSpPr txBox="1"/>
            <p:nvPr/>
          </p:nvSpPr>
          <p:spPr>
            <a:xfrm>
              <a:off x="3669697" y="1348904"/>
              <a:ext cx="7588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kern="100" dirty="0">
                  <a:solidFill>
                    <a:srgbClr val="96646F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4000" kern="100" dirty="0">
                <a:solidFill>
                  <a:srgbClr val="96646F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DA05DCD-7653-410F-82F2-7869FE306C11}"/>
                </a:ext>
              </a:extLst>
            </p:cNvPr>
            <p:cNvGrpSpPr/>
            <p:nvPr/>
          </p:nvGrpSpPr>
          <p:grpSpPr>
            <a:xfrm>
              <a:off x="3576798" y="1210555"/>
              <a:ext cx="944625" cy="927986"/>
              <a:chOff x="3627746" y="1200316"/>
              <a:chExt cx="944625" cy="927986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AF76B11D-55ED-4DF7-8743-2C1E05287393}"/>
                  </a:ext>
                </a:extLst>
              </p:cNvPr>
              <p:cNvGrpSpPr/>
              <p:nvPr/>
            </p:nvGrpSpPr>
            <p:grpSpPr>
              <a:xfrm>
                <a:off x="4339636" y="1200316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C4C4F8AF-2CC1-4B39-99B2-AF364778DB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86CDA77D-1377-4CBB-A38E-22B0B9E73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3B3F1C54-430E-4FD4-80EB-915AE624C0D9}"/>
                  </a:ext>
                </a:extLst>
              </p:cNvPr>
              <p:cNvGrpSpPr/>
              <p:nvPr/>
            </p:nvGrpSpPr>
            <p:grpSpPr>
              <a:xfrm flipH="1" flipV="1">
                <a:off x="3627746" y="1893188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85305C0F-C85D-4F34-A79A-1F85F3CA3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>
                  <a:extLst>
                    <a:ext uri="{FF2B5EF4-FFF2-40B4-BE49-F238E27FC236}">
                      <a16:creationId xmlns:a16="http://schemas.microsoft.com/office/drawing/2014/main" id="{2C870E81-00ED-4387-9724-64DB184A2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74D673C0-29B6-4E12-A14D-1B4505B4FB6D}"/>
              </a:ext>
            </a:extLst>
          </p:cNvPr>
          <p:cNvSpPr txBox="1"/>
          <p:nvPr/>
        </p:nvSpPr>
        <p:spPr>
          <a:xfrm>
            <a:off x="944625" y="246944"/>
            <a:ext cx="7327506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kern="100" dirty="0">
                <a:solidFill>
                  <a:srgbClr val="966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Processing </a:t>
            </a:r>
          </a:p>
          <a:p>
            <a:pPr>
              <a:lnSpc>
                <a:spcPct val="120000"/>
              </a:lnSpc>
            </a:pPr>
            <a:endParaRPr lang="zh-CN" altLang="en-US" sz="2400" kern="100" dirty="0">
              <a:solidFill>
                <a:srgbClr val="966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2F1C9A-31D1-4ED5-B5C7-AFB404E75916}"/>
              </a:ext>
            </a:extLst>
          </p:cNvPr>
          <p:cNvSpPr txBox="1"/>
          <p:nvPr/>
        </p:nvSpPr>
        <p:spPr>
          <a:xfrm>
            <a:off x="3822439" y="257877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Cleaning</a:t>
            </a:r>
            <a:endParaRPr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C6221E-1518-4726-9504-0C9176B78513}"/>
              </a:ext>
            </a:extLst>
          </p:cNvPr>
          <p:cNvSpPr txBox="1"/>
          <p:nvPr/>
        </p:nvSpPr>
        <p:spPr>
          <a:xfrm>
            <a:off x="6531632" y="231207"/>
            <a:ext cx="272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 Selecting</a:t>
            </a:r>
            <a:endParaRPr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E09D6A-9649-4FED-93FF-50F5DE188CD4}"/>
              </a:ext>
            </a:extLst>
          </p:cNvPr>
          <p:cNvSpPr txBox="1"/>
          <p:nvPr/>
        </p:nvSpPr>
        <p:spPr>
          <a:xfrm>
            <a:off x="9618860" y="231207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Modelling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" name="图片 19" descr="图片包含 游戏机, 标志&#10;&#10;描述已自动生成">
            <a:extLst>
              <a:ext uri="{FF2B5EF4-FFF2-40B4-BE49-F238E27FC236}">
                <a16:creationId xmlns:a16="http://schemas.microsoft.com/office/drawing/2014/main" id="{43E3906A-2BB4-4BE0-8B71-A63975E21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430" y="80749"/>
            <a:ext cx="399084" cy="399084"/>
          </a:xfrm>
          <a:prstGeom prst="rect">
            <a:avLst/>
          </a:prstGeom>
        </p:spPr>
      </p:pic>
      <p:sp>
        <p:nvSpPr>
          <p:cNvPr id="22" name="五边形 48">
            <a:extLst>
              <a:ext uri="{FF2B5EF4-FFF2-40B4-BE49-F238E27FC236}">
                <a16:creationId xmlns:a16="http://schemas.microsoft.com/office/drawing/2014/main" id="{90E878F5-9FFD-4A0D-B859-03C1F068C14D}"/>
              </a:ext>
            </a:extLst>
          </p:cNvPr>
          <p:cNvSpPr/>
          <p:nvPr/>
        </p:nvSpPr>
        <p:spPr>
          <a:xfrm rot="5400000">
            <a:off x="389992" y="937643"/>
            <a:ext cx="557448" cy="386738"/>
          </a:xfrm>
          <a:prstGeom prst="homePlate">
            <a:avLst>
              <a:gd name="adj" fmla="val 40049"/>
            </a:avLst>
          </a:prstGeom>
          <a:solidFill>
            <a:srgbClr val="96646F"/>
          </a:solidFill>
          <a:ln>
            <a:solidFill>
              <a:srgbClr val="966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57">
            <a:extLst>
              <a:ext uri="{FF2B5EF4-FFF2-40B4-BE49-F238E27FC236}">
                <a16:creationId xmlns:a16="http://schemas.microsoft.com/office/drawing/2014/main" id="{253D9961-FB40-4C9D-A27D-BA5AFABE4B53}"/>
              </a:ext>
            </a:extLst>
          </p:cNvPr>
          <p:cNvSpPr/>
          <p:nvPr/>
        </p:nvSpPr>
        <p:spPr>
          <a:xfrm rot="5400000">
            <a:off x="-1503292" y="-407304"/>
            <a:ext cx="187194" cy="187194"/>
          </a:xfrm>
          <a:prstGeom prst="ellipse">
            <a:avLst/>
          </a:prstGeom>
          <a:solidFill>
            <a:srgbClr val="B28C94"/>
          </a:solidFill>
          <a:ln>
            <a:solidFill>
              <a:srgbClr val="B28C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F615E1A-D321-4A14-8D49-F3F25603404E}"/>
              </a:ext>
            </a:extLst>
          </p:cNvPr>
          <p:cNvGrpSpPr/>
          <p:nvPr/>
        </p:nvGrpSpPr>
        <p:grpSpPr>
          <a:xfrm>
            <a:off x="798453" y="2287329"/>
            <a:ext cx="4541195" cy="794720"/>
            <a:chOff x="795419" y="2546723"/>
            <a:chExt cx="4541195" cy="794720"/>
          </a:xfrm>
        </p:grpSpPr>
        <p:sp>
          <p:nvSpPr>
            <p:cNvPr id="25" name="文本框 44">
              <a:extLst>
                <a:ext uri="{FF2B5EF4-FFF2-40B4-BE49-F238E27FC236}">
                  <a16:creationId xmlns:a16="http://schemas.microsoft.com/office/drawing/2014/main" id="{0A135FDB-0446-4ECA-BBCF-B6083DA47C51}"/>
                </a:ext>
              </a:extLst>
            </p:cNvPr>
            <p:cNvSpPr txBox="1"/>
            <p:nvPr/>
          </p:nvSpPr>
          <p:spPr>
            <a:xfrm>
              <a:off x="795419" y="2546723"/>
              <a:ext cx="4405438" cy="400110"/>
            </a:xfrm>
            <a:prstGeom prst="rect">
              <a:avLst/>
            </a:prstGeom>
            <a:solidFill>
              <a:srgbClr val="CE92B3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Logistic Regression with l2 regularization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文本框 54">
              <a:extLst>
                <a:ext uri="{FF2B5EF4-FFF2-40B4-BE49-F238E27FC236}">
                  <a16:creationId xmlns:a16="http://schemas.microsoft.com/office/drawing/2014/main" id="{047082ED-59BA-42DE-B661-0B2EA4BB9A33}"/>
                </a:ext>
              </a:extLst>
            </p:cNvPr>
            <p:cNvSpPr txBox="1"/>
            <p:nvPr/>
          </p:nvSpPr>
          <p:spPr>
            <a:xfrm>
              <a:off x="797936" y="2941333"/>
              <a:ext cx="4538678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Accuracy(C=0.5, solver=liblinear): 58.28% </a:t>
              </a:r>
              <a:endParaRPr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8" name="文本框 44">
            <a:extLst>
              <a:ext uri="{FF2B5EF4-FFF2-40B4-BE49-F238E27FC236}">
                <a16:creationId xmlns:a16="http://schemas.microsoft.com/office/drawing/2014/main" id="{932AC39A-AB60-490F-A709-487E709408CF}"/>
              </a:ext>
            </a:extLst>
          </p:cNvPr>
          <p:cNvSpPr txBox="1"/>
          <p:nvPr/>
        </p:nvSpPr>
        <p:spPr>
          <a:xfrm>
            <a:off x="915595" y="914096"/>
            <a:ext cx="514769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Supervised: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Tree-based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models(5 folds) 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0" name="椭圆 51">
            <a:extLst>
              <a:ext uri="{FF2B5EF4-FFF2-40B4-BE49-F238E27FC236}">
                <a16:creationId xmlns:a16="http://schemas.microsoft.com/office/drawing/2014/main" id="{C33397DF-86BF-432C-BC58-3B854452F99C}"/>
              </a:ext>
            </a:extLst>
          </p:cNvPr>
          <p:cNvSpPr/>
          <p:nvPr/>
        </p:nvSpPr>
        <p:spPr>
          <a:xfrm rot="5400000">
            <a:off x="575790" y="1492004"/>
            <a:ext cx="187194" cy="187194"/>
          </a:xfrm>
          <a:prstGeom prst="ellipse">
            <a:avLst/>
          </a:prstGeom>
          <a:solidFill>
            <a:srgbClr val="B28C94"/>
          </a:solidFill>
          <a:ln>
            <a:solidFill>
              <a:srgbClr val="B28C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7C43313-F8E7-498E-B9AA-F64845C88ED7}"/>
              </a:ext>
            </a:extLst>
          </p:cNvPr>
          <p:cNvGrpSpPr/>
          <p:nvPr/>
        </p:nvGrpSpPr>
        <p:grpSpPr>
          <a:xfrm>
            <a:off x="801896" y="1409739"/>
            <a:ext cx="4598903" cy="794720"/>
            <a:chOff x="798862" y="1554121"/>
            <a:chExt cx="4598903" cy="794720"/>
          </a:xfrm>
        </p:grpSpPr>
        <p:sp>
          <p:nvSpPr>
            <p:cNvPr id="41" name="文本框 44">
              <a:extLst>
                <a:ext uri="{FF2B5EF4-FFF2-40B4-BE49-F238E27FC236}">
                  <a16:creationId xmlns:a16="http://schemas.microsoft.com/office/drawing/2014/main" id="{ED006713-57E0-4ABD-8EBA-BAE29791DDD1}"/>
                </a:ext>
              </a:extLst>
            </p:cNvPr>
            <p:cNvSpPr txBox="1"/>
            <p:nvPr/>
          </p:nvSpPr>
          <p:spPr>
            <a:xfrm>
              <a:off x="798862" y="1554121"/>
              <a:ext cx="4405438" cy="400110"/>
            </a:xfrm>
            <a:prstGeom prst="rect">
              <a:avLst/>
            </a:prstGeom>
            <a:solidFill>
              <a:srgbClr val="CE92B3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Logistic Regression with l1 regularization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文本框 54">
              <a:extLst>
                <a:ext uri="{FF2B5EF4-FFF2-40B4-BE49-F238E27FC236}">
                  <a16:creationId xmlns:a16="http://schemas.microsoft.com/office/drawing/2014/main" id="{EC426FC9-73BF-44AE-AE67-C4A59B9CDE0F}"/>
                </a:ext>
              </a:extLst>
            </p:cNvPr>
            <p:cNvSpPr txBox="1"/>
            <p:nvPr/>
          </p:nvSpPr>
          <p:spPr>
            <a:xfrm>
              <a:off x="801379" y="1948731"/>
              <a:ext cx="4596386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Accuracy(C=0.5, solver=liblinear): 58.21% </a:t>
              </a:r>
              <a:endParaRPr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5C081778-3746-40B3-81D8-5E9BC4B27452}"/>
              </a:ext>
            </a:extLst>
          </p:cNvPr>
          <p:cNvSpPr txBox="1"/>
          <p:nvPr/>
        </p:nvSpPr>
        <p:spPr>
          <a:xfrm>
            <a:off x="4267076" y="3236092"/>
            <a:ext cx="235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 importance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B2EEFAC-E447-4608-BF50-431BA6D52853}"/>
              </a:ext>
            </a:extLst>
          </p:cNvPr>
          <p:cNvCxnSpPr>
            <a:cxnSpLocks/>
          </p:cNvCxnSpPr>
          <p:nvPr/>
        </p:nvCxnSpPr>
        <p:spPr>
          <a:xfrm flipV="1">
            <a:off x="3921730" y="3563327"/>
            <a:ext cx="2814609" cy="3861"/>
          </a:xfrm>
          <a:prstGeom prst="straightConnector1">
            <a:avLst/>
          </a:prstGeom>
          <a:ln w="28575">
            <a:solidFill>
              <a:srgbClr val="B28C9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97B95EC-AC87-443D-A8FB-67FE8DC32734}"/>
              </a:ext>
            </a:extLst>
          </p:cNvPr>
          <p:cNvGrpSpPr/>
          <p:nvPr/>
        </p:nvGrpSpPr>
        <p:grpSpPr>
          <a:xfrm>
            <a:off x="574423" y="5008117"/>
            <a:ext cx="5670285" cy="787856"/>
            <a:chOff x="574423" y="5008117"/>
            <a:chExt cx="5670285" cy="787856"/>
          </a:xfrm>
        </p:grpSpPr>
        <p:sp>
          <p:nvSpPr>
            <p:cNvPr id="28" name="椭圆 51">
              <a:extLst>
                <a:ext uri="{FF2B5EF4-FFF2-40B4-BE49-F238E27FC236}">
                  <a16:creationId xmlns:a16="http://schemas.microsoft.com/office/drawing/2014/main" id="{3C6AA9FE-775D-4974-BEBF-D0357B7D792D}"/>
                </a:ext>
              </a:extLst>
            </p:cNvPr>
            <p:cNvSpPr/>
            <p:nvPr/>
          </p:nvSpPr>
          <p:spPr>
            <a:xfrm rot="5400000">
              <a:off x="574423" y="5114575"/>
              <a:ext cx="187194" cy="187194"/>
            </a:xfrm>
            <a:prstGeom prst="ellipse">
              <a:avLst/>
            </a:prstGeom>
            <a:solidFill>
              <a:srgbClr val="B28C94"/>
            </a:solidFill>
            <a:ln>
              <a:solidFill>
                <a:srgbClr val="B28C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08E8BCE-0230-4B71-B0F1-39AD84EA45DA}"/>
                </a:ext>
              </a:extLst>
            </p:cNvPr>
            <p:cNvGrpSpPr/>
            <p:nvPr/>
          </p:nvGrpSpPr>
          <p:grpSpPr>
            <a:xfrm>
              <a:off x="795419" y="5008117"/>
              <a:ext cx="5449289" cy="787856"/>
              <a:chOff x="795419" y="4527821"/>
              <a:chExt cx="5449289" cy="787856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D365CA9-9D6E-48BF-A9C9-FB8A989A2F71}"/>
                  </a:ext>
                </a:extLst>
              </p:cNvPr>
              <p:cNvSpPr txBox="1"/>
              <p:nvPr/>
            </p:nvSpPr>
            <p:spPr>
              <a:xfrm>
                <a:off x="795419" y="4527821"/>
                <a:ext cx="1064908" cy="400110"/>
              </a:xfrm>
              <a:prstGeom prst="rect">
                <a:avLst/>
              </a:prstGeom>
              <a:solidFill>
                <a:srgbClr val="CE92B3"/>
              </a:solidFill>
              <a:ln>
                <a:solidFill>
                  <a:srgbClr val="CE92B3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XGBoost</a:t>
                </a:r>
                <a:endPara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文本框 54">
                <a:extLst>
                  <a:ext uri="{FF2B5EF4-FFF2-40B4-BE49-F238E27FC236}">
                    <a16:creationId xmlns:a16="http://schemas.microsoft.com/office/drawing/2014/main" id="{4EF2EE76-A55C-4492-AB85-53BDDBB246D5}"/>
                  </a:ext>
                </a:extLst>
              </p:cNvPr>
              <p:cNvSpPr txBox="1"/>
              <p:nvPr/>
            </p:nvSpPr>
            <p:spPr>
              <a:xfrm>
                <a:off x="795419" y="4915567"/>
                <a:ext cx="5449289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Accuracy(</a:t>
                </a:r>
                <a:r>
                  <a:rPr lang="pt-BR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n_estimator=25, max_depth=10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):64.09% 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4FB044E-5154-4249-9C9E-4F757A2DCAAC}"/>
              </a:ext>
            </a:extLst>
          </p:cNvPr>
          <p:cNvGrpSpPr/>
          <p:nvPr/>
        </p:nvGrpSpPr>
        <p:grpSpPr>
          <a:xfrm>
            <a:off x="569313" y="3269740"/>
            <a:ext cx="5990181" cy="788522"/>
            <a:chOff x="569313" y="3269740"/>
            <a:chExt cx="5990181" cy="788522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4F52069C-310D-403F-B864-11D23360A826}"/>
                </a:ext>
              </a:extLst>
            </p:cNvPr>
            <p:cNvGrpSpPr/>
            <p:nvPr/>
          </p:nvGrpSpPr>
          <p:grpSpPr>
            <a:xfrm>
              <a:off x="804996" y="3269740"/>
              <a:ext cx="5754498" cy="788522"/>
              <a:chOff x="777134" y="5714972"/>
              <a:chExt cx="5754498" cy="788522"/>
            </a:xfrm>
          </p:grpSpPr>
          <p:sp>
            <p:nvSpPr>
              <p:cNvPr id="35" name="文本框 44">
                <a:extLst>
                  <a:ext uri="{FF2B5EF4-FFF2-40B4-BE49-F238E27FC236}">
                    <a16:creationId xmlns:a16="http://schemas.microsoft.com/office/drawing/2014/main" id="{0FCAE97F-7FF8-4883-A0A8-F2B611EC3BC7}"/>
                  </a:ext>
                </a:extLst>
              </p:cNvPr>
              <p:cNvSpPr txBox="1"/>
              <p:nvPr/>
            </p:nvSpPr>
            <p:spPr>
              <a:xfrm>
                <a:off x="777134" y="5714972"/>
                <a:ext cx="2949782" cy="400110"/>
              </a:xfrm>
              <a:prstGeom prst="rect">
                <a:avLst/>
              </a:prstGeom>
              <a:solidFill>
                <a:srgbClr val="CE92B3"/>
              </a:solidFill>
              <a:ln>
                <a:solidFill>
                  <a:srgbClr val="CE92B3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Random Forest Regression</a:t>
                </a:r>
                <a:endPara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文本框 54">
                <a:extLst>
                  <a:ext uri="{FF2B5EF4-FFF2-40B4-BE49-F238E27FC236}">
                    <a16:creationId xmlns:a16="http://schemas.microsoft.com/office/drawing/2014/main" id="{7E0228B0-0559-4091-B2AA-41FD9E38F943}"/>
                  </a:ext>
                </a:extLst>
              </p:cNvPr>
              <p:cNvSpPr txBox="1"/>
              <p:nvPr/>
            </p:nvSpPr>
            <p:spPr>
              <a:xfrm>
                <a:off x="777135" y="6103384"/>
                <a:ext cx="5754497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Accuracy(</a:t>
                </a:r>
                <a:r>
                  <a:rPr lang="pt-BR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max_depth=40, n_estimators=200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): 49.47% 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7" name="椭圆 57">
              <a:extLst>
                <a:ext uri="{FF2B5EF4-FFF2-40B4-BE49-F238E27FC236}">
                  <a16:creationId xmlns:a16="http://schemas.microsoft.com/office/drawing/2014/main" id="{7B02F473-3C32-4C11-B19D-5264F6006720}"/>
                </a:ext>
              </a:extLst>
            </p:cNvPr>
            <p:cNvSpPr/>
            <p:nvPr/>
          </p:nvSpPr>
          <p:spPr>
            <a:xfrm rot="5400000">
              <a:off x="569313" y="3363109"/>
              <a:ext cx="187194" cy="187194"/>
            </a:xfrm>
            <a:prstGeom prst="ellipse">
              <a:avLst/>
            </a:prstGeom>
            <a:solidFill>
              <a:srgbClr val="B28C94"/>
            </a:solidFill>
            <a:ln>
              <a:solidFill>
                <a:srgbClr val="B28C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A79DA15-F6D1-4DE8-B08A-7A87F4156AC6}"/>
              </a:ext>
            </a:extLst>
          </p:cNvPr>
          <p:cNvGrpSpPr/>
          <p:nvPr/>
        </p:nvGrpSpPr>
        <p:grpSpPr>
          <a:xfrm>
            <a:off x="577705" y="4146502"/>
            <a:ext cx="5981788" cy="781529"/>
            <a:chOff x="577705" y="4146502"/>
            <a:chExt cx="5981788" cy="781529"/>
          </a:xfrm>
        </p:grpSpPr>
        <p:sp>
          <p:nvSpPr>
            <p:cNvPr id="39" name="椭圆 57">
              <a:extLst>
                <a:ext uri="{FF2B5EF4-FFF2-40B4-BE49-F238E27FC236}">
                  <a16:creationId xmlns:a16="http://schemas.microsoft.com/office/drawing/2014/main" id="{22FB720A-5651-4D24-8F31-096EBEE09B63}"/>
                </a:ext>
              </a:extLst>
            </p:cNvPr>
            <p:cNvSpPr/>
            <p:nvPr/>
          </p:nvSpPr>
          <p:spPr>
            <a:xfrm rot="5400000">
              <a:off x="577705" y="4196245"/>
              <a:ext cx="187194" cy="187194"/>
            </a:xfrm>
            <a:prstGeom prst="ellipse">
              <a:avLst/>
            </a:prstGeom>
            <a:solidFill>
              <a:srgbClr val="B28C94"/>
            </a:solidFill>
            <a:ln>
              <a:solidFill>
                <a:srgbClr val="B28C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2B4B66AD-A19E-4991-8B5B-4EB759213B6D}"/>
                </a:ext>
              </a:extLst>
            </p:cNvPr>
            <p:cNvGrpSpPr/>
            <p:nvPr/>
          </p:nvGrpSpPr>
          <p:grpSpPr>
            <a:xfrm>
              <a:off x="804996" y="4146502"/>
              <a:ext cx="5754497" cy="781529"/>
              <a:chOff x="777135" y="5721965"/>
              <a:chExt cx="5754497" cy="781529"/>
            </a:xfrm>
          </p:grpSpPr>
          <p:sp>
            <p:nvSpPr>
              <p:cNvPr id="50" name="文本框 44">
                <a:extLst>
                  <a:ext uri="{FF2B5EF4-FFF2-40B4-BE49-F238E27FC236}">
                    <a16:creationId xmlns:a16="http://schemas.microsoft.com/office/drawing/2014/main" id="{E7B06782-063E-4D99-BA14-3408245C1FB8}"/>
                  </a:ext>
                </a:extLst>
              </p:cNvPr>
              <p:cNvSpPr txBox="1"/>
              <p:nvPr/>
            </p:nvSpPr>
            <p:spPr>
              <a:xfrm>
                <a:off x="777135" y="5721965"/>
                <a:ext cx="3182410" cy="400110"/>
              </a:xfrm>
              <a:prstGeom prst="rect">
                <a:avLst/>
              </a:prstGeom>
              <a:solidFill>
                <a:srgbClr val="CE92B3"/>
              </a:solidFill>
              <a:ln>
                <a:solidFill>
                  <a:srgbClr val="CE92B3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Random Forest Classification</a:t>
                </a:r>
                <a:endPara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文本框 54">
                <a:extLst>
                  <a:ext uri="{FF2B5EF4-FFF2-40B4-BE49-F238E27FC236}">
                    <a16:creationId xmlns:a16="http://schemas.microsoft.com/office/drawing/2014/main" id="{A11103D9-0768-4D79-94A6-EA55633944DD}"/>
                  </a:ext>
                </a:extLst>
              </p:cNvPr>
              <p:cNvSpPr txBox="1"/>
              <p:nvPr/>
            </p:nvSpPr>
            <p:spPr>
              <a:xfrm>
                <a:off x="777135" y="6103384"/>
                <a:ext cx="5754497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Accuracy(</a:t>
                </a:r>
                <a:r>
                  <a:rPr lang="pt-BR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max_depth=30, n_estimators=300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): 70.16% 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54" name="图片 53" descr="手机屏幕截图&#10;&#10;描述已自动生成">
            <a:extLst>
              <a:ext uri="{FF2B5EF4-FFF2-40B4-BE49-F238E27FC236}">
                <a16:creationId xmlns:a16="http://schemas.microsoft.com/office/drawing/2014/main" id="{65632519-25C8-4B48-979E-13360C52DF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8" r="7955" b="4089"/>
          <a:stretch/>
        </p:blipFill>
        <p:spPr>
          <a:xfrm rot="5400000">
            <a:off x="6428341" y="1720423"/>
            <a:ext cx="5334391" cy="422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8" grpId="0"/>
      <p:bldP spid="40" grpId="0" animBg="1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F9898DB8-E8DF-4F4A-A7A3-FBDCCB4592F9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668716" y="1409736"/>
            <a:ext cx="0" cy="484197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7">
            <a:extLst>
              <a:ext uri="{FF2B5EF4-FFF2-40B4-BE49-F238E27FC236}">
                <a16:creationId xmlns:a16="http://schemas.microsoft.com/office/drawing/2014/main" id="{2D98E049-73D0-4E38-8514-AFC6A1747487}"/>
              </a:ext>
            </a:extLst>
          </p:cNvPr>
          <p:cNvSpPr/>
          <p:nvPr/>
        </p:nvSpPr>
        <p:spPr>
          <a:xfrm rot="5400000">
            <a:off x="575790" y="2411729"/>
            <a:ext cx="187194" cy="187194"/>
          </a:xfrm>
          <a:prstGeom prst="ellipse">
            <a:avLst/>
          </a:prstGeom>
          <a:solidFill>
            <a:srgbClr val="B28C94"/>
          </a:solidFill>
          <a:ln>
            <a:solidFill>
              <a:srgbClr val="B28C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85FE412-A49E-4F73-807F-E111EEEA965E}"/>
              </a:ext>
            </a:extLst>
          </p:cNvPr>
          <p:cNvCxnSpPr>
            <a:stCxn id="3" idx="2"/>
          </p:cNvCxnSpPr>
          <p:nvPr/>
        </p:nvCxnSpPr>
        <p:spPr>
          <a:xfrm>
            <a:off x="472313" y="846235"/>
            <a:ext cx="11372357" cy="0"/>
          </a:xfrm>
          <a:prstGeom prst="line">
            <a:avLst/>
          </a:prstGeom>
          <a:ln w="28575">
            <a:solidFill>
              <a:srgbClr val="966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9D311CF-B8E7-4AA6-AB9F-1493853A63E5}"/>
              </a:ext>
            </a:extLst>
          </p:cNvPr>
          <p:cNvSpPr/>
          <p:nvPr/>
        </p:nvSpPr>
        <p:spPr>
          <a:xfrm>
            <a:off x="3508743" y="-212651"/>
            <a:ext cx="8335927" cy="1070717"/>
          </a:xfrm>
          <a:prstGeom prst="rect">
            <a:avLst/>
          </a:prstGeom>
          <a:solidFill>
            <a:srgbClr val="96646F"/>
          </a:solidFill>
          <a:ln>
            <a:solidFill>
              <a:srgbClr val="966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FB7629-0C85-46E1-A04A-7750FE478ED4}"/>
              </a:ext>
            </a:extLst>
          </p:cNvPr>
          <p:cNvSpPr/>
          <p:nvPr/>
        </p:nvSpPr>
        <p:spPr>
          <a:xfrm>
            <a:off x="9254301" y="-199624"/>
            <a:ext cx="2590369" cy="1058887"/>
          </a:xfrm>
          <a:prstGeom prst="rect">
            <a:avLst/>
          </a:prstGeom>
          <a:solidFill>
            <a:srgbClr val="B28C94"/>
          </a:solidFill>
          <a:ln>
            <a:solidFill>
              <a:srgbClr val="B28C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229D018-2714-40F1-99C4-0BB63D8898DC}"/>
              </a:ext>
            </a:extLst>
          </p:cNvPr>
          <p:cNvGrpSpPr/>
          <p:nvPr/>
        </p:nvGrpSpPr>
        <p:grpSpPr>
          <a:xfrm>
            <a:off x="0" y="0"/>
            <a:ext cx="944625" cy="927986"/>
            <a:chOff x="3576798" y="1210555"/>
            <a:chExt cx="944625" cy="92798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E5877F0-E800-42AB-A1D7-5080BC8EAC84}"/>
                </a:ext>
              </a:extLst>
            </p:cNvPr>
            <p:cNvSpPr txBox="1"/>
            <p:nvPr/>
          </p:nvSpPr>
          <p:spPr>
            <a:xfrm>
              <a:off x="3669697" y="1348904"/>
              <a:ext cx="7588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kern="100" dirty="0">
                  <a:solidFill>
                    <a:srgbClr val="96646F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4000" kern="100" dirty="0">
                <a:solidFill>
                  <a:srgbClr val="96646F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DA05DCD-7653-410F-82F2-7869FE306C11}"/>
                </a:ext>
              </a:extLst>
            </p:cNvPr>
            <p:cNvGrpSpPr/>
            <p:nvPr/>
          </p:nvGrpSpPr>
          <p:grpSpPr>
            <a:xfrm>
              <a:off x="3576798" y="1210555"/>
              <a:ext cx="944625" cy="927986"/>
              <a:chOff x="3627746" y="1200316"/>
              <a:chExt cx="944625" cy="927986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AF76B11D-55ED-4DF7-8743-2C1E05287393}"/>
                  </a:ext>
                </a:extLst>
              </p:cNvPr>
              <p:cNvGrpSpPr/>
              <p:nvPr/>
            </p:nvGrpSpPr>
            <p:grpSpPr>
              <a:xfrm>
                <a:off x="4339636" y="1200316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C4C4F8AF-2CC1-4B39-99B2-AF364778DB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86CDA77D-1377-4CBB-A38E-22B0B9E73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3B3F1C54-430E-4FD4-80EB-915AE624C0D9}"/>
                  </a:ext>
                </a:extLst>
              </p:cNvPr>
              <p:cNvGrpSpPr/>
              <p:nvPr/>
            </p:nvGrpSpPr>
            <p:grpSpPr>
              <a:xfrm flipH="1" flipV="1">
                <a:off x="3627746" y="1893188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85305C0F-C85D-4F34-A79A-1F85F3CA3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>
                  <a:extLst>
                    <a:ext uri="{FF2B5EF4-FFF2-40B4-BE49-F238E27FC236}">
                      <a16:creationId xmlns:a16="http://schemas.microsoft.com/office/drawing/2014/main" id="{2C870E81-00ED-4387-9724-64DB184A2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74D673C0-29B6-4E12-A14D-1B4505B4FB6D}"/>
              </a:ext>
            </a:extLst>
          </p:cNvPr>
          <p:cNvSpPr txBox="1"/>
          <p:nvPr/>
        </p:nvSpPr>
        <p:spPr>
          <a:xfrm>
            <a:off x="944625" y="246944"/>
            <a:ext cx="7327506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kern="100" dirty="0">
                <a:solidFill>
                  <a:srgbClr val="966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Processing </a:t>
            </a:r>
          </a:p>
          <a:p>
            <a:pPr>
              <a:lnSpc>
                <a:spcPct val="120000"/>
              </a:lnSpc>
            </a:pPr>
            <a:endParaRPr lang="zh-CN" altLang="en-US" sz="2400" kern="100" dirty="0">
              <a:solidFill>
                <a:srgbClr val="966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2F1C9A-31D1-4ED5-B5C7-AFB404E75916}"/>
              </a:ext>
            </a:extLst>
          </p:cNvPr>
          <p:cNvSpPr txBox="1"/>
          <p:nvPr/>
        </p:nvSpPr>
        <p:spPr>
          <a:xfrm>
            <a:off x="3822439" y="257877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Cleaning</a:t>
            </a:r>
            <a:endParaRPr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C6221E-1518-4726-9504-0C9176B78513}"/>
              </a:ext>
            </a:extLst>
          </p:cNvPr>
          <p:cNvSpPr txBox="1"/>
          <p:nvPr/>
        </p:nvSpPr>
        <p:spPr>
          <a:xfrm>
            <a:off x="6531632" y="231207"/>
            <a:ext cx="272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 Selecting</a:t>
            </a:r>
            <a:endParaRPr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E09D6A-9649-4FED-93FF-50F5DE188CD4}"/>
              </a:ext>
            </a:extLst>
          </p:cNvPr>
          <p:cNvSpPr txBox="1"/>
          <p:nvPr/>
        </p:nvSpPr>
        <p:spPr>
          <a:xfrm>
            <a:off x="9618860" y="231207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Modelling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" name="图片 19" descr="图片包含 游戏机, 标志&#10;&#10;描述已自动生成">
            <a:extLst>
              <a:ext uri="{FF2B5EF4-FFF2-40B4-BE49-F238E27FC236}">
                <a16:creationId xmlns:a16="http://schemas.microsoft.com/office/drawing/2014/main" id="{43E3906A-2BB4-4BE0-8B71-A63975E21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430" y="80749"/>
            <a:ext cx="399084" cy="399084"/>
          </a:xfrm>
          <a:prstGeom prst="rect">
            <a:avLst/>
          </a:prstGeom>
        </p:spPr>
      </p:pic>
      <p:sp>
        <p:nvSpPr>
          <p:cNvPr id="22" name="五边形 48">
            <a:extLst>
              <a:ext uri="{FF2B5EF4-FFF2-40B4-BE49-F238E27FC236}">
                <a16:creationId xmlns:a16="http://schemas.microsoft.com/office/drawing/2014/main" id="{90E878F5-9FFD-4A0D-B859-03C1F068C14D}"/>
              </a:ext>
            </a:extLst>
          </p:cNvPr>
          <p:cNvSpPr/>
          <p:nvPr/>
        </p:nvSpPr>
        <p:spPr>
          <a:xfrm rot="5400000">
            <a:off x="389992" y="937643"/>
            <a:ext cx="557448" cy="386738"/>
          </a:xfrm>
          <a:prstGeom prst="homePlate">
            <a:avLst>
              <a:gd name="adj" fmla="val 40049"/>
            </a:avLst>
          </a:prstGeom>
          <a:solidFill>
            <a:srgbClr val="96646F"/>
          </a:solidFill>
          <a:ln>
            <a:solidFill>
              <a:srgbClr val="966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57">
            <a:extLst>
              <a:ext uri="{FF2B5EF4-FFF2-40B4-BE49-F238E27FC236}">
                <a16:creationId xmlns:a16="http://schemas.microsoft.com/office/drawing/2014/main" id="{253D9961-FB40-4C9D-A27D-BA5AFABE4B53}"/>
              </a:ext>
            </a:extLst>
          </p:cNvPr>
          <p:cNvSpPr/>
          <p:nvPr/>
        </p:nvSpPr>
        <p:spPr>
          <a:xfrm rot="5400000">
            <a:off x="-1503292" y="-407304"/>
            <a:ext cx="187194" cy="187194"/>
          </a:xfrm>
          <a:prstGeom prst="ellipse">
            <a:avLst/>
          </a:prstGeom>
          <a:solidFill>
            <a:srgbClr val="B28C94"/>
          </a:solidFill>
          <a:ln>
            <a:solidFill>
              <a:srgbClr val="B28C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F615E1A-D321-4A14-8D49-F3F25603404E}"/>
              </a:ext>
            </a:extLst>
          </p:cNvPr>
          <p:cNvGrpSpPr/>
          <p:nvPr/>
        </p:nvGrpSpPr>
        <p:grpSpPr>
          <a:xfrm>
            <a:off x="798453" y="2287329"/>
            <a:ext cx="4541195" cy="794720"/>
            <a:chOff x="795419" y="2546723"/>
            <a:chExt cx="4541195" cy="794720"/>
          </a:xfrm>
        </p:grpSpPr>
        <p:sp>
          <p:nvSpPr>
            <p:cNvPr id="25" name="文本框 44">
              <a:extLst>
                <a:ext uri="{FF2B5EF4-FFF2-40B4-BE49-F238E27FC236}">
                  <a16:creationId xmlns:a16="http://schemas.microsoft.com/office/drawing/2014/main" id="{0A135FDB-0446-4ECA-BBCF-B6083DA47C51}"/>
                </a:ext>
              </a:extLst>
            </p:cNvPr>
            <p:cNvSpPr txBox="1"/>
            <p:nvPr/>
          </p:nvSpPr>
          <p:spPr>
            <a:xfrm>
              <a:off x="795419" y="2546723"/>
              <a:ext cx="4405438" cy="400110"/>
            </a:xfrm>
            <a:prstGeom prst="rect">
              <a:avLst/>
            </a:prstGeom>
            <a:solidFill>
              <a:srgbClr val="CE92B3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Logistic Regression with l2 regularization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文本框 54">
              <a:extLst>
                <a:ext uri="{FF2B5EF4-FFF2-40B4-BE49-F238E27FC236}">
                  <a16:creationId xmlns:a16="http://schemas.microsoft.com/office/drawing/2014/main" id="{047082ED-59BA-42DE-B661-0B2EA4BB9A33}"/>
                </a:ext>
              </a:extLst>
            </p:cNvPr>
            <p:cNvSpPr txBox="1"/>
            <p:nvPr/>
          </p:nvSpPr>
          <p:spPr>
            <a:xfrm>
              <a:off x="797936" y="2941333"/>
              <a:ext cx="4538678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Accuracy(C=0.5, solver=liblinear): 58.28% </a:t>
              </a:r>
              <a:endParaRPr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0" name="椭圆 51">
            <a:extLst>
              <a:ext uri="{FF2B5EF4-FFF2-40B4-BE49-F238E27FC236}">
                <a16:creationId xmlns:a16="http://schemas.microsoft.com/office/drawing/2014/main" id="{C33397DF-86BF-432C-BC58-3B854452F99C}"/>
              </a:ext>
            </a:extLst>
          </p:cNvPr>
          <p:cNvSpPr/>
          <p:nvPr/>
        </p:nvSpPr>
        <p:spPr>
          <a:xfrm rot="5400000">
            <a:off x="575790" y="1492004"/>
            <a:ext cx="187194" cy="187194"/>
          </a:xfrm>
          <a:prstGeom prst="ellipse">
            <a:avLst/>
          </a:prstGeom>
          <a:solidFill>
            <a:srgbClr val="B28C94"/>
          </a:solidFill>
          <a:ln>
            <a:solidFill>
              <a:srgbClr val="B28C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7C43313-F8E7-498E-B9AA-F64845C88ED7}"/>
              </a:ext>
            </a:extLst>
          </p:cNvPr>
          <p:cNvGrpSpPr/>
          <p:nvPr/>
        </p:nvGrpSpPr>
        <p:grpSpPr>
          <a:xfrm>
            <a:off x="801896" y="1409739"/>
            <a:ext cx="4598903" cy="794720"/>
            <a:chOff x="798862" y="1554121"/>
            <a:chExt cx="4598903" cy="794720"/>
          </a:xfrm>
        </p:grpSpPr>
        <p:sp>
          <p:nvSpPr>
            <p:cNvPr id="41" name="文本框 44">
              <a:extLst>
                <a:ext uri="{FF2B5EF4-FFF2-40B4-BE49-F238E27FC236}">
                  <a16:creationId xmlns:a16="http://schemas.microsoft.com/office/drawing/2014/main" id="{ED006713-57E0-4ABD-8EBA-BAE29791DDD1}"/>
                </a:ext>
              </a:extLst>
            </p:cNvPr>
            <p:cNvSpPr txBox="1"/>
            <p:nvPr/>
          </p:nvSpPr>
          <p:spPr>
            <a:xfrm>
              <a:off x="798862" y="1554121"/>
              <a:ext cx="4405438" cy="400110"/>
            </a:xfrm>
            <a:prstGeom prst="rect">
              <a:avLst/>
            </a:prstGeom>
            <a:solidFill>
              <a:srgbClr val="CE92B3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Logistic Regression with l1 regularization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文本框 54">
              <a:extLst>
                <a:ext uri="{FF2B5EF4-FFF2-40B4-BE49-F238E27FC236}">
                  <a16:creationId xmlns:a16="http://schemas.microsoft.com/office/drawing/2014/main" id="{EC426FC9-73BF-44AE-AE67-C4A59B9CDE0F}"/>
                </a:ext>
              </a:extLst>
            </p:cNvPr>
            <p:cNvSpPr txBox="1"/>
            <p:nvPr/>
          </p:nvSpPr>
          <p:spPr>
            <a:xfrm>
              <a:off x="801379" y="1948731"/>
              <a:ext cx="4596386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Accuracy(C=0.5, solver=liblinear): 58.21% </a:t>
              </a:r>
              <a:endParaRPr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97B95EC-AC87-443D-A8FB-67FE8DC32734}"/>
              </a:ext>
            </a:extLst>
          </p:cNvPr>
          <p:cNvGrpSpPr/>
          <p:nvPr/>
        </p:nvGrpSpPr>
        <p:grpSpPr>
          <a:xfrm>
            <a:off x="574423" y="5008117"/>
            <a:ext cx="5670285" cy="787856"/>
            <a:chOff x="574423" y="5008117"/>
            <a:chExt cx="5670285" cy="787856"/>
          </a:xfrm>
        </p:grpSpPr>
        <p:sp>
          <p:nvSpPr>
            <p:cNvPr id="28" name="椭圆 51">
              <a:extLst>
                <a:ext uri="{FF2B5EF4-FFF2-40B4-BE49-F238E27FC236}">
                  <a16:creationId xmlns:a16="http://schemas.microsoft.com/office/drawing/2014/main" id="{3C6AA9FE-775D-4974-BEBF-D0357B7D792D}"/>
                </a:ext>
              </a:extLst>
            </p:cNvPr>
            <p:cNvSpPr/>
            <p:nvPr/>
          </p:nvSpPr>
          <p:spPr>
            <a:xfrm rot="5400000">
              <a:off x="574423" y="5114575"/>
              <a:ext cx="187194" cy="187194"/>
            </a:xfrm>
            <a:prstGeom prst="ellipse">
              <a:avLst/>
            </a:prstGeom>
            <a:solidFill>
              <a:srgbClr val="B28C94"/>
            </a:solidFill>
            <a:ln>
              <a:solidFill>
                <a:srgbClr val="B28C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08E8BCE-0230-4B71-B0F1-39AD84EA45DA}"/>
                </a:ext>
              </a:extLst>
            </p:cNvPr>
            <p:cNvGrpSpPr/>
            <p:nvPr/>
          </p:nvGrpSpPr>
          <p:grpSpPr>
            <a:xfrm>
              <a:off x="795419" y="5008117"/>
              <a:ext cx="5449289" cy="787856"/>
              <a:chOff x="795419" y="4527821"/>
              <a:chExt cx="5449289" cy="787856"/>
            </a:xfrm>
          </p:grpSpPr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D365CA9-9D6E-48BF-A9C9-FB8A989A2F71}"/>
                  </a:ext>
                </a:extLst>
              </p:cNvPr>
              <p:cNvSpPr txBox="1"/>
              <p:nvPr/>
            </p:nvSpPr>
            <p:spPr>
              <a:xfrm>
                <a:off x="795419" y="4527821"/>
                <a:ext cx="1064908" cy="400110"/>
              </a:xfrm>
              <a:prstGeom prst="rect">
                <a:avLst/>
              </a:prstGeom>
              <a:solidFill>
                <a:srgbClr val="CE92B3"/>
              </a:solidFill>
              <a:ln>
                <a:solidFill>
                  <a:srgbClr val="CE92B3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 err="1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XGBoost</a:t>
                </a:r>
                <a:endPara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文本框 54">
                <a:extLst>
                  <a:ext uri="{FF2B5EF4-FFF2-40B4-BE49-F238E27FC236}">
                    <a16:creationId xmlns:a16="http://schemas.microsoft.com/office/drawing/2014/main" id="{4EF2EE76-A55C-4492-AB85-53BDDBB246D5}"/>
                  </a:ext>
                </a:extLst>
              </p:cNvPr>
              <p:cNvSpPr txBox="1"/>
              <p:nvPr/>
            </p:nvSpPr>
            <p:spPr>
              <a:xfrm>
                <a:off x="795419" y="4915567"/>
                <a:ext cx="5449289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Accuracy(</a:t>
                </a:r>
                <a:r>
                  <a:rPr lang="pt-BR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n_estimator=25, max_depth=10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):64.09% 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4FB044E-5154-4249-9C9E-4F757A2DCAAC}"/>
              </a:ext>
            </a:extLst>
          </p:cNvPr>
          <p:cNvGrpSpPr/>
          <p:nvPr/>
        </p:nvGrpSpPr>
        <p:grpSpPr>
          <a:xfrm>
            <a:off x="569313" y="3269740"/>
            <a:ext cx="5990181" cy="788522"/>
            <a:chOff x="569313" y="3269740"/>
            <a:chExt cx="5990181" cy="788522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4F52069C-310D-403F-B864-11D23360A826}"/>
                </a:ext>
              </a:extLst>
            </p:cNvPr>
            <p:cNvGrpSpPr/>
            <p:nvPr/>
          </p:nvGrpSpPr>
          <p:grpSpPr>
            <a:xfrm>
              <a:off x="804996" y="3269740"/>
              <a:ext cx="5754498" cy="788522"/>
              <a:chOff x="777134" y="5714972"/>
              <a:chExt cx="5754498" cy="788522"/>
            </a:xfrm>
          </p:grpSpPr>
          <p:sp>
            <p:nvSpPr>
              <p:cNvPr id="35" name="文本框 44">
                <a:extLst>
                  <a:ext uri="{FF2B5EF4-FFF2-40B4-BE49-F238E27FC236}">
                    <a16:creationId xmlns:a16="http://schemas.microsoft.com/office/drawing/2014/main" id="{0FCAE97F-7FF8-4883-A0A8-F2B611EC3BC7}"/>
                  </a:ext>
                </a:extLst>
              </p:cNvPr>
              <p:cNvSpPr txBox="1"/>
              <p:nvPr/>
            </p:nvSpPr>
            <p:spPr>
              <a:xfrm>
                <a:off x="777134" y="5714972"/>
                <a:ext cx="2949782" cy="400110"/>
              </a:xfrm>
              <a:prstGeom prst="rect">
                <a:avLst/>
              </a:prstGeom>
              <a:solidFill>
                <a:srgbClr val="CE92B3"/>
              </a:solidFill>
              <a:ln>
                <a:solidFill>
                  <a:srgbClr val="CE92B3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Random Forest Regression</a:t>
                </a:r>
                <a:endPara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文本框 54">
                <a:extLst>
                  <a:ext uri="{FF2B5EF4-FFF2-40B4-BE49-F238E27FC236}">
                    <a16:creationId xmlns:a16="http://schemas.microsoft.com/office/drawing/2014/main" id="{7E0228B0-0559-4091-B2AA-41FD9E38F943}"/>
                  </a:ext>
                </a:extLst>
              </p:cNvPr>
              <p:cNvSpPr txBox="1"/>
              <p:nvPr/>
            </p:nvSpPr>
            <p:spPr>
              <a:xfrm>
                <a:off x="777135" y="6103384"/>
                <a:ext cx="5754497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Accuracy(</a:t>
                </a:r>
                <a:r>
                  <a:rPr lang="pt-BR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max_depth=40, n_estimators=200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): 70.16% 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7" name="椭圆 57">
              <a:extLst>
                <a:ext uri="{FF2B5EF4-FFF2-40B4-BE49-F238E27FC236}">
                  <a16:creationId xmlns:a16="http://schemas.microsoft.com/office/drawing/2014/main" id="{7B02F473-3C32-4C11-B19D-5264F6006720}"/>
                </a:ext>
              </a:extLst>
            </p:cNvPr>
            <p:cNvSpPr/>
            <p:nvPr/>
          </p:nvSpPr>
          <p:spPr>
            <a:xfrm rot="5400000">
              <a:off x="569313" y="3363109"/>
              <a:ext cx="187194" cy="187194"/>
            </a:xfrm>
            <a:prstGeom prst="ellipse">
              <a:avLst/>
            </a:prstGeom>
            <a:solidFill>
              <a:srgbClr val="B28C94"/>
            </a:solidFill>
            <a:ln>
              <a:solidFill>
                <a:srgbClr val="B28C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A79DA15-F6D1-4DE8-B08A-7A87F4156AC6}"/>
              </a:ext>
            </a:extLst>
          </p:cNvPr>
          <p:cNvGrpSpPr/>
          <p:nvPr/>
        </p:nvGrpSpPr>
        <p:grpSpPr>
          <a:xfrm>
            <a:off x="577705" y="4146502"/>
            <a:ext cx="5981788" cy="781529"/>
            <a:chOff x="577705" y="4146502"/>
            <a:chExt cx="5981788" cy="781529"/>
          </a:xfrm>
        </p:grpSpPr>
        <p:sp>
          <p:nvSpPr>
            <p:cNvPr id="39" name="椭圆 57">
              <a:extLst>
                <a:ext uri="{FF2B5EF4-FFF2-40B4-BE49-F238E27FC236}">
                  <a16:creationId xmlns:a16="http://schemas.microsoft.com/office/drawing/2014/main" id="{22FB720A-5651-4D24-8F31-096EBEE09B63}"/>
                </a:ext>
              </a:extLst>
            </p:cNvPr>
            <p:cNvSpPr/>
            <p:nvPr/>
          </p:nvSpPr>
          <p:spPr>
            <a:xfrm rot="5400000">
              <a:off x="577705" y="4196245"/>
              <a:ext cx="187194" cy="187194"/>
            </a:xfrm>
            <a:prstGeom prst="ellipse">
              <a:avLst/>
            </a:prstGeom>
            <a:solidFill>
              <a:srgbClr val="B28C94"/>
            </a:solidFill>
            <a:ln>
              <a:solidFill>
                <a:srgbClr val="B28C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2B4B66AD-A19E-4991-8B5B-4EB759213B6D}"/>
                </a:ext>
              </a:extLst>
            </p:cNvPr>
            <p:cNvGrpSpPr/>
            <p:nvPr/>
          </p:nvGrpSpPr>
          <p:grpSpPr>
            <a:xfrm>
              <a:off x="804996" y="4146502"/>
              <a:ext cx="5754497" cy="781529"/>
              <a:chOff x="777135" y="5721965"/>
              <a:chExt cx="5754497" cy="781529"/>
            </a:xfrm>
          </p:grpSpPr>
          <p:sp>
            <p:nvSpPr>
              <p:cNvPr id="50" name="文本框 44">
                <a:extLst>
                  <a:ext uri="{FF2B5EF4-FFF2-40B4-BE49-F238E27FC236}">
                    <a16:creationId xmlns:a16="http://schemas.microsoft.com/office/drawing/2014/main" id="{E7B06782-063E-4D99-BA14-3408245C1FB8}"/>
                  </a:ext>
                </a:extLst>
              </p:cNvPr>
              <p:cNvSpPr txBox="1"/>
              <p:nvPr/>
            </p:nvSpPr>
            <p:spPr>
              <a:xfrm>
                <a:off x="777135" y="5721965"/>
                <a:ext cx="3182410" cy="400110"/>
              </a:xfrm>
              <a:prstGeom prst="rect">
                <a:avLst/>
              </a:prstGeom>
              <a:solidFill>
                <a:srgbClr val="CE92B3"/>
              </a:solidFill>
              <a:ln>
                <a:solidFill>
                  <a:srgbClr val="CE92B3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Random Forest Classification</a:t>
                </a:r>
                <a:endParaRPr lang="zh-CN" alt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文本框 54">
                <a:extLst>
                  <a:ext uri="{FF2B5EF4-FFF2-40B4-BE49-F238E27FC236}">
                    <a16:creationId xmlns:a16="http://schemas.microsoft.com/office/drawing/2014/main" id="{A11103D9-0768-4D79-94A6-EA55633944DD}"/>
                  </a:ext>
                </a:extLst>
              </p:cNvPr>
              <p:cNvSpPr txBox="1"/>
              <p:nvPr/>
            </p:nvSpPr>
            <p:spPr>
              <a:xfrm>
                <a:off x="777135" y="6103384"/>
                <a:ext cx="5754497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Accuracy(</a:t>
                </a:r>
                <a:r>
                  <a:rPr lang="pt-BR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max_depth=30, n_estimators=300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): 70.16% </a:t>
                </a:r>
                <a:endParaRPr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8228F9BA-8476-4433-8650-EBD4C71BF146}"/>
              </a:ext>
            </a:extLst>
          </p:cNvPr>
          <p:cNvGrpSpPr/>
          <p:nvPr/>
        </p:nvGrpSpPr>
        <p:grpSpPr>
          <a:xfrm>
            <a:off x="795419" y="5984330"/>
            <a:ext cx="3774253" cy="788344"/>
            <a:chOff x="777104" y="3537272"/>
            <a:chExt cx="3774253" cy="788344"/>
          </a:xfrm>
        </p:grpSpPr>
        <p:sp>
          <p:nvSpPr>
            <p:cNvPr id="55" name="文本框 44">
              <a:extLst>
                <a:ext uri="{FF2B5EF4-FFF2-40B4-BE49-F238E27FC236}">
                  <a16:creationId xmlns:a16="http://schemas.microsoft.com/office/drawing/2014/main" id="{526AC8FB-E665-4B24-B60C-FD11F74A1937}"/>
                </a:ext>
              </a:extLst>
            </p:cNvPr>
            <p:cNvSpPr txBox="1"/>
            <p:nvPr/>
          </p:nvSpPr>
          <p:spPr>
            <a:xfrm>
              <a:off x="777104" y="3537272"/>
              <a:ext cx="631904" cy="400110"/>
            </a:xfrm>
            <a:prstGeom prst="rect">
              <a:avLst/>
            </a:prstGeom>
            <a:solidFill>
              <a:srgbClr val="CE92B3"/>
            </a:solidFill>
            <a:ln>
              <a:solidFill>
                <a:srgbClr val="CE92B3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kNN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文本框 54">
              <a:extLst>
                <a:ext uri="{FF2B5EF4-FFF2-40B4-BE49-F238E27FC236}">
                  <a16:creationId xmlns:a16="http://schemas.microsoft.com/office/drawing/2014/main" id="{DAF68A48-551A-4089-B9D5-9EDF115E55D9}"/>
                </a:ext>
              </a:extLst>
            </p:cNvPr>
            <p:cNvSpPr txBox="1"/>
            <p:nvPr/>
          </p:nvSpPr>
          <p:spPr>
            <a:xfrm>
              <a:off x="777258" y="3925506"/>
              <a:ext cx="3774099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Accuracy(</a:t>
              </a:r>
              <a:r>
                <a:rPr lang="en-US" altLang="zh-CN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n_neighbors</a:t>
              </a:r>
              <a:r>
                <a:rPr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=1): 64.09% </a:t>
              </a:r>
              <a:endParaRPr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7" name="椭圆 51">
            <a:extLst>
              <a:ext uri="{FF2B5EF4-FFF2-40B4-BE49-F238E27FC236}">
                <a16:creationId xmlns:a16="http://schemas.microsoft.com/office/drawing/2014/main" id="{389D9D79-BFC3-4F1E-8CF7-48DF1478823F}"/>
              </a:ext>
            </a:extLst>
          </p:cNvPr>
          <p:cNvSpPr/>
          <p:nvPr/>
        </p:nvSpPr>
        <p:spPr>
          <a:xfrm rot="5400000">
            <a:off x="571389" y="6090788"/>
            <a:ext cx="187194" cy="187194"/>
          </a:xfrm>
          <a:prstGeom prst="ellipse">
            <a:avLst/>
          </a:prstGeom>
          <a:solidFill>
            <a:srgbClr val="B28C94"/>
          </a:solidFill>
          <a:ln>
            <a:solidFill>
              <a:srgbClr val="B28C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8" name="文本框 44">
            <a:extLst>
              <a:ext uri="{FF2B5EF4-FFF2-40B4-BE49-F238E27FC236}">
                <a16:creationId xmlns:a16="http://schemas.microsoft.com/office/drawing/2014/main" id="{D906E815-DC34-48EE-B01C-48C07F0EC5BF}"/>
              </a:ext>
            </a:extLst>
          </p:cNvPr>
          <p:cNvSpPr txBox="1"/>
          <p:nvPr/>
        </p:nvSpPr>
        <p:spPr>
          <a:xfrm>
            <a:off x="851726" y="913957"/>
            <a:ext cx="439883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Supervised: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Try 6 models (5 folds) 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6C7451B5-DA9A-4D9F-9118-34CBC2AD6F65}"/>
              </a:ext>
            </a:extLst>
          </p:cNvPr>
          <p:cNvGrpSpPr/>
          <p:nvPr/>
        </p:nvGrpSpPr>
        <p:grpSpPr>
          <a:xfrm>
            <a:off x="6683253" y="1112502"/>
            <a:ext cx="5195344" cy="5364475"/>
            <a:chOff x="6768317" y="1112502"/>
            <a:chExt cx="5195344" cy="5364475"/>
          </a:xfrm>
        </p:grpSpPr>
        <p:sp>
          <p:nvSpPr>
            <p:cNvPr id="60" name="文本框 44">
              <a:extLst>
                <a:ext uri="{FF2B5EF4-FFF2-40B4-BE49-F238E27FC236}">
                  <a16:creationId xmlns:a16="http://schemas.microsoft.com/office/drawing/2014/main" id="{B3013025-592F-47C9-A165-8774E062EBC6}"/>
                </a:ext>
              </a:extLst>
            </p:cNvPr>
            <p:cNvSpPr txBox="1"/>
            <p:nvPr/>
          </p:nvSpPr>
          <p:spPr>
            <a:xfrm>
              <a:off x="6778950" y="1525692"/>
              <a:ext cx="5184711" cy="4951285"/>
            </a:xfrm>
            <a:prstGeom prst="rect">
              <a:avLst/>
            </a:prstGeom>
            <a:noFill/>
            <a:ln w="38100">
              <a:solidFill>
                <a:srgbClr val="CE92B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文本框 44">
              <a:extLst>
                <a:ext uri="{FF2B5EF4-FFF2-40B4-BE49-F238E27FC236}">
                  <a16:creationId xmlns:a16="http://schemas.microsoft.com/office/drawing/2014/main" id="{9B18610A-0281-45A3-8596-54CAE8A4D0DB}"/>
                </a:ext>
              </a:extLst>
            </p:cNvPr>
            <p:cNvSpPr txBox="1"/>
            <p:nvPr/>
          </p:nvSpPr>
          <p:spPr>
            <a:xfrm>
              <a:off x="6768317" y="1112502"/>
              <a:ext cx="930384" cy="400110"/>
            </a:xfrm>
            <a:prstGeom prst="rect">
              <a:avLst/>
            </a:prstGeom>
            <a:solidFill>
              <a:srgbClr val="CE92B3"/>
            </a:solidFill>
            <a:ln>
              <a:solidFill>
                <a:srgbClr val="CE92B3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Results</a:t>
              </a:r>
              <a:endParaRPr lang="zh-CN" alt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62" name="图片 61" descr="手机屏幕截图&#10;&#10;描述已自动生成">
              <a:extLst>
                <a:ext uri="{FF2B5EF4-FFF2-40B4-BE49-F238E27FC236}">
                  <a16:creationId xmlns:a16="http://schemas.microsoft.com/office/drawing/2014/main" id="{E9FA4C24-FF06-4E4B-A155-931582A66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9780" y="2945572"/>
              <a:ext cx="5043049" cy="3531405"/>
            </a:xfrm>
            <a:prstGeom prst="rect">
              <a:avLst/>
            </a:prstGeom>
          </p:spPr>
        </p:pic>
        <p:sp>
          <p:nvSpPr>
            <p:cNvPr id="63" name="文本框 44">
              <a:extLst>
                <a:ext uri="{FF2B5EF4-FFF2-40B4-BE49-F238E27FC236}">
                  <a16:creationId xmlns:a16="http://schemas.microsoft.com/office/drawing/2014/main" id="{8590BD36-8DE3-4821-900E-9E9A47A61165}"/>
                </a:ext>
              </a:extLst>
            </p:cNvPr>
            <p:cNvSpPr txBox="1"/>
            <p:nvPr/>
          </p:nvSpPr>
          <p:spPr>
            <a:xfrm>
              <a:off x="7009177" y="1769961"/>
              <a:ext cx="244445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rPr>
                <a:t>oob</a:t>
              </a:r>
              <a:r>
                <a:rPr lang="en-US" altLang="zh-CN" sz="20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rPr>
                <a:t> score: 70.95%</a:t>
              </a:r>
              <a:endPara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64" name="文本框 44">
              <a:extLst>
                <a:ext uri="{FF2B5EF4-FFF2-40B4-BE49-F238E27FC236}">
                  <a16:creationId xmlns:a16="http://schemas.microsoft.com/office/drawing/2014/main" id="{E8116D06-DA1C-48A2-AB91-6EDC9FB76185}"/>
                </a:ext>
              </a:extLst>
            </p:cNvPr>
            <p:cNvSpPr txBox="1"/>
            <p:nvPr/>
          </p:nvSpPr>
          <p:spPr>
            <a:xfrm>
              <a:off x="7009177" y="2176611"/>
              <a:ext cx="307603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rPr>
                <a:t>accuracy score: 71.13% </a:t>
              </a:r>
              <a:endPara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cxnSp>
        <p:nvCxnSpPr>
          <p:cNvPr id="65" name="Straight Arrow Connector 37">
            <a:extLst>
              <a:ext uri="{FF2B5EF4-FFF2-40B4-BE49-F238E27FC236}">
                <a16:creationId xmlns:a16="http://schemas.microsoft.com/office/drawing/2014/main" id="{59A8F0E7-F224-461C-B219-C0E1C334E786}"/>
              </a:ext>
            </a:extLst>
          </p:cNvPr>
          <p:cNvCxnSpPr>
            <a:cxnSpLocks/>
          </p:cNvCxnSpPr>
          <p:nvPr/>
        </p:nvCxnSpPr>
        <p:spPr>
          <a:xfrm>
            <a:off x="4600112" y="4456347"/>
            <a:ext cx="2013568" cy="1"/>
          </a:xfrm>
          <a:prstGeom prst="straightConnector1">
            <a:avLst/>
          </a:prstGeom>
          <a:ln w="38100">
            <a:solidFill>
              <a:srgbClr val="CE92B3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6" name="图片 65" descr="图片包含 游戏机, 画, 标志&#10;&#10;描述已自动生成">
            <a:extLst>
              <a:ext uri="{FF2B5EF4-FFF2-40B4-BE49-F238E27FC236}">
                <a16:creationId xmlns:a16="http://schemas.microsoft.com/office/drawing/2014/main" id="{AB6249FE-741B-4749-8EF0-444F3D196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7814">
            <a:off x="4056991" y="4101119"/>
            <a:ext cx="408308" cy="408308"/>
          </a:xfrm>
          <a:prstGeom prst="rect">
            <a:avLst/>
          </a:prstGeom>
        </p:spPr>
      </p:pic>
      <p:sp>
        <p:nvSpPr>
          <p:cNvPr id="67" name="文本框 44">
            <a:extLst>
              <a:ext uri="{FF2B5EF4-FFF2-40B4-BE49-F238E27FC236}">
                <a16:creationId xmlns:a16="http://schemas.microsoft.com/office/drawing/2014/main" id="{2EBDB097-04B8-4A99-BAB2-D5C16ED7C9FA}"/>
              </a:ext>
            </a:extLst>
          </p:cNvPr>
          <p:cNvSpPr txBox="1"/>
          <p:nvPr/>
        </p:nvSpPr>
        <p:spPr>
          <a:xfrm>
            <a:off x="4639868" y="4132742"/>
            <a:ext cx="18243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To testing set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79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0" grpId="0" animBg="1"/>
      <p:bldP spid="57" grpId="0" animBg="1"/>
      <p:bldP spid="57" grpId="1" animBg="1"/>
      <p:bldP spid="58" grpId="0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229D018-2714-40F1-99C4-0BB63D8898DC}"/>
              </a:ext>
            </a:extLst>
          </p:cNvPr>
          <p:cNvGrpSpPr/>
          <p:nvPr/>
        </p:nvGrpSpPr>
        <p:grpSpPr>
          <a:xfrm>
            <a:off x="0" y="0"/>
            <a:ext cx="944625" cy="927986"/>
            <a:chOff x="3576798" y="1210555"/>
            <a:chExt cx="944625" cy="92798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E5877F0-E800-42AB-A1D7-5080BC8EAC84}"/>
                </a:ext>
              </a:extLst>
            </p:cNvPr>
            <p:cNvSpPr txBox="1"/>
            <p:nvPr/>
          </p:nvSpPr>
          <p:spPr>
            <a:xfrm>
              <a:off x="3669697" y="1348904"/>
              <a:ext cx="7588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kern="100" dirty="0">
                  <a:solidFill>
                    <a:srgbClr val="96646F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4000" kern="100" dirty="0">
                <a:solidFill>
                  <a:srgbClr val="96646F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DA05DCD-7653-410F-82F2-7869FE306C11}"/>
                </a:ext>
              </a:extLst>
            </p:cNvPr>
            <p:cNvGrpSpPr/>
            <p:nvPr/>
          </p:nvGrpSpPr>
          <p:grpSpPr>
            <a:xfrm>
              <a:off x="3576798" y="1210555"/>
              <a:ext cx="944625" cy="927986"/>
              <a:chOff x="3627746" y="1200316"/>
              <a:chExt cx="944625" cy="927986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AF76B11D-55ED-4DF7-8743-2C1E05287393}"/>
                  </a:ext>
                </a:extLst>
              </p:cNvPr>
              <p:cNvGrpSpPr/>
              <p:nvPr/>
            </p:nvGrpSpPr>
            <p:grpSpPr>
              <a:xfrm>
                <a:off x="4339636" y="1200316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C4C4F8AF-2CC1-4B39-99B2-AF364778DB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86CDA77D-1377-4CBB-A38E-22B0B9E73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3B3F1C54-430E-4FD4-80EB-915AE624C0D9}"/>
                  </a:ext>
                </a:extLst>
              </p:cNvPr>
              <p:cNvGrpSpPr/>
              <p:nvPr/>
            </p:nvGrpSpPr>
            <p:grpSpPr>
              <a:xfrm flipH="1" flipV="1">
                <a:off x="3627746" y="1893188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85305C0F-C85D-4F34-A79A-1F85F3CA3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>
                  <a:extLst>
                    <a:ext uri="{FF2B5EF4-FFF2-40B4-BE49-F238E27FC236}">
                      <a16:creationId xmlns:a16="http://schemas.microsoft.com/office/drawing/2014/main" id="{2C870E81-00ED-4387-9724-64DB184A2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74D673C0-29B6-4E12-A14D-1B4505B4FB6D}"/>
              </a:ext>
            </a:extLst>
          </p:cNvPr>
          <p:cNvSpPr txBox="1"/>
          <p:nvPr/>
        </p:nvSpPr>
        <p:spPr>
          <a:xfrm>
            <a:off x="944625" y="246944"/>
            <a:ext cx="7327506" cy="138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kern="100" dirty="0">
                <a:solidFill>
                  <a:srgbClr val="966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 and Discussion</a:t>
            </a:r>
          </a:p>
          <a:p>
            <a:pPr>
              <a:lnSpc>
                <a:spcPct val="120000"/>
              </a:lnSpc>
            </a:pPr>
            <a:r>
              <a:rPr lang="en-US" altLang="zh-CN" sz="2400" kern="100" dirty="0">
                <a:solidFill>
                  <a:srgbClr val="966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20000"/>
              </a:lnSpc>
            </a:pPr>
            <a:endParaRPr lang="zh-CN" altLang="en-US" sz="2400" kern="100" dirty="0">
              <a:solidFill>
                <a:srgbClr val="966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85FE412-A49E-4F73-807F-E111EEEA965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72313" y="846235"/>
            <a:ext cx="11372357" cy="0"/>
          </a:xfrm>
          <a:prstGeom prst="line">
            <a:avLst/>
          </a:prstGeom>
          <a:ln w="28575">
            <a:solidFill>
              <a:srgbClr val="966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手机屏幕截图&#10;&#10;描述已自动生成">
            <a:extLst>
              <a:ext uri="{FF2B5EF4-FFF2-40B4-BE49-F238E27FC236}">
                <a16:creationId xmlns:a16="http://schemas.microsoft.com/office/drawing/2014/main" id="{A664B046-0C10-4A9E-80E0-0BC7B7ADF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716" y="2945572"/>
            <a:ext cx="5043049" cy="3531405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37FFA9EC-A351-4FE5-AFD4-5195DD2E0D25}"/>
              </a:ext>
            </a:extLst>
          </p:cNvPr>
          <p:cNvGrpSpPr/>
          <p:nvPr/>
        </p:nvGrpSpPr>
        <p:grpSpPr>
          <a:xfrm>
            <a:off x="1417883" y="2536401"/>
            <a:ext cx="4368281" cy="4356626"/>
            <a:chOff x="1245165" y="2201940"/>
            <a:chExt cx="4708374" cy="4656060"/>
          </a:xfrm>
        </p:grpSpPr>
        <p:pic>
          <p:nvPicPr>
            <p:cNvPr id="19" name="图片 18" descr="图片包含 游戏机, 光盘&#10;&#10;描述已自动生成">
              <a:extLst>
                <a:ext uri="{FF2B5EF4-FFF2-40B4-BE49-F238E27FC236}">
                  <a16:creationId xmlns:a16="http://schemas.microsoft.com/office/drawing/2014/main" id="{C1D8F88D-1E36-4EE6-BBFB-97E39C42C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5165" y="2201940"/>
              <a:ext cx="4708374" cy="4656060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733C1F6-CBEF-48F3-8B6B-DFD606AE124F}"/>
                </a:ext>
              </a:extLst>
            </p:cNvPr>
            <p:cNvSpPr txBox="1"/>
            <p:nvPr/>
          </p:nvSpPr>
          <p:spPr>
            <a:xfrm>
              <a:off x="2541755" y="4345304"/>
              <a:ext cx="21151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Imbalanced data</a:t>
              </a:r>
              <a:endPara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25" name="图片 24" descr="图片包含 游戏机, 画, 房间&#10;&#10;描述已自动生成">
            <a:extLst>
              <a:ext uri="{FF2B5EF4-FFF2-40B4-BE49-F238E27FC236}">
                <a16:creationId xmlns:a16="http://schemas.microsoft.com/office/drawing/2014/main" id="{063998F2-490C-48AF-AFE2-DAE8BDB03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69" y="1356082"/>
            <a:ext cx="300171" cy="300171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4597A237-0F69-43A9-9EF2-49C1124BF5A1}"/>
              </a:ext>
            </a:extLst>
          </p:cNvPr>
          <p:cNvSpPr txBox="1"/>
          <p:nvPr/>
        </p:nvSpPr>
        <p:spPr>
          <a:xfrm>
            <a:off x="1021142" y="1017141"/>
            <a:ext cx="827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9664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Many wrong predictions of high and low categories to median</a:t>
            </a:r>
            <a:endParaRPr lang="zh-CN" altLang="en-US" dirty="0">
              <a:solidFill>
                <a:srgbClr val="96646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FB5DA7D-4244-40F6-BEA2-3BFAC007D8C0}"/>
              </a:ext>
            </a:extLst>
          </p:cNvPr>
          <p:cNvSpPr/>
          <p:nvPr/>
        </p:nvSpPr>
        <p:spPr>
          <a:xfrm>
            <a:off x="1386824" y="1356082"/>
            <a:ext cx="317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Gaussian mixture, K-means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9" name="图片 28" descr="图片包含 游戏机, 画, 房间&#10;&#10;描述已自动生成">
            <a:extLst>
              <a:ext uri="{FF2B5EF4-FFF2-40B4-BE49-F238E27FC236}">
                <a16:creationId xmlns:a16="http://schemas.microsoft.com/office/drawing/2014/main" id="{DE05122F-6F3F-48EC-B048-71C4BF5FD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5" y="2326828"/>
            <a:ext cx="300171" cy="300171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63ADFF0C-5E4A-4D5F-BAF9-7197D37EEE0F}"/>
              </a:ext>
            </a:extLst>
          </p:cNvPr>
          <p:cNvSpPr txBox="1"/>
          <p:nvPr/>
        </p:nvSpPr>
        <p:spPr>
          <a:xfrm>
            <a:off x="1009658" y="1987887"/>
            <a:ext cx="8276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9664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Better performance on separating high and median rating wine</a:t>
            </a:r>
            <a:endParaRPr lang="zh-CN" altLang="en-US" dirty="0">
              <a:solidFill>
                <a:srgbClr val="96646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C0876B-6D0F-4E3C-AE6B-C090D484962E}"/>
              </a:ext>
            </a:extLst>
          </p:cNvPr>
          <p:cNvSpPr/>
          <p:nvPr/>
        </p:nvSpPr>
        <p:spPr>
          <a:xfrm>
            <a:off x="1375340" y="2326828"/>
            <a:ext cx="5159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Appropriate for predicting high-quality wine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91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2">
            <a:extLst>
              <a:ext uri="{FF2B5EF4-FFF2-40B4-BE49-F238E27FC236}">
                <a16:creationId xmlns:a16="http://schemas.microsoft.com/office/drawing/2014/main" id="{3C8C6F82-FADF-42E7-B086-445B9A905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700"/>
            <a:ext cx="12192964" cy="81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A0E0ED68-5865-4775-BD0D-5362CD1AE4C8}"/>
              </a:ext>
            </a:extLst>
          </p:cNvPr>
          <p:cNvSpPr/>
          <p:nvPr/>
        </p:nvSpPr>
        <p:spPr>
          <a:xfrm>
            <a:off x="-575257" y="-1035150"/>
            <a:ext cx="12877800" cy="496163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>
            <a:cxnSpLocks/>
          </p:cNvCxnSpPr>
          <p:nvPr/>
        </p:nvCxnSpPr>
        <p:spPr>
          <a:xfrm>
            <a:off x="2891971" y="1722475"/>
            <a:ext cx="8505371" cy="0"/>
          </a:xfrm>
          <a:prstGeom prst="line">
            <a:avLst/>
          </a:prstGeom>
          <a:ln w="38100">
            <a:solidFill>
              <a:srgbClr val="966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 flipV="1">
            <a:off x="1128746" y="119473"/>
            <a:ext cx="701731" cy="37060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kumimoji="0" lang="en-US" altLang="zh-CN" sz="2800" b="1" i="0" u="none" strike="noStrike" kern="100" cap="none" spc="300" normalizeH="0" baseline="0" noProof="0" dirty="0">
                <a:ln>
                  <a:noFill/>
                </a:ln>
                <a:solidFill>
                  <a:srgbClr val="96646F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kumimoji="0" lang="zh-CN" altLang="en-US" sz="2800" b="1" i="0" u="none" strike="noStrike" kern="100" cap="none" spc="300" normalizeH="0" baseline="0" noProof="0" dirty="0">
              <a:ln>
                <a:noFill/>
              </a:ln>
              <a:solidFill>
                <a:srgbClr val="96646F"/>
              </a:solidFill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3980530" y="1656767"/>
            <a:ext cx="137160" cy="1371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966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45643" y="2036040"/>
            <a:ext cx="2206935" cy="138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and Project Statement</a:t>
            </a:r>
            <a:endParaRPr lang="zh-CN" altLang="en-US" sz="24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6034640" y="1656767"/>
            <a:ext cx="137160" cy="137160"/>
          </a:xfrm>
          <a:prstGeom prst="ellipse">
            <a:avLst/>
          </a:prstGeom>
          <a:solidFill>
            <a:srgbClr val="F3F3F3"/>
          </a:solidFill>
          <a:ln w="28575">
            <a:solidFill>
              <a:srgbClr val="966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124413" y="2053255"/>
            <a:ext cx="1944531" cy="138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Exploratory Data Analysis </a:t>
            </a:r>
            <a:endParaRPr lang="zh-CN" altLang="en-US" sz="24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088750" y="1656767"/>
            <a:ext cx="137160" cy="137160"/>
          </a:xfrm>
          <a:prstGeom prst="ellipse">
            <a:avLst/>
          </a:prstGeom>
          <a:solidFill>
            <a:schemeClr val="bg1"/>
          </a:solidFill>
          <a:ln w="28575">
            <a:solidFill>
              <a:srgbClr val="966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053862" y="2036040"/>
            <a:ext cx="2206935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</a:p>
          <a:p>
            <a:pPr algn="ctr">
              <a:lnSpc>
                <a:spcPct val="120000"/>
              </a:lnSpc>
            </a:pPr>
            <a:r>
              <a:rPr lang="en-US" altLang="zh-CN" sz="2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Processing</a:t>
            </a:r>
            <a:endParaRPr lang="zh-CN" altLang="en-US" sz="24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0142859" y="1656767"/>
            <a:ext cx="137160" cy="137160"/>
          </a:xfrm>
          <a:prstGeom prst="ellipse">
            <a:avLst/>
          </a:prstGeom>
          <a:solidFill>
            <a:srgbClr val="F3F3F3"/>
          </a:solidFill>
          <a:ln w="28575">
            <a:solidFill>
              <a:srgbClr val="966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107972" y="2036040"/>
            <a:ext cx="2206935" cy="1384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</a:p>
          <a:p>
            <a:pPr algn="ctr">
              <a:lnSpc>
                <a:spcPct val="120000"/>
              </a:lnSpc>
            </a:pPr>
            <a:r>
              <a:rPr lang="en-US" altLang="zh-CN" sz="2400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Discussion</a:t>
            </a:r>
            <a:endParaRPr lang="zh-CN" altLang="en-US" sz="2400" kern="1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46582" y="560097"/>
            <a:ext cx="935094" cy="2824766"/>
          </a:xfrm>
          <a:prstGeom prst="rect">
            <a:avLst/>
          </a:prstGeom>
          <a:noFill/>
          <a:ln w="28575">
            <a:solidFill>
              <a:srgbClr val="966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/>
          <p:cNvGrpSpPr/>
          <p:nvPr/>
        </p:nvGrpSpPr>
        <p:grpSpPr>
          <a:xfrm>
            <a:off x="3576798" y="647030"/>
            <a:ext cx="944625" cy="927986"/>
            <a:chOff x="3576798" y="1210555"/>
            <a:chExt cx="944625" cy="927986"/>
          </a:xfrm>
        </p:grpSpPr>
        <p:sp>
          <p:nvSpPr>
            <p:cNvPr id="14" name="文本框 13"/>
            <p:cNvSpPr txBox="1"/>
            <p:nvPr/>
          </p:nvSpPr>
          <p:spPr>
            <a:xfrm>
              <a:off x="3669697" y="1348904"/>
              <a:ext cx="7588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kern="100" dirty="0">
                  <a:solidFill>
                    <a:srgbClr val="96646F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4000" kern="100" dirty="0">
                <a:solidFill>
                  <a:srgbClr val="96646F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576798" y="1210555"/>
              <a:ext cx="944625" cy="927986"/>
              <a:chOff x="3627746" y="1200316"/>
              <a:chExt cx="944625" cy="927986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4339636" y="1200316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24" name="直接连接符 23"/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组合 20"/>
              <p:cNvGrpSpPr/>
              <p:nvPr/>
            </p:nvGrpSpPr>
            <p:grpSpPr>
              <a:xfrm flipH="1" flipV="1">
                <a:off x="3627746" y="1893188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22" name="直接连接符 21"/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/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F5D49255-E6AA-4124-BDF6-4B0A74178061}"/>
              </a:ext>
            </a:extLst>
          </p:cNvPr>
          <p:cNvSpPr/>
          <p:nvPr/>
        </p:nvSpPr>
        <p:spPr>
          <a:xfrm>
            <a:off x="0" y="3919230"/>
            <a:ext cx="12192000" cy="3882312"/>
          </a:xfrm>
          <a:prstGeom prst="rect">
            <a:avLst/>
          </a:prstGeom>
          <a:solidFill>
            <a:schemeClr val="tx1">
              <a:lumMod val="75000"/>
              <a:lumOff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C0F5313-62B2-4A09-9151-1E98307BBE8A}"/>
              </a:ext>
            </a:extLst>
          </p:cNvPr>
          <p:cNvGrpSpPr/>
          <p:nvPr/>
        </p:nvGrpSpPr>
        <p:grpSpPr>
          <a:xfrm>
            <a:off x="5623687" y="647030"/>
            <a:ext cx="944625" cy="927986"/>
            <a:chOff x="3576798" y="1210555"/>
            <a:chExt cx="944625" cy="927986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0B09A88-9E4E-483C-AB29-DFD0B893E21C}"/>
                </a:ext>
              </a:extLst>
            </p:cNvPr>
            <p:cNvSpPr txBox="1"/>
            <p:nvPr/>
          </p:nvSpPr>
          <p:spPr>
            <a:xfrm>
              <a:off x="3669697" y="1348904"/>
              <a:ext cx="7588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kern="100" dirty="0">
                  <a:solidFill>
                    <a:srgbClr val="96646F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4000" kern="100" dirty="0">
                <a:solidFill>
                  <a:srgbClr val="96646F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5558DC26-6516-4D6C-B9FF-C03EEA43EB52}"/>
                </a:ext>
              </a:extLst>
            </p:cNvPr>
            <p:cNvGrpSpPr/>
            <p:nvPr/>
          </p:nvGrpSpPr>
          <p:grpSpPr>
            <a:xfrm>
              <a:off x="3576798" y="1210555"/>
              <a:ext cx="944625" cy="927986"/>
              <a:chOff x="3627746" y="1200316"/>
              <a:chExt cx="944625" cy="927986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321AA5F9-9D3F-44B3-8AF6-3CE032A32E0D}"/>
                  </a:ext>
                </a:extLst>
              </p:cNvPr>
              <p:cNvGrpSpPr/>
              <p:nvPr/>
            </p:nvGrpSpPr>
            <p:grpSpPr>
              <a:xfrm>
                <a:off x="4339636" y="1200316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52F5B05C-E41E-4762-BF49-7638C1B052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F99EECF6-A934-430F-81C6-80BF0687D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68EA3C0A-70D7-4D04-98D2-9684A371CA33}"/>
                  </a:ext>
                </a:extLst>
              </p:cNvPr>
              <p:cNvGrpSpPr/>
              <p:nvPr/>
            </p:nvGrpSpPr>
            <p:grpSpPr>
              <a:xfrm flipH="1" flipV="1">
                <a:off x="3627746" y="1893188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B9124717-06A6-4711-B62A-4A659FD412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7515B331-0B8E-444F-A1EF-A407575E1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404DB20E-516D-459E-97F0-0869ED5474B0}"/>
              </a:ext>
            </a:extLst>
          </p:cNvPr>
          <p:cNvGrpSpPr/>
          <p:nvPr/>
        </p:nvGrpSpPr>
        <p:grpSpPr>
          <a:xfrm>
            <a:off x="7652598" y="648368"/>
            <a:ext cx="944625" cy="927986"/>
            <a:chOff x="3576798" y="1210555"/>
            <a:chExt cx="944625" cy="927986"/>
          </a:xfrm>
        </p:grpSpPr>
        <p:sp>
          <p:nvSpPr>
            <p:cNvPr id="65" name="文本框 13">
              <a:extLst>
                <a:ext uri="{FF2B5EF4-FFF2-40B4-BE49-F238E27FC236}">
                  <a16:creationId xmlns:a16="http://schemas.microsoft.com/office/drawing/2014/main" id="{559F34DA-F1F3-42DA-8F55-00A250589E0B}"/>
                </a:ext>
              </a:extLst>
            </p:cNvPr>
            <p:cNvSpPr txBox="1"/>
            <p:nvPr/>
          </p:nvSpPr>
          <p:spPr>
            <a:xfrm>
              <a:off x="3669697" y="1348904"/>
              <a:ext cx="7588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4000" kern="100" dirty="0">
                  <a:solidFill>
                    <a:srgbClr val="96646F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4000" kern="100" dirty="0">
                <a:solidFill>
                  <a:srgbClr val="96646F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74B3F1F3-4933-4F6D-ABA3-534653E62045}"/>
                </a:ext>
              </a:extLst>
            </p:cNvPr>
            <p:cNvGrpSpPr/>
            <p:nvPr/>
          </p:nvGrpSpPr>
          <p:grpSpPr>
            <a:xfrm>
              <a:off x="3576798" y="1210555"/>
              <a:ext cx="944625" cy="927986"/>
              <a:chOff x="3627746" y="1200316"/>
              <a:chExt cx="944625" cy="927986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9DC11962-08F6-48B8-959B-A145C3D27FB1}"/>
                  </a:ext>
                </a:extLst>
              </p:cNvPr>
              <p:cNvGrpSpPr/>
              <p:nvPr/>
            </p:nvGrpSpPr>
            <p:grpSpPr>
              <a:xfrm>
                <a:off x="4339636" y="1200316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0EC42675-8130-4AC7-8CAA-204E47F888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A38291C8-4040-466B-B000-E6924149B8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2495FDC2-310D-48E1-9FB1-63DF4F80B6B0}"/>
                  </a:ext>
                </a:extLst>
              </p:cNvPr>
              <p:cNvGrpSpPr/>
              <p:nvPr/>
            </p:nvGrpSpPr>
            <p:grpSpPr>
              <a:xfrm flipH="1" flipV="1">
                <a:off x="3627746" y="1893188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EE9F3E12-72CF-4AC2-84B0-24CBCB600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9F9AE2A0-ABBA-4193-8123-EC3520F09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A5F79CC-0F00-4DA9-915A-A8EC2DD01E58}"/>
              </a:ext>
            </a:extLst>
          </p:cNvPr>
          <p:cNvGrpSpPr/>
          <p:nvPr/>
        </p:nvGrpSpPr>
        <p:grpSpPr>
          <a:xfrm>
            <a:off x="9762948" y="695927"/>
            <a:ext cx="944625" cy="927986"/>
            <a:chOff x="3576798" y="1210555"/>
            <a:chExt cx="944625" cy="927986"/>
          </a:xfrm>
        </p:grpSpPr>
        <p:sp>
          <p:nvSpPr>
            <p:cNvPr id="74" name="文本框 13">
              <a:extLst>
                <a:ext uri="{FF2B5EF4-FFF2-40B4-BE49-F238E27FC236}">
                  <a16:creationId xmlns:a16="http://schemas.microsoft.com/office/drawing/2014/main" id="{5AC71971-EAD9-4D94-B09C-93FC1BB1D012}"/>
                </a:ext>
              </a:extLst>
            </p:cNvPr>
            <p:cNvSpPr txBox="1"/>
            <p:nvPr/>
          </p:nvSpPr>
          <p:spPr>
            <a:xfrm>
              <a:off x="3669697" y="1348904"/>
              <a:ext cx="7588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4000" kern="100" dirty="0">
                  <a:solidFill>
                    <a:srgbClr val="96646F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04</a:t>
              </a:r>
              <a:endParaRPr lang="zh-CN" altLang="en-US" sz="4000" kern="100" dirty="0">
                <a:solidFill>
                  <a:srgbClr val="96646F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F7B1B0B-9BE6-4E9F-81DF-3A6F945964FB}"/>
                </a:ext>
              </a:extLst>
            </p:cNvPr>
            <p:cNvGrpSpPr/>
            <p:nvPr/>
          </p:nvGrpSpPr>
          <p:grpSpPr>
            <a:xfrm>
              <a:off x="3576798" y="1210555"/>
              <a:ext cx="944625" cy="927986"/>
              <a:chOff x="3627746" y="1200316"/>
              <a:chExt cx="944625" cy="927986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2F3CD676-2FDF-4F1F-8B35-F2A6666BAE4F}"/>
                  </a:ext>
                </a:extLst>
              </p:cNvPr>
              <p:cNvGrpSpPr/>
              <p:nvPr/>
            </p:nvGrpSpPr>
            <p:grpSpPr>
              <a:xfrm>
                <a:off x="4339636" y="1200316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24A7695C-DC27-4CF0-B224-8EAAD30E95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77B7EE26-6BE8-494A-A77D-C599DC93EF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C8D15F9F-0D64-488E-8DE0-C1058E51F13B}"/>
                  </a:ext>
                </a:extLst>
              </p:cNvPr>
              <p:cNvGrpSpPr/>
              <p:nvPr/>
            </p:nvGrpSpPr>
            <p:grpSpPr>
              <a:xfrm flipH="1" flipV="1">
                <a:off x="3627746" y="1893188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41A7CD29-B8A7-4E72-B347-6816FC194B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16ECF930-4BB1-4B6A-BF6F-048428BE4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17880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229D018-2714-40F1-99C4-0BB63D8898DC}"/>
              </a:ext>
            </a:extLst>
          </p:cNvPr>
          <p:cNvGrpSpPr/>
          <p:nvPr/>
        </p:nvGrpSpPr>
        <p:grpSpPr>
          <a:xfrm>
            <a:off x="0" y="0"/>
            <a:ext cx="944625" cy="927986"/>
            <a:chOff x="3576798" y="1210555"/>
            <a:chExt cx="944625" cy="92798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E5877F0-E800-42AB-A1D7-5080BC8EAC84}"/>
                </a:ext>
              </a:extLst>
            </p:cNvPr>
            <p:cNvSpPr txBox="1"/>
            <p:nvPr/>
          </p:nvSpPr>
          <p:spPr>
            <a:xfrm>
              <a:off x="3669697" y="1348904"/>
              <a:ext cx="7588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kern="100" dirty="0">
                  <a:solidFill>
                    <a:srgbClr val="96646F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4000" kern="100" dirty="0">
                <a:solidFill>
                  <a:srgbClr val="96646F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DA05DCD-7653-410F-82F2-7869FE306C11}"/>
                </a:ext>
              </a:extLst>
            </p:cNvPr>
            <p:cNvGrpSpPr/>
            <p:nvPr/>
          </p:nvGrpSpPr>
          <p:grpSpPr>
            <a:xfrm>
              <a:off x="3576798" y="1210555"/>
              <a:ext cx="944625" cy="927986"/>
              <a:chOff x="3627746" y="1200316"/>
              <a:chExt cx="944625" cy="927986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AF76B11D-55ED-4DF7-8743-2C1E05287393}"/>
                  </a:ext>
                </a:extLst>
              </p:cNvPr>
              <p:cNvGrpSpPr/>
              <p:nvPr/>
            </p:nvGrpSpPr>
            <p:grpSpPr>
              <a:xfrm>
                <a:off x="4339636" y="1200316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C4C4F8AF-2CC1-4B39-99B2-AF364778DB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86CDA77D-1377-4CBB-A38E-22B0B9E73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3B3F1C54-430E-4FD4-80EB-915AE624C0D9}"/>
                  </a:ext>
                </a:extLst>
              </p:cNvPr>
              <p:cNvGrpSpPr/>
              <p:nvPr/>
            </p:nvGrpSpPr>
            <p:grpSpPr>
              <a:xfrm flipH="1" flipV="1">
                <a:off x="3627746" y="1893188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85305C0F-C85D-4F34-A79A-1F85F3CA3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>
                  <a:extLst>
                    <a:ext uri="{FF2B5EF4-FFF2-40B4-BE49-F238E27FC236}">
                      <a16:creationId xmlns:a16="http://schemas.microsoft.com/office/drawing/2014/main" id="{2C870E81-00ED-4387-9724-64DB184A2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74D673C0-29B6-4E12-A14D-1B4505B4FB6D}"/>
              </a:ext>
            </a:extLst>
          </p:cNvPr>
          <p:cNvSpPr txBox="1"/>
          <p:nvPr/>
        </p:nvSpPr>
        <p:spPr>
          <a:xfrm>
            <a:off x="944625" y="246944"/>
            <a:ext cx="7327506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kern="100" dirty="0">
                <a:solidFill>
                  <a:srgbClr val="966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and Problem Statement</a:t>
            </a:r>
            <a:endParaRPr lang="zh-CN" altLang="en-US" sz="2400" kern="100" dirty="0">
              <a:solidFill>
                <a:srgbClr val="966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85FE412-A49E-4F73-807F-E111EEEA965E}"/>
              </a:ext>
            </a:extLst>
          </p:cNvPr>
          <p:cNvCxnSpPr>
            <a:stCxn id="3" idx="2"/>
          </p:cNvCxnSpPr>
          <p:nvPr/>
        </p:nvCxnSpPr>
        <p:spPr>
          <a:xfrm>
            <a:off x="472313" y="846235"/>
            <a:ext cx="11372357" cy="0"/>
          </a:xfrm>
          <a:prstGeom prst="line">
            <a:avLst/>
          </a:prstGeom>
          <a:ln w="28575">
            <a:solidFill>
              <a:srgbClr val="966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1D46863-9BF5-4866-A9C6-FA9D4BA89BDC}"/>
              </a:ext>
            </a:extLst>
          </p:cNvPr>
          <p:cNvGrpSpPr/>
          <p:nvPr/>
        </p:nvGrpSpPr>
        <p:grpSpPr>
          <a:xfrm>
            <a:off x="3069758" y="4733887"/>
            <a:ext cx="8410353" cy="1581849"/>
            <a:chOff x="3434317" y="5029206"/>
            <a:chExt cx="8410353" cy="158184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697631F3-0DC1-4418-8088-5BC983B1D7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5" t="13610" r="126" b="40190"/>
            <a:stretch/>
          </p:blipFill>
          <p:spPr bwMode="auto">
            <a:xfrm>
              <a:off x="3434317" y="5029206"/>
              <a:ext cx="8410353" cy="1581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9E63C66-79FE-414B-B772-F6ED23785052}"/>
                </a:ext>
              </a:extLst>
            </p:cNvPr>
            <p:cNvSpPr/>
            <p:nvPr/>
          </p:nvSpPr>
          <p:spPr>
            <a:xfrm>
              <a:off x="3434317" y="5029206"/>
              <a:ext cx="8410353" cy="1581849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5259050A-E70C-45F4-AB73-C84E46546E49}"/>
              </a:ext>
            </a:extLst>
          </p:cNvPr>
          <p:cNvSpPr/>
          <p:nvPr/>
        </p:nvSpPr>
        <p:spPr>
          <a:xfrm>
            <a:off x="711889" y="1375970"/>
            <a:ext cx="2201431" cy="4939766"/>
          </a:xfrm>
          <a:prstGeom prst="rect">
            <a:avLst/>
          </a:prstGeom>
          <a:noFill/>
          <a:ln w="76200">
            <a:solidFill>
              <a:srgbClr val="966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6646F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642F9FA-4CEC-4024-8241-A9F516310805}"/>
              </a:ext>
            </a:extLst>
          </p:cNvPr>
          <p:cNvSpPr/>
          <p:nvPr/>
        </p:nvSpPr>
        <p:spPr>
          <a:xfrm>
            <a:off x="944625" y="1554122"/>
            <a:ext cx="1769227" cy="4548966"/>
          </a:xfrm>
          <a:prstGeom prst="rect">
            <a:avLst/>
          </a:prstGeom>
          <a:solidFill>
            <a:srgbClr val="966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214A532-3CC8-49C0-9DC4-E34095765CBF}"/>
              </a:ext>
            </a:extLst>
          </p:cNvPr>
          <p:cNvCxnSpPr>
            <a:cxnSpLocks/>
          </p:cNvCxnSpPr>
          <p:nvPr/>
        </p:nvCxnSpPr>
        <p:spPr>
          <a:xfrm flipV="1">
            <a:off x="1658679" y="5482030"/>
            <a:ext cx="1055173" cy="7061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7" name="组合 2056">
            <a:extLst>
              <a:ext uri="{FF2B5EF4-FFF2-40B4-BE49-F238E27FC236}">
                <a16:creationId xmlns:a16="http://schemas.microsoft.com/office/drawing/2014/main" id="{6043B445-CCD9-40F1-A7F7-9B98B1BC3DB3}"/>
              </a:ext>
            </a:extLst>
          </p:cNvPr>
          <p:cNvGrpSpPr/>
          <p:nvPr/>
        </p:nvGrpSpPr>
        <p:grpSpPr>
          <a:xfrm>
            <a:off x="10089908" y="1554122"/>
            <a:ext cx="1384692" cy="1355898"/>
            <a:chOff x="10100930" y="2903599"/>
            <a:chExt cx="1384692" cy="1355898"/>
          </a:xfrm>
        </p:grpSpPr>
        <p:pic>
          <p:nvPicPr>
            <p:cNvPr id="2055" name="Picture 6">
              <a:extLst>
                <a:ext uri="{FF2B5EF4-FFF2-40B4-BE49-F238E27FC236}">
                  <a16:creationId xmlns:a16="http://schemas.microsoft.com/office/drawing/2014/main" id="{B60E7923-ECB8-45D7-910C-606336D4EF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57" r="13856" b="4840"/>
            <a:stretch/>
          </p:blipFill>
          <p:spPr bwMode="auto">
            <a:xfrm>
              <a:off x="10100930" y="2903600"/>
              <a:ext cx="1379181" cy="1353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E156C0C-2491-4196-97A8-C5D631FDCBD8}"/>
                </a:ext>
              </a:extLst>
            </p:cNvPr>
            <p:cNvSpPr/>
            <p:nvPr/>
          </p:nvSpPr>
          <p:spPr>
            <a:xfrm>
              <a:off x="10106440" y="2903599"/>
              <a:ext cx="1379182" cy="1355898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70EE18F0-278A-4AEF-A26E-30A56CAA5949}"/>
              </a:ext>
            </a:extLst>
          </p:cNvPr>
          <p:cNvSpPr/>
          <p:nvPr/>
        </p:nvSpPr>
        <p:spPr>
          <a:xfrm rot="16200000">
            <a:off x="-305964" y="4444791"/>
            <a:ext cx="2989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Minho region of Portugal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BD024EE8-1BEC-4B28-8E61-2F36D5AEBE13}"/>
              </a:ext>
            </a:extLst>
          </p:cNvPr>
          <p:cNvCxnSpPr>
            <a:cxnSpLocks/>
          </p:cNvCxnSpPr>
          <p:nvPr/>
        </p:nvCxnSpPr>
        <p:spPr>
          <a:xfrm flipV="1">
            <a:off x="2186265" y="5730949"/>
            <a:ext cx="527587" cy="41467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矩形 2047">
            <a:extLst>
              <a:ext uri="{FF2B5EF4-FFF2-40B4-BE49-F238E27FC236}">
                <a16:creationId xmlns:a16="http://schemas.microsoft.com/office/drawing/2014/main" id="{6A99DDFE-1900-4CCD-B9AD-970C56BF1D8D}"/>
              </a:ext>
            </a:extLst>
          </p:cNvPr>
          <p:cNvSpPr/>
          <p:nvPr/>
        </p:nvSpPr>
        <p:spPr>
          <a:xfrm rot="16200000">
            <a:off x="978873" y="2927150"/>
            <a:ext cx="3039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freshness and low alcohol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51" name="矩形 2050">
            <a:extLst>
              <a:ext uri="{FF2B5EF4-FFF2-40B4-BE49-F238E27FC236}">
                <a16:creationId xmlns:a16="http://schemas.microsoft.com/office/drawing/2014/main" id="{7332EA17-CC5E-4ED2-8953-EB8689B3B4F8}"/>
              </a:ext>
            </a:extLst>
          </p:cNvPr>
          <p:cNvSpPr/>
          <p:nvPr/>
        </p:nvSpPr>
        <p:spPr>
          <a:xfrm rot="16200000">
            <a:off x="102043" y="3428441"/>
            <a:ext cx="3652218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800" spc="300" dirty="0">
                <a:solidFill>
                  <a:schemeClr val="bg1"/>
                </a:solidFill>
                <a:latin typeface="Matura MT Script Capitals" panose="03020802060602070202" pitchFamily="66" charset="0"/>
                <a:ea typeface="Microsoft YaHei" panose="020B0503020204020204" pitchFamily="34" charset="-122"/>
              </a:rPr>
              <a:t>Vinho Verde</a:t>
            </a:r>
            <a:endParaRPr lang="zh-CN" altLang="en-US" sz="3800" spc="300" dirty="0">
              <a:solidFill>
                <a:schemeClr val="bg1"/>
              </a:solidFill>
              <a:latin typeface="Matura MT Script Capitals" panose="03020802060602070202" pitchFamily="66" charset="0"/>
              <a:ea typeface="Microsoft YaHei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9F411A4-6A81-4963-A224-1AD357A575D9}"/>
              </a:ext>
            </a:extLst>
          </p:cNvPr>
          <p:cNvSpPr/>
          <p:nvPr/>
        </p:nvSpPr>
        <p:spPr>
          <a:xfrm>
            <a:off x="10095419" y="3167900"/>
            <a:ext cx="1379181" cy="1355906"/>
          </a:xfrm>
          <a:prstGeom prst="rect">
            <a:avLst/>
          </a:prstGeom>
          <a:solidFill>
            <a:srgbClr val="966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54" name="图片 2053" descr="图片包含 游戏机, 画&#10;&#10;描述已自动生成">
            <a:extLst>
              <a:ext uri="{FF2B5EF4-FFF2-40B4-BE49-F238E27FC236}">
                <a16:creationId xmlns:a16="http://schemas.microsoft.com/office/drawing/2014/main" id="{4227DBE5-32B9-4C64-9974-FBD2C518C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322" y="3460990"/>
            <a:ext cx="1168467" cy="1168467"/>
          </a:xfrm>
          <a:prstGeom prst="rect">
            <a:avLst/>
          </a:prstGeom>
        </p:spPr>
      </p:pic>
      <p:pic>
        <p:nvPicPr>
          <p:cNvPr id="2059" name="图片 2058" descr="图片包含 游戏机&#10;&#10;描述已自动生成">
            <a:extLst>
              <a:ext uri="{FF2B5EF4-FFF2-40B4-BE49-F238E27FC236}">
                <a16:creationId xmlns:a16="http://schemas.microsoft.com/office/drawing/2014/main" id="{D5FD6EFF-741F-4A3C-8F31-D0729537B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164" y="1440344"/>
            <a:ext cx="500542" cy="500542"/>
          </a:xfrm>
          <a:prstGeom prst="rect">
            <a:avLst/>
          </a:prstGeom>
        </p:spPr>
      </p:pic>
      <p:pic>
        <p:nvPicPr>
          <p:cNvPr id="2061" name="图片 2060" descr="图片包含 游戏机, 画&#10;&#10;描述已自动生成">
            <a:extLst>
              <a:ext uri="{FF2B5EF4-FFF2-40B4-BE49-F238E27FC236}">
                <a16:creationId xmlns:a16="http://schemas.microsoft.com/office/drawing/2014/main" id="{123E2195-DDC7-408E-B29E-1C60CAC70B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781" y="3238414"/>
            <a:ext cx="612848" cy="612848"/>
          </a:xfrm>
          <a:prstGeom prst="rect">
            <a:avLst/>
          </a:prstGeom>
        </p:spPr>
      </p:pic>
      <p:sp>
        <p:nvSpPr>
          <p:cNvPr id="2062" name="矩形 2061">
            <a:extLst>
              <a:ext uri="{FF2B5EF4-FFF2-40B4-BE49-F238E27FC236}">
                <a16:creationId xmlns:a16="http://schemas.microsoft.com/office/drawing/2014/main" id="{0126E732-EF0D-4AFA-977D-5AF67284795E}"/>
              </a:ext>
            </a:extLst>
          </p:cNvPr>
          <p:cNvSpPr/>
          <p:nvPr/>
        </p:nvSpPr>
        <p:spPr>
          <a:xfrm>
            <a:off x="3727009" y="1539615"/>
            <a:ext cx="5956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Wine is one of the most popular drinks in the world.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64" name="图片 2063" descr="图片包含 游戏机&#10;&#10;描述已自动生成">
            <a:extLst>
              <a:ext uri="{FF2B5EF4-FFF2-40B4-BE49-F238E27FC236}">
                <a16:creationId xmlns:a16="http://schemas.microsoft.com/office/drawing/2014/main" id="{2B3CB926-8F0B-4F1C-8DAA-6550DC7CD0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417" y="2322218"/>
            <a:ext cx="380036" cy="380036"/>
          </a:xfrm>
          <a:prstGeom prst="rect">
            <a:avLst/>
          </a:prstGeom>
        </p:spPr>
      </p:pic>
      <p:sp>
        <p:nvSpPr>
          <p:cNvPr id="49" name="矩形 48">
            <a:extLst>
              <a:ext uri="{FF2B5EF4-FFF2-40B4-BE49-F238E27FC236}">
                <a16:creationId xmlns:a16="http://schemas.microsoft.com/office/drawing/2014/main" id="{7EBECA86-C5B9-47D4-98EB-B4B9692C4952}"/>
              </a:ext>
            </a:extLst>
          </p:cNvPr>
          <p:cNvSpPr/>
          <p:nvPr/>
        </p:nvSpPr>
        <p:spPr>
          <a:xfrm>
            <a:off x="3761391" y="2184633"/>
            <a:ext cx="6309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Our goal is to provide a reference standard for wine manufacturer to price their products and give wine buyer a proper guidance. 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66" name="矩形 2065">
            <a:extLst>
              <a:ext uri="{FF2B5EF4-FFF2-40B4-BE49-F238E27FC236}">
                <a16:creationId xmlns:a16="http://schemas.microsoft.com/office/drawing/2014/main" id="{FD579CA8-7BD4-48D8-A6FA-1EFAA917654C}"/>
              </a:ext>
            </a:extLst>
          </p:cNvPr>
          <p:cNvSpPr/>
          <p:nvPr/>
        </p:nvSpPr>
        <p:spPr>
          <a:xfrm>
            <a:off x="3770782" y="3482949"/>
            <a:ext cx="58691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dataset is from the UCI Machine Learning Repository, related to red and white variants of the Portuguese "Vinho Verde" wine. </a:t>
            </a:r>
            <a:endParaRPr lang="zh-CN" altLang="en-US" dirty="0"/>
          </a:p>
        </p:txBody>
      </p:sp>
      <p:pic>
        <p:nvPicPr>
          <p:cNvPr id="2068" name="图片 2067" descr="图片包含 游戏机&#10;&#10;描述已自动生成">
            <a:extLst>
              <a:ext uri="{FF2B5EF4-FFF2-40B4-BE49-F238E27FC236}">
                <a16:creationId xmlns:a16="http://schemas.microsoft.com/office/drawing/2014/main" id="{5232C34B-CFC0-4280-B3D1-624384B24B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575" y="3515216"/>
            <a:ext cx="454768" cy="45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6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69273A16-3D14-4001-9255-079D47697E3F}"/>
              </a:ext>
            </a:extLst>
          </p:cNvPr>
          <p:cNvSpPr/>
          <p:nvPr/>
        </p:nvSpPr>
        <p:spPr>
          <a:xfrm>
            <a:off x="2287575" y="1242829"/>
            <a:ext cx="8949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dataset contains quality ratings of 6,497 variants of “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Vinho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Verde” wines </a:t>
            </a:r>
          </a:p>
          <a:p>
            <a:pPr algn="just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with 38 missing values found in 34 samples. 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C57BE442-34B7-49B0-BB74-2CC4DECA8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6143" r="16134" b="4257"/>
          <a:stretch/>
        </p:blipFill>
        <p:spPr bwMode="auto">
          <a:xfrm>
            <a:off x="6533089" y="2476156"/>
            <a:ext cx="5033410" cy="388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D7A0CE80-9EC6-47E3-8DD6-9C35F7A37D25}"/>
              </a:ext>
            </a:extLst>
          </p:cNvPr>
          <p:cNvSpPr/>
          <p:nvPr/>
        </p:nvSpPr>
        <p:spPr>
          <a:xfrm>
            <a:off x="6529623" y="2476155"/>
            <a:ext cx="5040342" cy="3882312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5469BAA-33BA-4EBF-91F1-3D4207CF5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2"/>
          <a:stretch/>
        </p:blipFill>
        <p:spPr bwMode="auto">
          <a:xfrm>
            <a:off x="601789" y="2476156"/>
            <a:ext cx="5031015" cy="388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0229D018-2714-40F1-99C4-0BB63D8898DC}"/>
              </a:ext>
            </a:extLst>
          </p:cNvPr>
          <p:cNvGrpSpPr/>
          <p:nvPr/>
        </p:nvGrpSpPr>
        <p:grpSpPr>
          <a:xfrm>
            <a:off x="0" y="0"/>
            <a:ext cx="944625" cy="927986"/>
            <a:chOff x="3576798" y="1210555"/>
            <a:chExt cx="944625" cy="92798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E5877F0-E800-42AB-A1D7-5080BC8EAC84}"/>
                </a:ext>
              </a:extLst>
            </p:cNvPr>
            <p:cNvSpPr txBox="1"/>
            <p:nvPr/>
          </p:nvSpPr>
          <p:spPr>
            <a:xfrm>
              <a:off x="3669697" y="1348904"/>
              <a:ext cx="7588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kern="100" dirty="0">
                  <a:solidFill>
                    <a:srgbClr val="96646F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4000" kern="100" dirty="0">
                <a:solidFill>
                  <a:srgbClr val="96646F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DA05DCD-7653-410F-82F2-7869FE306C11}"/>
                </a:ext>
              </a:extLst>
            </p:cNvPr>
            <p:cNvGrpSpPr/>
            <p:nvPr/>
          </p:nvGrpSpPr>
          <p:grpSpPr>
            <a:xfrm>
              <a:off x="3576798" y="1210555"/>
              <a:ext cx="944625" cy="927986"/>
              <a:chOff x="3627746" y="1200316"/>
              <a:chExt cx="944625" cy="927986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AF76B11D-55ED-4DF7-8743-2C1E05287393}"/>
                  </a:ext>
                </a:extLst>
              </p:cNvPr>
              <p:cNvGrpSpPr/>
              <p:nvPr/>
            </p:nvGrpSpPr>
            <p:grpSpPr>
              <a:xfrm>
                <a:off x="4339636" y="1200316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C4C4F8AF-2CC1-4B39-99B2-AF364778DB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86CDA77D-1377-4CBB-A38E-22B0B9E73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3B3F1C54-430E-4FD4-80EB-915AE624C0D9}"/>
                  </a:ext>
                </a:extLst>
              </p:cNvPr>
              <p:cNvGrpSpPr/>
              <p:nvPr/>
            </p:nvGrpSpPr>
            <p:grpSpPr>
              <a:xfrm flipH="1" flipV="1">
                <a:off x="3627746" y="1893188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85305C0F-C85D-4F34-A79A-1F85F3CA3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>
                  <a:extLst>
                    <a:ext uri="{FF2B5EF4-FFF2-40B4-BE49-F238E27FC236}">
                      <a16:creationId xmlns:a16="http://schemas.microsoft.com/office/drawing/2014/main" id="{2C870E81-00ED-4387-9724-64DB184A2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74D673C0-29B6-4E12-A14D-1B4505B4FB6D}"/>
              </a:ext>
            </a:extLst>
          </p:cNvPr>
          <p:cNvSpPr txBox="1"/>
          <p:nvPr/>
        </p:nvSpPr>
        <p:spPr>
          <a:xfrm>
            <a:off x="944625" y="246944"/>
            <a:ext cx="7327506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kern="100" dirty="0">
                <a:solidFill>
                  <a:srgbClr val="966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and Problem Statement</a:t>
            </a:r>
            <a:endParaRPr lang="zh-CN" altLang="en-US" sz="2400" kern="100" dirty="0">
              <a:solidFill>
                <a:srgbClr val="966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85FE412-A49E-4F73-807F-E111EEEA965E}"/>
              </a:ext>
            </a:extLst>
          </p:cNvPr>
          <p:cNvCxnSpPr>
            <a:stCxn id="3" idx="2"/>
          </p:cNvCxnSpPr>
          <p:nvPr/>
        </p:nvCxnSpPr>
        <p:spPr>
          <a:xfrm>
            <a:off x="472313" y="846235"/>
            <a:ext cx="11372357" cy="0"/>
          </a:xfrm>
          <a:prstGeom prst="line">
            <a:avLst/>
          </a:prstGeom>
          <a:ln w="28575">
            <a:solidFill>
              <a:srgbClr val="966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半闭框 14">
            <a:extLst>
              <a:ext uri="{FF2B5EF4-FFF2-40B4-BE49-F238E27FC236}">
                <a16:creationId xmlns:a16="http://schemas.microsoft.com/office/drawing/2014/main" id="{893F4D49-902C-4EEB-B6FB-69362BD0209F}"/>
              </a:ext>
            </a:extLst>
          </p:cNvPr>
          <p:cNvSpPr/>
          <p:nvPr/>
        </p:nvSpPr>
        <p:spPr>
          <a:xfrm>
            <a:off x="598495" y="1237530"/>
            <a:ext cx="238651" cy="462137"/>
          </a:xfrm>
          <a:prstGeom prst="halfFrame">
            <a:avLst/>
          </a:prstGeom>
          <a:solidFill>
            <a:srgbClr val="96646F"/>
          </a:solidFill>
          <a:ln>
            <a:solidFill>
              <a:srgbClr val="966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7FA88F-7D4E-4CD8-BAA9-3BAE00FCCEAA}"/>
              </a:ext>
            </a:extLst>
          </p:cNvPr>
          <p:cNvSpPr/>
          <p:nvPr/>
        </p:nvSpPr>
        <p:spPr>
          <a:xfrm>
            <a:off x="756789" y="1330336"/>
            <a:ext cx="1372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9664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Dataset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A743E9-6A04-4FFD-815A-BA8169D56469}"/>
              </a:ext>
            </a:extLst>
          </p:cNvPr>
          <p:cNvSpPr/>
          <p:nvPr/>
        </p:nvSpPr>
        <p:spPr>
          <a:xfrm>
            <a:off x="598496" y="2076045"/>
            <a:ext cx="2063194" cy="400110"/>
          </a:xfrm>
          <a:prstGeom prst="rect">
            <a:avLst/>
          </a:prstGeom>
          <a:solidFill>
            <a:srgbClr val="96646F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Input variables </a:t>
            </a:r>
            <a:endParaRPr lang="zh-CN" alt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6E55C47-0D86-479D-BD77-26B38AE6CEAC}"/>
              </a:ext>
            </a:extLst>
          </p:cNvPr>
          <p:cNvSpPr/>
          <p:nvPr/>
        </p:nvSpPr>
        <p:spPr>
          <a:xfrm>
            <a:off x="598495" y="2476282"/>
            <a:ext cx="5040342" cy="3882312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83AD27A-533E-43E1-9EE0-BDA6FCB1533B}"/>
              </a:ext>
            </a:extLst>
          </p:cNvPr>
          <p:cNvSpPr/>
          <p:nvPr/>
        </p:nvSpPr>
        <p:spPr>
          <a:xfrm>
            <a:off x="841380" y="2700889"/>
            <a:ext cx="34544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0 - type</a:t>
            </a:r>
          </a:p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1 - fixed acidity</a:t>
            </a:r>
            <a:b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2 - volatile acidity</a:t>
            </a:r>
            <a:b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3 - citric acid</a:t>
            </a:r>
            <a:b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4 - residual sugar</a:t>
            </a:r>
            <a:b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5 - chlorides</a:t>
            </a:r>
            <a:b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6 - free sulfur dioxide</a:t>
            </a:r>
            <a:b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7 - total sulfur dioxide</a:t>
            </a:r>
            <a:b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8 - density</a:t>
            </a:r>
            <a:b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9 - pH</a:t>
            </a:r>
            <a:b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10 - sulphates</a:t>
            </a:r>
            <a:b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11 - alcohol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9669184-74F8-40FB-B378-1DF50ACC412D}"/>
              </a:ext>
            </a:extLst>
          </p:cNvPr>
          <p:cNvSpPr/>
          <p:nvPr/>
        </p:nvSpPr>
        <p:spPr>
          <a:xfrm>
            <a:off x="6529623" y="2076045"/>
            <a:ext cx="1184940" cy="400110"/>
          </a:xfrm>
          <a:prstGeom prst="rect">
            <a:avLst/>
          </a:prstGeom>
          <a:solidFill>
            <a:srgbClr val="96646F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Outputs</a:t>
            </a:r>
            <a:endParaRPr lang="zh-CN" alt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B5E52B09-A511-4C2C-80CA-EB5F6112493D}"/>
              </a:ext>
            </a:extLst>
          </p:cNvPr>
          <p:cNvSpPr/>
          <p:nvPr/>
        </p:nvSpPr>
        <p:spPr>
          <a:xfrm>
            <a:off x="5850314" y="4063201"/>
            <a:ext cx="467833" cy="435935"/>
          </a:xfrm>
          <a:prstGeom prst="rightArrow">
            <a:avLst/>
          </a:prstGeom>
          <a:solidFill>
            <a:srgbClr val="966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CF2D529-7382-416E-872A-FEC7EF3CC68B}"/>
              </a:ext>
            </a:extLst>
          </p:cNvPr>
          <p:cNvSpPr/>
          <p:nvPr/>
        </p:nvSpPr>
        <p:spPr>
          <a:xfrm>
            <a:off x="6533089" y="2658578"/>
            <a:ext cx="1983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Quality ratings</a:t>
            </a:r>
            <a:endParaRPr lang="zh-CN" alt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F040C18-7B18-4DAC-892D-EE284829BC3B}"/>
              </a:ext>
            </a:extLst>
          </p:cNvPr>
          <p:cNvSpPr/>
          <p:nvPr/>
        </p:nvSpPr>
        <p:spPr>
          <a:xfrm>
            <a:off x="8896037" y="3601703"/>
            <a:ext cx="34544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Low: 3, 4</a:t>
            </a:r>
          </a:p>
          <a:p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Medium: 5, 6</a:t>
            </a:r>
          </a:p>
          <a:p>
            <a:endParaRPr lang="en-US" altLang="zh-CN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High: 7, 8, 9</a:t>
            </a:r>
            <a:endParaRPr lang="zh-CN" altLang="en-US" sz="20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9" name="图片 28" descr="图片包含 游戏机, 画&#10;&#10;描述已自动生成">
            <a:extLst>
              <a:ext uri="{FF2B5EF4-FFF2-40B4-BE49-F238E27FC236}">
                <a16:creationId xmlns:a16="http://schemas.microsoft.com/office/drawing/2014/main" id="{D3E15154-964F-4272-9FE5-F7F3E7520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62" y="3683528"/>
            <a:ext cx="1503202" cy="145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8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229D018-2714-40F1-99C4-0BB63D8898DC}"/>
              </a:ext>
            </a:extLst>
          </p:cNvPr>
          <p:cNvGrpSpPr/>
          <p:nvPr/>
        </p:nvGrpSpPr>
        <p:grpSpPr>
          <a:xfrm>
            <a:off x="0" y="0"/>
            <a:ext cx="944625" cy="927986"/>
            <a:chOff x="3576798" y="1210555"/>
            <a:chExt cx="944625" cy="92798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E5877F0-E800-42AB-A1D7-5080BC8EAC84}"/>
                </a:ext>
              </a:extLst>
            </p:cNvPr>
            <p:cNvSpPr txBox="1"/>
            <p:nvPr/>
          </p:nvSpPr>
          <p:spPr>
            <a:xfrm>
              <a:off x="3669697" y="1348904"/>
              <a:ext cx="7588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kern="100" dirty="0">
                  <a:solidFill>
                    <a:srgbClr val="96646F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01</a:t>
              </a:r>
              <a:endParaRPr lang="zh-CN" altLang="en-US" sz="4000" kern="100" dirty="0">
                <a:solidFill>
                  <a:srgbClr val="96646F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DA05DCD-7653-410F-82F2-7869FE306C11}"/>
                </a:ext>
              </a:extLst>
            </p:cNvPr>
            <p:cNvGrpSpPr/>
            <p:nvPr/>
          </p:nvGrpSpPr>
          <p:grpSpPr>
            <a:xfrm>
              <a:off x="3576798" y="1210555"/>
              <a:ext cx="944625" cy="927986"/>
              <a:chOff x="3627746" y="1200316"/>
              <a:chExt cx="944625" cy="927986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AF76B11D-55ED-4DF7-8743-2C1E05287393}"/>
                  </a:ext>
                </a:extLst>
              </p:cNvPr>
              <p:cNvGrpSpPr/>
              <p:nvPr/>
            </p:nvGrpSpPr>
            <p:grpSpPr>
              <a:xfrm>
                <a:off x="4339636" y="1200316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C4C4F8AF-2CC1-4B39-99B2-AF364778DB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86CDA77D-1377-4CBB-A38E-22B0B9E73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3B3F1C54-430E-4FD4-80EB-915AE624C0D9}"/>
                  </a:ext>
                </a:extLst>
              </p:cNvPr>
              <p:cNvGrpSpPr/>
              <p:nvPr/>
            </p:nvGrpSpPr>
            <p:grpSpPr>
              <a:xfrm flipH="1" flipV="1">
                <a:off x="3627746" y="1893188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85305C0F-C85D-4F34-A79A-1F85F3CA3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>
                  <a:extLst>
                    <a:ext uri="{FF2B5EF4-FFF2-40B4-BE49-F238E27FC236}">
                      <a16:creationId xmlns:a16="http://schemas.microsoft.com/office/drawing/2014/main" id="{2C870E81-00ED-4387-9724-64DB184A2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74D673C0-29B6-4E12-A14D-1B4505B4FB6D}"/>
              </a:ext>
            </a:extLst>
          </p:cNvPr>
          <p:cNvSpPr txBox="1"/>
          <p:nvPr/>
        </p:nvSpPr>
        <p:spPr>
          <a:xfrm>
            <a:off x="944625" y="246944"/>
            <a:ext cx="7327506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kern="100">
                <a:solidFill>
                  <a:srgbClr val="966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 and Problem Statement</a:t>
            </a:r>
            <a:endParaRPr lang="zh-CN" altLang="en-US" sz="2400" kern="100" dirty="0">
              <a:solidFill>
                <a:srgbClr val="966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85FE412-A49E-4F73-807F-E111EEEA965E}"/>
              </a:ext>
            </a:extLst>
          </p:cNvPr>
          <p:cNvCxnSpPr>
            <a:stCxn id="3" idx="2"/>
          </p:cNvCxnSpPr>
          <p:nvPr/>
        </p:nvCxnSpPr>
        <p:spPr>
          <a:xfrm>
            <a:off x="472313" y="846235"/>
            <a:ext cx="11372357" cy="0"/>
          </a:xfrm>
          <a:prstGeom prst="line">
            <a:avLst/>
          </a:prstGeom>
          <a:ln w="28575">
            <a:solidFill>
              <a:srgbClr val="966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D1E92E20-43E5-4A15-88AA-80469DBEF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51665"/>
            <a:ext cx="4174302" cy="278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1632A1A-FC50-40F1-8BC4-9F1E29FBC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0"/>
          <a:stretch/>
        </p:blipFill>
        <p:spPr bwMode="auto">
          <a:xfrm>
            <a:off x="8017699" y="1449290"/>
            <a:ext cx="4174674" cy="277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F9F4BE9-7A67-4ED9-8BBB-F379D2DE7269}"/>
              </a:ext>
            </a:extLst>
          </p:cNvPr>
          <p:cNvSpPr/>
          <p:nvPr/>
        </p:nvSpPr>
        <p:spPr>
          <a:xfrm>
            <a:off x="4174302" y="1446910"/>
            <a:ext cx="3843397" cy="2780080"/>
          </a:xfrm>
          <a:prstGeom prst="rect">
            <a:avLst/>
          </a:prstGeom>
          <a:solidFill>
            <a:srgbClr val="966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6B8148-4A7E-42FD-9242-376B3599593C}"/>
              </a:ext>
            </a:extLst>
          </p:cNvPr>
          <p:cNvSpPr/>
          <p:nvPr/>
        </p:nvSpPr>
        <p:spPr>
          <a:xfrm>
            <a:off x="4463898" y="3014481"/>
            <a:ext cx="3264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Physicochemical properties </a:t>
            </a:r>
          </a:p>
        </p:txBody>
      </p:sp>
      <p:pic>
        <p:nvPicPr>
          <p:cNvPr id="30" name="图片 29" descr="图片包含 游戏机, 画&#10;&#10;描述已自动生成">
            <a:extLst>
              <a:ext uri="{FF2B5EF4-FFF2-40B4-BE49-F238E27FC236}">
                <a16:creationId xmlns:a16="http://schemas.microsoft.com/office/drawing/2014/main" id="{7F94DFA4-3C48-465E-A927-B378F570D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843" y="1658484"/>
            <a:ext cx="782311" cy="78231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3D2702D-D5C6-4F25-AB62-E8F6DA716191}"/>
              </a:ext>
            </a:extLst>
          </p:cNvPr>
          <p:cNvSpPr/>
          <p:nvPr/>
        </p:nvSpPr>
        <p:spPr>
          <a:xfrm>
            <a:off x="5482665" y="2467618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u="sng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Questions</a:t>
            </a:r>
            <a:endParaRPr lang="zh-CN" altLang="en-US" b="1" u="sng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436367-D10F-48CC-B08C-CB7D0277D372}"/>
              </a:ext>
            </a:extLst>
          </p:cNvPr>
          <p:cNvSpPr/>
          <p:nvPr/>
        </p:nvSpPr>
        <p:spPr>
          <a:xfrm>
            <a:off x="1496015" y="5828295"/>
            <a:ext cx="91999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9664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properties does high-quality wine have?</a:t>
            </a:r>
            <a:endParaRPr lang="zh-CN" altLang="en-US" sz="2400" dirty="0">
              <a:solidFill>
                <a:srgbClr val="96646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FECDD2-970E-412A-A50F-BF3A20CF254B}"/>
              </a:ext>
            </a:extLst>
          </p:cNvPr>
          <p:cNvSpPr/>
          <p:nvPr/>
        </p:nvSpPr>
        <p:spPr>
          <a:xfrm>
            <a:off x="2046263" y="4657055"/>
            <a:ext cx="83372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96646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Can we predict the quality rating of each wine sample, which can be high, medium or low ?</a:t>
            </a:r>
            <a:endParaRPr lang="zh-CN" altLang="en-US" sz="2400" dirty="0">
              <a:solidFill>
                <a:srgbClr val="96646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A7045F7-7138-4958-A159-5AB4EFFC9241}"/>
              </a:ext>
            </a:extLst>
          </p:cNvPr>
          <p:cNvSpPr/>
          <p:nvPr/>
        </p:nvSpPr>
        <p:spPr>
          <a:xfrm>
            <a:off x="4463899" y="3726681"/>
            <a:ext cx="3264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Quality classifications</a:t>
            </a:r>
          </a:p>
        </p:txBody>
      </p:sp>
      <p:pic>
        <p:nvPicPr>
          <p:cNvPr id="24" name="图片 23" descr="图片包含 游戏机, 物体&#10;&#10;描述已自动生成">
            <a:extLst>
              <a:ext uri="{FF2B5EF4-FFF2-40B4-BE49-F238E27FC236}">
                <a16:creationId xmlns:a16="http://schemas.microsoft.com/office/drawing/2014/main" id="{D97AE38A-CFC4-49A5-BFD5-CF49AD8F70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127" y="3485865"/>
            <a:ext cx="237746" cy="237746"/>
          </a:xfrm>
          <a:prstGeom prst="rect">
            <a:avLst/>
          </a:prstGeom>
        </p:spPr>
      </p:pic>
      <p:pic>
        <p:nvPicPr>
          <p:cNvPr id="37" name="图片 36" descr="图片包含 游戏机, 物体&#10;&#10;描述已自动生成">
            <a:extLst>
              <a:ext uri="{FF2B5EF4-FFF2-40B4-BE49-F238E27FC236}">
                <a16:creationId xmlns:a16="http://schemas.microsoft.com/office/drawing/2014/main" id="{07669FD6-9B72-474C-AF99-6BB19F4946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127" y="3374225"/>
            <a:ext cx="237746" cy="237746"/>
          </a:xfrm>
          <a:prstGeom prst="rect">
            <a:avLst/>
          </a:prstGeom>
        </p:spPr>
      </p:pic>
      <p:cxnSp>
        <p:nvCxnSpPr>
          <p:cNvPr id="2049" name="直接连接符 2048">
            <a:extLst>
              <a:ext uri="{FF2B5EF4-FFF2-40B4-BE49-F238E27FC236}">
                <a16:creationId xmlns:a16="http://schemas.microsoft.com/office/drawing/2014/main" id="{F1AF76B6-B360-4348-AAA7-8905F17C0B91}"/>
              </a:ext>
            </a:extLst>
          </p:cNvPr>
          <p:cNvCxnSpPr>
            <a:cxnSpLocks/>
          </p:cNvCxnSpPr>
          <p:nvPr/>
        </p:nvCxnSpPr>
        <p:spPr>
          <a:xfrm>
            <a:off x="2087152" y="5677786"/>
            <a:ext cx="8258817" cy="0"/>
          </a:xfrm>
          <a:prstGeom prst="line">
            <a:avLst/>
          </a:prstGeom>
          <a:ln w="28575">
            <a:solidFill>
              <a:srgbClr val="96646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椭圆 2057">
            <a:extLst>
              <a:ext uri="{FF2B5EF4-FFF2-40B4-BE49-F238E27FC236}">
                <a16:creationId xmlns:a16="http://schemas.microsoft.com/office/drawing/2014/main" id="{F01C95EE-683E-404C-B45A-1D61609E714D}"/>
              </a:ext>
            </a:extLst>
          </p:cNvPr>
          <p:cNvSpPr/>
          <p:nvPr/>
        </p:nvSpPr>
        <p:spPr>
          <a:xfrm>
            <a:off x="6053464" y="6538661"/>
            <a:ext cx="85060" cy="85060"/>
          </a:xfrm>
          <a:prstGeom prst="ellipse">
            <a:avLst/>
          </a:prstGeom>
          <a:solidFill>
            <a:srgbClr val="96646F"/>
          </a:solidFill>
          <a:ln>
            <a:solidFill>
              <a:srgbClr val="966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19107DDF-BD2D-4280-9658-B38992609C98}"/>
              </a:ext>
            </a:extLst>
          </p:cNvPr>
          <p:cNvSpPr/>
          <p:nvPr/>
        </p:nvSpPr>
        <p:spPr>
          <a:xfrm>
            <a:off x="6402094" y="6538661"/>
            <a:ext cx="85060" cy="85060"/>
          </a:xfrm>
          <a:prstGeom prst="ellipse">
            <a:avLst/>
          </a:prstGeom>
          <a:solidFill>
            <a:srgbClr val="96646F"/>
          </a:solidFill>
          <a:ln>
            <a:solidFill>
              <a:srgbClr val="966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3239C5F-3164-4D32-A19A-D0598BAAABDF}"/>
              </a:ext>
            </a:extLst>
          </p:cNvPr>
          <p:cNvSpPr/>
          <p:nvPr/>
        </p:nvSpPr>
        <p:spPr>
          <a:xfrm>
            <a:off x="5704834" y="6538661"/>
            <a:ext cx="85060" cy="85060"/>
          </a:xfrm>
          <a:prstGeom prst="ellipse">
            <a:avLst/>
          </a:prstGeom>
          <a:solidFill>
            <a:srgbClr val="96646F"/>
          </a:solidFill>
          <a:ln>
            <a:solidFill>
              <a:srgbClr val="966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2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229D018-2714-40F1-99C4-0BB63D8898DC}"/>
              </a:ext>
            </a:extLst>
          </p:cNvPr>
          <p:cNvGrpSpPr/>
          <p:nvPr/>
        </p:nvGrpSpPr>
        <p:grpSpPr>
          <a:xfrm>
            <a:off x="0" y="0"/>
            <a:ext cx="944625" cy="927986"/>
            <a:chOff x="3576798" y="1210555"/>
            <a:chExt cx="944625" cy="92798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E5877F0-E800-42AB-A1D7-5080BC8EAC84}"/>
                </a:ext>
              </a:extLst>
            </p:cNvPr>
            <p:cNvSpPr txBox="1"/>
            <p:nvPr/>
          </p:nvSpPr>
          <p:spPr>
            <a:xfrm>
              <a:off x="3669697" y="1348904"/>
              <a:ext cx="7588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kern="100" dirty="0">
                  <a:solidFill>
                    <a:srgbClr val="96646F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4000" kern="100" dirty="0">
                <a:solidFill>
                  <a:srgbClr val="96646F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DA05DCD-7653-410F-82F2-7869FE306C11}"/>
                </a:ext>
              </a:extLst>
            </p:cNvPr>
            <p:cNvGrpSpPr/>
            <p:nvPr/>
          </p:nvGrpSpPr>
          <p:grpSpPr>
            <a:xfrm>
              <a:off x="3576798" y="1210555"/>
              <a:ext cx="944625" cy="927986"/>
              <a:chOff x="3627746" y="1200316"/>
              <a:chExt cx="944625" cy="927986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AF76B11D-55ED-4DF7-8743-2C1E05287393}"/>
                  </a:ext>
                </a:extLst>
              </p:cNvPr>
              <p:cNvGrpSpPr/>
              <p:nvPr/>
            </p:nvGrpSpPr>
            <p:grpSpPr>
              <a:xfrm>
                <a:off x="4339636" y="1200316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C4C4F8AF-2CC1-4B39-99B2-AF364778DB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86CDA77D-1377-4CBB-A38E-22B0B9E73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3B3F1C54-430E-4FD4-80EB-915AE624C0D9}"/>
                  </a:ext>
                </a:extLst>
              </p:cNvPr>
              <p:cNvGrpSpPr/>
              <p:nvPr/>
            </p:nvGrpSpPr>
            <p:grpSpPr>
              <a:xfrm flipH="1" flipV="1">
                <a:off x="3627746" y="1893188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85305C0F-C85D-4F34-A79A-1F85F3CA3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>
                  <a:extLst>
                    <a:ext uri="{FF2B5EF4-FFF2-40B4-BE49-F238E27FC236}">
                      <a16:creationId xmlns:a16="http://schemas.microsoft.com/office/drawing/2014/main" id="{2C870E81-00ED-4387-9724-64DB184A2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74D673C0-29B6-4E12-A14D-1B4505B4FB6D}"/>
              </a:ext>
            </a:extLst>
          </p:cNvPr>
          <p:cNvSpPr txBox="1"/>
          <p:nvPr/>
        </p:nvSpPr>
        <p:spPr>
          <a:xfrm>
            <a:off x="944625" y="246944"/>
            <a:ext cx="7327506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kern="100" dirty="0">
                <a:solidFill>
                  <a:srgbClr val="966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Exploratory Data Analysis </a:t>
            </a:r>
          </a:p>
          <a:p>
            <a:pPr>
              <a:lnSpc>
                <a:spcPct val="120000"/>
              </a:lnSpc>
            </a:pPr>
            <a:endParaRPr lang="zh-CN" altLang="en-US" sz="2400" kern="100" dirty="0">
              <a:solidFill>
                <a:srgbClr val="966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85FE412-A49E-4F73-807F-E111EEEA965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72313" y="846235"/>
            <a:ext cx="11372357" cy="0"/>
          </a:xfrm>
          <a:prstGeom prst="line">
            <a:avLst/>
          </a:prstGeom>
          <a:ln w="28575">
            <a:solidFill>
              <a:srgbClr val="966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 descr="手机屏幕截图&#10;&#10;描述已自动生成">
            <a:extLst>
              <a:ext uri="{FF2B5EF4-FFF2-40B4-BE49-F238E27FC236}">
                <a16:creationId xmlns:a16="http://schemas.microsoft.com/office/drawing/2014/main" id="{80BC7633-0150-46FC-834C-F0E83A026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64" y="1931272"/>
            <a:ext cx="5017643" cy="3531405"/>
          </a:xfrm>
          <a:prstGeom prst="rect">
            <a:avLst/>
          </a:prstGeom>
        </p:spPr>
      </p:pic>
      <p:pic>
        <p:nvPicPr>
          <p:cNvPr id="32" name="图片 31" descr="手机屏幕截图&#10;&#10;描述已自动生成">
            <a:extLst>
              <a:ext uri="{FF2B5EF4-FFF2-40B4-BE49-F238E27FC236}">
                <a16:creationId xmlns:a16="http://schemas.microsoft.com/office/drawing/2014/main" id="{B0C97F22-B8D0-4D27-9C46-E3576404B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949" y="1931272"/>
            <a:ext cx="4941426" cy="3531405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8CE4B8CE-DF61-49E5-8D6B-4D81D10D12A3}"/>
              </a:ext>
            </a:extLst>
          </p:cNvPr>
          <p:cNvSpPr/>
          <p:nvPr/>
        </p:nvSpPr>
        <p:spPr>
          <a:xfrm>
            <a:off x="0" y="1175566"/>
            <a:ext cx="1945758" cy="579263"/>
          </a:xfrm>
          <a:prstGeom prst="rect">
            <a:avLst/>
          </a:prstGeom>
          <a:solidFill>
            <a:srgbClr val="966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Histograms</a:t>
            </a:r>
            <a:endParaRPr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33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229D018-2714-40F1-99C4-0BB63D8898DC}"/>
              </a:ext>
            </a:extLst>
          </p:cNvPr>
          <p:cNvGrpSpPr/>
          <p:nvPr/>
        </p:nvGrpSpPr>
        <p:grpSpPr>
          <a:xfrm>
            <a:off x="0" y="0"/>
            <a:ext cx="944625" cy="927986"/>
            <a:chOff x="3576798" y="1210555"/>
            <a:chExt cx="944625" cy="92798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E5877F0-E800-42AB-A1D7-5080BC8EAC84}"/>
                </a:ext>
              </a:extLst>
            </p:cNvPr>
            <p:cNvSpPr txBox="1"/>
            <p:nvPr/>
          </p:nvSpPr>
          <p:spPr>
            <a:xfrm>
              <a:off x="3669697" y="1348904"/>
              <a:ext cx="7588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kern="100" dirty="0">
                  <a:solidFill>
                    <a:srgbClr val="96646F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02</a:t>
              </a:r>
              <a:endParaRPr lang="zh-CN" altLang="en-US" sz="4000" kern="100" dirty="0">
                <a:solidFill>
                  <a:srgbClr val="96646F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DA05DCD-7653-410F-82F2-7869FE306C11}"/>
                </a:ext>
              </a:extLst>
            </p:cNvPr>
            <p:cNvGrpSpPr/>
            <p:nvPr/>
          </p:nvGrpSpPr>
          <p:grpSpPr>
            <a:xfrm>
              <a:off x="3576798" y="1210555"/>
              <a:ext cx="944625" cy="927986"/>
              <a:chOff x="3627746" y="1200316"/>
              <a:chExt cx="944625" cy="927986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AF76B11D-55ED-4DF7-8743-2C1E05287393}"/>
                  </a:ext>
                </a:extLst>
              </p:cNvPr>
              <p:cNvGrpSpPr/>
              <p:nvPr/>
            </p:nvGrpSpPr>
            <p:grpSpPr>
              <a:xfrm>
                <a:off x="4339636" y="1200316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C4C4F8AF-2CC1-4B39-99B2-AF364778DB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86CDA77D-1377-4CBB-A38E-22B0B9E73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3B3F1C54-430E-4FD4-80EB-915AE624C0D9}"/>
                  </a:ext>
                </a:extLst>
              </p:cNvPr>
              <p:cNvGrpSpPr/>
              <p:nvPr/>
            </p:nvGrpSpPr>
            <p:grpSpPr>
              <a:xfrm flipH="1" flipV="1">
                <a:off x="3627746" y="1893188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85305C0F-C85D-4F34-A79A-1F85F3CA3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>
                  <a:extLst>
                    <a:ext uri="{FF2B5EF4-FFF2-40B4-BE49-F238E27FC236}">
                      <a16:creationId xmlns:a16="http://schemas.microsoft.com/office/drawing/2014/main" id="{2C870E81-00ED-4387-9724-64DB184A2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74D673C0-29B6-4E12-A14D-1B4505B4FB6D}"/>
              </a:ext>
            </a:extLst>
          </p:cNvPr>
          <p:cNvSpPr txBox="1"/>
          <p:nvPr/>
        </p:nvSpPr>
        <p:spPr>
          <a:xfrm>
            <a:off x="944625" y="246944"/>
            <a:ext cx="7327506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kern="100" dirty="0">
                <a:solidFill>
                  <a:srgbClr val="966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Exploratory Data Analysis </a:t>
            </a:r>
          </a:p>
          <a:p>
            <a:pPr>
              <a:lnSpc>
                <a:spcPct val="120000"/>
              </a:lnSpc>
            </a:pPr>
            <a:endParaRPr lang="zh-CN" altLang="en-US" sz="2400" kern="100" dirty="0">
              <a:solidFill>
                <a:srgbClr val="966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85FE412-A49E-4F73-807F-E111EEEA965E}"/>
              </a:ext>
            </a:extLst>
          </p:cNvPr>
          <p:cNvCxnSpPr>
            <a:stCxn id="3" idx="2"/>
          </p:cNvCxnSpPr>
          <p:nvPr/>
        </p:nvCxnSpPr>
        <p:spPr>
          <a:xfrm>
            <a:off x="472313" y="846235"/>
            <a:ext cx="11372357" cy="0"/>
          </a:xfrm>
          <a:prstGeom prst="line">
            <a:avLst/>
          </a:prstGeom>
          <a:ln w="28575">
            <a:solidFill>
              <a:srgbClr val="966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C0A5A17-2E0A-4338-8214-7DC7A98D4FF5}"/>
              </a:ext>
            </a:extLst>
          </p:cNvPr>
          <p:cNvSpPr/>
          <p:nvPr/>
        </p:nvSpPr>
        <p:spPr>
          <a:xfrm>
            <a:off x="0" y="1175566"/>
            <a:ext cx="1945758" cy="579263"/>
          </a:xfrm>
          <a:prstGeom prst="rect">
            <a:avLst/>
          </a:prstGeom>
          <a:solidFill>
            <a:srgbClr val="966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Heat Map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9FC9632-8DE6-4F45-B6A1-36691D41913D}"/>
              </a:ext>
            </a:extLst>
          </p:cNvPr>
          <p:cNvSpPr/>
          <p:nvPr/>
        </p:nvSpPr>
        <p:spPr>
          <a:xfrm>
            <a:off x="5531329" y="5269603"/>
            <a:ext cx="58984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u"/>
            </a:pPr>
            <a:r>
              <a:rPr lang="en-US" altLang="zh-CN" sz="2000" u="sng" dirty="0">
                <a:solidFill>
                  <a:srgbClr val="21212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Free sulfur dioxide</a:t>
            </a:r>
            <a:r>
              <a:rPr lang="en-US" altLang="zh-CN" sz="2000" dirty="0">
                <a:solidFill>
                  <a:srgbClr val="21212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and </a:t>
            </a:r>
            <a:r>
              <a:rPr lang="en-US" altLang="zh-CN" sz="2000" u="sng" dirty="0">
                <a:solidFill>
                  <a:srgbClr val="21212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total sulfur dioxide</a:t>
            </a:r>
            <a:r>
              <a:rPr lang="en-US" altLang="zh-CN" sz="2000" dirty="0">
                <a:solidFill>
                  <a:srgbClr val="21212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have a great relationship.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4E321B8-953F-424C-BF07-9ACDCDDDA1B6}"/>
              </a:ext>
            </a:extLst>
          </p:cNvPr>
          <p:cNvGrpSpPr/>
          <p:nvPr/>
        </p:nvGrpSpPr>
        <p:grpSpPr>
          <a:xfrm>
            <a:off x="67375" y="1713747"/>
            <a:ext cx="5059017" cy="5120900"/>
            <a:chOff x="0" y="1742622"/>
            <a:chExt cx="5059017" cy="5120900"/>
          </a:xfrm>
        </p:grpSpPr>
        <p:pic>
          <p:nvPicPr>
            <p:cNvPr id="29" name="图片 28" descr="图片包含 游戏机, 黑色&#10;&#10;描述已自动生成">
              <a:extLst>
                <a:ext uri="{FF2B5EF4-FFF2-40B4-BE49-F238E27FC236}">
                  <a16:creationId xmlns:a16="http://schemas.microsoft.com/office/drawing/2014/main" id="{6FC247D7-22AE-4654-98A0-1825C17EF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42622"/>
              <a:ext cx="5059017" cy="5120900"/>
            </a:xfrm>
            <a:prstGeom prst="rect">
              <a:avLst/>
            </a:prstGeom>
          </p:spPr>
        </p:pic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9D571DF-80FB-473C-AD1D-58DC285A11A4}"/>
                </a:ext>
              </a:extLst>
            </p:cNvPr>
            <p:cNvSpPr/>
            <p:nvPr/>
          </p:nvSpPr>
          <p:spPr>
            <a:xfrm flipV="1">
              <a:off x="753" y="3349486"/>
              <a:ext cx="850974" cy="246831"/>
            </a:xfrm>
            <a:prstGeom prst="rect">
              <a:avLst/>
            </a:prstGeom>
            <a:noFill/>
            <a:ln w="28575">
              <a:solidFill>
                <a:srgbClr val="9664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F011BC2-8B4B-4F07-ABE3-C38ED349A209}"/>
                </a:ext>
              </a:extLst>
            </p:cNvPr>
            <p:cNvSpPr/>
            <p:nvPr/>
          </p:nvSpPr>
          <p:spPr>
            <a:xfrm flipV="1">
              <a:off x="2299709" y="6008646"/>
              <a:ext cx="254333" cy="849353"/>
            </a:xfrm>
            <a:prstGeom prst="rect">
              <a:avLst/>
            </a:prstGeom>
            <a:noFill/>
            <a:ln w="28575">
              <a:solidFill>
                <a:srgbClr val="9664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22" name="图片 21" descr="手机屏幕截图&#10;&#10;描述已自动生成">
            <a:extLst>
              <a:ext uri="{FF2B5EF4-FFF2-40B4-BE49-F238E27FC236}">
                <a16:creationId xmlns:a16="http://schemas.microsoft.com/office/drawing/2014/main" id="{9D9C63B2-BC89-4975-B024-BAC99BB58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29" y="1175566"/>
            <a:ext cx="6050084" cy="3768263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2647DF12-A4EF-4DF5-A0F9-EA6B24AFE01E}"/>
              </a:ext>
            </a:extLst>
          </p:cNvPr>
          <p:cNvSpPr txBox="1"/>
          <p:nvPr/>
        </p:nvSpPr>
        <p:spPr>
          <a:xfrm>
            <a:off x="1945758" y="1280531"/>
            <a:ext cx="22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Identify correlation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13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85FE412-A49E-4F73-807F-E111EEEA965E}"/>
              </a:ext>
            </a:extLst>
          </p:cNvPr>
          <p:cNvCxnSpPr>
            <a:stCxn id="3" idx="2"/>
          </p:cNvCxnSpPr>
          <p:nvPr/>
        </p:nvCxnSpPr>
        <p:spPr>
          <a:xfrm>
            <a:off x="472313" y="846235"/>
            <a:ext cx="11372357" cy="0"/>
          </a:xfrm>
          <a:prstGeom prst="line">
            <a:avLst/>
          </a:prstGeom>
          <a:ln w="28575">
            <a:solidFill>
              <a:srgbClr val="966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19D311CF-B8E7-4AA6-AB9F-1493853A63E5}"/>
              </a:ext>
            </a:extLst>
          </p:cNvPr>
          <p:cNvSpPr/>
          <p:nvPr/>
        </p:nvSpPr>
        <p:spPr>
          <a:xfrm>
            <a:off x="3508743" y="-212651"/>
            <a:ext cx="8335927" cy="1070717"/>
          </a:xfrm>
          <a:prstGeom prst="rect">
            <a:avLst/>
          </a:prstGeom>
          <a:solidFill>
            <a:srgbClr val="96646F"/>
          </a:solidFill>
          <a:ln>
            <a:solidFill>
              <a:srgbClr val="966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FB7629-0C85-46E1-A04A-7750FE478ED4}"/>
              </a:ext>
            </a:extLst>
          </p:cNvPr>
          <p:cNvSpPr/>
          <p:nvPr/>
        </p:nvSpPr>
        <p:spPr>
          <a:xfrm>
            <a:off x="3508743" y="-199624"/>
            <a:ext cx="2679406" cy="1058887"/>
          </a:xfrm>
          <a:prstGeom prst="rect">
            <a:avLst/>
          </a:prstGeom>
          <a:solidFill>
            <a:srgbClr val="B28C94"/>
          </a:solidFill>
          <a:ln>
            <a:solidFill>
              <a:srgbClr val="B28C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229D018-2714-40F1-99C4-0BB63D8898DC}"/>
              </a:ext>
            </a:extLst>
          </p:cNvPr>
          <p:cNvGrpSpPr/>
          <p:nvPr/>
        </p:nvGrpSpPr>
        <p:grpSpPr>
          <a:xfrm>
            <a:off x="0" y="0"/>
            <a:ext cx="944625" cy="927986"/>
            <a:chOff x="3576798" y="1210555"/>
            <a:chExt cx="944625" cy="92798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E5877F0-E800-42AB-A1D7-5080BC8EAC84}"/>
                </a:ext>
              </a:extLst>
            </p:cNvPr>
            <p:cNvSpPr txBox="1"/>
            <p:nvPr/>
          </p:nvSpPr>
          <p:spPr>
            <a:xfrm>
              <a:off x="3669697" y="1348904"/>
              <a:ext cx="7588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kern="100" dirty="0">
                  <a:solidFill>
                    <a:srgbClr val="96646F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4000" kern="100" dirty="0">
                <a:solidFill>
                  <a:srgbClr val="96646F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DA05DCD-7653-410F-82F2-7869FE306C11}"/>
                </a:ext>
              </a:extLst>
            </p:cNvPr>
            <p:cNvGrpSpPr/>
            <p:nvPr/>
          </p:nvGrpSpPr>
          <p:grpSpPr>
            <a:xfrm>
              <a:off x="3576798" y="1210555"/>
              <a:ext cx="944625" cy="927986"/>
              <a:chOff x="3627746" y="1200316"/>
              <a:chExt cx="944625" cy="927986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AF76B11D-55ED-4DF7-8743-2C1E05287393}"/>
                  </a:ext>
                </a:extLst>
              </p:cNvPr>
              <p:cNvGrpSpPr/>
              <p:nvPr/>
            </p:nvGrpSpPr>
            <p:grpSpPr>
              <a:xfrm>
                <a:off x="4339636" y="1200316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C4C4F8AF-2CC1-4B39-99B2-AF364778DB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86CDA77D-1377-4CBB-A38E-22B0B9E73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3B3F1C54-430E-4FD4-80EB-915AE624C0D9}"/>
                  </a:ext>
                </a:extLst>
              </p:cNvPr>
              <p:cNvGrpSpPr/>
              <p:nvPr/>
            </p:nvGrpSpPr>
            <p:grpSpPr>
              <a:xfrm flipH="1" flipV="1">
                <a:off x="3627746" y="1893188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85305C0F-C85D-4F34-A79A-1F85F3CA3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>
                  <a:extLst>
                    <a:ext uri="{FF2B5EF4-FFF2-40B4-BE49-F238E27FC236}">
                      <a16:creationId xmlns:a16="http://schemas.microsoft.com/office/drawing/2014/main" id="{2C870E81-00ED-4387-9724-64DB184A2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74D673C0-29B6-4E12-A14D-1B4505B4FB6D}"/>
              </a:ext>
            </a:extLst>
          </p:cNvPr>
          <p:cNvSpPr txBox="1"/>
          <p:nvPr/>
        </p:nvSpPr>
        <p:spPr>
          <a:xfrm>
            <a:off x="944625" y="246944"/>
            <a:ext cx="7327506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kern="100" dirty="0">
                <a:solidFill>
                  <a:srgbClr val="966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Processing </a:t>
            </a:r>
          </a:p>
          <a:p>
            <a:pPr>
              <a:lnSpc>
                <a:spcPct val="120000"/>
              </a:lnSpc>
            </a:pPr>
            <a:endParaRPr lang="zh-CN" altLang="en-US" sz="2400" kern="100" dirty="0">
              <a:solidFill>
                <a:srgbClr val="966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2F1C9A-31D1-4ED5-B5C7-AFB404E75916}"/>
              </a:ext>
            </a:extLst>
          </p:cNvPr>
          <p:cNvSpPr txBox="1"/>
          <p:nvPr/>
        </p:nvSpPr>
        <p:spPr>
          <a:xfrm>
            <a:off x="3822439" y="257877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 Cleaning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C6221E-1518-4726-9504-0C9176B78513}"/>
              </a:ext>
            </a:extLst>
          </p:cNvPr>
          <p:cNvSpPr txBox="1"/>
          <p:nvPr/>
        </p:nvSpPr>
        <p:spPr>
          <a:xfrm>
            <a:off x="6531632" y="231207"/>
            <a:ext cx="272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 Selecting</a:t>
            </a:r>
            <a:endParaRPr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E09D6A-9649-4FED-93FF-50F5DE188CD4}"/>
              </a:ext>
            </a:extLst>
          </p:cNvPr>
          <p:cNvSpPr txBox="1"/>
          <p:nvPr/>
        </p:nvSpPr>
        <p:spPr>
          <a:xfrm>
            <a:off x="9618860" y="231207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Modelling</a:t>
            </a:r>
            <a:endParaRPr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" name="图片 19" descr="图片包含 游戏机, 标志&#10;&#10;描述已自动生成">
            <a:extLst>
              <a:ext uri="{FF2B5EF4-FFF2-40B4-BE49-F238E27FC236}">
                <a16:creationId xmlns:a16="http://schemas.microsoft.com/office/drawing/2014/main" id="{43E3906A-2BB4-4BE0-8B71-A63975E21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04" y="80749"/>
            <a:ext cx="399084" cy="39908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D0A77B2-1098-4BED-AE63-2C2C48A5B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8197"/>
            <a:ext cx="6782359" cy="406356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CD62A4A-FF73-44AE-8BC0-06BDDBE84BDB}"/>
              </a:ext>
            </a:extLst>
          </p:cNvPr>
          <p:cNvSpPr txBox="1"/>
          <p:nvPr/>
        </p:nvSpPr>
        <p:spPr>
          <a:xfrm>
            <a:off x="472312" y="1168038"/>
            <a:ext cx="3705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Missing Values Distributions: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AE79D24-A2A7-46CB-9B63-33D24692ADD9}"/>
              </a:ext>
            </a:extLst>
          </p:cNvPr>
          <p:cNvSpPr/>
          <p:nvPr/>
        </p:nvSpPr>
        <p:spPr>
          <a:xfrm>
            <a:off x="7137619" y="50235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AF00D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dfwine.columns.tolist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():</a:t>
            </a:r>
          </a:p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  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dfwine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]=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dfwine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].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fillna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dfwine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].mean())</a:t>
            </a:r>
            <a:endParaRPr lang="en-US" altLang="zh-CN" b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6" name="图片 25" descr="图片包含 游戏机&#10;&#10;描述已自动生成">
            <a:extLst>
              <a:ext uri="{FF2B5EF4-FFF2-40B4-BE49-F238E27FC236}">
                <a16:creationId xmlns:a16="http://schemas.microsoft.com/office/drawing/2014/main" id="{1F0F04BB-F9BE-46AD-A897-F9CDBC770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300" y="2868891"/>
            <a:ext cx="1120216" cy="1120216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BFA397E6-C188-4800-B5E8-D24F14076B89}"/>
              </a:ext>
            </a:extLst>
          </p:cNvPr>
          <p:cNvSpPr txBox="1"/>
          <p:nvPr/>
        </p:nvSpPr>
        <p:spPr>
          <a:xfrm>
            <a:off x="8272131" y="3198167"/>
            <a:ext cx="798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Maiandra GD" panose="020E0502030308020204" pitchFamily="34" charset="0"/>
                <a:ea typeface="Microsoft YaHei" panose="020B0503020204020204" pitchFamily="34" charset="-122"/>
              </a:rPr>
              <a:t>AVG</a:t>
            </a:r>
            <a:endParaRPr lang="zh-CN" altLang="en-US" sz="2400" b="1" i="1" dirty="0">
              <a:latin typeface="Maiandra GD" panose="020E0502030308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C4AAC-E016-4648-812C-93542FEB84FB}"/>
              </a:ext>
            </a:extLst>
          </p:cNvPr>
          <p:cNvSpPr/>
          <p:nvPr/>
        </p:nvSpPr>
        <p:spPr>
          <a:xfrm>
            <a:off x="7153848" y="4372788"/>
            <a:ext cx="1003190" cy="461665"/>
          </a:xfrm>
          <a:prstGeom prst="rect">
            <a:avLst/>
          </a:prstGeom>
          <a:solidFill>
            <a:srgbClr val="966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Code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2E072BF-61EE-4BC4-9B81-12114879087C}"/>
              </a:ext>
            </a:extLst>
          </p:cNvPr>
          <p:cNvGrpSpPr/>
          <p:nvPr/>
        </p:nvGrpSpPr>
        <p:grpSpPr>
          <a:xfrm>
            <a:off x="7133222" y="1533856"/>
            <a:ext cx="563751" cy="4546211"/>
            <a:chOff x="7133222" y="1533856"/>
            <a:chExt cx="563751" cy="4546211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43ABB73-62D1-4FFD-9FEF-A2FFFF2FBE44}"/>
                </a:ext>
              </a:extLst>
            </p:cNvPr>
            <p:cNvGrpSpPr/>
            <p:nvPr/>
          </p:nvGrpSpPr>
          <p:grpSpPr>
            <a:xfrm>
              <a:off x="7133222" y="2018393"/>
              <a:ext cx="563751" cy="646333"/>
              <a:chOff x="5893484" y="3065672"/>
              <a:chExt cx="1482357" cy="1149099"/>
            </a:xfrm>
          </p:grpSpPr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id="{D5A5CD4B-3793-4594-A0EC-82C0F0842628}"/>
                  </a:ext>
                </a:extLst>
              </p:cNvPr>
              <p:cNvSpPr/>
              <p:nvPr/>
            </p:nvSpPr>
            <p:spPr>
              <a:xfrm rot="5400000">
                <a:off x="5814236" y="3144920"/>
                <a:ext cx="1149096" cy="990600"/>
              </a:xfrm>
              <a:prstGeom prst="triangle">
                <a:avLst/>
              </a:prstGeom>
              <a:solidFill>
                <a:srgbClr val="96646F"/>
              </a:solidFill>
              <a:ln>
                <a:solidFill>
                  <a:srgbClr val="96646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等腰三角形 23">
                <a:extLst>
                  <a:ext uri="{FF2B5EF4-FFF2-40B4-BE49-F238E27FC236}">
                    <a16:creationId xmlns:a16="http://schemas.microsoft.com/office/drawing/2014/main" id="{B716D8EC-D036-4C48-AE19-099B48B1EDC6}"/>
                  </a:ext>
                </a:extLst>
              </p:cNvPr>
              <p:cNvSpPr/>
              <p:nvPr/>
            </p:nvSpPr>
            <p:spPr>
              <a:xfrm rot="5400000">
                <a:off x="6305993" y="3144923"/>
                <a:ext cx="1149096" cy="990600"/>
              </a:xfrm>
              <a:prstGeom prst="triangle">
                <a:avLst/>
              </a:prstGeom>
              <a:solidFill>
                <a:srgbClr val="B28C94">
                  <a:alpha val="95000"/>
                </a:srgbClr>
              </a:solidFill>
              <a:ln>
                <a:solidFill>
                  <a:srgbClr val="B28C94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E467F1F-C590-48E7-8A6C-9A9AE7C95784}"/>
                </a:ext>
              </a:extLst>
            </p:cNvPr>
            <p:cNvCxnSpPr>
              <a:cxnSpLocks/>
            </p:cNvCxnSpPr>
            <p:nvPr/>
          </p:nvCxnSpPr>
          <p:spPr>
            <a:xfrm>
              <a:off x="7137619" y="1533856"/>
              <a:ext cx="0" cy="4546211"/>
            </a:xfrm>
            <a:prstGeom prst="line">
              <a:avLst/>
            </a:prstGeom>
            <a:ln w="38100">
              <a:solidFill>
                <a:srgbClr val="9664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5BF314AD-0701-4AAC-8EA2-610578BB7310}"/>
              </a:ext>
            </a:extLst>
          </p:cNvPr>
          <p:cNvSpPr/>
          <p:nvPr/>
        </p:nvSpPr>
        <p:spPr>
          <a:xfrm>
            <a:off x="7718844" y="215855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Replace with mean values</a:t>
            </a:r>
            <a:endParaRPr lang="en-US" altLang="zh-CN" sz="2000" b="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65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7" grpId="0"/>
      <p:bldP spid="28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85FE412-A49E-4F73-807F-E111EEEA965E}"/>
              </a:ext>
            </a:extLst>
          </p:cNvPr>
          <p:cNvCxnSpPr>
            <a:stCxn id="3" idx="2"/>
          </p:cNvCxnSpPr>
          <p:nvPr/>
        </p:nvCxnSpPr>
        <p:spPr>
          <a:xfrm>
            <a:off x="472313" y="846235"/>
            <a:ext cx="11372357" cy="0"/>
          </a:xfrm>
          <a:prstGeom prst="line">
            <a:avLst/>
          </a:prstGeom>
          <a:ln w="28575">
            <a:solidFill>
              <a:srgbClr val="966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0229D018-2714-40F1-99C4-0BB63D8898DC}"/>
              </a:ext>
            </a:extLst>
          </p:cNvPr>
          <p:cNvGrpSpPr/>
          <p:nvPr/>
        </p:nvGrpSpPr>
        <p:grpSpPr>
          <a:xfrm>
            <a:off x="0" y="0"/>
            <a:ext cx="944625" cy="927986"/>
            <a:chOff x="3576798" y="1210555"/>
            <a:chExt cx="944625" cy="927986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E5877F0-E800-42AB-A1D7-5080BC8EAC84}"/>
                </a:ext>
              </a:extLst>
            </p:cNvPr>
            <p:cNvSpPr txBox="1"/>
            <p:nvPr/>
          </p:nvSpPr>
          <p:spPr>
            <a:xfrm>
              <a:off x="3669697" y="1348904"/>
              <a:ext cx="7588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kern="100" dirty="0">
                  <a:solidFill>
                    <a:srgbClr val="96646F"/>
                  </a:solidFill>
                  <a:latin typeface="Agency FB" panose="020B0503020202020204" pitchFamily="34" charset="0"/>
                  <a:ea typeface="微软雅黑" panose="020B0503020204020204" pitchFamily="34" charset="-122"/>
                </a:rPr>
                <a:t>03</a:t>
              </a:r>
              <a:endParaRPr lang="zh-CN" altLang="en-US" sz="4000" kern="100" dirty="0">
                <a:solidFill>
                  <a:srgbClr val="96646F"/>
                </a:solidFill>
                <a:latin typeface="Agency FB" panose="020B0503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FDA05DCD-7653-410F-82F2-7869FE306C11}"/>
                </a:ext>
              </a:extLst>
            </p:cNvPr>
            <p:cNvGrpSpPr/>
            <p:nvPr/>
          </p:nvGrpSpPr>
          <p:grpSpPr>
            <a:xfrm>
              <a:off x="3576798" y="1210555"/>
              <a:ext cx="944625" cy="927986"/>
              <a:chOff x="3627746" y="1200316"/>
              <a:chExt cx="944625" cy="927986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AF76B11D-55ED-4DF7-8743-2C1E05287393}"/>
                  </a:ext>
                </a:extLst>
              </p:cNvPr>
              <p:cNvGrpSpPr/>
              <p:nvPr/>
            </p:nvGrpSpPr>
            <p:grpSpPr>
              <a:xfrm>
                <a:off x="4339636" y="1200316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C4C4F8AF-2CC1-4B39-99B2-AF364778DB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86CDA77D-1377-4CBB-A38E-22B0B9E735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3B3F1C54-430E-4FD4-80EB-915AE624C0D9}"/>
                  </a:ext>
                </a:extLst>
              </p:cNvPr>
              <p:cNvGrpSpPr/>
              <p:nvPr/>
            </p:nvGrpSpPr>
            <p:grpSpPr>
              <a:xfrm flipH="1" flipV="1">
                <a:off x="3627746" y="1893188"/>
                <a:ext cx="232735" cy="235114"/>
                <a:chOff x="4387704" y="1106340"/>
                <a:chExt cx="232735" cy="235114"/>
              </a:xfrm>
            </p:grpSpPr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85305C0F-C85D-4F34-A79A-1F85F3CA3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87704" y="1108721"/>
                  <a:ext cx="232735" cy="232733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>
                  <a:extLst>
                    <a:ext uri="{FF2B5EF4-FFF2-40B4-BE49-F238E27FC236}">
                      <a16:creationId xmlns:a16="http://schemas.microsoft.com/office/drawing/2014/main" id="{2C870E81-00ED-4387-9724-64DB184A2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25478" y="1106340"/>
                  <a:ext cx="128616" cy="128617"/>
                </a:xfrm>
                <a:prstGeom prst="line">
                  <a:avLst/>
                </a:prstGeom>
                <a:ln w="19050">
                  <a:solidFill>
                    <a:srgbClr val="96646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74D673C0-29B6-4E12-A14D-1B4505B4FB6D}"/>
              </a:ext>
            </a:extLst>
          </p:cNvPr>
          <p:cNvSpPr txBox="1"/>
          <p:nvPr/>
        </p:nvSpPr>
        <p:spPr>
          <a:xfrm>
            <a:off x="944625" y="246944"/>
            <a:ext cx="7327506" cy="94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kern="100" dirty="0">
                <a:solidFill>
                  <a:srgbClr val="96646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Processing </a:t>
            </a:r>
          </a:p>
          <a:p>
            <a:pPr>
              <a:lnSpc>
                <a:spcPct val="120000"/>
              </a:lnSpc>
            </a:pPr>
            <a:endParaRPr lang="zh-CN" altLang="en-US" sz="2400" kern="100" dirty="0">
              <a:solidFill>
                <a:srgbClr val="96646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图片 26" descr="地图上有字&#10;&#10;描述已自动生成">
            <a:extLst>
              <a:ext uri="{FF2B5EF4-FFF2-40B4-BE49-F238E27FC236}">
                <a16:creationId xmlns:a16="http://schemas.microsoft.com/office/drawing/2014/main" id="{66DF790C-846E-48FC-99AE-67C802DEF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59" y="1960074"/>
            <a:ext cx="5665491" cy="3836274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0D321B14-3EAA-49DA-B1E5-DB37E59EE192}"/>
              </a:ext>
            </a:extLst>
          </p:cNvPr>
          <p:cNvSpPr txBox="1"/>
          <p:nvPr/>
        </p:nvSpPr>
        <p:spPr>
          <a:xfrm>
            <a:off x="522659" y="1069077"/>
            <a:ext cx="3364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PCA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to find outliers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</a:p>
        </p:txBody>
      </p:sp>
      <p:pic>
        <p:nvPicPr>
          <p:cNvPr id="33" name="图片 32" descr="手机屏幕截图&#10;&#10;描述已自动生成">
            <a:extLst>
              <a:ext uri="{FF2B5EF4-FFF2-40B4-BE49-F238E27FC236}">
                <a16:creationId xmlns:a16="http://schemas.microsoft.com/office/drawing/2014/main" id="{2711B33A-4F70-4D30-A9AE-5090A4510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884" y="1923275"/>
            <a:ext cx="5673825" cy="3993224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D0D7C370-18EC-4964-A8FC-2534AD150F94}"/>
              </a:ext>
            </a:extLst>
          </p:cNvPr>
          <p:cNvSpPr/>
          <p:nvPr/>
        </p:nvSpPr>
        <p:spPr>
          <a:xfrm>
            <a:off x="8501066" y="2242646"/>
            <a:ext cx="3301072" cy="3117954"/>
          </a:xfrm>
          <a:prstGeom prst="rect">
            <a:avLst/>
          </a:prstGeom>
          <a:solidFill>
            <a:schemeClr val="tx1">
              <a:lumMod val="75000"/>
              <a:lumOff val="2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65A0DA2-B192-4BC4-8987-3EB1FEEF424C}"/>
              </a:ext>
            </a:extLst>
          </p:cNvPr>
          <p:cNvCxnSpPr/>
          <p:nvPr/>
        </p:nvCxnSpPr>
        <p:spPr>
          <a:xfrm>
            <a:off x="8472331" y="2229939"/>
            <a:ext cx="0" cy="3107321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2CF2D7C-6508-4CC3-B0CA-693954B1A590}"/>
              </a:ext>
            </a:extLst>
          </p:cNvPr>
          <p:cNvSpPr/>
          <p:nvPr/>
        </p:nvSpPr>
        <p:spPr>
          <a:xfrm>
            <a:off x="9558593" y="4164626"/>
            <a:ext cx="1245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Roboto"/>
              </a:rPr>
              <a:t>Outliers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0" name="图片 39" descr="图片包含 游戏机, 画&#10;&#10;描述已自动生成">
            <a:extLst>
              <a:ext uri="{FF2B5EF4-FFF2-40B4-BE49-F238E27FC236}">
                <a16:creationId xmlns:a16="http://schemas.microsoft.com/office/drawing/2014/main" id="{0FE247E9-706A-49EB-884E-59D456F10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186" y="3078447"/>
            <a:ext cx="812668" cy="812668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64E5DF13-3E16-4942-A4FA-C46317D05DDA}"/>
              </a:ext>
            </a:extLst>
          </p:cNvPr>
          <p:cNvSpPr/>
          <p:nvPr/>
        </p:nvSpPr>
        <p:spPr>
          <a:xfrm>
            <a:off x="3508743" y="-212651"/>
            <a:ext cx="8335927" cy="1070717"/>
          </a:xfrm>
          <a:prstGeom prst="rect">
            <a:avLst/>
          </a:prstGeom>
          <a:solidFill>
            <a:srgbClr val="96646F"/>
          </a:solidFill>
          <a:ln>
            <a:solidFill>
              <a:srgbClr val="9664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3353466-2571-4969-B40C-8BEF45902BBD}"/>
              </a:ext>
            </a:extLst>
          </p:cNvPr>
          <p:cNvSpPr/>
          <p:nvPr/>
        </p:nvSpPr>
        <p:spPr>
          <a:xfrm>
            <a:off x="3508743" y="-199624"/>
            <a:ext cx="2679406" cy="1058887"/>
          </a:xfrm>
          <a:prstGeom prst="rect">
            <a:avLst/>
          </a:prstGeom>
          <a:solidFill>
            <a:srgbClr val="B28C94"/>
          </a:solidFill>
          <a:ln>
            <a:solidFill>
              <a:srgbClr val="B28C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C02B73D-6BB6-42BC-A9A8-1F68D37C6152}"/>
              </a:ext>
            </a:extLst>
          </p:cNvPr>
          <p:cNvSpPr txBox="1"/>
          <p:nvPr/>
        </p:nvSpPr>
        <p:spPr>
          <a:xfrm>
            <a:off x="3822439" y="257877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 Cleaning</a:t>
            </a:r>
            <a:endParaRPr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B217C0D-5ABA-4997-9FE3-C8E5EAC8C2CD}"/>
              </a:ext>
            </a:extLst>
          </p:cNvPr>
          <p:cNvSpPr txBox="1"/>
          <p:nvPr/>
        </p:nvSpPr>
        <p:spPr>
          <a:xfrm>
            <a:off x="6531632" y="231207"/>
            <a:ext cx="272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 Selecting</a:t>
            </a:r>
            <a:endParaRPr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D354FC1-8820-4015-9DC8-06B625C260EF}"/>
              </a:ext>
            </a:extLst>
          </p:cNvPr>
          <p:cNvSpPr txBox="1"/>
          <p:nvPr/>
        </p:nvSpPr>
        <p:spPr>
          <a:xfrm>
            <a:off x="9618860" y="231207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Modelling</a:t>
            </a:r>
            <a:endParaRPr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2" name="图片 41" descr="图片包含 游戏机, 标志&#10;&#10;描述已自动生成">
            <a:extLst>
              <a:ext uri="{FF2B5EF4-FFF2-40B4-BE49-F238E27FC236}">
                <a16:creationId xmlns:a16="http://schemas.microsoft.com/office/drawing/2014/main" id="{7C557248-A3D4-4DE9-94E3-21A55BD470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04" y="80749"/>
            <a:ext cx="399084" cy="39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9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02B91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3193</TotalTime>
  <Words>689</Words>
  <Application>Microsoft Office PowerPoint</Application>
  <PresentationFormat>宽屏</PresentationFormat>
  <Paragraphs>138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Calibri</vt:lpstr>
      <vt:lpstr>Roboto</vt:lpstr>
      <vt:lpstr>微软雅黑</vt:lpstr>
      <vt:lpstr>Wingdings</vt:lpstr>
      <vt:lpstr>Agency FB</vt:lpstr>
      <vt:lpstr>Aharoni</vt:lpstr>
      <vt:lpstr>微软雅黑</vt:lpstr>
      <vt:lpstr>等线</vt:lpstr>
      <vt:lpstr>Ink Free</vt:lpstr>
      <vt:lpstr>等线 Light</vt:lpstr>
      <vt:lpstr>Maiandra GD</vt:lpstr>
      <vt:lpstr>Matura MT Script Capitals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Yaqi Zhang</dc:creator>
  <cp:lastModifiedBy>Yaqi Zhang</cp:lastModifiedBy>
  <cp:revision>91</cp:revision>
  <dcterms:created xsi:type="dcterms:W3CDTF">2017-01-05T07:56:57Z</dcterms:created>
  <dcterms:modified xsi:type="dcterms:W3CDTF">2020-04-09T21:54:51Z</dcterms:modified>
</cp:coreProperties>
</file>