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504000" y="176904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504000" y="405936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50400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515268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50400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357120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663804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50400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357120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663804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8" name="Shape 68"/>
        <p:cNvGrpSpPr/>
        <p:nvPr/>
      </p:nvGrpSpPr>
      <p:grpSpPr>
        <a:xfrm>
          <a:off x="0" y="0"/>
          <a:ext cx="0" cy="0"/>
          <a:chOff x="0" y="0"/>
          <a:chExt cx="0" cy="0"/>
        </a:xfrm>
      </p:grpSpPr>
      <p:sp>
        <p:nvSpPr>
          <p:cNvPr id="69" name="Google Shape;69;p1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 type="body"/>
          </p:nvPr>
        </p:nvSpPr>
        <p:spPr>
          <a:xfrm>
            <a:off x="504000" y="1769040"/>
            <a:ext cx="907164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17"/>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5" name="Shape 75"/>
        <p:cNvGrpSpPr/>
        <p:nvPr/>
      </p:nvGrpSpPr>
      <p:grpSpPr>
        <a:xfrm>
          <a:off x="0" y="0"/>
          <a:ext cx="0" cy="0"/>
          <a:chOff x="0" y="0"/>
          <a:chExt cx="0" cy="0"/>
        </a:xfrm>
      </p:grpSpPr>
      <p:sp>
        <p:nvSpPr>
          <p:cNvPr id="76" name="Google Shape;76;p1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 type="body"/>
          </p:nvPr>
        </p:nvSpPr>
        <p:spPr>
          <a:xfrm>
            <a:off x="50400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18"/>
          <p:cNvSpPr txBox="1"/>
          <p:nvPr>
            <p:ph idx="2" type="body"/>
          </p:nvPr>
        </p:nvSpPr>
        <p:spPr>
          <a:xfrm>
            <a:off x="515268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1" name="Shape 81"/>
        <p:cNvGrpSpPr/>
        <p:nvPr/>
      </p:nvGrpSpPr>
      <p:grpSpPr>
        <a:xfrm>
          <a:off x="0" y="0"/>
          <a:ext cx="0" cy="0"/>
          <a:chOff x="0" y="0"/>
          <a:chExt cx="0" cy="0"/>
        </a:xfrm>
      </p:grpSpPr>
      <p:sp>
        <p:nvSpPr>
          <p:cNvPr id="82" name="Google Shape;82;p20"/>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3" name="Shape 83"/>
        <p:cNvGrpSpPr/>
        <p:nvPr/>
      </p:nvGrpSpPr>
      <p:grpSpPr>
        <a:xfrm>
          <a:off x="0" y="0"/>
          <a:ext cx="0" cy="0"/>
          <a:chOff x="0" y="0"/>
          <a:chExt cx="0" cy="0"/>
        </a:xfrm>
      </p:grpSpPr>
      <p:sp>
        <p:nvSpPr>
          <p:cNvPr id="84" name="Google Shape;84;p2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1"/>
          <p:cNvSpPr txBox="1"/>
          <p:nvPr>
            <p:ph idx="2" type="body"/>
          </p:nvPr>
        </p:nvSpPr>
        <p:spPr>
          <a:xfrm>
            <a:off x="515268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1"/>
          <p:cNvSpPr txBox="1"/>
          <p:nvPr>
            <p:ph idx="3" type="body"/>
          </p:nvPr>
        </p:nvSpPr>
        <p:spPr>
          <a:xfrm>
            <a:off x="50400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8" name="Shape 88"/>
        <p:cNvGrpSpPr/>
        <p:nvPr/>
      </p:nvGrpSpPr>
      <p:grpSpPr>
        <a:xfrm>
          <a:off x="0" y="0"/>
          <a:ext cx="0" cy="0"/>
          <a:chOff x="0" y="0"/>
          <a:chExt cx="0" cy="0"/>
        </a:xfrm>
      </p:grpSpPr>
      <p:sp>
        <p:nvSpPr>
          <p:cNvPr id="89" name="Google Shape;89;p2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 type="body"/>
          </p:nvPr>
        </p:nvSpPr>
        <p:spPr>
          <a:xfrm>
            <a:off x="50400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2"/>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2"/>
          <p:cNvSpPr txBox="1"/>
          <p:nvPr>
            <p:ph idx="3" type="body"/>
          </p:nvPr>
        </p:nvSpPr>
        <p:spPr>
          <a:xfrm>
            <a:off x="515268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3" name="Shape 93"/>
        <p:cNvGrpSpPr/>
        <p:nvPr/>
      </p:nvGrpSpPr>
      <p:grpSpPr>
        <a:xfrm>
          <a:off x="0" y="0"/>
          <a:ext cx="0" cy="0"/>
          <a:chOff x="0" y="0"/>
          <a:chExt cx="0" cy="0"/>
        </a:xfrm>
      </p:grpSpPr>
      <p:sp>
        <p:nvSpPr>
          <p:cNvPr id="94" name="Google Shape;94;p2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3"/>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3"/>
          <p:cNvSpPr txBox="1"/>
          <p:nvPr>
            <p:ph idx="3" type="body"/>
          </p:nvPr>
        </p:nvSpPr>
        <p:spPr>
          <a:xfrm>
            <a:off x="504000" y="405936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8" name="Shape 98"/>
        <p:cNvGrpSpPr/>
        <p:nvPr/>
      </p:nvGrpSpPr>
      <p:grpSpPr>
        <a:xfrm>
          <a:off x="0" y="0"/>
          <a:ext cx="0" cy="0"/>
          <a:chOff x="0" y="0"/>
          <a:chExt cx="0" cy="0"/>
        </a:xfrm>
      </p:grpSpPr>
      <p:sp>
        <p:nvSpPr>
          <p:cNvPr id="99" name="Google Shape;99;p24"/>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4"/>
          <p:cNvSpPr txBox="1"/>
          <p:nvPr>
            <p:ph idx="1" type="body"/>
          </p:nvPr>
        </p:nvSpPr>
        <p:spPr>
          <a:xfrm>
            <a:off x="504000" y="176904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4"/>
          <p:cNvSpPr txBox="1"/>
          <p:nvPr>
            <p:ph idx="2" type="body"/>
          </p:nvPr>
        </p:nvSpPr>
        <p:spPr>
          <a:xfrm>
            <a:off x="504000" y="405936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2" name="Shape 102"/>
        <p:cNvGrpSpPr/>
        <p:nvPr/>
      </p:nvGrpSpPr>
      <p:grpSpPr>
        <a:xfrm>
          <a:off x="0" y="0"/>
          <a:ext cx="0" cy="0"/>
          <a:chOff x="0" y="0"/>
          <a:chExt cx="0" cy="0"/>
        </a:xfrm>
      </p:grpSpPr>
      <p:sp>
        <p:nvSpPr>
          <p:cNvPr id="103" name="Google Shape;103;p2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5"/>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5"/>
          <p:cNvSpPr txBox="1"/>
          <p:nvPr>
            <p:ph idx="3" type="body"/>
          </p:nvPr>
        </p:nvSpPr>
        <p:spPr>
          <a:xfrm>
            <a:off x="50400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4" type="body"/>
          </p:nvPr>
        </p:nvSpPr>
        <p:spPr>
          <a:xfrm>
            <a:off x="515268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8" name="Shape 108"/>
        <p:cNvGrpSpPr/>
        <p:nvPr/>
      </p:nvGrpSpPr>
      <p:grpSpPr>
        <a:xfrm>
          <a:off x="0" y="0"/>
          <a:ext cx="0" cy="0"/>
          <a:chOff x="0" y="0"/>
          <a:chExt cx="0" cy="0"/>
        </a:xfrm>
      </p:grpSpPr>
      <p:sp>
        <p:nvSpPr>
          <p:cNvPr id="109" name="Google Shape;109;p2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6"/>
          <p:cNvSpPr txBox="1"/>
          <p:nvPr>
            <p:ph idx="1" type="body"/>
          </p:nvPr>
        </p:nvSpPr>
        <p:spPr>
          <a:xfrm>
            <a:off x="50400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6"/>
          <p:cNvSpPr txBox="1"/>
          <p:nvPr>
            <p:ph idx="2" type="body"/>
          </p:nvPr>
        </p:nvSpPr>
        <p:spPr>
          <a:xfrm>
            <a:off x="357120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3" type="body"/>
          </p:nvPr>
        </p:nvSpPr>
        <p:spPr>
          <a:xfrm>
            <a:off x="663804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4" type="body"/>
          </p:nvPr>
        </p:nvSpPr>
        <p:spPr>
          <a:xfrm>
            <a:off x="50400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6"/>
          <p:cNvSpPr txBox="1"/>
          <p:nvPr>
            <p:ph idx="5" type="body"/>
          </p:nvPr>
        </p:nvSpPr>
        <p:spPr>
          <a:xfrm>
            <a:off x="357120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6" type="body"/>
          </p:nvPr>
        </p:nvSpPr>
        <p:spPr>
          <a:xfrm>
            <a:off x="663804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1" name="Shape 121"/>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2" name="Shape 122"/>
        <p:cNvGrpSpPr/>
        <p:nvPr/>
      </p:nvGrpSpPr>
      <p:grpSpPr>
        <a:xfrm>
          <a:off x="0" y="0"/>
          <a:ext cx="0" cy="0"/>
          <a:chOff x="0" y="0"/>
          <a:chExt cx="0" cy="0"/>
        </a:xfrm>
      </p:grpSpPr>
      <p:sp>
        <p:nvSpPr>
          <p:cNvPr id="123" name="Google Shape;123;p2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9"/>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5" name="Shape 125"/>
        <p:cNvGrpSpPr/>
        <p:nvPr/>
      </p:nvGrpSpPr>
      <p:grpSpPr>
        <a:xfrm>
          <a:off x="0" y="0"/>
          <a:ext cx="0" cy="0"/>
          <a:chOff x="0" y="0"/>
          <a:chExt cx="0" cy="0"/>
        </a:xfrm>
      </p:grpSpPr>
      <p:sp>
        <p:nvSpPr>
          <p:cNvPr id="126" name="Google Shape;126;p30"/>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0"/>
          <p:cNvSpPr txBox="1"/>
          <p:nvPr>
            <p:ph idx="1" type="body"/>
          </p:nvPr>
        </p:nvSpPr>
        <p:spPr>
          <a:xfrm>
            <a:off x="504000" y="1769040"/>
            <a:ext cx="907164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8" name="Shape 128"/>
        <p:cNvGrpSpPr/>
        <p:nvPr/>
      </p:nvGrpSpPr>
      <p:grpSpPr>
        <a:xfrm>
          <a:off x="0" y="0"/>
          <a:ext cx="0" cy="0"/>
          <a:chOff x="0" y="0"/>
          <a:chExt cx="0" cy="0"/>
        </a:xfrm>
      </p:grpSpPr>
      <p:sp>
        <p:nvSpPr>
          <p:cNvPr id="129" name="Google Shape;129;p3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1"/>
          <p:cNvSpPr txBox="1"/>
          <p:nvPr>
            <p:ph idx="1" type="body"/>
          </p:nvPr>
        </p:nvSpPr>
        <p:spPr>
          <a:xfrm>
            <a:off x="50400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1" name="Google Shape;131;p31"/>
          <p:cNvSpPr txBox="1"/>
          <p:nvPr>
            <p:ph idx="2" type="body"/>
          </p:nvPr>
        </p:nvSpPr>
        <p:spPr>
          <a:xfrm>
            <a:off x="515268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3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4" name="Shape 134"/>
        <p:cNvGrpSpPr/>
        <p:nvPr/>
      </p:nvGrpSpPr>
      <p:grpSpPr>
        <a:xfrm>
          <a:off x="0" y="0"/>
          <a:ext cx="0" cy="0"/>
          <a:chOff x="0" y="0"/>
          <a:chExt cx="0" cy="0"/>
        </a:xfrm>
      </p:grpSpPr>
      <p:sp>
        <p:nvSpPr>
          <p:cNvPr id="135" name="Google Shape;135;p33"/>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6" name="Shape 136"/>
        <p:cNvGrpSpPr/>
        <p:nvPr/>
      </p:nvGrpSpPr>
      <p:grpSpPr>
        <a:xfrm>
          <a:off x="0" y="0"/>
          <a:ext cx="0" cy="0"/>
          <a:chOff x="0" y="0"/>
          <a:chExt cx="0" cy="0"/>
        </a:xfrm>
      </p:grpSpPr>
      <p:sp>
        <p:nvSpPr>
          <p:cNvPr id="137" name="Google Shape;137;p34"/>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4"/>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4"/>
          <p:cNvSpPr txBox="1"/>
          <p:nvPr>
            <p:ph idx="2" type="body"/>
          </p:nvPr>
        </p:nvSpPr>
        <p:spPr>
          <a:xfrm>
            <a:off x="515268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34"/>
          <p:cNvSpPr txBox="1"/>
          <p:nvPr>
            <p:ph idx="3" type="body"/>
          </p:nvPr>
        </p:nvSpPr>
        <p:spPr>
          <a:xfrm>
            <a:off x="50400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1" name="Shape 141"/>
        <p:cNvGrpSpPr/>
        <p:nvPr/>
      </p:nvGrpSpPr>
      <p:grpSpPr>
        <a:xfrm>
          <a:off x="0" y="0"/>
          <a:ext cx="0" cy="0"/>
          <a:chOff x="0" y="0"/>
          <a:chExt cx="0" cy="0"/>
        </a:xfrm>
      </p:grpSpPr>
      <p:sp>
        <p:nvSpPr>
          <p:cNvPr id="142" name="Google Shape;142;p3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5"/>
          <p:cNvSpPr txBox="1"/>
          <p:nvPr>
            <p:ph idx="1" type="body"/>
          </p:nvPr>
        </p:nvSpPr>
        <p:spPr>
          <a:xfrm>
            <a:off x="50400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35"/>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35"/>
          <p:cNvSpPr txBox="1"/>
          <p:nvPr>
            <p:ph idx="3" type="body"/>
          </p:nvPr>
        </p:nvSpPr>
        <p:spPr>
          <a:xfrm>
            <a:off x="515268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6" name="Shape 146"/>
        <p:cNvGrpSpPr/>
        <p:nvPr/>
      </p:nvGrpSpPr>
      <p:grpSpPr>
        <a:xfrm>
          <a:off x="0" y="0"/>
          <a:ext cx="0" cy="0"/>
          <a:chOff x="0" y="0"/>
          <a:chExt cx="0" cy="0"/>
        </a:xfrm>
      </p:grpSpPr>
      <p:sp>
        <p:nvSpPr>
          <p:cNvPr id="147" name="Google Shape;147;p3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6"/>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36"/>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36"/>
          <p:cNvSpPr txBox="1"/>
          <p:nvPr>
            <p:ph idx="3" type="body"/>
          </p:nvPr>
        </p:nvSpPr>
        <p:spPr>
          <a:xfrm>
            <a:off x="504000" y="405936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1" name="Shape 151"/>
        <p:cNvGrpSpPr/>
        <p:nvPr/>
      </p:nvGrpSpPr>
      <p:grpSpPr>
        <a:xfrm>
          <a:off x="0" y="0"/>
          <a:ext cx="0" cy="0"/>
          <a:chOff x="0" y="0"/>
          <a:chExt cx="0" cy="0"/>
        </a:xfrm>
      </p:grpSpPr>
      <p:sp>
        <p:nvSpPr>
          <p:cNvPr id="152" name="Google Shape;152;p37"/>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7"/>
          <p:cNvSpPr txBox="1"/>
          <p:nvPr>
            <p:ph idx="1" type="body"/>
          </p:nvPr>
        </p:nvSpPr>
        <p:spPr>
          <a:xfrm>
            <a:off x="504000" y="176904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7"/>
          <p:cNvSpPr txBox="1"/>
          <p:nvPr>
            <p:ph idx="2" type="body"/>
          </p:nvPr>
        </p:nvSpPr>
        <p:spPr>
          <a:xfrm>
            <a:off x="504000" y="405936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5" name="Shape 155"/>
        <p:cNvGrpSpPr/>
        <p:nvPr/>
      </p:nvGrpSpPr>
      <p:grpSpPr>
        <a:xfrm>
          <a:off x="0" y="0"/>
          <a:ext cx="0" cy="0"/>
          <a:chOff x="0" y="0"/>
          <a:chExt cx="0" cy="0"/>
        </a:xfrm>
      </p:grpSpPr>
      <p:sp>
        <p:nvSpPr>
          <p:cNvPr id="156" name="Google Shape;156;p3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8"/>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8"/>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8"/>
          <p:cNvSpPr txBox="1"/>
          <p:nvPr>
            <p:ph idx="3" type="body"/>
          </p:nvPr>
        </p:nvSpPr>
        <p:spPr>
          <a:xfrm>
            <a:off x="50400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38"/>
          <p:cNvSpPr txBox="1"/>
          <p:nvPr>
            <p:ph idx="4" type="body"/>
          </p:nvPr>
        </p:nvSpPr>
        <p:spPr>
          <a:xfrm>
            <a:off x="515268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1" name="Shape 161"/>
        <p:cNvGrpSpPr/>
        <p:nvPr/>
      </p:nvGrpSpPr>
      <p:grpSpPr>
        <a:xfrm>
          <a:off x="0" y="0"/>
          <a:ext cx="0" cy="0"/>
          <a:chOff x="0" y="0"/>
          <a:chExt cx="0" cy="0"/>
        </a:xfrm>
      </p:grpSpPr>
      <p:sp>
        <p:nvSpPr>
          <p:cNvPr id="162" name="Google Shape;162;p3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9"/>
          <p:cNvSpPr txBox="1"/>
          <p:nvPr>
            <p:ph idx="1" type="body"/>
          </p:nvPr>
        </p:nvSpPr>
        <p:spPr>
          <a:xfrm>
            <a:off x="50400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39"/>
          <p:cNvSpPr txBox="1"/>
          <p:nvPr>
            <p:ph idx="2" type="body"/>
          </p:nvPr>
        </p:nvSpPr>
        <p:spPr>
          <a:xfrm>
            <a:off x="357120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39"/>
          <p:cNvSpPr txBox="1"/>
          <p:nvPr>
            <p:ph idx="3" type="body"/>
          </p:nvPr>
        </p:nvSpPr>
        <p:spPr>
          <a:xfrm>
            <a:off x="663804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39"/>
          <p:cNvSpPr txBox="1"/>
          <p:nvPr>
            <p:ph idx="4" type="body"/>
          </p:nvPr>
        </p:nvSpPr>
        <p:spPr>
          <a:xfrm>
            <a:off x="50400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39"/>
          <p:cNvSpPr txBox="1"/>
          <p:nvPr>
            <p:ph idx="5" type="body"/>
          </p:nvPr>
        </p:nvSpPr>
        <p:spPr>
          <a:xfrm>
            <a:off x="357120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39"/>
          <p:cNvSpPr txBox="1"/>
          <p:nvPr>
            <p:ph idx="6" type="body"/>
          </p:nvPr>
        </p:nvSpPr>
        <p:spPr>
          <a:xfrm>
            <a:off x="663804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 name="Shape 18"/>
        <p:cNvGrpSpPr/>
        <p:nvPr/>
      </p:nvGrpSpPr>
      <p:grpSpPr>
        <a:xfrm>
          <a:off x="0" y="0"/>
          <a:ext cx="0" cy="0"/>
          <a:chOff x="0" y="0"/>
          <a:chExt cx="0" cy="0"/>
        </a:xfrm>
      </p:grpSpPr>
      <p:sp>
        <p:nvSpPr>
          <p:cNvPr id="19" name="Google Shape;19;p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4000" y="1769040"/>
            <a:ext cx="907164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 name="Shape 21"/>
        <p:cNvGrpSpPr/>
        <p:nvPr/>
      </p:nvGrpSpPr>
      <p:grpSpPr>
        <a:xfrm>
          <a:off x="0" y="0"/>
          <a:ext cx="0" cy="0"/>
          <a:chOff x="0" y="0"/>
          <a:chExt cx="0" cy="0"/>
        </a:xfrm>
      </p:grpSpPr>
      <p:sp>
        <p:nvSpPr>
          <p:cNvPr id="22" name="Google Shape;22;p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
          <p:cNvSpPr txBox="1"/>
          <p:nvPr>
            <p:ph idx="1" type="body"/>
          </p:nvPr>
        </p:nvSpPr>
        <p:spPr>
          <a:xfrm>
            <a:off x="50400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6"/>
          <p:cNvSpPr txBox="1"/>
          <p:nvPr>
            <p:ph idx="2" type="body"/>
          </p:nvPr>
        </p:nvSpPr>
        <p:spPr>
          <a:xfrm>
            <a:off x="515268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515268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50400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50400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515268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504000" y="405936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1.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5806440"/>
            <a:ext cx="10079640" cy="1754280"/>
          </a:xfrm>
          <a:prstGeom prst="rect">
            <a:avLst/>
          </a:prstGeom>
          <a:noFill/>
          <a:ln>
            <a:noFill/>
          </a:ln>
        </p:spPr>
      </p:pic>
      <p:sp>
        <p:nvSpPr>
          <p:cNvPr id="7" name="Google Shape;7;p1"/>
          <p:cNvSpPr txBox="1"/>
          <p:nvPr>
            <p:ph type="title"/>
          </p:nvPr>
        </p:nvSpPr>
        <p:spPr>
          <a:xfrm>
            <a:off x="0" y="234108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504000" y="4056120"/>
            <a:ext cx="9071640" cy="20973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Arial"/>
                <a:ea typeface="Arial"/>
                <a:cs typeface="Arial"/>
                <a:sym typeface="Arial"/>
              </a:defRPr>
            </a:lvl1pPr>
            <a:lvl2pPr indent="0" lvl="1" marL="0" marR="0" rtl="0" algn="r">
              <a:spcBef>
                <a:spcPts val="0"/>
              </a:spcBef>
              <a:buNone/>
              <a:defRPr b="0" i="0" sz="1400" u="none" cap="none" strike="noStrike">
                <a:latin typeface="Arial"/>
                <a:ea typeface="Arial"/>
                <a:cs typeface="Arial"/>
                <a:sym typeface="Arial"/>
              </a:defRPr>
            </a:lvl2pPr>
            <a:lvl3pPr indent="0" lvl="2" marL="0" marR="0" rtl="0" algn="r">
              <a:spcBef>
                <a:spcPts val="0"/>
              </a:spcBef>
              <a:buNone/>
              <a:defRPr b="0" i="0" sz="1400" u="none" cap="none" strike="noStrike">
                <a:latin typeface="Arial"/>
                <a:ea typeface="Arial"/>
                <a:cs typeface="Arial"/>
                <a:sym typeface="Arial"/>
              </a:defRPr>
            </a:lvl3pPr>
            <a:lvl4pPr indent="0" lvl="3" marL="0" marR="0" rtl="0" algn="r">
              <a:spcBef>
                <a:spcPts val="0"/>
              </a:spcBef>
              <a:buNone/>
              <a:defRPr b="0" i="0" sz="1400" u="none" cap="none" strike="noStrike">
                <a:latin typeface="Arial"/>
                <a:ea typeface="Arial"/>
                <a:cs typeface="Arial"/>
                <a:sym typeface="Arial"/>
              </a:defRPr>
            </a:lvl4pPr>
            <a:lvl5pPr indent="0" lvl="4" marL="0" marR="0" rtl="0" algn="r">
              <a:spcBef>
                <a:spcPts val="0"/>
              </a:spcBef>
              <a:buNone/>
              <a:defRPr b="0" i="0" sz="1400" u="none" cap="none" strike="noStrike">
                <a:latin typeface="Arial"/>
                <a:ea typeface="Arial"/>
                <a:cs typeface="Arial"/>
                <a:sym typeface="Arial"/>
              </a:defRPr>
            </a:lvl5pPr>
            <a:lvl6pPr indent="0" lvl="5" marL="0" marR="0" rtl="0" algn="r">
              <a:spcBef>
                <a:spcPts val="0"/>
              </a:spcBef>
              <a:buNone/>
              <a:defRPr b="0" i="0" sz="1400" u="none" cap="none" strike="noStrike">
                <a:latin typeface="Arial"/>
                <a:ea typeface="Arial"/>
                <a:cs typeface="Arial"/>
                <a:sym typeface="Arial"/>
              </a:defRPr>
            </a:lvl6pPr>
            <a:lvl7pPr indent="0" lvl="6" marL="0" marR="0" rtl="0" algn="r">
              <a:spcBef>
                <a:spcPts val="0"/>
              </a:spcBef>
              <a:buNone/>
              <a:defRPr b="0" i="0" sz="1400" u="none" cap="none" strike="noStrike">
                <a:latin typeface="Arial"/>
                <a:ea typeface="Arial"/>
                <a:cs typeface="Arial"/>
                <a:sym typeface="Arial"/>
              </a:defRPr>
            </a:lvl7pPr>
            <a:lvl8pPr indent="0" lvl="7" marL="0" marR="0" rtl="0" algn="r">
              <a:spcBef>
                <a:spcPts val="0"/>
              </a:spcBef>
              <a:buNone/>
              <a:defRPr b="0" i="0" sz="1400" u="none" cap="none" strike="noStrike">
                <a:latin typeface="Arial"/>
                <a:ea typeface="Arial"/>
                <a:cs typeface="Arial"/>
                <a:sym typeface="Arial"/>
              </a:defRPr>
            </a:lvl8pPr>
            <a:lvl9pPr indent="0" lvl="8" marL="0" marR="0" rtl="0" algn="r">
              <a:spcBef>
                <a:spcPts val="0"/>
              </a:spcBef>
              <a:buNone/>
              <a:defRPr b="0" i="0" sz="1400" u="none" cap="none" strike="noStrike">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0" y="0"/>
            <a:ext cx="10076760" cy="941760"/>
          </a:xfrm>
          <a:prstGeom prst="rect">
            <a:avLst/>
          </a:prstGeom>
          <a:gradFill>
            <a:gsLst>
              <a:gs pos="0">
                <a:srgbClr val="DFF2FC"/>
              </a:gs>
              <a:gs pos="100000">
                <a:srgbClr val="009BDD"/>
              </a:gs>
            </a:gsLst>
            <a:lin ang="108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0" y="6620400"/>
            <a:ext cx="10076760" cy="941760"/>
          </a:xfrm>
          <a:prstGeom prst="rect">
            <a:avLst/>
          </a:prstGeom>
          <a:gradFill>
            <a:gsLst>
              <a:gs pos="0">
                <a:srgbClr val="DFF2FC"/>
              </a:gs>
              <a:gs pos="100000">
                <a:srgbClr val="009BDD"/>
              </a:gs>
            </a:gsLst>
            <a:lin ang="108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14"/>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5" name="Google Shape;65;p14"/>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14"/>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14"/>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Arial"/>
                <a:ea typeface="Arial"/>
                <a:cs typeface="Arial"/>
                <a:sym typeface="Arial"/>
              </a:defRPr>
            </a:lvl1pPr>
            <a:lvl2pPr indent="0" lvl="1" marL="0" marR="0" rtl="0" algn="r">
              <a:spcBef>
                <a:spcPts val="0"/>
              </a:spcBef>
              <a:buNone/>
              <a:defRPr b="0" i="0" sz="1400" u="none" cap="none" strike="noStrike">
                <a:latin typeface="Arial"/>
                <a:ea typeface="Arial"/>
                <a:cs typeface="Arial"/>
                <a:sym typeface="Arial"/>
              </a:defRPr>
            </a:lvl2pPr>
            <a:lvl3pPr indent="0" lvl="2" marL="0" marR="0" rtl="0" algn="r">
              <a:spcBef>
                <a:spcPts val="0"/>
              </a:spcBef>
              <a:buNone/>
              <a:defRPr b="0" i="0" sz="1400" u="none" cap="none" strike="noStrike">
                <a:latin typeface="Arial"/>
                <a:ea typeface="Arial"/>
                <a:cs typeface="Arial"/>
                <a:sym typeface="Arial"/>
              </a:defRPr>
            </a:lvl3pPr>
            <a:lvl4pPr indent="0" lvl="3" marL="0" marR="0" rtl="0" algn="r">
              <a:spcBef>
                <a:spcPts val="0"/>
              </a:spcBef>
              <a:buNone/>
              <a:defRPr b="0" i="0" sz="1400" u="none" cap="none" strike="noStrike">
                <a:latin typeface="Arial"/>
                <a:ea typeface="Arial"/>
                <a:cs typeface="Arial"/>
                <a:sym typeface="Arial"/>
              </a:defRPr>
            </a:lvl4pPr>
            <a:lvl5pPr indent="0" lvl="4" marL="0" marR="0" rtl="0" algn="r">
              <a:spcBef>
                <a:spcPts val="0"/>
              </a:spcBef>
              <a:buNone/>
              <a:defRPr b="0" i="0" sz="1400" u="none" cap="none" strike="noStrike">
                <a:latin typeface="Arial"/>
                <a:ea typeface="Arial"/>
                <a:cs typeface="Arial"/>
                <a:sym typeface="Arial"/>
              </a:defRPr>
            </a:lvl5pPr>
            <a:lvl6pPr indent="0" lvl="5" marL="0" marR="0" rtl="0" algn="r">
              <a:spcBef>
                <a:spcPts val="0"/>
              </a:spcBef>
              <a:buNone/>
              <a:defRPr b="0" i="0" sz="1400" u="none" cap="none" strike="noStrike">
                <a:latin typeface="Arial"/>
                <a:ea typeface="Arial"/>
                <a:cs typeface="Arial"/>
                <a:sym typeface="Arial"/>
              </a:defRPr>
            </a:lvl6pPr>
            <a:lvl7pPr indent="0" lvl="6" marL="0" marR="0" rtl="0" algn="r">
              <a:spcBef>
                <a:spcPts val="0"/>
              </a:spcBef>
              <a:buNone/>
              <a:defRPr b="0" i="0" sz="1400" u="none" cap="none" strike="noStrike">
                <a:latin typeface="Arial"/>
                <a:ea typeface="Arial"/>
                <a:cs typeface="Arial"/>
                <a:sym typeface="Arial"/>
              </a:defRPr>
            </a:lvl7pPr>
            <a:lvl8pPr indent="0" lvl="7" marL="0" marR="0" rtl="0" algn="r">
              <a:spcBef>
                <a:spcPts val="0"/>
              </a:spcBef>
              <a:buNone/>
              <a:defRPr b="0" i="0" sz="1400" u="none" cap="none" strike="noStrike">
                <a:latin typeface="Arial"/>
                <a:ea typeface="Arial"/>
                <a:cs typeface="Arial"/>
                <a:sym typeface="Arial"/>
              </a:defRPr>
            </a:lvl8pPr>
            <a:lvl9pPr indent="0" lvl="8" marL="0" marR="0" rtl="0" algn="r">
              <a:spcBef>
                <a:spcPts val="0"/>
              </a:spcBef>
              <a:buNone/>
              <a:defRPr b="0" i="0" sz="1400" u="none" cap="none" strike="noStrike">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p:nvPr/>
        </p:nvSpPr>
        <p:spPr>
          <a:xfrm>
            <a:off x="360" y="360"/>
            <a:ext cx="10073160" cy="940320"/>
          </a:xfrm>
          <a:prstGeom prst="rect">
            <a:avLst/>
          </a:prstGeom>
          <a:gradFill>
            <a:gsLst>
              <a:gs pos="0">
                <a:srgbClr val="DFF2FC"/>
              </a:gs>
              <a:gs pos="100000">
                <a:srgbClr val="009BDD"/>
              </a:gs>
            </a:gsLst>
            <a:lin ang="108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p:nvPr/>
        </p:nvSpPr>
        <p:spPr>
          <a:xfrm>
            <a:off x="360" y="6620400"/>
            <a:ext cx="10073160" cy="940320"/>
          </a:xfrm>
          <a:prstGeom prst="rect">
            <a:avLst/>
          </a:prstGeom>
          <a:gradFill>
            <a:gsLst>
              <a:gs pos="0">
                <a:srgbClr val="DFF2FC"/>
              </a:gs>
              <a:gs pos="100000">
                <a:srgbClr val="009BDD"/>
              </a:gs>
            </a:gsLst>
            <a:lin ang="108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7"/>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0" name="Google Shape;120;p27"/>
          <p:cNvSpPr txBox="1"/>
          <p:nvPr>
            <p:ph idx="1" type="body"/>
          </p:nvPr>
        </p:nvSpPr>
        <p:spPr>
          <a:xfrm>
            <a:off x="504000" y="1769040"/>
            <a:ext cx="9071640" cy="43844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0"/>
          <p:cNvSpPr txBox="1"/>
          <p:nvPr/>
        </p:nvSpPr>
        <p:spPr>
          <a:xfrm>
            <a:off x="91440" y="2341080"/>
            <a:ext cx="987552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6699"/>
                </a:solidFill>
                <a:latin typeface="Arial"/>
                <a:ea typeface="Arial"/>
                <a:cs typeface="Arial"/>
                <a:sym typeface="Arial"/>
              </a:rPr>
              <a:t>Interview Questions</a:t>
            </a:r>
            <a:endParaRPr b="0" i="0" sz="4400" u="none" cap="none" strike="noStrike">
              <a:solidFill>
                <a:srgbClr val="00669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9"/>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227" name="Google Shape;227;p49"/>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rgbClr val="0066CC"/>
                </a:solidFill>
                <a:latin typeface="Arial"/>
                <a:ea typeface="Arial"/>
                <a:cs typeface="Arial"/>
                <a:sym typeface="Arial"/>
              </a:rPr>
              <a:t>What is white box testing?</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White box testing technique involves selection of test cases based on an analysis of the internal structure (Code coverage, branches coverage, paths coverage, condition coverage, etc.) of a component or system. It is also known as Code-Based testing or Structural testing</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50"/>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233" name="Google Shape;233;p50"/>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rgbClr val="0066CC"/>
                </a:solidFill>
                <a:latin typeface="Arial"/>
                <a:ea typeface="Arial"/>
                <a:cs typeface="Arial"/>
                <a:sym typeface="Arial"/>
              </a:rPr>
              <a:t>In white box testing, what do you verify?</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2400" u="none" cap="none" strike="noStrike">
                <a:solidFill>
                  <a:srgbClr val="0066CC"/>
                </a:solidFill>
                <a:latin typeface="Arial"/>
                <a:ea typeface="Arial"/>
                <a:cs typeface="Arial"/>
                <a:sym typeface="Arial"/>
              </a:rPr>
              <a:t>Verify the security holes in the code</a:t>
            </a:r>
            <a:endParaRPr b="0" i="0" sz="24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2400" u="none" cap="none" strike="noStrike">
                <a:solidFill>
                  <a:srgbClr val="0066CC"/>
                </a:solidFill>
                <a:latin typeface="Arial"/>
                <a:ea typeface="Arial"/>
                <a:cs typeface="Arial"/>
                <a:sym typeface="Arial"/>
              </a:rPr>
              <a:t>Verify the incomplete or broken paths in the code</a:t>
            </a:r>
            <a:endParaRPr b="0" i="0" sz="24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2400" u="none" cap="none" strike="noStrike">
                <a:solidFill>
                  <a:srgbClr val="0066CC"/>
                </a:solidFill>
                <a:latin typeface="Arial"/>
                <a:ea typeface="Arial"/>
                <a:cs typeface="Arial"/>
                <a:sym typeface="Arial"/>
              </a:rPr>
              <a:t>Verify the flow of structure according to the document specification</a:t>
            </a:r>
            <a:endParaRPr b="0" i="0" sz="24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2400" u="none" cap="none" strike="noStrike">
                <a:solidFill>
                  <a:srgbClr val="0066CC"/>
                </a:solidFill>
                <a:latin typeface="Arial"/>
                <a:ea typeface="Arial"/>
                <a:cs typeface="Arial"/>
                <a:sym typeface="Arial"/>
              </a:rPr>
              <a:t>Verify the expected outputs</a:t>
            </a:r>
            <a:endParaRPr b="0" i="0" sz="24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2400" u="none" cap="none" strike="noStrike">
                <a:solidFill>
                  <a:srgbClr val="0066CC"/>
                </a:solidFill>
                <a:latin typeface="Arial"/>
                <a:ea typeface="Arial"/>
                <a:cs typeface="Arial"/>
                <a:sym typeface="Arial"/>
              </a:rPr>
              <a:t>Verify all conditional loops in the code to check the complete functionality of the application</a:t>
            </a:r>
            <a:endParaRPr b="0" i="0" sz="24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2400" u="none" cap="none" strike="noStrike">
                <a:solidFill>
                  <a:srgbClr val="0066CC"/>
                </a:solidFill>
                <a:latin typeface="Arial"/>
                <a:ea typeface="Arial"/>
                <a:cs typeface="Arial"/>
                <a:sym typeface="Arial"/>
              </a:rPr>
              <a:t>Verify the line by line coding and cover 100% testing</a:t>
            </a:r>
            <a:endParaRPr b="0" i="0" sz="2400" u="none" cap="none" strike="noStrike">
              <a:solidFill>
                <a:srgbClr val="0066CC"/>
              </a:solidFill>
              <a:latin typeface="Arial"/>
              <a:ea typeface="Arial"/>
              <a:cs typeface="Arial"/>
              <a:sym typeface="Arial"/>
            </a:endParaRPr>
          </a:p>
          <a:p>
            <a:pPr indent="-255420" lvl="0" marL="432000" marR="0" rtl="0" algn="l">
              <a:spcBef>
                <a:spcPts val="1417"/>
              </a:spcBef>
              <a:spcAft>
                <a:spcPts val="0"/>
              </a:spcAft>
              <a:buClr>
                <a:srgbClr val="000000"/>
              </a:buClr>
              <a:buSzPts val="1080"/>
              <a:buFont typeface="Noto Sans Symbols"/>
              <a:buNone/>
            </a:pPr>
            <a:r>
              <a:t/>
            </a:r>
            <a:endParaRPr b="0" i="0" sz="2400" u="none" cap="none" strike="noStrike">
              <a:solidFill>
                <a:srgbClr val="0066CC"/>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51"/>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239" name="Google Shape;239;p51"/>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rgbClr val="0066CC"/>
                </a:solidFill>
                <a:latin typeface="Arial"/>
                <a:ea typeface="Arial"/>
                <a:cs typeface="Arial"/>
                <a:sym typeface="Arial"/>
              </a:rPr>
              <a:t>What is black box testing?</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Black box testing is the software testing method which is used to test the software without knowing the internal structure of code or program. This testing is usually done to check the functionality of an application.</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2"/>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245" name="Google Shape;245;p52"/>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rgbClr val="0066CC"/>
                </a:solidFill>
                <a:latin typeface="Arial"/>
                <a:ea typeface="Arial"/>
                <a:cs typeface="Arial"/>
                <a:sym typeface="Arial"/>
              </a:rPr>
              <a:t>What is the difference between static and dynamic testing?</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Static testing: During Static testing method, the code is not executed.</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Dynamic testing: To perform this testing the code is required to be in an executable form.</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3"/>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251" name="Google Shape;251;p53"/>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What are verification and validation?</a:t>
            </a:r>
            <a:endParaRPr b="0" i="0" sz="3200" u="none" cap="none" strike="noStrike">
              <a:solidFill>
                <a:srgbClr val="0066CC"/>
              </a:solidFill>
              <a:latin typeface="Arial"/>
              <a:ea typeface="Arial"/>
              <a:cs typeface="Arial"/>
              <a:sym typeface="Arial"/>
            </a:endParaRPr>
          </a:p>
          <a:p>
            <a:pPr indent="0" lvl="0" marL="457200" marR="0" rtl="0" algn="l">
              <a:spcBef>
                <a:spcPts val="1417"/>
              </a:spcBef>
              <a:spcAft>
                <a:spcPts val="0"/>
              </a:spcAft>
              <a:buNone/>
            </a:pPr>
            <a:r>
              <a:rPr b="0" i="0" lang="en-US" sz="3200" u="none" cap="none" strike="noStrike">
                <a:solidFill>
                  <a:srgbClr val="0066CC"/>
                </a:solidFill>
                <a:latin typeface="Arial"/>
                <a:ea typeface="Arial"/>
                <a:cs typeface="Arial"/>
                <a:sym typeface="Arial"/>
              </a:rPr>
              <a:t>Verification is a process of evaluating software </a:t>
            </a:r>
            <a:r>
              <a:rPr b="0" i="0" lang="en-US" sz="3200" u="sng" cap="none" strike="noStrike">
                <a:solidFill>
                  <a:srgbClr val="0066CC"/>
                </a:solidFill>
                <a:latin typeface="Arial"/>
                <a:ea typeface="Arial"/>
                <a:cs typeface="Arial"/>
                <a:sym typeface="Arial"/>
              </a:rPr>
              <a:t>at the development phase</a:t>
            </a:r>
            <a:r>
              <a:rPr b="0" i="0" lang="en-US" sz="3200" u="none" cap="none" strike="noStrike">
                <a:solidFill>
                  <a:srgbClr val="0066CC"/>
                </a:solidFill>
                <a:latin typeface="Arial"/>
                <a:ea typeface="Arial"/>
                <a:cs typeface="Arial"/>
                <a:sym typeface="Arial"/>
              </a:rPr>
              <a:t>. It helps you to decide whether the product of a given application satisfies the specified requirements. Validation is the process of evaluating software at the </a:t>
            </a:r>
            <a:r>
              <a:rPr b="0" i="0" lang="en-US" sz="3200" u="sng" cap="none" strike="noStrike">
                <a:solidFill>
                  <a:srgbClr val="0066CC"/>
                </a:solidFill>
                <a:latin typeface="Arial"/>
                <a:ea typeface="Arial"/>
                <a:cs typeface="Arial"/>
                <a:sym typeface="Arial"/>
              </a:rPr>
              <a:t>after the development process</a:t>
            </a:r>
            <a:r>
              <a:rPr b="0" i="0" lang="en-US" sz="3200" u="none" cap="none" strike="noStrike">
                <a:solidFill>
                  <a:srgbClr val="0066CC"/>
                </a:solidFill>
                <a:latin typeface="Arial"/>
                <a:ea typeface="Arial"/>
                <a:cs typeface="Arial"/>
                <a:sym typeface="Arial"/>
              </a:rPr>
              <a:t> and to check whether it meets the customer requirements.</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4"/>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257" name="Google Shape;257;p54"/>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What is Integration testing?</a:t>
            </a:r>
            <a:endParaRPr b="0" i="0" sz="3200" u="none" cap="none" strike="noStrike">
              <a:solidFill>
                <a:srgbClr val="0066CC"/>
              </a:solidFill>
              <a:latin typeface="Arial"/>
              <a:ea typeface="Arial"/>
              <a:cs typeface="Arial"/>
              <a:sym typeface="Arial"/>
            </a:endParaRPr>
          </a:p>
          <a:p>
            <a:pPr indent="0" lvl="0" marL="457200" marR="0" rtl="0" algn="l">
              <a:spcBef>
                <a:spcPts val="1417"/>
              </a:spcBef>
              <a:spcAft>
                <a:spcPts val="0"/>
              </a:spcAft>
              <a:buNone/>
            </a:pPr>
            <a:r>
              <a:rPr b="0" i="0" lang="en-US" sz="3200" u="none" cap="none" strike="noStrike">
                <a:solidFill>
                  <a:srgbClr val="0066CC"/>
                </a:solidFill>
                <a:latin typeface="Arial"/>
                <a:ea typeface="Arial"/>
                <a:cs typeface="Arial"/>
                <a:sym typeface="Arial"/>
              </a:rPr>
              <a:t>Integration testing is a level of software testing process, where individual units of an application are combined and tested. It is usually performed after unit and functional testing.</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5"/>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263" name="Google Shape;263;p55"/>
          <p:cNvSpPr txBox="1"/>
          <p:nvPr/>
        </p:nvSpPr>
        <p:spPr>
          <a:xfrm>
            <a:off x="504000" y="938880"/>
            <a:ext cx="9071640" cy="5644800"/>
          </a:xfrm>
          <a:prstGeom prst="rect">
            <a:avLst/>
          </a:prstGeom>
          <a:noFill/>
          <a:ln>
            <a:noFill/>
          </a:ln>
        </p:spPr>
        <p:txBody>
          <a:bodyPr anchorCtr="0" anchor="ctr"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Explain what Test Plan is? What is the information that should be covered in Test Plan?</a:t>
            </a:r>
            <a:endParaRPr b="0" i="0" sz="3200" u="none" cap="none" strike="noStrike">
              <a:solidFill>
                <a:srgbClr val="0066CC"/>
              </a:solidFill>
              <a:latin typeface="Arial"/>
              <a:ea typeface="Arial"/>
              <a:cs typeface="Arial"/>
              <a:sym typeface="Arial"/>
            </a:endParaRPr>
          </a:p>
          <a:p>
            <a:pPr indent="-216000" lvl="2" marL="648000" marR="0" rtl="0" algn="l">
              <a:spcBef>
                <a:spcPts val="850"/>
              </a:spcBef>
              <a:spcAft>
                <a:spcPts val="0"/>
              </a:spcAft>
              <a:buClr>
                <a:srgbClr val="000000"/>
              </a:buClr>
              <a:buSzPts val="1080"/>
              <a:buFont typeface="Noto Sans Symbols"/>
              <a:buChar char="●"/>
            </a:pPr>
            <a:r>
              <a:rPr b="0" i="0" lang="en-US" sz="2400" u="none" cap="none" strike="noStrike">
                <a:solidFill>
                  <a:srgbClr val="0066CC"/>
                </a:solidFill>
                <a:latin typeface="Arial"/>
                <a:ea typeface="Arial"/>
                <a:cs typeface="Arial"/>
                <a:sym typeface="Arial"/>
              </a:rPr>
              <a:t>A test plan can be defined as a document describing the scope, approach, resources, and schedule of testing activities and a test plan should cover the following details.</a:t>
            </a:r>
            <a:endParaRPr b="0" i="0" sz="2400" u="none" cap="none" strike="noStrike">
              <a:solidFill>
                <a:srgbClr val="0066CC"/>
              </a:solidFill>
              <a:latin typeface="Arial"/>
              <a:ea typeface="Arial"/>
              <a:cs typeface="Arial"/>
              <a:sym typeface="Arial"/>
            </a:endParaRPr>
          </a:p>
          <a:p>
            <a:pPr indent="-216000" lvl="2" marL="648000" marR="0" rtl="0" algn="l">
              <a:spcBef>
                <a:spcPts val="850"/>
              </a:spcBef>
              <a:spcAft>
                <a:spcPts val="0"/>
              </a:spcAft>
              <a:buClr>
                <a:srgbClr val="000000"/>
              </a:buClr>
              <a:buSzPts val="1080"/>
              <a:buFont typeface="Noto Sans Symbols"/>
              <a:buChar char="●"/>
            </a:pPr>
            <a:r>
              <a:rPr b="0" i="0" lang="en-US" sz="2400" u="none" cap="none" strike="noStrike">
                <a:solidFill>
                  <a:srgbClr val="0066CC"/>
                </a:solidFill>
                <a:latin typeface="Arial"/>
                <a:ea typeface="Arial"/>
                <a:cs typeface="Arial"/>
                <a:sym typeface="Arial"/>
              </a:rPr>
              <a:t>Test Strategy</a:t>
            </a:r>
            <a:endParaRPr b="0" i="0" sz="2400" u="none" cap="none" strike="noStrike">
              <a:solidFill>
                <a:srgbClr val="0066CC"/>
              </a:solidFill>
              <a:latin typeface="Arial"/>
              <a:ea typeface="Arial"/>
              <a:cs typeface="Arial"/>
              <a:sym typeface="Arial"/>
            </a:endParaRPr>
          </a:p>
          <a:p>
            <a:pPr indent="-216000" lvl="2" marL="648000" marR="0" rtl="0" algn="l">
              <a:spcBef>
                <a:spcPts val="850"/>
              </a:spcBef>
              <a:spcAft>
                <a:spcPts val="0"/>
              </a:spcAft>
              <a:buClr>
                <a:srgbClr val="000000"/>
              </a:buClr>
              <a:buSzPts val="1080"/>
              <a:buFont typeface="Noto Sans Symbols"/>
              <a:buChar char="●"/>
            </a:pPr>
            <a:r>
              <a:rPr b="0" i="0" lang="en-US" sz="2400" u="none" cap="none" strike="noStrike">
                <a:solidFill>
                  <a:srgbClr val="0066CC"/>
                </a:solidFill>
                <a:latin typeface="Arial"/>
                <a:ea typeface="Arial"/>
                <a:cs typeface="Arial"/>
                <a:sym typeface="Arial"/>
              </a:rPr>
              <a:t>Test Objective</a:t>
            </a:r>
            <a:endParaRPr b="0" i="0" sz="2400" u="none" cap="none" strike="noStrike">
              <a:solidFill>
                <a:srgbClr val="0066CC"/>
              </a:solidFill>
              <a:latin typeface="Arial"/>
              <a:ea typeface="Arial"/>
              <a:cs typeface="Arial"/>
              <a:sym typeface="Arial"/>
            </a:endParaRPr>
          </a:p>
          <a:p>
            <a:pPr indent="-216000" lvl="2" marL="648000" marR="0" rtl="0" algn="l">
              <a:spcBef>
                <a:spcPts val="850"/>
              </a:spcBef>
              <a:spcAft>
                <a:spcPts val="0"/>
              </a:spcAft>
              <a:buClr>
                <a:srgbClr val="000000"/>
              </a:buClr>
              <a:buSzPts val="1080"/>
              <a:buFont typeface="Noto Sans Symbols"/>
              <a:buChar char="●"/>
            </a:pPr>
            <a:r>
              <a:rPr b="0" i="0" lang="en-US" sz="2400" u="none" cap="none" strike="noStrike">
                <a:solidFill>
                  <a:srgbClr val="0066CC"/>
                </a:solidFill>
                <a:latin typeface="Arial"/>
                <a:ea typeface="Arial"/>
                <a:cs typeface="Arial"/>
                <a:sym typeface="Arial"/>
              </a:rPr>
              <a:t>Exit/Suspension Criteria</a:t>
            </a:r>
            <a:endParaRPr b="0" i="0" sz="2400" u="none" cap="none" strike="noStrike">
              <a:solidFill>
                <a:srgbClr val="0066CC"/>
              </a:solidFill>
              <a:latin typeface="Arial"/>
              <a:ea typeface="Arial"/>
              <a:cs typeface="Arial"/>
              <a:sym typeface="Arial"/>
            </a:endParaRPr>
          </a:p>
          <a:p>
            <a:pPr indent="-216000" lvl="2" marL="648000" marR="0" rtl="0" algn="l">
              <a:spcBef>
                <a:spcPts val="850"/>
              </a:spcBef>
              <a:spcAft>
                <a:spcPts val="0"/>
              </a:spcAft>
              <a:buClr>
                <a:srgbClr val="000000"/>
              </a:buClr>
              <a:buSzPts val="1080"/>
              <a:buFont typeface="Noto Sans Symbols"/>
              <a:buChar char="●"/>
            </a:pPr>
            <a:r>
              <a:rPr b="0" i="0" lang="en-US" sz="2400" u="none" cap="none" strike="noStrike">
                <a:solidFill>
                  <a:srgbClr val="0066CC"/>
                </a:solidFill>
                <a:latin typeface="Arial"/>
                <a:ea typeface="Arial"/>
                <a:cs typeface="Arial"/>
                <a:sym typeface="Arial"/>
              </a:rPr>
              <a:t>Resource Planning</a:t>
            </a:r>
            <a:endParaRPr b="0" i="0" sz="2400" u="none" cap="none" strike="noStrike">
              <a:solidFill>
                <a:srgbClr val="0066CC"/>
              </a:solidFill>
              <a:latin typeface="Arial"/>
              <a:ea typeface="Arial"/>
              <a:cs typeface="Arial"/>
              <a:sym typeface="Arial"/>
            </a:endParaRPr>
          </a:p>
          <a:p>
            <a:pPr indent="-216000" lvl="2" marL="648000" marR="0" rtl="0" algn="l">
              <a:spcBef>
                <a:spcPts val="850"/>
              </a:spcBef>
              <a:spcAft>
                <a:spcPts val="0"/>
              </a:spcAft>
              <a:buClr>
                <a:srgbClr val="000000"/>
              </a:buClr>
              <a:buSzPts val="1080"/>
              <a:buFont typeface="Noto Sans Symbols"/>
              <a:buChar char="●"/>
            </a:pPr>
            <a:r>
              <a:rPr b="0" i="0" lang="en-US" sz="2400" u="none" cap="none" strike="noStrike">
                <a:solidFill>
                  <a:srgbClr val="0066CC"/>
                </a:solidFill>
                <a:latin typeface="Arial"/>
                <a:ea typeface="Arial"/>
                <a:cs typeface="Arial"/>
                <a:sym typeface="Arial"/>
              </a:rPr>
              <a:t>Test Deliverables</a:t>
            </a:r>
            <a:endParaRPr b="0" i="0" sz="2400" u="none" cap="none" strike="noStrike">
              <a:solidFill>
                <a:srgbClr val="0066CC"/>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6"/>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269" name="Google Shape;269;p56"/>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What is the difference between test scenarios, test cases, and test script?</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Test Scenarios: A Test Scenario is any functionality that can be tested.</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Test Cases: It is a document that contains the steps that have to be executed.</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Test Script: test code</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7"/>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275" name="Google Shape;275;p57"/>
          <p:cNvSpPr txBox="1"/>
          <p:nvPr/>
        </p:nvSpPr>
        <p:spPr>
          <a:xfrm>
            <a:off x="504000" y="1769040"/>
            <a:ext cx="9071640" cy="4384440"/>
          </a:xfrm>
          <a:prstGeom prst="rect">
            <a:avLst/>
          </a:prstGeom>
          <a:noFill/>
          <a:ln>
            <a:noFill/>
          </a:ln>
        </p:spPr>
        <p:txBody>
          <a:bodyPr anchorCtr="0" anchor="ctr"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What are the common mistakes which create issues?</a:t>
            </a:r>
            <a:endParaRPr b="1" i="0" sz="3200" u="none" cap="none" strike="noStrike">
              <a:solidFill>
                <a:srgbClr val="0066CC"/>
              </a:solidFill>
              <a:latin typeface="Arial"/>
              <a:ea typeface="Arial"/>
              <a:cs typeface="Arial"/>
              <a:sym typeface="Arial"/>
            </a:endParaRPr>
          </a:p>
          <a:p>
            <a:pPr indent="0" lvl="0" marL="457200" marR="0" rtl="0" algn="l">
              <a:spcBef>
                <a:spcPts val="0"/>
              </a:spcBef>
              <a:spcAft>
                <a:spcPts val="0"/>
              </a:spcAft>
              <a:buNone/>
            </a:pPr>
            <a:r>
              <a:t/>
            </a:r>
            <a:endParaRPr b="1" sz="3200">
              <a:solidFill>
                <a:srgbClr val="0066CC"/>
              </a:solidFill>
            </a:endParaRPr>
          </a:p>
          <a:p>
            <a:pPr indent="-324000" lvl="0" marL="432000" marR="0" rtl="0" algn="l">
              <a:spcBef>
                <a:spcPts val="0"/>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Matching resources to wrong projects</a:t>
            </a:r>
            <a:endParaRPr b="0" i="0" sz="3200" u="none" cap="none" strike="noStrike">
              <a:solidFill>
                <a:srgbClr val="0066CC"/>
              </a:solidFill>
              <a:latin typeface="Arial"/>
              <a:ea typeface="Arial"/>
              <a:cs typeface="Arial"/>
              <a:sym typeface="Arial"/>
            </a:endParaRPr>
          </a:p>
          <a:p>
            <a:pPr indent="-324000" lvl="0" marL="432000" marR="0" rtl="0" algn="l">
              <a:spcBef>
                <a:spcPts val="0"/>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Test manager lack of skills</a:t>
            </a:r>
            <a:endParaRPr b="0" i="0" sz="3200" u="none" cap="none" strike="noStrike">
              <a:solidFill>
                <a:srgbClr val="0066CC"/>
              </a:solidFill>
              <a:latin typeface="Arial"/>
              <a:ea typeface="Arial"/>
              <a:cs typeface="Arial"/>
              <a:sym typeface="Arial"/>
            </a:endParaRPr>
          </a:p>
          <a:p>
            <a:pPr indent="-324000" lvl="0" marL="432000" marR="0" rtl="0" algn="l">
              <a:spcBef>
                <a:spcPts val="0"/>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Not listening to others</a:t>
            </a:r>
            <a:endParaRPr b="0" i="0" sz="3200" u="none" cap="none" strike="noStrike">
              <a:solidFill>
                <a:srgbClr val="0066CC"/>
              </a:solidFill>
              <a:latin typeface="Arial"/>
              <a:ea typeface="Arial"/>
              <a:cs typeface="Arial"/>
              <a:sym typeface="Arial"/>
            </a:endParaRPr>
          </a:p>
          <a:p>
            <a:pPr indent="-324000" lvl="0" marL="432000" marR="0" rtl="0" algn="l">
              <a:spcBef>
                <a:spcPts val="0"/>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Poor Scheduling</a:t>
            </a:r>
            <a:endParaRPr b="0" i="0" sz="3200" u="none" cap="none" strike="noStrike">
              <a:solidFill>
                <a:srgbClr val="0066CC"/>
              </a:solidFill>
              <a:latin typeface="Arial"/>
              <a:ea typeface="Arial"/>
              <a:cs typeface="Arial"/>
              <a:sym typeface="Arial"/>
            </a:endParaRPr>
          </a:p>
          <a:p>
            <a:pPr indent="-324000" lvl="0" marL="432000" marR="0" rtl="0" algn="l">
              <a:spcBef>
                <a:spcPts val="0"/>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Underestimating</a:t>
            </a:r>
            <a:endParaRPr b="0" i="0" sz="3200" u="none" cap="none" strike="noStrike">
              <a:solidFill>
                <a:srgbClr val="0066CC"/>
              </a:solidFill>
              <a:latin typeface="Arial"/>
              <a:ea typeface="Arial"/>
              <a:cs typeface="Arial"/>
              <a:sym typeface="Arial"/>
            </a:endParaRPr>
          </a:p>
          <a:p>
            <a:pPr indent="-324000" lvl="0" marL="432000" marR="0" rtl="0" algn="l">
              <a:spcBef>
                <a:spcPts val="0"/>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Ignoring the small problems</a:t>
            </a:r>
            <a:endParaRPr b="0" i="0" sz="3200" u="none" cap="none" strike="noStrike">
              <a:solidFill>
                <a:srgbClr val="0066CC"/>
              </a:solidFill>
              <a:latin typeface="Arial"/>
              <a:ea typeface="Arial"/>
              <a:cs typeface="Arial"/>
              <a:sym typeface="Arial"/>
            </a:endParaRPr>
          </a:p>
          <a:p>
            <a:pPr indent="-324000" lvl="0" marL="432000" marR="0" rtl="0" algn="l">
              <a:spcBef>
                <a:spcPts val="0"/>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Not following the process</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8"/>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281" name="Google Shape;281;p58"/>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What is the step you would follow once you find the defect?</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Once a defect is found you would follow the step</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a) Recreate the defect</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b) Attach the screenshot</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c) Log the defect</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1"/>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i="0" lang="en-US" sz="4400" u="none" cap="none" strike="noStrike">
                <a:solidFill>
                  <a:srgbClr val="FFFFFF"/>
                </a:solidFill>
                <a:latin typeface="Arial"/>
                <a:ea typeface="Arial"/>
                <a:cs typeface="Arial"/>
                <a:sym typeface="Arial"/>
              </a:rPr>
              <a:t>Behavioral Questions</a:t>
            </a:r>
            <a:endParaRPr b="0" i="0" sz="4400" u="none" cap="none" strike="noStrike">
              <a:solidFill>
                <a:srgbClr val="FFFFFF"/>
              </a:solidFill>
              <a:latin typeface="Arial"/>
              <a:ea typeface="Arial"/>
              <a:cs typeface="Arial"/>
              <a:sym typeface="Arial"/>
            </a:endParaRPr>
          </a:p>
        </p:txBody>
      </p:sp>
      <p:sp>
        <p:nvSpPr>
          <p:cNvPr id="179" name="Google Shape;179;p41"/>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rgbClr val="0066CC"/>
                </a:solidFill>
                <a:latin typeface="Arial"/>
                <a:ea typeface="Arial"/>
                <a:cs typeface="Arial"/>
                <a:sym typeface="Arial"/>
              </a:rPr>
              <a:t>Tell me about yourself? - Practice!!!!!!!!!!!!!!!</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I have your resume in front of me but tell me more about yourself.</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Walk me through your experiences.</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I’d love to hear more about your journey.</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Tell me a little bit more about your background.</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9"/>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287" name="Google Shape;287;p59"/>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How will you handle a conflict among your team members?</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I will talk individually to each person and note their concerns</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I will find a solution to the common problems raised by team members</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I will hold a team meeting, reveal the solution and ask people to co-operate</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60"/>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293" name="Google Shape;293;p60"/>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Mention what the difference between a "defect" and a "failure" in software testing is?</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In simple terms when a defect reaches the end customer, it is called a failure while the defect is identified internally and resolved; then it is referred to as a defect.</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61"/>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299" name="Google Shape;299;p61"/>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Mention what the purpose behind doing end-to-end testing is?</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080"/>
              <a:buFont typeface="Noto Sans Symbols"/>
              <a:buChar char="●"/>
            </a:pPr>
            <a:r>
              <a:rPr b="0" i="0" lang="en-US" sz="2400" u="none" cap="none" strike="noStrike">
                <a:solidFill>
                  <a:srgbClr val="0066CC"/>
                </a:solidFill>
                <a:latin typeface="Arial"/>
                <a:ea typeface="Arial"/>
                <a:cs typeface="Arial"/>
                <a:sym typeface="Arial"/>
              </a:rPr>
              <a:t>End-to-end testing is done after functional testing.</a:t>
            </a:r>
            <a:endParaRPr b="0" i="0" sz="24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080"/>
              <a:buFont typeface="Noto Sans Symbols"/>
              <a:buChar char="●"/>
            </a:pPr>
            <a:r>
              <a:rPr b="0" i="0" lang="en-US" sz="2400" u="none" cap="none" strike="noStrike">
                <a:solidFill>
                  <a:srgbClr val="0066CC"/>
                </a:solidFill>
                <a:latin typeface="Arial"/>
                <a:ea typeface="Arial"/>
                <a:cs typeface="Arial"/>
                <a:sym typeface="Arial"/>
              </a:rPr>
              <a:t>To validate the software requirements and integration with external interfaces</a:t>
            </a:r>
            <a:endParaRPr b="0" i="0" sz="24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080"/>
              <a:buFont typeface="Noto Sans Symbols"/>
              <a:buChar char="●"/>
            </a:pPr>
            <a:r>
              <a:rPr b="0" i="0" lang="en-US" sz="2400" u="none" cap="none" strike="noStrike">
                <a:solidFill>
                  <a:srgbClr val="0066CC"/>
                </a:solidFill>
                <a:latin typeface="Arial"/>
                <a:ea typeface="Arial"/>
                <a:cs typeface="Arial"/>
                <a:sym typeface="Arial"/>
              </a:rPr>
              <a:t>Testing application in real-world environment scenario</a:t>
            </a:r>
            <a:endParaRPr b="0" i="0" sz="24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080"/>
              <a:buFont typeface="Noto Sans Symbols"/>
              <a:buChar char="●"/>
            </a:pPr>
            <a:r>
              <a:rPr b="0" i="0" lang="en-US" sz="2400" u="none" cap="none" strike="noStrike">
                <a:solidFill>
                  <a:srgbClr val="0066CC"/>
                </a:solidFill>
                <a:latin typeface="Arial"/>
                <a:ea typeface="Arial"/>
                <a:cs typeface="Arial"/>
                <a:sym typeface="Arial"/>
              </a:rPr>
              <a:t>Testing of interaction between application and database</a:t>
            </a:r>
            <a:endParaRPr b="0" i="0" sz="2400" u="none" cap="none" strike="noStrike">
              <a:solidFill>
                <a:srgbClr val="0066CC"/>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62"/>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305" name="Google Shape;305;p62"/>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Explain in a testing project what testing activities would you automate?</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080"/>
              <a:buFont typeface="Noto Sans Symbols"/>
              <a:buChar char="●"/>
            </a:pPr>
            <a:r>
              <a:rPr b="0" i="0" lang="en-US" sz="2400" u="none" cap="none" strike="noStrike">
                <a:solidFill>
                  <a:srgbClr val="0066CC"/>
                </a:solidFill>
                <a:latin typeface="Arial"/>
                <a:ea typeface="Arial"/>
                <a:cs typeface="Arial"/>
                <a:sym typeface="Arial"/>
              </a:rPr>
              <a:t>Tests that need to be run for every build of the application</a:t>
            </a:r>
            <a:endParaRPr b="0" i="0" sz="24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080"/>
              <a:buFont typeface="Noto Sans Symbols"/>
              <a:buChar char="●"/>
            </a:pPr>
            <a:r>
              <a:rPr b="0" i="0" lang="en-US" sz="2400" u="none" cap="none" strike="noStrike">
                <a:solidFill>
                  <a:srgbClr val="0066CC"/>
                </a:solidFill>
                <a:latin typeface="Arial"/>
                <a:ea typeface="Arial"/>
                <a:cs typeface="Arial"/>
                <a:sym typeface="Arial"/>
              </a:rPr>
              <a:t>Tests that use multiple data for the same set of actions</a:t>
            </a:r>
            <a:endParaRPr b="0" i="0" sz="24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080"/>
              <a:buFont typeface="Noto Sans Symbols"/>
              <a:buChar char="●"/>
            </a:pPr>
            <a:r>
              <a:rPr b="0" i="0" lang="en-US" sz="2400" u="none" cap="none" strike="noStrike">
                <a:solidFill>
                  <a:srgbClr val="0066CC"/>
                </a:solidFill>
                <a:latin typeface="Arial"/>
                <a:ea typeface="Arial"/>
                <a:cs typeface="Arial"/>
                <a:sym typeface="Arial"/>
              </a:rPr>
              <a:t>Identical tests that need to be executed using different browsers</a:t>
            </a:r>
            <a:endParaRPr b="0" i="0" sz="24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080"/>
              <a:buFont typeface="Noto Sans Symbols"/>
              <a:buChar char="●"/>
            </a:pPr>
            <a:r>
              <a:rPr b="0" i="0" lang="en-US" sz="2400" u="none" cap="none" strike="noStrike">
                <a:solidFill>
                  <a:srgbClr val="0066CC"/>
                </a:solidFill>
                <a:latin typeface="Arial"/>
                <a:ea typeface="Arial"/>
                <a:cs typeface="Arial"/>
                <a:sym typeface="Arial"/>
              </a:rPr>
              <a:t>A transaction with pages that do not change in a short time</a:t>
            </a:r>
            <a:endParaRPr b="0" i="0" sz="2400" u="none" cap="none" strike="noStrike">
              <a:solidFill>
                <a:srgbClr val="0066CC"/>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63"/>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311" name="Google Shape;311;p63"/>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What is the MAIN benefit of designing tests early in the life cycle?</a:t>
            </a:r>
            <a:endParaRPr b="0" i="0" sz="3200" u="none" cap="none" strike="noStrike">
              <a:solidFill>
                <a:srgbClr val="0066CC"/>
              </a:solidFill>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It helps prevent defects from being introduced into the code.</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64"/>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317" name="Google Shape;317;p64"/>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What is the purpose of exit criteria?</a:t>
            </a:r>
            <a:endParaRPr b="0" i="0" sz="3200" u="none" cap="none" strike="noStrike">
              <a:solidFill>
                <a:srgbClr val="0066CC"/>
              </a:solidFill>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The purpose of exit criteria is to define when a test level is completed.</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65"/>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323" name="Google Shape;323;p65"/>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What is Regression testing?</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Repeated Testing of an already tested program, after modification, to discover any defects introduced or uncovered as a result of the changes in the software being tested or in another related or unrelated software component</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6"/>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329" name="Google Shape;329;p66"/>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What is negative and positive testing?</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A negative test is when you put in an invalid input and receives errors. While positive testing is when you put in a valid input and expect some action to be completed in accordance with the specification.</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7"/>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335" name="Google Shape;335;p67"/>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What is the difference between re-testing and regression testing?</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Re-testing ensures the original fault has been removed; regression testing looks for unexpected side effects.</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8"/>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341" name="Google Shape;341;p68"/>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How much testing is enough?</a:t>
            </a:r>
            <a:endParaRPr b="1" sz="3200">
              <a:solidFill>
                <a:srgbClr val="0066CC"/>
              </a:solidFill>
            </a:endParaRPr>
          </a:p>
          <a:p>
            <a:pPr indent="0" lvl="0" marL="457200" marR="0" rtl="0" algn="l">
              <a:spcBef>
                <a:spcPts val="0"/>
              </a:spcBef>
              <a:spcAft>
                <a:spcPts val="0"/>
              </a:spcAft>
              <a:buNone/>
            </a:pPr>
            <a:r>
              <a:t/>
            </a:r>
            <a:endParaRPr b="1" sz="3200">
              <a:solidFill>
                <a:srgbClr val="0066CC"/>
              </a:solidFill>
            </a:endParaRPr>
          </a:p>
          <a:p>
            <a:pPr indent="0" lvl="0" marL="457200" marR="0" rtl="0" algn="l">
              <a:spcBef>
                <a:spcPts val="0"/>
              </a:spcBef>
              <a:spcAft>
                <a:spcPts val="0"/>
              </a:spcAft>
              <a:buNone/>
            </a:pPr>
            <a:r>
              <a:rPr b="0" i="0" lang="en-US" sz="3200" u="none" cap="none" strike="noStrike">
                <a:solidFill>
                  <a:srgbClr val="0066CC"/>
                </a:solidFill>
                <a:latin typeface="Arial"/>
                <a:ea typeface="Arial"/>
                <a:cs typeface="Arial"/>
                <a:sym typeface="Arial"/>
              </a:rPr>
              <a:t>The answer depends on the risk for your industry, contract and special requirements.</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2"/>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i="0" lang="en-US" sz="4400" u="none" cap="none" strike="noStrike">
                <a:solidFill>
                  <a:srgbClr val="FFFFFF"/>
                </a:solidFill>
                <a:latin typeface="Arial"/>
                <a:ea typeface="Arial"/>
                <a:cs typeface="Arial"/>
                <a:sym typeface="Arial"/>
              </a:rPr>
              <a:t>Behavioral Questions</a:t>
            </a:r>
            <a:endParaRPr b="0" i="0" sz="4400" u="none" cap="none" strike="noStrike">
              <a:solidFill>
                <a:srgbClr val="FFFFFF"/>
              </a:solidFill>
              <a:latin typeface="Arial"/>
              <a:ea typeface="Arial"/>
              <a:cs typeface="Arial"/>
              <a:sym typeface="Arial"/>
            </a:endParaRPr>
          </a:p>
        </p:txBody>
      </p:sp>
      <p:sp>
        <p:nvSpPr>
          <p:cNvPr id="185" name="Google Shape;185;p42"/>
          <p:cNvSpPr txBox="1"/>
          <p:nvPr/>
        </p:nvSpPr>
        <p:spPr>
          <a:xfrm>
            <a:off x="4914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rgbClr val="0066CC"/>
                </a:solidFill>
                <a:latin typeface="Arial"/>
                <a:ea typeface="Arial"/>
                <a:cs typeface="Arial"/>
                <a:sym typeface="Arial"/>
              </a:rPr>
              <a:t>Tell me about your project and your role?</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Start by giving the shortest explanation of what the project was about, and the kind of team involved in creating it. Then, move on to which technologies you used to develop it. Finally, find something you liked about the project, and describe it.</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9"/>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347" name="Google Shape;347;p69"/>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Faults found should be originally documented by whom?</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By testers.</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70"/>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353" name="Google Shape;353;p70"/>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Which is the current formal world-wide recognized documentation standard?</a:t>
            </a:r>
            <a:endParaRPr b="0" i="0" sz="3200" u="none" cap="none" strike="noStrike">
              <a:solidFill>
                <a:srgbClr val="0066CC"/>
              </a:solidFill>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There isn't one.</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71"/>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359" name="Google Shape;359;p71"/>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What is maintenance testing?</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Triggered by modifications, migration or retirement of existing software</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72"/>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365" name="Google Shape;365;p72"/>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0" lang="en-US" sz="3200" u="none" cap="none" strike="noStrike">
                <a:solidFill>
                  <a:srgbClr val="0066CC"/>
                </a:solidFill>
                <a:latin typeface="Arial"/>
                <a:ea typeface="Arial"/>
                <a:cs typeface="Arial"/>
                <a:sym typeface="Arial"/>
              </a:rPr>
              <a:t>What is failure?</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66CC"/>
                </a:solidFill>
                <a:latin typeface="Arial"/>
                <a:ea typeface="Arial"/>
                <a:cs typeface="Arial"/>
                <a:sym typeface="Arial"/>
              </a:rPr>
              <a:t>Failure is a departure from specified behavior.</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73"/>
          <p:cNvPicPr preferRelativeResize="0"/>
          <p:nvPr/>
        </p:nvPicPr>
        <p:blipFill rotWithShape="1">
          <a:blip r:embed="rId3">
            <a:alphaModFix/>
          </a:blip>
          <a:srcRect b="0" l="0" r="0" t="0"/>
          <a:stretch/>
        </p:blipFill>
        <p:spPr>
          <a:xfrm>
            <a:off x="0" y="887040"/>
            <a:ext cx="10077480" cy="58183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3"/>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i="0" lang="en-US" sz="4400" u="none" cap="none" strike="noStrike">
                <a:solidFill>
                  <a:srgbClr val="FFFFFF"/>
                </a:solidFill>
                <a:latin typeface="Arial"/>
                <a:ea typeface="Arial"/>
                <a:cs typeface="Arial"/>
                <a:sym typeface="Arial"/>
              </a:rPr>
              <a:t>Behavioral Questions</a:t>
            </a:r>
            <a:endParaRPr b="0" i="0" sz="4400" u="none" cap="none" strike="noStrike">
              <a:solidFill>
                <a:srgbClr val="FFFFFF"/>
              </a:solidFill>
              <a:latin typeface="Arial"/>
              <a:ea typeface="Arial"/>
              <a:cs typeface="Arial"/>
              <a:sym typeface="Arial"/>
            </a:endParaRPr>
          </a:p>
        </p:txBody>
      </p:sp>
      <p:sp>
        <p:nvSpPr>
          <p:cNvPr id="191" name="Google Shape;191;p43"/>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rgbClr val="0066CC"/>
                </a:solidFill>
                <a:latin typeface="Arial"/>
                <a:ea typeface="Arial"/>
                <a:cs typeface="Arial"/>
                <a:sym typeface="Arial"/>
              </a:rPr>
              <a:t>Describe your daily activity?</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Check regression test results each morning</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Check calendar, meetings</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Create test designs, test cases, and test data, and automate the tests.</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Test execution</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Framework, Test Environment monitoring</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4"/>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i="0" lang="en-US" sz="4400" u="none" cap="none" strike="noStrike">
                <a:solidFill>
                  <a:srgbClr val="FFFFFF"/>
                </a:solidFill>
                <a:latin typeface="Arial"/>
                <a:ea typeface="Arial"/>
                <a:cs typeface="Arial"/>
                <a:sym typeface="Arial"/>
              </a:rPr>
              <a:t>Behavioral Questions</a:t>
            </a:r>
            <a:endParaRPr b="0" i="0" sz="4400" u="none" cap="none" strike="noStrike">
              <a:solidFill>
                <a:srgbClr val="FFFFFF"/>
              </a:solidFill>
              <a:latin typeface="Arial"/>
              <a:ea typeface="Arial"/>
              <a:cs typeface="Arial"/>
              <a:sym typeface="Arial"/>
            </a:endParaRPr>
          </a:p>
        </p:txBody>
      </p:sp>
      <p:sp>
        <p:nvSpPr>
          <p:cNvPr id="197" name="Google Shape;197;p44"/>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rgbClr val="0066CC"/>
                </a:solidFill>
                <a:latin typeface="Arial"/>
                <a:ea typeface="Arial"/>
                <a:cs typeface="Arial"/>
                <a:sym typeface="Arial"/>
              </a:rPr>
              <a:t>Tell me about your challenges you faced on the project?</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Communication issues.</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Impossibility of complete testing.</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Lack of requirements documentation.</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Unstable environment.</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5"/>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i="0" lang="en-US" sz="4400" u="none" cap="none" strike="noStrike">
                <a:solidFill>
                  <a:srgbClr val="FFFFFF"/>
                </a:solidFill>
                <a:latin typeface="Arial"/>
                <a:ea typeface="Arial"/>
                <a:cs typeface="Arial"/>
                <a:sym typeface="Arial"/>
              </a:rPr>
              <a:t>Behavioral Questions</a:t>
            </a:r>
            <a:endParaRPr b="0" i="0" sz="4400" u="none" cap="none" strike="noStrike">
              <a:solidFill>
                <a:srgbClr val="FFFFFF"/>
              </a:solidFill>
              <a:latin typeface="Arial"/>
              <a:ea typeface="Arial"/>
              <a:cs typeface="Arial"/>
              <a:sym typeface="Arial"/>
            </a:endParaRPr>
          </a:p>
        </p:txBody>
      </p:sp>
      <p:sp>
        <p:nvSpPr>
          <p:cNvPr id="203" name="Google Shape;203;p45"/>
          <p:cNvSpPr txBox="1"/>
          <p:nvPr/>
        </p:nvSpPr>
        <p:spPr>
          <a:xfrm>
            <a:off x="504000" y="938880"/>
            <a:ext cx="9071640" cy="564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rgbClr val="0066CC"/>
                </a:solidFill>
                <a:latin typeface="Arial"/>
                <a:ea typeface="Arial"/>
                <a:cs typeface="Arial"/>
                <a:sym typeface="Arial"/>
              </a:rPr>
              <a:t>Other Behavioral Questions:</a:t>
            </a:r>
            <a:endParaRPr b="1" i="0" sz="3200" u="none" cap="none" strike="noStrike">
              <a:solidFill>
                <a:srgbClr val="0066CC"/>
              </a:solidFill>
              <a:latin typeface="Arial"/>
              <a:ea typeface="Arial"/>
              <a:cs typeface="Arial"/>
              <a:sym typeface="Arial"/>
            </a:endParaRPr>
          </a:p>
          <a:p>
            <a:pPr indent="0" lvl="0" marL="0" marR="0" rtl="0" algn="l">
              <a:spcBef>
                <a:spcPts val="0"/>
              </a:spcBef>
              <a:spcAft>
                <a:spcPts val="0"/>
              </a:spcAft>
              <a:buNone/>
            </a:pPr>
            <a:r>
              <a:t/>
            </a:r>
            <a:endParaRPr b="1" sz="3200">
              <a:solidFill>
                <a:srgbClr val="0066CC"/>
              </a:solidFill>
            </a:endParaRPr>
          </a:p>
          <a:p>
            <a:pPr indent="0" lvl="0" marL="0" marR="0" rtl="0" algn="l">
              <a:lnSpc>
                <a:spcPct val="115000"/>
              </a:lnSpc>
              <a:spcBef>
                <a:spcPts val="0"/>
              </a:spcBef>
              <a:spcAft>
                <a:spcPts val="0"/>
              </a:spcAft>
              <a:buNone/>
            </a:pPr>
            <a:r>
              <a:rPr b="0" i="0" lang="en-US" sz="2400" u="none" cap="none" strike="noStrike">
                <a:solidFill>
                  <a:srgbClr val="0066CC"/>
                </a:solidFill>
                <a:latin typeface="Arial"/>
                <a:ea typeface="Arial"/>
                <a:cs typeface="Arial"/>
                <a:sym typeface="Arial"/>
              </a:rPr>
              <a:t>Why are you looking for a new role/job/project?</a:t>
            </a:r>
            <a:endParaRPr b="0" i="0" sz="2400" u="none" cap="none" strike="noStrike">
              <a:solidFill>
                <a:srgbClr val="0066CC"/>
              </a:solidFill>
              <a:latin typeface="Arial"/>
              <a:ea typeface="Arial"/>
              <a:cs typeface="Arial"/>
              <a:sym typeface="Arial"/>
            </a:endParaRPr>
          </a:p>
          <a:p>
            <a:pPr indent="0" lvl="0" marL="0" marR="0" rtl="0" algn="l">
              <a:lnSpc>
                <a:spcPct val="115000"/>
              </a:lnSpc>
              <a:spcBef>
                <a:spcPts val="0"/>
              </a:spcBef>
              <a:spcAft>
                <a:spcPts val="0"/>
              </a:spcAft>
              <a:buNone/>
            </a:pPr>
            <a:r>
              <a:rPr b="0" i="0" lang="en-US" sz="2400" u="none" cap="none" strike="noStrike">
                <a:solidFill>
                  <a:srgbClr val="0066CC"/>
                </a:solidFill>
                <a:latin typeface="Arial"/>
                <a:ea typeface="Arial"/>
                <a:cs typeface="Arial"/>
                <a:sym typeface="Arial"/>
              </a:rPr>
              <a:t>Why did you apply for this position?</a:t>
            </a:r>
            <a:endParaRPr b="0" i="0" sz="2400" u="none" cap="none" strike="noStrike">
              <a:solidFill>
                <a:srgbClr val="0066CC"/>
              </a:solidFill>
              <a:latin typeface="Arial"/>
              <a:ea typeface="Arial"/>
              <a:cs typeface="Arial"/>
              <a:sym typeface="Arial"/>
            </a:endParaRPr>
          </a:p>
          <a:p>
            <a:pPr indent="0" lvl="0" marL="0" marR="0" rtl="0" algn="l">
              <a:lnSpc>
                <a:spcPct val="115000"/>
              </a:lnSpc>
              <a:spcBef>
                <a:spcPts val="0"/>
              </a:spcBef>
              <a:spcAft>
                <a:spcPts val="0"/>
              </a:spcAft>
              <a:buNone/>
            </a:pPr>
            <a:r>
              <a:rPr b="0" i="0" lang="en-US" sz="2400" u="none" cap="none" strike="noStrike">
                <a:solidFill>
                  <a:srgbClr val="0066CC"/>
                </a:solidFill>
                <a:latin typeface="Arial"/>
                <a:ea typeface="Arial"/>
                <a:cs typeface="Arial"/>
                <a:sym typeface="Arial"/>
              </a:rPr>
              <a:t>Where do you see yourself in 5 years?</a:t>
            </a:r>
            <a:endParaRPr b="0" i="0" sz="2400" u="none" cap="none" strike="noStrike">
              <a:solidFill>
                <a:srgbClr val="0066CC"/>
              </a:solidFill>
              <a:latin typeface="Arial"/>
              <a:ea typeface="Arial"/>
              <a:cs typeface="Arial"/>
              <a:sym typeface="Arial"/>
            </a:endParaRPr>
          </a:p>
          <a:p>
            <a:pPr indent="0" lvl="0" marL="0" marR="0" rtl="0" algn="l">
              <a:lnSpc>
                <a:spcPct val="115000"/>
              </a:lnSpc>
              <a:spcBef>
                <a:spcPts val="0"/>
              </a:spcBef>
              <a:spcAft>
                <a:spcPts val="0"/>
              </a:spcAft>
              <a:buNone/>
            </a:pPr>
            <a:r>
              <a:rPr b="0" i="0" lang="en-US" sz="2400" u="none" cap="none" strike="noStrike">
                <a:solidFill>
                  <a:srgbClr val="0066CC"/>
                </a:solidFill>
                <a:latin typeface="Arial"/>
                <a:ea typeface="Arial"/>
                <a:cs typeface="Arial"/>
                <a:sym typeface="Arial"/>
              </a:rPr>
              <a:t>Why should we hire you?</a:t>
            </a:r>
            <a:endParaRPr b="0" i="0" sz="2400" u="none" cap="none" strike="noStrike">
              <a:solidFill>
                <a:srgbClr val="0066CC"/>
              </a:solidFill>
              <a:latin typeface="Arial"/>
              <a:ea typeface="Arial"/>
              <a:cs typeface="Arial"/>
              <a:sym typeface="Arial"/>
            </a:endParaRPr>
          </a:p>
          <a:p>
            <a:pPr indent="0" lvl="0" marL="0" marR="0" rtl="0" algn="l">
              <a:lnSpc>
                <a:spcPct val="115000"/>
              </a:lnSpc>
              <a:spcBef>
                <a:spcPts val="0"/>
              </a:spcBef>
              <a:spcAft>
                <a:spcPts val="0"/>
              </a:spcAft>
              <a:buNone/>
            </a:pPr>
            <a:r>
              <a:rPr b="0" i="0" lang="en-US" sz="2400" u="none" cap="none" strike="noStrike">
                <a:solidFill>
                  <a:srgbClr val="0066CC"/>
                </a:solidFill>
                <a:latin typeface="Arial"/>
                <a:ea typeface="Arial"/>
                <a:cs typeface="Arial"/>
                <a:sym typeface="Arial"/>
              </a:rPr>
              <a:t>What is your weakness/strength?</a:t>
            </a:r>
            <a:endParaRPr b="0" i="0" sz="2400" u="none" cap="none" strike="noStrike">
              <a:solidFill>
                <a:srgbClr val="0066CC"/>
              </a:solidFill>
              <a:latin typeface="Arial"/>
              <a:ea typeface="Arial"/>
              <a:cs typeface="Arial"/>
              <a:sym typeface="Arial"/>
            </a:endParaRPr>
          </a:p>
          <a:p>
            <a:pPr indent="0" lvl="0" marL="0" marR="0" rtl="0" algn="l">
              <a:lnSpc>
                <a:spcPct val="115000"/>
              </a:lnSpc>
              <a:spcBef>
                <a:spcPts val="0"/>
              </a:spcBef>
              <a:spcAft>
                <a:spcPts val="0"/>
              </a:spcAft>
              <a:buNone/>
            </a:pPr>
            <a:r>
              <a:rPr b="0" i="0" lang="en-US" sz="2400" u="none" cap="none" strike="noStrike">
                <a:solidFill>
                  <a:srgbClr val="0066CC"/>
                </a:solidFill>
                <a:latin typeface="Arial"/>
                <a:ea typeface="Arial"/>
                <a:cs typeface="Arial"/>
                <a:sym typeface="Arial"/>
              </a:rPr>
              <a:t>What (de)motivates you to do your job? </a:t>
            </a:r>
            <a:endParaRPr b="0" i="0" sz="2400" u="none" cap="none" strike="noStrike">
              <a:solidFill>
                <a:srgbClr val="0066CC"/>
              </a:solidFill>
              <a:latin typeface="Arial"/>
              <a:ea typeface="Arial"/>
              <a:cs typeface="Arial"/>
              <a:sym typeface="Arial"/>
            </a:endParaRPr>
          </a:p>
          <a:p>
            <a:pPr indent="0" lvl="0" marL="0" marR="0" rtl="0" algn="l">
              <a:lnSpc>
                <a:spcPct val="115000"/>
              </a:lnSpc>
              <a:spcBef>
                <a:spcPts val="0"/>
              </a:spcBef>
              <a:spcAft>
                <a:spcPts val="0"/>
              </a:spcAft>
              <a:buNone/>
            </a:pPr>
            <a:r>
              <a:rPr b="0" i="0" lang="en-US" sz="2400" u="none" cap="none" strike="noStrike">
                <a:solidFill>
                  <a:srgbClr val="0066CC"/>
                </a:solidFill>
                <a:latin typeface="Arial"/>
                <a:ea typeface="Arial"/>
                <a:cs typeface="Arial"/>
                <a:sym typeface="Arial"/>
              </a:rPr>
              <a:t>Do you have any questions for us?</a:t>
            </a:r>
            <a:endParaRPr b="0" i="0" sz="2400" u="none" cap="none" strike="noStrike">
              <a:solidFill>
                <a:srgbClr val="0066CC"/>
              </a:solidFill>
              <a:latin typeface="Arial"/>
              <a:ea typeface="Arial"/>
              <a:cs typeface="Arial"/>
              <a:sym typeface="Arial"/>
            </a:endParaRPr>
          </a:p>
          <a:p>
            <a:pPr indent="0" lvl="0" marL="0" marR="0" rtl="0" algn="l">
              <a:lnSpc>
                <a:spcPct val="115000"/>
              </a:lnSpc>
              <a:spcBef>
                <a:spcPts val="0"/>
              </a:spcBef>
              <a:spcAft>
                <a:spcPts val="0"/>
              </a:spcAft>
              <a:buNone/>
            </a:pPr>
            <a:r>
              <a:rPr b="0" i="0" lang="en-US" sz="2400" u="none" cap="none" strike="noStrike">
                <a:solidFill>
                  <a:srgbClr val="0066CC"/>
                </a:solidFill>
                <a:latin typeface="Arial"/>
                <a:ea typeface="Arial"/>
                <a:cs typeface="Arial"/>
                <a:sym typeface="Arial"/>
              </a:rPr>
              <a:t>What will you consider your biggest accomplishment?</a:t>
            </a:r>
            <a:endParaRPr b="0" i="0" sz="2400" u="none" cap="none" strike="noStrike">
              <a:solidFill>
                <a:srgbClr val="0066CC"/>
              </a:solidFill>
              <a:latin typeface="Arial"/>
              <a:ea typeface="Arial"/>
              <a:cs typeface="Arial"/>
              <a:sym typeface="Arial"/>
            </a:endParaRPr>
          </a:p>
          <a:p>
            <a:pPr indent="0" lvl="0" marL="0" marR="0" rtl="0" algn="l">
              <a:lnSpc>
                <a:spcPct val="115000"/>
              </a:lnSpc>
              <a:spcBef>
                <a:spcPts val="0"/>
              </a:spcBef>
              <a:spcAft>
                <a:spcPts val="0"/>
              </a:spcAft>
              <a:buNone/>
            </a:pPr>
            <a:r>
              <a:rPr b="0" i="0" lang="en-US" sz="2400" u="none" cap="none" strike="noStrike">
                <a:solidFill>
                  <a:srgbClr val="0066CC"/>
                </a:solidFill>
                <a:latin typeface="Arial"/>
                <a:ea typeface="Arial"/>
                <a:cs typeface="Arial"/>
                <a:sym typeface="Arial"/>
              </a:rPr>
              <a:t>Walk me through your resume?</a:t>
            </a:r>
            <a:endParaRPr b="0" i="0" sz="2400" u="none" cap="none" strike="noStrike">
              <a:solidFill>
                <a:srgbClr val="0066CC"/>
              </a:solidFill>
              <a:latin typeface="Arial"/>
              <a:ea typeface="Arial"/>
              <a:cs typeface="Arial"/>
              <a:sym typeface="Arial"/>
            </a:endParaRPr>
          </a:p>
          <a:p>
            <a:pPr indent="0" lvl="0" marL="0" marR="0" rtl="0" algn="l">
              <a:lnSpc>
                <a:spcPct val="115000"/>
              </a:lnSpc>
              <a:spcBef>
                <a:spcPts val="0"/>
              </a:spcBef>
              <a:spcAft>
                <a:spcPts val="0"/>
              </a:spcAft>
              <a:buNone/>
            </a:pPr>
            <a:r>
              <a:rPr b="0" i="0" lang="en-US" sz="2400" u="none" cap="none" strike="noStrike">
                <a:solidFill>
                  <a:srgbClr val="0066CC"/>
                </a:solidFill>
                <a:latin typeface="Arial"/>
                <a:ea typeface="Arial"/>
                <a:cs typeface="Arial"/>
                <a:sym typeface="Arial"/>
              </a:rPr>
              <a:t>Why are you changing jobs so frequently?</a:t>
            </a:r>
            <a:endParaRPr b="0" i="0" sz="2400" u="none" cap="none" strike="noStrike">
              <a:solidFill>
                <a:srgbClr val="0066CC"/>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6"/>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209" name="Google Shape;209;p46"/>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rgbClr val="0066CC"/>
                </a:solidFill>
                <a:latin typeface="Arial"/>
                <a:ea typeface="Arial"/>
                <a:cs typeface="Arial"/>
                <a:sym typeface="Arial"/>
              </a:rPr>
              <a:t>What is Exploratory Testing (random testing)?</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2400" u="none" cap="none" strike="noStrike">
                <a:solidFill>
                  <a:srgbClr val="0066CC"/>
                </a:solidFill>
                <a:latin typeface="Arial"/>
                <a:ea typeface="Arial"/>
                <a:cs typeface="Arial"/>
                <a:sym typeface="Arial"/>
              </a:rPr>
              <a:t>Exploratory testing is a hands-on approach in which testers are involved in minimum planning and maximum test execution. (without formally documenting the test conditions, test cases or test scripts)</a:t>
            </a:r>
            <a:endParaRPr b="0" i="0" sz="2400" u="none" cap="none" strike="noStrike">
              <a:solidFill>
                <a:srgbClr val="0066CC"/>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7"/>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215" name="Google Shape;215;p47"/>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rgbClr val="0066CC"/>
                </a:solidFill>
                <a:latin typeface="Arial"/>
                <a:ea typeface="Arial"/>
                <a:cs typeface="Arial"/>
                <a:sym typeface="Arial"/>
              </a:rPr>
              <a:t>What is the difference between the STLC and SDLC?</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SDLC deals with development/coding of the software while STLC deals with validation and verification of the software</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8"/>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Manual Testing </a:t>
            </a:r>
            <a:endParaRPr b="0" i="0" sz="4400" u="none" cap="none" strike="noStrike">
              <a:solidFill>
                <a:srgbClr val="FFFFFF"/>
              </a:solidFill>
              <a:latin typeface="Arial"/>
              <a:ea typeface="Arial"/>
              <a:cs typeface="Arial"/>
              <a:sym typeface="Arial"/>
            </a:endParaRPr>
          </a:p>
        </p:txBody>
      </p:sp>
      <p:sp>
        <p:nvSpPr>
          <p:cNvPr id="221" name="Google Shape;221;p48"/>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rgbClr val="0066CC"/>
                </a:solidFill>
                <a:latin typeface="Arial"/>
                <a:ea typeface="Arial"/>
                <a:cs typeface="Arial"/>
                <a:sym typeface="Arial"/>
              </a:rPr>
              <a:t>What is traceability matrix?</a:t>
            </a:r>
            <a:endParaRPr b="0" i="0" sz="3200" u="none" cap="none" strike="noStrike">
              <a:solidFill>
                <a:srgbClr val="0066CC"/>
              </a:solidFill>
              <a:latin typeface="Arial"/>
              <a:ea typeface="Arial"/>
              <a:cs typeface="Arial"/>
              <a:sym typeface="Arial"/>
            </a:endParaRPr>
          </a:p>
          <a:p>
            <a:pPr indent="0" lvl="0" marL="0" marR="0" rtl="0" algn="l">
              <a:spcBef>
                <a:spcPts val="1417"/>
              </a:spcBef>
              <a:spcAft>
                <a:spcPts val="0"/>
              </a:spcAft>
              <a:buNone/>
            </a:pPr>
            <a:r>
              <a:rPr b="0" i="0" lang="en-US" sz="3200" u="none" cap="none" strike="noStrike">
                <a:solidFill>
                  <a:srgbClr val="0066CC"/>
                </a:solidFill>
                <a:latin typeface="Arial"/>
                <a:ea typeface="Arial"/>
                <a:cs typeface="Arial"/>
                <a:sym typeface="Arial"/>
              </a:rPr>
              <a:t>The relationship between test cases and requirements is shown with the help of a document. This document is known as a traceability matrix.</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