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8" r:id="rId2"/>
    <p:sldId id="475" r:id="rId3"/>
    <p:sldId id="461" r:id="rId4"/>
    <p:sldId id="463" r:id="rId5"/>
    <p:sldId id="486" r:id="rId6"/>
    <p:sldId id="472" r:id="rId7"/>
    <p:sldId id="383" r:id="rId8"/>
    <p:sldId id="474" r:id="rId9"/>
    <p:sldId id="466" r:id="rId10"/>
    <p:sldId id="473" r:id="rId11"/>
    <p:sldId id="488" r:id="rId12"/>
    <p:sldId id="489" r:id="rId13"/>
    <p:sldId id="487" r:id="rId14"/>
    <p:sldId id="497" r:id="rId15"/>
    <p:sldId id="270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pos="476">
          <p15:clr>
            <a:srgbClr val="A4A3A4"/>
          </p15:clr>
        </p15:guide>
        <p15:guide id="3" pos="5737">
          <p15:clr>
            <a:srgbClr val="A4A3A4"/>
          </p15:clr>
        </p15:guide>
        <p15:guide id="4" pos="1020">
          <p15:clr>
            <a:srgbClr val="A4A3A4"/>
          </p15:clr>
        </p15:guide>
        <p15:guide id="5" pos="7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7DF"/>
    <a:srgbClr val="AA483C"/>
    <a:srgbClr val="008CD6"/>
    <a:srgbClr val="145FA4"/>
    <a:srgbClr val="D1DFEB"/>
    <a:srgbClr val="155FA4"/>
    <a:srgbClr val="1560A5"/>
    <a:srgbClr val="FFFFFF"/>
    <a:srgbClr val="CEE8F7"/>
    <a:srgbClr val="15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594" y="72"/>
      </p:cViewPr>
      <p:guideLst>
        <p:guide orient="horz" pos="430"/>
        <p:guide pos="476"/>
        <p:guide pos="5737"/>
        <p:guide pos="1020"/>
        <p:guide pos="7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1BC16-4582-46B9-B065-8929EDFF251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6A54-3583-42BC-BAF9-76A78AA505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CF4-186B-499E-A2F7-BCDB97550EF4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3" name="图片 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8" name="图片 7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" name="图片 8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851A-7243-4D6B-9DDC-58FC229E37E6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BF57-AC1D-4F0C-ABD6-32762F4E03F8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C896-A80A-41F2-B04F-25532EE3E8F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B6D-48D7-46AA-96EC-647099230E10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02C-EE77-4F22-8695-13E0A6AC8C80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A90B-B3D2-4CC1-ABF3-BDCC09C349D3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AED8-70B1-4942-AE4F-6B3157995AA8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F36-67D8-4476-A0E8-475D82DBF38D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5355-A41F-4049-BE93-668A5066AC80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86E-07C3-4B8D-87AC-DA1C3FE11CA7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7161-3F09-4E5D-9F0E-BC525E8B885B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D382-DC3A-4B17-9612-D918275B1421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15D1-CFA2-4484-948F-66ED0F9A1BDD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579B-0F47-46F1-ABAD-D47AFF7371B7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D93-43AD-437F-96BC-01DCF28F12B1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3D8A-B4E1-4063-B790-CB1238C5DFCC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A006-3CDD-4D99-8D35-34B8810228F7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BDE9-0447-4212-ACC6-2AE27A1F17F9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ABB6-6455-45EA-9878-4692179DE144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CFAB-56BB-4196-B47E-C7ADE4511724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634B-1E66-4D99-A523-C2F4B0B42238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BAAA-E609-4339-9CEC-BFD6581FD54B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3" name="图片 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8" name="图片 7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" name="图片 8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0CF0-396C-40A1-B261-B5F47A7A03EA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E93-23C7-421D-957D-09713B78356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4" name="图片 113" descr="图标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6445" y="294640"/>
            <a:ext cx="754380" cy="129540"/>
          </a:xfrm>
          <a:prstGeom prst="rect">
            <a:avLst/>
          </a:prstGeom>
        </p:spPr>
      </p:pic>
      <p:pic>
        <p:nvPicPr>
          <p:cNvPr id="90" name="图片 89" descr="富士康logo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0920" y="-48895"/>
            <a:ext cx="1069340" cy="816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26FA-944B-4902-8F90-A229B8F2D0CC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1EF6-75D2-43D2-BBE8-66A0D0CE7DF9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F7C0-7543-4E4F-92ED-6B0ED2841EBD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12C3-CE44-4B8A-A2B5-CBD31216E534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0907-3A72-4551-B28B-E14047F8FB4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EA54-D415-4915-93CA-02BF50167F7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458C-931C-408C-A967-9788F78AC6BA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AB6B-1645-4605-922E-31C25A95D4D7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3878-3C78-4597-880F-AEF8EE98481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6810-37B6-414E-9BF2-D9B2DF37C645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547-89B1-48AF-AF44-198C876B3584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A75-512A-40D8-9B9F-02AA5F325B7C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31F9-E245-4167-81FF-EA8919F188FC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037-4B0D-4B9E-AD23-3170D3CEB980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DC96-305E-4C62-A0A0-7E79FBEB2376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FD12-F3E7-4BEB-A554-78D926CAE385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8E9-5098-49E9-9C6E-AE8447408D21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E341-71DA-4947-B7FA-0F52E2F1D30A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13" name="图片 112" descr="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14" name="图片 113" descr="图标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90" name="图片 89" descr="富士康logo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1B50-4C5E-496F-8D69-DF572107C008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1</a:t>
            </a:r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7155815" y="-48895"/>
            <a:ext cx="1987550" cy="1972310"/>
            <a:chOff x="11269" y="-77"/>
            <a:chExt cx="3130" cy="3106"/>
          </a:xfrm>
        </p:grpSpPr>
        <p:pic>
          <p:nvPicPr>
            <p:cNvPr id="17" name="图片 16" descr="1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269" y="-25"/>
              <a:ext cx="3131" cy="3054"/>
            </a:xfrm>
            <a:prstGeom prst="rect">
              <a:avLst/>
            </a:prstGeom>
          </p:spPr>
        </p:pic>
        <p:pic>
          <p:nvPicPr>
            <p:cNvPr id="18" name="图片 17" descr="图标1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3207" y="464"/>
              <a:ext cx="1188" cy="204"/>
            </a:xfrm>
            <a:prstGeom prst="rect">
              <a:avLst/>
            </a:prstGeom>
          </p:spPr>
        </p:pic>
        <p:pic>
          <p:nvPicPr>
            <p:cNvPr id="19" name="图片 18" descr="富士康logo"/>
            <p:cNvPicPr>
              <a:picLocks noChangeAspect="1"/>
            </p:cNvPicPr>
            <p:nvPr/>
          </p:nvPicPr>
          <p:blipFill>
            <a:blip r:embed="rId47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92" y="-77"/>
              <a:ext cx="1684" cy="128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x4chrome.com/crx/77585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13000"/>
            <a:ext cx="9144000" cy="2623763"/>
          </a:xfrm>
          <a:prstGeom prst="rect">
            <a:avLst/>
          </a:prstGeom>
          <a:solidFill>
            <a:srgbClr val="008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9" y="1985209"/>
            <a:ext cx="2667784" cy="4567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625" y="2565401"/>
            <a:ext cx="8153400" cy="12915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600" cap="all" dirty="0" smtClean="0">
                <a:ln w="3175" cmpd="sng">
                  <a:noFill/>
                </a:ln>
                <a:solidFill>
                  <a:srgbClr val="EEECE1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</a:t>
            </a:r>
            <a:r>
              <a:rPr lang="en-US" altLang="zh-CN" sz="2600" cap="all" dirty="0">
                <a:ln w="3175" cmpd="sng">
                  <a:noFill/>
                </a:ln>
                <a:solidFill>
                  <a:srgbClr val="EEECE1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600" cap="all" dirty="0" smtClean="0">
                <a:ln w="3175" cmpd="sng">
                  <a:noFill/>
                </a:ln>
                <a:solidFill>
                  <a:srgbClr val="EEECE1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自动化测试</a:t>
            </a:r>
            <a:endParaRPr lang="en-US" altLang="zh-TW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  <a:buFont typeface="+mj-lt"/>
              <a:buNone/>
            </a:pPr>
            <a:endParaRPr lang="zh-TW" altLang="en-US" sz="2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1600000">
            <a:off x="10230931" y="2649481"/>
            <a:ext cx="246338" cy="246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 rot="21600000">
            <a:off x="10357931" y="2776481"/>
            <a:ext cx="246338" cy="246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21600000">
            <a:off x="10484931" y="2903481"/>
            <a:ext cx="246338" cy="246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47205" y="250825"/>
            <a:ext cx="2034540" cy="1934210"/>
            <a:chOff x="10783" y="395"/>
            <a:chExt cx="3204" cy="3046"/>
          </a:xfrm>
        </p:grpSpPr>
        <p:grpSp>
          <p:nvGrpSpPr>
            <p:cNvPr id="23" name="群組 22"/>
            <p:cNvGrpSpPr/>
            <p:nvPr/>
          </p:nvGrpSpPr>
          <p:grpSpPr>
            <a:xfrm rot="10800000">
              <a:off x="10877" y="395"/>
              <a:ext cx="3111" cy="3047"/>
              <a:chOff x="9565517" y="-32380"/>
              <a:chExt cx="2633600" cy="2579911"/>
            </a:xfrm>
          </p:grpSpPr>
          <p:sp>
            <p:nvSpPr>
              <p:cNvPr id="12" name="矩形 11"/>
              <p:cNvSpPr/>
              <p:nvPr/>
            </p:nvSpPr>
            <p:spPr>
              <a:xfrm rot="10800000">
                <a:off x="11087220" y="600384"/>
                <a:ext cx="479935" cy="479935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10800000">
                <a:off x="11563817" y="-32380"/>
                <a:ext cx="635300" cy="635300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0800000">
                <a:off x="10321998" y="1506001"/>
                <a:ext cx="316010" cy="316010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0800000">
                <a:off x="9981962" y="917851"/>
                <a:ext cx="168331" cy="168331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0800000">
                <a:off x="11563817" y="2379200"/>
                <a:ext cx="168331" cy="168331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10800000">
                <a:off x="11087220" y="1822011"/>
                <a:ext cx="112881" cy="112881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800000">
                <a:off x="9565517" y="2406924"/>
                <a:ext cx="112881" cy="112881"/>
              </a:xfrm>
              <a:prstGeom prst="rect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 rot="21600000">
              <a:off x="10783" y="2064"/>
              <a:ext cx="498" cy="4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1600000">
              <a:off x="11991" y="3126"/>
              <a:ext cx="315" cy="3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6"/>
          <p:cNvSpPr txBox="1"/>
          <p:nvPr/>
        </p:nvSpPr>
        <p:spPr>
          <a:xfrm>
            <a:off x="1404000" y="527683"/>
            <a:ext cx="598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WebElement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algn="ctr"/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2000" y="1131750"/>
          <a:ext cx="5816622" cy="3478210"/>
        </p:xfrm>
        <a:graphic>
          <a:graphicData uri="http://schemas.openxmlformats.org/drawingml/2006/table">
            <a:tbl>
              <a:tblPr/>
              <a:tblGrid>
                <a:gridCol w="2908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199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5C6B77"/>
                          </a:solidFill>
                          <a:effectLst/>
                          <a:latin typeface="inherit"/>
                        </a:rPr>
                        <a:t>方法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5C6B77"/>
                          </a:solidFill>
                          <a:effectLst/>
                          <a:latin typeface="inherit"/>
                        </a:rPr>
                        <a:t>描述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click()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对元素进行点击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clear()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清空内容（如文本框内容）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sendKeys</a:t>
                      </a:r>
                      <a:r>
                        <a:rPr lang="en-US" sz="1200" dirty="0">
                          <a:effectLst/>
                        </a:rPr>
                        <a:t>(...)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写入内容与模拟按键操作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isDisplayed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元素是否可见（</a:t>
                      </a:r>
                      <a:r>
                        <a:rPr lang="en-US" altLang="zh-CN" sz="1200">
                          <a:effectLst/>
                        </a:rPr>
                        <a:t>true:</a:t>
                      </a:r>
                      <a:r>
                        <a:rPr lang="zh-CN" altLang="en-US" sz="1200">
                          <a:effectLst/>
                        </a:rPr>
                        <a:t>可见，</a:t>
                      </a:r>
                      <a:r>
                        <a:rPr lang="en-US" altLang="zh-CN" sz="1200">
                          <a:effectLst/>
                        </a:rPr>
                        <a:t>false</a:t>
                      </a:r>
                      <a:r>
                        <a:rPr lang="zh-CN" altLang="en-US" sz="1200">
                          <a:effectLst/>
                        </a:rPr>
                        <a:t>：不可见）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isEnabled()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元素是否启用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isSelected()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元素是否已选择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getTagName()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获取元素标签名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getAttribute(attributeName)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获取元素对应的属性值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326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getText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获取元素文本值（元素可见状态下才能获取到）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submit()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表单提交</a:t>
                      </a:r>
                    </a:p>
                  </a:txBody>
                  <a:tcPr marL="100071" marR="100071" marT="50035" marB="50035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6"/>
          <p:cNvSpPr txBox="1"/>
          <p:nvPr/>
        </p:nvSpPr>
        <p:spPr>
          <a:xfrm>
            <a:off x="1404000" y="527683"/>
            <a:ext cx="583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如何解决验证码登录问题？</a:t>
            </a:r>
          </a:p>
        </p:txBody>
      </p:sp>
      <p:sp>
        <p:nvSpPr>
          <p:cNvPr id="4" name="矩形 3"/>
          <p:cNvSpPr/>
          <p:nvPr/>
        </p:nvSpPr>
        <p:spPr>
          <a:xfrm>
            <a:off x="1116333" y="1275895"/>
            <a:ext cx="7013511" cy="176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图片识别（百度AipOcr库）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复用浏览器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6"/>
          <p:cNvSpPr txBox="1"/>
          <p:nvPr/>
        </p:nvSpPr>
        <p:spPr>
          <a:xfrm>
            <a:off x="1404000" y="527683"/>
            <a:ext cx="583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selenium+python+baidu_api 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图片识别</a:t>
            </a:r>
          </a:p>
        </p:txBody>
      </p:sp>
      <p:sp>
        <p:nvSpPr>
          <p:cNvPr id="4" name="矩形 3"/>
          <p:cNvSpPr/>
          <p:nvPr/>
        </p:nvSpPr>
        <p:spPr>
          <a:xfrm>
            <a:off x="839470" y="1275715"/>
            <a:ext cx="729043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1.安装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baidu_api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 install baidu_api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2.百度智能云上创建一个应用，获取AppID、API Key、Secret Key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领取免费资源后才能使用baidu-api识别图片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百度智能云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网站：https://login.bce.baidu.com</a:t>
            </a:r>
          </a:p>
          <a:p>
            <a:pPr lvl="2">
              <a:lnSpc>
                <a:spcPct val="150000"/>
              </a:lnSpc>
            </a:pPr>
            <a:r>
              <a:rPr lang="en-US" altLang="zh-CN" sz="1400" i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3.定位到验证码所在元素后截图，利用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baidu_api对图片进行处理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通用文字识别： result = client.basicGeneral(image, options)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高精度识别 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= client.basicAccurate(image, options)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6"/>
          <p:cNvSpPr txBox="1"/>
          <p:nvPr/>
        </p:nvSpPr>
        <p:spPr>
          <a:xfrm>
            <a:off x="1404000" y="483233"/>
            <a:ext cx="583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selenium-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复用浏览器</a:t>
            </a:r>
          </a:p>
        </p:txBody>
      </p:sp>
      <p:sp>
        <p:nvSpPr>
          <p:cNvPr id="4" name="矩形 3"/>
          <p:cNvSpPr/>
          <p:nvPr/>
        </p:nvSpPr>
        <p:spPr>
          <a:xfrm>
            <a:off x="612140" y="1131570"/>
            <a:ext cx="68745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705" y="843280"/>
            <a:ext cx="8547100" cy="273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  <a:p>
            <a:pPr lvl="2">
              <a:lnSpc>
                <a:spcPct val="15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1、将Chrome浏览器安装路径添加到系统环境变量中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关闭所有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Chrome浏览器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执行chrome --remote-debugging-port=9222</a:t>
            </a:r>
          </a:p>
          <a:p>
            <a:pPr lvl="2">
              <a:lnSpc>
                <a:spcPct val="15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2、在步骤1打开的浏览器中登录要操作的网站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，不要关闭浏览器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3、直接操作已经登录的页面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，代码如下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2">
              <a:lnSpc>
                <a:spcPct val="15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2787650"/>
            <a:ext cx="5459730" cy="2193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6"/>
          <p:cNvSpPr txBox="1"/>
          <p:nvPr/>
        </p:nvSpPr>
        <p:spPr>
          <a:xfrm>
            <a:off x="1404000" y="527683"/>
            <a:ext cx="583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selenium-cookie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4" name="矩形 3"/>
          <p:cNvSpPr/>
          <p:nvPr/>
        </p:nvSpPr>
        <p:spPr>
          <a:xfrm>
            <a:off x="839470" y="1275715"/>
            <a:ext cx="7290435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手动登录页面，获取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保存到文件中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with open('cookies.txt', 'w') as cookief: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cookief.write(json.dumps(driver.get_cookies()))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进入登录页面读取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cookie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，重新获取地址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with open(cookiesFilePath, 'r') as cookief: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cookieslist = json.load(cookief)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hankyou-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57200" y="-255905"/>
            <a:ext cx="10058400" cy="565531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7197725" y="-158115"/>
            <a:ext cx="2034540" cy="1934210"/>
            <a:chOff x="10783" y="395"/>
            <a:chExt cx="3204" cy="3046"/>
          </a:xfrm>
        </p:grpSpPr>
        <p:grpSp>
          <p:nvGrpSpPr>
            <p:cNvPr id="25" name="群組 22"/>
            <p:cNvGrpSpPr/>
            <p:nvPr/>
          </p:nvGrpSpPr>
          <p:grpSpPr>
            <a:xfrm rot="10800000">
              <a:off x="10877" y="395"/>
              <a:ext cx="3111" cy="3047"/>
              <a:chOff x="9565517" y="-32380"/>
              <a:chExt cx="2633600" cy="2579911"/>
            </a:xfrm>
          </p:grpSpPr>
          <p:sp>
            <p:nvSpPr>
              <p:cNvPr id="26" name="矩形 25"/>
              <p:cNvSpPr/>
              <p:nvPr/>
            </p:nvSpPr>
            <p:spPr>
              <a:xfrm rot="10800000">
                <a:off x="11087220" y="600384"/>
                <a:ext cx="479935" cy="479935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10800000">
                <a:off x="11563817" y="-32380"/>
                <a:ext cx="635300" cy="635300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10800000">
                <a:off x="10321998" y="1506001"/>
                <a:ext cx="316010" cy="316010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10800000">
                <a:off x="9981962" y="917851"/>
                <a:ext cx="168331" cy="168331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11563817" y="2379200"/>
                <a:ext cx="168331" cy="168331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 rot="10800000">
                <a:off x="11087220" y="1822011"/>
                <a:ext cx="112881" cy="112881"/>
              </a:xfrm>
              <a:prstGeom prst="rect">
                <a:avLst/>
              </a:prstGeom>
              <a:solidFill>
                <a:srgbClr val="008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0800000">
                <a:off x="9565517" y="2406924"/>
                <a:ext cx="112881" cy="112881"/>
              </a:xfrm>
              <a:prstGeom prst="rect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 rot="21600000">
              <a:off x="10783" y="2064"/>
              <a:ext cx="498" cy="4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21600000">
              <a:off x="11991" y="3126"/>
              <a:ext cx="315" cy="3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6732000" y="4869656"/>
            <a:ext cx="2133600" cy="273844"/>
          </a:xfrm>
        </p:spPr>
        <p:txBody>
          <a:bodyPr/>
          <a:lstStyle/>
          <a:p>
            <a:fld id="{7517B3D1-5428-4F86-A622-BD90C47E8013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8000" y="1199697"/>
            <a:ext cx="550151" cy="523220"/>
          </a:xfrm>
          <a:prstGeom prst="rect">
            <a:avLst/>
          </a:prstGeom>
          <a:noFill/>
          <a:ln w="12700">
            <a:solidFill>
              <a:srgbClr val="37BBED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4591" y="2191890"/>
            <a:ext cx="543560" cy="521970"/>
          </a:xfrm>
          <a:prstGeom prst="rect">
            <a:avLst/>
          </a:prstGeom>
          <a:noFill/>
          <a:ln w="12700">
            <a:solidFill>
              <a:srgbClr val="37BBED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88000" y="455306"/>
            <a:ext cx="197421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600" b="1" dirty="0">
              <a:solidFill>
                <a:srgbClr val="008CD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zh-CN" altLang="en-US" sz="2600" b="1" dirty="0">
              <a:solidFill>
                <a:srgbClr val="008CD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3742055" y="2292350"/>
            <a:ext cx="3434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自动化框架</a:t>
            </a:r>
            <a:r>
              <a:rPr lang="en-US" altLang="zh-CN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-selenium</a:t>
            </a:r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  <a:sym typeface="+mn-ea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3" name="TextBox 64"/>
          <p:cNvSpPr txBox="1"/>
          <p:nvPr/>
        </p:nvSpPr>
        <p:spPr>
          <a:xfrm>
            <a:off x="3741848" y="1299724"/>
            <a:ext cx="281135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自动化演示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1188390" y="483068"/>
            <a:ext cx="5985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web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8320" y="1039875"/>
            <a:ext cx="6324538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altLang="en-US" sz="16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演示内容：设备管理系统主流程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968049" y="1472217"/>
            <a:ext cx="7689215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-288290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6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 selenium</a:t>
            </a:r>
            <a:r>
              <a:rPr lang="zh-CN" altLang="en-US" sz="16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支持多浏览器演示</a:t>
            </a:r>
          </a:p>
          <a:p>
            <a:pPr marL="528955" lvl="1" indent="-288290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200" b="1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windows:</a:t>
            </a:r>
          </a:p>
          <a:p>
            <a:pPr marL="528955" lvl="1" indent="-288290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2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set browser=chrome</a:t>
            </a:r>
          </a:p>
          <a:p>
            <a:pPr marL="0" lvl="1" indent="-288290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2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2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pytest xxx.py --html=./report/report.html</a:t>
            </a:r>
            <a:endParaRPr lang="en-US" altLang="zh-CN" sz="1200" kern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8955" lvl="1" indent="-288290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200" b="1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mac:   </a:t>
            </a:r>
            <a:r>
              <a:rPr lang="en-US" altLang="zh-CN" sz="12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browser=chrome pytest xxx.py --html=./report/report.html</a:t>
            </a:r>
            <a:endParaRPr lang="en-US" altLang="zh-CN" sz="1200" kern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1755" indent="-288290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6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16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 </a:t>
            </a:r>
            <a:r>
              <a:rPr sz="16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selenium静默执行（无浏览器界面）</a:t>
            </a:r>
            <a:r>
              <a:rPr lang="zh-CN" sz="16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演示</a:t>
            </a:r>
          </a:p>
          <a:p>
            <a:pPr marL="71755" indent="-288290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sz="16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2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option = webdriver.ChromeOptions()</a:t>
            </a:r>
          </a:p>
          <a:p>
            <a:pPr marL="528955" lvl="1" indent="-288290" algn="l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12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200" b="1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option.add_argument('headless')</a:t>
            </a:r>
          </a:p>
          <a:p>
            <a:pPr marL="528955" lvl="1" indent="-288290" algn="l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12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option.add_argument("--window-size=1936,1056")</a:t>
            </a:r>
          </a:p>
          <a:p>
            <a:pPr marL="528955" lvl="1" indent="-288290" algn="l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12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self.driver = webdriver.Chrome(options=option)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1116000" y="699750"/>
            <a:ext cx="59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1370330" y="1203960"/>
            <a:ext cx="6442075" cy="248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一个基于浏览器的自动化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工具，直接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运行在浏览器中，模拟界面操作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4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4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特点：支持多浏览器、多语言、多操作系统、开源免费</a:t>
            </a:r>
            <a:endParaRPr lang="en-US" altLang="zh-CN" sz="1400" kern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4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4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构成：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 IDE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Selenium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Selenium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https://www.selenium.dev/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endParaRPr lang="en-US" altLang="zh-CN" sz="1000" kern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endParaRPr lang="en-US" altLang="zh-CN" sz="1000" kern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6"/>
          <p:cNvSpPr txBox="1"/>
          <p:nvPr/>
        </p:nvSpPr>
        <p:spPr>
          <a:xfrm>
            <a:off x="1116635" y="699750"/>
            <a:ext cx="5985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</a:p>
        </p:txBody>
      </p:sp>
      <p:sp>
        <p:nvSpPr>
          <p:cNvPr id="6" name="矩形 5"/>
          <p:cNvSpPr/>
          <p:nvPr/>
        </p:nvSpPr>
        <p:spPr>
          <a:xfrm>
            <a:off x="1332230" y="1347470"/>
            <a:ext cx="1233170" cy="243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38910" y="1419225"/>
            <a:ext cx="104203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</a:t>
            </a:r>
          </a:p>
        </p:txBody>
      </p:sp>
      <p:sp>
        <p:nvSpPr>
          <p:cNvPr id="19" name="十角星 18"/>
          <p:cNvSpPr/>
          <p:nvPr/>
        </p:nvSpPr>
        <p:spPr>
          <a:xfrm>
            <a:off x="2935605" y="2320925"/>
            <a:ext cx="1529080" cy="626745"/>
          </a:xfrm>
          <a:prstGeom prst="star10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18168" y="2381885"/>
            <a:ext cx="1162685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selenium</a:t>
            </a:r>
          </a:p>
        </p:txBody>
      </p:sp>
      <p:sp>
        <p:nvSpPr>
          <p:cNvPr id="21" name="矩形 20"/>
          <p:cNvSpPr/>
          <p:nvPr/>
        </p:nvSpPr>
        <p:spPr>
          <a:xfrm>
            <a:off x="5003800" y="1355725"/>
            <a:ext cx="1233170" cy="243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22" name="矩形 21"/>
          <p:cNvSpPr/>
          <p:nvPr/>
        </p:nvSpPr>
        <p:spPr>
          <a:xfrm>
            <a:off x="6875780" y="1347470"/>
            <a:ext cx="1233170" cy="243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412365" y="2093595"/>
            <a:ext cx="791845" cy="28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412365" y="2643505"/>
            <a:ext cx="575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412365" y="2859405"/>
            <a:ext cx="791845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99685" y="1347470"/>
            <a:ext cx="104203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driver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899275" y="1347470"/>
            <a:ext cx="118618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browser</a:t>
            </a:r>
          </a:p>
        </p:txBody>
      </p:sp>
      <p:sp>
        <p:nvSpPr>
          <p:cNvPr id="30" name="矩形 29"/>
          <p:cNvSpPr/>
          <p:nvPr/>
        </p:nvSpPr>
        <p:spPr>
          <a:xfrm>
            <a:off x="5127625" y="1923415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03800" y="1873885"/>
            <a:ext cx="150177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ChromeDriver</a:t>
            </a:r>
          </a:p>
        </p:txBody>
      </p:sp>
      <p:sp>
        <p:nvSpPr>
          <p:cNvPr id="34" name="矩形 33"/>
          <p:cNvSpPr/>
          <p:nvPr/>
        </p:nvSpPr>
        <p:spPr>
          <a:xfrm>
            <a:off x="5137150" y="2499360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019925" y="3075305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36515" y="3075305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019925" y="2467610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12305" y="1879600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38910" y="3081655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43355" y="2447290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38910" y="1873885"/>
            <a:ext cx="967740" cy="39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989195" y="2455545"/>
            <a:ext cx="117348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ctr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IEDriver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034280" y="3006725"/>
            <a:ext cx="114427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ctr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GeckoDriver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870700" y="2423160"/>
            <a:ext cx="150177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IE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875780" y="1821180"/>
            <a:ext cx="150177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Chrome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899275" y="3016885"/>
            <a:ext cx="146621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FireFox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321435" y="2984500"/>
            <a:ext cx="148971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ruby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353185" y="2390140"/>
            <a:ext cx="133794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java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32865" y="1821815"/>
            <a:ext cx="149796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indent="0" algn="just" fontAlgn="auto">
              <a:lnSpc>
                <a:spcPts val="2500"/>
              </a:lnSpc>
              <a:buClr>
                <a:srgbClr val="058ED7"/>
              </a:buClr>
              <a:buFont typeface="Wingdings" panose="05000000000000000000" charset="0"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python</a:t>
            </a: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4284345" y="2139315"/>
            <a:ext cx="86360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427855" y="2643505"/>
            <a:ext cx="720090" cy="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284345" y="2787650"/>
            <a:ext cx="86360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083935" y="2139315"/>
            <a:ext cx="935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083935" y="2715260"/>
            <a:ext cx="935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083935" y="3291205"/>
            <a:ext cx="935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6"/>
          <p:cNvSpPr txBox="1"/>
          <p:nvPr/>
        </p:nvSpPr>
        <p:spPr>
          <a:xfrm>
            <a:off x="1116000" y="699750"/>
            <a:ext cx="598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Selenium+python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2000" y="1274689"/>
            <a:ext cx="2232000" cy="3157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altLang="en-US" sz="10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环境准备</a:t>
            </a:r>
            <a:r>
              <a:rPr lang="zh-CN" altLang="en-US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1000" kern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10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版本：</a:t>
            </a:r>
            <a:r>
              <a:rPr lang="en-US" altLang="zh-CN" sz="10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3.9.6</a:t>
            </a: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selenium</a:t>
            </a:r>
            <a:r>
              <a:rPr lang="zh-CN" altLang="en-US" sz="10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</a:t>
            </a:r>
            <a:r>
              <a:rPr lang="zh-CN" altLang="en-US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3.11</a:t>
            </a: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altLang="en-US" sz="10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谷歌浏览器版本：</a:t>
            </a:r>
            <a:r>
              <a:rPr lang="en-US" altLang="zh-CN" sz="10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v97</a:t>
            </a: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kern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chromedriver</a:t>
            </a:r>
            <a:r>
              <a:rPr lang="zh-CN" altLang="en-US" sz="1000" kern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版本：</a:t>
            </a:r>
            <a:r>
              <a:rPr lang="en-US" altLang="zh-CN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v97</a:t>
            </a: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altLang="en-US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火狐浏览器版本：</a:t>
            </a:r>
            <a:r>
              <a:rPr lang="en-US" altLang="zh-CN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v56</a:t>
            </a: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kern="15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geckodriver</a:t>
            </a:r>
            <a:r>
              <a:rPr lang="zh-CN" altLang="en-US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版本：</a:t>
            </a:r>
            <a:r>
              <a:rPr lang="en-US" altLang="zh-CN" sz="1000" kern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 0.19.1</a:t>
            </a: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endParaRPr lang="en-US" altLang="zh-CN" sz="1000" kern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endParaRPr lang="en-US" altLang="zh-CN" sz="1000" kern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6000" y="1269863"/>
            <a:ext cx="5458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环境搭建步骤：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1.安装python环境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2.安装selenium (使用命令：pip install selenium)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3.下载谷歌浏览器对应谷歌驱动：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 http://chromedriver.storage.googleapis.com/index.html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将chromedriver.exe放到python安装包根目录下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测试chromedriver是否配置成功，cmd窗口输入chromedriver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配置系统环境变量：path      C:\Program Files\Google\Chrome\Application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4.pycharm settings--&gt;project Interpreter 添加selenium插件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5.测试selenium</a:t>
            </a:r>
          </a:p>
          <a:p>
            <a:pPr marL="0" lvl="1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from selenium import webdriver</a:t>
            </a:r>
          </a:p>
          <a:p>
            <a:pPr marL="0" lvl="1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browser = webdriver.Chrome()</a:t>
            </a:r>
          </a:p>
          <a:p>
            <a:pPr marL="0" lvl="1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browser.get('http://www.baidu.com/')</a:t>
            </a:r>
          </a:p>
          <a:p>
            <a:pPr marL="0" lvl="1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print(browser.title)</a:t>
            </a:r>
          </a:p>
          <a:p>
            <a:pPr marL="0" lvl="1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browser.quit()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972000" y="548326"/>
            <a:ext cx="598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用例录制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8000" y="1074028"/>
            <a:ext cx="5023918" cy="356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 IDE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，在浏览器中添加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 IDE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下载地址：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https://www.crx4chrome.com/crx/77585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文件解压后将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mooikfkahbdckldjjndioackbalphokd-3.17.2-Crx4Chrome.com.crx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文件放到谷歌浏览器的扩展程序中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ts val="25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Selenium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录制脚本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在浏览器右上角，找到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 IDE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的图标，单击打开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新建一个测试项目，输入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，点击右上角的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按钮开始录制工作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再次点击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按钮停止录制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点击回放按钮回放录制的用例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-288290">
              <a:lnSpc>
                <a:spcPct val="150000"/>
              </a:lnSpc>
              <a:spcBef>
                <a:spcPts val="50"/>
              </a:spcBef>
              <a:spcAft>
                <a:spcPts val="60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点击更多按钮，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可选择脚本语言导出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6"/>
          <p:cNvSpPr txBox="1"/>
          <p:nvPr/>
        </p:nvSpPr>
        <p:spPr>
          <a:xfrm>
            <a:off x="1404000" y="527683"/>
            <a:ext cx="58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selenium-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等待机制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1131570"/>
            <a:ext cx="7720965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等待：不管浏览器是否加载完了，程序都必须等待设置的时间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例如：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sleep(3) #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强制等待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秒再执行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等待：设置了一个最长等待时间，如果在规定时间内网页加载完成，则执行下一步，否则一直等到时间截止，然后执行下一步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例如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driver.implicitly_wait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(30)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隐性等待，最长等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等待：根据判断条件而进行灵活地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例如：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WebDriverWait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(driver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20, 0.5).until(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EC.presence_of_element_located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(locator)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3D1-5428-4F86-A622-BD90C47E801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6"/>
          <p:cNvSpPr txBox="1"/>
          <p:nvPr/>
        </p:nvSpPr>
        <p:spPr>
          <a:xfrm>
            <a:off x="1404000" y="527683"/>
            <a:ext cx="598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selenium-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001" y="1147592"/>
          <a:ext cx="7344000" cy="3308985"/>
        </p:xfrm>
        <a:graphic>
          <a:graphicData uri="http://schemas.openxmlformats.org/drawingml/2006/table">
            <a:tbl>
              <a:tblPr/>
              <a:tblGrid>
                <a:gridCol w="169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988">
                <a:tc>
                  <a:txBody>
                    <a:bodyPr/>
                    <a:lstStyle/>
                    <a:p>
                      <a:r>
                        <a:rPr lang="zh-CN" altLang="en-US" sz="900" b="1">
                          <a:solidFill>
                            <a:srgbClr val="5C6B77"/>
                          </a:solidFill>
                          <a:effectLst/>
                          <a:latin typeface="inherit"/>
                        </a:rPr>
                        <a:t>方法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solidFill>
                            <a:srgbClr val="5C6B77"/>
                          </a:solidFill>
                          <a:effectLst/>
                          <a:latin typeface="inherit"/>
                        </a:rPr>
                        <a:t>描述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solidFill>
                            <a:srgbClr val="5C6B77"/>
                          </a:solidFill>
                          <a:effectLst/>
                          <a:latin typeface="inherit"/>
                        </a:rPr>
                        <a:t>参数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solidFill>
                            <a:srgbClr val="5C6B77"/>
                          </a:solidFill>
                          <a:effectLst/>
                          <a:latin typeface="inherit"/>
                        </a:rPr>
                        <a:t>示例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81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(By.id())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通过元素的 </a:t>
                      </a:r>
                      <a:r>
                        <a:rPr lang="en-US" altLang="zh-CN" sz="900">
                          <a:effectLst/>
                        </a:rPr>
                        <a:t>id </a:t>
                      </a:r>
                      <a:r>
                        <a:rPr lang="zh-CN" altLang="en-US" sz="900">
                          <a:effectLst/>
                        </a:rPr>
                        <a:t>属性值来定位元素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对应的</a:t>
                      </a:r>
                      <a:r>
                        <a:rPr lang="en-US" altLang="zh-CN" sz="900">
                          <a:effectLst/>
                        </a:rPr>
                        <a:t>id</a:t>
                      </a:r>
                      <a:r>
                        <a:rPr lang="zh-CN" altLang="en-US" sz="900">
                          <a:effectLst/>
                        </a:rPr>
                        <a:t>属性值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findElement(By.id("kw"))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81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(By.name())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通过元素的 </a:t>
                      </a:r>
                      <a:r>
                        <a:rPr lang="en-US" altLang="zh-CN" sz="900">
                          <a:effectLst/>
                        </a:rPr>
                        <a:t>name </a:t>
                      </a:r>
                      <a:r>
                        <a:rPr lang="zh-CN" altLang="en-US" sz="900">
                          <a:effectLst/>
                        </a:rPr>
                        <a:t>属性值来定位元素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对应的</a:t>
                      </a:r>
                      <a:r>
                        <a:rPr lang="en-US" sz="900">
                          <a:effectLst/>
                        </a:rPr>
                        <a:t>name</a:t>
                      </a:r>
                      <a:r>
                        <a:rPr lang="zh-CN" altLang="en-US" sz="900">
                          <a:effectLst/>
                        </a:rPr>
                        <a:t>值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findElement(By.name("user"))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81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By.className</a:t>
                      </a:r>
                      <a:r>
                        <a:rPr lang="en-US" sz="900" dirty="0">
                          <a:effectLst/>
                        </a:rPr>
                        <a:t>())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通过元素的 </a:t>
                      </a:r>
                      <a:r>
                        <a:rPr lang="en-US" sz="900">
                          <a:effectLst/>
                        </a:rPr>
                        <a:t>class </a:t>
                      </a:r>
                      <a:r>
                        <a:rPr lang="zh-CN" altLang="en-US" sz="900">
                          <a:effectLst/>
                        </a:rPr>
                        <a:t>名来定位元素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对应的</a:t>
                      </a:r>
                      <a:r>
                        <a:rPr lang="en-US" sz="900">
                          <a:effectLst/>
                        </a:rPr>
                        <a:t>class</a:t>
                      </a:r>
                      <a:r>
                        <a:rPr lang="zh-CN" altLang="en-US" sz="900">
                          <a:effectLst/>
                        </a:rPr>
                        <a:t>类名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findElement(By.className("passworld"))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81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By.tagName</a:t>
                      </a:r>
                      <a:r>
                        <a:rPr lang="en-US" sz="900" dirty="0">
                          <a:effectLst/>
                        </a:rPr>
                        <a:t>())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通过元素的 </a:t>
                      </a:r>
                      <a:r>
                        <a:rPr lang="en-US" altLang="zh-CN" sz="900">
                          <a:effectLst/>
                        </a:rPr>
                        <a:t>tag </a:t>
                      </a:r>
                      <a:r>
                        <a:rPr lang="zh-CN" altLang="en-US" sz="900">
                          <a:effectLst/>
                        </a:rPr>
                        <a:t>标签名来定位元素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对应的标签名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By.tagName</a:t>
                      </a:r>
                      <a:r>
                        <a:rPr lang="en-US" sz="900" dirty="0">
                          <a:effectLst/>
                        </a:rPr>
                        <a:t>("input"))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973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By.linkText</a:t>
                      </a:r>
                      <a:r>
                        <a:rPr lang="en-US" sz="900" dirty="0">
                          <a:effectLst/>
                        </a:rPr>
                        <a:t>())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通过元素标签对之间的文本信息来定位元素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文本内容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findElement(By.linkText("</a:t>
                      </a:r>
                      <a:r>
                        <a:rPr lang="zh-CN" altLang="en-US" sz="900">
                          <a:effectLst/>
                        </a:rPr>
                        <a:t>登录</a:t>
                      </a:r>
                      <a:r>
                        <a:rPr lang="en-US" altLang="zh-CN" sz="900">
                          <a:effectLst/>
                        </a:rPr>
                        <a:t>"))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97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findElement(By.partialLinkText())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通过元素标签对之间的部分文本信息来定位元素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部分文本内容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findElement(By.partialLinkText("</a:t>
                      </a:r>
                      <a:r>
                        <a:rPr lang="zh-CN" altLang="en-US" sz="900">
                          <a:effectLst/>
                        </a:rPr>
                        <a:t>百度</a:t>
                      </a:r>
                      <a:r>
                        <a:rPr lang="en-US" altLang="zh-CN" sz="900">
                          <a:effectLst/>
                        </a:rPr>
                        <a:t>"))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973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By.xpath</a:t>
                      </a:r>
                      <a:r>
                        <a:rPr lang="en-US" sz="900" dirty="0">
                          <a:effectLst/>
                        </a:rPr>
                        <a:t>())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通过</a:t>
                      </a:r>
                      <a:r>
                        <a:rPr lang="en-US" altLang="zh-CN" sz="900">
                          <a:effectLst/>
                        </a:rPr>
                        <a:t>xpath</a:t>
                      </a:r>
                      <a:r>
                        <a:rPr lang="zh-CN" altLang="en-US" sz="900">
                          <a:effectLst/>
                        </a:rPr>
                        <a:t>语法来定位元素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xpath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findElement(By.xpath("//input[@id='kw']"))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481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By.cssSelector</a:t>
                      </a:r>
                      <a:r>
                        <a:rPr lang="en-US" sz="900" dirty="0">
                          <a:effectLst/>
                        </a:rPr>
                        <a:t>())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通过</a:t>
                      </a:r>
                      <a:r>
                        <a:rPr lang="en-US" altLang="zh-CN" sz="900">
                          <a:effectLst/>
                        </a:rPr>
                        <a:t>css</a:t>
                      </a:r>
                      <a:r>
                        <a:rPr lang="zh-CN" altLang="en-US" sz="900">
                          <a:effectLst/>
                        </a:rPr>
                        <a:t>选择器来定位元素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css</a:t>
                      </a:r>
                      <a:r>
                        <a:rPr lang="zh-CN" altLang="en-US" sz="900">
                          <a:effectLst/>
                        </a:rPr>
                        <a:t>元素选择器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findElement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By.cssSelector</a:t>
                      </a:r>
                      <a:r>
                        <a:rPr lang="en-US" sz="900" dirty="0">
                          <a:effectLst/>
                        </a:rPr>
                        <a:t>("#kw"))</a:t>
                      </a:r>
                    </a:p>
                  </a:txBody>
                  <a:tcPr marL="72496" marR="72496" marT="36248" marB="36248" anchor="ctr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08a82d6-f9c2-4aa8-9e34-611acaf1eca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179705" algn="just" fontAlgn="auto">
          <a:lnSpc>
            <a:spcPts val="2500"/>
          </a:lnSpc>
          <a:buClr>
            <a:srgbClr val="058ED7"/>
          </a:buClr>
          <a:buFont typeface="Wingdings" panose="05000000000000000000" charset="0"/>
          <a:buChar char="u"/>
          <a:defRPr lang="zh-CN" altLang="en-US" sz="1600"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9091</TotalTime>
  <Words>1024</Words>
  <Application>Microsoft Office PowerPoint</Application>
  <PresentationFormat>全屏显示(16:9)</PresentationFormat>
  <Paragraphs>187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inherit</vt:lpstr>
      <vt:lpstr>Microsoft JhengHei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foxconn</dc:creator>
  <cp:lastModifiedBy>湛城蘭</cp:lastModifiedBy>
  <cp:revision>709</cp:revision>
  <dcterms:created xsi:type="dcterms:W3CDTF">2018-11-14T00:47:00Z</dcterms:created>
  <dcterms:modified xsi:type="dcterms:W3CDTF">2022-03-28T05:53:17Z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6345961E197947629A11113A518FA724</vt:lpwstr>
  </property>
</Properties>
</file>