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4" d="100"/>
          <a:sy n="94" d="100"/>
        </p:scale>
        <p:origin x="-47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962C-446A-445F-BDAD-7E0F426B38FA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F5A6-3C95-4D94-B264-72DCDB2EED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6194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4F5A6-3C95-4D94-B264-72DCDB2EEDB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1196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16.09.2019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3679372"/>
            <a:ext cx="6172200" cy="1894362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ru-RU" dirty="0"/>
          </a:p>
        </p:txBody>
      </p:sp>
      <p:pic>
        <p:nvPicPr>
          <p:cNvPr id="4" name="Picture 2" descr="Картинки по запросу machine learning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0647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1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634082"/>
          </a:xfrm>
        </p:spPr>
        <p:txBody>
          <a:bodyPr/>
          <a:lstStyle/>
          <a:p>
            <a:r>
              <a:rPr lang="en-US" dirty="0"/>
              <a:t>Decision	</a:t>
            </a:r>
            <a:r>
              <a:rPr lang="en-US" dirty="0" smtClean="0"/>
              <a:t>boundary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2808312" cy="1977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26824"/>
            <a:ext cx="3240360" cy="199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2843808" y="1556792"/>
                <a:ext cx="1715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=1|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556792"/>
                <a:ext cx="17152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03" t="-8197" r="-35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7120"/>
            <a:ext cx="6048672" cy="212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олилиния 2"/>
          <p:cNvSpPr/>
          <p:nvPr/>
        </p:nvSpPr>
        <p:spPr>
          <a:xfrm>
            <a:off x="7061450" y="838200"/>
            <a:ext cx="1331436" cy="1132114"/>
          </a:xfrm>
          <a:custGeom>
            <a:avLst/>
            <a:gdLst>
              <a:gd name="connsiteX0" fmla="*/ 689179 w 1331436"/>
              <a:gd name="connsiteY0" fmla="*/ 0 h 1132114"/>
              <a:gd name="connsiteX1" fmla="*/ 493236 w 1331436"/>
              <a:gd name="connsiteY1" fmla="*/ 10886 h 1132114"/>
              <a:gd name="connsiteX2" fmla="*/ 449693 w 1331436"/>
              <a:gd name="connsiteY2" fmla="*/ 21771 h 1132114"/>
              <a:gd name="connsiteX3" fmla="*/ 427921 w 1331436"/>
              <a:gd name="connsiteY3" fmla="*/ 43543 h 1132114"/>
              <a:gd name="connsiteX4" fmla="*/ 395264 w 1331436"/>
              <a:gd name="connsiteY4" fmla="*/ 65314 h 1132114"/>
              <a:gd name="connsiteX5" fmla="*/ 308179 w 1331436"/>
              <a:gd name="connsiteY5" fmla="*/ 97971 h 1132114"/>
              <a:gd name="connsiteX6" fmla="*/ 253750 w 1331436"/>
              <a:gd name="connsiteY6" fmla="*/ 130629 h 1132114"/>
              <a:gd name="connsiteX7" fmla="*/ 199321 w 1331436"/>
              <a:gd name="connsiteY7" fmla="*/ 185057 h 1132114"/>
              <a:gd name="connsiteX8" fmla="*/ 166664 w 1331436"/>
              <a:gd name="connsiteY8" fmla="*/ 250371 h 1132114"/>
              <a:gd name="connsiteX9" fmla="*/ 123121 w 1331436"/>
              <a:gd name="connsiteY9" fmla="*/ 348343 h 1132114"/>
              <a:gd name="connsiteX10" fmla="*/ 112236 w 1331436"/>
              <a:gd name="connsiteY10" fmla="*/ 391886 h 1132114"/>
              <a:gd name="connsiteX11" fmla="*/ 101350 w 1331436"/>
              <a:gd name="connsiteY11" fmla="*/ 446314 h 1132114"/>
              <a:gd name="connsiteX12" fmla="*/ 79579 w 1331436"/>
              <a:gd name="connsiteY12" fmla="*/ 511629 h 1132114"/>
              <a:gd name="connsiteX13" fmla="*/ 57807 w 1331436"/>
              <a:gd name="connsiteY13" fmla="*/ 576943 h 1132114"/>
              <a:gd name="connsiteX14" fmla="*/ 46921 w 1331436"/>
              <a:gd name="connsiteY14" fmla="*/ 609600 h 1132114"/>
              <a:gd name="connsiteX15" fmla="*/ 25150 w 1331436"/>
              <a:gd name="connsiteY15" fmla="*/ 707571 h 1132114"/>
              <a:gd name="connsiteX16" fmla="*/ 14264 w 1331436"/>
              <a:gd name="connsiteY16" fmla="*/ 827314 h 1132114"/>
              <a:gd name="connsiteX17" fmla="*/ 14264 w 1331436"/>
              <a:gd name="connsiteY17" fmla="*/ 1034143 h 1132114"/>
              <a:gd name="connsiteX18" fmla="*/ 57807 w 1331436"/>
              <a:gd name="connsiteY18" fmla="*/ 1077686 h 1132114"/>
              <a:gd name="connsiteX19" fmla="*/ 155779 w 1331436"/>
              <a:gd name="connsiteY19" fmla="*/ 1110343 h 1132114"/>
              <a:gd name="connsiteX20" fmla="*/ 188436 w 1331436"/>
              <a:gd name="connsiteY20" fmla="*/ 1121229 h 1132114"/>
              <a:gd name="connsiteX21" fmla="*/ 253750 w 1331436"/>
              <a:gd name="connsiteY21" fmla="*/ 1132114 h 1132114"/>
              <a:gd name="connsiteX22" fmla="*/ 743607 w 1331436"/>
              <a:gd name="connsiteY22" fmla="*/ 1121229 h 1132114"/>
              <a:gd name="connsiteX23" fmla="*/ 776264 w 1331436"/>
              <a:gd name="connsiteY23" fmla="*/ 1110343 h 1132114"/>
              <a:gd name="connsiteX24" fmla="*/ 808921 w 1331436"/>
              <a:gd name="connsiteY24" fmla="*/ 1088571 h 1132114"/>
              <a:gd name="connsiteX25" fmla="*/ 874236 w 1331436"/>
              <a:gd name="connsiteY25" fmla="*/ 1066800 h 1132114"/>
              <a:gd name="connsiteX26" fmla="*/ 983093 w 1331436"/>
              <a:gd name="connsiteY26" fmla="*/ 990600 h 1132114"/>
              <a:gd name="connsiteX27" fmla="*/ 1037521 w 1331436"/>
              <a:gd name="connsiteY27" fmla="*/ 936171 h 1132114"/>
              <a:gd name="connsiteX28" fmla="*/ 1059293 w 1331436"/>
              <a:gd name="connsiteY28" fmla="*/ 914400 h 1132114"/>
              <a:gd name="connsiteX29" fmla="*/ 1070179 w 1331436"/>
              <a:gd name="connsiteY29" fmla="*/ 881743 h 1132114"/>
              <a:gd name="connsiteX30" fmla="*/ 1124607 w 1331436"/>
              <a:gd name="connsiteY30" fmla="*/ 827314 h 1132114"/>
              <a:gd name="connsiteX31" fmla="*/ 1146379 w 1331436"/>
              <a:gd name="connsiteY31" fmla="*/ 805543 h 1132114"/>
              <a:gd name="connsiteX32" fmla="*/ 1168150 w 1331436"/>
              <a:gd name="connsiteY32" fmla="*/ 772886 h 1132114"/>
              <a:gd name="connsiteX33" fmla="*/ 1179036 w 1331436"/>
              <a:gd name="connsiteY33" fmla="*/ 740229 h 1132114"/>
              <a:gd name="connsiteX34" fmla="*/ 1211693 w 1331436"/>
              <a:gd name="connsiteY34" fmla="*/ 707571 h 1132114"/>
              <a:gd name="connsiteX35" fmla="*/ 1255236 w 1331436"/>
              <a:gd name="connsiteY35" fmla="*/ 642257 h 1132114"/>
              <a:gd name="connsiteX36" fmla="*/ 1298779 w 1331436"/>
              <a:gd name="connsiteY36" fmla="*/ 576943 h 1132114"/>
              <a:gd name="connsiteX37" fmla="*/ 1331436 w 1331436"/>
              <a:gd name="connsiteY37" fmla="*/ 468086 h 1132114"/>
              <a:gd name="connsiteX38" fmla="*/ 1320550 w 1331436"/>
              <a:gd name="connsiteY38" fmla="*/ 250371 h 1132114"/>
              <a:gd name="connsiteX39" fmla="*/ 1287893 w 1331436"/>
              <a:gd name="connsiteY39" fmla="*/ 228600 h 1132114"/>
              <a:gd name="connsiteX40" fmla="*/ 1233464 w 1331436"/>
              <a:gd name="connsiteY40" fmla="*/ 163286 h 1132114"/>
              <a:gd name="connsiteX41" fmla="*/ 1200807 w 1331436"/>
              <a:gd name="connsiteY41" fmla="*/ 130629 h 1132114"/>
              <a:gd name="connsiteX42" fmla="*/ 1135493 w 1331436"/>
              <a:gd name="connsiteY42" fmla="*/ 108857 h 1132114"/>
              <a:gd name="connsiteX43" fmla="*/ 1102836 w 1331436"/>
              <a:gd name="connsiteY43" fmla="*/ 87086 h 1132114"/>
              <a:gd name="connsiteX44" fmla="*/ 1037521 w 1331436"/>
              <a:gd name="connsiteY44" fmla="*/ 65314 h 1132114"/>
              <a:gd name="connsiteX45" fmla="*/ 939550 w 1331436"/>
              <a:gd name="connsiteY45" fmla="*/ 43543 h 1132114"/>
              <a:gd name="connsiteX46" fmla="*/ 863350 w 1331436"/>
              <a:gd name="connsiteY46" fmla="*/ 32657 h 1132114"/>
              <a:gd name="connsiteX47" fmla="*/ 427921 w 1331436"/>
              <a:gd name="connsiteY47" fmla="*/ 21771 h 1132114"/>
              <a:gd name="connsiteX48" fmla="*/ 329950 w 1331436"/>
              <a:gd name="connsiteY48" fmla="*/ 21771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31436" h="1132114">
                <a:moveTo>
                  <a:pt x="689179" y="0"/>
                </a:moveTo>
                <a:cubicBezTo>
                  <a:pt x="623865" y="3629"/>
                  <a:pt x="558382" y="4964"/>
                  <a:pt x="493236" y="10886"/>
                </a:cubicBezTo>
                <a:cubicBezTo>
                  <a:pt x="478336" y="12240"/>
                  <a:pt x="463075" y="15080"/>
                  <a:pt x="449693" y="21771"/>
                </a:cubicBezTo>
                <a:cubicBezTo>
                  <a:pt x="440513" y="26361"/>
                  <a:pt x="435935" y="37132"/>
                  <a:pt x="427921" y="43543"/>
                </a:cubicBezTo>
                <a:cubicBezTo>
                  <a:pt x="417705" y="51716"/>
                  <a:pt x="407289" y="60160"/>
                  <a:pt x="395264" y="65314"/>
                </a:cubicBezTo>
                <a:cubicBezTo>
                  <a:pt x="328255" y="94032"/>
                  <a:pt x="373480" y="54437"/>
                  <a:pt x="308179" y="97971"/>
                </a:cubicBezTo>
                <a:cubicBezTo>
                  <a:pt x="248408" y="137819"/>
                  <a:pt x="329556" y="105360"/>
                  <a:pt x="253750" y="130629"/>
                </a:cubicBezTo>
                <a:cubicBezTo>
                  <a:pt x="235607" y="148772"/>
                  <a:pt x="207434" y="160716"/>
                  <a:pt x="199321" y="185057"/>
                </a:cubicBezTo>
                <a:cubicBezTo>
                  <a:pt x="184299" y="230126"/>
                  <a:pt x="194801" y="208167"/>
                  <a:pt x="166664" y="250371"/>
                </a:cubicBezTo>
                <a:cubicBezTo>
                  <a:pt x="140756" y="328098"/>
                  <a:pt x="157623" y="296591"/>
                  <a:pt x="123121" y="348343"/>
                </a:cubicBezTo>
                <a:cubicBezTo>
                  <a:pt x="119493" y="362857"/>
                  <a:pt x="115481" y="377281"/>
                  <a:pt x="112236" y="391886"/>
                </a:cubicBezTo>
                <a:cubicBezTo>
                  <a:pt x="108222" y="409947"/>
                  <a:pt x="106218" y="428464"/>
                  <a:pt x="101350" y="446314"/>
                </a:cubicBezTo>
                <a:cubicBezTo>
                  <a:pt x="95312" y="468455"/>
                  <a:pt x="86836" y="489857"/>
                  <a:pt x="79579" y="511629"/>
                </a:cubicBezTo>
                <a:lnTo>
                  <a:pt x="57807" y="576943"/>
                </a:lnTo>
                <a:cubicBezTo>
                  <a:pt x="54178" y="587829"/>
                  <a:pt x="49704" y="598468"/>
                  <a:pt x="46921" y="609600"/>
                </a:cubicBezTo>
                <a:cubicBezTo>
                  <a:pt x="31549" y="671093"/>
                  <a:pt x="38970" y="638473"/>
                  <a:pt x="25150" y="707571"/>
                </a:cubicBezTo>
                <a:cubicBezTo>
                  <a:pt x="21521" y="747485"/>
                  <a:pt x="18690" y="787480"/>
                  <a:pt x="14264" y="827314"/>
                </a:cubicBezTo>
                <a:cubicBezTo>
                  <a:pt x="5510" y="906098"/>
                  <a:pt x="-12904" y="947206"/>
                  <a:pt x="14264" y="1034143"/>
                </a:cubicBezTo>
                <a:cubicBezTo>
                  <a:pt x="20386" y="1053735"/>
                  <a:pt x="38334" y="1071195"/>
                  <a:pt x="57807" y="1077686"/>
                </a:cubicBezTo>
                <a:lnTo>
                  <a:pt x="155779" y="1110343"/>
                </a:lnTo>
                <a:cubicBezTo>
                  <a:pt x="166665" y="1113972"/>
                  <a:pt x="177118" y="1119343"/>
                  <a:pt x="188436" y="1121229"/>
                </a:cubicBezTo>
                <a:lnTo>
                  <a:pt x="253750" y="1132114"/>
                </a:lnTo>
                <a:lnTo>
                  <a:pt x="743607" y="1121229"/>
                </a:lnTo>
                <a:cubicBezTo>
                  <a:pt x="755072" y="1120751"/>
                  <a:pt x="766001" y="1115475"/>
                  <a:pt x="776264" y="1110343"/>
                </a:cubicBezTo>
                <a:cubicBezTo>
                  <a:pt x="787966" y="1104492"/>
                  <a:pt x="796966" y="1093885"/>
                  <a:pt x="808921" y="1088571"/>
                </a:cubicBezTo>
                <a:cubicBezTo>
                  <a:pt x="829892" y="1079250"/>
                  <a:pt x="855141" y="1079530"/>
                  <a:pt x="874236" y="1066800"/>
                </a:cubicBezTo>
                <a:cubicBezTo>
                  <a:pt x="896523" y="1051942"/>
                  <a:pt x="958918" y="1012089"/>
                  <a:pt x="983093" y="990600"/>
                </a:cubicBezTo>
                <a:cubicBezTo>
                  <a:pt x="1002270" y="973554"/>
                  <a:pt x="1019378" y="954314"/>
                  <a:pt x="1037521" y="936171"/>
                </a:cubicBezTo>
                <a:lnTo>
                  <a:pt x="1059293" y="914400"/>
                </a:lnTo>
                <a:cubicBezTo>
                  <a:pt x="1062922" y="903514"/>
                  <a:pt x="1063294" y="890923"/>
                  <a:pt x="1070179" y="881743"/>
                </a:cubicBezTo>
                <a:cubicBezTo>
                  <a:pt x="1085574" y="861217"/>
                  <a:pt x="1106464" y="845457"/>
                  <a:pt x="1124607" y="827314"/>
                </a:cubicBezTo>
                <a:cubicBezTo>
                  <a:pt x="1131864" y="820057"/>
                  <a:pt x="1140686" y="814083"/>
                  <a:pt x="1146379" y="805543"/>
                </a:cubicBezTo>
                <a:cubicBezTo>
                  <a:pt x="1153636" y="794657"/>
                  <a:pt x="1162299" y="784588"/>
                  <a:pt x="1168150" y="772886"/>
                </a:cubicBezTo>
                <a:cubicBezTo>
                  <a:pt x="1173282" y="762623"/>
                  <a:pt x="1172671" y="749776"/>
                  <a:pt x="1179036" y="740229"/>
                </a:cubicBezTo>
                <a:cubicBezTo>
                  <a:pt x="1187576" y="727420"/>
                  <a:pt x="1200807" y="718457"/>
                  <a:pt x="1211693" y="707571"/>
                </a:cubicBezTo>
                <a:cubicBezTo>
                  <a:pt x="1232512" y="645115"/>
                  <a:pt x="1207670" y="703413"/>
                  <a:pt x="1255236" y="642257"/>
                </a:cubicBezTo>
                <a:cubicBezTo>
                  <a:pt x="1271300" y="621603"/>
                  <a:pt x="1298779" y="576943"/>
                  <a:pt x="1298779" y="576943"/>
                </a:cubicBezTo>
                <a:cubicBezTo>
                  <a:pt x="1325281" y="497436"/>
                  <a:pt x="1314984" y="533893"/>
                  <a:pt x="1331436" y="468086"/>
                </a:cubicBezTo>
                <a:cubicBezTo>
                  <a:pt x="1327807" y="395514"/>
                  <a:pt x="1333548" y="321861"/>
                  <a:pt x="1320550" y="250371"/>
                </a:cubicBezTo>
                <a:cubicBezTo>
                  <a:pt x="1318210" y="237499"/>
                  <a:pt x="1296269" y="238650"/>
                  <a:pt x="1287893" y="228600"/>
                </a:cubicBezTo>
                <a:cubicBezTo>
                  <a:pt x="1173976" y="91902"/>
                  <a:pt x="1349194" y="259727"/>
                  <a:pt x="1233464" y="163286"/>
                </a:cubicBezTo>
                <a:cubicBezTo>
                  <a:pt x="1221637" y="153431"/>
                  <a:pt x="1214264" y="138105"/>
                  <a:pt x="1200807" y="130629"/>
                </a:cubicBezTo>
                <a:cubicBezTo>
                  <a:pt x="1180746" y="119484"/>
                  <a:pt x="1154588" y="121587"/>
                  <a:pt x="1135493" y="108857"/>
                </a:cubicBezTo>
                <a:cubicBezTo>
                  <a:pt x="1124607" y="101600"/>
                  <a:pt x="1114791" y="92399"/>
                  <a:pt x="1102836" y="87086"/>
                </a:cubicBezTo>
                <a:cubicBezTo>
                  <a:pt x="1081865" y="77765"/>
                  <a:pt x="1059293" y="72571"/>
                  <a:pt x="1037521" y="65314"/>
                </a:cubicBezTo>
                <a:cubicBezTo>
                  <a:pt x="986776" y="48399"/>
                  <a:pt x="1010698" y="54489"/>
                  <a:pt x="939550" y="43543"/>
                </a:cubicBezTo>
                <a:cubicBezTo>
                  <a:pt x="914190" y="39641"/>
                  <a:pt x="888985" y="33748"/>
                  <a:pt x="863350" y="32657"/>
                </a:cubicBezTo>
                <a:cubicBezTo>
                  <a:pt x="718293" y="26484"/>
                  <a:pt x="573079" y="24733"/>
                  <a:pt x="427921" y="21771"/>
                </a:cubicBezTo>
                <a:cubicBezTo>
                  <a:pt x="395271" y="21105"/>
                  <a:pt x="362607" y="21771"/>
                  <a:pt x="329950" y="2177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467544" y="3460358"/>
                <a:ext cx="6610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g(z)≥0.5 when z</a:t>
                </a:r>
                <a:r>
                  <a:rPr lang="en-US" dirty="0"/>
                  <a:t> ≥ </a:t>
                </a:r>
                <a:r>
                  <a:rPr lang="en-US" dirty="0" smtClean="0"/>
                  <a:t>0    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≥0.5</m:t>
                    </m:r>
                  </m:oMath>
                </a14:m>
                <a:r>
                  <a:rPr lang="en-US" dirty="0" smtClean="0"/>
                  <a:t>   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≥ 0</a:t>
                </a:r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460358"/>
                <a:ext cx="661091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30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Левая фигурная скобка 8"/>
          <p:cNvSpPr/>
          <p:nvPr/>
        </p:nvSpPr>
        <p:spPr>
          <a:xfrm rot="16200000">
            <a:off x="7452772" y="1920564"/>
            <a:ext cx="355856" cy="1220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Прямоугольник 9"/>
              <p:cNvSpPr/>
              <p:nvPr/>
            </p:nvSpPr>
            <p:spPr>
              <a:xfrm>
                <a:off x="3347864" y="3918412"/>
                <a:ext cx="1022203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≥ 0 </a:t>
                </a:r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918412"/>
                <a:ext cx="102220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4688" r="-2907" b="-21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467544" y="5003884"/>
                <a:ext cx="6610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g(z)&lt;0.5 when z&lt; 0    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&lt;0.5</m:t>
                    </m:r>
                  </m:oMath>
                </a14:m>
                <a:r>
                  <a:rPr lang="en-US" dirty="0" smtClean="0"/>
                  <a:t>   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&lt;0</a:t>
                </a:r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003884"/>
                <a:ext cx="661091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30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Прямоугольник 10"/>
              <p:cNvSpPr/>
              <p:nvPr/>
            </p:nvSpPr>
            <p:spPr>
              <a:xfrm>
                <a:off x="3347864" y="5517232"/>
                <a:ext cx="970907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&lt; 0</a:t>
                </a:r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517232"/>
                <a:ext cx="97090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615" r="-3067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олилиния 15"/>
          <p:cNvSpPr/>
          <p:nvPr/>
        </p:nvSpPr>
        <p:spPr>
          <a:xfrm>
            <a:off x="5760844" y="1700808"/>
            <a:ext cx="1259428" cy="679430"/>
          </a:xfrm>
          <a:custGeom>
            <a:avLst/>
            <a:gdLst>
              <a:gd name="connsiteX0" fmla="*/ 689179 w 1331436"/>
              <a:gd name="connsiteY0" fmla="*/ 0 h 1132114"/>
              <a:gd name="connsiteX1" fmla="*/ 493236 w 1331436"/>
              <a:gd name="connsiteY1" fmla="*/ 10886 h 1132114"/>
              <a:gd name="connsiteX2" fmla="*/ 449693 w 1331436"/>
              <a:gd name="connsiteY2" fmla="*/ 21771 h 1132114"/>
              <a:gd name="connsiteX3" fmla="*/ 427921 w 1331436"/>
              <a:gd name="connsiteY3" fmla="*/ 43543 h 1132114"/>
              <a:gd name="connsiteX4" fmla="*/ 395264 w 1331436"/>
              <a:gd name="connsiteY4" fmla="*/ 65314 h 1132114"/>
              <a:gd name="connsiteX5" fmla="*/ 308179 w 1331436"/>
              <a:gd name="connsiteY5" fmla="*/ 97971 h 1132114"/>
              <a:gd name="connsiteX6" fmla="*/ 253750 w 1331436"/>
              <a:gd name="connsiteY6" fmla="*/ 130629 h 1132114"/>
              <a:gd name="connsiteX7" fmla="*/ 199321 w 1331436"/>
              <a:gd name="connsiteY7" fmla="*/ 185057 h 1132114"/>
              <a:gd name="connsiteX8" fmla="*/ 166664 w 1331436"/>
              <a:gd name="connsiteY8" fmla="*/ 250371 h 1132114"/>
              <a:gd name="connsiteX9" fmla="*/ 123121 w 1331436"/>
              <a:gd name="connsiteY9" fmla="*/ 348343 h 1132114"/>
              <a:gd name="connsiteX10" fmla="*/ 112236 w 1331436"/>
              <a:gd name="connsiteY10" fmla="*/ 391886 h 1132114"/>
              <a:gd name="connsiteX11" fmla="*/ 101350 w 1331436"/>
              <a:gd name="connsiteY11" fmla="*/ 446314 h 1132114"/>
              <a:gd name="connsiteX12" fmla="*/ 79579 w 1331436"/>
              <a:gd name="connsiteY12" fmla="*/ 511629 h 1132114"/>
              <a:gd name="connsiteX13" fmla="*/ 57807 w 1331436"/>
              <a:gd name="connsiteY13" fmla="*/ 576943 h 1132114"/>
              <a:gd name="connsiteX14" fmla="*/ 46921 w 1331436"/>
              <a:gd name="connsiteY14" fmla="*/ 609600 h 1132114"/>
              <a:gd name="connsiteX15" fmla="*/ 25150 w 1331436"/>
              <a:gd name="connsiteY15" fmla="*/ 707571 h 1132114"/>
              <a:gd name="connsiteX16" fmla="*/ 14264 w 1331436"/>
              <a:gd name="connsiteY16" fmla="*/ 827314 h 1132114"/>
              <a:gd name="connsiteX17" fmla="*/ 14264 w 1331436"/>
              <a:gd name="connsiteY17" fmla="*/ 1034143 h 1132114"/>
              <a:gd name="connsiteX18" fmla="*/ 57807 w 1331436"/>
              <a:gd name="connsiteY18" fmla="*/ 1077686 h 1132114"/>
              <a:gd name="connsiteX19" fmla="*/ 155779 w 1331436"/>
              <a:gd name="connsiteY19" fmla="*/ 1110343 h 1132114"/>
              <a:gd name="connsiteX20" fmla="*/ 188436 w 1331436"/>
              <a:gd name="connsiteY20" fmla="*/ 1121229 h 1132114"/>
              <a:gd name="connsiteX21" fmla="*/ 253750 w 1331436"/>
              <a:gd name="connsiteY21" fmla="*/ 1132114 h 1132114"/>
              <a:gd name="connsiteX22" fmla="*/ 743607 w 1331436"/>
              <a:gd name="connsiteY22" fmla="*/ 1121229 h 1132114"/>
              <a:gd name="connsiteX23" fmla="*/ 776264 w 1331436"/>
              <a:gd name="connsiteY23" fmla="*/ 1110343 h 1132114"/>
              <a:gd name="connsiteX24" fmla="*/ 808921 w 1331436"/>
              <a:gd name="connsiteY24" fmla="*/ 1088571 h 1132114"/>
              <a:gd name="connsiteX25" fmla="*/ 874236 w 1331436"/>
              <a:gd name="connsiteY25" fmla="*/ 1066800 h 1132114"/>
              <a:gd name="connsiteX26" fmla="*/ 983093 w 1331436"/>
              <a:gd name="connsiteY26" fmla="*/ 990600 h 1132114"/>
              <a:gd name="connsiteX27" fmla="*/ 1037521 w 1331436"/>
              <a:gd name="connsiteY27" fmla="*/ 936171 h 1132114"/>
              <a:gd name="connsiteX28" fmla="*/ 1059293 w 1331436"/>
              <a:gd name="connsiteY28" fmla="*/ 914400 h 1132114"/>
              <a:gd name="connsiteX29" fmla="*/ 1070179 w 1331436"/>
              <a:gd name="connsiteY29" fmla="*/ 881743 h 1132114"/>
              <a:gd name="connsiteX30" fmla="*/ 1124607 w 1331436"/>
              <a:gd name="connsiteY30" fmla="*/ 827314 h 1132114"/>
              <a:gd name="connsiteX31" fmla="*/ 1146379 w 1331436"/>
              <a:gd name="connsiteY31" fmla="*/ 805543 h 1132114"/>
              <a:gd name="connsiteX32" fmla="*/ 1168150 w 1331436"/>
              <a:gd name="connsiteY32" fmla="*/ 772886 h 1132114"/>
              <a:gd name="connsiteX33" fmla="*/ 1179036 w 1331436"/>
              <a:gd name="connsiteY33" fmla="*/ 740229 h 1132114"/>
              <a:gd name="connsiteX34" fmla="*/ 1211693 w 1331436"/>
              <a:gd name="connsiteY34" fmla="*/ 707571 h 1132114"/>
              <a:gd name="connsiteX35" fmla="*/ 1255236 w 1331436"/>
              <a:gd name="connsiteY35" fmla="*/ 642257 h 1132114"/>
              <a:gd name="connsiteX36" fmla="*/ 1298779 w 1331436"/>
              <a:gd name="connsiteY36" fmla="*/ 576943 h 1132114"/>
              <a:gd name="connsiteX37" fmla="*/ 1331436 w 1331436"/>
              <a:gd name="connsiteY37" fmla="*/ 468086 h 1132114"/>
              <a:gd name="connsiteX38" fmla="*/ 1320550 w 1331436"/>
              <a:gd name="connsiteY38" fmla="*/ 250371 h 1132114"/>
              <a:gd name="connsiteX39" fmla="*/ 1287893 w 1331436"/>
              <a:gd name="connsiteY39" fmla="*/ 228600 h 1132114"/>
              <a:gd name="connsiteX40" fmla="*/ 1233464 w 1331436"/>
              <a:gd name="connsiteY40" fmla="*/ 163286 h 1132114"/>
              <a:gd name="connsiteX41" fmla="*/ 1200807 w 1331436"/>
              <a:gd name="connsiteY41" fmla="*/ 130629 h 1132114"/>
              <a:gd name="connsiteX42" fmla="*/ 1135493 w 1331436"/>
              <a:gd name="connsiteY42" fmla="*/ 108857 h 1132114"/>
              <a:gd name="connsiteX43" fmla="*/ 1102836 w 1331436"/>
              <a:gd name="connsiteY43" fmla="*/ 87086 h 1132114"/>
              <a:gd name="connsiteX44" fmla="*/ 1037521 w 1331436"/>
              <a:gd name="connsiteY44" fmla="*/ 65314 h 1132114"/>
              <a:gd name="connsiteX45" fmla="*/ 939550 w 1331436"/>
              <a:gd name="connsiteY45" fmla="*/ 43543 h 1132114"/>
              <a:gd name="connsiteX46" fmla="*/ 863350 w 1331436"/>
              <a:gd name="connsiteY46" fmla="*/ 32657 h 1132114"/>
              <a:gd name="connsiteX47" fmla="*/ 427921 w 1331436"/>
              <a:gd name="connsiteY47" fmla="*/ 21771 h 1132114"/>
              <a:gd name="connsiteX48" fmla="*/ 329950 w 1331436"/>
              <a:gd name="connsiteY48" fmla="*/ 21771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31436" h="1132114">
                <a:moveTo>
                  <a:pt x="689179" y="0"/>
                </a:moveTo>
                <a:cubicBezTo>
                  <a:pt x="623865" y="3629"/>
                  <a:pt x="558382" y="4964"/>
                  <a:pt x="493236" y="10886"/>
                </a:cubicBezTo>
                <a:cubicBezTo>
                  <a:pt x="478336" y="12240"/>
                  <a:pt x="463075" y="15080"/>
                  <a:pt x="449693" y="21771"/>
                </a:cubicBezTo>
                <a:cubicBezTo>
                  <a:pt x="440513" y="26361"/>
                  <a:pt x="435935" y="37132"/>
                  <a:pt x="427921" y="43543"/>
                </a:cubicBezTo>
                <a:cubicBezTo>
                  <a:pt x="417705" y="51716"/>
                  <a:pt x="407289" y="60160"/>
                  <a:pt x="395264" y="65314"/>
                </a:cubicBezTo>
                <a:cubicBezTo>
                  <a:pt x="328255" y="94032"/>
                  <a:pt x="373480" y="54437"/>
                  <a:pt x="308179" y="97971"/>
                </a:cubicBezTo>
                <a:cubicBezTo>
                  <a:pt x="248408" y="137819"/>
                  <a:pt x="329556" y="105360"/>
                  <a:pt x="253750" y="130629"/>
                </a:cubicBezTo>
                <a:cubicBezTo>
                  <a:pt x="235607" y="148772"/>
                  <a:pt x="207434" y="160716"/>
                  <a:pt x="199321" y="185057"/>
                </a:cubicBezTo>
                <a:cubicBezTo>
                  <a:pt x="184299" y="230126"/>
                  <a:pt x="194801" y="208167"/>
                  <a:pt x="166664" y="250371"/>
                </a:cubicBezTo>
                <a:cubicBezTo>
                  <a:pt x="140756" y="328098"/>
                  <a:pt x="157623" y="296591"/>
                  <a:pt x="123121" y="348343"/>
                </a:cubicBezTo>
                <a:cubicBezTo>
                  <a:pt x="119493" y="362857"/>
                  <a:pt x="115481" y="377281"/>
                  <a:pt x="112236" y="391886"/>
                </a:cubicBezTo>
                <a:cubicBezTo>
                  <a:pt x="108222" y="409947"/>
                  <a:pt x="106218" y="428464"/>
                  <a:pt x="101350" y="446314"/>
                </a:cubicBezTo>
                <a:cubicBezTo>
                  <a:pt x="95312" y="468455"/>
                  <a:pt x="86836" y="489857"/>
                  <a:pt x="79579" y="511629"/>
                </a:cubicBezTo>
                <a:lnTo>
                  <a:pt x="57807" y="576943"/>
                </a:lnTo>
                <a:cubicBezTo>
                  <a:pt x="54178" y="587829"/>
                  <a:pt x="49704" y="598468"/>
                  <a:pt x="46921" y="609600"/>
                </a:cubicBezTo>
                <a:cubicBezTo>
                  <a:pt x="31549" y="671093"/>
                  <a:pt x="38970" y="638473"/>
                  <a:pt x="25150" y="707571"/>
                </a:cubicBezTo>
                <a:cubicBezTo>
                  <a:pt x="21521" y="747485"/>
                  <a:pt x="18690" y="787480"/>
                  <a:pt x="14264" y="827314"/>
                </a:cubicBezTo>
                <a:cubicBezTo>
                  <a:pt x="5510" y="906098"/>
                  <a:pt x="-12904" y="947206"/>
                  <a:pt x="14264" y="1034143"/>
                </a:cubicBezTo>
                <a:cubicBezTo>
                  <a:pt x="20386" y="1053735"/>
                  <a:pt x="38334" y="1071195"/>
                  <a:pt x="57807" y="1077686"/>
                </a:cubicBezTo>
                <a:lnTo>
                  <a:pt x="155779" y="1110343"/>
                </a:lnTo>
                <a:cubicBezTo>
                  <a:pt x="166665" y="1113972"/>
                  <a:pt x="177118" y="1119343"/>
                  <a:pt x="188436" y="1121229"/>
                </a:cubicBezTo>
                <a:lnTo>
                  <a:pt x="253750" y="1132114"/>
                </a:lnTo>
                <a:lnTo>
                  <a:pt x="743607" y="1121229"/>
                </a:lnTo>
                <a:cubicBezTo>
                  <a:pt x="755072" y="1120751"/>
                  <a:pt x="766001" y="1115475"/>
                  <a:pt x="776264" y="1110343"/>
                </a:cubicBezTo>
                <a:cubicBezTo>
                  <a:pt x="787966" y="1104492"/>
                  <a:pt x="796966" y="1093885"/>
                  <a:pt x="808921" y="1088571"/>
                </a:cubicBezTo>
                <a:cubicBezTo>
                  <a:pt x="829892" y="1079250"/>
                  <a:pt x="855141" y="1079530"/>
                  <a:pt x="874236" y="1066800"/>
                </a:cubicBezTo>
                <a:cubicBezTo>
                  <a:pt x="896523" y="1051942"/>
                  <a:pt x="958918" y="1012089"/>
                  <a:pt x="983093" y="990600"/>
                </a:cubicBezTo>
                <a:cubicBezTo>
                  <a:pt x="1002270" y="973554"/>
                  <a:pt x="1019378" y="954314"/>
                  <a:pt x="1037521" y="936171"/>
                </a:cubicBezTo>
                <a:lnTo>
                  <a:pt x="1059293" y="914400"/>
                </a:lnTo>
                <a:cubicBezTo>
                  <a:pt x="1062922" y="903514"/>
                  <a:pt x="1063294" y="890923"/>
                  <a:pt x="1070179" y="881743"/>
                </a:cubicBezTo>
                <a:cubicBezTo>
                  <a:pt x="1085574" y="861217"/>
                  <a:pt x="1106464" y="845457"/>
                  <a:pt x="1124607" y="827314"/>
                </a:cubicBezTo>
                <a:cubicBezTo>
                  <a:pt x="1131864" y="820057"/>
                  <a:pt x="1140686" y="814083"/>
                  <a:pt x="1146379" y="805543"/>
                </a:cubicBezTo>
                <a:cubicBezTo>
                  <a:pt x="1153636" y="794657"/>
                  <a:pt x="1162299" y="784588"/>
                  <a:pt x="1168150" y="772886"/>
                </a:cubicBezTo>
                <a:cubicBezTo>
                  <a:pt x="1173282" y="762623"/>
                  <a:pt x="1172671" y="749776"/>
                  <a:pt x="1179036" y="740229"/>
                </a:cubicBezTo>
                <a:cubicBezTo>
                  <a:pt x="1187576" y="727420"/>
                  <a:pt x="1200807" y="718457"/>
                  <a:pt x="1211693" y="707571"/>
                </a:cubicBezTo>
                <a:cubicBezTo>
                  <a:pt x="1232512" y="645115"/>
                  <a:pt x="1207670" y="703413"/>
                  <a:pt x="1255236" y="642257"/>
                </a:cubicBezTo>
                <a:cubicBezTo>
                  <a:pt x="1271300" y="621603"/>
                  <a:pt x="1298779" y="576943"/>
                  <a:pt x="1298779" y="576943"/>
                </a:cubicBezTo>
                <a:cubicBezTo>
                  <a:pt x="1325281" y="497436"/>
                  <a:pt x="1314984" y="533893"/>
                  <a:pt x="1331436" y="468086"/>
                </a:cubicBezTo>
                <a:cubicBezTo>
                  <a:pt x="1327807" y="395514"/>
                  <a:pt x="1333548" y="321861"/>
                  <a:pt x="1320550" y="250371"/>
                </a:cubicBezTo>
                <a:cubicBezTo>
                  <a:pt x="1318210" y="237499"/>
                  <a:pt x="1296269" y="238650"/>
                  <a:pt x="1287893" y="228600"/>
                </a:cubicBezTo>
                <a:cubicBezTo>
                  <a:pt x="1173976" y="91902"/>
                  <a:pt x="1349194" y="259727"/>
                  <a:pt x="1233464" y="163286"/>
                </a:cubicBezTo>
                <a:cubicBezTo>
                  <a:pt x="1221637" y="153431"/>
                  <a:pt x="1214264" y="138105"/>
                  <a:pt x="1200807" y="130629"/>
                </a:cubicBezTo>
                <a:cubicBezTo>
                  <a:pt x="1180746" y="119484"/>
                  <a:pt x="1154588" y="121587"/>
                  <a:pt x="1135493" y="108857"/>
                </a:cubicBezTo>
                <a:cubicBezTo>
                  <a:pt x="1124607" y="101600"/>
                  <a:pt x="1114791" y="92399"/>
                  <a:pt x="1102836" y="87086"/>
                </a:cubicBezTo>
                <a:cubicBezTo>
                  <a:pt x="1081865" y="77765"/>
                  <a:pt x="1059293" y="72571"/>
                  <a:pt x="1037521" y="65314"/>
                </a:cubicBezTo>
                <a:cubicBezTo>
                  <a:pt x="986776" y="48399"/>
                  <a:pt x="1010698" y="54489"/>
                  <a:pt x="939550" y="43543"/>
                </a:cubicBezTo>
                <a:cubicBezTo>
                  <a:pt x="914190" y="39641"/>
                  <a:pt x="888985" y="33748"/>
                  <a:pt x="863350" y="32657"/>
                </a:cubicBezTo>
                <a:cubicBezTo>
                  <a:pt x="718293" y="26484"/>
                  <a:pt x="573079" y="24733"/>
                  <a:pt x="427921" y="21771"/>
                </a:cubicBezTo>
                <a:cubicBezTo>
                  <a:pt x="395271" y="21105"/>
                  <a:pt x="362607" y="21771"/>
                  <a:pt x="329950" y="2177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945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10" grpId="0" animBg="1"/>
      <p:bldP spid="14" grpId="0" animBg="1"/>
      <p:bldP spid="11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7776864" cy="274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87824" y="2060848"/>
            <a:ext cx="266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uppose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end up choosing the following values for the </a:t>
            </a:r>
            <a:r>
              <a:rPr lang="en-US" dirty="0" smtClean="0"/>
              <a:t>parameters: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5796136" y="2137357"/>
                <a:ext cx="1039387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137357"/>
                <a:ext cx="1039387" cy="823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Левая круглая скобка 4"/>
          <p:cNvSpPr/>
          <p:nvPr/>
        </p:nvSpPr>
        <p:spPr>
          <a:xfrm>
            <a:off x="6315829" y="2137357"/>
            <a:ext cx="45719" cy="8231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круглая скобка 5"/>
          <p:cNvSpPr/>
          <p:nvPr/>
        </p:nvSpPr>
        <p:spPr>
          <a:xfrm>
            <a:off x="6660232" y="2060848"/>
            <a:ext cx="175291" cy="8996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41507"/>
            <a:ext cx="5184576" cy="52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авая фигурная скобка 6"/>
          <p:cNvSpPr/>
          <p:nvPr/>
        </p:nvSpPr>
        <p:spPr>
          <a:xfrm rot="5400000">
            <a:off x="3806086" y="4025643"/>
            <a:ext cx="234025" cy="17298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Прямоугольник 7"/>
              <p:cNvSpPr/>
              <p:nvPr/>
            </p:nvSpPr>
            <p:spPr>
              <a:xfrm>
                <a:off x="3613371" y="5018857"/>
                <a:ext cx="639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71" y="5018857"/>
                <a:ext cx="63908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5796136" y="4605909"/>
                <a:ext cx="1830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≥</a:t>
                </a:r>
                <a:r>
                  <a:rPr lang="en-US" dirty="0" smtClean="0"/>
                  <a:t>3</a:t>
                </a:r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605909"/>
                <a:ext cx="18306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000" t="-8333" r="-2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олилиния 9"/>
          <p:cNvSpPr/>
          <p:nvPr/>
        </p:nvSpPr>
        <p:spPr>
          <a:xfrm>
            <a:off x="6270171" y="4537450"/>
            <a:ext cx="1542189" cy="631371"/>
          </a:xfrm>
          <a:custGeom>
            <a:avLst/>
            <a:gdLst>
              <a:gd name="connsiteX0" fmla="*/ 533400 w 1166053"/>
              <a:gd name="connsiteY0" fmla="*/ 43543 h 631371"/>
              <a:gd name="connsiteX1" fmla="*/ 206829 w 1166053"/>
              <a:gd name="connsiteY1" fmla="*/ 54428 h 631371"/>
              <a:gd name="connsiteX2" fmla="*/ 141515 w 1166053"/>
              <a:gd name="connsiteY2" fmla="*/ 97971 h 631371"/>
              <a:gd name="connsiteX3" fmla="*/ 97972 w 1166053"/>
              <a:gd name="connsiteY3" fmla="*/ 119743 h 631371"/>
              <a:gd name="connsiteX4" fmla="*/ 32658 w 1166053"/>
              <a:gd name="connsiteY4" fmla="*/ 163286 h 631371"/>
              <a:gd name="connsiteX5" fmla="*/ 21772 w 1166053"/>
              <a:gd name="connsiteY5" fmla="*/ 195943 h 631371"/>
              <a:gd name="connsiteX6" fmla="*/ 0 w 1166053"/>
              <a:gd name="connsiteY6" fmla="*/ 228600 h 631371"/>
              <a:gd name="connsiteX7" fmla="*/ 21772 w 1166053"/>
              <a:gd name="connsiteY7" fmla="*/ 359228 h 631371"/>
              <a:gd name="connsiteX8" fmla="*/ 32658 w 1166053"/>
              <a:gd name="connsiteY8" fmla="*/ 391886 h 631371"/>
              <a:gd name="connsiteX9" fmla="*/ 65315 w 1166053"/>
              <a:gd name="connsiteY9" fmla="*/ 424543 h 631371"/>
              <a:gd name="connsiteX10" fmla="*/ 97972 w 1166053"/>
              <a:gd name="connsiteY10" fmla="*/ 468086 h 631371"/>
              <a:gd name="connsiteX11" fmla="*/ 130629 w 1166053"/>
              <a:gd name="connsiteY11" fmla="*/ 489857 h 631371"/>
              <a:gd name="connsiteX12" fmla="*/ 185058 w 1166053"/>
              <a:gd name="connsiteY12" fmla="*/ 533400 h 631371"/>
              <a:gd name="connsiteX13" fmla="*/ 228600 w 1166053"/>
              <a:gd name="connsiteY13" fmla="*/ 555171 h 631371"/>
              <a:gd name="connsiteX14" fmla="*/ 293915 w 1166053"/>
              <a:gd name="connsiteY14" fmla="*/ 598714 h 631371"/>
              <a:gd name="connsiteX15" fmla="*/ 381000 w 1166053"/>
              <a:gd name="connsiteY15" fmla="*/ 620486 h 631371"/>
              <a:gd name="connsiteX16" fmla="*/ 424543 w 1166053"/>
              <a:gd name="connsiteY16" fmla="*/ 631371 h 631371"/>
              <a:gd name="connsiteX17" fmla="*/ 772886 w 1166053"/>
              <a:gd name="connsiteY17" fmla="*/ 620486 h 631371"/>
              <a:gd name="connsiteX18" fmla="*/ 805543 w 1166053"/>
              <a:gd name="connsiteY18" fmla="*/ 609600 h 631371"/>
              <a:gd name="connsiteX19" fmla="*/ 849086 w 1166053"/>
              <a:gd name="connsiteY19" fmla="*/ 576943 h 631371"/>
              <a:gd name="connsiteX20" fmla="*/ 881743 w 1166053"/>
              <a:gd name="connsiteY20" fmla="*/ 566057 h 631371"/>
              <a:gd name="connsiteX21" fmla="*/ 936172 w 1166053"/>
              <a:gd name="connsiteY21" fmla="*/ 522514 h 631371"/>
              <a:gd name="connsiteX22" fmla="*/ 1034143 w 1166053"/>
              <a:gd name="connsiteY22" fmla="*/ 457200 h 631371"/>
              <a:gd name="connsiteX23" fmla="*/ 1099458 w 1166053"/>
              <a:gd name="connsiteY23" fmla="*/ 413657 h 631371"/>
              <a:gd name="connsiteX24" fmla="*/ 1132115 w 1166053"/>
              <a:gd name="connsiteY24" fmla="*/ 391886 h 631371"/>
              <a:gd name="connsiteX25" fmla="*/ 1143000 w 1166053"/>
              <a:gd name="connsiteY25" fmla="*/ 348343 h 631371"/>
              <a:gd name="connsiteX26" fmla="*/ 1164772 w 1166053"/>
              <a:gd name="connsiteY26" fmla="*/ 304800 h 631371"/>
              <a:gd name="connsiteX27" fmla="*/ 1153886 w 1166053"/>
              <a:gd name="connsiteY27" fmla="*/ 174171 h 631371"/>
              <a:gd name="connsiteX28" fmla="*/ 1121229 w 1166053"/>
              <a:gd name="connsiteY28" fmla="*/ 163286 h 631371"/>
              <a:gd name="connsiteX29" fmla="*/ 1034143 w 1166053"/>
              <a:gd name="connsiteY29" fmla="*/ 152400 h 631371"/>
              <a:gd name="connsiteX30" fmla="*/ 903515 w 1166053"/>
              <a:gd name="connsiteY30" fmla="*/ 130628 h 631371"/>
              <a:gd name="connsiteX31" fmla="*/ 576943 w 1166053"/>
              <a:gd name="connsiteY31" fmla="*/ 108857 h 631371"/>
              <a:gd name="connsiteX32" fmla="*/ 500743 w 1166053"/>
              <a:gd name="connsiteY32" fmla="*/ 87086 h 631371"/>
              <a:gd name="connsiteX33" fmla="*/ 468086 w 1166053"/>
              <a:gd name="connsiteY33" fmla="*/ 76200 h 631371"/>
              <a:gd name="connsiteX34" fmla="*/ 402772 w 1166053"/>
              <a:gd name="connsiteY34" fmla="*/ 32657 h 631371"/>
              <a:gd name="connsiteX35" fmla="*/ 381000 w 1166053"/>
              <a:gd name="connsiteY35" fmla="*/ 10886 h 631371"/>
              <a:gd name="connsiteX36" fmla="*/ 348343 w 1166053"/>
              <a:gd name="connsiteY36" fmla="*/ 0 h 6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66053" h="631371">
                <a:moveTo>
                  <a:pt x="533400" y="43543"/>
                </a:moveTo>
                <a:cubicBezTo>
                  <a:pt x="424543" y="47171"/>
                  <a:pt x="314711" y="39445"/>
                  <a:pt x="206829" y="54428"/>
                </a:cubicBezTo>
                <a:cubicBezTo>
                  <a:pt x="180912" y="58028"/>
                  <a:pt x="164918" y="86269"/>
                  <a:pt x="141515" y="97971"/>
                </a:cubicBezTo>
                <a:cubicBezTo>
                  <a:pt x="127001" y="105228"/>
                  <a:pt x="111887" y="111394"/>
                  <a:pt x="97972" y="119743"/>
                </a:cubicBezTo>
                <a:cubicBezTo>
                  <a:pt x="75535" y="133205"/>
                  <a:pt x="32658" y="163286"/>
                  <a:pt x="32658" y="163286"/>
                </a:cubicBezTo>
                <a:cubicBezTo>
                  <a:pt x="29029" y="174172"/>
                  <a:pt x="26904" y="185680"/>
                  <a:pt x="21772" y="195943"/>
                </a:cubicBezTo>
                <a:cubicBezTo>
                  <a:pt x="15921" y="207645"/>
                  <a:pt x="0" y="215517"/>
                  <a:pt x="0" y="228600"/>
                </a:cubicBezTo>
                <a:cubicBezTo>
                  <a:pt x="0" y="272743"/>
                  <a:pt x="13115" y="315942"/>
                  <a:pt x="21772" y="359228"/>
                </a:cubicBezTo>
                <a:cubicBezTo>
                  <a:pt x="24022" y="370480"/>
                  <a:pt x="26293" y="382338"/>
                  <a:pt x="32658" y="391886"/>
                </a:cubicBezTo>
                <a:cubicBezTo>
                  <a:pt x="41197" y="404695"/>
                  <a:pt x="55296" y="412854"/>
                  <a:pt x="65315" y="424543"/>
                </a:cubicBezTo>
                <a:cubicBezTo>
                  <a:pt x="77122" y="438318"/>
                  <a:pt x="85143" y="455257"/>
                  <a:pt x="97972" y="468086"/>
                </a:cubicBezTo>
                <a:cubicBezTo>
                  <a:pt x="107223" y="477337"/>
                  <a:pt x="120163" y="482007"/>
                  <a:pt x="130629" y="489857"/>
                </a:cubicBezTo>
                <a:cubicBezTo>
                  <a:pt x="149217" y="503798"/>
                  <a:pt x="165726" y="520512"/>
                  <a:pt x="185058" y="533400"/>
                </a:cubicBezTo>
                <a:cubicBezTo>
                  <a:pt x="198560" y="542401"/>
                  <a:pt x="215098" y="546170"/>
                  <a:pt x="228600" y="555171"/>
                </a:cubicBezTo>
                <a:cubicBezTo>
                  <a:pt x="298387" y="601696"/>
                  <a:pt x="183417" y="551358"/>
                  <a:pt x="293915" y="598714"/>
                </a:cubicBezTo>
                <a:cubicBezTo>
                  <a:pt x="325338" y="612181"/>
                  <a:pt x="345612" y="612622"/>
                  <a:pt x="381000" y="620486"/>
                </a:cubicBezTo>
                <a:cubicBezTo>
                  <a:pt x="395605" y="623731"/>
                  <a:pt x="410029" y="627743"/>
                  <a:pt x="424543" y="631371"/>
                </a:cubicBezTo>
                <a:cubicBezTo>
                  <a:pt x="540657" y="627743"/>
                  <a:pt x="656904" y="627113"/>
                  <a:pt x="772886" y="620486"/>
                </a:cubicBezTo>
                <a:cubicBezTo>
                  <a:pt x="784342" y="619831"/>
                  <a:pt x="795580" y="615293"/>
                  <a:pt x="805543" y="609600"/>
                </a:cubicBezTo>
                <a:cubicBezTo>
                  <a:pt x="821295" y="600599"/>
                  <a:pt x="833334" y="585944"/>
                  <a:pt x="849086" y="576943"/>
                </a:cubicBezTo>
                <a:cubicBezTo>
                  <a:pt x="859049" y="571250"/>
                  <a:pt x="871480" y="571189"/>
                  <a:pt x="881743" y="566057"/>
                </a:cubicBezTo>
                <a:cubicBezTo>
                  <a:pt x="935021" y="539418"/>
                  <a:pt x="895671" y="552890"/>
                  <a:pt x="936172" y="522514"/>
                </a:cubicBezTo>
                <a:cubicBezTo>
                  <a:pt x="936192" y="522499"/>
                  <a:pt x="1017804" y="468093"/>
                  <a:pt x="1034143" y="457200"/>
                </a:cubicBezTo>
                <a:lnTo>
                  <a:pt x="1099458" y="413657"/>
                </a:lnTo>
                <a:lnTo>
                  <a:pt x="1132115" y="391886"/>
                </a:lnTo>
                <a:cubicBezTo>
                  <a:pt x="1135743" y="377372"/>
                  <a:pt x="1137747" y="362351"/>
                  <a:pt x="1143000" y="348343"/>
                </a:cubicBezTo>
                <a:cubicBezTo>
                  <a:pt x="1148698" y="333149"/>
                  <a:pt x="1163760" y="320996"/>
                  <a:pt x="1164772" y="304800"/>
                </a:cubicBezTo>
                <a:cubicBezTo>
                  <a:pt x="1167498" y="261191"/>
                  <a:pt x="1166736" y="215933"/>
                  <a:pt x="1153886" y="174171"/>
                </a:cubicBezTo>
                <a:cubicBezTo>
                  <a:pt x="1150512" y="163204"/>
                  <a:pt x="1132518" y="165339"/>
                  <a:pt x="1121229" y="163286"/>
                </a:cubicBezTo>
                <a:cubicBezTo>
                  <a:pt x="1092446" y="158053"/>
                  <a:pt x="1063074" y="156740"/>
                  <a:pt x="1034143" y="152400"/>
                </a:cubicBezTo>
                <a:cubicBezTo>
                  <a:pt x="990488" y="145852"/>
                  <a:pt x="945393" y="144587"/>
                  <a:pt x="903515" y="130628"/>
                </a:cubicBezTo>
                <a:cubicBezTo>
                  <a:pt x="777850" y="88742"/>
                  <a:pt x="882325" y="120168"/>
                  <a:pt x="576943" y="108857"/>
                </a:cubicBezTo>
                <a:cubicBezTo>
                  <a:pt x="498643" y="82756"/>
                  <a:pt x="596424" y="114423"/>
                  <a:pt x="500743" y="87086"/>
                </a:cubicBezTo>
                <a:cubicBezTo>
                  <a:pt x="489710" y="83934"/>
                  <a:pt x="478117" y="81773"/>
                  <a:pt x="468086" y="76200"/>
                </a:cubicBezTo>
                <a:cubicBezTo>
                  <a:pt x="445213" y="63493"/>
                  <a:pt x="421275" y="51159"/>
                  <a:pt x="402772" y="32657"/>
                </a:cubicBezTo>
                <a:cubicBezTo>
                  <a:pt x="395515" y="25400"/>
                  <a:pt x="389801" y="16166"/>
                  <a:pt x="381000" y="10886"/>
                </a:cubicBezTo>
                <a:cubicBezTo>
                  <a:pt x="371161" y="4982"/>
                  <a:pt x="348343" y="0"/>
                  <a:pt x="34834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83568" y="1052736"/>
            <a:ext cx="1656184" cy="16082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10" idx="36"/>
          </p:cNvCxnSpPr>
          <p:nvPr/>
        </p:nvCxnSpPr>
        <p:spPr>
          <a:xfrm flipH="1" flipV="1">
            <a:off x="2339752" y="2548912"/>
            <a:ext cx="4391128" cy="1988538"/>
          </a:xfrm>
          <a:prstGeom prst="curvedConnector3">
            <a:avLst>
              <a:gd name="adj1" fmla="val -298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2051720" y="198884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олилиния 22"/>
          <p:cNvSpPr/>
          <p:nvPr/>
        </p:nvSpPr>
        <p:spPr>
          <a:xfrm>
            <a:off x="1153886" y="772886"/>
            <a:ext cx="1502228" cy="1426028"/>
          </a:xfrm>
          <a:custGeom>
            <a:avLst/>
            <a:gdLst>
              <a:gd name="connsiteX0" fmla="*/ 185057 w 1502228"/>
              <a:gd name="connsiteY0" fmla="*/ 130628 h 1426028"/>
              <a:gd name="connsiteX1" fmla="*/ 141514 w 1502228"/>
              <a:gd name="connsiteY1" fmla="*/ 304800 h 1426028"/>
              <a:gd name="connsiteX2" fmla="*/ 108857 w 1502228"/>
              <a:gd name="connsiteY2" fmla="*/ 391885 h 1426028"/>
              <a:gd name="connsiteX3" fmla="*/ 87085 w 1502228"/>
              <a:gd name="connsiteY3" fmla="*/ 576943 h 1426028"/>
              <a:gd name="connsiteX4" fmla="*/ 97971 w 1502228"/>
              <a:gd name="connsiteY4" fmla="*/ 664028 h 1426028"/>
              <a:gd name="connsiteX5" fmla="*/ 141514 w 1502228"/>
              <a:gd name="connsiteY5" fmla="*/ 718457 h 1426028"/>
              <a:gd name="connsiteX6" fmla="*/ 163285 w 1502228"/>
              <a:gd name="connsiteY6" fmla="*/ 751114 h 1426028"/>
              <a:gd name="connsiteX7" fmla="*/ 239485 w 1502228"/>
              <a:gd name="connsiteY7" fmla="*/ 816428 h 1426028"/>
              <a:gd name="connsiteX8" fmla="*/ 261257 w 1502228"/>
              <a:gd name="connsiteY8" fmla="*/ 849085 h 1426028"/>
              <a:gd name="connsiteX9" fmla="*/ 348343 w 1502228"/>
              <a:gd name="connsiteY9" fmla="*/ 925285 h 1426028"/>
              <a:gd name="connsiteX10" fmla="*/ 402771 w 1502228"/>
              <a:gd name="connsiteY10" fmla="*/ 1001485 h 1426028"/>
              <a:gd name="connsiteX11" fmla="*/ 457200 w 1502228"/>
              <a:gd name="connsiteY11" fmla="*/ 1045028 h 1426028"/>
              <a:gd name="connsiteX12" fmla="*/ 500743 w 1502228"/>
              <a:gd name="connsiteY12" fmla="*/ 1088571 h 1426028"/>
              <a:gd name="connsiteX13" fmla="*/ 555171 w 1502228"/>
              <a:gd name="connsiteY13" fmla="*/ 1132114 h 1426028"/>
              <a:gd name="connsiteX14" fmla="*/ 576943 w 1502228"/>
              <a:gd name="connsiteY14" fmla="*/ 1153885 h 1426028"/>
              <a:gd name="connsiteX15" fmla="*/ 642257 w 1502228"/>
              <a:gd name="connsiteY15" fmla="*/ 1197428 h 1426028"/>
              <a:gd name="connsiteX16" fmla="*/ 685800 w 1502228"/>
              <a:gd name="connsiteY16" fmla="*/ 1251857 h 1426028"/>
              <a:gd name="connsiteX17" fmla="*/ 740228 w 1502228"/>
              <a:gd name="connsiteY17" fmla="*/ 1295400 h 1426028"/>
              <a:gd name="connsiteX18" fmla="*/ 816428 w 1502228"/>
              <a:gd name="connsiteY18" fmla="*/ 1349828 h 1426028"/>
              <a:gd name="connsiteX19" fmla="*/ 870857 w 1502228"/>
              <a:gd name="connsiteY19" fmla="*/ 1382485 h 1426028"/>
              <a:gd name="connsiteX20" fmla="*/ 892628 w 1502228"/>
              <a:gd name="connsiteY20" fmla="*/ 1404257 h 1426028"/>
              <a:gd name="connsiteX21" fmla="*/ 957943 w 1502228"/>
              <a:gd name="connsiteY21" fmla="*/ 1426028 h 1426028"/>
              <a:gd name="connsiteX22" fmla="*/ 1208314 w 1502228"/>
              <a:gd name="connsiteY22" fmla="*/ 1415143 h 1426028"/>
              <a:gd name="connsiteX23" fmla="*/ 1230085 w 1502228"/>
              <a:gd name="connsiteY23" fmla="*/ 1393371 h 1426028"/>
              <a:gd name="connsiteX24" fmla="*/ 1295400 w 1502228"/>
              <a:gd name="connsiteY24" fmla="*/ 1371600 h 1426028"/>
              <a:gd name="connsiteX25" fmla="*/ 1371600 w 1502228"/>
              <a:gd name="connsiteY25" fmla="*/ 1317171 h 1426028"/>
              <a:gd name="connsiteX26" fmla="*/ 1382485 w 1502228"/>
              <a:gd name="connsiteY26" fmla="*/ 1284514 h 1426028"/>
              <a:gd name="connsiteX27" fmla="*/ 1404257 w 1502228"/>
              <a:gd name="connsiteY27" fmla="*/ 1262743 h 1426028"/>
              <a:gd name="connsiteX28" fmla="*/ 1447800 w 1502228"/>
              <a:gd name="connsiteY28" fmla="*/ 1208314 h 1426028"/>
              <a:gd name="connsiteX29" fmla="*/ 1469571 w 1502228"/>
              <a:gd name="connsiteY29" fmla="*/ 1143000 h 1426028"/>
              <a:gd name="connsiteX30" fmla="*/ 1502228 w 1502228"/>
              <a:gd name="connsiteY30" fmla="*/ 881743 h 1426028"/>
              <a:gd name="connsiteX31" fmla="*/ 1480457 w 1502228"/>
              <a:gd name="connsiteY31" fmla="*/ 631371 h 1426028"/>
              <a:gd name="connsiteX32" fmla="*/ 1458685 w 1502228"/>
              <a:gd name="connsiteY32" fmla="*/ 566057 h 1426028"/>
              <a:gd name="connsiteX33" fmla="*/ 1447800 w 1502228"/>
              <a:gd name="connsiteY33" fmla="*/ 533400 h 1426028"/>
              <a:gd name="connsiteX34" fmla="*/ 1426028 w 1502228"/>
              <a:gd name="connsiteY34" fmla="*/ 500743 h 1426028"/>
              <a:gd name="connsiteX35" fmla="*/ 1393371 w 1502228"/>
              <a:gd name="connsiteY35" fmla="*/ 446314 h 1426028"/>
              <a:gd name="connsiteX36" fmla="*/ 1371600 w 1502228"/>
              <a:gd name="connsiteY36" fmla="*/ 402771 h 1426028"/>
              <a:gd name="connsiteX37" fmla="*/ 1328057 w 1502228"/>
              <a:gd name="connsiteY37" fmla="*/ 359228 h 1426028"/>
              <a:gd name="connsiteX38" fmla="*/ 1306285 w 1502228"/>
              <a:gd name="connsiteY38" fmla="*/ 337457 h 1426028"/>
              <a:gd name="connsiteX39" fmla="*/ 1262743 w 1502228"/>
              <a:gd name="connsiteY39" fmla="*/ 272143 h 1426028"/>
              <a:gd name="connsiteX40" fmla="*/ 1240971 w 1502228"/>
              <a:gd name="connsiteY40" fmla="*/ 239485 h 1426028"/>
              <a:gd name="connsiteX41" fmla="*/ 1208314 w 1502228"/>
              <a:gd name="connsiteY41" fmla="*/ 217714 h 1426028"/>
              <a:gd name="connsiteX42" fmla="*/ 1197428 w 1502228"/>
              <a:gd name="connsiteY42" fmla="*/ 185057 h 1426028"/>
              <a:gd name="connsiteX43" fmla="*/ 1143000 w 1502228"/>
              <a:gd name="connsiteY43" fmla="*/ 141514 h 1426028"/>
              <a:gd name="connsiteX44" fmla="*/ 1110343 w 1502228"/>
              <a:gd name="connsiteY44" fmla="*/ 130628 h 1426028"/>
              <a:gd name="connsiteX45" fmla="*/ 1045028 w 1502228"/>
              <a:gd name="connsiteY45" fmla="*/ 97971 h 1426028"/>
              <a:gd name="connsiteX46" fmla="*/ 957943 w 1502228"/>
              <a:gd name="connsiteY46" fmla="*/ 76200 h 1426028"/>
              <a:gd name="connsiteX47" fmla="*/ 914400 w 1502228"/>
              <a:gd name="connsiteY47" fmla="*/ 54428 h 1426028"/>
              <a:gd name="connsiteX48" fmla="*/ 794657 w 1502228"/>
              <a:gd name="connsiteY48" fmla="*/ 21771 h 1426028"/>
              <a:gd name="connsiteX49" fmla="*/ 718457 w 1502228"/>
              <a:gd name="connsiteY49" fmla="*/ 0 h 1426028"/>
              <a:gd name="connsiteX50" fmla="*/ 250371 w 1502228"/>
              <a:gd name="connsiteY50" fmla="*/ 10885 h 1426028"/>
              <a:gd name="connsiteX51" fmla="*/ 185057 w 1502228"/>
              <a:gd name="connsiteY51" fmla="*/ 43543 h 1426028"/>
              <a:gd name="connsiteX52" fmla="*/ 119743 w 1502228"/>
              <a:gd name="connsiteY52" fmla="*/ 65314 h 1426028"/>
              <a:gd name="connsiteX53" fmla="*/ 76200 w 1502228"/>
              <a:gd name="connsiteY53" fmla="*/ 108857 h 1426028"/>
              <a:gd name="connsiteX54" fmla="*/ 54428 w 1502228"/>
              <a:gd name="connsiteY54" fmla="*/ 130628 h 1426028"/>
              <a:gd name="connsiteX55" fmla="*/ 43543 w 1502228"/>
              <a:gd name="connsiteY55" fmla="*/ 163285 h 1426028"/>
              <a:gd name="connsiteX56" fmla="*/ 21771 w 1502228"/>
              <a:gd name="connsiteY56" fmla="*/ 185057 h 1426028"/>
              <a:gd name="connsiteX57" fmla="*/ 10885 w 1502228"/>
              <a:gd name="connsiteY57" fmla="*/ 261257 h 1426028"/>
              <a:gd name="connsiteX58" fmla="*/ 0 w 1502228"/>
              <a:gd name="connsiteY58" fmla="*/ 293914 h 142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02228" h="1426028">
                <a:moveTo>
                  <a:pt x="185057" y="130628"/>
                </a:moveTo>
                <a:cubicBezTo>
                  <a:pt x="170543" y="188685"/>
                  <a:pt x="158710" y="247480"/>
                  <a:pt x="141514" y="304800"/>
                </a:cubicBezTo>
                <a:cubicBezTo>
                  <a:pt x="99929" y="443418"/>
                  <a:pt x="135778" y="257283"/>
                  <a:pt x="108857" y="391885"/>
                </a:cubicBezTo>
                <a:cubicBezTo>
                  <a:pt x="94295" y="464695"/>
                  <a:pt x="94680" y="493396"/>
                  <a:pt x="87085" y="576943"/>
                </a:cubicBezTo>
                <a:cubicBezTo>
                  <a:pt x="90714" y="605971"/>
                  <a:pt x="90273" y="635805"/>
                  <a:pt x="97971" y="664028"/>
                </a:cubicBezTo>
                <a:cubicBezTo>
                  <a:pt x="104902" y="689443"/>
                  <a:pt x="126600" y="699814"/>
                  <a:pt x="141514" y="718457"/>
                </a:cubicBezTo>
                <a:cubicBezTo>
                  <a:pt x="149687" y="728673"/>
                  <a:pt x="154771" y="741181"/>
                  <a:pt x="163285" y="751114"/>
                </a:cubicBezTo>
                <a:cubicBezTo>
                  <a:pt x="198481" y="792176"/>
                  <a:pt x="200965" y="790749"/>
                  <a:pt x="239485" y="816428"/>
                </a:cubicBezTo>
                <a:cubicBezTo>
                  <a:pt x="246742" y="827314"/>
                  <a:pt x="252006" y="839834"/>
                  <a:pt x="261257" y="849085"/>
                </a:cubicBezTo>
                <a:cubicBezTo>
                  <a:pt x="318787" y="906615"/>
                  <a:pt x="277751" y="819392"/>
                  <a:pt x="348343" y="925285"/>
                </a:cubicBezTo>
                <a:cubicBezTo>
                  <a:pt x="367199" y="953570"/>
                  <a:pt x="380261" y="974474"/>
                  <a:pt x="402771" y="1001485"/>
                </a:cubicBezTo>
                <a:cubicBezTo>
                  <a:pt x="433654" y="1038544"/>
                  <a:pt x="416182" y="1009870"/>
                  <a:pt x="457200" y="1045028"/>
                </a:cubicBezTo>
                <a:cubicBezTo>
                  <a:pt x="472785" y="1058386"/>
                  <a:pt x="486229" y="1074057"/>
                  <a:pt x="500743" y="1088571"/>
                </a:cubicBezTo>
                <a:cubicBezTo>
                  <a:pt x="553309" y="1141137"/>
                  <a:pt x="486512" y="1077188"/>
                  <a:pt x="555171" y="1132114"/>
                </a:cubicBezTo>
                <a:cubicBezTo>
                  <a:pt x="563185" y="1138525"/>
                  <a:pt x="568732" y="1147727"/>
                  <a:pt x="576943" y="1153885"/>
                </a:cubicBezTo>
                <a:cubicBezTo>
                  <a:pt x="597876" y="1169584"/>
                  <a:pt x="642257" y="1197428"/>
                  <a:pt x="642257" y="1197428"/>
                </a:cubicBezTo>
                <a:cubicBezTo>
                  <a:pt x="663450" y="1261005"/>
                  <a:pt x="636561" y="1202617"/>
                  <a:pt x="685800" y="1251857"/>
                </a:cubicBezTo>
                <a:cubicBezTo>
                  <a:pt x="735038" y="1301096"/>
                  <a:pt x="676652" y="1274207"/>
                  <a:pt x="740228" y="1295400"/>
                </a:cubicBezTo>
                <a:cubicBezTo>
                  <a:pt x="791885" y="1347057"/>
                  <a:pt x="764298" y="1332452"/>
                  <a:pt x="816428" y="1349828"/>
                </a:cubicBezTo>
                <a:cubicBezTo>
                  <a:pt x="871596" y="1404996"/>
                  <a:pt x="800198" y="1340089"/>
                  <a:pt x="870857" y="1382485"/>
                </a:cubicBezTo>
                <a:cubicBezTo>
                  <a:pt x="879658" y="1387765"/>
                  <a:pt x="883448" y="1399667"/>
                  <a:pt x="892628" y="1404257"/>
                </a:cubicBezTo>
                <a:cubicBezTo>
                  <a:pt x="913154" y="1414520"/>
                  <a:pt x="957943" y="1426028"/>
                  <a:pt x="957943" y="1426028"/>
                </a:cubicBezTo>
                <a:cubicBezTo>
                  <a:pt x="1041400" y="1422400"/>
                  <a:pt x="1125373" y="1425096"/>
                  <a:pt x="1208314" y="1415143"/>
                </a:cubicBezTo>
                <a:cubicBezTo>
                  <a:pt x="1218504" y="1413920"/>
                  <a:pt x="1220905" y="1397961"/>
                  <a:pt x="1230085" y="1393371"/>
                </a:cubicBezTo>
                <a:cubicBezTo>
                  <a:pt x="1250611" y="1383108"/>
                  <a:pt x="1295400" y="1371600"/>
                  <a:pt x="1295400" y="1371600"/>
                </a:cubicBezTo>
                <a:cubicBezTo>
                  <a:pt x="1347057" y="1319943"/>
                  <a:pt x="1319470" y="1334548"/>
                  <a:pt x="1371600" y="1317171"/>
                </a:cubicBezTo>
                <a:cubicBezTo>
                  <a:pt x="1375228" y="1306285"/>
                  <a:pt x="1376581" y="1294353"/>
                  <a:pt x="1382485" y="1284514"/>
                </a:cubicBezTo>
                <a:cubicBezTo>
                  <a:pt x="1387765" y="1275713"/>
                  <a:pt x="1397846" y="1270757"/>
                  <a:pt x="1404257" y="1262743"/>
                </a:cubicBezTo>
                <a:cubicBezTo>
                  <a:pt x="1459186" y="1194082"/>
                  <a:pt x="1395231" y="1260880"/>
                  <a:pt x="1447800" y="1208314"/>
                </a:cubicBezTo>
                <a:cubicBezTo>
                  <a:pt x="1455057" y="1186543"/>
                  <a:pt x="1466325" y="1165718"/>
                  <a:pt x="1469571" y="1143000"/>
                </a:cubicBezTo>
                <a:cubicBezTo>
                  <a:pt x="1496500" y="954500"/>
                  <a:pt x="1486237" y="1041661"/>
                  <a:pt x="1502228" y="881743"/>
                </a:cubicBezTo>
                <a:cubicBezTo>
                  <a:pt x="1499110" y="828736"/>
                  <a:pt x="1498265" y="702600"/>
                  <a:pt x="1480457" y="631371"/>
                </a:cubicBezTo>
                <a:cubicBezTo>
                  <a:pt x="1474891" y="609107"/>
                  <a:pt x="1465942" y="587828"/>
                  <a:pt x="1458685" y="566057"/>
                </a:cubicBezTo>
                <a:cubicBezTo>
                  <a:pt x="1455056" y="555171"/>
                  <a:pt x="1454165" y="542947"/>
                  <a:pt x="1447800" y="533400"/>
                </a:cubicBezTo>
                <a:lnTo>
                  <a:pt x="1426028" y="500743"/>
                </a:lnTo>
                <a:cubicBezTo>
                  <a:pt x="1400761" y="424935"/>
                  <a:pt x="1433218" y="506084"/>
                  <a:pt x="1393371" y="446314"/>
                </a:cubicBezTo>
                <a:cubicBezTo>
                  <a:pt x="1384370" y="432812"/>
                  <a:pt x="1381336" y="415753"/>
                  <a:pt x="1371600" y="402771"/>
                </a:cubicBezTo>
                <a:cubicBezTo>
                  <a:pt x="1359284" y="386350"/>
                  <a:pt x="1342571" y="373742"/>
                  <a:pt x="1328057" y="359228"/>
                </a:cubicBezTo>
                <a:cubicBezTo>
                  <a:pt x="1320800" y="351971"/>
                  <a:pt x="1311978" y="345997"/>
                  <a:pt x="1306285" y="337457"/>
                </a:cubicBezTo>
                <a:lnTo>
                  <a:pt x="1262743" y="272143"/>
                </a:lnTo>
                <a:cubicBezTo>
                  <a:pt x="1255486" y="261257"/>
                  <a:pt x="1251857" y="246742"/>
                  <a:pt x="1240971" y="239485"/>
                </a:cubicBezTo>
                <a:lnTo>
                  <a:pt x="1208314" y="217714"/>
                </a:lnTo>
                <a:cubicBezTo>
                  <a:pt x="1204685" y="206828"/>
                  <a:pt x="1203332" y="194896"/>
                  <a:pt x="1197428" y="185057"/>
                </a:cubicBezTo>
                <a:cubicBezTo>
                  <a:pt x="1188748" y="170591"/>
                  <a:pt x="1155716" y="147872"/>
                  <a:pt x="1143000" y="141514"/>
                </a:cubicBezTo>
                <a:cubicBezTo>
                  <a:pt x="1132737" y="136382"/>
                  <a:pt x="1120606" y="135760"/>
                  <a:pt x="1110343" y="130628"/>
                </a:cubicBezTo>
                <a:cubicBezTo>
                  <a:pt x="1050896" y="100905"/>
                  <a:pt x="1105219" y="114387"/>
                  <a:pt x="1045028" y="97971"/>
                </a:cubicBezTo>
                <a:cubicBezTo>
                  <a:pt x="1016161" y="90098"/>
                  <a:pt x="957943" y="76200"/>
                  <a:pt x="957943" y="76200"/>
                </a:cubicBezTo>
                <a:cubicBezTo>
                  <a:pt x="943429" y="68943"/>
                  <a:pt x="929316" y="60820"/>
                  <a:pt x="914400" y="54428"/>
                </a:cubicBezTo>
                <a:cubicBezTo>
                  <a:pt x="885921" y="42223"/>
                  <a:pt x="807956" y="25096"/>
                  <a:pt x="794657" y="21771"/>
                </a:cubicBezTo>
                <a:cubicBezTo>
                  <a:pt x="739982" y="8102"/>
                  <a:pt x="765307" y="15616"/>
                  <a:pt x="718457" y="0"/>
                </a:cubicBezTo>
                <a:cubicBezTo>
                  <a:pt x="562428" y="3628"/>
                  <a:pt x="406295" y="4106"/>
                  <a:pt x="250371" y="10885"/>
                </a:cubicBezTo>
                <a:cubicBezTo>
                  <a:pt x="217367" y="12320"/>
                  <a:pt x="213505" y="30899"/>
                  <a:pt x="185057" y="43543"/>
                </a:cubicBezTo>
                <a:cubicBezTo>
                  <a:pt x="164086" y="52864"/>
                  <a:pt x="119743" y="65314"/>
                  <a:pt x="119743" y="65314"/>
                </a:cubicBezTo>
                <a:lnTo>
                  <a:pt x="76200" y="108857"/>
                </a:lnTo>
                <a:lnTo>
                  <a:pt x="54428" y="130628"/>
                </a:lnTo>
                <a:cubicBezTo>
                  <a:pt x="50800" y="141514"/>
                  <a:pt x="49446" y="153446"/>
                  <a:pt x="43543" y="163285"/>
                </a:cubicBezTo>
                <a:cubicBezTo>
                  <a:pt x="38263" y="172086"/>
                  <a:pt x="25017" y="175320"/>
                  <a:pt x="21771" y="185057"/>
                </a:cubicBezTo>
                <a:cubicBezTo>
                  <a:pt x="13657" y="209398"/>
                  <a:pt x="15917" y="236097"/>
                  <a:pt x="10885" y="261257"/>
                </a:cubicBezTo>
                <a:cubicBezTo>
                  <a:pt x="8635" y="272509"/>
                  <a:pt x="0" y="293914"/>
                  <a:pt x="0" y="2939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Прямоугольник 23"/>
              <p:cNvSpPr/>
              <p:nvPr/>
            </p:nvSpPr>
            <p:spPr>
              <a:xfrm>
                <a:off x="467544" y="5781667"/>
                <a:ext cx="415812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/>
                          </a:rPr>
                          <m:t>𝑷𝒓𝒆𝒅𝒊𝒄𝒕</m:t>
                        </m:r>
                        <m:r>
                          <a:rPr lang="en-US" sz="2200" b="1" i="1" smtClean="0">
                            <a:latin typeface="Cambria Math"/>
                          </a:rPr>
                          <m:t> "</m:t>
                        </m:r>
                        <m:r>
                          <m:rPr>
                            <m:nor/>
                          </m:rPr>
                          <a:rPr lang="en-US" sz="2200" b="1" i="0" smtClean="0">
                            <a:latin typeface="Cambria Math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200" b="1" i="0" smtClean="0">
                            <a:latin typeface="Cambria Math"/>
                          </a:rPr>
                          <m:t> = 0</m:t>
                        </m:r>
                        <m:r>
                          <a:rPr lang="en-US" sz="2200" b="1" i="1" smtClean="0">
                            <a:latin typeface="Cambria Math"/>
                          </a:rPr>
                          <m:t>"   </m:t>
                        </m:r>
                        <m:r>
                          <a:rPr lang="en-US" sz="2200" b="1" i="1" smtClean="0">
                            <a:latin typeface="Cambria Math"/>
                          </a:rPr>
                          <m:t>𝒊𝒇</m:t>
                        </m:r>
                        <m:r>
                          <a:rPr lang="en-US" sz="2200" b="1" i="1" smtClean="0">
                            <a:latin typeface="Cambria Math"/>
                          </a:rPr>
                          <m:t>  </m:t>
                        </m:r>
                        <m:r>
                          <a:rPr lang="en-US" sz="22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2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200" b="1" i="0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sz="2200" b="1" dirty="0"/>
                  <a:t>3</a:t>
                </a:r>
                <a:endParaRPr lang="ru-RU" sz="2200" b="1" dirty="0"/>
              </a:p>
            </p:txBody>
          </p:sp>
        </mc:Choice>
        <mc:Fallback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781667"/>
                <a:ext cx="4158126" cy="430887"/>
              </a:xfrm>
              <a:prstGeom prst="rect">
                <a:avLst/>
              </a:prstGeom>
              <a:blipFill rotWithShape="1">
                <a:blip r:embed="rId7"/>
                <a:stretch>
                  <a:fillRect t="-8451" r="-880" b="-26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олилиния 24"/>
          <p:cNvSpPr/>
          <p:nvPr/>
        </p:nvSpPr>
        <p:spPr>
          <a:xfrm>
            <a:off x="3102429" y="5669564"/>
            <a:ext cx="1545771" cy="783772"/>
          </a:xfrm>
          <a:custGeom>
            <a:avLst/>
            <a:gdLst>
              <a:gd name="connsiteX0" fmla="*/ 326571 w 1545771"/>
              <a:gd name="connsiteY0" fmla="*/ 0 h 783772"/>
              <a:gd name="connsiteX1" fmla="*/ 163285 w 1545771"/>
              <a:gd name="connsiteY1" fmla="*/ 10886 h 783772"/>
              <a:gd name="connsiteX2" fmla="*/ 130628 w 1545771"/>
              <a:gd name="connsiteY2" fmla="*/ 32657 h 783772"/>
              <a:gd name="connsiteX3" fmla="*/ 87085 w 1545771"/>
              <a:gd name="connsiteY3" fmla="*/ 43543 h 783772"/>
              <a:gd name="connsiteX4" fmla="*/ 54428 w 1545771"/>
              <a:gd name="connsiteY4" fmla="*/ 54429 h 783772"/>
              <a:gd name="connsiteX5" fmla="*/ 32657 w 1545771"/>
              <a:gd name="connsiteY5" fmla="*/ 87086 h 783772"/>
              <a:gd name="connsiteX6" fmla="*/ 10885 w 1545771"/>
              <a:gd name="connsiteY6" fmla="*/ 163286 h 783772"/>
              <a:gd name="connsiteX7" fmla="*/ 21771 w 1545771"/>
              <a:gd name="connsiteY7" fmla="*/ 446314 h 783772"/>
              <a:gd name="connsiteX8" fmla="*/ 54428 w 1545771"/>
              <a:gd name="connsiteY8" fmla="*/ 555172 h 783772"/>
              <a:gd name="connsiteX9" fmla="*/ 87085 w 1545771"/>
              <a:gd name="connsiteY9" fmla="*/ 631372 h 783772"/>
              <a:gd name="connsiteX10" fmla="*/ 152400 w 1545771"/>
              <a:gd name="connsiteY10" fmla="*/ 674914 h 783772"/>
              <a:gd name="connsiteX11" fmla="*/ 217714 w 1545771"/>
              <a:gd name="connsiteY11" fmla="*/ 718457 h 783772"/>
              <a:gd name="connsiteX12" fmla="*/ 304800 w 1545771"/>
              <a:gd name="connsiteY12" fmla="*/ 751114 h 783772"/>
              <a:gd name="connsiteX13" fmla="*/ 348342 w 1545771"/>
              <a:gd name="connsiteY13" fmla="*/ 762000 h 783772"/>
              <a:gd name="connsiteX14" fmla="*/ 413657 w 1545771"/>
              <a:gd name="connsiteY14" fmla="*/ 783772 h 783772"/>
              <a:gd name="connsiteX15" fmla="*/ 762000 w 1545771"/>
              <a:gd name="connsiteY15" fmla="*/ 772886 h 783772"/>
              <a:gd name="connsiteX16" fmla="*/ 903514 w 1545771"/>
              <a:gd name="connsiteY16" fmla="*/ 740229 h 783772"/>
              <a:gd name="connsiteX17" fmla="*/ 947057 w 1545771"/>
              <a:gd name="connsiteY17" fmla="*/ 729343 h 783772"/>
              <a:gd name="connsiteX18" fmla="*/ 979714 w 1545771"/>
              <a:gd name="connsiteY18" fmla="*/ 707572 h 783772"/>
              <a:gd name="connsiteX19" fmla="*/ 1045028 w 1545771"/>
              <a:gd name="connsiteY19" fmla="*/ 696686 h 783772"/>
              <a:gd name="connsiteX20" fmla="*/ 1132114 w 1545771"/>
              <a:gd name="connsiteY20" fmla="*/ 674914 h 783772"/>
              <a:gd name="connsiteX21" fmla="*/ 1175657 w 1545771"/>
              <a:gd name="connsiteY21" fmla="*/ 664029 h 783772"/>
              <a:gd name="connsiteX22" fmla="*/ 1230085 w 1545771"/>
              <a:gd name="connsiteY22" fmla="*/ 653143 h 783772"/>
              <a:gd name="connsiteX23" fmla="*/ 1295400 w 1545771"/>
              <a:gd name="connsiteY23" fmla="*/ 631372 h 783772"/>
              <a:gd name="connsiteX24" fmla="*/ 1328057 w 1545771"/>
              <a:gd name="connsiteY24" fmla="*/ 620486 h 783772"/>
              <a:gd name="connsiteX25" fmla="*/ 1371600 w 1545771"/>
              <a:gd name="connsiteY25" fmla="*/ 609600 h 783772"/>
              <a:gd name="connsiteX26" fmla="*/ 1436914 w 1545771"/>
              <a:gd name="connsiteY26" fmla="*/ 544286 h 783772"/>
              <a:gd name="connsiteX27" fmla="*/ 1469571 w 1545771"/>
              <a:gd name="connsiteY27" fmla="*/ 511629 h 783772"/>
              <a:gd name="connsiteX28" fmla="*/ 1491342 w 1545771"/>
              <a:gd name="connsiteY28" fmla="*/ 468086 h 783772"/>
              <a:gd name="connsiteX29" fmla="*/ 1502228 w 1545771"/>
              <a:gd name="connsiteY29" fmla="*/ 435429 h 783772"/>
              <a:gd name="connsiteX30" fmla="*/ 1545771 w 1545771"/>
              <a:gd name="connsiteY30" fmla="*/ 370114 h 783772"/>
              <a:gd name="connsiteX31" fmla="*/ 1534885 w 1545771"/>
              <a:gd name="connsiteY31" fmla="*/ 217714 h 783772"/>
              <a:gd name="connsiteX32" fmla="*/ 1502228 w 1545771"/>
              <a:gd name="connsiteY32" fmla="*/ 185057 h 783772"/>
              <a:gd name="connsiteX33" fmla="*/ 1436914 w 1545771"/>
              <a:gd name="connsiteY33" fmla="*/ 152400 h 783772"/>
              <a:gd name="connsiteX34" fmla="*/ 1371600 w 1545771"/>
              <a:gd name="connsiteY34" fmla="*/ 119743 h 783772"/>
              <a:gd name="connsiteX35" fmla="*/ 1317171 w 1545771"/>
              <a:gd name="connsiteY35" fmla="*/ 97972 h 783772"/>
              <a:gd name="connsiteX36" fmla="*/ 1240971 w 1545771"/>
              <a:gd name="connsiteY36" fmla="*/ 76200 h 783772"/>
              <a:gd name="connsiteX37" fmla="*/ 1175657 w 1545771"/>
              <a:gd name="connsiteY37" fmla="*/ 54429 h 783772"/>
              <a:gd name="connsiteX38" fmla="*/ 1143000 w 1545771"/>
              <a:gd name="connsiteY38" fmla="*/ 43543 h 783772"/>
              <a:gd name="connsiteX39" fmla="*/ 0 w 1545771"/>
              <a:gd name="connsiteY39" fmla="*/ 43543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45771" h="783772">
                <a:moveTo>
                  <a:pt x="326571" y="0"/>
                </a:moveTo>
                <a:cubicBezTo>
                  <a:pt x="272142" y="3629"/>
                  <a:pt x="217092" y="1918"/>
                  <a:pt x="163285" y="10886"/>
                </a:cubicBezTo>
                <a:cubicBezTo>
                  <a:pt x="150380" y="13037"/>
                  <a:pt x="142653" y="27503"/>
                  <a:pt x="130628" y="32657"/>
                </a:cubicBezTo>
                <a:cubicBezTo>
                  <a:pt x="116877" y="38550"/>
                  <a:pt x="101470" y="39433"/>
                  <a:pt x="87085" y="43543"/>
                </a:cubicBezTo>
                <a:cubicBezTo>
                  <a:pt x="76052" y="46695"/>
                  <a:pt x="65314" y="50800"/>
                  <a:pt x="54428" y="54429"/>
                </a:cubicBezTo>
                <a:cubicBezTo>
                  <a:pt x="47171" y="65315"/>
                  <a:pt x="38508" y="75384"/>
                  <a:pt x="32657" y="87086"/>
                </a:cubicBezTo>
                <a:cubicBezTo>
                  <a:pt x="24848" y="102704"/>
                  <a:pt x="14373" y="149333"/>
                  <a:pt x="10885" y="163286"/>
                </a:cubicBezTo>
                <a:cubicBezTo>
                  <a:pt x="14514" y="257629"/>
                  <a:pt x="15491" y="352111"/>
                  <a:pt x="21771" y="446314"/>
                </a:cubicBezTo>
                <a:cubicBezTo>
                  <a:pt x="23142" y="466876"/>
                  <a:pt x="51060" y="545067"/>
                  <a:pt x="54428" y="555172"/>
                </a:cubicBezTo>
                <a:cubicBezTo>
                  <a:pt x="60933" y="574687"/>
                  <a:pt x="73636" y="617923"/>
                  <a:pt x="87085" y="631372"/>
                </a:cubicBezTo>
                <a:cubicBezTo>
                  <a:pt x="105587" y="649874"/>
                  <a:pt x="130628" y="660400"/>
                  <a:pt x="152400" y="674914"/>
                </a:cubicBezTo>
                <a:cubicBezTo>
                  <a:pt x="152404" y="674917"/>
                  <a:pt x="217709" y="718455"/>
                  <a:pt x="217714" y="718457"/>
                </a:cubicBezTo>
                <a:cubicBezTo>
                  <a:pt x="246496" y="729970"/>
                  <a:pt x="274921" y="742577"/>
                  <a:pt x="304800" y="751114"/>
                </a:cubicBezTo>
                <a:cubicBezTo>
                  <a:pt x="319185" y="755224"/>
                  <a:pt x="334012" y="757701"/>
                  <a:pt x="348342" y="762000"/>
                </a:cubicBezTo>
                <a:cubicBezTo>
                  <a:pt x="370323" y="768595"/>
                  <a:pt x="413657" y="783772"/>
                  <a:pt x="413657" y="783772"/>
                </a:cubicBezTo>
                <a:cubicBezTo>
                  <a:pt x="529771" y="780143"/>
                  <a:pt x="645998" y="779157"/>
                  <a:pt x="762000" y="772886"/>
                </a:cubicBezTo>
                <a:cubicBezTo>
                  <a:pt x="783371" y="771731"/>
                  <a:pt x="899391" y="741260"/>
                  <a:pt x="903514" y="740229"/>
                </a:cubicBezTo>
                <a:lnTo>
                  <a:pt x="947057" y="729343"/>
                </a:lnTo>
                <a:cubicBezTo>
                  <a:pt x="957943" y="722086"/>
                  <a:pt x="967302" y="711709"/>
                  <a:pt x="979714" y="707572"/>
                </a:cubicBezTo>
                <a:cubicBezTo>
                  <a:pt x="1000653" y="700592"/>
                  <a:pt x="1023446" y="701311"/>
                  <a:pt x="1045028" y="696686"/>
                </a:cubicBezTo>
                <a:cubicBezTo>
                  <a:pt x="1074286" y="690416"/>
                  <a:pt x="1103085" y="682171"/>
                  <a:pt x="1132114" y="674914"/>
                </a:cubicBezTo>
                <a:cubicBezTo>
                  <a:pt x="1146628" y="671285"/>
                  <a:pt x="1160987" y="666963"/>
                  <a:pt x="1175657" y="664029"/>
                </a:cubicBezTo>
                <a:cubicBezTo>
                  <a:pt x="1193800" y="660400"/>
                  <a:pt x="1212235" y="658011"/>
                  <a:pt x="1230085" y="653143"/>
                </a:cubicBezTo>
                <a:cubicBezTo>
                  <a:pt x="1252226" y="647105"/>
                  <a:pt x="1273628" y="638629"/>
                  <a:pt x="1295400" y="631372"/>
                </a:cubicBezTo>
                <a:cubicBezTo>
                  <a:pt x="1306286" y="627743"/>
                  <a:pt x="1316925" y="623269"/>
                  <a:pt x="1328057" y="620486"/>
                </a:cubicBezTo>
                <a:lnTo>
                  <a:pt x="1371600" y="609600"/>
                </a:lnTo>
                <a:lnTo>
                  <a:pt x="1436914" y="544286"/>
                </a:lnTo>
                <a:lnTo>
                  <a:pt x="1469571" y="511629"/>
                </a:lnTo>
                <a:cubicBezTo>
                  <a:pt x="1476828" y="497115"/>
                  <a:pt x="1484950" y="483001"/>
                  <a:pt x="1491342" y="468086"/>
                </a:cubicBezTo>
                <a:cubicBezTo>
                  <a:pt x="1495862" y="457539"/>
                  <a:pt x="1496655" y="445460"/>
                  <a:pt x="1502228" y="435429"/>
                </a:cubicBezTo>
                <a:cubicBezTo>
                  <a:pt x="1514935" y="412556"/>
                  <a:pt x="1545771" y="370114"/>
                  <a:pt x="1545771" y="370114"/>
                </a:cubicBezTo>
                <a:cubicBezTo>
                  <a:pt x="1542142" y="319314"/>
                  <a:pt x="1546550" y="267290"/>
                  <a:pt x="1534885" y="217714"/>
                </a:cubicBezTo>
                <a:cubicBezTo>
                  <a:pt x="1531359" y="202729"/>
                  <a:pt x="1514055" y="194912"/>
                  <a:pt x="1502228" y="185057"/>
                </a:cubicBezTo>
                <a:cubicBezTo>
                  <a:pt x="1474093" y="161611"/>
                  <a:pt x="1469643" y="163310"/>
                  <a:pt x="1436914" y="152400"/>
                </a:cubicBezTo>
                <a:cubicBezTo>
                  <a:pt x="1399976" y="115463"/>
                  <a:pt x="1431786" y="139805"/>
                  <a:pt x="1371600" y="119743"/>
                </a:cubicBezTo>
                <a:cubicBezTo>
                  <a:pt x="1353062" y="113564"/>
                  <a:pt x="1335467" y="104833"/>
                  <a:pt x="1317171" y="97972"/>
                </a:cubicBezTo>
                <a:cubicBezTo>
                  <a:pt x="1268389" y="79679"/>
                  <a:pt x="1298165" y="93358"/>
                  <a:pt x="1240971" y="76200"/>
                </a:cubicBezTo>
                <a:cubicBezTo>
                  <a:pt x="1218990" y="69606"/>
                  <a:pt x="1197428" y="61686"/>
                  <a:pt x="1175657" y="54429"/>
                </a:cubicBezTo>
                <a:cubicBezTo>
                  <a:pt x="1164771" y="50800"/>
                  <a:pt x="1154475" y="43543"/>
                  <a:pt x="1143000" y="43543"/>
                </a:cubicBezTo>
                <a:lnTo>
                  <a:pt x="0" y="4354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/>
        </p:nvSpPr>
        <p:spPr>
          <a:xfrm>
            <a:off x="500743" y="1360714"/>
            <a:ext cx="1338943" cy="1317468"/>
          </a:xfrm>
          <a:custGeom>
            <a:avLst/>
            <a:gdLst>
              <a:gd name="connsiteX0" fmla="*/ 130628 w 1338943"/>
              <a:gd name="connsiteY0" fmla="*/ 54429 h 1317468"/>
              <a:gd name="connsiteX1" fmla="*/ 97971 w 1338943"/>
              <a:gd name="connsiteY1" fmla="*/ 108857 h 1317468"/>
              <a:gd name="connsiteX2" fmla="*/ 21771 w 1338943"/>
              <a:gd name="connsiteY2" fmla="*/ 293915 h 1317468"/>
              <a:gd name="connsiteX3" fmla="*/ 10886 w 1338943"/>
              <a:gd name="connsiteY3" fmla="*/ 370115 h 1317468"/>
              <a:gd name="connsiteX4" fmla="*/ 0 w 1338943"/>
              <a:gd name="connsiteY4" fmla="*/ 413657 h 1317468"/>
              <a:gd name="connsiteX5" fmla="*/ 10886 w 1338943"/>
              <a:gd name="connsiteY5" fmla="*/ 674915 h 1317468"/>
              <a:gd name="connsiteX6" fmla="*/ 21771 w 1338943"/>
              <a:gd name="connsiteY6" fmla="*/ 707572 h 1317468"/>
              <a:gd name="connsiteX7" fmla="*/ 43543 w 1338943"/>
              <a:gd name="connsiteY7" fmla="*/ 740229 h 1317468"/>
              <a:gd name="connsiteX8" fmla="*/ 54428 w 1338943"/>
              <a:gd name="connsiteY8" fmla="*/ 783772 h 1317468"/>
              <a:gd name="connsiteX9" fmla="*/ 76200 w 1338943"/>
              <a:gd name="connsiteY9" fmla="*/ 805543 h 1317468"/>
              <a:gd name="connsiteX10" fmla="*/ 141514 w 1338943"/>
              <a:gd name="connsiteY10" fmla="*/ 870857 h 1317468"/>
              <a:gd name="connsiteX11" fmla="*/ 239486 w 1338943"/>
              <a:gd name="connsiteY11" fmla="*/ 947057 h 1317468"/>
              <a:gd name="connsiteX12" fmla="*/ 337457 w 1338943"/>
              <a:gd name="connsiteY12" fmla="*/ 1023257 h 1317468"/>
              <a:gd name="connsiteX13" fmla="*/ 402771 w 1338943"/>
              <a:gd name="connsiteY13" fmla="*/ 1045029 h 1317468"/>
              <a:gd name="connsiteX14" fmla="*/ 457200 w 1338943"/>
              <a:gd name="connsiteY14" fmla="*/ 1077686 h 1317468"/>
              <a:gd name="connsiteX15" fmla="*/ 544286 w 1338943"/>
              <a:gd name="connsiteY15" fmla="*/ 1121229 h 1317468"/>
              <a:gd name="connsiteX16" fmla="*/ 576943 w 1338943"/>
              <a:gd name="connsiteY16" fmla="*/ 1132115 h 1317468"/>
              <a:gd name="connsiteX17" fmla="*/ 609600 w 1338943"/>
              <a:gd name="connsiteY17" fmla="*/ 1153886 h 1317468"/>
              <a:gd name="connsiteX18" fmla="*/ 642257 w 1338943"/>
              <a:gd name="connsiteY18" fmla="*/ 1164772 h 1317468"/>
              <a:gd name="connsiteX19" fmla="*/ 674914 w 1338943"/>
              <a:gd name="connsiteY19" fmla="*/ 1186543 h 1317468"/>
              <a:gd name="connsiteX20" fmla="*/ 751114 w 1338943"/>
              <a:gd name="connsiteY20" fmla="*/ 1208315 h 1317468"/>
              <a:gd name="connsiteX21" fmla="*/ 827314 w 1338943"/>
              <a:gd name="connsiteY21" fmla="*/ 1240972 h 1317468"/>
              <a:gd name="connsiteX22" fmla="*/ 925286 w 1338943"/>
              <a:gd name="connsiteY22" fmla="*/ 1273629 h 1317468"/>
              <a:gd name="connsiteX23" fmla="*/ 957943 w 1338943"/>
              <a:gd name="connsiteY23" fmla="*/ 1284515 h 1317468"/>
              <a:gd name="connsiteX24" fmla="*/ 1023257 w 1338943"/>
              <a:gd name="connsiteY24" fmla="*/ 1295400 h 1317468"/>
              <a:gd name="connsiteX25" fmla="*/ 1240971 w 1338943"/>
              <a:gd name="connsiteY25" fmla="*/ 1295400 h 1317468"/>
              <a:gd name="connsiteX26" fmla="*/ 1284514 w 1338943"/>
              <a:gd name="connsiteY26" fmla="*/ 1251857 h 1317468"/>
              <a:gd name="connsiteX27" fmla="*/ 1306286 w 1338943"/>
              <a:gd name="connsiteY27" fmla="*/ 1230086 h 1317468"/>
              <a:gd name="connsiteX28" fmla="*/ 1328057 w 1338943"/>
              <a:gd name="connsiteY28" fmla="*/ 1164772 h 1317468"/>
              <a:gd name="connsiteX29" fmla="*/ 1338943 w 1338943"/>
              <a:gd name="connsiteY29" fmla="*/ 1132115 h 1317468"/>
              <a:gd name="connsiteX30" fmla="*/ 1306286 w 1338943"/>
              <a:gd name="connsiteY30" fmla="*/ 1023257 h 1317468"/>
              <a:gd name="connsiteX31" fmla="*/ 1284514 w 1338943"/>
              <a:gd name="connsiteY31" fmla="*/ 1001486 h 1317468"/>
              <a:gd name="connsiteX32" fmla="*/ 1240971 w 1338943"/>
              <a:gd name="connsiteY32" fmla="*/ 936172 h 1317468"/>
              <a:gd name="connsiteX33" fmla="*/ 1197428 w 1338943"/>
              <a:gd name="connsiteY33" fmla="*/ 892629 h 1317468"/>
              <a:gd name="connsiteX34" fmla="*/ 1153886 w 1338943"/>
              <a:gd name="connsiteY34" fmla="*/ 838200 h 1317468"/>
              <a:gd name="connsiteX35" fmla="*/ 1121228 w 1338943"/>
              <a:gd name="connsiteY35" fmla="*/ 783772 h 1317468"/>
              <a:gd name="connsiteX36" fmla="*/ 1110343 w 1338943"/>
              <a:gd name="connsiteY36" fmla="*/ 751115 h 1317468"/>
              <a:gd name="connsiteX37" fmla="*/ 1066800 w 1338943"/>
              <a:gd name="connsiteY37" fmla="*/ 674915 h 1317468"/>
              <a:gd name="connsiteX38" fmla="*/ 1055914 w 1338943"/>
              <a:gd name="connsiteY38" fmla="*/ 642257 h 1317468"/>
              <a:gd name="connsiteX39" fmla="*/ 1023257 w 1338943"/>
              <a:gd name="connsiteY39" fmla="*/ 609600 h 1317468"/>
              <a:gd name="connsiteX40" fmla="*/ 1001486 w 1338943"/>
              <a:gd name="connsiteY40" fmla="*/ 576943 h 1317468"/>
              <a:gd name="connsiteX41" fmla="*/ 957943 w 1338943"/>
              <a:gd name="connsiteY41" fmla="*/ 533400 h 1317468"/>
              <a:gd name="connsiteX42" fmla="*/ 903514 w 1338943"/>
              <a:gd name="connsiteY42" fmla="*/ 489857 h 1317468"/>
              <a:gd name="connsiteX43" fmla="*/ 870857 w 1338943"/>
              <a:gd name="connsiteY43" fmla="*/ 478972 h 1317468"/>
              <a:gd name="connsiteX44" fmla="*/ 849086 w 1338943"/>
              <a:gd name="connsiteY44" fmla="*/ 446315 h 1317468"/>
              <a:gd name="connsiteX45" fmla="*/ 827314 w 1338943"/>
              <a:gd name="connsiteY45" fmla="*/ 424543 h 1317468"/>
              <a:gd name="connsiteX46" fmla="*/ 783771 w 1338943"/>
              <a:gd name="connsiteY46" fmla="*/ 337457 h 1317468"/>
              <a:gd name="connsiteX47" fmla="*/ 751114 w 1338943"/>
              <a:gd name="connsiteY47" fmla="*/ 283029 h 1317468"/>
              <a:gd name="connsiteX48" fmla="*/ 707571 w 1338943"/>
              <a:gd name="connsiteY48" fmla="*/ 217715 h 1317468"/>
              <a:gd name="connsiteX49" fmla="*/ 685800 w 1338943"/>
              <a:gd name="connsiteY49" fmla="*/ 195943 h 1317468"/>
              <a:gd name="connsiteX50" fmla="*/ 598714 w 1338943"/>
              <a:gd name="connsiteY50" fmla="*/ 87086 h 1317468"/>
              <a:gd name="connsiteX51" fmla="*/ 500743 w 1338943"/>
              <a:gd name="connsiteY51" fmla="*/ 43543 h 1317468"/>
              <a:gd name="connsiteX52" fmla="*/ 435428 w 1338943"/>
              <a:gd name="connsiteY52" fmla="*/ 21772 h 1317468"/>
              <a:gd name="connsiteX53" fmla="*/ 402771 w 1338943"/>
              <a:gd name="connsiteY53" fmla="*/ 10886 h 1317468"/>
              <a:gd name="connsiteX54" fmla="*/ 348343 w 1338943"/>
              <a:gd name="connsiteY54" fmla="*/ 0 h 1317468"/>
              <a:gd name="connsiteX55" fmla="*/ 206828 w 1338943"/>
              <a:gd name="connsiteY55" fmla="*/ 10886 h 1317468"/>
              <a:gd name="connsiteX56" fmla="*/ 141514 w 1338943"/>
              <a:gd name="connsiteY56" fmla="*/ 32657 h 1317468"/>
              <a:gd name="connsiteX57" fmla="*/ 87086 w 1338943"/>
              <a:gd name="connsiteY57" fmla="*/ 76200 h 1317468"/>
              <a:gd name="connsiteX58" fmla="*/ 32657 w 1338943"/>
              <a:gd name="connsiteY58" fmla="*/ 119743 h 1317468"/>
              <a:gd name="connsiteX59" fmla="*/ 21771 w 1338943"/>
              <a:gd name="connsiteY59" fmla="*/ 152400 h 131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338943" h="1317468">
                <a:moveTo>
                  <a:pt x="130628" y="54429"/>
                </a:moveTo>
                <a:cubicBezTo>
                  <a:pt x="119742" y="72572"/>
                  <a:pt x="107028" y="89736"/>
                  <a:pt x="97971" y="108857"/>
                </a:cubicBezTo>
                <a:cubicBezTo>
                  <a:pt x="45596" y="219427"/>
                  <a:pt x="46510" y="219699"/>
                  <a:pt x="21771" y="293915"/>
                </a:cubicBezTo>
                <a:cubicBezTo>
                  <a:pt x="18143" y="319315"/>
                  <a:pt x="15476" y="344871"/>
                  <a:pt x="10886" y="370115"/>
                </a:cubicBezTo>
                <a:cubicBezTo>
                  <a:pt x="8210" y="384834"/>
                  <a:pt x="0" y="398696"/>
                  <a:pt x="0" y="413657"/>
                </a:cubicBezTo>
                <a:cubicBezTo>
                  <a:pt x="0" y="500819"/>
                  <a:pt x="4447" y="587992"/>
                  <a:pt x="10886" y="674915"/>
                </a:cubicBezTo>
                <a:cubicBezTo>
                  <a:pt x="11734" y="686358"/>
                  <a:pt x="16639" y="697309"/>
                  <a:pt x="21771" y="707572"/>
                </a:cubicBezTo>
                <a:cubicBezTo>
                  <a:pt x="27622" y="719274"/>
                  <a:pt x="36286" y="729343"/>
                  <a:pt x="43543" y="740229"/>
                </a:cubicBezTo>
                <a:cubicBezTo>
                  <a:pt x="47171" y="754743"/>
                  <a:pt x="47737" y="770391"/>
                  <a:pt x="54428" y="783772"/>
                </a:cubicBezTo>
                <a:cubicBezTo>
                  <a:pt x="59018" y="792952"/>
                  <a:pt x="69630" y="797659"/>
                  <a:pt x="76200" y="805543"/>
                </a:cubicBezTo>
                <a:cubicBezTo>
                  <a:pt x="175782" y="925039"/>
                  <a:pt x="51162" y="791799"/>
                  <a:pt x="141514" y="870857"/>
                </a:cubicBezTo>
                <a:cubicBezTo>
                  <a:pt x="229385" y="947744"/>
                  <a:pt x="159100" y="906865"/>
                  <a:pt x="239486" y="947057"/>
                </a:cubicBezTo>
                <a:cubicBezTo>
                  <a:pt x="267664" y="975236"/>
                  <a:pt x="298392" y="1010235"/>
                  <a:pt x="337457" y="1023257"/>
                </a:cubicBezTo>
                <a:lnTo>
                  <a:pt x="402771" y="1045029"/>
                </a:lnTo>
                <a:cubicBezTo>
                  <a:pt x="441083" y="1083340"/>
                  <a:pt x="405385" y="1054134"/>
                  <a:pt x="457200" y="1077686"/>
                </a:cubicBezTo>
                <a:cubicBezTo>
                  <a:pt x="486746" y="1091116"/>
                  <a:pt x="513497" y="1110966"/>
                  <a:pt x="544286" y="1121229"/>
                </a:cubicBezTo>
                <a:cubicBezTo>
                  <a:pt x="555172" y="1124858"/>
                  <a:pt x="566680" y="1126983"/>
                  <a:pt x="576943" y="1132115"/>
                </a:cubicBezTo>
                <a:cubicBezTo>
                  <a:pt x="588645" y="1137966"/>
                  <a:pt x="597898" y="1148035"/>
                  <a:pt x="609600" y="1153886"/>
                </a:cubicBezTo>
                <a:cubicBezTo>
                  <a:pt x="619863" y="1159018"/>
                  <a:pt x="631994" y="1159640"/>
                  <a:pt x="642257" y="1164772"/>
                </a:cubicBezTo>
                <a:cubicBezTo>
                  <a:pt x="653959" y="1170623"/>
                  <a:pt x="663212" y="1180692"/>
                  <a:pt x="674914" y="1186543"/>
                </a:cubicBezTo>
                <a:cubicBezTo>
                  <a:pt x="690532" y="1194352"/>
                  <a:pt x="737161" y="1204827"/>
                  <a:pt x="751114" y="1208315"/>
                </a:cubicBezTo>
                <a:cubicBezTo>
                  <a:pt x="802924" y="1242855"/>
                  <a:pt x="763411" y="1221801"/>
                  <a:pt x="827314" y="1240972"/>
                </a:cubicBezTo>
                <a:cubicBezTo>
                  <a:pt x="827321" y="1240974"/>
                  <a:pt x="908955" y="1268185"/>
                  <a:pt x="925286" y="1273629"/>
                </a:cubicBezTo>
                <a:cubicBezTo>
                  <a:pt x="936172" y="1277258"/>
                  <a:pt x="946625" y="1282629"/>
                  <a:pt x="957943" y="1284515"/>
                </a:cubicBezTo>
                <a:lnTo>
                  <a:pt x="1023257" y="1295400"/>
                </a:lnTo>
                <a:cubicBezTo>
                  <a:pt x="1103087" y="1322011"/>
                  <a:pt x="1106109" y="1327510"/>
                  <a:pt x="1240971" y="1295400"/>
                </a:cubicBezTo>
                <a:cubicBezTo>
                  <a:pt x="1260939" y="1290646"/>
                  <a:pt x="1270000" y="1266371"/>
                  <a:pt x="1284514" y="1251857"/>
                </a:cubicBezTo>
                <a:lnTo>
                  <a:pt x="1306286" y="1230086"/>
                </a:lnTo>
                <a:lnTo>
                  <a:pt x="1328057" y="1164772"/>
                </a:lnTo>
                <a:lnTo>
                  <a:pt x="1338943" y="1132115"/>
                </a:lnTo>
                <a:cubicBezTo>
                  <a:pt x="1334010" y="1112383"/>
                  <a:pt x="1315119" y="1032089"/>
                  <a:pt x="1306286" y="1023257"/>
                </a:cubicBezTo>
                <a:cubicBezTo>
                  <a:pt x="1299029" y="1016000"/>
                  <a:pt x="1290672" y="1009696"/>
                  <a:pt x="1284514" y="1001486"/>
                </a:cubicBezTo>
                <a:cubicBezTo>
                  <a:pt x="1268814" y="980553"/>
                  <a:pt x="1259473" y="954674"/>
                  <a:pt x="1240971" y="936172"/>
                </a:cubicBezTo>
                <a:cubicBezTo>
                  <a:pt x="1226457" y="921658"/>
                  <a:pt x="1208814" y="909708"/>
                  <a:pt x="1197428" y="892629"/>
                </a:cubicBezTo>
                <a:cubicBezTo>
                  <a:pt x="1169964" y="851432"/>
                  <a:pt x="1184908" y="869223"/>
                  <a:pt x="1153886" y="838200"/>
                </a:cubicBezTo>
                <a:cubicBezTo>
                  <a:pt x="1123046" y="745682"/>
                  <a:pt x="1166059" y="858489"/>
                  <a:pt x="1121228" y="783772"/>
                </a:cubicBezTo>
                <a:cubicBezTo>
                  <a:pt x="1115324" y="773933"/>
                  <a:pt x="1114863" y="761662"/>
                  <a:pt x="1110343" y="751115"/>
                </a:cubicBezTo>
                <a:cubicBezTo>
                  <a:pt x="1053091" y="617527"/>
                  <a:pt x="1121459" y="784235"/>
                  <a:pt x="1066800" y="674915"/>
                </a:cubicBezTo>
                <a:cubicBezTo>
                  <a:pt x="1061668" y="664652"/>
                  <a:pt x="1062279" y="651805"/>
                  <a:pt x="1055914" y="642257"/>
                </a:cubicBezTo>
                <a:cubicBezTo>
                  <a:pt x="1047375" y="629448"/>
                  <a:pt x="1033112" y="621427"/>
                  <a:pt x="1023257" y="609600"/>
                </a:cubicBezTo>
                <a:cubicBezTo>
                  <a:pt x="1014882" y="599549"/>
                  <a:pt x="1010000" y="586876"/>
                  <a:pt x="1001486" y="576943"/>
                </a:cubicBezTo>
                <a:cubicBezTo>
                  <a:pt x="988128" y="561358"/>
                  <a:pt x="972457" y="547914"/>
                  <a:pt x="957943" y="533400"/>
                </a:cubicBezTo>
                <a:cubicBezTo>
                  <a:pt x="937696" y="513153"/>
                  <a:pt x="930974" y="503587"/>
                  <a:pt x="903514" y="489857"/>
                </a:cubicBezTo>
                <a:cubicBezTo>
                  <a:pt x="893251" y="484725"/>
                  <a:pt x="881743" y="482600"/>
                  <a:pt x="870857" y="478972"/>
                </a:cubicBezTo>
                <a:cubicBezTo>
                  <a:pt x="863600" y="468086"/>
                  <a:pt x="857259" y="456531"/>
                  <a:pt x="849086" y="446315"/>
                </a:cubicBezTo>
                <a:cubicBezTo>
                  <a:pt x="842675" y="438301"/>
                  <a:pt x="831904" y="433723"/>
                  <a:pt x="827314" y="424543"/>
                </a:cubicBezTo>
                <a:cubicBezTo>
                  <a:pt x="777280" y="324475"/>
                  <a:pt x="832959" y="386645"/>
                  <a:pt x="783771" y="337457"/>
                </a:cubicBezTo>
                <a:cubicBezTo>
                  <a:pt x="762959" y="275016"/>
                  <a:pt x="786977" y="330845"/>
                  <a:pt x="751114" y="283029"/>
                </a:cubicBezTo>
                <a:cubicBezTo>
                  <a:pt x="735414" y="262096"/>
                  <a:pt x="726073" y="236218"/>
                  <a:pt x="707571" y="217715"/>
                </a:cubicBezTo>
                <a:cubicBezTo>
                  <a:pt x="700314" y="210458"/>
                  <a:pt x="691958" y="204154"/>
                  <a:pt x="685800" y="195943"/>
                </a:cubicBezTo>
                <a:cubicBezTo>
                  <a:pt x="656687" y="157125"/>
                  <a:pt x="640507" y="114948"/>
                  <a:pt x="598714" y="87086"/>
                </a:cubicBezTo>
                <a:cubicBezTo>
                  <a:pt x="546962" y="52585"/>
                  <a:pt x="578468" y="69452"/>
                  <a:pt x="500743" y="43543"/>
                </a:cubicBezTo>
                <a:lnTo>
                  <a:pt x="435428" y="21772"/>
                </a:lnTo>
                <a:cubicBezTo>
                  <a:pt x="424542" y="18144"/>
                  <a:pt x="414023" y="13136"/>
                  <a:pt x="402771" y="10886"/>
                </a:cubicBezTo>
                <a:lnTo>
                  <a:pt x="348343" y="0"/>
                </a:lnTo>
                <a:cubicBezTo>
                  <a:pt x="301171" y="3629"/>
                  <a:pt x="253560" y="3507"/>
                  <a:pt x="206828" y="10886"/>
                </a:cubicBezTo>
                <a:cubicBezTo>
                  <a:pt x="184160" y="14465"/>
                  <a:pt x="141514" y="32657"/>
                  <a:pt x="141514" y="32657"/>
                </a:cubicBezTo>
                <a:cubicBezTo>
                  <a:pt x="88951" y="85222"/>
                  <a:pt x="155741" y="21276"/>
                  <a:pt x="87086" y="76200"/>
                </a:cubicBezTo>
                <a:cubicBezTo>
                  <a:pt x="9530" y="138245"/>
                  <a:pt x="133170" y="52735"/>
                  <a:pt x="32657" y="119743"/>
                </a:cubicBezTo>
                <a:lnTo>
                  <a:pt x="21771" y="1524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78964" y="255935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=0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828131" y="3287140"/>
            <a:ext cx="22317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Decision  boundary</a:t>
            </a:r>
            <a:endParaRPr lang="ru-RU" dirty="0"/>
          </a:p>
        </p:txBody>
      </p:sp>
      <p:cxnSp>
        <p:nvCxnSpPr>
          <p:cNvPr id="9216" name="Прямая со стрелкой 9215"/>
          <p:cNvCxnSpPr/>
          <p:nvPr/>
        </p:nvCxnSpPr>
        <p:spPr>
          <a:xfrm flipV="1">
            <a:off x="1691680" y="2661012"/>
            <a:ext cx="576064" cy="60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721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3" grpId="0" animBg="1"/>
      <p:bldP spid="24" grpId="0" animBg="1"/>
      <p:bldP spid="25" grpId="0" animBg="1"/>
      <p:bldP spid="26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5184576" cy="351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895835" y="2405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let's say that varied procedure to be specified, </a:t>
            </a:r>
            <a:r>
              <a:rPr lang="en-US" dirty="0" smtClean="0"/>
              <a:t>I </a:t>
            </a:r>
            <a:r>
              <a:rPr lang="en-US" dirty="0"/>
              <a:t>end up choosing </a:t>
            </a:r>
            <a:r>
              <a:rPr lang="en-US" dirty="0" smtClean="0"/>
              <a:t>theta: 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5612" y="1058494"/>
            <a:ext cx="4522812" cy="135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8920003">
            <a:off x="5508104" y="101208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=-1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8920003">
            <a:off x="5932641" y="208989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=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8920003">
            <a:off x="7372801" y="100977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8920003">
            <a:off x="6484429" y="112183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8920003">
            <a:off x="7012761" y="20945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=</a:t>
            </a:r>
            <a:endParaRPr lang="ru-RU" dirty="0"/>
          </a:p>
        </p:txBody>
      </p:sp>
      <p:cxnSp>
        <p:nvCxnSpPr>
          <p:cNvPr id="7" name="Скругленная соединительная линия 6"/>
          <p:cNvCxnSpPr>
            <a:endCxn id="10243" idx="3"/>
          </p:cNvCxnSpPr>
          <p:nvPr/>
        </p:nvCxnSpPr>
        <p:spPr>
          <a:xfrm rot="5400000" flipH="1" flipV="1">
            <a:off x="7399690" y="1936211"/>
            <a:ext cx="1188028" cy="789439"/>
          </a:xfrm>
          <a:prstGeom prst="curvedConnector4">
            <a:avLst>
              <a:gd name="adj1" fmla="val 21448"/>
              <a:gd name="adj2" fmla="val 1289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0631" y="2492896"/>
            <a:ext cx="8858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81053"/>
            <a:ext cx="43815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1835696" y="4581128"/>
                <a:ext cx="5254067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≥1          ⇒     </m:t>
                      </m:r>
                      <m:r>
                        <a:rPr lang="en-US" b="0" i="1" smtClean="0">
                          <a:latin typeface="Cambria Math"/>
                        </a:rPr>
                        <m:t>𝑖𝑓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𝑡𝑜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𝑝𝑙𝑜𝑡</m:t>
                      </m:r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581128"/>
                <a:ext cx="5254067" cy="400494"/>
              </a:xfrm>
              <a:prstGeom prst="rect">
                <a:avLst/>
              </a:prstGeom>
              <a:blipFill rotWithShape="1"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Скругленная соединительная линия 16"/>
          <p:cNvCxnSpPr/>
          <p:nvPr/>
        </p:nvCxnSpPr>
        <p:spPr>
          <a:xfrm rot="10800000">
            <a:off x="2699792" y="2924946"/>
            <a:ext cx="4323128" cy="18001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1475656" y="1934197"/>
            <a:ext cx="1296144" cy="1206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0099" y="3640380"/>
            <a:ext cx="22317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Decision  boundary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1403648" y="3051595"/>
            <a:ext cx="432048" cy="56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042" y="296488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27442" y="17728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844073" y="311728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988089" y="16288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ru-RU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73216"/>
            <a:ext cx="42291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Прямоугольник 17"/>
              <p:cNvSpPr/>
              <p:nvPr/>
            </p:nvSpPr>
            <p:spPr>
              <a:xfrm>
                <a:off x="4705028" y="5640987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028" y="5640987"/>
                <a:ext cx="44916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0826" y="5276894"/>
            <a:ext cx="1828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51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  <p:bldP spid="11" grpId="0"/>
      <p:bldP spid="12" grpId="0" animBg="1"/>
      <p:bldP spid="14" grpId="0" animBg="1"/>
      <p:bldP spid="21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Cost Function (</a:t>
            </a:r>
            <a:r>
              <a:rPr lang="en-US" dirty="0"/>
              <a:t>the parameters of theta for </a:t>
            </a:r>
            <a:r>
              <a:rPr lang="en-US" dirty="0" smtClean="0"/>
              <a:t>the </a:t>
            </a:r>
            <a:r>
              <a:rPr lang="en-US" dirty="0"/>
              <a:t>logistic </a:t>
            </a:r>
            <a:r>
              <a:rPr lang="en-US" dirty="0" smtClean="0"/>
              <a:t>compression)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90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6448451" cy="32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86116" y="42860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COST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022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691884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428736"/>
            <a:ext cx="478111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авая фигурная скобка 3"/>
          <p:cNvSpPr/>
          <p:nvPr/>
        </p:nvSpPr>
        <p:spPr>
          <a:xfrm rot="5400000">
            <a:off x="5393537" y="250009"/>
            <a:ext cx="214314" cy="2000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357818" y="1928802"/>
            <a:ext cx="35719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8662" y="242886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 Regression: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14678" y="24288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J(</a:t>
            </a:r>
            <a:r>
              <a:rPr lang="el-GR" dirty="0" smtClean="0"/>
              <a:t>θ</a:t>
            </a:r>
            <a:r>
              <a:rPr lang="en-US" dirty="0" smtClean="0"/>
              <a:t>)=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49561" r="41146"/>
          <a:stretch>
            <a:fillRect/>
          </a:stretch>
        </p:blipFill>
        <p:spPr bwMode="auto">
          <a:xfrm>
            <a:off x="3929058" y="1928802"/>
            <a:ext cx="64294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r="53681" b="-14286"/>
          <a:stretch>
            <a:fillRect/>
          </a:stretch>
        </p:blipFill>
        <p:spPr bwMode="auto">
          <a:xfrm>
            <a:off x="4500562" y="2357430"/>
            <a:ext cx="221457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714620"/>
            <a:ext cx="1190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Скругленная соединительная линия 11"/>
          <p:cNvCxnSpPr>
            <a:stCxn id="2052" idx="1"/>
          </p:cNvCxnSpPr>
          <p:nvPr/>
        </p:nvCxnSpPr>
        <p:spPr>
          <a:xfrm rot="10800000">
            <a:off x="5786446" y="2786058"/>
            <a:ext cx="1428760" cy="3238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/>
          <p:nvPr/>
        </p:nvCxnSpPr>
        <p:spPr>
          <a:xfrm rot="10800000">
            <a:off x="4500562" y="1928802"/>
            <a:ext cx="928694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/>
          <p:nvPr/>
        </p:nvCxnSpPr>
        <p:spPr>
          <a:xfrm flipV="1">
            <a:off x="4572000" y="1357298"/>
            <a:ext cx="785818" cy="1428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786190"/>
            <a:ext cx="3590933" cy="242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Скругленная соединительная линия 18"/>
          <p:cNvCxnSpPr/>
          <p:nvPr/>
        </p:nvCxnSpPr>
        <p:spPr>
          <a:xfrm rot="10800000" flipV="1">
            <a:off x="3857620" y="3214686"/>
            <a:ext cx="3429024" cy="5000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8" y="4000504"/>
            <a:ext cx="3143256" cy="216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Прямая со стрелкой 21"/>
          <p:cNvCxnSpPr>
            <a:endCxn id="2054" idx="1"/>
          </p:cNvCxnSpPr>
          <p:nvPr/>
        </p:nvCxnSpPr>
        <p:spPr>
          <a:xfrm>
            <a:off x="3428992" y="5072074"/>
            <a:ext cx="1928826" cy="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4678" y="4714884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we actually want is: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6215106" cy="154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857364"/>
            <a:ext cx="315962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429132"/>
            <a:ext cx="416749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4429132"/>
            <a:ext cx="270128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1785926"/>
            <a:ext cx="2752728" cy="244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6357982" cy="24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авая фигурная скобка 3"/>
          <p:cNvSpPr/>
          <p:nvPr/>
        </p:nvSpPr>
        <p:spPr>
          <a:xfrm>
            <a:off x="6500826" y="1500174"/>
            <a:ext cx="357190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2857496"/>
            <a:ext cx="7033396" cy="428628"/>
          </a:xfrm>
          <a:prstGeom prst="rect">
            <a:avLst/>
          </a:prstGeom>
          <a:noFill/>
        </p:spPr>
      </p:pic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>
            <a:stCxn id="4" idx="1"/>
          </p:cNvCxnSpPr>
          <p:nvPr/>
        </p:nvCxnSpPr>
        <p:spPr>
          <a:xfrm rot="10800000" flipH="1" flipV="1">
            <a:off x="6858016" y="1785926"/>
            <a:ext cx="71438" cy="1000132"/>
          </a:xfrm>
          <a:prstGeom prst="bentConnector4">
            <a:avLst>
              <a:gd name="adj1" fmla="val 365250"/>
              <a:gd name="adj2" fmla="val 64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3429000"/>
            <a:ext cx="5750759" cy="500066"/>
          </a:xfrm>
          <a:prstGeom prst="rect">
            <a:avLst/>
          </a:prstGeom>
          <a:noFill/>
        </p:spPr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143380"/>
            <a:ext cx="5929354" cy="467548"/>
          </a:xfrm>
          <a:prstGeom prst="rect">
            <a:avLst/>
          </a:prstGeom>
          <a:noFill/>
        </p:spPr>
      </p:pic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759270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928934"/>
            <a:ext cx="257679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712" y="3842884"/>
            <a:ext cx="454870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8572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4922302"/>
            <a:ext cx="2445072" cy="589174"/>
          </a:xfrm>
          <a:prstGeom prst="rect">
            <a:avLst/>
          </a:prstGeom>
          <a:noFill/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150495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7072362" cy="295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1142984"/>
            <a:ext cx="886106" cy="1071570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2857496"/>
            <a:ext cx="4714908" cy="732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5400000">
            <a:off x="1785918" y="3714752"/>
            <a:ext cx="285752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071941"/>
            <a:ext cx="5214974" cy="159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00034" y="5929330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 looks identical to linear regression!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000760" y="4071942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BUT:</a:t>
            </a:r>
          </a:p>
          <a:p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714884"/>
            <a:ext cx="1428760" cy="35719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Знак запрета 20"/>
          <p:cNvSpPr/>
          <p:nvPr/>
        </p:nvSpPr>
        <p:spPr>
          <a:xfrm>
            <a:off x="6643702" y="4357694"/>
            <a:ext cx="914400" cy="914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7143768" y="535782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60" y="5643578"/>
            <a:ext cx="2084019" cy="64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6512" y="2428868"/>
            <a:ext cx="2720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NOT </a:t>
            </a:r>
          </a:p>
          <a:p>
            <a:r>
              <a:rPr lang="en-US" dirty="0" smtClean="0"/>
              <a:t>FORGET</a:t>
            </a:r>
          </a:p>
          <a:p>
            <a:r>
              <a:rPr lang="en-US" dirty="0" smtClean="0"/>
              <a:t>ABOUT</a:t>
            </a:r>
          </a:p>
          <a:p>
            <a:r>
              <a:rPr lang="en-US" dirty="0" smtClean="0"/>
              <a:t>FEATURES SCALING!</a:t>
            </a:r>
            <a:endParaRPr lang="ru-RU" dirty="0"/>
          </a:p>
        </p:txBody>
      </p:sp>
      <p:sp>
        <p:nvSpPr>
          <p:cNvPr id="27" name="Полилиния 26"/>
          <p:cNvSpPr/>
          <p:nvPr/>
        </p:nvSpPr>
        <p:spPr>
          <a:xfrm>
            <a:off x="6143636" y="2314575"/>
            <a:ext cx="2799557" cy="1471615"/>
          </a:xfrm>
          <a:custGeom>
            <a:avLst/>
            <a:gdLst>
              <a:gd name="connsiteX0" fmla="*/ 406693 w 2758586"/>
              <a:gd name="connsiteY0" fmla="*/ 28575 h 1433183"/>
              <a:gd name="connsiteX1" fmla="*/ 340018 w 2758586"/>
              <a:gd name="connsiteY1" fmla="*/ 9525 h 1433183"/>
              <a:gd name="connsiteX2" fmla="*/ 235243 w 2758586"/>
              <a:gd name="connsiteY2" fmla="*/ 28575 h 1433183"/>
              <a:gd name="connsiteX3" fmla="*/ 168568 w 2758586"/>
              <a:gd name="connsiteY3" fmla="*/ 66675 h 1433183"/>
              <a:gd name="connsiteX4" fmla="*/ 139993 w 2758586"/>
              <a:gd name="connsiteY4" fmla="*/ 76200 h 1433183"/>
              <a:gd name="connsiteX5" fmla="*/ 120943 w 2758586"/>
              <a:gd name="connsiteY5" fmla="*/ 104775 h 1433183"/>
              <a:gd name="connsiteX6" fmla="*/ 92368 w 2758586"/>
              <a:gd name="connsiteY6" fmla="*/ 123825 h 1433183"/>
              <a:gd name="connsiteX7" fmla="*/ 82843 w 2758586"/>
              <a:gd name="connsiteY7" fmla="*/ 161925 h 1433183"/>
              <a:gd name="connsiteX8" fmla="*/ 54268 w 2758586"/>
              <a:gd name="connsiteY8" fmla="*/ 200025 h 1433183"/>
              <a:gd name="connsiteX9" fmla="*/ 54268 w 2758586"/>
              <a:gd name="connsiteY9" fmla="*/ 657225 h 1433183"/>
              <a:gd name="connsiteX10" fmla="*/ 63793 w 2758586"/>
              <a:gd name="connsiteY10" fmla="*/ 723900 h 1433183"/>
              <a:gd name="connsiteX11" fmla="*/ 73318 w 2758586"/>
              <a:gd name="connsiteY11" fmla="*/ 800100 h 1433183"/>
              <a:gd name="connsiteX12" fmla="*/ 92368 w 2758586"/>
              <a:gd name="connsiteY12" fmla="*/ 857250 h 1433183"/>
              <a:gd name="connsiteX13" fmla="*/ 101893 w 2758586"/>
              <a:gd name="connsiteY13" fmla="*/ 885825 h 1433183"/>
              <a:gd name="connsiteX14" fmla="*/ 120943 w 2758586"/>
              <a:gd name="connsiteY14" fmla="*/ 1019175 h 1433183"/>
              <a:gd name="connsiteX15" fmla="*/ 139993 w 2758586"/>
              <a:gd name="connsiteY15" fmla="*/ 1114425 h 1433183"/>
              <a:gd name="connsiteX16" fmla="*/ 159043 w 2758586"/>
              <a:gd name="connsiteY16" fmla="*/ 1171575 h 1433183"/>
              <a:gd name="connsiteX17" fmla="*/ 187618 w 2758586"/>
              <a:gd name="connsiteY17" fmla="*/ 1181100 h 1433183"/>
              <a:gd name="connsiteX18" fmla="*/ 244768 w 2758586"/>
              <a:gd name="connsiteY18" fmla="*/ 1219200 h 1433183"/>
              <a:gd name="connsiteX19" fmla="*/ 254293 w 2758586"/>
              <a:gd name="connsiteY19" fmla="*/ 1247775 h 1433183"/>
              <a:gd name="connsiteX20" fmla="*/ 301918 w 2758586"/>
              <a:gd name="connsiteY20" fmla="*/ 1257300 h 1433183"/>
              <a:gd name="connsiteX21" fmla="*/ 330493 w 2758586"/>
              <a:gd name="connsiteY21" fmla="*/ 1266825 h 1433183"/>
              <a:gd name="connsiteX22" fmla="*/ 359068 w 2758586"/>
              <a:gd name="connsiteY22" fmla="*/ 1285875 h 1433183"/>
              <a:gd name="connsiteX23" fmla="*/ 435268 w 2758586"/>
              <a:gd name="connsiteY23" fmla="*/ 1295400 h 1433183"/>
              <a:gd name="connsiteX24" fmla="*/ 578143 w 2758586"/>
              <a:gd name="connsiteY24" fmla="*/ 1314450 h 1433183"/>
              <a:gd name="connsiteX25" fmla="*/ 606718 w 2758586"/>
              <a:gd name="connsiteY25" fmla="*/ 1323975 h 1433183"/>
              <a:gd name="connsiteX26" fmla="*/ 1006768 w 2758586"/>
              <a:gd name="connsiteY26" fmla="*/ 1343025 h 1433183"/>
              <a:gd name="connsiteX27" fmla="*/ 2292643 w 2758586"/>
              <a:gd name="connsiteY27" fmla="*/ 1343025 h 1433183"/>
              <a:gd name="connsiteX28" fmla="*/ 2416468 w 2758586"/>
              <a:gd name="connsiteY28" fmla="*/ 1323975 h 1433183"/>
              <a:gd name="connsiteX29" fmla="*/ 2473618 w 2758586"/>
              <a:gd name="connsiteY29" fmla="*/ 1304925 h 1433183"/>
              <a:gd name="connsiteX30" fmla="*/ 2559343 w 2758586"/>
              <a:gd name="connsiteY30" fmla="*/ 1285875 h 1433183"/>
              <a:gd name="connsiteX31" fmla="*/ 2616493 w 2758586"/>
              <a:gd name="connsiteY31" fmla="*/ 1266825 h 1433183"/>
              <a:gd name="connsiteX32" fmla="*/ 2711743 w 2758586"/>
              <a:gd name="connsiteY32" fmla="*/ 1247775 h 1433183"/>
              <a:gd name="connsiteX33" fmla="*/ 2721268 w 2758586"/>
              <a:gd name="connsiteY33" fmla="*/ 1057275 h 1433183"/>
              <a:gd name="connsiteX34" fmla="*/ 2683168 w 2758586"/>
              <a:gd name="connsiteY34" fmla="*/ 971550 h 1433183"/>
              <a:gd name="connsiteX35" fmla="*/ 2645068 w 2758586"/>
              <a:gd name="connsiteY35" fmla="*/ 904875 h 1433183"/>
              <a:gd name="connsiteX36" fmla="*/ 2587918 w 2758586"/>
              <a:gd name="connsiteY36" fmla="*/ 847725 h 1433183"/>
              <a:gd name="connsiteX37" fmla="*/ 2530768 w 2758586"/>
              <a:gd name="connsiteY37" fmla="*/ 800100 h 1433183"/>
              <a:gd name="connsiteX38" fmla="*/ 2502193 w 2758586"/>
              <a:gd name="connsiteY38" fmla="*/ 790575 h 1433183"/>
              <a:gd name="connsiteX39" fmla="*/ 2483143 w 2758586"/>
              <a:gd name="connsiteY39" fmla="*/ 762000 h 1433183"/>
              <a:gd name="connsiteX40" fmla="*/ 2416468 w 2758586"/>
              <a:gd name="connsiteY40" fmla="*/ 733425 h 1433183"/>
              <a:gd name="connsiteX41" fmla="*/ 2330743 w 2758586"/>
              <a:gd name="connsiteY41" fmla="*/ 676275 h 1433183"/>
              <a:gd name="connsiteX42" fmla="*/ 2302168 w 2758586"/>
              <a:gd name="connsiteY42" fmla="*/ 657225 h 1433183"/>
              <a:gd name="connsiteX43" fmla="*/ 2273593 w 2758586"/>
              <a:gd name="connsiteY43" fmla="*/ 647700 h 1433183"/>
              <a:gd name="connsiteX44" fmla="*/ 2235493 w 2758586"/>
              <a:gd name="connsiteY44" fmla="*/ 619125 h 1433183"/>
              <a:gd name="connsiteX45" fmla="*/ 2159293 w 2758586"/>
              <a:gd name="connsiteY45" fmla="*/ 581025 h 1433183"/>
              <a:gd name="connsiteX46" fmla="*/ 2083093 w 2758586"/>
              <a:gd name="connsiteY46" fmla="*/ 542925 h 1433183"/>
              <a:gd name="connsiteX47" fmla="*/ 1997368 w 2758586"/>
              <a:gd name="connsiteY47" fmla="*/ 504825 h 1433183"/>
              <a:gd name="connsiteX48" fmla="*/ 1959268 w 2758586"/>
              <a:gd name="connsiteY48" fmla="*/ 495300 h 1433183"/>
              <a:gd name="connsiteX49" fmla="*/ 1921168 w 2758586"/>
              <a:gd name="connsiteY49" fmla="*/ 476250 h 1433183"/>
              <a:gd name="connsiteX50" fmla="*/ 1892593 w 2758586"/>
              <a:gd name="connsiteY50" fmla="*/ 466725 h 1433183"/>
              <a:gd name="connsiteX51" fmla="*/ 1854493 w 2758586"/>
              <a:gd name="connsiteY51" fmla="*/ 447675 h 1433183"/>
              <a:gd name="connsiteX52" fmla="*/ 1787818 w 2758586"/>
              <a:gd name="connsiteY52" fmla="*/ 419100 h 1433183"/>
              <a:gd name="connsiteX53" fmla="*/ 1740193 w 2758586"/>
              <a:gd name="connsiteY53" fmla="*/ 390525 h 1433183"/>
              <a:gd name="connsiteX54" fmla="*/ 1616368 w 2758586"/>
              <a:gd name="connsiteY54" fmla="*/ 352425 h 1433183"/>
              <a:gd name="connsiteX55" fmla="*/ 1559218 w 2758586"/>
              <a:gd name="connsiteY55" fmla="*/ 333375 h 1433183"/>
              <a:gd name="connsiteX56" fmla="*/ 1530643 w 2758586"/>
              <a:gd name="connsiteY56" fmla="*/ 314325 h 1433183"/>
              <a:gd name="connsiteX57" fmla="*/ 1492543 w 2758586"/>
              <a:gd name="connsiteY57" fmla="*/ 285750 h 1433183"/>
              <a:gd name="connsiteX58" fmla="*/ 1463968 w 2758586"/>
              <a:gd name="connsiteY58" fmla="*/ 276225 h 1433183"/>
              <a:gd name="connsiteX59" fmla="*/ 1397293 w 2758586"/>
              <a:gd name="connsiteY59" fmla="*/ 228600 h 1433183"/>
              <a:gd name="connsiteX60" fmla="*/ 1321093 w 2758586"/>
              <a:gd name="connsiteY60" fmla="*/ 190500 h 1433183"/>
              <a:gd name="connsiteX61" fmla="*/ 1263943 w 2758586"/>
              <a:gd name="connsiteY61" fmla="*/ 152400 h 1433183"/>
              <a:gd name="connsiteX62" fmla="*/ 1235368 w 2758586"/>
              <a:gd name="connsiteY62" fmla="*/ 142875 h 1433183"/>
              <a:gd name="connsiteX63" fmla="*/ 1206793 w 2758586"/>
              <a:gd name="connsiteY63" fmla="*/ 123825 h 1433183"/>
              <a:gd name="connsiteX64" fmla="*/ 1178218 w 2758586"/>
              <a:gd name="connsiteY64" fmla="*/ 114300 h 1433183"/>
              <a:gd name="connsiteX65" fmla="*/ 1102018 w 2758586"/>
              <a:gd name="connsiteY65" fmla="*/ 76200 h 1433183"/>
              <a:gd name="connsiteX66" fmla="*/ 1073443 w 2758586"/>
              <a:gd name="connsiteY66" fmla="*/ 57150 h 1433183"/>
              <a:gd name="connsiteX67" fmla="*/ 1035343 w 2758586"/>
              <a:gd name="connsiteY67" fmla="*/ 47625 h 1433183"/>
              <a:gd name="connsiteX68" fmla="*/ 940093 w 2758586"/>
              <a:gd name="connsiteY68" fmla="*/ 28575 h 1433183"/>
              <a:gd name="connsiteX69" fmla="*/ 835318 w 2758586"/>
              <a:gd name="connsiteY69" fmla="*/ 0 h 1433183"/>
              <a:gd name="connsiteX70" fmla="*/ 425743 w 2758586"/>
              <a:gd name="connsiteY70" fmla="*/ 9525 h 1433183"/>
              <a:gd name="connsiteX71" fmla="*/ 54268 w 2758586"/>
              <a:gd name="connsiteY71" fmla="*/ 19050 h 143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58586" h="1433183">
                <a:moveTo>
                  <a:pt x="406693" y="28575"/>
                </a:moveTo>
                <a:cubicBezTo>
                  <a:pt x="393218" y="24083"/>
                  <a:pt x="351978" y="9525"/>
                  <a:pt x="340018" y="9525"/>
                </a:cubicBezTo>
                <a:cubicBezTo>
                  <a:pt x="305889" y="9525"/>
                  <a:pt x="268589" y="20238"/>
                  <a:pt x="235243" y="28575"/>
                </a:cubicBezTo>
                <a:cubicBezTo>
                  <a:pt x="206545" y="47707"/>
                  <a:pt x="202405" y="52173"/>
                  <a:pt x="168568" y="66675"/>
                </a:cubicBezTo>
                <a:cubicBezTo>
                  <a:pt x="159340" y="70630"/>
                  <a:pt x="149518" y="73025"/>
                  <a:pt x="139993" y="76200"/>
                </a:cubicBezTo>
                <a:cubicBezTo>
                  <a:pt x="133643" y="85725"/>
                  <a:pt x="129038" y="96680"/>
                  <a:pt x="120943" y="104775"/>
                </a:cubicBezTo>
                <a:cubicBezTo>
                  <a:pt x="112848" y="112870"/>
                  <a:pt x="98718" y="114300"/>
                  <a:pt x="92368" y="123825"/>
                </a:cubicBezTo>
                <a:cubicBezTo>
                  <a:pt x="85106" y="134717"/>
                  <a:pt x="88697" y="150216"/>
                  <a:pt x="82843" y="161925"/>
                </a:cubicBezTo>
                <a:cubicBezTo>
                  <a:pt x="75743" y="176124"/>
                  <a:pt x="63793" y="187325"/>
                  <a:pt x="54268" y="200025"/>
                </a:cubicBezTo>
                <a:cubicBezTo>
                  <a:pt x="0" y="362830"/>
                  <a:pt x="38133" y="237722"/>
                  <a:pt x="54268" y="657225"/>
                </a:cubicBezTo>
                <a:cubicBezTo>
                  <a:pt x="55131" y="679659"/>
                  <a:pt x="60826" y="701646"/>
                  <a:pt x="63793" y="723900"/>
                </a:cubicBezTo>
                <a:cubicBezTo>
                  <a:pt x="67176" y="749273"/>
                  <a:pt x="67955" y="775071"/>
                  <a:pt x="73318" y="800100"/>
                </a:cubicBezTo>
                <a:cubicBezTo>
                  <a:pt x="77525" y="819735"/>
                  <a:pt x="86018" y="838200"/>
                  <a:pt x="92368" y="857250"/>
                </a:cubicBezTo>
                <a:lnTo>
                  <a:pt x="101893" y="885825"/>
                </a:lnTo>
                <a:cubicBezTo>
                  <a:pt x="117981" y="1046701"/>
                  <a:pt x="101521" y="928539"/>
                  <a:pt x="120943" y="1019175"/>
                </a:cubicBezTo>
                <a:cubicBezTo>
                  <a:pt x="127727" y="1050835"/>
                  <a:pt x="129754" y="1083708"/>
                  <a:pt x="139993" y="1114425"/>
                </a:cubicBezTo>
                <a:cubicBezTo>
                  <a:pt x="146343" y="1133475"/>
                  <a:pt x="139993" y="1165225"/>
                  <a:pt x="159043" y="1171575"/>
                </a:cubicBezTo>
                <a:cubicBezTo>
                  <a:pt x="168568" y="1174750"/>
                  <a:pt x="178841" y="1176224"/>
                  <a:pt x="187618" y="1181100"/>
                </a:cubicBezTo>
                <a:cubicBezTo>
                  <a:pt x="207632" y="1192219"/>
                  <a:pt x="244768" y="1219200"/>
                  <a:pt x="244768" y="1219200"/>
                </a:cubicBezTo>
                <a:cubicBezTo>
                  <a:pt x="247943" y="1228725"/>
                  <a:pt x="245939" y="1242206"/>
                  <a:pt x="254293" y="1247775"/>
                </a:cubicBezTo>
                <a:cubicBezTo>
                  <a:pt x="267763" y="1256755"/>
                  <a:pt x="286212" y="1253373"/>
                  <a:pt x="301918" y="1257300"/>
                </a:cubicBezTo>
                <a:cubicBezTo>
                  <a:pt x="311658" y="1259735"/>
                  <a:pt x="321513" y="1262335"/>
                  <a:pt x="330493" y="1266825"/>
                </a:cubicBezTo>
                <a:cubicBezTo>
                  <a:pt x="340732" y="1271945"/>
                  <a:pt x="348024" y="1282863"/>
                  <a:pt x="359068" y="1285875"/>
                </a:cubicBezTo>
                <a:cubicBezTo>
                  <a:pt x="383764" y="1292610"/>
                  <a:pt x="409868" y="1292225"/>
                  <a:pt x="435268" y="1295400"/>
                </a:cubicBezTo>
                <a:cubicBezTo>
                  <a:pt x="508274" y="1319735"/>
                  <a:pt x="422761" y="1293732"/>
                  <a:pt x="578143" y="1314450"/>
                </a:cubicBezTo>
                <a:cubicBezTo>
                  <a:pt x="588095" y="1315777"/>
                  <a:pt x="596719" y="1323066"/>
                  <a:pt x="606718" y="1323975"/>
                </a:cubicBezTo>
                <a:cubicBezTo>
                  <a:pt x="655729" y="1328431"/>
                  <a:pt x="975338" y="1341658"/>
                  <a:pt x="1006768" y="1343025"/>
                </a:cubicBezTo>
                <a:cubicBezTo>
                  <a:pt x="1457556" y="1433183"/>
                  <a:pt x="1078575" y="1360749"/>
                  <a:pt x="2292643" y="1343025"/>
                </a:cubicBezTo>
                <a:cubicBezTo>
                  <a:pt x="2299060" y="1342931"/>
                  <a:pt x="2405455" y="1326728"/>
                  <a:pt x="2416468" y="1323975"/>
                </a:cubicBezTo>
                <a:cubicBezTo>
                  <a:pt x="2435949" y="1319105"/>
                  <a:pt x="2453927" y="1308863"/>
                  <a:pt x="2473618" y="1304925"/>
                </a:cubicBezTo>
                <a:cubicBezTo>
                  <a:pt x="2500809" y="1299487"/>
                  <a:pt x="2532440" y="1293946"/>
                  <a:pt x="2559343" y="1285875"/>
                </a:cubicBezTo>
                <a:cubicBezTo>
                  <a:pt x="2578577" y="1280105"/>
                  <a:pt x="2596802" y="1270763"/>
                  <a:pt x="2616493" y="1266825"/>
                </a:cubicBezTo>
                <a:lnTo>
                  <a:pt x="2711743" y="1247775"/>
                </a:lnTo>
                <a:cubicBezTo>
                  <a:pt x="2758586" y="1177510"/>
                  <a:pt x="2741848" y="1215054"/>
                  <a:pt x="2721268" y="1057275"/>
                </a:cubicBezTo>
                <a:cubicBezTo>
                  <a:pt x="2714241" y="1003402"/>
                  <a:pt x="2704439" y="1008774"/>
                  <a:pt x="2683168" y="971550"/>
                </a:cubicBezTo>
                <a:cubicBezTo>
                  <a:pt x="2669369" y="947402"/>
                  <a:pt x="2663633" y="925761"/>
                  <a:pt x="2645068" y="904875"/>
                </a:cubicBezTo>
                <a:cubicBezTo>
                  <a:pt x="2627170" y="884739"/>
                  <a:pt x="2606968" y="866775"/>
                  <a:pt x="2587918" y="847725"/>
                </a:cubicBezTo>
                <a:cubicBezTo>
                  <a:pt x="2566852" y="826659"/>
                  <a:pt x="2557290" y="813361"/>
                  <a:pt x="2530768" y="800100"/>
                </a:cubicBezTo>
                <a:cubicBezTo>
                  <a:pt x="2521788" y="795610"/>
                  <a:pt x="2511718" y="793750"/>
                  <a:pt x="2502193" y="790575"/>
                </a:cubicBezTo>
                <a:cubicBezTo>
                  <a:pt x="2495843" y="781050"/>
                  <a:pt x="2491937" y="769329"/>
                  <a:pt x="2483143" y="762000"/>
                </a:cubicBezTo>
                <a:cubicBezTo>
                  <a:pt x="2444990" y="730206"/>
                  <a:pt x="2452201" y="753277"/>
                  <a:pt x="2416468" y="733425"/>
                </a:cubicBezTo>
                <a:lnTo>
                  <a:pt x="2330743" y="676275"/>
                </a:lnTo>
                <a:cubicBezTo>
                  <a:pt x="2321218" y="669925"/>
                  <a:pt x="2313028" y="660845"/>
                  <a:pt x="2302168" y="657225"/>
                </a:cubicBezTo>
                <a:lnTo>
                  <a:pt x="2273593" y="647700"/>
                </a:lnTo>
                <a:cubicBezTo>
                  <a:pt x="2260893" y="638175"/>
                  <a:pt x="2249205" y="627124"/>
                  <a:pt x="2235493" y="619125"/>
                </a:cubicBezTo>
                <a:cubicBezTo>
                  <a:pt x="2210963" y="604816"/>
                  <a:pt x="2179373" y="601105"/>
                  <a:pt x="2159293" y="581025"/>
                </a:cubicBezTo>
                <a:cubicBezTo>
                  <a:pt x="2119270" y="541002"/>
                  <a:pt x="2143927" y="555092"/>
                  <a:pt x="2083093" y="542925"/>
                </a:cubicBezTo>
                <a:cubicBezTo>
                  <a:pt x="2049900" y="526328"/>
                  <a:pt x="2033853" y="516987"/>
                  <a:pt x="1997368" y="504825"/>
                </a:cubicBezTo>
                <a:cubicBezTo>
                  <a:pt x="1984949" y="500685"/>
                  <a:pt x="1971525" y="499897"/>
                  <a:pt x="1959268" y="495300"/>
                </a:cubicBezTo>
                <a:cubicBezTo>
                  <a:pt x="1945973" y="490314"/>
                  <a:pt x="1934219" y="481843"/>
                  <a:pt x="1921168" y="476250"/>
                </a:cubicBezTo>
                <a:cubicBezTo>
                  <a:pt x="1911940" y="472295"/>
                  <a:pt x="1901821" y="470680"/>
                  <a:pt x="1892593" y="466725"/>
                </a:cubicBezTo>
                <a:cubicBezTo>
                  <a:pt x="1879542" y="461132"/>
                  <a:pt x="1867544" y="453268"/>
                  <a:pt x="1854493" y="447675"/>
                </a:cubicBezTo>
                <a:cubicBezTo>
                  <a:pt x="1795478" y="422383"/>
                  <a:pt x="1858897" y="458588"/>
                  <a:pt x="1787818" y="419100"/>
                </a:cubicBezTo>
                <a:cubicBezTo>
                  <a:pt x="1771634" y="410109"/>
                  <a:pt x="1757209" y="397818"/>
                  <a:pt x="1740193" y="390525"/>
                </a:cubicBezTo>
                <a:cubicBezTo>
                  <a:pt x="1654510" y="353804"/>
                  <a:pt x="1678274" y="370997"/>
                  <a:pt x="1616368" y="352425"/>
                </a:cubicBezTo>
                <a:cubicBezTo>
                  <a:pt x="1597134" y="346655"/>
                  <a:pt x="1575926" y="344514"/>
                  <a:pt x="1559218" y="333375"/>
                </a:cubicBezTo>
                <a:cubicBezTo>
                  <a:pt x="1549693" y="327025"/>
                  <a:pt x="1539958" y="320979"/>
                  <a:pt x="1530643" y="314325"/>
                </a:cubicBezTo>
                <a:cubicBezTo>
                  <a:pt x="1517725" y="305098"/>
                  <a:pt x="1506326" y="293626"/>
                  <a:pt x="1492543" y="285750"/>
                </a:cubicBezTo>
                <a:cubicBezTo>
                  <a:pt x="1483826" y="280769"/>
                  <a:pt x="1472948" y="280715"/>
                  <a:pt x="1463968" y="276225"/>
                </a:cubicBezTo>
                <a:cubicBezTo>
                  <a:pt x="1437595" y="263039"/>
                  <a:pt x="1423180" y="243701"/>
                  <a:pt x="1397293" y="228600"/>
                </a:cubicBezTo>
                <a:cubicBezTo>
                  <a:pt x="1372763" y="214291"/>
                  <a:pt x="1344722" y="206252"/>
                  <a:pt x="1321093" y="190500"/>
                </a:cubicBezTo>
                <a:cubicBezTo>
                  <a:pt x="1302043" y="177800"/>
                  <a:pt x="1285663" y="159640"/>
                  <a:pt x="1263943" y="152400"/>
                </a:cubicBezTo>
                <a:cubicBezTo>
                  <a:pt x="1254418" y="149225"/>
                  <a:pt x="1244348" y="147365"/>
                  <a:pt x="1235368" y="142875"/>
                </a:cubicBezTo>
                <a:cubicBezTo>
                  <a:pt x="1225129" y="137755"/>
                  <a:pt x="1217032" y="128945"/>
                  <a:pt x="1206793" y="123825"/>
                </a:cubicBezTo>
                <a:cubicBezTo>
                  <a:pt x="1197813" y="119335"/>
                  <a:pt x="1187358" y="118455"/>
                  <a:pt x="1178218" y="114300"/>
                </a:cubicBezTo>
                <a:cubicBezTo>
                  <a:pt x="1152365" y="102549"/>
                  <a:pt x="1125647" y="91952"/>
                  <a:pt x="1102018" y="76200"/>
                </a:cubicBezTo>
                <a:cubicBezTo>
                  <a:pt x="1092493" y="69850"/>
                  <a:pt x="1083965" y="61659"/>
                  <a:pt x="1073443" y="57150"/>
                </a:cubicBezTo>
                <a:cubicBezTo>
                  <a:pt x="1061411" y="51993"/>
                  <a:pt x="1047930" y="51221"/>
                  <a:pt x="1035343" y="47625"/>
                </a:cubicBezTo>
                <a:cubicBezTo>
                  <a:pt x="968845" y="28626"/>
                  <a:pt x="1053881" y="44830"/>
                  <a:pt x="940093" y="28575"/>
                </a:cubicBezTo>
                <a:cubicBezTo>
                  <a:pt x="867584" y="4405"/>
                  <a:pt x="902634" y="13463"/>
                  <a:pt x="835318" y="0"/>
                </a:cubicBezTo>
                <a:lnTo>
                  <a:pt x="425743" y="9525"/>
                </a:lnTo>
                <a:cubicBezTo>
                  <a:pt x="301916" y="12621"/>
                  <a:pt x="178134" y="19050"/>
                  <a:pt x="54268" y="1905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Скругленная соединительная линия 3"/>
          <p:cNvCxnSpPr/>
          <p:nvPr/>
        </p:nvCxnSpPr>
        <p:spPr>
          <a:xfrm rot="5400000">
            <a:off x="1926556" y="2439739"/>
            <a:ext cx="466353" cy="21602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 animBg="1"/>
      <p:bldP spid="22" grpId="0" animBg="1"/>
      <p:bldP spid="26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570339"/>
            <a:ext cx="6098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of the problem is a problem,</a:t>
            </a:r>
          </a:p>
          <a:p>
            <a:r>
              <a:rPr lang="en-US" dirty="0" smtClean="0"/>
              <a:t> </a:t>
            </a:r>
            <a:r>
              <a:rPr lang="en-US" dirty="0"/>
              <a:t>where the variable y that you want to predict is valued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27089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lgorithm </a:t>
            </a:r>
            <a:r>
              <a:rPr lang="en-US" dirty="0"/>
              <a:t>called logistic regression, </a:t>
            </a:r>
          </a:p>
          <a:p>
            <a:r>
              <a:rPr lang="en-US" dirty="0"/>
              <a:t>which is one of the most popular and most widely used learning algorithms today. </a:t>
            </a:r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>
            <a:off x="1331640" y="2132856"/>
            <a:ext cx="720080" cy="64807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467544" y="4221088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</a:t>
            </a:r>
            <a:r>
              <a:rPr lang="en-US" dirty="0"/>
              <a:t>is the procedure that </a:t>
            </a:r>
            <a:r>
              <a:rPr lang="en-US" dirty="0">
                <a:solidFill>
                  <a:srgbClr val="FF0000"/>
                </a:solidFill>
              </a:rPr>
              <a:t>estimates the coefficients of the linear equation</a:t>
            </a:r>
            <a:r>
              <a:rPr lang="en-US" dirty="0"/>
              <a:t>, involving one or more independent variables that best predict the value of the dependent variable which should be quantitative. 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Logistic </a:t>
            </a:r>
            <a:r>
              <a:rPr lang="en-US" dirty="0">
                <a:solidFill>
                  <a:schemeClr val="accent1"/>
                </a:solidFill>
              </a:rPr>
              <a:t>regression </a:t>
            </a:r>
            <a:r>
              <a:rPr lang="en-US" dirty="0"/>
              <a:t>is similar to a linear regression but is suited to models where </a:t>
            </a:r>
            <a:r>
              <a:rPr lang="en-US" dirty="0">
                <a:solidFill>
                  <a:schemeClr val="accent1"/>
                </a:solidFill>
              </a:rPr>
              <a:t>the dependent variable is dichotomous</a:t>
            </a:r>
            <a:r>
              <a:rPr lang="en-US" dirty="0"/>
              <a:t>. Logistic regression coefficients can be used to estimate odds ratios for each of the independent variables in the model.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6108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4714908" cy="215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00306"/>
            <a:ext cx="3005150" cy="178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429132"/>
            <a:ext cx="6572296" cy="173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572132" y="1714488"/>
            <a:ext cx="4143436" cy="5715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Advance optimization</a:t>
            </a:r>
            <a:endParaRPr kumimoji="0" lang="ru-RU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6072230" cy="362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857628"/>
            <a:ext cx="52673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43148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4538" y="857232"/>
            <a:ext cx="387223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357166"/>
            <a:ext cx="977402" cy="500066"/>
          </a:xfrm>
          <a:prstGeom prst="rect">
            <a:avLst/>
          </a:prstGeom>
          <a:noFill/>
        </p:spPr>
      </p:pic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24" y="2214554"/>
            <a:ext cx="698144" cy="357190"/>
          </a:xfrm>
          <a:prstGeom prst="rect">
            <a:avLst/>
          </a:prstGeom>
          <a:noFill/>
        </p:spPr>
      </p:pic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9586" y="3714752"/>
            <a:ext cx="837773" cy="428628"/>
          </a:xfrm>
          <a:prstGeom prst="rect">
            <a:avLst/>
          </a:prstGeom>
          <a:noFill/>
        </p:spPr>
      </p:pic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77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8794" y="5857892"/>
            <a:ext cx="59150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39383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60648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Regularization</a:t>
            </a:r>
            <a:endParaRPr lang="ru-RU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668344" cy="241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403648" y="1844824"/>
            <a:ext cx="1152128" cy="10801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/>
          <p:cNvSpPr/>
          <p:nvPr/>
        </p:nvSpPr>
        <p:spPr>
          <a:xfrm>
            <a:off x="3799840" y="1941493"/>
            <a:ext cx="1605280" cy="1015067"/>
          </a:xfrm>
          <a:custGeom>
            <a:avLst/>
            <a:gdLst>
              <a:gd name="connsiteX0" fmla="*/ 0 w 1605280"/>
              <a:gd name="connsiteY0" fmla="*/ 1015067 h 1015067"/>
              <a:gd name="connsiteX1" fmla="*/ 10160 w 1605280"/>
              <a:gd name="connsiteY1" fmla="*/ 964267 h 1015067"/>
              <a:gd name="connsiteX2" fmla="*/ 40640 w 1605280"/>
              <a:gd name="connsiteY2" fmla="*/ 943947 h 1015067"/>
              <a:gd name="connsiteX3" fmla="*/ 60960 w 1605280"/>
              <a:gd name="connsiteY3" fmla="*/ 913467 h 1015067"/>
              <a:gd name="connsiteX4" fmla="*/ 81280 w 1605280"/>
              <a:gd name="connsiteY4" fmla="*/ 842347 h 1015067"/>
              <a:gd name="connsiteX5" fmla="*/ 111760 w 1605280"/>
              <a:gd name="connsiteY5" fmla="*/ 689947 h 1015067"/>
              <a:gd name="connsiteX6" fmla="*/ 132080 w 1605280"/>
              <a:gd name="connsiteY6" fmla="*/ 659467 h 1015067"/>
              <a:gd name="connsiteX7" fmla="*/ 142240 w 1605280"/>
              <a:gd name="connsiteY7" fmla="*/ 618827 h 1015067"/>
              <a:gd name="connsiteX8" fmla="*/ 152400 w 1605280"/>
              <a:gd name="connsiteY8" fmla="*/ 568027 h 1015067"/>
              <a:gd name="connsiteX9" fmla="*/ 172720 w 1605280"/>
              <a:gd name="connsiteY9" fmla="*/ 507067 h 1015067"/>
              <a:gd name="connsiteX10" fmla="*/ 182880 w 1605280"/>
              <a:gd name="connsiteY10" fmla="*/ 476587 h 1015067"/>
              <a:gd name="connsiteX11" fmla="*/ 213360 w 1605280"/>
              <a:gd name="connsiteY11" fmla="*/ 446107 h 1015067"/>
              <a:gd name="connsiteX12" fmla="*/ 274320 w 1605280"/>
              <a:gd name="connsiteY12" fmla="*/ 344507 h 1015067"/>
              <a:gd name="connsiteX13" fmla="*/ 314960 w 1605280"/>
              <a:gd name="connsiteY13" fmla="*/ 283547 h 1015067"/>
              <a:gd name="connsiteX14" fmla="*/ 365760 w 1605280"/>
              <a:gd name="connsiteY14" fmla="*/ 222587 h 1015067"/>
              <a:gd name="connsiteX15" fmla="*/ 386080 w 1605280"/>
              <a:gd name="connsiteY15" fmla="*/ 192107 h 1015067"/>
              <a:gd name="connsiteX16" fmla="*/ 447040 w 1605280"/>
              <a:gd name="connsiteY16" fmla="*/ 161627 h 1015067"/>
              <a:gd name="connsiteX17" fmla="*/ 508000 w 1605280"/>
              <a:gd name="connsiteY17" fmla="*/ 110827 h 1015067"/>
              <a:gd name="connsiteX18" fmla="*/ 538480 w 1605280"/>
              <a:gd name="connsiteY18" fmla="*/ 100667 h 1015067"/>
              <a:gd name="connsiteX19" fmla="*/ 568960 w 1605280"/>
              <a:gd name="connsiteY19" fmla="*/ 80347 h 1015067"/>
              <a:gd name="connsiteX20" fmla="*/ 670560 w 1605280"/>
              <a:gd name="connsiteY20" fmla="*/ 49867 h 1015067"/>
              <a:gd name="connsiteX21" fmla="*/ 701040 w 1605280"/>
              <a:gd name="connsiteY21" fmla="*/ 39707 h 1015067"/>
              <a:gd name="connsiteX22" fmla="*/ 944880 w 1605280"/>
              <a:gd name="connsiteY22" fmla="*/ 19387 h 1015067"/>
              <a:gd name="connsiteX23" fmla="*/ 1280160 w 1605280"/>
              <a:gd name="connsiteY23" fmla="*/ 19387 h 1015067"/>
              <a:gd name="connsiteX24" fmla="*/ 1310640 w 1605280"/>
              <a:gd name="connsiteY24" fmla="*/ 29547 h 1015067"/>
              <a:gd name="connsiteX25" fmla="*/ 1351280 w 1605280"/>
              <a:gd name="connsiteY25" fmla="*/ 49867 h 1015067"/>
              <a:gd name="connsiteX26" fmla="*/ 1412240 w 1605280"/>
              <a:gd name="connsiteY26" fmla="*/ 90507 h 1015067"/>
              <a:gd name="connsiteX27" fmla="*/ 1473200 w 1605280"/>
              <a:gd name="connsiteY27" fmla="*/ 110827 h 1015067"/>
              <a:gd name="connsiteX28" fmla="*/ 1534160 w 1605280"/>
              <a:gd name="connsiteY28" fmla="*/ 151467 h 1015067"/>
              <a:gd name="connsiteX29" fmla="*/ 1564640 w 1605280"/>
              <a:gd name="connsiteY29" fmla="*/ 171787 h 1015067"/>
              <a:gd name="connsiteX30" fmla="*/ 1605280 w 1605280"/>
              <a:gd name="connsiteY30" fmla="*/ 212427 h 101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05280" h="1015067">
                <a:moveTo>
                  <a:pt x="0" y="1015067"/>
                </a:moveTo>
                <a:cubicBezTo>
                  <a:pt x="3387" y="998134"/>
                  <a:pt x="1592" y="979260"/>
                  <a:pt x="10160" y="964267"/>
                </a:cubicBezTo>
                <a:cubicBezTo>
                  <a:pt x="16218" y="953665"/>
                  <a:pt x="32006" y="952581"/>
                  <a:pt x="40640" y="943947"/>
                </a:cubicBezTo>
                <a:cubicBezTo>
                  <a:pt x="49274" y="935313"/>
                  <a:pt x="55499" y="924389"/>
                  <a:pt x="60960" y="913467"/>
                </a:cubicBezTo>
                <a:cubicBezTo>
                  <a:pt x="68248" y="898891"/>
                  <a:pt x="78025" y="855368"/>
                  <a:pt x="81280" y="842347"/>
                </a:cubicBezTo>
                <a:cubicBezTo>
                  <a:pt x="85210" y="806981"/>
                  <a:pt x="87746" y="725969"/>
                  <a:pt x="111760" y="689947"/>
                </a:cubicBezTo>
                <a:lnTo>
                  <a:pt x="132080" y="659467"/>
                </a:lnTo>
                <a:cubicBezTo>
                  <a:pt x="135467" y="645920"/>
                  <a:pt x="139211" y="632458"/>
                  <a:pt x="142240" y="618827"/>
                </a:cubicBezTo>
                <a:cubicBezTo>
                  <a:pt x="145986" y="601970"/>
                  <a:pt x="147856" y="584687"/>
                  <a:pt x="152400" y="568027"/>
                </a:cubicBezTo>
                <a:cubicBezTo>
                  <a:pt x="158036" y="547363"/>
                  <a:pt x="165947" y="527387"/>
                  <a:pt x="172720" y="507067"/>
                </a:cubicBezTo>
                <a:cubicBezTo>
                  <a:pt x="176107" y="496907"/>
                  <a:pt x="175307" y="484160"/>
                  <a:pt x="182880" y="476587"/>
                </a:cubicBezTo>
                <a:cubicBezTo>
                  <a:pt x="193040" y="466427"/>
                  <a:pt x="204539" y="457449"/>
                  <a:pt x="213360" y="446107"/>
                </a:cubicBezTo>
                <a:cubicBezTo>
                  <a:pt x="278894" y="361849"/>
                  <a:pt x="232850" y="413624"/>
                  <a:pt x="274320" y="344507"/>
                </a:cubicBezTo>
                <a:cubicBezTo>
                  <a:pt x="286885" y="323566"/>
                  <a:pt x="301413" y="303867"/>
                  <a:pt x="314960" y="283547"/>
                </a:cubicBezTo>
                <a:cubicBezTo>
                  <a:pt x="365411" y="207871"/>
                  <a:pt x="300569" y="300816"/>
                  <a:pt x="365760" y="222587"/>
                </a:cubicBezTo>
                <a:cubicBezTo>
                  <a:pt x="373577" y="213206"/>
                  <a:pt x="377446" y="200741"/>
                  <a:pt x="386080" y="192107"/>
                </a:cubicBezTo>
                <a:cubicBezTo>
                  <a:pt x="405775" y="172412"/>
                  <a:pt x="422250" y="169890"/>
                  <a:pt x="447040" y="161627"/>
                </a:cubicBezTo>
                <a:cubicBezTo>
                  <a:pt x="469510" y="139157"/>
                  <a:pt x="479710" y="124972"/>
                  <a:pt x="508000" y="110827"/>
                </a:cubicBezTo>
                <a:cubicBezTo>
                  <a:pt x="517579" y="106038"/>
                  <a:pt x="528901" y="105456"/>
                  <a:pt x="538480" y="100667"/>
                </a:cubicBezTo>
                <a:cubicBezTo>
                  <a:pt x="549402" y="95206"/>
                  <a:pt x="557802" y="85306"/>
                  <a:pt x="568960" y="80347"/>
                </a:cubicBezTo>
                <a:cubicBezTo>
                  <a:pt x="612420" y="61031"/>
                  <a:pt x="629185" y="61688"/>
                  <a:pt x="670560" y="49867"/>
                </a:cubicBezTo>
                <a:cubicBezTo>
                  <a:pt x="680858" y="46925"/>
                  <a:pt x="690503" y="41623"/>
                  <a:pt x="701040" y="39707"/>
                </a:cubicBezTo>
                <a:cubicBezTo>
                  <a:pt x="771835" y="26835"/>
                  <a:pt x="883042" y="23252"/>
                  <a:pt x="944880" y="19387"/>
                </a:cubicBezTo>
                <a:cubicBezTo>
                  <a:pt x="1076926" y="-13625"/>
                  <a:pt x="999232" y="1829"/>
                  <a:pt x="1280160" y="19387"/>
                </a:cubicBezTo>
                <a:cubicBezTo>
                  <a:pt x="1290849" y="20055"/>
                  <a:pt x="1300796" y="25328"/>
                  <a:pt x="1310640" y="29547"/>
                </a:cubicBezTo>
                <a:cubicBezTo>
                  <a:pt x="1324561" y="35513"/>
                  <a:pt x="1338293" y="42075"/>
                  <a:pt x="1351280" y="49867"/>
                </a:cubicBezTo>
                <a:cubicBezTo>
                  <a:pt x="1372221" y="62432"/>
                  <a:pt x="1389072" y="82784"/>
                  <a:pt x="1412240" y="90507"/>
                </a:cubicBezTo>
                <a:cubicBezTo>
                  <a:pt x="1432560" y="97280"/>
                  <a:pt x="1455378" y="98946"/>
                  <a:pt x="1473200" y="110827"/>
                </a:cubicBezTo>
                <a:lnTo>
                  <a:pt x="1534160" y="151467"/>
                </a:lnTo>
                <a:cubicBezTo>
                  <a:pt x="1544320" y="158240"/>
                  <a:pt x="1556006" y="163153"/>
                  <a:pt x="1564640" y="171787"/>
                </a:cubicBezTo>
                <a:lnTo>
                  <a:pt x="1605280" y="212427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6299200" y="1878621"/>
            <a:ext cx="1371600" cy="1098259"/>
          </a:xfrm>
          <a:custGeom>
            <a:avLst/>
            <a:gdLst>
              <a:gd name="connsiteX0" fmla="*/ 0 w 1371600"/>
              <a:gd name="connsiteY0" fmla="*/ 1098259 h 1098259"/>
              <a:gd name="connsiteX1" fmla="*/ 10160 w 1371600"/>
              <a:gd name="connsiteY1" fmla="*/ 884899 h 1098259"/>
              <a:gd name="connsiteX2" fmla="*/ 20320 w 1371600"/>
              <a:gd name="connsiteY2" fmla="*/ 844259 h 1098259"/>
              <a:gd name="connsiteX3" fmla="*/ 50800 w 1371600"/>
              <a:gd name="connsiteY3" fmla="*/ 752819 h 1098259"/>
              <a:gd name="connsiteX4" fmla="*/ 60960 w 1371600"/>
              <a:gd name="connsiteY4" fmla="*/ 722339 h 1098259"/>
              <a:gd name="connsiteX5" fmla="*/ 71120 w 1371600"/>
              <a:gd name="connsiteY5" fmla="*/ 691859 h 1098259"/>
              <a:gd name="connsiteX6" fmla="*/ 111760 w 1371600"/>
              <a:gd name="connsiteY6" fmla="*/ 630899 h 1098259"/>
              <a:gd name="connsiteX7" fmla="*/ 172720 w 1371600"/>
              <a:gd name="connsiteY7" fmla="*/ 448019 h 1098259"/>
              <a:gd name="connsiteX8" fmla="*/ 203200 w 1371600"/>
              <a:gd name="connsiteY8" fmla="*/ 387059 h 1098259"/>
              <a:gd name="connsiteX9" fmla="*/ 223520 w 1371600"/>
              <a:gd name="connsiteY9" fmla="*/ 326099 h 1098259"/>
              <a:gd name="connsiteX10" fmla="*/ 264160 w 1371600"/>
              <a:gd name="connsiteY10" fmla="*/ 265139 h 1098259"/>
              <a:gd name="connsiteX11" fmla="*/ 375920 w 1371600"/>
              <a:gd name="connsiteY11" fmla="*/ 234659 h 1098259"/>
              <a:gd name="connsiteX12" fmla="*/ 467360 w 1371600"/>
              <a:gd name="connsiteY12" fmla="*/ 224499 h 1098259"/>
              <a:gd name="connsiteX13" fmla="*/ 558800 w 1371600"/>
              <a:gd name="connsiteY13" fmla="*/ 204179 h 1098259"/>
              <a:gd name="connsiteX14" fmla="*/ 599440 w 1371600"/>
              <a:gd name="connsiteY14" fmla="*/ 153379 h 1098259"/>
              <a:gd name="connsiteX15" fmla="*/ 629920 w 1371600"/>
              <a:gd name="connsiteY15" fmla="*/ 133059 h 1098259"/>
              <a:gd name="connsiteX16" fmla="*/ 660400 w 1371600"/>
              <a:gd name="connsiteY16" fmla="*/ 72099 h 1098259"/>
              <a:gd name="connsiteX17" fmla="*/ 751840 w 1371600"/>
              <a:gd name="connsiteY17" fmla="*/ 31459 h 1098259"/>
              <a:gd name="connsiteX18" fmla="*/ 782320 w 1371600"/>
              <a:gd name="connsiteY18" fmla="*/ 21299 h 1098259"/>
              <a:gd name="connsiteX19" fmla="*/ 873760 w 1371600"/>
              <a:gd name="connsiteY19" fmla="*/ 979 h 1098259"/>
              <a:gd name="connsiteX20" fmla="*/ 1219200 w 1371600"/>
              <a:gd name="connsiteY20" fmla="*/ 21299 h 1098259"/>
              <a:gd name="connsiteX21" fmla="*/ 1310640 w 1371600"/>
              <a:gd name="connsiteY21" fmla="*/ 51779 h 1098259"/>
              <a:gd name="connsiteX22" fmla="*/ 1341120 w 1371600"/>
              <a:gd name="connsiteY22" fmla="*/ 61939 h 1098259"/>
              <a:gd name="connsiteX23" fmla="*/ 1371600 w 1371600"/>
              <a:gd name="connsiteY23" fmla="*/ 72099 h 109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1600" h="1098259">
                <a:moveTo>
                  <a:pt x="0" y="1098259"/>
                </a:moveTo>
                <a:cubicBezTo>
                  <a:pt x="3387" y="1027139"/>
                  <a:pt x="4482" y="955873"/>
                  <a:pt x="10160" y="884899"/>
                </a:cubicBezTo>
                <a:cubicBezTo>
                  <a:pt x="11274" y="870980"/>
                  <a:pt x="16308" y="857634"/>
                  <a:pt x="20320" y="844259"/>
                </a:cubicBezTo>
                <a:lnTo>
                  <a:pt x="50800" y="752819"/>
                </a:lnTo>
                <a:lnTo>
                  <a:pt x="60960" y="722339"/>
                </a:lnTo>
                <a:cubicBezTo>
                  <a:pt x="64347" y="712179"/>
                  <a:pt x="65179" y="700770"/>
                  <a:pt x="71120" y="691859"/>
                </a:cubicBezTo>
                <a:cubicBezTo>
                  <a:pt x="84667" y="671539"/>
                  <a:pt x="104037" y="654067"/>
                  <a:pt x="111760" y="630899"/>
                </a:cubicBezTo>
                <a:lnTo>
                  <a:pt x="172720" y="448019"/>
                </a:lnTo>
                <a:cubicBezTo>
                  <a:pt x="209773" y="336859"/>
                  <a:pt x="150679" y="505232"/>
                  <a:pt x="203200" y="387059"/>
                </a:cubicBezTo>
                <a:cubicBezTo>
                  <a:pt x="211899" y="367486"/>
                  <a:pt x="211639" y="343921"/>
                  <a:pt x="223520" y="326099"/>
                </a:cubicBezTo>
                <a:cubicBezTo>
                  <a:pt x="237067" y="305779"/>
                  <a:pt x="240992" y="272862"/>
                  <a:pt x="264160" y="265139"/>
                </a:cubicBezTo>
                <a:cubicBezTo>
                  <a:pt x="299163" y="253471"/>
                  <a:pt x="341544" y="238479"/>
                  <a:pt x="375920" y="234659"/>
                </a:cubicBezTo>
                <a:cubicBezTo>
                  <a:pt x="406400" y="231272"/>
                  <a:pt x="437001" y="228836"/>
                  <a:pt x="467360" y="224499"/>
                </a:cubicBezTo>
                <a:cubicBezTo>
                  <a:pt x="497456" y="220200"/>
                  <a:pt x="529220" y="211574"/>
                  <a:pt x="558800" y="204179"/>
                </a:cubicBezTo>
                <a:cubicBezTo>
                  <a:pt x="646151" y="145945"/>
                  <a:pt x="543354" y="223486"/>
                  <a:pt x="599440" y="153379"/>
                </a:cubicBezTo>
                <a:cubicBezTo>
                  <a:pt x="607068" y="143844"/>
                  <a:pt x="619760" y="139832"/>
                  <a:pt x="629920" y="133059"/>
                </a:cubicBezTo>
                <a:cubicBezTo>
                  <a:pt x="638183" y="108269"/>
                  <a:pt x="640705" y="91794"/>
                  <a:pt x="660400" y="72099"/>
                </a:cubicBezTo>
                <a:cubicBezTo>
                  <a:pt x="684551" y="47948"/>
                  <a:pt x="721659" y="41519"/>
                  <a:pt x="751840" y="31459"/>
                </a:cubicBezTo>
                <a:cubicBezTo>
                  <a:pt x="762000" y="28072"/>
                  <a:pt x="771818" y="23399"/>
                  <a:pt x="782320" y="21299"/>
                </a:cubicBezTo>
                <a:cubicBezTo>
                  <a:pt x="846812" y="8401"/>
                  <a:pt x="816367" y="15327"/>
                  <a:pt x="873760" y="979"/>
                </a:cubicBezTo>
                <a:cubicBezTo>
                  <a:pt x="1002421" y="5268"/>
                  <a:pt x="1106050" y="-12646"/>
                  <a:pt x="1219200" y="21299"/>
                </a:cubicBezTo>
                <a:lnTo>
                  <a:pt x="1310640" y="51779"/>
                </a:lnTo>
                <a:lnTo>
                  <a:pt x="1341120" y="61939"/>
                </a:lnTo>
                <a:lnTo>
                  <a:pt x="1371600" y="720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50662" y="3532366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Underfit</a:t>
            </a:r>
            <a:r>
              <a:rPr lang="en-US" dirty="0" smtClean="0"/>
              <a:t> or “High bias”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14300" y="350100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Overfit</a:t>
            </a:r>
            <a:r>
              <a:rPr lang="en-US" dirty="0" smtClean="0"/>
              <a:t> or “High variance”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3"/>
            <a:ext cx="7630795" cy="10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20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54"/>
            <a:ext cx="7161828" cy="316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043608" y="1030536"/>
            <a:ext cx="1368152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3563888" y="764704"/>
            <a:ext cx="1508734" cy="1117600"/>
          </a:xfrm>
          <a:custGeom>
            <a:avLst/>
            <a:gdLst>
              <a:gd name="connsiteX0" fmla="*/ 259054 w 1508734"/>
              <a:gd name="connsiteY0" fmla="*/ 0 h 1117600"/>
              <a:gd name="connsiteX1" fmla="*/ 238734 w 1508734"/>
              <a:gd name="connsiteY1" fmla="*/ 101600 h 1117600"/>
              <a:gd name="connsiteX2" fmla="*/ 218414 w 1508734"/>
              <a:gd name="connsiteY2" fmla="*/ 132080 h 1117600"/>
              <a:gd name="connsiteX3" fmla="*/ 177774 w 1508734"/>
              <a:gd name="connsiteY3" fmla="*/ 223520 h 1117600"/>
              <a:gd name="connsiteX4" fmla="*/ 157454 w 1508734"/>
              <a:gd name="connsiteY4" fmla="*/ 294640 h 1117600"/>
              <a:gd name="connsiteX5" fmla="*/ 137134 w 1508734"/>
              <a:gd name="connsiteY5" fmla="*/ 325120 h 1117600"/>
              <a:gd name="connsiteX6" fmla="*/ 66014 w 1508734"/>
              <a:gd name="connsiteY6" fmla="*/ 416560 h 1117600"/>
              <a:gd name="connsiteX7" fmla="*/ 55854 w 1508734"/>
              <a:gd name="connsiteY7" fmla="*/ 447040 h 1117600"/>
              <a:gd name="connsiteX8" fmla="*/ 15214 w 1508734"/>
              <a:gd name="connsiteY8" fmla="*/ 508000 h 1117600"/>
              <a:gd name="connsiteX9" fmla="*/ 15214 w 1508734"/>
              <a:gd name="connsiteY9" fmla="*/ 731520 h 1117600"/>
              <a:gd name="connsiteX10" fmla="*/ 25374 w 1508734"/>
              <a:gd name="connsiteY10" fmla="*/ 762000 h 1117600"/>
              <a:gd name="connsiteX11" fmla="*/ 66014 w 1508734"/>
              <a:gd name="connsiteY11" fmla="*/ 822960 h 1117600"/>
              <a:gd name="connsiteX12" fmla="*/ 116814 w 1508734"/>
              <a:gd name="connsiteY12" fmla="*/ 873760 h 1117600"/>
              <a:gd name="connsiteX13" fmla="*/ 126974 w 1508734"/>
              <a:gd name="connsiteY13" fmla="*/ 904240 h 1117600"/>
              <a:gd name="connsiteX14" fmla="*/ 187934 w 1508734"/>
              <a:gd name="connsiteY14" fmla="*/ 944880 h 1117600"/>
              <a:gd name="connsiteX15" fmla="*/ 218414 w 1508734"/>
              <a:gd name="connsiteY15" fmla="*/ 965200 h 1117600"/>
              <a:gd name="connsiteX16" fmla="*/ 309854 w 1508734"/>
              <a:gd name="connsiteY16" fmla="*/ 1036320 h 1117600"/>
              <a:gd name="connsiteX17" fmla="*/ 340334 w 1508734"/>
              <a:gd name="connsiteY17" fmla="*/ 1056640 h 1117600"/>
              <a:gd name="connsiteX18" fmla="*/ 421614 w 1508734"/>
              <a:gd name="connsiteY18" fmla="*/ 1076960 h 1117600"/>
              <a:gd name="connsiteX19" fmla="*/ 523214 w 1508734"/>
              <a:gd name="connsiteY19" fmla="*/ 1107440 h 1117600"/>
              <a:gd name="connsiteX20" fmla="*/ 553694 w 1508734"/>
              <a:gd name="connsiteY20" fmla="*/ 1117600 h 1117600"/>
              <a:gd name="connsiteX21" fmla="*/ 838174 w 1508734"/>
              <a:gd name="connsiteY21" fmla="*/ 1107440 h 1117600"/>
              <a:gd name="connsiteX22" fmla="*/ 939774 w 1508734"/>
              <a:gd name="connsiteY22" fmla="*/ 1087120 h 1117600"/>
              <a:gd name="connsiteX23" fmla="*/ 1071854 w 1508734"/>
              <a:gd name="connsiteY23" fmla="*/ 1066800 h 1117600"/>
              <a:gd name="connsiteX24" fmla="*/ 1112494 w 1508734"/>
              <a:gd name="connsiteY24" fmla="*/ 1056640 h 1117600"/>
              <a:gd name="connsiteX25" fmla="*/ 1142974 w 1508734"/>
              <a:gd name="connsiteY25" fmla="*/ 1036320 h 1117600"/>
              <a:gd name="connsiteX26" fmla="*/ 1173454 w 1508734"/>
              <a:gd name="connsiteY26" fmla="*/ 1026160 h 1117600"/>
              <a:gd name="connsiteX27" fmla="*/ 1203934 w 1508734"/>
              <a:gd name="connsiteY27" fmla="*/ 995680 h 1117600"/>
              <a:gd name="connsiteX28" fmla="*/ 1264894 w 1508734"/>
              <a:gd name="connsiteY28" fmla="*/ 975360 h 1117600"/>
              <a:gd name="connsiteX29" fmla="*/ 1325854 w 1508734"/>
              <a:gd name="connsiteY29" fmla="*/ 944880 h 1117600"/>
              <a:gd name="connsiteX30" fmla="*/ 1346174 w 1508734"/>
              <a:gd name="connsiteY30" fmla="*/ 914400 h 1117600"/>
              <a:gd name="connsiteX31" fmla="*/ 1376654 w 1508734"/>
              <a:gd name="connsiteY31" fmla="*/ 904240 h 1117600"/>
              <a:gd name="connsiteX32" fmla="*/ 1417294 w 1508734"/>
              <a:gd name="connsiteY32" fmla="*/ 843280 h 1117600"/>
              <a:gd name="connsiteX33" fmla="*/ 1447774 w 1508734"/>
              <a:gd name="connsiteY33" fmla="*/ 822960 h 1117600"/>
              <a:gd name="connsiteX34" fmla="*/ 1478254 w 1508734"/>
              <a:gd name="connsiteY34" fmla="*/ 792480 h 1117600"/>
              <a:gd name="connsiteX35" fmla="*/ 1508734 w 1508734"/>
              <a:gd name="connsiteY35" fmla="*/ 772160 h 1117600"/>
              <a:gd name="connsiteX36" fmla="*/ 1508734 w 1508734"/>
              <a:gd name="connsiteY36" fmla="*/ 7620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08734" h="1117600">
                <a:moveTo>
                  <a:pt x="259054" y="0"/>
                </a:moveTo>
                <a:cubicBezTo>
                  <a:pt x="255310" y="26209"/>
                  <a:pt x="252920" y="73227"/>
                  <a:pt x="238734" y="101600"/>
                </a:cubicBezTo>
                <a:cubicBezTo>
                  <a:pt x="233273" y="112522"/>
                  <a:pt x="223373" y="120922"/>
                  <a:pt x="218414" y="132080"/>
                </a:cubicBezTo>
                <a:cubicBezTo>
                  <a:pt x="170051" y="240896"/>
                  <a:pt x="223761" y="154540"/>
                  <a:pt x="177774" y="223520"/>
                </a:cubicBezTo>
                <a:cubicBezTo>
                  <a:pt x="174519" y="236541"/>
                  <a:pt x="164742" y="280064"/>
                  <a:pt x="157454" y="294640"/>
                </a:cubicBezTo>
                <a:cubicBezTo>
                  <a:pt x="151993" y="305562"/>
                  <a:pt x="144951" y="315739"/>
                  <a:pt x="137134" y="325120"/>
                </a:cubicBezTo>
                <a:cubicBezTo>
                  <a:pt x="107913" y="360185"/>
                  <a:pt x="83133" y="365203"/>
                  <a:pt x="66014" y="416560"/>
                </a:cubicBezTo>
                <a:cubicBezTo>
                  <a:pt x="62627" y="426720"/>
                  <a:pt x="61055" y="437678"/>
                  <a:pt x="55854" y="447040"/>
                </a:cubicBezTo>
                <a:cubicBezTo>
                  <a:pt x="43994" y="468388"/>
                  <a:pt x="15214" y="508000"/>
                  <a:pt x="15214" y="508000"/>
                </a:cubicBezTo>
                <a:cubicBezTo>
                  <a:pt x="-8460" y="602697"/>
                  <a:pt x="-1376" y="557321"/>
                  <a:pt x="15214" y="731520"/>
                </a:cubicBezTo>
                <a:cubicBezTo>
                  <a:pt x="16229" y="742181"/>
                  <a:pt x="20173" y="752638"/>
                  <a:pt x="25374" y="762000"/>
                </a:cubicBezTo>
                <a:cubicBezTo>
                  <a:pt x="37234" y="783348"/>
                  <a:pt x="52467" y="802640"/>
                  <a:pt x="66014" y="822960"/>
                </a:cubicBezTo>
                <a:cubicBezTo>
                  <a:pt x="93107" y="863600"/>
                  <a:pt x="76174" y="846667"/>
                  <a:pt x="116814" y="873760"/>
                </a:cubicBezTo>
                <a:cubicBezTo>
                  <a:pt x="120201" y="883920"/>
                  <a:pt x="119401" y="896667"/>
                  <a:pt x="126974" y="904240"/>
                </a:cubicBezTo>
                <a:cubicBezTo>
                  <a:pt x="144243" y="921509"/>
                  <a:pt x="167614" y="931333"/>
                  <a:pt x="187934" y="944880"/>
                </a:cubicBezTo>
                <a:cubicBezTo>
                  <a:pt x="198094" y="951653"/>
                  <a:pt x="209780" y="956566"/>
                  <a:pt x="218414" y="965200"/>
                </a:cubicBezTo>
                <a:cubicBezTo>
                  <a:pt x="266163" y="1012949"/>
                  <a:pt x="236939" y="987710"/>
                  <a:pt x="309854" y="1036320"/>
                </a:cubicBezTo>
                <a:cubicBezTo>
                  <a:pt x="320014" y="1043093"/>
                  <a:pt x="328750" y="1052779"/>
                  <a:pt x="340334" y="1056640"/>
                </a:cubicBezTo>
                <a:cubicBezTo>
                  <a:pt x="394800" y="1074795"/>
                  <a:pt x="348052" y="1060613"/>
                  <a:pt x="421614" y="1076960"/>
                </a:cubicBezTo>
                <a:cubicBezTo>
                  <a:pt x="467679" y="1087197"/>
                  <a:pt x="472560" y="1090555"/>
                  <a:pt x="523214" y="1107440"/>
                </a:cubicBezTo>
                <a:lnTo>
                  <a:pt x="553694" y="1117600"/>
                </a:lnTo>
                <a:cubicBezTo>
                  <a:pt x="648521" y="1114213"/>
                  <a:pt x="743441" y="1112853"/>
                  <a:pt x="838174" y="1107440"/>
                </a:cubicBezTo>
                <a:cubicBezTo>
                  <a:pt x="957529" y="1100620"/>
                  <a:pt x="869745" y="1102682"/>
                  <a:pt x="939774" y="1087120"/>
                </a:cubicBezTo>
                <a:cubicBezTo>
                  <a:pt x="983967" y="1077299"/>
                  <a:pt x="1027291" y="1074902"/>
                  <a:pt x="1071854" y="1066800"/>
                </a:cubicBezTo>
                <a:cubicBezTo>
                  <a:pt x="1085592" y="1064302"/>
                  <a:pt x="1098947" y="1060027"/>
                  <a:pt x="1112494" y="1056640"/>
                </a:cubicBezTo>
                <a:cubicBezTo>
                  <a:pt x="1122654" y="1049867"/>
                  <a:pt x="1132052" y="1041781"/>
                  <a:pt x="1142974" y="1036320"/>
                </a:cubicBezTo>
                <a:cubicBezTo>
                  <a:pt x="1152553" y="1031531"/>
                  <a:pt x="1164543" y="1032101"/>
                  <a:pt x="1173454" y="1026160"/>
                </a:cubicBezTo>
                <a:cubicBezTo>
                  <a:pt x="1185409" y="1018190"/>
                  <a:pt x="1191374" y="1002658"/>
                  <a:pt x="1203934" y="995680"/>
                </a:cubicBezTo>
                <a:cubicBezTo>
                  <a:pt x="1222658" y="985278"/>
                  <a:pt x="1247072" y="987241"/>
                  <a:pt x="1264894" y="975360"/>
                </a:cubicBezTo>
                <a:cubicBezTo>
                  <a:pt x="1304285" y="949099"/>
                  <a:pt x="1283790" y="958901"/>
                  <a:pt x="1325854" y="944880"/>
                </a:cubicBezTo>
                <a:cubicBezTo>
                  <a:pt x="1332627" y="934720"/>
                  <a:pt x="1336639" y="922028"/>
                  <a:pt x="1346174" y="914400"/>
                </a:cubicBezTo>
                <a:cubicBezTo>
                  <a:pt x="1354537" y="907710"/>
                  <a:pt x="1369081" y="911813"/>
                  <a:pt x="1376654" y="904240"/>
                </a:cubicBezTo>
                <a:cubicBezTo>
                  <a:pt x="1393923" y="886971"/>
                  <a:pt x="1403747" y="863600"/>
                  <a:pt x="1417294" y="843280"/>
                </a:cubicBezTo>
                <a:cubicBezTo>
                  <a:pt x="1424067" y="833120"/>
                  <a:pt x="1438393" y="830777"/>
                  <a:pt x="1447774" y="822960"/>
                </a:cubicBezTo>
                <a:cubicBezTo>
                  <a:pt x="1458812" y="813762"/>
                  <a:pt x="1467216" y="801678"/>
                  <a:pt x="1478254" y="792480"/>
                </a:cubicBezTo>
                <a:cubicBezTo>
                  <a:pt x="1487635" y="784663"/>
                  <a:pt x="1500100" y="780794"/>
                  <a:pt x="1508734" y="772160"/>
                </a:cubicBezTo>
                <a:lnTo>
                  <a:pt x="1508734" y="76200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5796136" y="899385"/>
            <a:ext cx="1587974" cy="1017447"/>
          </a:xfrm>
          <a:custGeom>
            <a:avLst/>
            <a:gdLst>
              <a:gd name="connsiteX0" fmla="*/ 326359 w 1443959"/>
              <a:gd name="connsiteY0" fmla="*/ 0 h 917294"/>
              <a:gd name="connsiteX1" fmla="*/ 245079 w 1443959"/>
              <a:gd name="connsiteY1" fmla="*/ 111760 h 917294"/>
              <a:gd name="connsiteX2" fmla="*/ 194279 w 1443959"/>
              <a:gd name="connsiteY2" fmla="*/ 172720 h 917294"/>
              <a:gd name="connsiteX3" fmla="*/ 153639 w 1443959"/>
              <a:gd name="connsiteY3" fmla="*/ 233680 h 917294"/>
              <a:gd name="connsiteX4" fmla="*/ 92679 w 1443959"/>
              <a:gd name="connsiteY4" fmla="*/ 335280 h 917294"/>
              <a:gd name="connsiteX5" fmla="*/ 62199 w 1443959"/>
              <a:gd name="connsiteY5" fmla="*/ 345440 h 917294"/>
              <a:gd name="connsiteX6" fmla="*/ 31719 w 1443959"/>
              <a:gd name="connsiteY6" fmla="*/ 375920 h 917294"/>
              <a:gd name="connsiteX7" fmla="*/ 1239 w 1443959"/>
              <a:gd name="connsiteY7" fmla="*/ 396240 h 917294"/>
              <a:gd name="connsiteX8" fmla="*/ 11399 w 1443959"/>
              <a:gd name="connsiteY8" fmla="*/ 436880 h 917294"/>
              <a:gd name="connsiteX9" fmla="*/ 82519 w 1443959"/>
              <a:gd name="connsiteY9" fmla="*/ 528320 h 917294"/>
              <a:gd name="connsiteX10" fmla="*/ 143479 w 1443959"/>
              <a:gd name="connsiteY10" fmla="*/ 548640 h 917294"/>
              <a:gd name="connsiteX11" fmla="*/ 204439 w 1443959"/>
              <a:gd name="connsiteY11" fmla="*/ 579120 h 917294"/>
              <a:gd name="connsiteX12" fmla="*/ 214599 w 1443959"/>
              <a:gd name="connsiteY12" fmla="*/ 650240 h 917294"/>
              <a:gd name="connsiteX13" fmla="*/ 224759 w 1443959"/>
              <a:gd name="connsiteY13" fmla="*/ 711200 h 917294"/>
              <a:gd name="connsiteX14" fmla="*/ 285719 w 1443959"/>
              <a:gd name="connsiteY14" fmla="*/ 741680 h 917294"/>
              <a:gd name="connsiteX15" fmla="*/ 346679 w 1443959"/>
              <a:gd name="connsiteY15" fmla="*/ 731520 h 917294"/>
              <a:gd name="connsiteX16" fmla="*/ 377159 w 1443959"/>
              <a:gd name="connsiteY16" fmla="*/ 670560 h 917294"/>
              <a:gd name="connsiteX17" fmla="*/ 397479 w 1443959"/>
              <a:gd name="connsiteY17" fmla="*/ 640080 h 917294"/>
              <a:gd name="connsiteX18" fmla="*/ 438119 w 1443959"/>
              <a:gd name="connsiteY18" fmla="*/ 568960 h 917294"/>
              <a:gd name="connsiteX19" fmla="*/ 468599 w 1443959"/>
              <a:gd name="connsiteY19" fmla="*/ 558800 h 917294"/>
              <a:gd name="connsiteX20" fmla="*/ 499079 w 1443959"/>
              <a:gd name="connsiteY20" fmla="*/ 538480 h 917294"/>
              <a:gd name="connsiteX21" fmla="*/ 570199 w 1443959"/>
              <a:gd name="connsiteY21" fmla="*/ 548640 h 917294"/>
              <a:gd name="connsiteX22" fmla="*/ 590519 w 1443959"/>
              <a:gd name="connsiteY22" fmla="*/ 579120 h 917294"/>
              <a:gd name="connsiteX23" fmla="*/ 610839 w 1443959"/>
              <a:gd name="connsiteY23" fmla="*/ 640080 h 917294"/>
              <a:gd name="connsiteX24" fmla="*/ 600679 w 1443959"/>
              <a:gd name="connsiteY24" fmla="*/ 701040 h 917294"/>
              <a:gd name="connsiteX25" fmla="*/ 478759 w 1443959"/>
              <a:gd name="connsiteY25" fmla="*/ 731520 h 917294"/>
              <a:gd name="connsiteX26" fmla="*/ 417799 w 1443959"/>
              <a:gd name="connsiteY26" fmla="*/ 751840 h 917294"/>
              <a:gd name="connsiteX27" fmla="*/ 387319 w 1443959"/>
              <a:gd name="connsiteY27" fmla="*/ 762000 h 917294"/>
              <a:gd name="connsiteX28" fmla="*/ 377159 w 1443959"/>
              <a:gd name="connsiteY28" fmla="*/ 904240 h 917294"/>
              <a:gd name="connsiteX29" fmla="*/ 1108679 w 1443959"/>
              <a:gd name="connsiteY29" fmla="*/ 894080 h 917294"/>
              <a:gd name="connsiteX30" fmla="*/ 1139159 w 1443959"/>
              <a:gd name="connsiteY30" fmla="*/ 873760 h 917294"/>
              <a:gd name="connsiteX31" fmla="*/ 1159479 w 1443959"/>
              <a:gd name="connsiteY31" fmla="*/ 812800 h 917294"/>
              <a:gd name="connsiteX32" fmla="*/ 1118839 w 1443959"/>
              <a:gd name="connsiteY32" fmla="*/ 751840 h 917294"/>
              <a:gd name="connsiteX33" fmla="*/ 1098519 w 1443959"/>
              <a:gd name="connsiteY33" fmla="*/ 721360 h 917294"/>
              <a:gd name="connsiteX34" fmla="*/ 885159 w 1443959"/>
              <a:gd name="connsiteY34" fmla="*/ 690880 h 917294"/>
              <a:gd name="connsiteX35" fmla="*/ 895319 w 1443959"/>
              <a:gd name="connsiteY35" fmla="*/ 579120 h 917294"/>
              <a:gd name="connsiteX36" fmla="*/ 905479 w 1443959"/>
              <a:gd name="connsiteY36" fmla="*/ 548640 h 917294"/>
              <a:gd name="connsiteX37" fmla="*/ 966439 w 1443959"/>
              <a:gd name="connsiteY37" fmla="*/ 528320 h 917294"/>
              <a:gd name="connsiteX38" fmla="*/ 996919 w 1443959"/>
              <a:gd name="connsiteY38" fmla="*/ 508000 h 917294"/>
              <a:gd name="connsiteX39" fmla="*/ 1047719 w 1443959"/>
              <a:gd name="connsiteY39" fmla="*/ 518160 h 917294"/>
              <a:gd name="connsiteX40" fmla="*/ 1108679 w 1443959"/>
              <a:gd name="connsiteY40" fmla="*/ 640080 h 917294"/>
              <a:gd name="connsiteX41" fmla="*/ 1118839 w 1443959"/>
              <a:gd name="connsiteY41" fmla="*/ 670560 h 917294"/>
              <a:gd name="connsiteX42" fmla="*/ 1149319 w 1443959"/>
              <a:gd name="connsiteY42" fmla="*/ 690880 h 917294"/>
              <a:gd name="connsiteX43" fmla="*/ 1169639 w 1443959"/>
              <a:gd name="connsiteY43" fmla="*/ 721360 h 917294"/>
              <a:gd name="connsiteX44" fmla="*/ 1230599 w 1443959"/>
              <a:gd name="connsiteY44" fmla="*/ 741680 h 917294"/>
              <a:gd name="connsiteX45" fmla="*/ 1342359 w 1443959"/>
              <a:gd name="connsiteY45" fmla="*/ 731520 h 917294"/>
              <a:gd name="connsiteX46" fmla="*/ 1362679 w 1443959"/>
              <a:gd name="connsiteY46" fmla="*/ 701040 h 917294"/>
              <a:gd name="connsiteX47" fmla="*/ 1393159 w 1443959"/>
              <a:gd name="connsiteY47" fmla="*/ 670560 h 917294"/>
              <a:gd name="connsiteX48" fmla="*/ 1443959 w 1443959"/>
              <a:gd name="connsiteY48" fmla="*/ 609600 h 91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43959" h="917294">
                <a:moveTo>
                  <a:pt x="326359" y="0"/>
                </a:moveTo>
                <a:cubicBezTo>
                  <a:pt x="271613" y="91243"/>
                  <a:pt x="322795" y="11839"/>
                  <a:pt x="245079" y="111760"/>
                </a:cubicBezTo>
                <a:cubicBezTo>
                  <a:pt x="195571" y="175413"/>
                  <a:pt x="258360" y="108639"/>
                  <a:pt x="194279" y="172720"/>
                </a:cubicBezTo>
                <a:cubicBezTo>
                  <a:pt x="172485" y="238103"/>
                  <a:pt x="201205" y="167088"/>
                  <a:pt x="153639" y="233680"/>
                </a:cubicBezTo>
                <a:cubicBezTo>
                  <a:pt x="138089" y="255450"/>
                  <a:pt x="116418" y="327367"/>
                  <a:pt x="92679" y="335280"/>
                </a:cubicBezTo>
                <a:lnTo>
                  <a:pt x="62199" y="345440"/>
                </a:lnTo>
                <a:cubicBezTo>
                  <a:pt x="52039" y="355600"/>
                  <a:pt x="42757" y="366722"/>
                  <a:pt x="31719" y="375920"/>
                </a:cubicBezTo>
                <a:cubicBezTo>
                  <a:pt x="22338" y="383737"/>
                  <a:pt x="5100" y="384656"/>
                  <a:pt x="1239" y="396240"/>
                </a:cubicBezTo>
                <a:cubicBezTo>
                  <a:pt x="-3177" y="409487"/>
                  <a:pt x="5154" y="424391"/>
                  <a:pt x="11399" y="436880"/>
                </a:cubicBezTo>
                <a:cubicBezTo>
                  <a:pt x="18211" y="450504"/>
                  <a:pt x="59362" y="515455"/>
                  <a:pt x="82519" y="528320"/>
                </a:cubicBezTo>
                <a:cubicBezTo>
                  <a:pt x="101243" y="538722"/>
                  <a:pt x="125657" y="536759"/>
                  <a:pt x="143479" y="548640"/>
                </a:cubicBezTo>
                <a:cubicBezTo>
                  <a:pt x="182870" y="574901"/>
                  <a:pt x="162375" y="565099"/>
                  <a:pt x="204439" y="579120"/>
                </a:cubicBezTo>
                <a:cubicBezTo>
                  <a:pt x="207826" y="602827"/>
                  <a:pt x="210958" y="626571"/>
                  <a:pt x="214599" y="650240"/>
                </a:cubicBezTo>
                <a:cubicBezTo>
                  <a:pt x="217731" y="670601"/>
                  <a:pt x="215546" y="692775"/>
                  <a:pt x="224759" y="711200"/>
                </a:cubicBezTo>
                <a:cubicBezTo>
                  <a:pt x="232637" y="726956"/>
                  <a:pt x="271293" y="736871"/>
                  <a:pt x="285719" y="741680"/>
                </a:cubicBezTo>
                <a:cubicBezTo>
                  <a:pt x="306039" y="738293"/>
                  <a:pt x="328254" y="740733"/>
                  <a:pt x="346679" y="731520"/>
                </a:cubicBezTo>
                <a:cubicBezTo>
                  <a:pt x="366090" y="721814"/>
                  <a:pt x="369145" y="686589"/>
                  <a:pt x="377159" y="670560"/>
                </a:cubicBezTo>
                <a:cubicBezTo>
                  <a:pt x="382620" y="659638"/>
                  <a:pt x="391421" y="650682"/>
                  <a:pt x="397479" y="640080"/>
                </a:cubicBezTo>
                <a:cubicBezTo>
                  <a:pt x="403795" y="629027"/>
                  <a:pt x="425091" y="579382"/>
                  <a:pt x="438119" y="568960"/>
                </a:cubicBezTo>
                <a:cubicBezTo>
                  <a:pt x="446482" y="562270"/>
                  <a:pt x="459020" y="563589"/>
                  <a:pt x="468599" y="558800"/>
                </a:cubicBezTo>
                <a:cubicBezTo>
                  <a:pt x="479521" y="553339"/>
                  <a:pt x="488919" y="545253"/>
                  <a:pt x="499079" y="538480"/>
                </a:cubicBezTo>
                <a:cubicBezTo>
                  <a:pt x="522786" y="541867"/>
                  <a:pt x="548316" y="538914"/>
                  <a:pt x="570199" y="548640"/>
                </a:cubicBezTo>
                <a:cubicBezTo>
                  <a:pt x="581357" y="553599"/>
                  <a:pt x="585560" y="567962"/>
                  <a:pt x="590519" y="579120"/>
                </a:cubicBezTo>
                <a:cubicBezTo>
                  <a:pt x="599218" y="598693"/>
                  <a:pt x="610839" y="640080"/>
                  <a:pt x="610839" y="640080"/>
                </a:cubicBezTo>
                <a:cubicBezTo>
                  <a:pt x="607452" y="660400"/>
                  <a:pt x="614244" y="685537"/>
                  <a:pt x="600679" y="701040"/>
                </a:cubicBezTo>
                <a:cubicBezTo>
                  <a:pt x="585199" y="718731"/>
                  <a:pt x="498309" y="726632"/>
                  <a:pt x="478759" y="731520"/>
                </a:cubicBezTo>
                <a:cubicBezTo>
                  <a:pt x="457979" y="736715"/>
                  <a:pt x="438119" y="745067"/>
                  <a:pt x="417799" y="751840"/>
                </a:cubicBezTo>
                <a:lnTo>
                  <a:pt x="387319" y="762000"/>
                </a:lnTo>
                <a:cubicBezTo>
                  <a:pt x="370653" y="787000"/>
                  <a:pt x="291136" y="892456"/>
                  <a:pt x="377159" y="904240"/>
                </a:cubicBezTo>
                <a:cubicBezTo>
                  <a:pt x="618766" y="937337"/>
                  <a:pt x="864839" y="897467"/>
                  <a:pt x="1108679" y="894080"/>
                </a:cubicBezTo>
                <a:cubicBezTo>
                  <a:pt x="1118839" y="887307"/>
                  <a:pt x="1132687" y="884115"/>
                  <a:pt x="1139159" y="873760"/>
                </a:cubicBezTo>
                <a:cubicBezTo>
                  <a:pt x="1150511" y="855597"/>
                  <a:pt x="1159479" y="812800"/>
                  <a:pt x="1159479" y="812800"/>
                </a:cubicBezTo>
                <a:cubicBezTo>
                  <a:pt x="1141624" y="759235"/>
                  <a:pt x="1161120" y="802577"/>
                  <a:pt x="1118839" y="751840"/>
                </a:cubicBezTo>
                <a:cubicBezTo>
                  <a:pt x="1111022" y="742459"/>
                  <a:pt x="1108874" y="727832"/>
                  <a:pt x="1098519" y="721360"/>
                </a:cubicBezTo>
                <a:cubicBezTo>
                  <a:pt x="1046335" y="688745"/>
                  <a:pt x="923262" y="693420"/>
                  <a:pt x="885159" y="690880"/>
                </a:cubicBezTo>
                <a:cubicBezTo>
                  <a:pt x="888546" y="653627"/>
                  <a:pt x="890029" y="616151"/>
                  <a:pt x="895319" y="579120"/>
                </a:cubicBezTo>
                <a:cubicBezTo>
                  <a:pt x="896834" y="568518"/>
                  <a:pt x="896764" y="554865"/>
                  <a:pt x="905479" y="548640"/>
                </a:cubicBezTo>
                <a:cubicBezTo>
                  <a:pt x="922908" y="536190"/>
                  <a:pt x="948617" y="540201"/>
                  <a:pt x="966439" y="528320"/>
                </a:cubicBezTo>
                <a:lnTo>
                  <a:pt x="996919" y="508000"/>
                </a:lnTo>
                <a:cubicBezTo>
                  <a:pt x="1013852" y="511387"/>
                  <a:pt x="1034088" y="507558"/>
                  <a:pt x="1047719" y="518160"/>
                </a:cubicBezTo>
                <a:cubicBezTo>
                  <a:pt x="1083171" y="545734"/>
                  <a:pt x="1095607" y="600864"/>
                  <a:pt x="1108679" y="640080"/>
                </a:cubicBezTo>
                <a:cubicBezTo>
                  <a:pt x="1112066" y="650240"/>
                  <a:pt x="1109928" y="664619"/>
                  <a:pt x="1118839" y="670560"/>
                </a:cubicBezTo>
                <a:lnTo>
                  <a:pt x="1149319" y="690880"/>
                </a:lnTo>
                <a:cubicBezTo>
                  <a:pt x="1156092" y="701040"/>
                  <a:pt x="1159284" y="714888"/>
                  <a:pt x="1169639" y="721360"/>
                </a:cubicBezTo>
                <a:cubicBezTo>
                  <a:pt x="1187802" y="732712"/>
                  <a:pt x="1230599" y="741680"/>
                  <a:pt x="1230599" y="741680"/>
                </a:cubicBezTo>
                <a:cubicBezTo>
                  <a:pt x="1267852" y="738293"/>
                  <a:pt x="1306606" y="742521"/>
                  <a:pt x="1342359" y="731520"/>
                </a:cubicBezTo>
                <a:cubicBezTo>
                  <a:pt x="1354030" y="727929"/>
                  <a:pt x="1354862" y="710421"/>
                  <a:pt x="1362679" y="701040"/>
                </a:cubicBezTo>
                <a:cubicBezTo>
                  <a:pt x="1371877" y="690002"/>
                  <a:pt x="1384338" y="681902"/>
                  <a:pt x="1393159" y="670560"/>
                </a:cubicBezTo>
                <a:cubicBezTo>
                  <a:pt x="1442764" y="606782"/>
                  <a:pt x="1408395" y="609600"/>
                  <a:pt x="1443959" y="6096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61886"/>
            <a:ext cx="6348958" cy="32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50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7560840" cy="267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59055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5" y="4477519"/>
            <a:ext cx="4896544" cy="89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5352479" y="4437112"/>
                <a:ext cx="166779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79" y="4437112"/>
                <a:ext cx="1667793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лилиния 2"/>
          <p:cNvSpPr/>
          <p:nvPr/>
        </p:nvSpPr>
        <p:spPr>
          <a:xfrm>
            <a:off x="5547360" y="4277360"/>
            <a:ext cx="1544320" cy="1168400"/>
          </a:xfrm>
          <a:custGeom>
            <a:avLst/>
            <a:gdLst>
              <a:gd name="connsiteX0" fmla="*/ 213360 w 1544320"/>
              <a:gd name="connsiteY0" fmla="*/ 0 h 1168400"/>
              <a:gd name="connsiteX1" fmla="*/ 193040 w 1544320"/>
              <a:gd name="connsiteY1" fmla="*/ 50800 h 1168400"/>
              <a:gd name="connsiteX2" fmla="*/ 111760 w 1544320"/>
              <a:gd name="connsiteY2" fmla="*/ 132080 h 1168400"/>
              <a:gd name="connsiteX3" fmla="*/ 81280 w 1544320"/>
              <a:gd name="connsiteY3" fmla="*/ 162560 h 1168400"/>
              <a:gd name="connsiteX4" fmla="*/ 10160 w 1544320"/>
              <a:gd name="connsiteY4" fmla="*/ 243840 h 1168400"/>
              <a:gd name="connsiteX5" fmla="*/ 0 w 1544320"/>
              <a:gd name="connsiteY5" fmla="*/ 284480 h 1168400"/>
              <a:gd name="connsiteX6" fmla="*/ 20320 w 1544320"/>
              <a:gd name="connsiteY6" fmla="*/ 640080 h 1168400"/>
              <a:gd name="connsiteX7" fmla="*/ 30480 w 1544320"/>
              <a:gd name="connsiteY7" fmla="*/ 680720 h 1168400"/>
              <a:gd name="connsiteX8" fmla="*/ 50800 w 1544320"/>
              <a:gd name="connsiteY8" fmla="*/ 711200 h 1168400"/>
              <a:gd name="connsiteX9" fmla="*/ 71120 w 1544320"/>
              <a:gd name="connsiteY9" fmla="*/ 751840 h 1168400"/>
              <a:gd name="connsiteX10" fmla="*/ 81280 w 1544320"/>
              <a:gd name="connsiteY10" fmla="*/ 782320 h 1168400"/>
              <a:gd name="connsiteX11" fmla="*/ 111760 w 1544320"/>
              <a:gd name="connsiteY11" fmla="*/ 802640 h 1168400"/>
              <a:gd name="connsiteX12" fmla="*/ 193040 w 1544320"/>
              <a:gd name="connsiteY12" fmla="*/ 894080 h 1168400"/>
              <a:gd name="connsiteX13" fmla="*/ 254000 w 1544320"/>
              <a:gd name="connsiteY13" fmla="*/ 934720 h 1168400"/>
              <a:gd name="connsiteX14" fmla="*/ 325120 w 1544320"/>
              <a:gd name="connsiteY14" fmla="*/ 985520 h 1168400"/>
              <a:gd name="connsiteX15" fmla="*/ 396240 w 1544320"/>
              <a:gd name="connsiteY15" fmla="*/ 1036320 h 1168400"/>
              <a:gd name="connsiteX16" fmla="*/ 436880 w 1544320"/>
              <a:gd name="connsiteY16" fmla="*/ 1056640 h 1168400"/>
              <a:gd name="connsiteX17" fmla="*/ 467360 w 1544320"/>
              <a:gd name="connsiteY17" fmla="*/ 1076960 h 1168400"/>
              <a:gd name="connsiteX18" fmla="*/ 538480 w 1544320"/>
              <a:gd name="connsiteY18" fmla="*/ 1097280 h 1168400"/>
              <a:gd name="connsiteX19" fmla="*/ 619760 w 1544320"/>
              <a:gd name="connsiteY19" fmla="*/ 1137920 h 1168400"/>
              <a:gd name="connsiteX20" fmla="*/ 762000 w 1544320"/>
              <a:gd name="connsiteY20" fmla="*/ 1168400 h 1168400"/>
              <a:gd name="connsiteX21" fmla="*/ 975360 w 1544320"/>
              <a:gd name="connsiteY21" fmla="*/ 1158240 h 1168400"/>
              <a:gd name="connsiteX22" fmla="*/ 1005840 w 1544320"/>
              <a:gd name="connsiteY22" fmla="*/ 1148080 h 1168400"/>
              <a:gd name="connsiteX23" fmla="*/ 1056640 w 1544320"/>
              <a:gd name="connsiteY23" fmla="*/ 1127760 h 1168400"/>
              <a:gd name="connsiteX24" fmla="*/ 1127760 w 1544320"/>
              <a:gd name="connsiteY24" fmla="*/ 1056640 h 1168400"/>
              <a:gd name="connsiteX25" fmla="*/ 1168400 w 1544320"/>
              <a:gd name="connsiteY25" fmla="*/ 1016000 h 1168400"/>
              <a:gd name="connsiteX26" fmla="*/ 1198880 w 1544320"/>
              <a:gd name="connsiteY26" fmla="*/ 985520 h 1168400"/>
              <a:gd name="connsiteX27" fmla="*/ 1229360 w 1544320"/>
              <a:gd name="connsiteY27" fmla="*/ 975360 h 1168400"/>
              <a:gd name="connsiteX28" fmla="*/ 1310640 w 1544320"/>
              <a:gd name="connsiteY28" fmla="*/ 924560 h 1168400"/>
              <a:gd name="connsiteX29" fmla="*/ 1341120 w 1544320"/>
              <a:gd name="connsiteY29" fmla="*/ 894080 h 1168400"/>
              <a:gd name="connsiteX30" fmla="*/ 1381760 w 1544320"/>
              <a:gd name="connsiteY30" fmla="*/ 863600 h 1168400"/>
              <a:gd name="connsiteX31" fmla="*/ 1412240 w 1544320"/>
              <a:gd name="connsiteY31" fmla="*/ 822960 h 1168400"/>
              <a:gd name="connsiteX32" fmla="*/ 1473200 w 1544320"/>
              <a:gd name="connsiteY32" fmla="*/ 751840 h 1168400"/>
              <a:gd name="connsiteX33" fmla="*/ 1534160 w 1544320"/>
              <a:gd name="connsiteY33" fmla="*/ 619760 h 1168400"/>
              <a:gd name="connsiteX34" fmla="*/ 1544320 w 1544320"/>
              <a:gd name="connsiteY34" fmla="*/ 579120 h 1168400"/>
              <a:gd name="connsiteX35" fmla="*/ 1524000 w 1544320"/>
              <a:gd name="connsiteY35" fmla="*/ 416560 h 1168400"/>
              <a:gd name="connsiteX36" fmla="*/ 1422400 w 1544320"/>
              <a:gd name="connsiteY36" fmla="*/ 294640 h 1168400"/>
              <a:gd name="connsiteX37" fmla="*/ 1361440 w 1544320"/>
              <a:gd name="connsiteY37" fmla="*/ 223520 h 1168400"/>
              <a:gd name="connsiteX38" fmla="*/ 1320800 w 1544320"/>
              <a:gd name="connsiteY38" fmla="*/ 203200 h 1168400"/>
              <a:gd name="connsiteX39" fmla="*/ 1219200 w 1544320"/>
              <a:gd name="connsiteY39" fmla="*/ 172720 h 1168400"/>
              <a:gd name="connsiteX40" fmla="*/ 1137920 w 1544320"/>
              <a:gd name="connsiteY40" fmla="*/ 142240 h 1168400"/>
              <a:gd name="connsiteX41" fmla="*/ 1056640 w 1544320"/>
              <a:gd name="connsiteY41" fmla="*/ 111760 h 1168400"/>
              <a:gd name="connsiteX42" fmla="*/ 1016000 w 1544320"/>
              <a:gd name="connsiteY42" fmla="*/ 91440 h 1168400"/>
              <a:gd name="connsiteX43" fmla="*/ 985520 w 1544320"/>
              <a:gd name="connsiteY43" fmla="*/ 81280 h 1168400"/>
              <a:gd name="connsiteX44" fmla="*/ 944880 w 1544320"/>
              <a:gd name="connsiteY44" fmla="*/ 60960 h 1168400"/>
              <a:gd name="connsiteX45" fmla="*/ 904240 w 1544320"/>
              <a:gd name="connsiteY45" fmla="*/ 50800 h 1168400"/>
              <a:gd name="connsiteX46" fmla="*/ 853440 w 1544320"/>
              <a:gd name="connsiteY46" fmla="*/ 30480 h 1168400"/>
              <a:gd name="connsiteX47" fmla="*/ 812800 w 1544320"/>
              <a:gd name="connsiteY47" fmla="*/ 10160 h 1168400"/>
              <a:gd name="connsiteX48" fmla="*/ 762000 w 1544320"/>
              <a:gd name="connsiteY48" fmla="*/ 0 h 1168400"/>
              <a:gd name="connsiteX49" fmla="*/ 172720 w 1544320"/>
              <a:gd name="connsiteY49" fmla="*/ 10160 h 1168400"/>
              <a:gd name="connsiteX50" fmla="*/ 142240 w 1544320"/>
              <a:gd name="connsiteY50" fmla="*/ 20320 h 1168400"/>
              <a:gd name="connsiteX51" fmla="*/ 101600 w 1544320"/>
              <a:gd name="connsiteY51" fmla="*/ 508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44320" h="1168400">
                <a:moveTo>
                  <a:pt x="213360" y="0"/>
                </a:moveTo>
                <a:cubicBezTo>
                  <a:pt x="206587" y="16933"/>
                  <a:pt x="204160" y="36344"/>
                  <a:pt x="193040" y="50800"/>
                </a:cubicBezTo>
                <a:cubicBezTo>
                  <a:pt x="169678" y="81170"/>
                  <a:pt x="138853" y="104987"/>
                  <a:pt x="111760" y="132080"/>
                </a:cubicBezTo>
                <a:cubicBezTo>
                  <a:pt x="101600" y="142240"/>
                  <a:pt x="89250" y="150605"/>
                  <a:pt x="81280" y="162560"/>
                </a:cubicBezTo>
                <a:cubicBezTo>
                  <a:pt x="33867" y="233680"/>
                  <a:pt x="60960" y="209973"/>
                  <a:pt x="10160" y="243840"/>
                </a:cubicBezTo>
                <a:cubicBezTo>
                  <a:pt x="6773" y="257387"/>
                  <a:pt x="0" y="270516"/>
                  <a:pt x="0" y="284480"/>
                </a:cubicBezTo>
                <a:cubicBezTo>
                  <a:pt x="0" y="392169"/>
                  <a:pt x="-479" y="525684"/>
                  <a:pt x="20320" y="640080"/>
                </a:cubicBezTo>
                <a:cubicBezTo>
                  <a:pt x="22818" y="653818"/>
                  <a:pt x="24979" y="667885"/>
                  <a:pt x="30480" y="680720"/>
                </a:cubicBezTo>
                <a:cubicBezTo>
                  <a:pt x="35290" y="691943"/>
                  <a:pt x="44742" y="700598"/>
                  <a:pt x="50800" y="711200"/>
                </a:cubicBezTo>
                <a:cubicBezTo>
                  <a:pt x="58314" y="724350"/>
                  <a:pt x="65154" y="737919"/>
                  <a:pt x="71120" y="751840"/>
                </a:cubicBezTo>
                <a:cubicBezTo>
                  <a:pt x="75339" y="761684"/>
                  <a:pt x="74590" y="773957"/>
                  <a:pt x="81280" y="782320"/>
                </a:cubicBezTo>
                <a:cubicBezTo>
                  <a:pt x="88908" y="791855"/>
                  <a:pt x="101600" y="795867"/>
                  <a:pt x="111760" y="802640"/>
                </a:cubicBezTo>
                <a:cubicBezTo>
                  <a:pt x="136192" y="839287"/>
                  <a:pt x="151283" y="866242"/>
                  <a:pt x="193040" y="894080"/>
                </a:cubicBezTo>
                <a:cubicBezTo>
                  <a:pt x="213360" y="907627"/>
                  <a:pt x="236731" y="917451"/>
                  <a:pt x="254000" y="934720"/>
                </a:cubicBezTo>
                <a:cubicBezTo>
                  <a:pt x="312105" y="992825"/>
                  <a:pt x="253798" y="940944"/>
                  <a:pt x="325120" y="985520"/>
                </a:cubicBezTo>
                <a:cubicBezTo>
                  <a:pt x="383270" y="1021864"/>
                  <a:pt x="346088" y="1007662"/>
                  <a:pt x="396240" y="1036320"/>
                </a:cubicBezTo>
                <a:cubicBezTo>
                  <a:pt x="409390" y="1043834"/>
                  <a:pt x="423730" y="1049126"/>
                  <a:pt x="436880" y="1056640"/>
                </a:cubicBezTo>
                <a:cubicBezTo>
                  <a:pt x="447482" y="1062698"/>
                  <a:pt x="456438" y="1071499"/>
                  <a:pt x="467360" y="1076960"/>
                </a:cubicBezTo>
                <a:cubicBezTo>
                  <a:pt x="501909" y="1094235"/>
                  <a:pt x="499417" y="1081004"/>
                  <a:pt x="538480" y="1097280"/>
                </a:cubicBezTo>
                <a:cubicBezTo>
                  <a:pt x="566441" y="1108930"/>
                  <a:pt x="590373" y="1130573"/>
                  <a:pt x="619760" y="1137920"/>
                </a:cubicBezTo>
                <a:cubicBezTo>
                  <a:pt x="721025" y="1163236"/>
                  <a:pt x="673493" y="1153649"/>
                  <a:pt x="762000" y="1168400"/>
                </a:cubicBezTo>
                <a:cubicBezTo>
                  <a:pt x="833120" y="1165013"/>
                  <a:pt x="904405" y="1164153"/>
                  <a:pt x="975360" y="1158240"/>
                </a:cubicBezTo>
                <a:cubicBezTo>
                  <a:pt x="986033" y="1157351"/>
                  <a:pt x="995812" y="1151840"/>
                  <a:pt x="1005840" y="1148080"/>
                </a:cubicBezTo>
                <a:cubicBezTo>
                  <a:pt x="1022917" y="1141676"/>
                  <a:pt x="1039707" y="1134533"/>
                  <a:pt x="1056640" y="1127760"/>
                </a:cubicBezTo>
                <a:lnTo>
                  <a:pt x="1127760" y="1056640"/>
                </a:lnTo>
                <a:lnTo>
                  <a:pt x="1168400" y="1016000"/>
                </a:lnTo>
                <a:cubicBezTo>
                  <a:pt x="1178560" y="1005840"/>
                  <a:pt x="1185249" y="990064"/>
                  <a:pt x="1198880" y="985520"/>
                </a:cubicBezTo>
                <a:lnTo>
                  <a:pt x="1229360" y="975360"/>
                </a:lnTo>
                <a:cubicBezTo>
                  <a:pt x="1303056" y="901664"/>
                  <a:pt x="1208015" y="988701"/>
                  <a:pt x="1310640" y="924560"/>
                </a:cubicBezTo>
                <a:cubicBezTo>
                  <a:pt x="1322824" y="916945"/>
                  <a:pt x="1330211" y="903431"/>
                  <a:pt x="1341120" y="894080"/>
                </a:cubicBezTo>
                <a:cubicBezTo>
                  <a:pt x="1353977" y="883060"/>
                  <a:pt x="1369786" y="875574"/>
                  <a:pt x="1381760" y="863600"/>
                </a:cubicBezTo>
                <a:cubicBezTo>
                  <a:pt x="1393734" y="851626"/>
                  <a:pt x="1401220" y="835817"/>
                  <a:pt x="1412240" y="822960"/>
                </a:cubicBezTo>
                <a:cubicBezTo>
                  <a:pt x="1444534" y="785284"/>
                  <a:pt x="1446073" y="798344"/>
                  <a:pt x="1473200" y="751840"/>
                </a:cubicBezTo>
                <a:cubicBezTo>
                  <a:pt x="1490761" y="721735"/>
                  <a:pt x="1521396" y="658052"/>
                  <a:pt x="1534160" y="619760"/>
                </a:cubicBezTo>
                <a:cubicBezTo>
                  <a:pt x="1538576" y="606513"/>
                  <a:pt x="1540933" y="592667"/>
                  <a:pt x="1544320" y="579120"/>
                </a:cubicBezTo>
                <a:cubicBezTo>
                  <a:pt x="1537547" y="524933"/>
                  <a:pt x="1540643" y="468570"/>
                  <a:pt x="1524000" y="416560"/>
                </a:cubicBezTo>
                <a:cubicBezTo>
                  <a:pt x="1489644" y="309199"/>
                  <a:pt x="1475706" y="347946"/>
                  <a:pt x="1422400" y="294640"/>
                </a:cubicBezTo>
                <a:cubicBezTo>
                  <a:pt x="1360966" y="233206"/>
                  <a:pt x="1458547" y="296350"/>
                  <a:pt x="1361440" y="223520"/>
                </a:cubicBezTo>
                <a:cubicBezTo>
                  <a:pt x="1349323" y="214433"/>
                  <a:pt x="1334862" y="208825"/>
                  <a:pt x="1320800" y="203200"/>
                </a:cubicBezTo>
                <a:cubicBezTo>
                  <a:pt x="1260439" y="179055"/>
                  <a:pt x="1271593" y="187690"/>
                  <a:pt x="1219200" y="172720"/>
                </a:cubicBezTo>
                <a:cubicBezTo>
                  <a:pt x="1186914" y="163495"/>
                  <a:pt x="1172275" y="155123"/>
                  <a:pt x="1137920" y="142240"/>
                </a:cubicBezTo>
                <a:cubicBezTo>
                  <a:pt x="1084298" y="122132"/>
                  <a:pt x="1127329" y="143178"/>
                  <a:pt x="1056640" y="111760"/>
                </a:cubicBezTo>
                <a:cubicBezTo>
                  <a:pt x="1042800" y="105609"/>
                  <a:pt x="1029921" y="97406"/>
                  <a:pt x="1016000" y="91440"/>
                </a:cubicBezTo>
                <a:cubicBezTo>
                  <a:pt x="1006156" y="87221"/>
                  <a:pt x="995364" y="85499"/>
                  <a:pt x="985520" y="81280"/>
                </a:cubicBezTo>
                <a:cubicBezTo>
                  <a:pt x="971599" y="75314"/>
                  <a:pt x="959061" y="66278"/>
                  <a:pt x="944880" y="60960"/>
                </a:cubicBezTo>
                <a:cubicBezTo>
                  <a:pt x="931805" y="56057"/>
                  <a:pt x="917487" y="55216"/>
                  <a:pt x="904240" y="50800"/>
                </a:cubicBezTo>
                <a:cubicBezTo>
                  <a:pt x="886938" y="45033"/>
                  <a:pt x="870106" y="37887"/>
                  <a:pt x="853440" y="30480"/>
                </a:cubicBezTo>
                <a:cubicBezTo>
                  <a:pt x="839600" y="24329"/>
                  <a:pt x="827168" y="14949"/>
                  <a:pt x="812800" y="10160"/>
                </a:cubicBezTo>
                <a:cubicBezTo>
                  <a:pt x="796417" y="4699"/>
                  <a:pt x="778933" y="3387"/>
                  <a:pt x="762000" y="0"/>
                </a:cubicBezTo>
                <a:lnTo>
                  <a:pt x="172720" y="10160"/>
                </a:lnTo>
                <a:cubicBezTo>
                  <a:pt x="162016" y="10511"/>
                  <a:pt x="151819" y="15531"/>
                  <a:pt x="142240" y="20320"/>
                </a:cubicBezTo>
                <a:cubicBezTo>
                  <a:pt x="119263" y="31808"/>
                  <a:pt x="115888" y="36512"/>
                  <a:pt x="101600" y="50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6787206" y="3701479"/>
                <a:ext cx="1906291" cy="9456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Penalizing</a:t>
                </a:r>
              </a:p>
              <a:p>
                <a:r>
                  <a:rPr lang="en-US" dirty="0" smtClean="0"/>
                  <a:t>(to make small).</a:t>
                </a:r>
              </a:p>
              <a:p>
                <a:r>
                  <a:rPr lang="en-US" dirty="0" smtClean="0"/>
                  <a:t>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06" y="3701479"/>
                <a:ext cx="1906291" cy="945643"/>
              </a:xfrm>
              <a:prstGeom prst="rect">
                <a:avLst/>
              </a:prstGeom>
              <a:blipFill rotWithShape="1">
                <a:blip r:embed="rId6"/>
                <a:stretch>
                  <a:fillRect l="-1893" t="-1887" r="-2208" b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 flipH="1">
            <a:off x="7101600" y="4701643"/>
            <a:ext cx="288032" cy="159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лилиния 6"/>
          <p:cNvSpPr/>
          <p:nvPr/>
        </p:nvSpPr>
        <p:spPr>
          <a:xfrm>
            <a:off x="2163348" y="4470400"/>
            <a:ext cx="254732" cy="1087202"/>
          </a:xfrm>
          <a:custGeom>
            <a:avLst/>
            <a:gdLst>
              <a:gd name="connsiteX0" fmla="*/ 254732 w 254732"/>
              <a:gd name="connsiteY0" fmla="*/ 0 h 1087202"/>
              <a:gd name="connsiteX1" fmla="*/ 234412 w 254732"/>
              <a:gd name="connsiteY1" fmla="*/ 60960 h 1087202"/>
              <a:gd name="connsiteX2" fmla="*/ 82012 w 254732"/>
              <a:gd name="connsiteY2" fmla="*/ 304800 h 1087202"/>
              <a:gd name="connsiteX3" fmla="*/ 61692 w 254732"/>
              <a:gd name="connsiteY3" fmla="*/ 335280 h 1087202"/>
              <a:gd name="connsiteX4" fmla="*/ 51532 w 254732"/>
              <a:gd name="connsiteY4" fmla="*/ 365760 h 1087202"/>
              <a:gd name="connsiteX5" fmla="*/ 31212 w 254732"/>
              <a:gd name="connsiteY5" fmla="*/ 396240 h 1087202"/>
              <a:gd name="connsiteX6" fmla="*/ 10892 w 254732"/>
              <a:gd name="connsiteY6" fmla="*/ 467360 h 1087202"/>
              <a:gd name="connsiteX7" fmla="*/ 10892 w 254732"/>
              <a:gd name="connsiteY7" fmla="*/ 934720 h 1087202"/>
              <a:gd name="connsiteX8" fmla="*/ 41372 w 254732"/>
              <a:gd name="connsiteY8" fmla="*/ 995680 h 1087202"/>
              <a:gd name="connsiteX9" fmla="*/ 82012 w 254732"/>
              <a:gd name="connsiteY9" fmla="*/ 1016000 h 1087202"/>
              <a:gd name="connsiteX10" fmla="*/ 112492 w 254732"/>
              <a:gd name="connsiteY10" fmla="*/ 1036320 h 1087202"/>
              <a:gd name="connsiteX11" fmla="*/ 153132 w 254732"/>
              <a:gd name="connsiteY11" fmla="*/ 1046480 h 1087202"/>
              <a:gd name="connsiteX12" fmla="*/ 183612 w 254732"/>
              <a:gd name="connsiteY12" fmla="*/ 1056640 h 1087202"/>
              <a:gd name="connsiteX13" fmla="*/ 203932 w 254732"/>
              <a:gd name="connsiteY13" fmla="*/ 1087120 h 108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32" h="1087202">
                <a:moveTo>
                  <a:pt x="254732" y="0"/>
                </a:moveTo>
                <a:cubicBezTo>
                  <a:pt x="247959" y="20320"/>
                  <a:pt x="244972" y="42325"/>
                  <a:pt x="234412" y="60960"/>
                </a:cubicBezTo>
                <a:cubicBezTo>
                  <a:pt x="187157" y="144351"/>
                  <a:pt x="133082" y="223689"/>
                  <a:pt x="82012" y="304800"/>
                </a:cubicBezTo>
                <a:cubicBezTo>
                  <a:pt x="75506" y="315133"/>
                  <a:pt x="65553" y="323696"/>
                  <a:pt x="61692" y="335280"/>
                </a:cubicBezTo>
                <a:cubicBezTo>
                  <a:pt x="58305" y="345440"/>
                  <a:pt x="56321" y="356181"/>
                  <a:pt x="51532" y="365760"/>
                </a:cubicBezTo>
                <a:cubicBezTo>
                  <a:pt x="46071" y="376682"/>
                  <a:pt x="36673" y="385318"/>
                  <a:pt x="31212" y="396240"/>
                </a:cubicBezTo>
                <a:cubicBezTo>
                  <a:pt x="23924" y="410816"/>
                  <a:pt x="14147" y="454339"/>
                  <a:pt x="10892" y="467360"/>
                </a:cubicBezTo>
                <a:cubicBezTo>
                  <a:pt x="-959" y="692536"/>
                  <a:pt x="-6080" y="680133"/>
                  <a:pt x="10892" y="934720"/>
                </a:cubicBezTo>
                <a:cubicBezTo>
                  <a:pt x="11953" y="950629"/>
                  <a:pt x="29889" y="986111"/>
                  <a:pt x="41372" y="995680"/>
                </a:cubicBezTo>
                <a:cubicBezTo>
                  <a:pt x="53007" y="1005376"/>
                  <a:pt x="68862" y="1008486"/>
                  <a:pt x="82012" y="1016000"/>
                </a:cubicBezTo>
                <a:cubicBezTo>
                  <a:pt x="92614" y="1022058"/>
                  <a:pt x="101269" y="1031510"/>
                  <a:pt x="112492" y="1036320"/>
                </a:cubicBezTo>
                <a:cubicBezTo>
                  <a:pt x="125327" y="1041821"/>
                  <a:pt x="139706" y="1042644"/>
                  <a:pt x="153132" y="1046480"/>
                </a:cubicBezTo>
                <a:cubicBezTo>
                  <a:pt x="163430" y="1049422"/>
                  <a:pt x="173452" y="1053253"/>
                  <a:pt x="183612" y="1056640"/>
                </a:cubicBezTo>
                <a:cubicBezTo>
                  <a:pt x="194843" y="1090333"/>
                  <a:pt x="183062" y="1087120"/>
                  <a:pt x="203932" y="108712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6461760" y="4165600"/>
            <a:ext cx="345440" cy="1452880"/>
          </a:xfrm>
          <a:custGeom>
            <a:avLst/>
            <a:gdLst>
              <a:gd name="connsiteX0" fmla="*/ 0 w 345440"/>
              <a:gd name="connsiteY0" fmla="*/ 0 h 1452880"/>
              <a:gd name="connsiteX1" fmla="*/ 60960 w 345440"/>
              <a:gd name="connsiteY1" fmla="*/ 132080 h 1452880"/>
              <a:gd name="connsiteX2" fmla="*/ 71120 w 345440"/>
              <a:gd name="connsiteY2" fmla="*/ 172720 h 1452880"/>
              <a:gd name="connsiteX3" fmla="*/ 121920 w 345440"/>
              <a:gd name="connsiteY3" fmla="*/ 233680 h 1452880"/>
              <a:gd name="connsiteX4" fmla="*/ 172720 w 345440"/>
              <a:gd name="connsiteY4" fmla="*/ 284480 h 1452880"/>
              <a:gd name="connsiteX5" fmla="*/ 213360 w 345440"/>
              <a:gd name="connsiteY5" fmla="*/ 335280 h 1452880"/>
              <a:gd name="connsiteX6" fmla="*/ 223520 w 345440"/>
              <a:gd name="connsiteY6" fmla="*/ 365760 h 1452880"/>
              <a:gd name="connsiteX7" fmla="*/ 274320 w 345440"/>
              <a:gd name="connsiteY7" fmla="*/ 426720 h 1452880"/>
              <a:gd name="connsiteX8" fmla="*/ 304800 w 345440"/>
              <a:gd name="connsiteY8" fmla="*/ 518160 h 1452880"/>
              <a:gd name="connsiteX9" fmla="*/ 325120 w 345440"/>
              <a:gd name="connsiteY9" fmla="*/ 579120 h 1452880"/>
              <a:gd name="connsiteX10" fmla="*/ 335280 w 345440"/>
              <a:gd name="connsiteY10" fmla="*/ 609600 h 1452880"/>
              <a:gd name="connsiteX11" fmla="*/ 345440 w 345440"/>
              <a:gd name="connsiteY11" fmla="*/ 660400 h 1452880"/>
              <a:gd name="connsiteX12" fmla="*/ 335280 w 345440"/>
              <a:gd name="connsiteY12" fmla="*/ 975360 h 1452880"/>
              <a:gd name="connsiteX13" fmla="*/ 325120 w 345440"/>
              <a:gd name="connsiteY13" fmla="*/ 1005840 h 1452880"/>
              <a:gd name="connsiteX14" fmla="*/ 314960 w 345440"/>
              <a:gd name="connsiteY14" fmla="*/ 1056640 h 1452880"/>
              <a:gd name="connsiteX15" fmla="*/ 304800 w 345440"/>
              <a:gd name="connsiteY15" fmla="*/ 1097280 h 1452880"/>
              <a:gd name="connsiteX16" fmla="*/ 274320 w 345440"/>
              <a:gd name="connsiteY16" fmla="*/ 1209040 h 1452880"/>
              <a:gd name="connsiteX17" fmla="*/ 233680 w 345440"/>
              <a:gd name="connsiteY17" fmla="*/ 1270000 h 1452880"/>
              <a:gd name="connsiteX18" fmla="*/ 203200 w 345440"/>
              <a:gd name="connsiteY18" fmla="*/ 1361440 h 1452880"/>
              <a:gd name="connsiteX19" fmla="*/ 182880 w 345440"/>
              <a:gd name="connsiteY19" fmla="*/ 1422400 h 1452880"/>
              <a:gd name="connsiteX20" fmla="*/ 172720 w 345440"/>
              <a:gd name="connsiteY20" fmla="*/ 1452880 h 14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5440" h="1452880">
                <a:moveTo>
                  <a:pt x="0" y="0"/>
                </a:moveTo>
                <a:cubicBezTo>
                  <a:pt x="51576" y="154729"/>
                  <a:pt x="-19144" y="-44150"/>
                  <a:pt x="60960" y="132080"/>
                </a:cubicBezTo>
                <a:cubicBezTo>
                  <a:pt x="66738" y="144792"/>
                  <a:pt x="65619" y="159885"/>
                  <a:pt x="71120" y="172720"/>
                </a:cubicBezTo>
                <a:cubicBezTo>
                  <a:pt x="84475" y="203881"/>
                  <a:pt x="100380" y="207832"/>
                  <a:pt x="121920" y="233680"/>
                </a:cubicBezTo>
                <a:cubicBezTo>
                  <a:pt x="164253" y="284480"/>
                  <a:pt x="116840" y="247227"/>
                  <a:pt x="172720" y="284480"/>
                </a:cubicBezTo>
                <a:cubicBezTo>
                  <a:pt x="198257" y="361092"/>
                  <a:pt x="160839" y="269628"/>
                  <a:pt x="213360" y="335280"/>
                </a:cubicBezTo>
                <a:cubicBezTo>
                  <a:pt x="220050" y="343643"/>
                  <a:pt x="217579" y="356849"/>
                  <a:pt x="223520" y="365760"/>
                </a:cubicBezTo>
                <a:cubicBezTo>
                  <a:pt x="255422" y="413612"/>
                  <a:pt x="252159" y="376859"/>
                  <a:pt x="274320" y="426720"/>
                </a:cubicBezTo>
                <a:lnTo>
                  <a:pt x="304800" y="518160"/>
                </a:lnTo>
                <a:lnTo>
                  <a:pt x="325120" y="579120"/>
                </a:lnTo>
                <a:cubicBezTo>
                  <a:pt x="328507" y="589280"/>
                  <a:pt x="333180" y="599098"/>
                  <a:pt x="335280" y="609600"/>
                </a:cubicBezTo>
                <a:lnTo>
                  <a:pt x="345440" y="660400"/>
                </a:lnTo>
                <a:cubicBezTo>
                  <a:pt x="342053" y="765387"/>
                  <a:pt x="341448" y="870500"/>
                  <a:pt x="335280" y="975360"/>
                </a:cubicBezTo>
                <a:cubicBezTo>
                  <a:pt x="334651" y="986051"/>
                  <a:pt x="327717" y="995450"/>
                  <a:pt x="325120" y="1005840"/>
                </a:cubicBezTo>
                <a:cubicBezTo>
                  <a:pt x="320932" y="1022593"/>
                  <a:pt x="318706" y="1039783"/>
                  <a:pt x="314960" y="1056640"/>
                </a:cubicBezTo>
                <a:cubicBezTo>
                  <a:pt x="311931" y="1070271"/>
                  <a:pt x="307829" y="1083649"/>
                  <a:pt x="304800" y="1097280"/>
                </a:cubicBezTo>
                <a:cubicBezTo>
                  <a:pt x="298439" y="1125907"/>
                  <a:pt x="290179" y="1185251"/>
                  <a:pt x="274320" y="1209040"/>
                </a:cubicBezTo>
                <a:cubicBezTo>
                  <a:pt x="260773" y="1229360"/>
                  <a:pt x="241403" y="1246832"/>
                  <a:pt x="233680" y="1270000"/>
                </a:cubicBezTo>
                <a:lnTo>
                  <a:pt x="203200" y="1361440"/>
                </a:lnTo>
                <a:lnTo>
                  <a:pt x="182880" y="1422400"/>
                </a:lnTo>
                <a:lnTo>
                  <a:pt x="172720" y="145288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610890" y="5557602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Regularization parameter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5436096" y="5014001"/>
            <a:ext cx="432048" cy="60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42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79533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82630"/>
            <a:ext cx="5674528" cy="286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6008282" y="4581128"/>
                <a:ext cx="810735" cy="499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4581128"/>
                <a:ext cx="810735" cy="499304"/>
              </a:xfrm>
              <a:prstGeom prst="rect">
                <a:avLst/>
              </a:prstGeom>
              <a:blipFill rotWithShape="1">
                <a:blip r:embed="rId4"/>
                <a:stretch>
                  <a:fillRect l="-6767" b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лилиния 2"/>
          <p:cNvSpPr/>
          <p:nvPr/>
        </p:nvSpPr>
        <p:spPr>
          <a:xfrm>
            <a:off x="5921504" y="4279528"/>
            <a:ext cx="1078237" cy="1310640"/>
          </a:xfrm>
          <a:custGeom>
            <a:avLst/>
            <a:gdLst>
              <a:gd name="connsiteX0" fmla="*/ 721360 w 1078237"/>
              <a:gd name="connsiteY0" fmla="*/ 60960 h 1310640"/>
              <a:gd name="connsiteX1" fmla="*/ 304800 w 1078237"/>
              <a:gd name="connsiteY1" fmla="*/ 71120 h 1310640"/>
              <a:gd name="connsiteX2" fmla="*/ 264160 w 1078237"/>
              <a:gd name="connsiteY2" fmla="*/ 81280 h 1310640"/>
              <a:gd name="connsiteX3" fmla="*/ 213360 w 1078237"/>
              <a:gd name="connsiteY3" fmla="*/ 91440 h 1310640"/>
              <a:gd name="connsiteX4" fmla="*/ 182880 w 1078237"/>
              <a:gd name="connsiteY4" fmla="*/ 111760 h 1310640"/>
              <a:gd name="connsiteX5" fmla="*/ 132080 w 1078237"/>
              <a:gd name="connsiteY5" fmla="*/ 203200 h 1310640"/>
              <a:gd name="connsiteX6" fmla="*/ 91440 w 1078237"/>
              <a:gd name="connsiteY6" fmla="*/ 274320 h 1310640"/>
              <a:gd name="connsiteX7" fmla="*/ 60960 w 1078237"/>
              <a:gd name="connsiteY7" fmla="*/ 375920 h 1310640"/>
              <a:gd name="connsiteX8" fmla="*/ 20320 w 1078237"/>
              <a:gd name="connsiteY8" fmla="*/ 477520 h 1310640"/>
              <a:gd name="connsiteX9" fmla="*/ 10160 w 1078237"/>
              <a:gd name="connsiteY9" fmla="*/ 528320 h 1310640"/>
              <a:gd name="connsiteX10" fmla="*/ 0 w 1078237"/>
              <a:gd name="connsiteY10" fmla="*/ 558800 h 1310640"/>
              <a:gd name="connsiteX11" fmla="*/ 10160 w 1078237"/>
              <a:gd name="connsiteY11" fmla="*/ 863600 h 1310640"/>
              <a:gd name="connsiteX12" fmla="*/ 30480 w 1078237"/>
              <a:gd name="connsiteY12" fmla="*/ 934720 h 1310640"/>
              <a:gd name="connsiteX13" fmla="*/ 50800 w 1078237"/>
              <a:gd name="connsiteY13" fmla="*/ 965200 h 1310640"/>
              <a:gd name="connsiteX14" fmla="*/ 81280 w 1078237"/>
              <a:gd name="connsiteY14" fmla="*/ 1036320 h 1310640"/>
              <a:gd name="connsiteX15" fmla="*/ 142240 w 1078237"/>
              <a:gd name="connsiteY15" fmla="*/ 1097280 h 1310640"/>
              <a:gd name="connsiteX16" fmla="*/ 213360 w 1078237"/>
              <a:gd name="connsiteY16" fmla="*/ 1158240 h 1310640"/>
              <a:gd name="connsiteX17" fmla="*/ 254000 w 1078237"/>
              <a:gd name="connsiteY17" fmla="*/ 1178560 h 1310640"/>
              <a:gd name="connsiteX18" fmla="*/ 294640 w 1078237"/>
              <a:gd name="connsiteY18" fmla="*/ 1209040 h 1310640"/>
              <a:gd name="connsiteX19" fmla="*/ 345440 w 1078237"/>
              <a:gd name="connsiteY19" fmla="*/ 1229360 h 1310640"/>
              <a:gd name="connsiteX20" fmla="*/ 386080 w 1078237"/>
              <a:gd name="connsiteY20" fmla="*/ 1249680 h 1310640"/>
              <a:gd name="connsiteX21" fmla="*/ 426720 w 1078237"/>
              <a:gd name="connsiteY21" fmla="*/ 1259840 h 1310640"/>
              <a:gd name="connsiteX22" fmla="*/ 548640 w 1078237"/>
              <a:gd name="connsiteY22" fmla="*/ 1310640 h 1310640"/>
              <a:gd name="connsiteX23" fmla="*/ 751840 w 1078237"/>
              <a:gd name="connsiteY23" fmla="*/ 1300480 h 1310640"/>
              <a:gd name="connsiteX24" fmla="*/ 853440 w 1078237"/>
              <a:gd name="connsiteY24" fmla="*/ 1249680 h 1310640"/>
              <a:gd name="connsiteX25" fmla="*/ 904240 w 1078237"/>
              <a:gd name="connsiteY25" fmla="*/ 1219200 h 1310640"/>
              <a:gd name="connsiteX26" fmla="*/ 985520 w 1078237"/>
              <a:gd name="connsiteY26" fmla="*/ 1168400 h 1310640"/>
              <a:gd name="connsiteX27" fmla="*/ 1005840 w 1078237"/>
              <a:gd name="connsiteY27" fmla="*/ 1137920 h 1310640"/>
              <a:gd name="connsiteX28" fmla="*/ 1036320 w 1078237"/>
              <a:gd name="connsiteY28" fmla="*/ 1117600 h 1310640"/>
              <a:gd name="connsiteX29" fmla="*/ 1046480 w 1078237"/>
              <a:gd name="connsiteY29" fmla="*/ 1087120 h 1310640"/>
              <a:gd name="connsiteX30" fmla="*/ 1066800 w 1078237"/>
              <a:gd name="connsiteY30" fmla="*/ 1016000 h 1310640"/>
              <a:gd name="connsiteX31" fmla="*/ 1066800 w 1078237"/>
              <a:gd name="connsiteY31" fmla="*/ 508000 h 1310640"/>
              <a:gd name="connsiteX32" fmla="*/ 1036320 w 1078237"/>
              <a:gd name="connsiteY32" fmla="*/ 436880 h 1310640"/>
              <a:gd name="connsiteX33" fmla="*/ 995680 w 1078237"/>
              <a:gd name="connsiteY33" fmla="*/ 355600 h 1310640"/>
              <a:gd name="connsiteX34" fmla="*/ 985520 w 1078237"/>
              <a:gd name="connsiteY34" fmla="*/ 314960 h 1310640"/>
              <a:gd name="connsiteX35" fmla="*/ 955040 w 1078237"/>
              <a:gd name="connsiteY35" fmla="*/ 274320 h 1310640"/>
              <a:gd name="connsiteX36" fmla="*/ 934720 w 1078237"/>
              <a:gd name="connsiteY36" fmla="*/ 243840 h 1310640"/>
              <a:gd name="connsiteX37" fmla="*/ 904240 w 1078237"/>
              <a:gd name="connsiteY37" fmla="*/ 203200 h 1310640"/>
              <a:gd name="connsiteX38" fmla="*/ 863600 w 1078237"/>
              <a:gd name="connsiteY38" fmla="*/ 142240 h 1310640"/>
              <a:gd name="connsiteX39" fmla="*/ 812800 w 1078237"/>
              <a:gd name="connsiteY39" fmla="*/ 81280 h 1310640"/>
              <a:gd name="connsiteX40" fmla="*/ 751840 w 1078237"/>
              <a:gd name="connsiteY40" fmla="*/ 60960 h 1310640"/>
              <a:gd name="connsiteX41" fmla="*/ 721360 w 1078237"/>
              <a:gd name="connsiteY41" fmla="*/ 50800 h 1310640"/>
              <a:gd name="connsiteX42" fmla="*/ 548640 w 1078237"/>
              <a:gd name="connsiteY42" fmla="*/ 30480 h 1310640"/>
              <a:gd name="connsiteX43" fmla="*/ 447040 w 1078237"/>
              <a:gd name="connsiteY43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78237" h="1310640">
                <a:moveTo>
                  <a:pt x="721360" y="60960"/>
                </a:moveTo>
                <a:cubicBezTo>
                  <a:pt x="582507" y="64347"/>
                  <a:pt x="443558" y="64953"/>
                  <a:pt x="304800" y="71120"/>
                </a:cubicBezTo>
                <a:cubicBezTo>
                  <a:pt x="290850" y="71740"/>
                  <a:pt x="277791" y="78251"/>
                  <a:pt x="264160" y="81280"/>
                </a:cubicBezTo>
                <a:cubicBezTo>
                  <a:pt x="247303" y="85026"/>
                  <a:pt x="230293" y="88053"/>
                  <a:pt x="213360" y="91440"/>
                </a:cubicBezTo>
                <a:cubicBezTo>
                  <a:pt x="203200" y="98213"/>
                  <a:pt x="190921" y="102570"/>
                  <a:pt x="182880" y="111760"/>
                </a:cubicBezTo>
                <a:cubicBezTo>
                  <a:pt x="108132" y="197186"/>
                  <a:pt x="162315" y="142730"/>
                  <a:pt x="132080" y="203200"/>
                </a:cubicBezTo>
                <a:cubicBezTo>
                  <a:pt x="95423" y="276515"/>
                  <a:pt x="127064" y="185259"/>
                  <a:pt x="91440" y="274320"/>
                </a:cubicBezTo>
                <a:cubicBezTo>
                  <a:pt x="62703" y="346162"/>
                  <a:pt x="78923" y="316042"/>
                  <a:pt x="60960" y="375920"/>
                </a:cubicBezTo>
                <a:cubicBezTo>
                  <a:pt x="42128" y="438694"/>
                  <a:pt x="45780" y="426600"/>
                  <a:pt x="20320" y="477520"/>
                </a:cubicBezTo>
                <a:cubicBezTo>
                  <a:pt x="16933" y="494453"/>
                  <a:pt x="14348" y="511567"/>
                  <a:pt x="10160" y="528320"/>
                </a:cubicBezTo>
                <a:cubicBezTo>
                  <a:pt x="7563" y="538710"/>
                  <a:pt x="0" y="548090"/>
                  <a:pt x="0" y="558800"/>
                </a:cubicBezTo>
                <a:cubicBezTo>
                  <a:pt x="0" y="660456"/>
                  <a:pt x="4191" y="762119"/>
                  <a:pt x="10160" y="863600"/>
                </a:cubicBezTo>
                <a:cubicBezTo>
                  <a:pt x="10594" y="870979"/>
                  <a:pt x="25356" y="924472"/>
                  <a:pt x="30480" y="934720"/>
                </a:cubicBezTo>
                <a:cubicBezTo>
                  <a:pt x="35941" y="945642"/>
                  <a:pt x="45339" y="954278"/>
                  <a:pt x="50800" y="965200"/>
                </a:cubicBezTo>
                <a:cubicBezTo>
                  <a:pt x="67927" y="999454"/>
                  <a:pt x="53091" y="1001084"/>
                  <a:pt x="81280" y="1036320"/>
                </a:cubicBezTo>
                <a:cubicBezTo>
                  <a:pt x="99232" y="1058760"/>
                  <a:pt x="121920" y="1076960"/>
                  <a:pt x="142240" y="1097280"/>
                </a:cubicBezTo>
                <a:cubicBezTo>
                  <a:pt x="169948" y="1124988"/>
                  <a:pt x="178604" y="1136517"/>
                  <a:pt x="213360" y="1158240"/>
                </a:cubicBezTo>
                <a:cubicBezTo>
                  <a:pt x="226203" y="1166267"/>
                  <a:pt x="241157" y="1170533"/>
                  <a:pt x="254000" y="1178560"/>
                </a:cubicBezTo>
                <a:cubicBezTo>
                  <a:pt x="268359" y="1187535"/>
                  <a:pt x="279838" y="1200816"/>
                  <a:pt x="294640" y="1209040"/>
                </a:cubicBezTo>
                <a:cubicBezTo>
                  <a:pt x="310583" y="1217897"/>
                  <a:pt x="328774" y="1221953"/>
                  <a:pt x="345440" y="1229360"/>
                </a:cubicBezTo>
                <a:cubicBezTo>
                  <a:pt x="359280" y="1235511"/>
                  <a:pt x="371899" y="1244362"/>
                  <a:pt x="386080" y="1249680"/>
                </a:cubicBezTo>
                <a:cubicBezTo>
                  <a:pt x="399155" y="1254583"/>
                  <a:pt x="413831" y="1254469"/>
                  <a:pt x="426720" y="1259840"/>
                </a:cubicBezTo>
                <a:cubicBezTo>
                  <a:pt x="567374" y="1318446"/>
                  <a:pt x="457000" y="1287730"/>
                  <a:pt x="548640" y="1310640"/>
                </a:cubicBezTo>
                <a:cubicBezTo>
                  <a:pt x="616373" y="1307253"/>
                  <a:pt x="684469" y="1308254"/>
                  <a:pt x="751840" y="1300480"/>
                </a:cubicBezTo>
                <a:cubicBezTo>
                  <a:pt x="809460" y="1293832"/>
                  <a:pt x="811005" y="1277970"/>
                  <a:pt x="853440" y="1249680"/>
                </a:cubicBezTo>
                <a:cubicBezTo>
                  <a:pt x="869871" y="1238726"/>
                  <a:pt x="887809" y="1230154"/>
                  <a:pt x="904240" y="1219200"/>
                </a:cubicBezTo>
                <a:cubicBezTo>
                  <a:pt x="983375" y="1166443"/>
                  <a:pt x="906141" y="1208090"/>
                  <a:pt x="985520" y="1168400"/>
                </a:cubicBezTo>
                <a:cubicBezTo>
                  <a:pt x="992293" y="1158240"/>
                  <a:pt x="997206" y="1146554"/>
                  <a:pt x="1005840" y="1137920"/>
                </a:cubicBezTo>
                <a:cubicBezTo>
                  <a:pt x="1014474" y="1129286"/>
                  <a:pt x="1028692" y="1127135"/>
                  <a:pt x="1036320" y="1117600"/>
                </a:cubicBezTo>
                <a:cubicBezTo>
                  <a:pt x="1043010" y="1109237"/>
                  <a:pt x="1043538" y="1097418"/>
                  <a:pt x="1046480" y="1087120"/>
                </a:cubicBezTo>
                <a:cubicBezTo>
                  <a:pt x="1071995" y="997818"/>
                  <a:pt x="1042440" y="1089081"/>
                  <a:pt x="1066800" y="1016000"/>
                </a:cubicBezTo>
                <a:cubicBezTo>
                  <a:pt x="1080199" y="774817"/>
                  <a:pt x="1083796" y="805426"/>
                  <a:pt x="1066800" y="508000"/>
                </a:cubicBezTo>
                <a:cubicBezTo>
                  <a:pt x="1065666" y="488156"/>
                  <a:pt x="1041891" y="451737"/>
                  <a:pt x="1036320" y="436880"/>
                </a:cubicBezTo>
                <a:cubicBezTo>
                  <a:pt x="1007786" y="360790"/>
                  <a:pt x="1051839" y="430479"/>
                  <a:pt x="995680" y="355600"/>
                </a:cubicBezTo>
                <a:cubicBezTo>
                  <a:pt x="992293" y="342053"/>
                  <a:pt x="991765" y="327449"/>
                  <a:pt x="985520" y="314960"/>
                </a:cubicBezTo>
                <a:cubicBezTo>
                  <a:pt x="977947" y="299814"/>
                  <a:pt x="964882" y="288099"/>
                  <a:pt x="955040" y="274320"/>
                </a:cubicBezTo>
                <a:cubicBezTo>
                  <a:pt x="947943" y="264384"/>
                  <a:pt x="941817" y="253776"/>
                  <a:pt x="934720" y="243840"/>
                </a:cubicBezTo>
                <a:cubicBezTo>
                  <a:pt x="924878" y="230061"/>
                  <a:pt x="913951" y="217072"/>
                  <a:pt x="904240" y="203200"/>
                </a:cubicBezTo>
                <a:cubicBezTo>
                  <a:pt x="890235" y="183193"/>
                  <a:pt x="877147" y="162560"/>
                  <a:pt x="863600" y="142240"/>
                </a:cubicBezTo>
                <a:cubicBezTo>
                  <a:pt x="850953" y="123269"/>
                  <a:pt x="833508" y="92784"/>
                  <a:pt x="812800" y="81280"/>
                </a:cubicBezTo>
                <a:cubicBezTo>
                  <a:pt x="794076" y="70878"/>
                  <a:pt x="772160" y="67733"/>
                  <a:pt x="751840" y="60960"/>
                </a:cubicBezTo>
                <a:lnTo>
                  <a:pt x="721360" y="50800"/>
                </a:lnTo>
                <a:cubicBezTo>
                  <a:pt x="645785" y="25608"/>
                  <a:pt x="701562" y="41403"/>
                  <a:pt x="548640" y="30480"/>
                </a:cubicBezTo>
                <a:cubicBezTo>
                  <a:pt x="460013" y="8323"/>
                  <a:pt x="492339" y="22649"/>
                  <a:pt x="44704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 rot="16200000">
            <a:off x="4891050" y="2660127"/>
            <a:ext cx="293265" cy="35626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1"/>
          </p:cNvCxnSpPr>
          <p:nvPr/>
        </p:nvCxnSpPr>
        <p:spPr>
          <a:xfrm flipV="1">
            <a:off x="5037683" y="3717032"/>
            <a:ext cx="1962058" cy="577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Прямоугольник 7"/>
              <p:cNvSpPr/>
              <p:nvPr/>
            </p:nvSpPr>
            <p:spPr>
              <a:xfrm>
                <a:off x="7032885" y="3356992"/>
                <a:ext cx="1173334" cy="697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885" y="3356992"/>
                <a:ext cx="1173334" cy="697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/>
          <p:cNvCxnSpPr/>
          <p:nvPr/>
        </p:nvCxnSpPr>
        <p:spPr>
          <a:xfrm>
            <a:off x="4427984" y="2132856"/>
            <a:ext cx="338437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49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parameter (lambda)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1500175"/>
            <a:ext cx="73581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choosing a lambda value, the goal is to strike the right balance between simplicity and training-data </a:t>
            </a:r>
            <a:r>
              <a:rPr lang="en-US" dirty="0" smtClean="0"/>
              <a:t>fit: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</a:t>
            </a:r>
            <a:r>
              <a:rPr lang="en-US" dirty="0" smtClean="0"/>
              <a:t>your </a:t>
            </a:r>
            <a:r>
              <a:rPr lang="en-US" i="1" dirty="0" smtClean="0">
                <a:solidFill>
                  <a:srgbClr val="FF0000"/>
                </a:solidFill>
              </a:rPr>
              <a:t>lambda value is too high</a:t>
            </a:r>
            <a:r>
              <a:rPr lang="en-US" dirty="0" smtClean="0"/>
              <a:t>, your model will be simple, but you run the risk of </a:t>
            </a:r>
            <a:r>
              <a:rPr lang="en-US" b="1" i="1" dirty="0" err="1" smtClean="0">
                <a:solidFill>
                  <a:srgbClr val="FF0000"/>
                </a:solidFill>
              </a:rPr>
              <a:t>underfitting</a:t>
            </a:r>
            <a:r>
              <a:rPr lang="en-US" dirty="0" smtClean="0"/>
              <a:t> your data. Your model won't learn enough about the training data to make useful </a:t>
            </a:r>
            <a:r>
              <a:rPr lang="en-US" dirty="0" smtClean="0"/>
              <a:t>predictions.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</a:t>
            </a:r>
            <a:r>
              <a:rPr lang="en-US" dirty="0" smtClean="0"/>
              <a:t>your </a:t>
            </a:r>
            <a:r>
              <a:rPr lang="en-US" i="1" dirty="0" smtClean="0">
                <a:solidFill>
                  <a:srgbClr val="FF0000"/>
                </a:solidFill>
              </a:rPr>
              <a:t>lambda value is too low</a:t>
            </a:r>
            <a:r>
              <a:rPr lang="en-US" dirty="0" smtClean="0"/>
              <a:t>, your model will be more complex, and you run the risk of </a:t>
            </a:r>
            <a:r>
              <a:rPr lang="en-US" b="1" i="1" dirty="0" err="1" smtClean="0">
                <a:solidFill>
                  <a:srgbClr val="FF0000"/>
                </a:solidFill>
              </a:rPr>
              <a:t>overfitting</a:t>
            </a:r>
            <a:r>
              <a:rPr lang="en-US" dirty="0" smtClean="0"/>
              <a:t> your data. Your model will learn too much about the particularities of the training data, and won't be able to generalize to new data.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Setting </a:t>
            </a:r>
            <a:r>
              <a:rPr lang="en-US" i="1" dirty="0" smtClean="0">
                <a:solidFill>
                  <a:srgbClr val="FF0000"/>
                </a:solidFill>
              </a:rPr>
              <a:t>lambda to zero </a:t>
            </a:r>
            <a:r>
              <a:rPr lang="en-US" dirty="0" smtClean="0"/>
              <a:t>removes regularization </a:t>
            </a:r>
            <a:r>
              <a:rPr lang="en-US" b="1" i="1" dirty="0" smtClean="0">
                <a:solidFill>
                  <a:srgbClr val="FF0000"/>
                </a:solidFill>
              </a:rPr>
              <a:t>completely</a:t>
            </a:r>
            <a:r>
              <a:rPr lang="en-US" dirty="0" smtClean="0"/>
              <a:t>. In this case, training focuses exclusively on minimizing loss, which poses the highest possible </a:t>
            </a:r>
            <a:r>
              <a:rPr lang="en-US" i="1" dirty="0" err="1" smtClean="0">
                <a:solidFill>
                  <a:srgbClr val="FF0000"/>
                </a:solidFill>
              </a:rPr>
              <a:t>overfitting</a:t>
            </a:r>
            <a:r>
              <a:rPr lang="en-US" dirty="0" smtClean="0"/>
              <a:t> risk. 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ideal value of lambda </a:t>
            </a:r>
            <a:r>
              <a:rPr lang="en-US" dirty="0" smtClean="0"/>
              <a:t>produces a model that generalizes well to new, previously unseen data. Unfortunately, that ideal value of lambda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is data-dependent</a:t>
            </a:r>
            <a:r>
              <a:rPr lang="en-US" dirty="0" smtClean="0"/>
              <a:t>, so you'll need to do some tuning.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68294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62007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184" y="5548590"/>
            <a:ext cx="676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in case of non-</a:t>
            </a:r>
            <a:r>
              <a:rPr lang="en-US" dirty="0" err="1" smtClean="0"/>
              <a:t>invertibility</a:t>
            </a:r>
            <a:r>
              <a:rPr lang="en-US" dirty="0" smtClean="0"/>
              <a:t>, regularization take care of it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917287"/>
            <a:ext cx="10001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43808" y="3347700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Regularized normal equation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9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77730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45108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Скругленная соединительная линия 2"/>
          <p:cNvCxnSpPr/>
          <p:nvPr/>
        </p:nvCxnSpPr>
        <p:spPr>
          <a:xfrm flipV="1">
            <a:off x="2123728" y="3212976"/>
            <a:ext cx="1008112" cy="14401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кругленная соединительная линия 4"/>
          <p:cNvCxnSpPr/>
          <p:nvPr/>
        </p:nvCxnSpPr>
        <p:spPr>
          <a:xfrm>
            <a:off x="2339752" y="3861048"/>
            <a:ext cx="792088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902160" y="4468319"/>
            <a:ext cx="7342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assignment of the two classes to positive and negative to zero and </a:t>
            </a:r>
            <a:r>
              <a:rPr lang="en-US" dirty="0" smtClean="0"/>
              <a:t>one </a:t>
            </a:r>
            <a:r>
              <a:rPr lang="en-US" dirty="0"/>
              <a:t>is somewhat arbitrary and </a:t>
            </a:r>
            <a:r>
              <a:rPr lang="en-US" dirty="0" smtClean="0"/>
              <a:t>it </a:t>
            </a:r>
            <a:r>
              <a:rPr lang="en-US" dirty="0"/>
              <a:t>doesn't really </a:t>
            </a:r>
            <a:r>
              <a:rPr lang="en-US" dirty="0" smtClean="0"/>
              <a:t>matter!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360530"/>
            <a:ext cx="731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BINARY CLASSIFICATION PROBLEMS. </a:t>
            </a:r>
            <a:endParaRPr lang="en-US" dirty="0"/>
          </a:p>
          <a:p>
            <a:r>
              <a:rPr lang="en-US" dirty="0" smtClean="0"/>
              <a:t>But there are also MULTICLASS CLASSIFICATION PROBLEMS.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782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7380312" cy="371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6407696" y="4437112"/>
                <a:ext cx="1845163" cy="63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6" y="4437112"/>
                <a:ext cx="1845163" cy="635046"/>
              </a:xfrm>
              <a:prstGeom prst="rect">
                <a:avLst/>
              </a:prstGeom>
              <a:blipFill rotWithShape="1">
                <a:blip r:embed="rId3"/>
                <a:stretch>
                  <a:fillRect l="-4950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0065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8601"/>
            <a:ext cx="7632848" cy="399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380312" y="3226002"/>
                <a:ext cx="1845163" cy="63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226002"/>
                <a:ext cx="1845163" cy="635046"/>
              </a:xfrm>
              <a:prstGeom prst="rect">
                <a:avLst/>
              </a:prstGeom>
              <a:blipFill rotWithShape="1">
                <a:blip r:embed="rId3"/>
                <a:stretch>
                  <a:fillRect l="-5298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лилиния 3"/>
          <p:cNvSpPr/>
          <p:nvPr/>
        </p:nvSpPr>
        <p:spPr>
          <a:xfrm>
            <a:off x="3271520" y="3088640"/>
            <a:ext cx="467360" cy="873821"/>
          </a:xfrm>
          <a:custGeom>
            <a:avLst/>
            <a:gdLst>
              <a:gd name="connsiteX0" fmla="*/ 294640 w 467360"/>
              <a:gd name="connsiteY0" fmla="*/ 30480 h 873821"/>
              <a:gd name="connsiteX1" fmla="*/ 71120 w 467360"/>
              <a:gd name="connsiteY1" fmla="*/ 20320 h 873821"/>
              <a:gd name="connsiteX2" fmla="*/ 0 w 467360"/>
              <a:gd name="connsiteY2" fmla="*/ 0 h 873821"/>
              <a:gd name="connsiteX3" fmla="*/ 20320 w 467360"/>
              <a:gd name="connsiteY3" fmla="*/ 91440 h 873821"/>
              <a:gd name="connsiteX4" fmla="*/ 40640 w 467360"/>
              <a:gd name="connsiteY4" fmla="*/ 132080 h 873821"/>
              <a:gd name="connsiteX5" fmla="*/ 50800 w 467360"/>
              <a:gd name="connsiteY5" fmla="*/ 172720 h 873821"/>
              <a:gd name="connsiteX6" fmla="*/ 60960 w 467360"/>
              <a:gd name="connsiteY6" fmla="*/ 203200 h 873821"/>
              <a:gd name="connsiteX7" fmla="*/ 81280 w 467360"/>
              <a:gd name="connsiteY7" fmla="*/ 274320 h 873821"/>
              <a:gd name="connsiteX8" fmla="*/ 91440 w 467360"/>
              <a:gd name="connsiteY8" fmla="*/ 365760 h 873821"/>
              <a:gd name="connsiteX9" fmla="*/ 101600 w 467360"/>
              <a:gd name="connsiteY9" fmla="*/ 863600 h 873821"/>
              <a:gd name="connsiteX10" fmla="*/ 467360 w 467360"/>
              <a:gd name="connsiteY10" fmla="*/ 873760 h 87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360" h="873821">
                <a:moveTo>
                  <a:pt x="294640" y="30480"/>
                </a:moveTo>
                <a:cubicBezTo>
                  <a:pt x="220133" y="27093"/>
                  <a:pt x="145484" y="26040"/>
                  <a:pt x="71120" y="20320"/>
                </a:cubicBezTo>
                <a:cubicBezTo>
                  <a:pt x="54535" y="19044"/>
                  <a:pt x="17309" y="5770"/>
                  <a:pt x="0" y="0"/>
                </a:cubicBezTo>
                <a:cubicBezTo>
                  <a:pt x="2759" y="13794"/>
                  <a:pt x="14171" y="75042"/>
                  <a:pt x="20320" y="91440"/>
                </a:cubicBezTo>
                <a:cubicBezTo>
                  <a:pt x="25638" y="105621"/>
                  <a:pt x="35322" y="117899"/>
                  <a:pt x="40640" y="132080"/>
                </a:cubicBezTo>
                <a:cubicBezTo>
                  <a:pt x="45543" y="145155"/>
                  <a:pt x="46964" y="159294"/>
                  <a:pt x="50800" y="172720"/>
                </a:cubicBezTo>
                <a:cubicBezTo>
                  <a:pt x="53742" y="183018"/>
                  <a:pt x="58018" y="192902"/>
                  <a:pt x="60960" y="203200"/>
                </a:cubicBezTo>
                <a:cubicBezTo>
                  <a:pt x="86475" y="292502"/>
                  <a:pt x="56920" y="201239"/>
                  <a:pt x="81280" y="274320"/>
                </a:cubicBezTo>
                <a:cubicBezTo>
                  <a:pt x="84667" y="304800"/>
                  <a:pt x="90383" y="335111"/>
                  <a:pt x="91440" y="365760"/>
                </a:cubicBezTo>
                <a:cubicBezTo>
                  <a:pt x="97160" y="531643"/>
                  <a:pt x="25024" y="716339"/>
                  <a:pt x="101600" y="863600"/>
                </a:cubicBezTo>
                <a:cubicBezTo>
                  <a:pt x="107657" y="875249"/>
                  <a:pt x="396238" y="873760"/>
                  <a:pt x="467360" y="8737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8016240" y="3017520"/>
            <a:ext cx="467360" cy="1056925"/>
          </a:xfrm>
          <a:custGeom>
            <a:avLst/>
            <a:gdLst>
              <a:gd name="connsiteX0" fmla="*/ 0 w 467360"/>
              <a:gd name="connsiteY0" fmla="*/ 0 h 1056925"/>
              <a:gd name="connsiteX1" fmla="*/ 365760 w 467360"/>
              <a:gd name="connsiteY1" fmla="*/ 10160 h 1056925"/>
              <a:gd name="connsiteX2" fmla="*/ 426720 w 467360"/>
              <a:gd name="connsiteY2" fmla="*/ 30480 h 1056925"/>
              <a:gd name="connsiteX3" fmla="*/ 426720 w 467360"/>
              <a:gd name="connsiteY3" fmla="*/ 152400 h 1056925"/>
              <a:gd name="connsiteX4" fmla="*/ 406400 w 467360"/>
              <a:gd name="connsiteY4" fmla="*/ 264160 h 1056925"/>
              <a:gd name="connsiteX5" fmla="*/ 416560 w 467360"/>
              <a:gd name="connsiteY5" fmla="*/ 701040 h 1056925"/>
              <a:gd name="connsiteX6" fmla="*/ 426720 w 467360"/>
              <a:gd name="connsiteY6" fmla="*/ 751840 h 1056925"/>
              <a:gd name="connsiteX7" fmla="*/ 447040 w 467360"/>
              <a:gd name="connsiteY7" fmla="*/ 853440 h 1056925"/>
              <a:gd name="connsiteX8" fmla="*/ 467360 w 467360"/>
              <a:gd name="connsiteY8" fmla="*/ 914400 h 1056925"/>
              <a:gd name="connsiteX9" fmla="*/ 457200 w 467360"/>
              <a:gd name="connsiteY9" fmla="*/ 975360 h 1056925"/>
              <a:gd name="connsiteX10" fmla="*/ 416560 w 467360"/>
              <a:gd name="connsiteY10" fmla="*/ 985520 h 1056925"/>
              <a:gd name="connsiteX11" fmla="*/ 355600 w 467360"/>
              <a:gd name="connsiteY11" fmla="*/ 1005840 h 1056925"/>
              <a:gd name="connsiteX12" fmla="*/ 325120 w 467360"/>
              <a:gd name="connsiteY12" fmla="*/ 1026160 h 1056925"/>
              <a:gd name="connsiteX13" fmla="*/ 203200 w 467360"/>
              <a:gd name="connsiteY13" fmla="*/ 1036320 h 1056925"/>
              <a:gd name="connsiteX14" fmla="*/ 101600 w 467360"/>
              <a:gd name="connsiteY14" fmla="*/ 1056640 h 105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7360" h="1056925">
                <a:moveTo>
                  <a:pt x="0" y="0"/>
                </a:moveTo>
                <a:cubicBezTo>
                  <a:pt x="121920" y="3387"/>
                  <a:pt x="244103" y="1470"/>
                  <a:pt x="365760" y="10160"/>
                </a:cubicBezTo>
                <a:cubicBezTo>
                  <a:pt x="387125" y="11686"/>
                  <a:pt x="426720" y="30480"/>
                  <a:pt x="426720" y="30480"/>
                </a:cubicBezTo>
                <a:cubicBezTo>
                  <a:pt x="446012" y="88356"/>
                  <a:pt x="439683" y="55177"/>
                  <a:pt x="426720" y="152400"/>
                </a:cubicBezTo>
                <a:cubicBezTo>
                  <a:pt x="421520" y="191397"/>
                  <a:pt x="414062" y="225850"/>
                  <a:pt x="406400" y="264160"/>
                </a:cubicBezTo>
                <a:cubicBezTo>
                  <a:pt x="409787" y="409787"/>
                  <a:pt x="410496" y="555500"/>
                  <a:pt x="416560" y="701040"/>
                </a:cubicBezTo>
                <a:cubicBezTo>
                  <a:pt x="417279" y="718294"/>
                  <a:pt x="423631" y="734850"/>
                  <a:pt x="426720" y="751840"/>
                </a:cubicBezTo>
                <a:cubicBezTo>
                  <a:pt x="435170" y="798315"/>
                  <a:pt x="434599" y="811969"/>
                  <a:pt x="447040" y="853440"/>
                </a:cubicBezTo>
                <a:cubicBezTo>
                  <a:pt x="453195" y="873956"/>
                  <a:pt x="467360" y="914400"/>
                  <a:pt x="467360" y="914400"/>
                </a:cubicBezTo>
                <a:cubicBezTo>
                  <a:pt x="463973" y="934720"/>
                  <a:pt x="469174" y="958597"/>
                  <a:pt x="457200" y="975360"/>
                </a:cubicBezTo>
                <a:cubicBezTo>
                  <a:pt x="449084" y="986723"/>
                  <a:pt x="429935" y="981508"/>
                  <a:pt x="416560" y="985520"/>
                </a:cubicBezTo>
                <a:cubicBezTo>
                  <a:pt x="396044" y="991675"/>
                  <a:pt x="373422" y="993959"/>
                  <a:pt x="355600" y="1005840"/>
                </a:cubicBezTo>
                <a:cubicBezTo>
                  <a:pt x="345440" y="1012613"/>
                  <a:pt x="337094" y="1023765"/>
                  <a:pt x="325120" y="1026160"/>
                </a:cubicBezTo>
                <a:cubicBezTo>
                  <a:pt x="285131" y="1034158"/>
                  <a:pt x="243840" y="1032933"/>
                  <a:pt x="203200" y="1036320"/>
                </a:cubicBezTo>
                <a:cubicBezTo>
                  <a:pt x="129389" y="1060924"/>
                  <a:pt x="163659" y="1056640"/>
                  <a:pt x="101600" y="105664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505200" y="4074445"/>
            <a:ext cx="850776" cy="866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3203848" y="5085184"/>
                <a:ext cx="1096454" cy="6971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085184"/>
                <a:ext cx="1096454" cy="6971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/>
          <p:cNvCxnSpPr/>
          <p:nvPr/>
        </p:nvCxnSpPr>
        <p:spPr>
          <a:xfrm>
            <a:off x="5148064" y="3717032"/>
            <a:ext cx="864096" cy="1716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5851810" y="5540133"/>
                <a:ext cx="2031069" cy="6459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810" y="5540133"/>
                <a:ext cx="2031069" cy="6459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919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39147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680" y="40466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we develop a classification algorithm?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5004048" y="1340768"/>
                <a:ext cx="1563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340768"/>
                <a:ext cx="156389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 flipV="1">
            <a:off x="1835696" y="1124744"/>
            <a:ext cx="2736304" cy="15121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4454327" y="1340768"/>
            <a:ext cx="693737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01008"/>
            <a:ext cx="5251957" cy="167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8600" y="3678883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make a predictions?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547664" y="1880828"/>
            <a:ext cx="32535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203848" y="1914748"/>
            <a:ext cx="0" cy="14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03848" y="2130772"/>
            <a:ext cx="0" cy="14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3131840" y="2348880"/>
            <a:ext cx="10142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3275856" y="2564904"/>
            <a:ext cx="7371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411760" y="271730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95936" y="2636912"/>
            <a:ext cx="16786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Positive value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187623" y="2891963"/>
            <a:ext cx="17844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Negative value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4161" y="5445224"/>
            <a:ext cx="744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particular example, </a:t>
            </a:r>
            <a:r>
              <a:rPr lang="en-US" dirty="0" smtClean="0"/>
              <a:t>it </a:t>
            </a:r>
            <a:r>
              <a:rPr lang="en-US" dirty="0"/>
              <a:t>looks like linear regression is actually </a:t>
            </a:r>
            <a:endParaRPr lang="en-US" dirty="0" smtClean="0"/>
          </a:p>
          <a:p>
            <a:r>
              <a:rPr lang="en-US" dirty="0" smtClean="0"/>
              <a:t>doing </a:t>
            </a:r>
            <a:r>
              <a:rPr lang="en-US" dirty="0"/>
              <a:t>something </a:t>
            </a:r>
            <a:r>
              <a:rPr lang="en-US" dirty="0" smtClean="0"/>
              <a:t>reasonable…..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4993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  <p:bldP spid="13" grpId="0" animBg="1"/>
      <p:bldP spid="18" grpId="0" animBg="1"/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39147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292006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us consider another case.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8991"/>
            <a:ext cx="1707470" cy="13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334770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now run linear </a:t>
            </a:r>
            <a:r>
              <a:rPr lang="en-US" dirty="0" smtClean="0"/>
              <a:t>regression</a:t>
            </a:r>
            <a:r>
              <a:rPr lang="en-US" dirty="0"/>
              <a:t>, </a:t>
            </a:r>
            <a:r>
              <a:rPr lang="en-US" dirty="0" smtClean="0"/>
              <a:t>you instead </a:t>
            </a:r>
            <a:r>
              <a:rPr lang="en-US" dirty="0"/>
              <a:t>get a straight line fit to </a:t>
            </a:r>
            <a:r>
              <a:rPr lang="en-US" dirty="0" smtClean="0"/>
              <a:t>the data</a:t>
            </a:r>
            <a:r>
              <a:rPr lang="en-US" dirty="0"/>
              <a:t>.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47664" y="764704"/>
            <a:ext cx="4896544" cy="187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547664" y="1901947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419872" y="1901947"/>
            <a:ext cx="0" cy="15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419872" y="2117971"/>
            <a:ext cx="0" cy="15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3347864" y="2348880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3707904" y="256490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2699792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5936" y="2636912"/>
            <a:ext cx="16786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Positive value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187623" y="2843644"/>
            <a:ext cx="17844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Negative value</a:t>
            </a:r>
            <a:endParaRPr lang="ru-RU" dirty="0"/>
          </a:p>
        </p:txBody>
      </p:sp>
      <p:sp>
        <p:nvSpPr>
          <p:cNvPr id="27" name="Полилиния 26"/>
          <p:cNvSpPr/>
          <p:nvPr/>
        </p:nvSpPr>
        <p:spPr>
          <a:xfrm>
            <a:off x="2710543" y="1099452"/>
            <a:ext cx="2656114" cy="587834"/>
          </a:xfrm>
          <a:custGeom>
            <a:avLst/>
            <a:gdLst>
              <a:gd name="connsiteX0" fmla="*/ 468086 w 2656114"/>
              <a:gd name="connsiteY0" fmla="*/ 10891 h 587834"/>
              <a:gd name="connsiteX1" fmla="*/ 217714 w 2656114"/>
              <a:gd name="connsiteY1" fmla="*/ 76205 h 587834"/>
              <a:gd name="connsiteX2" fmla="*/ 152400 w 2656114"/>
              <a:gd name="connsiteY2" fmla="*/ 97977 h 587834"/>
              <a:gd name="connsiteX3" fmla="*/ 130628 w 2656114"/>
              <a:gd name="connsiteY3" fmla="*/ 119748 h 587834"/>
              <a:gd name="connsiteX4" fmla="*/ 87086 w 2656114"/>
              <a:gd name="connsiteY4" fmla="*/ 141519 h 587834"/>
              <a:gd name="connsiteX5" fmla="*/ 54428 w 2656114"/>
              <a:gd name="connsiteY5" fmla="*/ 163291 h 587834"/>
              <a:gd name="connsiteX6" fmla="*/ 10886 w 2656114"/>
              <a:gd name="connsiteY6" fmla="*/ 261262 h 587834"/>
              <a:gd name="connsiteX7" fmla="*/ 0 w 2656114"/>
              <a:gd name="connsiteY7" fmla="*/ 293919 h 587834"/>
              <a:gd name="connsiteX8" fmla="*/ 21771 w 2656114"/>
              <a:gd name="connsiteY8" fmla="*/ 326577 h 587834"/>
              <a:gd name="connsiteX9" fmla="*/ 76200 w 2656114"/>
              <a:gd name="connsiteY9" fmla="*/ 370119 h 587834"/>
              <a:gd name="connsiteX10" fmla="*/ 119743 w 2656114"/>
              <a:gd name="connsiteY10" fmla="*/ 381005 h 587834"/>
              <a:gd name="connsiteX11" fmla="*/ 283028 w 2656114"/>
              <a:gd name="connsiteY11" fmla="*/ 457205 h 587834"/>
              <a:gd name="connsiteX12" fmla="*/ 359228 w 2656114"/>
              <a:gd name="connsiteY12" fmla="*/ 478977 h 587834"/>
              <a:gd name="connsiteX13" fmla="*/ 620486 w 2656114"/>
              <a:gd name="connsiteY13" fmla="*/ 489862 h 587834"/>
              <a:gd name="connsiteX14" fmla="*/ 718457 w 2656114"/>
              <a:gd name="connsiteY14" fmla="*/ 511634 h 587834"/>
              <a:gd name="connsiteX15" fmla="*/ 751114 w 2656114"/>
              <a:gd name="connsiteY15" fmla="*/ 522519 h 587834"/>
              <a:gd name="connsiteX16" fmla="*/ 1219200 w 2656114"/>
              <a:gd name="connsiteY16" fmla="*/ 533405 h 587834"/>
              <a:gd name="connsiteX17" fmla="*/ 1317171 w 2656114"/>
              <a:gd name="connsiteY17" fmla="*/ 555177 h 587834"/>
              <a:gd name="connsiteX18" fmla="*/ 1349828 w 2656114"/>
              <a:gd name="connsiteY18" fmla="*/ 566062 h 587834"/>
              <a:gd name="connsiteX19" fmla="*/ 1436914 w 2656114"/>
              <a:gd name="connsiteY19" fmla="*/ 587834 h 587834"/>
              <a:gd name="connsiteX20" fmla="*/ 1992086 w 2656114"/>
              <a:gd name="connsiteY20" fmla="*/ 576948 h 587834"/>
              <a:gd name="connsiteX21" fmla="*/ 2100943 w 2656114"/>
              <a:gd name="connsiteY21" fmla="*/ 544291 h 587834"/>
              <a:gd name="connsiteX22" fmla="*/ 2155371 w 2656114"/>
              <a:gd name="connsiteY22" fmla="*/ 533405 h 587834"/>
              <a:gd name="connsiteX23" fmla="*/ 2198914 w 2656114"/>
              <a:gd name="connsiteY23" fmla="*/ 511634 h 587834"/>
              <a:gd name="connsiteX24" fmla="*/ 2253343 w 2656114"/>
              <a:gd name="connsiteY24" fmla="*/ 500748 h 587834"/>
              <a:gd name="connsiteX25" fmla="*/ 2318657 w 2656114"/>
              <a:gd name="connsiteY25" fmla="*/ 489862 h 587834"/>
              <a:gd name="connsiteX26" fmla="*/ 2373086 w 2656114"/>
              <a:gd name="connsiteY26" fmla="*/ 478977 h 587834"/>
              <a:gd name="connsiteX27" fmla="*/ 2438400 w 2656114"/>
              <a:gd name="connsiteY27" fmla="*/ 468091 h 587834"/>
              <a:gd name="connsiteX28" fmla="*/ 2525486 w 2656114"/>
              <a:gd name="connsiteY28" fmla="*/ 435434 h 587834"/>
              <a:gd name="connsiteX29" fmla="*/ 2558143 w 2656114"/>
              <a:gd name="connsiteY29" fmla="*/ 424548 h 587834"/>
              <a:gd name="connsiteX30" fmla="*/ 2634343 w 2656114"/>
              <a:gd name="connsiteY30" fmla="*/ 370119 h 587834"/>
              <a:gd name="connsiteX31" fmla="*/ 2656114 w 2656114"/>
              <a:gd name="connsiteY31" fmla="*/ 337462 h 587834"/>
              <a:gd name="connsiteX32" fmla="*/ 2623457 w 2656114"/>
              <a:gd name="connsiteY32" fmla="*/ 326577 h 587834"/>
              <a:gd name="connsiteX33" fmla="*/ 2569028 w 2656114"/>
              <a:gd name="connsiteY33" fmla="*/ 304805 h 587834"/>
              <a:gd name="connsiteX34" fmla="*/ 2525486 w 2656114"/>
              <a:gd name="connsiteY34" fmla="*/ 293919 h 587834"/>
              <a:gd name="connsiteX35" fmla="*/ 2275114 w 2656114"/>
              <a:gd name="connsiteY35" fmla="*/ 261262 h 587834"/>
              <a:gd name="connsiteX36" fmla="*/ 2188028 w 2656114"/>
              <a:gd name="connsiteY36" fmla="*/ 250377 h 587834"/>
              <a:gd name="connsiteX37" fmla="*/ 1861457 w 2656114"/>
              <a:gd name="connsiteY37" fmla="*/ 228605 h 587834"/>
              <a:gd name="connsiteX38" fmla="*/ 1698171 w 2656114"/>
              <a:gd name="connsiteY38" fmla="*/ 206834 h 587834"/>
              <a:gd name="connsiteX39" fmla="*/ 1643743 w 2656114"/>
              <a:gd name="connsiteY39" fmla="*/ 195948 h 587834"/>
              <a:gd name="connsiteX40" fmla="*/ 1589314 w 2656114"/>
              <a:gd name="connsiteY40" fmla="*/ 174177 h 587834"/>
              <a:gd name="connsiteX41" fmla="*/ 1513114 w 2656114"/>
              <a:gd name="connsiteY41" fmla="*/ 152405 h 587834"/>
              <a:gd name="connsiteX42" fmla="*/ 1426028 w 2656114"/>
              <a:gd name="connsiteY42" fmla="*/ 119748 h 587834"/>
              <a:gd name="connsiteX43" fmla="*/ 1393371 w 2656114"/>
              <a:gd name="connsiteY43" fmla="*/ 108862 h 587834"/>
              <a:gd name="connsiteX44" fmla="*/ 957943 w 2656114"/>
              <a:gd name="connsiteY44" fmla="*/ 97977 h 587834"/>
              <a:gd name="connsiteX45" fmla="*/ 653143 w 2656114"/>
              <a:gd name="connsiteY45" fmla="*/ 76205 h 587834"/>
              <a:gd name="connsiteX46" fmla="*/ 522514 w 2656114"/>
              <a:gd name="connsiteY46" fmla="*/ 54434 h 587834"/>
              <a:gd name="connsiteX47" fmla="*/ 489857 w 2656114"/>
              <a:gd name="connsiteY47" fmla="*/ 43548 h 587834"/>
              <a:gd name="connsiteX48" fmla="*/ 381000 w 2656114"/>
              <a:gd name="connsiteY48" fmla="*/ 32662 h 587834"/>
              <a:gd name="connsiteX49" fmla="*/ 315686 w 2656114"/>
              <a:gd name="connsiteY49" fmla="*/ 21777 h 587834"/>
              <a:gd name="connsiteX50" fmla="*/ 283028 w 2656114"/>
              <a:gd name="connsiteY50" fmla="*/ 10891 h 587834"/>
              <a:gd name="connsiteX51" fmla="*/ 206828 w 2656114"/>
              <a:gd name="connsiteY51" fmla="*/ 5 h 58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656114" h="587834">
                <a:moveTo>
                  <a:pt x="468086" y="10891"/>
                </a:moveTo>
                <a:lnTo>
                  <a:pt x="217714" y="76205"/>
                </a:lnTo>
                <a:cubicBezTo>
                  <a:pt x="195591" y="82308"/>
                  <a:pt x="152400" y="97977"/>
                  <a:pt x="152400" y="97977"/>
                </a:cubicBezTo>
                <a:cubicBezTo>
                  <a:pt x="145143" y="105234"/>
                  <a:pt x="139168" y="114055"/>
                  <a:pt x="130628" y="119748"/>
                </a:cubicBezTo>
                <a:cubicBezTo>
                  <a:pt x="117126" y="128749"/>
                  <a:pt x="101175" y="133468"/>
                  <a:pt x="87086" y="141519"/>
                </a:cubicBezTo>
                <a:cubicBezTo>
                  <a:pt x="75726" y="148010"/>
                  <a:pt x="65314" y="156034"/>
                  <a:pt x="54428" y="163291"/>
                </a:cubicBezTo>
                <a:cubicBezTo>
                  <a:pt x="19927" y="215043"/>
                  <a:pt x="36795" y="183535"/>
                  <a:pt x="10886" y="261262"/>
                </a:cubicBezTo>
                <a:lnTo>
                  <a:pt x="0" y="293919"/>
                </a:lnTo>
                <a:cubicBezTo>
                  <a:pt x="7257" y="304805"/>
                  <a:pt x="13598" y="316361"/>
                  <a:pt x="21771" y="326577"/>
                </a:cubicBezTo>
                <a:cubicBezTo>
                  <a:pt x="33983" y="341843"/>
                  <a:pt x="58982" y="362740"/>
                  <a:pt x="76200" y="370119"/>
                </a:cubicBezTo>
                <a:cubicBezTo>
                  <a:pt x="89951" y="376012"/>
                  <a:pt x="105229" y="377376"/>
                  <a:pt x="119743" y="381005"/>
                </a:cubicBezTo>
                <a:cubicBezTo>
                  <a:pt x="190290" y="423333"/>
                  <a:pt x="186652" y="425080"/>
                  <a:pt x="283028" y="457205"/>
                </a:cubicBezTo>
                <a:cubicBezTo>
                  <a:pt x="301285" y="463291"/>
                  <a:pt x="341834" y="477735"/>
                  <a:pt x="359228" y="478977"/>
                </a:cubicBezTo>
                <a:cubicBezTo>
                  <a:pt x="446168" y="485187"/>
                  <a:pt x="533400" y="486234"/>
                  <a:pt x="620486" y="489862"/>
                </a:cubicBezTo>
                <a:cubicBezTo>
                  <a:pt x="657904" y="497346"/>
                  <a:pt x="682582" y="501384"/>
                  <a:pt x="718457" y="511634"/>
                </a:cubicBezTo>
                <a:cubicBezTo>
                  <a:pt x="729490" y="514786"/>
                  <a:pt x="739650" y="522021"/>
                  <a:pt x="751114" y="522519"/>
                </a:cubicBezTo>
                <a:cubicBezTo>
                  <a:pt x="907038" y="529298"/>
                  <a:pt x="1063171" y="529776"/>
                  <a:pt x="1219200" y="533405"/>
                </a:cubicBezTo>
                <a:cubicBezTo>
                  <a:pt x="1292710" y="557909"/>
                  <a:pt x="1202233" y="529636"/>
                  <a:pt x="1317171" y="555177"/>
                </a:cubicBezTo>
                <a:cubicBezTo>
                  <a:pt x="1328372" y="557666"/>
                  <a:pt x="1338696" y="563279"/>
                  <a:pt x="1349828" y="566062"/>
                </a:cubicBezTo>
                <a:lnTo>
                  <a:pt x="1436914" y="587834"/>
                </a:lnTo>
                <a:lnTo>
                  <a:pt x="1992086" y="576948"/>
                </a:lnTo>
                <a:cubicBezTo>
                  <a:pt x="2011698" y="576235"/>
                  <a:pt x="2092295" y="546650"/>
                  <a:pt x="2100943" y="544291"/>
                </a:cubicBezTo>
                <a:cubicBezTo>
                  <a:pt x="2118793" y="539423"/>
                  <a:pt x="2137228" y="537034"/>
                  <a:pt x="2155371" y="533405"/>
                </a:cubicBezTo>
                <a:cubicBezTo>
                  <a:pt x="2169885" y="526148"/>
                  <a:pt x="2183519" y="516766"/>
                  <a:pt x="2198914" y="511634"/>
                </a:cubicBezTo>
                <a:cubicBezTo>
                  <a:pt x="2216467" y="505783"/>
                  <a:pt x="2235139" y="504058"/>
                  <a:pt x="2253343" y="500748"/>
                </a:cubicBezTo>
                <a:cubicBezTo>
                  <a:pt x="2275059" y="496800"/>
                  <a:pt x="2296941" y="493810"/>
                  <a:pt x="2318657" y="489862"/>
                </a:cubicBezTo>
                <a:cubicBezTo>
                  <a:pt x="2336861" y="486552"/>
                  <a:pt x="2354882" y="482287"/>
                  <a:pt x="2373086" y="478977"/>
                </a:cubicBezTo>
                <a:cubicBezTo>
                  <a:pt x="2394802" y="475029"/>
                  <a:pt x="2416854" y="472879"/>
                  <a:pt x="2438400" y="468091"/>
                </a:cubicBezTo>
                <a:cubicBezTo>
                  <a:pt x="2458611" y="463600"/>
                  <a:pt x="2513167" y="440054"/>
                  <a:pt x="2525486" y="435434"/>
                </a:cubicBezTo>
                <a:cubicBezTo>
                  <a:pt x="2536230" y="431405"/>
                  <a:pt x="2547880" y="429680"/>
                  <a:pt x="2558143" y="424548"/>
                </a:cubicBezTo>
                <a:cubicBezTo>
                  <a:pt x="2570508" y="418366"/>
                  <a:pt x="2629410" y="375052"/>
                  <a:pt x="2634343" y="370119"/>
                </a:cubicBezTo>
                <a:cubicBezTo>
                  <a:pt x="2643594" y="360868"/>
                  <a:pt x="2648857" y="348348"/>
                  <a:pt x="2656114" y="337462"/>
                </a:cubicBezTo>
                <a:cubicBezTo>
                  <a:pt x="2645228" y="333834"/>
                  <a:pt x="2634201" y="330606"/>
                  <a:pt x="2623457" y="326577"/>
                </a:cubicBezTo>
                <a:cubicBezTo>
                  <a:pt x="2605160" y="319716"/>
                  <a:pt x="2587566" y="310984"/>
                  <a:pt x="2569028" y="304805"/>
                </a:cubicBezTo>
                <a:cubicBezTo>
                  <a:pt x="2554835" y="300074"/>
                  <a:pt x="2540090" y="297164"/>
                  <a:pt x="2525486" y="293919"/>
                </a:cubicBezTo>
                <a:cubicBezTo>
                  <a:pt x="2425186" y="271630"/>
                  <a:pt x="2423491" y="279808"/>
                  <a:pt x="2275114" y="261262"/>
                </a:cubicBezTo>
                <a:cubicBezTo>
                  <a:pt x="2246085" y="257634"/>
                  <a:pt x="2217137" y="253288"/>
                  <a:pt x="2188028" y="250377"/>
                </a:cubicBezTo>
                <a:cubicBezTo>
                  <a:pt x="2065628" y="238137"/>
                  <a:pt x="1991111" y="235808"/>
                  <a:pt x="1861457" y="228605"/>
                </a:cubicBezTo>
                <a:cubicBezTo>
                  <a:pt x="1817455" y="223105"/>
                  <a:pt x="1743215" y="214341"/>
                  <a:pt x="1698171" y="206834"/>
                </a:cubicBezTo>
                <a:cubicBezTo>
                  <a:pt x="1679921" y="203792"/>
                  <a:pt x="1661465" y="201264"/>
                  <a:pt x="1643743" y="195948"/>
                </a:cubicBezTo>
                <a:cubicBezTo>
                  <a:pt x="1625027" y="190333"/>
                  <a:pt x="1607852" y="180356"/>
                  <a:pt x="1589314" y="174177"/>
                </a:cubicBezTo>
                <a:cubicBezTo>
                  <a:pt x="1547881" y="160366"/>
                  <a:pt x="1549808" y="168131"/>
                  <a:pt x="1513114" y="152405"/>
                </a:cubicBezTo>
                <a:cubicBezTo>
                  <a:pt x="1411651" y="108921"/>
                  <a:pt x="1526376" y="148420"/>
                  <a:pt x="1426028" y="119748"/>
                </a:cubicBezTo>
                <a:cubicBezTo>
                  <a:pt x="1414995" y="116596"/>
                  <a:pt x="1404833" y="109395"/>
                  <a:pt x="1393371" y="108862"/>
                </a:cubicBezTo>
                <a:cubicBezTo>
                  <a:pt x="1248340" y="102116"/>
                  <a:pt x="1103086" y="101605"/>
                  <a:pt x="957943" y="97977"/>
                </a:cubicBezTo>
                <a:cubicBezTo>
                  <a:pt x="777721" y="72230"/>
                  <a:pt x="992115" y="100418"/>
                  <a:pt x="653143" y="76205"/>
                </a:cubicBezTo>
                <a:cubicBezTo>
                  <a:pt x="627346" y="74362"/>
                  <a:pt x="552548" y="61942"/>
                  <a:pt x="522514" y="54434"/>
                </a:cubicBezTo>
                <a:cubicBezTo>
                  <a:pt x="511382" y="51651"/>
                  <a:pt x="501198" y="45293"/>
                  <a:pt x="489857" y="43548"/>
                </a:cubicBezTo>
                <a:cubicBezTo>
                  <a:pt x="453814" y="38003"/>
                  <a:pt x="417185" y="37185"/>
                  <a:pt x="381000" y="32662"/>
                </a:cubicBezTo>
                <a:cubicBezTo>
                  <a:pt x="359099" y="29924"/>
                  <a:pt x="337457" y="25405"/>
                  <a:pt x="315686" y="21777"/>
                </a:cubicBezTo>
                <a:cubicBezTo>
                  <a:pt x="304800" y="18148"/>
                  <a:pt x="294230" y="13380"/>
                  <a:pt x="283028" y="10891"/>
                </a:cubicBezTo>
                <a:cubicBezTo>
                  <a:pt x="231358" y="-592"/>
                  <a:pt x="236954" y="5"/>
                  <a:pt x="206828" y="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олилиния 30"/>
          <p:cNvSpPr/>
          <p:nvPr/>
        </p:nvSpPr>
        <p:spPr>
          <a:xfrm>
            <a:off x="1411830" y="2049078"/>
            <a:ext cx="1575994" cy="515826"/>
          </a:xfrm>
          <a:custGeom>
            <a:avLst/>
            <a:gdLst>
              <a:gd name="connsiteX0" fmla="*/ 468086 w 2656114"/>
              <a:gd name="connsiteY0" fmla="*/ 10891 h 587834"/>
              <a:gd name="connsiteX1" fmla="*/ 217714 w 2656114"/>
              <a:gd name="connsiteY1" fmla="*/ 76205 h 587834"/>
              <a:gd name="connsiteX2" fmla="*/ 152400 w 2656114"/>
              <a:gd name="connsiteY2" fmla="*/ 97977 h 587834"/>
              <a:gd name="connsiteX3" fmla="*/ 130628 w 2656114"/>
              <a:gd name="connsiteY3" fmla="*/ 119748 h 587834"/>
              <a:gd name="connsiteX4" fmla="*/ 87086 w 2656114"/>
              <a:gd name="connsiteY4" fmla="*/ 141519 h 587834"/>
              <a:gd name="connsiteX5" fmla="*/ 54428 w 2656114"/>
              <a:gd name="connsiteY5" fmla="*/ 163291 h 587834"/>
              <a:gd name="connsiteX6" fmla="*/ 10886 w 2656114"/>
              <a:gd name="connsiteY6" fmla="*/ 261262 h 587834"/>
              <a:gd name="connsiteX7" fmla="*/ 0 w 2656114"/>
              <a:gd name="connsiteY7" fmla="*/ 293919 h 587834"/>
              <a:gd name="connsiteX8" fmla="*/ 21771 w 2656114"/>
              <a:gd name="connsiteY8" fmla="*/ 326577 h 587834"/>
              <a:gd name="connsiteX9" fmla="*/ 76200 w 2656114"/>
              <a:gd name="connsiteY9" fmla="*/ 370119 h 587834"/>
              <a:gd name="connsiteX10" fmla="*/ 119743 w 2656114"/>
              <a:gd name="connsiteY10" fmla="*/ 381005 h 587834"/>
              <a:gd name="connsiteX11" fmla="*/ 283028 w 2656114"/>
              <a:gd name="connsiteY11" fmla="*/ 457205 h 587834"/>
              <a:gd name="connsiteX12" fmla="*/ 359228 w 2656114"/>
              <a:gd name="connsiteY12" fmla="*/ 478977 h 587834"/>
              <a:gd name="connsiteX13" fmla="*/ 620486 w 2656114"/>
              <a:gd name="connsiteY13" fmla="*/ 489862 h 587834"/>
              <a:gd name="connsiteX14" fmla="*/ 718457 w 2656114"/>
              <a:gd name="connsiteY14" fmla="*/ 511634 h 587834"/>
              <a:gd name="connsiteX15" fmla="*/ 751114 w 2656114"/>
              <a:gd name="connsiteY15" fmla="*/ 522519 h 587834"/>
              <a:gd name="connsiteX16" fmla="*/ 1219200 w 2656114"/>
              <a:gd name="connsiteY16" fmla="*/ 533405 h 587834"/>
              <a:gd name="connsiteX17" fmla="*/ 1317171 w 2656114"/>
              <a:gd name="connsiteY17" fmla="*/ 555177 h 587834"/>
              <a:gd name="connsiteX18" fmla="*/ 1349828 w 2656114"/>
              <a:gd name="connsiteY18" fmla="*/ 566062 h 587834"/>
              <a:gd name="connsiteX19" fmla="*/ 1436914 w 2656114"/>
              <a:gd name="connsiteY19" fmla="*/ 587834 h 587834"/>
              <a:gd name="connsiteX20" fmla="*/ 1992086 w 2656114"/>
              <a:gd name="connsiteY20" fmla="*/ 576948 h 587834"/>
              <a:gd name="connsiteX21" fmla="*/ 2100943 w 2656114"/>
              <a:gd name="connsiteY21" fmla="*/ 544291 h 587834"/>
              <a:gd name="connsiteX22" fmla="*/ 2155371 w 2656114"/>
              <a:gd name="connsiteY22" fmla="*/ 533405 h 587834"/>
              <a:gd name="connsiteX23" fmla="*/ 2198914 w 2656114"/>
              <a:gd name="connsiteY23" fmla="*/ 511634 h 587834"/>
              <a:gd name="connsiteX24" fmla="*/ 2253343 w 2656114"/>
              <a:gd name="connsiteY24" fmla="*/ 500748 h 587834"/>
              <a:gd name="connsiteX25" fmla="*/ 2318657 w 2656114"/>
              <a:gd name="connsiteY25" fmla="*/ 489862 h 587834"/>
              <a:gd name="connsiteX26" fmla="*/ 2373086 w 2656114"/>
              <a:gd name="connsiteY26" fmla="*/ 478977 h 587834"/>
              <a:gd name="connsiteX27" fmla="*/ 2438400 w 2656114"/>
              <a:gd name="connsiteY27" fmla="*/ 468091 h 587834"/>
              <a:gd name="connsiteX28" fmla="*/ 2525486 w 2656114"/>
              <a:gd name="connsiteY28" fmla="*/ 435434 h 587834"/>
              <a:gd name="connsiteX29" fmla="*/ 2558143 w 2656114"/>
              <a:gd name="connsiteY29" fmla="*/ 424548 h 587834"/>
              <a:gd name="connsiteX30" fmla="*/ 2634343 w 2656114"/>
              <a:gd name="connsiteY30" fmla="*/ 370119 h 587834"/>
              <a:gd name="connsiteX31" fmla="*/ 2656114 w 2656114"/>
              <a:gd name="connsiteY31" fmla="*/ 337462 h 587834"/>
              <a:gd name="connsiteX32" fmla="*/ 2623457 w 2656114"/>
              <a:gd name="connsiteY32" fmla="*/ 326577 h 587834"/>
              <a:gd name="connsiteX33" fmla="*/ 2569028 w 2656114"/>
              <a:gd name="connsiteY33" fmla="*/ 304805 h 587834"/>
              <a:gd name="connsiteX34" fmla="*/ 2525486 w 2656114"/>
              <a:gd name="connsiteY34" fmla="*/ 293919 h 587834"/>
              <a:gd name="connsiteX35" fmla="*/ 2275114 w 2656114"/>
              <a:gd name="connsiteY35" fmla="*/ 261262 h 587834"/>
              <a:gd name="connsiteX36" fmla="*/ 2188028 w 2656114"/>
              <a:gd name="connsiteY36" fmla="*/ 250377 h 587834"/>
              <a:gd name="connsiteX37" fmla="*/ 1861457 w 2656114"/>
              <a:gd name="connsiteY37" fmla="*/ 228605 h 587834"/>
              <a:gd name="connsiteX38" fmla="*/ 1698171 w 2656114"/>
              <a:gd name="connsiteY38" fmla="*/ 206834 h 587834"/>
              <a:gd name="connsiteX39" fmla="*/ 1643743 w 2656114"/>
              <a:gd name="connsiteY39" fmla="*/ 195948 h 587834"/>
              <a:gd name="connsiteX40" fmla="*/ 1589314 w 2656114"/>
              <a:gd name="connsiteY40" fmla="*/ 174177 h 587834"/>
              <a:gd name="connsiteX41" fmla="*/ 1513114 w 2656114"/>
              <a:gd name="connsiteY41" fmla="*/ 152405 h 587834"/>
              <a:gd name="connsiteX42" fmla="*/ 1426028 w 2656114"/>
              <a:gd name="connsiteY42" fmla="*/ 119748 h 587834"/>
              <a:gd name="connsiteX43" fmla="*/ 1393371 w 2656114"/>
              <a:gd name="connsiteY43" fmla="*/ 108862 h 587834"/>
              <a:gd name="connsiteX44" fmla="*/ 957943 w 2656114"/>
              <a:gd name="connsiteY44" fmla="*/ 97977 h 587834"/>
              <a:gd name="connsiteX45" fmla="*/ 653143 w 2656114"/>
              <a:gd name="connsiteY45" fmla="*/ 76205 h 587834"/>
              <a:gd name="connsiteX46" fmla="*/ 522514 w 2656114"/>
              <a:gd name="connsiteY46" fmla="*/ 54434 h 587834"/>
              <a:gd name="connsiteX47" fmla="*/ 489857 w 2656114"/>
              <a:gd name="connsiteY47" fmla="*/ 43548 h 587834"/>
              <a:gd name="connsiteX48" fmla="*/ 381000 w 2656114"/>
              <a:gd name="connsiteY48" fmla="*/ 32662 h 587834"/>
              <a:gd name="connsiteX49" fmla="*/ 315686 w 2656114"/>
              <a:gd name="connsiteY49" fmla="*/ 21777 h 587834"/>
              <a:gd name="connsiteX50" fmla="*/ 283028 w 2656114"/>
              <a:gd name="connsiteY50" fmla="*/ 10891 h 587834"/>
              <a:gd name="connsiteX51" fmla="*/ 206828 w 2656114"/>
              <a:gd name="connsiteY51" fmla="*/ 5 h 58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656114" h="587834">
                <a:moveTo>
                  <a:pt x="468086" y="10891"/>
                </a:moveTo>
                <a:lnTo>
                  <a:pt x="217714" y="76205"/>
                </a:lnTo>
                <a:cubicBezTo>
                  <a:pt x="195591" y="82308"/>
                  <a:pt x="152400" y="97977"/>
                  <a:pt x="152400" y="97977"/>
                </a:cubicBezTo>
                <a:cubicBezTo>
                  <a:pt x="145143" y="105234"/>
                  <a:pt x="139168" y="114055"/>
                  <a:pt x="130628" y="119748"/>
                </a:cubicBezTo>
                <a:cubicBezTo>
                  <a:pt x="117126" y="128749"/>
                  <a:pt x="101175" y="133468"/>
                  <a:pt x="87086" y="141519"/>
                </a:cubicBezTo>
                <a:cubicBezTo>
                  <a:pt x="75726" y="148010"/>
                  <a:pt x="65314" y="156034"/>
                  <a:pt x="54428" y="163291"/>
                </a:cubicBezTo>
                <a:cubicBezTo>
                  <a:pt x="19927" y="215043"/>
                  <a:pt x="36795" y="183535"/>
                  <a:pt x="10886" y="261262"/>
                </a:cubicBezTo>
                <a:lnTo>
                  <a:pt x="0" y="293919"/>
                </a:lnTo>
                <a:cubicBezTo>
                  <a:pt x="7257" y="304805"/>
                  <a:pt x="13598" y="316361"/>
                  <a:pt x="21771" y="326577"/>
                </a:cubicBezTo>
                <a:cubicBezTo>
                  <a:pt x="33983" y="341843"/>
                  <a:pt x="58982" y="362740"/>
                  <a:pt x="76200" y="370119"/>
                </a:cubicBezTo>
                <a:cubicBezTo>
                  <a:pt x="89951" y="376012"/>
                  <a:pt x="105229" y="377376"/>
                  <a:pt x="119743" y="381005"/>
                </a:cubicBezTo>
                <a:cubicBezTo>
                  <a:pt x="190290" y="423333"/>
                  <a:pt x="186652" y="425080"/>
                  <a:pt x="283028" y="457205"/>
                </a:cubicBezTo>
                <a:cubicBezTo>
                  <a:pt x="301285" y="463291"/>
                  <a:pt x="341834" y="477735"/>
                  <a:pt x="359228" y="478977"/>
                </a:cubicBezTo>
                <a:cubicBezTo>
                  <a:pt x="446168" y="485187"/>
                  <a:pt x="533400" y="486234"/>
                  <a:pt x="620486" y="489862"/>
                </a:cubicBezTo>
                <a:cubicBezTo>
                  <a:pt x="657904" y="497346"/>
                  <a:pt x="682582" y="501384"/>
                  <a:pt x="718457" y="511634"/>
                </a:cubicBezTo>
                <a:cubicBezTo>
                  <a:pt x="729490" y="514786"/>
                  <a:pt x="739650" y="522021"/>
                  <a:pt x="751114" y="522519"/>
                </a:cubicBezTo>
                <a:cubicBezTo>
                  <a:pt x="907038" y="529298"/>
                  <a:pt x="1063171" y="529776"/>
                  <a:pt x="1219200" y="533405"/>
                </a:cubicBezTo>
                <a:cubicBezTo>
                  <a:pt x="1292710" y="557909"/>
                  <a:pt x="1202233" y="529636"/>
                  <a:pt x="1317171" y="555177"/>
                </a:cubicBezTo>
                <a:cubicBezTo>
                  <a:pt x="1328372" y="557666"/>
                  <a:pt x="1338696" y="563279"/>
                  <a:pt x="1349828" y="566062"/>
                </a:cubicBezTo>
                <a:lnTo>
                  <a:pt x="1436914" y="587834"/>
                </a:lnTo>
                <a:lnTo>
                  <a:pt x="1992086" y="576948"/>
                </a:lnTo>
                <a:cubicBezTo>
                  <a:pt x="2011698" y="576235"/>
                  <a:pt x="2092295" y="546650"/>
                  <a:pt x="2100943" y="544291"/>
                </a:cubicBezTo>
                <a:cubicBezTo>
                  <a:pt x="2118793" y="539423"/>
                  <a:pt x="2137228" y="537034"/>
                  <a:pt x="2155371" y="533405"/>
                </a:cubicBezTo>
                <a:cubicBezTo>
                  <a:pt x="2169885" y="526148"/>
                  <a:pt x="2183519" y="516766"/>
                  <a:pt x="2198914" y="511634"/>
                </a:cubicBezTo>
                <a:cubicBezTo>
                  <a:pt x="2216467" y="505783"/>
                  <a:pt x="2235139" y="504058"/>
                  <a:pt x="2253343" y="500748"/>
                </a:cubicBezTo>
                <a:cubicBezTo>
                  <a:pt x="2275059" y="496800"/>
                  <a:pt x="2296941" y="493810"/>
                  <a:pt x="2318657" y="489862"/>
                </a:cubicBezTo>
                <a:cubicBezTo>
                  <a:pt x="2336861" y="486552"/>
                  <a:pt x="2354882" y="482287"/>
                  <a:pt x="2373086" y="478977"/>
                </a:cubicBezTo>
                <a:cubicBezTo>
                  <a:pt x="2394802" y="475029"/>
                  <a:pt x="2416854" y="472879"/>
                  <a:pt x="2438400" y="468091"/>
                </a:cubicBezTo>
                <a:cubicBezTo>
                  <a:pt x="2458611" y="463600"/>
                  <a:pt x="2513167" y="440054"/>
                  <a:pt x="2525486" y="435434"/>
                </a:cubicBezTo>
                <a:cubicBezTo>
                  <a:pt x="2536230" y="431405"/>
                  <a:pt x="2547880" y="429680"/>
                  <a:pt x="2558143" y="424548"/>
                </a:cubicBezTo>
                <a:cubicBezTo>
                  <a:pt x="2570508" y="418366"/>
                  <a:pt x="2629410" y="375052"/>
                  <a:pt x="2634343" y="370119"/>
                </a:cubicBezTo>
                <a:cubicBezTo>
                  <a:pt x="2643594" y="360868"/>
                  <a:pt x="2648857" y="348348"/>
                  <a:pt x="2656114" y="337462"/>
                </a:cubicBezTo>
                <a:cubicBezTo>
                  <a:pt x="2645228" y="333834"/>
                  <a:pt x="2634201" y="330606"/>
                  <a:pt x="2623457" y="326577"/>
                </a:cubicBezTo>
                <a:cubicBezTo>
                  <a:pt x="2605160" y="319716"/>
                  <a:pt x="2587566" y="310984"/>
                  <a:pt x="2569028" y="304805"/>
                </a:cubicBezTo>
                <a:cubicBezTo>
                  <a:pt x="2554835" y="300074"/>
                  <a:pt x="2540090" y="297164"/>
                  <a:pt x="2525486" y="293919"/>
                </a:cubicBezTo>
                <a:cubicBezTo>
                  <a:pt x="2425186" y="271630"/>
                  <a:pt x="2423491" y="279808"/>
                  <a:pt x="2275114" y="261262"/>
                </a:cubicBezTo>
                <a:cubicBezTo>
                  <a:pt x="2246085" y="257634"/>
                  <a:pt x="2217137" y="253288"/>
                  <a:pt x="2188028" y="250377"/>
                </a:cubicBezTo>
                <a:cubicBezTo>
                  <a:pt x="2065628" y="238137"/>
                  <a:pt x="1991111" y="235808"/>
                  <a:pt x="1861457" y="228605"/>
                </a:cubicBezTo>
                <a:cubicBezTo>
                  <a:pt x="1817455" y="223105"/>
                  <a:pt x="1743215" y="214341"/>
                  <a:pt x="1698171" y="206834"/>
                </a:cubicBezTo>
                <a:cubicBezTo>
                  <a:pt x="1679921" y="203792"/>
                  <a:pt x="1661465" y="201264"/>
                  <a:pt x="1643743" y="195948"/>
                </a:cubicBezTo>
                <a:cubicBezTo>
                  <a:pt x="1625027" y="190333"/>
                  <a:pt x="1607852" y="180356"/>
                  <a:pt x="1589314" y="174177"/>
                </a:cubicBezTo>
                <a:cubicBezTo>
                  <a:pt x="1547881" y="160366"/>
                  <a:pt x="1549808" y="168131"/>
                  <a:pt x="1513114" y="152405"/>
                </a:cubicBezTo>
                <a:cubicBezTo>
                  <a:pt x="1411651" y="108921"/>
                  <a:pt x="1526376" y="148420"/>
                  <a:pt x="1426028" y="119748"/>
                </a:cubicBezTo>
                <a:cubicBezTo>
                  <a:pt x="1414995" y="116596"/>
                  <a:pt x="1404833" y="109395"/>
                  <a:pt x="1393371" y="108862"/>
                </a:cubicBezTo>
                <a:cubicBezTo>
                  <a:pt x="1248340" y="102116"/>
                  <a:pt x="1103086" y="101605"/>
                  <a:pt x="957943" y="97977"/>
                </a:cubicBezTo>
                <a:cubicBezTo>
                  <a:pt x="777721" y="72230"/>
                  <a:pt x="992115" y="100418"/>
                  <a:pt x="653143" y="76205"/>
                </a:cubicBezTo>
                <a:cubicBezTo>
                  <a:pt x="627346" y="74362"/>
                  <a:pt x="552548" y="61942"/>
                  <a:pt x="522514" y="54434"/>
                </a:cubicBezTo>
                <a:cubicBezTo>
                  <a:pt x="511382" y="51651"/>
                  <a:pt x="501198" y="45293"/>
                  <a:pt x="489857" y="43548"/>
                </a:cubicBezTo>
                <a:cubicBezTo>
                  <a:pt x="453814" y="38003"/>
                  <a:pt x="417185" y="37185"/>
                  <a:pt x="381000" y="32662"/>
                </a:cubicBezTo>
                <a:cubicBezTo>
                  <a:pt x="359099" y="29924"/>
                  <a:pt x="337457" y="25405"/>
                  <a:pt x="315686" y="21777"/>
                </a:cubicBezTo>
                <a:cubicBezTo>
                  <a:pt x="304800" y="18148"/>
                  <a:pt x="294230" y="13380"/>
                  <a:pt x="283028" y="10891"/>
                </a:cubicBezTo>
                <a:cubicBezTo>
                  <a:pt x="231358" y="-592"/>
                  <a:pt x="236954" y="5"/>
                  <a:pt x="206828" y="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588224" y="609285"/>
            <a:ext cx="2016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example really isn't giving us any new information. 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should be no surprise to the learning algorithm.</a:t>
            </a:r>
          </a:p>
        </p:txBody>
      </p:sp>
      <p:cxnSp>
        <p:nvCxnSpPr>
          <p:cNvPr id="3073" name="Прямая со стрелкой 3072"/>
          <p:cNvCxnSpPr>
            <a:endCxn id="27" idx="27"/>
          </p:cNvCxnSpPr>
          <p:nvPr/>
        </p:nvCxnSpPr>
        <p:spPr>
          <a:xfrm flipH="1" flipV="1">
            <a:off x="5148943" y="1567543"/>
            <a:ext cx="1295265" cy="550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TextBox 3075"/>
          <p:cNvSpPr txBox="1"/>
          <p:nvPr/>
        </p:nvSpPr>
        <p:spPr>
          <a:xfrm>
            <a:off x="2090740" y="4161589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applying linear regression to </a:t>
            </a:r>
            <a:r>
              <a:rPr lang="en-US" dirty="0" smtClean="0"/>
              <a:t>a classification </a:t>
            </a:r>
            <a:r>
              <a:rPr lang="en-US" dirty="0"/>
              <a:t>problem </a:t>
            </a:r>
            <a:r>
              <a:rPr lang="en-US" dirty="0" smtClean="0"/>
              <a:t>often </a:t>
            </a:r>
            <a:r>
              <a:rPr lang="en-US" dirty="0"/>
              <a:t>isn't a great idea.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903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28" grpId="0" animBg="1"/>
      <p:bldP spid="29" grpId="0" animBg="1"/>
      <p:bldP spid="27" grpId="0" animBg="1"/>
      <p:bldP spid="31" grpId="0" animBg="1"/>
      <p:bldP spid="30" grpId="0"/>
      <p:bldP spid="30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852936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classification we know that y is either zero or one.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But if you are using linear regression where the hypothesis </a:t>
            </a:r>
          </a:p>
          <a:p>
            <a:r>
              <a:rPr lang="en-US" dirty="0"/>
              <a:t>can output values that are much larger than one or less than zero, </a:t>
            </a:r>
          </a:p>
          <a:p>
            <a:r>
              <a:rPr lang="en-US" dirty="0"/>
              <a:t>even if all of your training examples have labels y equals zero or one.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5346" y="1484784"/>
            <a:ext cx="41052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7658" y="4607262"/>
            <a:ext cx="5200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8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467600" cy="1143000"/>
          </a:xfrm>
        </p:spPr>
        <p:txBody>
          <a:bodyPr/>
          <a:lstStyle/>
          <a:p>
            <a:r>
              <a:rPr lang="en-US" dirty="0" smtClean="0"/>
              <a:t>Logistic Regression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167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467600" cy="1143000"/>
          </a:xfrm>
        </p:spPr>
        <p:txBody>
          <a:bodyPr/>
          <a:lstStyle/>
          <a:p>
            <a:r>
              <a:rPr lang="en-US" dirty="0" smtClean="0"/>
              <a:t>Hypothesis Representation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6101" y="1462754"/>
            <a:ext cx="28098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2" y="1038746"/>
            <a:ext cx="7507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We </a:t>
            </a:r>
            <a:r>
              <a:rPr lang="en-US" dirty="0"/>
              <a:t>would like our classifier </a:t>
            </a:r>
            <a:r>
              <a:rPr lang="en-US" dirty="0" smtClean="0"/>
              <a:t>to output values </a:t>
            </a:r>
            <a:r>
              <a:rPr lang="en-US" dirty="0"/>
              <a:t>that are between 0 and 1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47796"/>
            <a:ext cx="21621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2" y="234888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For linear </a:t>
            </a:r>
            <a:r>
              <a:rPr lang="en-US" dirty="0"/>
              <a:t>regression, this was the form of a </a:t>
            </a:r>
            <a:r>
              <a:rPr lang="en-US" dirty="0" smtClean="0"/>
              <a:t>hypothesis: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2909" y="2890352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logistic </a:t>
            </a:r>
            <a:r>
              <a:rPr lang="en-US" dirty="0" smtClean="0"/>
              <a:t>regression: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80058"/>
            <a:ext cx="2133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9644" y="2822908"/>
            <a:ext cx="1781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98" y="5571827"/>
            <a:ext cx="1924819" cy="73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013" y="3602434"/>
            <a:ext cx="31813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авая фигурная скобка 6"/>
          <p:cNvSpPr/>
          <p:nvPr/>
        </p:nvSpPr>
        <p:spPr>
          <a:xfrm rot="5400000">
            <a:off x="5345059" y="1325881"/>
            <a:ext cx="389482" cy="42570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4482115" y="3649166"/>
                <a:ext cx="2152897" cy="6459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15" y="3649166"/>
                <a:ext cx="2152897" cy="64594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/>
          <p:cNvCxnSpPr/>
          <p:nvPr/>
        </p:nvCxnSpPr>
        <p:spPr>
          <a:xfrm>
            <a:off x="6228184" y="4295112"/>
            <a:ext cx="406828" cy="268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44068" y="4556165"/>
            <a:ext cx="2916364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a training set we need to a pick a value for </a:t>
            </a:r>
          </a:p>
          <a:p>
            <a:r>
              <a:rPr lang="en-US" dirty="0"/>
              <a:t>the </a:t>
            </a:r>
            <a:r>
              <a:rPr lang="en-US" b="1" dirty="0"/>
              <a:t>parameters</a:t>
            </a:r>
            <a:r>
              <a:rPr lang="en-US" dirty="0"/>
              <a:t> </a:t>
            </a:r>
            <a:r>
              <a:rPr lang="en-US" b="1" dirty="0"/>
              <a:t>theta</a:t>
            </a:r>
            <a:r>
              <a:rPr lang="en-US" dirty="0"/>
              <a:t> and this hypothesis will then let us make predictions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498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071" y="188640"/>
            <a:ext cx="7632848" cy="146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7544" y="1556792"/>
            <a:ext cx="80425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hypothesis outputs some </a:t>
            </a:r>
            <a:r>
              <a:rPr lang="en-US" dirty="0" smtClean="0"/>
              <a:t>number - </a:t>
            </a:r>
            <a:r>
              <a:rPr lang="en-US" dirty="0"/>
              <a:t>treat that number as </a:t>
            </a:r>
          </a:p>
          <a:p>
            <a:r>
              <a:rPr lang="en-US" dirty="0"/>
              <a:t>the estimated probability that y is equal to one on a new input, example 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5" name="Скругленная соединительная линия 4"/>
          <p:cNvCxnSpPr/>
          <p:nvPr/>
        </p:nvCxnSpPr>
        <p:spPr>
          <a:xfrm rot="5400000">
            <a:off x="6557827" y="1401338"/>
            <a:ext cx="374228" cy="127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90908" y="2403376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tumor classification </a:t>
            </a:r>
            <a:r>
              <a:rPr lang="en-US" dirty="0" smtClean="0"/>
              <a:t>example: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0781" y="2772708"/>
            <a:ext cx="6696744" cy="185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72262" y="4678447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 math: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3495" y="4623940"/>
            <a:ext cx="3816424" cy="85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1475656" y="4721558"/>
                <a:ext cx="2449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=1|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721558"/>
                <a:ext cx="24492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11964" y="548018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So:</a:t>
            </a:r>
            <a:endParaRPr lang="ru-RU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411" y="5520908"/>
            <a:ext cx="4025742" cy="79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40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0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10187</TotalTime>
  <Words>708</Words>
  <Application>Microsoft Office PowerPoint</Application>
  <PresentationFormat>Экран (4:3)</PresentationFormat>
  <Paragraphs>112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Эркер</vt:lpstr>
      <vt:lpstr>Logistic Regression</vt:lpstr>
      <vt:lpstr>Logistic Regression</vt:lpstr>
      <vt:lpstr>Слайд 3</vt:lpstr>
      <vt:lpstr>Слайд 4</vt:lpstr>
      <vt:lpstr>Слайд 5</vt:lpstr>
      <vt:lpstr>More details</vt:lpstr>
      <vt:lpstr>Logistic Regression Model</vt:lpstr>
      <vt:lpstr>Hypothesis Representation</vt:lpstr>
      <vt:lpstr>Слайд 9</vt:lpstr>
      <vt:lpstr>Decision boundary</vt:lpstr>
      <vt:lpstr>Слайд 11</vt:lpstr>
      <vt:lpstr>Слайд 12</vt:lpstr>
      <vt:lpstr>Cost Function (the parameters of theta for the logistic compression)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Regularization parameter (lambda)</vt:lpstr>
      <vt:lpstr>Слайд 29</vt:lpstr>
      <vt:lpstr>Слайд 30</vt:lpstr>
      <vt:lpstr>Слайд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Alibek</dc:creator>
  <cp:lastModifiedBy>a.abylkasymova</cp:lastModifiedBy>
  <cp:revision>499</cp:revision>
  <dcterms:created xsi:type="dcterms:W3CDTF">2019-08-08T07:08:36Z</dcterms:created>
  <dcterms:modified xsi:type="dcterms:W3CDTF">2019-09-16T08:13:45Z</dcterms:modified>
</cp:coreProperties>
</file>