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962C-446A-445F-BDAD-7E0F426B38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5A6-3C95-4D94-B264-72DCDB2EE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679372"/>
            <a:ext cx="6172200" cy="1894362"/>
          </a:xfrm>
        </p:spPr>
        <p:txBody>
          <a:bodyPr/>
          <a:lstStyle/>
          <a:p>
            <a:r>
              <a:rPr lang="en-US" dirty="0" smtClean="0"/>
              <a:t>Model Representation</a:t>
            </a:r>
            <a:br>
              <a:rPr lang="en-US" dirty="0" smtClean="0"/>
            </a:br>
            <a:r>
              <a:rPr lang="en-US" dirty="0" smtClean="0"/>
              <a:t>Cost Function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0647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Linear </a:t>
            </a:r>
            <a:r>
              <a:rPr lang="en-US" b="0" dirty="0" smtClean="0"/>
              <a:t>regression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with </a:t>
            </a:r>
            <a:r>
              <a:rPr lang="en-US" b="0" dirty="0" smtClean="0"/>
              <a:t>one variable </a:t>
            </a:r>
            <a:r>
              <a:rPr lang="en-US" b="0" dirty="0"/>
              <a:t/>
            </a:r>
            <a:br>
              <a:rPr lang="en-US" b="0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Cost </a:t>
            </a:r>
            <a:r>
              <a:rPr lang="en-US" b="0" dirty="0" smtClean="0"/>
              <a:t>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4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" y="620688"/>
            <a:ext cx="52687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084168" y="620687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Simplified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88" y="1340768"/>
            <a:ext cx="2162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25" y="1988840"/>
            <a:ext cx="485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503504" y="1967557"/>
                <a:ext cx="24609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sz="2400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/>
                  <a:t>=0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504" y="1967557"/>
                <a:ext cx="246098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43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05844"/>
            <a:ext cx="43338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7056275" y="3176972"/>
            <a:ext cx="252029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82138" y="3338990"/>
                <a:ext cx="708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38" y="3338990"/>
                <a:ext cx="70872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031" y="3933056"/>
            <a:ext cx="2743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6" y="5301208"/>
            <a:ext cx="2028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30" y="4869160"/>
            <a:ext cx="2409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7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8645"/>
            <a:ext cx="7958088" cy="90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744416" cy="2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259632" y="1484784"/>
            <a:ext cx="2736304" cy="20882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699792" y="177281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9712" y="1403163"/>
                <a:ext cx="1078692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3163"/>
                <a:ext cx="1078692" cy="369653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71870" y="4206279"/>
                <a:ext cx="36240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𝑳𝒆𝒕</m:t>
                        </m:r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𝒖𝒔</m:t>
                        </m:r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𝒄𝒐𝒏𝒔𝒊𝒅𝒆𝒓</m:t>
                        </m:r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=1 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70" y="4206279"/>
                <a:ext cx="362406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6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0" y="4725144"/>
            <a:ext cx="43338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3528" y="5475372"/>
                <a:ext cx="5592300" cy="101508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pt-BR" b="1" dirty="0" smtClean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eqArr>
                          <m:eqArrPr>
                            <m:ctrlPr>
                              <a:rPr lang="ru-RU" i="1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e/>
                        </m:eqArr>
                      </m:e>
                    </m:nary>
                  </m:oMath>
                </a14:m>
                <a:endParaRPr lang="ru-RU" dirty="0"/>
              </a:p>
              <a:p>
                <a:r>
                  <a:rPr lang="en-US" b="1" dirty="0" smtClean="0"/>
                  <a:t>   J(1) = 0</a:t>
                </a:r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75372"/>
                <a:ext cx="5592300" cy="1015086"/>
              </a:xfrm>
              <a:prstGeom prst="rect">
                <a:avLst/>
              </a:prstGeom>
              <a:blipFill rotWithShape="1">
                <a:blip r:embed="rId7"/>
                <a:stretch>
                  <a:fillRect l="-651" b="-70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39120"/>
            <a:ext cx="3528392" cy="26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32240" y="3059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353719" y="4206279"/>
                <a:ext cx="337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𝑷𝒍𝒆𝒂𝒔𝒆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𝒄𝒐𝒏𝒔𝒊𝒅𝒆𝒓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0.5; 0; …</a:t>
                </a:r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19" y="4206279"/>
                <a:ext cx="337137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2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300192" y="27809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7635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17728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296" y="27716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6030686" y="1587990"/>
            <a:ext cx="1839685" cy="1721268"/>
          </a:xfrm>
          <a:custGeom>
            <a:avLst/>
            <a:gdLst>
              <a:gd name="connsiteX0" fmla="*/ 0 w 1839685"/>
              <a:gd name="connsiteY0" fmla="*/ 195943 h 1491343"/>
              <a:gd name="connsiteX1" fmla="*/ 10885 w 1839685"/>
              <a:gd name="connsiteY1" fmla="*/ 381000 h 1491343"/>
              <a:gd name="connsiteX2" fmla="*/ 32657 w 1839685"/>
              <a:gd name="connsiteY2" fmla="*/ 446315 h 1491343"/>
              <a:gd name="connsiteX3" fmla="*/ 54428 w 1839685"/>
              <a:gd name="connsiteY3" fmla="*/ 511629 h 1491343"/>
              <a:gd name="connsiteX4" fmla="*/ 65314 w 1839685"/>
              <a:gd name="connsiteY4" fmla="*/ 544286 h 1491343"/>
              <a:gd name="connsiteX5" fmla="*/ 108857 w 1839685"/>
              <a:gd name="connsiteY5" fmla="*/ 609600 h 1491343"/>
              <a:gd name="connsiteX6" fmla="*/ 141514 w 1839685"/>
              <a:gd name="connsiteY6" fmla="*/ 664029 h 1491343"/>
              <a:gd name="connsiteX7" fmla="*/ 152400 w 1839685"/>
              <a:gd name="connsiteY7" fmla="*/ 696686 h 1491343"/>
              <a:gd name="connsiteX8" fmla="*/ 195943 w 1839685"/>
              <a:gd name="connsiteY8" fmla="*/ 751115 h 1491343"/>
              <a:gd name="connsiteX9" fmla="*/ 228600 w 1839685"/>
              <a:gd name="connsiteY9" fmla="*/ 805543 h 1491343"/>
              <a:gd name="connsiteX10" fmla="*/ 261257 w 1839685"/>
              <a:gd name="connsiteY10" fmla="*/ 859972 h 1491343"/>
              <a:gd name="connsiteX11" fmla="*/ 293914 w 1839685"/>
              <a:gd name="connsiteY11" fmla="*/ 957943 h 1491343"/>
              <a:gd name="connsiteX12" fmla="*/ 304800 w 1839685"/>
              <a:gd name="connsiteY12" fmla="*/ 990600 h 1491343"/>
              <a:gd name="connsiteX13" fmla="*/ 315685 w 1839685"/>
              <a:gd name="connsiteY13" fmla="*/ 1023257 h 1491343"/>
              <a:gd name="connsiteX14" fmla="*/ 337457 w 1839685"/>
              <a:gd name="connsiteY14" fmla="*/ 1045029 h 1491343"/>
              <a:gd name="connsiteX15" fmla="*/ 381000 w 1839685"/>
              <a:gd name="connsiteY15" fmla="*/ 1132115 h 1491343"/>
              <a:gd name="connsiteX16" fmla="*/ 413657 w 1839685"/>
              <a:gd name="connsiteY16" fmla="*/ 1186543 h 1491343"/>
              <a:gd name="connsiteX17" fmla="*/ 424543 w 1839685"/>
              <a:gd name="connsiteY17" fmla="*/ 1219200 h 1491343"/>
              <a:gd name="connsiteX18" fmla="*/ 478971 w 1839685"/>
              <a:gd name="connsiteY18" fmla="*/ 1262743 h 1491343"/>
              <a:gd name="connsiteX19" fmla="*/ 500743 w 1839685"/>
              <a:gd name="connsiteY19" fmla="*/ 1284515 h 1491343"/>
              <a:gd name="connsiteX20" fmla="*/ 566057 w 1839685"/>
              <a:gd name="connsiteY20" fmla="*/ 1328057 h 1491343"/>
              <a:gd name="connsiteX21" fmla="*/ 620485 w 1839685"/>
              <a:gd name="connsiteY21" fmla="*/ 1382486 h 1491343"/>
              <a:gd name="connsiteX22" fmla="*/ 674914 w 1839685"/>
              <a:gd name="connsiteY22" fmla="*/ 1415143 h 1491343"/>
              <a:gd name="connsiteX23" fmla="*/ 696685 w 1839685"/>
              <a:gd name="connsiteY23" fmla="*/ 1436915 h 1491343"/>
              <a:gd name="connsiteX24" fmla="*/ 762000 w 1839685"/>
              <a:gd name="connsiteY24" fmla="*/ 1458686 h 1491343"/>
              <a:gd name="connsiteX25" fmla="*/ 794657 w 1839685"/>
              <a:gd name="connsiteY25" fmla="*/ 1469572 h 1491343"/>
              <a:gd name="connsiteX26" fmla="*/ 827314 w 1839685"/>
              <a:gd name="connsiteY26" fmla="*/ 1480457 h 1491343"/>
              <a:gd name="connsiteX27" fmla="*/ 859971 w 1839685"/>
              <a:gd name="connsiteY27" fmla="*/ 1491343 h 1491343"/>
              <a:gd name="connsiteX28" fmla="*/ 1055914 w 1839685"/>
              <a:gd name="connsiteY28" fmla="*/ 1480457 h 1491343"/>
              <a:gd name="connsiteX29" fmla="*/ 1088571 w 1839685"/>
              <a:gd name="connsiteY29" fmla="*/ 1447800 h 1491343"/>
              <a:gd name="connsiteX30" fmla="*/ 1121228 w 1839685"/>
              <a:gd name="connsiteY30" fmla="*/ 1426029 h 1491343"/>
              <a:gd name="connsiteX31" fmla="*/ 1251857 w 1839685"/>
              <a:gd name="connsiteY31" fmla="*/ 1360715 h 1491343"/>
              <a:gd name="connsiteX32" fmla="*/ 1273628 w 1839685"/>
              <a:gd name="connsiteY32" fmla="*/ 1338943 h 1491343"/>
              <a:gd name="connsiteX33" fmla="*/ 1317171 w 1839685"/>
              <a:gd name="connsiteY33" fmla="*/ 1273629 h 1491343"/>
              <a:gd name="connsiteX34" fmla="*/ 1360714 w 1839685"/>
              <a:gd name="connsiteY34" fmla="*/ 1219200 h 1491343"/>
              <a:gd name="connsiteX35" fmla="*/ 1371600 w 1839685"/>
              <a:gd name="connsiteY35" fmla="*/ 1186543 h 1491343"/>
              <a:gd name="connsiteX36" fmla="*/ 1415143 w 1839685"/>
              <a:gd name="connsiteY36" fmla="*/ 1132115 h 1491343"/>
              <a:gd name="connsiteX37" fmla="*/ 1426028 w 1839685"/>
              <a:gd name="connsiteY37" fmla="*/ 1099457 h 1491343"/>
              <a:gd name="connsiteX38" fmla="*/ 1447800 w 1839685"/>
              <a:gd name="connsiteY38" fmla="*/ 1077686 h 1491343"/>
              <a:gd name="connsiteX39" fmla="*/ 1491343 w 1839685"/>
              <a:gd name="connsiteY39" fmla="*/ 1023257 h 1491343"/>
              <a:gd name="connsiteX40" fmla="*/ 1524000 w 1839685"/>
              <a:gd name="connsiteY40" fmla="*/ 925286 h 1491343"/>
              <a:gd name="connsiteX41" fmla="*/ 1534885 w 1839685"/>
              <a:gd name="connsiteY41" fmla="*/ 892629 h 1491343"/>
              <a:gd name="connsiteX42" fmla="*/ 1556657 w 1839685"/>
              <a:gd name="connsiteY42" fmla="*/ 870857 h 1491343"/>
              <a:gd name="connsiteX43" fmla="*/ 1589314 w 1839685"/>
              <a:gd name="connsiteY43" fmla="*/ 772886 h 1491343"/>
              <a:gd name="connsiteX44" fmla="*/ 1600200 w 1839685"/>
              <a:gd name="connsiteY44" fmla="*/ 740229 h 1491343"/>
              <a:gd name="connsiteX45" fmla="*/ 1621971 w 1839685"/>
              <a:gd name="connsiteY45" fmla="*/ 707572 h 1491343"/>
              <a:gd name="connsiteX46" fmla="*/ 1654628 w 1839685"/>
              <a:gd name="connsiteY46" fmla="*/ 609600 h 1491343"/>
              <a:gd name="connsiteX47" fmla="*/ 1676400 w 1839685"/>
              <a:gd name="connsiteY47" fmla="*/ 544286 h 1491343"/>
              <a:gd name="connsiteX48" fmla="*/ 1687285 w 1839685"/>
              <a:gd name="connsiteY48" fmla="*/ 511629 h 1491343"/>
              <a:gd name="connsiteX49" fmla="*/ 1709057 w 1839685"/>
              <a:gd name="connsiteY49" fmla="*/ 424543 h 1491343"/>
              <a:gd name="connsiteX50" fmla="*/ 1719943 w 1839685"/>
              <a:gd name="connsiteY50" fmla="*/ 370115 h 1491343"/>
              <a:gd name="connsiteX51" fmla="*/ 1730828 w 1839685"/>
              <a:gd name="connsiteY51" fmla="*/ 337457 h 1491343"/>
              <a:gd name="connsiteX52" fmla="*/ 1741714 w 1839685"/>
              <a:gd name="connsiteY52" fmla="*/ 293915 h 1491343"/>
              <a:gd name="connsiteX53" fmla="*/ 1752600 w 1839685"/>
              <a:gd name="connsiteY53" fmla="*/ 261257 h 1491343"/>
              <a:gd name="connsiteX54" fmla="*/ 1785257 w 1839685"/>
              <a:gd name="connsiteY54" fmla="*/ 152400 h 1491343"/>
              <a:gd name="connsiteX55" fmla="*/ 1807028 w 1839685"/>
              <a:gd name="connsiteY55" fmla="*/ 87086 h 1491343"/>
              <a:gd name="connsiteX56" fmla="*/ 1817914 w 1839685"/>
              <a:gd name="connsiteY56" fmla="*/ 54429 h 1491343"/>
              <a:gd name="connsiteX57" fmla="*/ 1828800 w 1839685"/>
              <a:gd name="connsiteY57" fmla="*/ 21772 h 1491343"/>
              <a:gd name="connsiteX58" fmla="*/ 1839685 w 1839685"/>
              <a:gd name="connsiteY58" fmla="*/ 0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839685" h="1491343">
                <a:moveTo>
                  <a:pt x="0" y="195943"/>
                </a:moveTo>
                <a:cubicBezTo>
                  <a:pt x="3628" y="257629"/>
                  <a:pt x="2893" y="319727"/>
                  <a:pt x="10885" y="381000"/>
                </a:cubicBezTo>
                <a:cubicBezTo>
                  <a:pt x="13853" y="403757"/>
                  <a:pt x="25400" y="424543"/>
                  <a:pt x="32657" y="446315"/>
                </a:cubicBezTo>
                <a:lnTo>
                  <a:pt x="54428" y="511629"/>
                </a:lnTo>
                <a:cubicBezTo>
                  <a:pt x="58057" y="522515"/>
                  <a:pt x="58949" y="534739"/>
                  <a:pt x="65314" y="544286"/>
                </a:cubicBezTo>
                <a:cubicBezTo>
                  <a:pt x="79828" y="566057"/>
                  <a:pt x="100582" y="584777"/>
                  <a:pt x="108857" y="609600"/>
                </a:cubicBezTo>
                <a:cubicBezTo>
                  <a:pt x="122989" y="651993"/>
                  <a:pt x="111629" y="634143"/>
                  <a:pt x="141514" y="664029"/>
                </a:cubicBezTo>
                <a:cubicBezTo>
                  <a:pt x="145143" y="674915"/>
                  <a:pt x="147268" y="686423"/>
                  <a:pt x="152400" y="696686"/>
                </a:cubicBezTo>
                <a:cubicBezTo>
                  <a:pt x="166133" y="724151"/>
                  <a:pt x="175692" y="730864"/>
                  <a:pt x="195943" y="751115"/>
                </a:cubicBezTo>
                <a:cubicBezTo>
                  <a:pt x="226778" y="843626"/>
                  <a:pt x="183773" y="730831"/>
                  <a:pt x="228600" y="805543"/>
                </a:cubicBezTo>
                <a:cubicBezTo>
                  <a:pt x="270996" y="876202"/>
                  <a:pt x="206089" y="804804"/>
                  <a:pt x="261257" y="859972"/>
                </a:cubicBezTo>
                <a:lnTo>
                  <a:pt x="293914" y="957943"/>
                </a:lnTo>
                <a:lnTo>
                  <a:pt x="304800" y="990600"/>
                </a:lnTo>
                <a:cubicBezTo>
                  <a:pt x="308428" y="1001486"/>
                  <a:pt x="307571" y="1015143"/>
                  <a:pt x="315685" y="1023257"/>
                </a:cubicBezTo>
                <a:lnTo>
                  <a:pt x="337457" y="1045029"/>
                </a:lnTo>
                <a:cubicBezTo>
                  <a:pt x="362474" y="1120080"/>
                  <a:pt x="343001" y="1094116"/>
                  <a:pt x="381000" y="1132115"/>
                </a:cubicBezTo>
                <a:cubicBezTo>
                  <a:pt x="411833" y="1224621"/>
                  <a:pt x="368831" y="1111836"/>
                  <a:pt x="413657" y="1186543"/>
                </a:cubicBezTo>
                <a:cubicBezTo>
                  <a:pt x="419561" y="1196382"/>
                  <a:pt x="418639" y="1209361"/>
                  <a:pt x="424543" y="1219200"/>
                </a:cubicBezTo>
                <a:cubicBezTo>
                  <a:pt x="436675" y="1239421"/>
                  <a:pt x="461853" y="1249049"/>
                  <a:pt x="478971" y="1262743"/>
                </a:cubicBezTo>
                <a:cubicBezTo>
                  <a:pt x="486985" y="1269154"/>
                  <a:pt x="492532" y="1278357"/>
                  <a:pt x="500743" y="1284515"/>
                </a:cubicBezTo>
                <a:cubicBezTo>
                  <a:pt x="521676" y="1300214"/>
                  <a:pt x="566057" y="1328057"/>
                  <a:pt x="566057" y="1328057"/>
                </a:cubicBezTo>
                <a:cubicBezTo>
                  <a:pt x="603377" y="1384040"/>
                  <a:pt x="568650" y="1341019"/>
                  <a:pt x="620485" y="1382486"/>
                </a:cubicBezTo>
                <a:cubicBezTo>
                  <a:pt x="663179" y="1416640"/>
                  <a:pt x="618201" y="1396238"/>
                  <a:pt x="674914" y="1415143"/>
                </a:cubicBezTo>
                <a:cubicBezTo>
                  <a:pt x="682171" y="1422400"/>
                  <a:pt x="687505" y="1432325"/>
                  <a:pt x="696685" y="1436915"/>
                </a:cubicBezTo>
                <a:cubicBezTo>
                  <a:pt x="717211" y="1447178"/>
                  <a:pt x="740228" y="1451429"/>
                  <a:pt x="762000" y="1458686"/>
                </a:cubicBezTo>
                <a:lnTo>
                  <a:pt x="794657" y="1469572"/>
                </a:lnTo>
                <a:lnTo>
                  <a:pt x="827314" y="1480457"/>
                </a:lnTo>
                <a:lnTo>
                  <a:pt x="859971" y="1491343"/>
                </a:lnTo>
                <a:cubicBezTo>
                  <a:pt x="925285" y="1487714"/>
                  <a:pt x="991654" y="1492697"/>
                  <a:pt x="1055914" y="1480457"/>
                </a:cubicBezTo>
                <a:cubicBezTo>
                  <a:pt x="1071037" y="1477576"/>
                  <a:pt x="1076744" y="1457655"/>
                  <a:pt x="1088571" y="1447800"/>
                </a:cubicBezTo>
                <a:cubicBezTo>
                  <a:pt x="1098622" y="1439425"/>
                  <a:pt x="1109273" y="1431342"/>
                  <a:pt x="1121228" y="1426029"/>
                </a:cubicBezTo>
                <a:cubicBezTo>
                  <a:pt x="1184967" y="1397700"/>
                  <a:pt x="1197546" y="1415028"/>
                  <a:pt x="1251857" y="1360715"/>
                </a:cubicBezTo>
                <a:cubicBezTo>
                  <a:pt x="1259114" y="1353458"/>
                  <a:pt x="1267470" y="1347154"/>
                  <a:pt x="1273628" y="1338943"/>
                </a:cubicBezTo>
                <a:cubicBezTo>
                  <a:pt x="1289327" y="1318010"/>
                  <a:pt x="1298669" y="1292131"/>
                  <a:pt x="1317171" y="1273629"/>
                </a:cubicBezTo>
                <a:cubicBezTo>
                  <a:pt x="1337422" y="1253378"/>
                  <a:pt x="1346981" y="1246665"/>
                  <a:pt x="1360714" y="1219200"/>
                </a:cubicBezTo>
                <a:cubicBezTo>
                  <a:pt x="1365846" y="1208937"/>
                  <a:pt x="1366468" y="1196806"/>
                  <a:pt x="1371600" y="1186543"/>
                </a:cubicBezTo>
                <a:cubicBezTo>
                  <a:pt x="1385333" y="1159077"/>
                  <a:pt x="1394891" y="1152366"/>
                  <a:pt x="1415143" y="1132115"/>
                </a:cubicBezTo>
                <a:cubicBezTo>
                  <a:pt x="1418771" y="1121229"/>
                  <a:pt x="1420124" y="1109297"/>
                  <a:pt x="1426028" y="1099457"/>
                </a:cubicBezTo>
                <a:cubicBezTo>
                  <a:pt x="1431308" y="1090656"/>
                  <a:pt x="1441389" y="1085700"/>
                  <a:pt x="1447800" y="1077686"/>
                </a:cubicBezTo>
                <a:cubicBezTo>
                  <a:pt x="1502734" y="1009019"/>
                  <a:pt x="1438770" y="1075830"/>
                  <a:pt x="1491343" y="1023257"/>
                </a:cubicBezTo>
                <a:lnTo>
                  <a:pt x="1524000" y="925286"/>
                </a:lnTo>
                <a:cubicBezTo>
                  <a:pt x="1527628" y="914400"/>
                  <a:pt x="1526771" y="900743"/>
                  <a:pt x="1534885" y="892629"/>
                </a:cubicBezTo>
                <a:lnTo>
                  <a:pt x="1556657" y="870857"/>
                </a:lnTo>
                <a:lnTo>
                  <a:pt x="1589314" y="772886"/>
                </a:lnTo>
                <a:cubicBezTo>
                  <a:pt x="1592943" y="762000"/>
                  <a:pt x="1593835" y="749776"/>
                  <a:pt x="1600200" y="740229"/>
                </a:cubicBezTo>
                <a:cubicBezTo>
                  <a:pt x="1607457" y="729343"/>
                  <a:pt x="1616658" y="719527"/>
                  <a:pt x="1621971" y="707572"/>
                </a:cubicBezTo>
                <a:cubicBezTo>
                  <a:pt x="1621981" y="707550"/>
                  <a:pt x="1649181" y="625940"/>
                  <a:pt x="1654628" y="609600"/>
                </a:cubicBezTo>
                <a:lnTo>
                  <a:pt x="1676400" y="544286"/>
                </a:lnTo>
                <a:cubicBezTo>
                  <a:pt x="1680028" y="533400"/>
                  <a:pt x="1684502" y="522761"/>
                  <a:pt x="1687285" y="511629"/>
                </a:cubicBezTo>
                <a:cubicBezTo>
                  <a:pt x="1694542" y="482600"/>
                  <a:pt x="1703189" y="453884"/>
                  <a:pt x="1709057" y="424543"/>
                </a:cubicBezTo>
                <a:cubicBezTo>
                  <a:pt x="1712686" y="406400"/>
                  <a:pt x="1715456" y="388065"/>
                  <a:pt x="1719943" y="370115"/>
                </a:cubicBezTo>
                <a:cubicBezTo>
                  <a:pt x="1722726" y="358983"/>
                  <a:pt x="1727676" y="348490"/>
                  <a:pt x="1730828" y="337457"/>
                </a:cubicBezTo>
                <a:cubicBezTo>
                  <a:pt x="1734938" y="323072"/>
                  <a:pt x="1737604" y="308300"/>
                  <a:pt x="1741714" y="293915"/>
                </a:cubicBezTo>
                <a:cubicBezTo>
                  <a:pt x="1744866" y="282882"/>
                  <a:pt x="1749448" y="272290"/>
                  <a:pt x="1752600" y="261257"/>
                </a:cubicBezTo>
                <a:cubicBezTo>
                  <a:pt x="1785501" y="146103"/>
                  <a:pt x="1733520" y="307607"/>
                  <a:pt x="1785257" y="152400"/>
                </a:cubicBezTo>
                <a:lnTo>
                  <a:pt x="1807028" y="87086"/>
                </a:lnTo>
                <a:lnTo>
                  <a:pt x="1817914" y="54429"/>
                </a:lnTo>
                <a:cubicBezTo>
                  <a:pt x="1821543" y="43543"/>
                  <a:pt x="1823669" y="32035"/>
                  <a:pt x="1828800" y="21772"/>
                </a:cubicBezTo>
                <a:lnTo>
                  <a:pt x="1839685" y="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23"/>
          <p:cNvSpPr/>
          <p:nvPr/>
        </p:nvSpPr>
        <p:spPr>
          <a:xfrm>
            <a:off x="6678311" y="3047923"/>
            <a:ext cx="413969" cy="413734"/>
          </a:xfrm>
          <a:custGeom>
            <a:avLst/>
            <a:gdLst>
              <a:gd name="connsiteX0" fmla="*/ 228912 w 413969"/>
              <a:gd name="connsiteY0" fmla="*/ 10963 h 413734"/>
              <a:gd name="connsiteX1" fmla="*/ 98283 w 413969"/>
              <a:gd name="connsiteY1" fmla="*/ 21848 h 413734"/>
              <a:gd name="connsiteX2" fmla="*/ 43855 w 413969"/>
              <a:gd name="connsiteY2" fmla="*/ 32734 h 413734"/>
              <a:gd name="connsiteX3" fmla="*/ 22083 w 413969"/>
              <a:gd name="connsiteY3" fmla="*/ 54506 h 413734"/>
              <a:gd name="connsiteX4" fmla="*/ 312 w 413969"/>
              <a:gd name="connsiteY4" fmla="*/ 119820 h 413734"/>
              <a:gd name="connsiteX5" fmla="*/ 22083 w 413969"/>
              <a:gd name="connsiteY5" fmla="*/ 239563 h 413734"/>
              <a:gd name="connsiteX6" fmla="*/ 98283 w 413969"/>
              <a:gd name="connsiteY6" fmla="*/ 337534 h 413734"/>
              <a:gd name="connsiteX7" fmla="*/ 120055 w 413969"/>
              <a:gd name="connsiteY7" fmla="*/ 370191 h 413734"/>
              <a:gd name="connsiteX8" fmla="*/ 152712 w 413969"/>
              <a:gd name="connsiteY8" fmla="*/ 381077 h 413734"/>
              <a:gd name="connsiteX9" fmla="*/ 218026 w 413969"/>
              <a:gd name="connsiteY9" fmla="*/ 413734 h 413734"/>
              <a:gd name="connsiteX10" fmla="*/ 403083 w 413969"/>
              <a:gd name="connsiteY10" fmla="*/ 402848 h 413734"/>
              <a:gd name="connsiteX11" fmla="*/ 413969 w 413969"/>
              <a:gd name="connsiteY11" fmla="*/ 370191 h 413734"/>
              <a:gd name="connsiteX12" fmla="*/ 403083 w 413969"/>
              <a:gd name="connsiteY12" fmla="*/ 293991 h 413734"/>
              <a:gd name="connsiteX13" fmla="*/ 359540 w 413969"/>
              <a:gd name="connsiteY13" fmla="*/ 196020 h 413734"/>
              <a:gd name="connsiteX14" fmla="*/ 337769 w 413969"/>
              <a:gd name="connsiteY14" fmla="*/ 174248 h 413734"/>
              <a:gd name="connsiteX15" fmla="*/ 305112 w 413969"/>
              <a:gd name="connsiteY15" fmla="*/ 163363 h 413734"/>
              <a:gd name="connsiteX16" fmla="*/ 272455 w 413969"/>
              <a:gd name="connsiteY16" fmla="*/ 141591 h 413734"/>
              <a:gd name="connsiteX17" fmla="*/ 185369 w 413969"/>
              <a:gd name="connsiteY17" fmla="*/ 76277 h 413734"/>
              <a:gd name="connsiteX18" fmla="*/ 152712 w 413969"/>
              <a:gd name="connsiteY18" fmla="*/ 65391 h 413734"/>
              <a:gd name="connsiteX19" fmla="*/ 109169 w 413969"/>
              <a:gd name="connsiteY19" fmla="*/ 21848 h 413734"/>
              <a:gd name="connsiteX20" fmla="*/ 76512 w 413969"/>
              <a:gd name="connsiteY20" fmla="*/ 77 h 41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3969" h="413734">
                <a:moveTo>
                  <a:pt x="228912" y="10963"/>
                </a:moveTo>
                <a:cubicBezTo>
                  <a:pt x="185369" y="14591"/>
                  <a:pt x="141678" y="16743"/>
                  <a:pt x="98283" y="21848"/>
                </a:cubicBezTo>
                <a:cubicBezTo>
                  <a:pt x="79908" y="24010"/>
                  <a:pt x="60861" y="25446"/>
                  <a:pt x="43855" y="32734"/>
                </a:cubicBezTo>
                <a:cubicBezTo>
                  <a:pt x="34421" y="36777"/>
                  <a:pt x="29340" y="47249"/>
                  <a:pt x="22083" y="54506"/>
                </a:cubicBezTo>
                <a:cubicBezTo>
                  <a:pt x="14826" y="76277"/>
                  <a:pt x="-2534" y="97048"/>
                  <a:pt x="312" y="119820"/>
                </a:cubicBezTo>
                <a:cubicBezTo>
                  <a:pt x="2685" y="138803"/>
                  <a:pt x="5843" y="210331"/>
                  <a:pt x="22083" y="239563"/>
                </a:cubicBezTo>
                <a:cubicBezTo>
                  <a:pt x="77108" y="338606"/>
                  <a:pt x="45393" y="274067"/>
                  <a:pt x="98283" y="337534"/>
                </a:cubicBezTo>
                <a:cubicBezTo>
                  <a:pt x="106659" y="347585"/>
                  <a:pt x="109839" y="362018"/>
                  <a:pt x="120055" y="370191"/>
                </a:cubicBezTo>
                <a:cubicBezTo>
                  <a:pt x="129015" y="377359"/>
                  <a:pt x="142449" y="375945"/>
                  <a:pt x="152712" y="381077"/>
                </a:cubicBezTo>
                <a:cubicBezTo>
                  <a:pt x="237121" y="423281"/>
                  <a:pt x="135942" y="386372"/>
                  <a:pt x="218026" y="413734"/>
                </a:cubicBezTo>
                <a:cubicBezTo>
                  <a:pt x="279712" y="410105"/>
                  <a:pt x="342762" y="416253"/>
                  <a:pt x="403083" y="402848"/>
                </a:cubicBezTo>
                <a:cubicBezTo>
                  <a:pt x="414284" y="400359"/>
                  <a:pt x="413969" y="381666"/>
                  <a:pt x="413969" y="370191"/>
                </a:cubicBezTo>
                <a:cubicBezTo>
                  <a:pt x="413969" y="344533"/>
                  <a:pt x="408852" y="318992"/>
                  <a:pt x="403083" y="293991"/>
                </a:cubicBezTo>
                <a:cubicBezTo>
                  <a:pt x="393284" y="251529"/>
                  <a:pt x="384858" y="227668"/>
                  <a:pt x="359540" y="196020"/>
                </a:cubicBezTo>
                <a:cubicBezTo>
                  <a:pt x="353129" y="188006"/>
                  <a:pt x="346570" y="179528"/>
                  <a:pt x="337769" y="174248"/>
                </a:cubicBezTo>
                <a:cubicBezTo>
                  <a:pt x="327930" y="168344"/>
                  <a:pt x="315998" y="166991"/>
                  <a:pt x="305112" y="163363"/>
                </a:cubicBezTo>
                <a:cubicBezTo>
                  <a:pt x="294226" y="156106"/>
                  <a:pt x="282671" y="149764"/>
                  <a:pt x="272455" y="141591"/>
                </a:cubicBezTo>
                <a:cubicBezTo>
                  <a:pt x="235615" y="112119"/>
                  <a:pt x="250467" y="97977"/>
                  <a:pt x="185369" y="76277"/>
                </a:cubicBezTo>
                <a:lnTo>
                  <a:pt x="152712" y="65391"/>
                </a:lnTo>
                <a:lnTo>
                  <a:pt x="109169" y="21848"/>
                </a:lnTo>
                <a:cubicBezTo>
                  <a:pt x="84832" y="-2489"/>
                  <a:pt x="97660" y="77"/>
                  <a:pt x="76512" y="77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5442322" y="4901025"/>
                <a:ext cx="1818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𝑱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pt-BR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2" y="4901025"/>
                <a:ext cx="18183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4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9" grpId="0"/>
      <p:bldP spid="20" grpId="0"/>
      <p:bldP spid="21" grpId="0"/>
      <p:bldP spid="22" grpId="0"/>
      <p:bldP spid="18" grpId="0" animBg="1"/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simplified version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65013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3563888" y="3068960"/>
            <a:ext cx="10081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0371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835696" y="4027550"/>
                <a:ext cx="554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27550"/>
                <a:ext cx="5540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875721" y="4077072"/>
            <a:ext cx="688167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1475656" y="2492896"/>
            <a:ext cx="324036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763688" y="3501008"/>
            <a:ext cx="2160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763688" y="4592405"/>
                <a:ext cx="2320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𝟎𝟔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92405"/>
                <a:ext cx="232063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14" y="1676400"/>
            <a:ext cx="3562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2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plot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039"/>
            <a:ext cx="6845081" cy="453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2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figures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9508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figures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752206" cy="394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7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figures</a:t>
            </a:r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1327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98298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figures</a:t>
            </a:r>
            <a:endParaRPr lang="ru-RU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08200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2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9" y="1196752"/>
            <a:ext cx="7265228" cy="324036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91749" y="1700808"/>
            <a:ext cx="2036035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66524" y="3573016"/>
                <a:ext cx="1713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524" y="3573016"/>
                <a:ext cx="171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436096" y="3645024"/>
            <a:ext cx="2036035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1250</a:t>
            </a:r>
            <a:endParaRPr lang="ru-R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89247"/>
            <a:ext cx="4896544" cy="242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5076056" y="321297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4499992" y="1196752"/>
            <a:ext cx="2736304" cy="14401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076056" y="2399440"/>
            <a:ext cx="0" cy="81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563888" y="239944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41784" y="4725144"/>
            <a:ext cx="3366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Supervised .Learning 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/>
              <a:t>Given </a:t>
            </a:r>
            <a:r>
              <a:rPr lang="en-US" dirty="0" smtClean="0"/>
              <a:t>the “</a:t>
            </a:r>
            <a:r>
              <a:rPr lang="en-US" dirty="0"/>
              <a:t>right </a:t>
            </a:r>
            <a:r>
              <a:rPr lang="en-US" dirty="0" smtClean="0"/>
              <a:t>answer</a:t>
            </a:r>
            <a:r>
              <a:rPr lang="en-US" dirty="0"/>
              <a:t>” </a:t>
            </a:r>
            <a:r>
              <a:rPr lang="en-US" dirty="0" smtClean="0"/>
              <a:t>for 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example in the data</a:t>
            </a:r>
            <a:r>
              <a:rPr lang="en-US" dirty="0"/>
              <a:t>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800128" y="4725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Regression .Problem 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/>
              <a:t>Predict real-valued output .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07904" y="54469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Classification.</a:t>
            </a:r>
            <a:endParaRPr lang="ru-RU" dirty="0"/>
          </a:p>
          <a:p>
            <a:r>
              <a:rPr lang="en-US" dirty="0" smtClean="0"/>
              <a:t>Desecrate valued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figures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848872" cy="374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4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6472"/>
            <a:ext cx="8255410" cy="407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6844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– one training example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5078099"/>
                <a:ext cx="388843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training example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078099"/>
                <a:ext cx="3888432" cy="378245"/>
              </a:xfrm>
              <a:prstGeom prst="rect">
                <a:avLst/>
              </a:prstGeom>
              <a:blipFill rotWithShape="1">
                <a:blip r:embed="rId3"/>
                <a:stretch>
                  <a:fillRect l="-471" t="-6452" b="-2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7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81" y="332656"/>
            <a:ext cx="2914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41" y="1678310"/>
            <a:ext cx="38766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1" y="3099048"/>
            <a:ext cx="5229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93305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X</a:t>
            </a:r>
            <a:endParaRPr lang="ru-RU" sz="2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584" y="386104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hypothesis</a:t>
            </a:r>
            <a:endParaRPr lang="ru-RU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5694" y="3861048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Estimated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Value of Y</a:t>
            </a:r>
            <a:endParaRPr lang="ru-RU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944" y="4901098"/>
            <a:ext cx="3270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h maps from x’s and y’s</a:t>
            </a:r>
            <a:endParaRPr lang="ru-RU" sz="2000" b="1" dirty="0">
              <a:solidFill>
                <a:srgbClr val="FFC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491157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How  do  we  represent  </a:t>
            </a:r>
            <a:r>
              <a:rPr lang="en-US" b="1" i="1" dirty="0" smtClean="0"/>
              <a:t>h</a:t>
            </a:r>
            <a:r>
              <a:rPr lang="en-US" b="1" dirty="0" smtClean="0"/>
              <a:t>  ? 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004048" y="1043444"/>
                <a:ext cx="212173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 </a:t>
                </a:r>
                <a:endParaRPr lang="en-US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043444"/>
                <a:ext cx="212173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5364088" y="1547500"/>
            <a:ext cx="1175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1" dirty="0" smtClean="0"/>
              <a:t>OR h(x)</a:t>
            </a:r>
            <a:r>
              <a:rPr lang="en-US" b="1" dirty="0" smtClean="0"/>
              <a:t> 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32472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67365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regression with one variable</a:t>
            </a:r>
            <a:r>
              <a:rPr lang="en-US" dirty="0"/>
              <a:t>. </a:t>
            </a:r>
          </a:p>
          <a:p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smtClean="0"/>
              <a:t>linear regression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9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/>
      <p:bldP spid="10" grpId="0" animBg="1"/>
      <p:bldP spid="1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7467600" cy="1143000"/>
          </a:xfrm>
        </p:spPr>
        <p:txBody>
          <a:bodyPr/>
          <a:lstStyle/>
          <a:p>
            <a:r>
              <a:rPr lang="en-US" b="1" dirty="0"/>
              <a:t>Cost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9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65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85293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87434" y="2862237"/>
                <a:ext cx="2533129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pt-BR" sz="2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sz="22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sz="22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pt-BR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2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200" b="1" dirty="0" smtClean="0"/>
                  <a:t> </a:t>
                </a:r>
                <a:r>
                  <a:rPr lang="en-US" b="1" dirty="0" smtClean="0"/>
                  <a:t> </a:t>
                </a:r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34" y="2862237"/>
                <a:ext cx="2533129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13" y="3573015"/>
            <a:ext cx="40767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0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parameters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7816"/>
            <a:ext cx="7428111" cy="359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043608" y="3140968"/>
            <a:ext cx="1656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491880" y="2276872"/>
            <a:ext cx="1152128" cy="15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012160" y="2492896"/>
            <a:ext cx="2160240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659715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the plot below of h</a:t>
            </a:r>
            <a:r>
              <a:rPr lang="el-GR" dirty="0"/>
              <a:t>θ(</a:t>
            </a:r>
            <a:r>
              <a:rPr lang="en-US" dirty="0"/>
              <a:t>x)=</a:t>
            </a:r>
            <a:r>
              <a:rPr lang="el-GR" dirty="0"/>
              <a:t>θ0+θ1</a:t>
            </a:r>
            <a:r>
              <a:rPr lang="en-US" dirty="0" smtClean="0"/>
              <a:t>x. </a:t>
            </a:r>
            <a:r>
              <a:rPr lang="en-US" dirty="0"/>
              <a:t>What are </a:t>
            </a:r>
            <a:r>
              <a:rPr lang="el-GR" i="1" dirty="0" smtClean="0"/>
              <a:t>θ</a:t>
            </a:r>
            <a:r>
              <a:rPr lang="el-GR" dirty="0" smtClean="0"/>
              <a:t>0</a:t>
            </a:r>
            <a:r>
              <a:rPr lang="el-GR" dirty="0"/>
              <a:t>​ </a:t>
            </a:r>
            <a:r>
              <a:rPr lang="en-US" dirty="0"/>
              <a:t>and </a:t>
            </a:r>
            <a:r>
              <a:rPr lang="el-GR" dirty="0" smtClean="0"/>
              <a:t>θ1?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34480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497733" cy="343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5-конечная звезда 3"/>
          <p:cNvSpPr/>
          <p:nvPr/>
        </p:nvSpPr>
        <p:spPr>
          <a:xfrm>
            <a:off x="5076056" y="3296965"/>
            <a:ext cx="288032" cy="3480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1"/>
            <a:ext cx="3168352" cy="227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39552" y="2996952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Idea: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𝒔𝒐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𝒕𝒉𝒂𝒕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is close to y for our training example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96952"/>
                <a:ext cx="457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00" t="-4717" r="-13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779912" y="548680"/>
                <a:ext cx="10801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𝑚𝑖𝑛𝑖𝑚𝑖𝑧𝑒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 </m:t>
                        </m:r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48680"/>
                <a:ext cx="1080120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6215"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9064" y="421657"/>
                <a:ext cx="2329869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64" y="421657"/>
                <a:ext cx="2329869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311588" y="1612495"/>
                <a:ext cx="3141566" cy="36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)= 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pt-BR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88" y="1612495"/>
                <a:ext cx="3141566" cy="369653"/>
              </a:xfrm>
              <a:prstGeom prst="rect">
                <a:avLst/>
              </a:prstGeom>
              <a:blipFill rotWithShape="1">
                <a:blip r:embed="rId6"/>
                <a:stretch>
                  <a:fillRect l="-1550" t="-1000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527160" y="2235012"/>
                <a:ext cx="3496855" cy="7619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dirty="0"/>
              </a:p>
              <a:p>
                <a:r>
                  <a:rPr lang="en-US" b="1" dirty="0" smtClean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60" y="2235012"/>
                <a:ext cx="3496855" cy="761940"/>
              </a:xfrm>
              <a:prstGeom prst="rect">
                <a:avLst/>
              </a:prstGeom>
              <a:blipFill rotWithShape="1">
                <a:blip r:embed="rId7"/>
                <a:stretch>
                  <a:fillRect t="-47287" b="-43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195736" y="4293096"/>
                <a:ext cx="10801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𝑱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pt-BR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pt-BR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 </m:t>
                        </m:r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293096"/>
                <a:ext cx="1080120" cy="646331"/>
              </a:xfrm>
              <a:prstGeom prst="rect">
                <a:avLst/>
              </a:prstGeom>
              <a:blipFill rotWithShape="1">
                <a:blip r:embed="rId8"/>
                <a:stretch>
                  <a:fillRect r="-94915"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 flipH="1" flipV="1">
            <a:off x="3995936" y="472514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2659" y="5085184"/>
            <a:ext cx="43733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COST </a:t>
            </a:r>
            <a:r>
              <a:rPr lang="en-US" dirty="0" smtClean="0"/>
              <a:t>FUNCTION 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SQUARED ERROR COST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9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6" grpId="0"/>
      <p:bldP spid="7" grpId="0" animBg="1"/>
      <p:bldP spid="9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483</Words>
  <Application>Microsoft Office PowerPoint</Application>
  <PresentationFormat>Экран (4:3)</PresentationFormat>
  <Paragraphs>65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Эркер</vt:lpstr>
      <vt:lpstr>Model Representation Cost Function </vt:lpstr>
      <vt:lpstr>Презентация PowerPoint</vt:lpstr>
      <vt:lpstr>Презентация PowerPoint</vt:lpstr>
      <vt:lpstr>Презентация PowerPoint</vt:lpstr>
      <vt:lpstr>Cost Function</vt:lpstr>
      <vt:lpstr>Презентация PowerPoint</vt:lpstr>
      <vt:lpstr>Different parameters</vt:lpstr>
      <vt:lpstr>Example</vt:lpstr>
      <vt:lpstr>Презентация PowerPoint</vt:lpstr>
      <vt:lpstr>Linear regression  with one variable  </vt:lpstr>
      <vt:lpstr>Презентация PowerPoint</vt:lpstr>
      <vt:lpstr>Презентация PowerPoint</vt:lpstr>
      <vt:lpstr>Not simplified version</vt:lpstr>
      <vt:lpstr>Презентация PowerPoint</vt:lpstr>
      <vt:lpstr>3D plot</vt:lpstr>
      <vt:lpstr>Contour figures</vt:lpstr>
      <vt:lpstr>Contour figures</vt:lpstr>
      <vt:lpstr>Contour figures</vt:lpstr>
      <vt:lpstr>Contour figures</vt:lpstr>
      <vt:lpstr>Contour figures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Пользователь Windows</cp:lastModifiedBy>
  <cp:revision>104</cp:revision>
  <dcterms:created xsi:type="dcterms:W3CDTF">2019-08-08T07:08:36Z</dcterms:created>
  <dcterms:modified xsi:type="dcterms:W3CDTF">2019-09-01T19:38:34Z</dcterms:modified>
</cp:coreProperties>
</file>