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8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27962C-446A-445F-BDAD-7E0F426B38FA}" type="datetimeFigureOut">
              <a:rPr lang="ru-RU" smtClean="0"/>
              <a:t>06.09.2019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4F5A6-3C95-4D94-B264-72DCDB2EED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942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06.09.2019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t>06.09.2019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06.09.2019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06.09.2019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t>06.09.2019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06.09.2019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Объект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t>06.09.2019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t>06.09.2019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06.09.2019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7" Type="http://schemas.openxmlformats.org/officeDocument/2006/relationships/image" Target="../media/image71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86000" y="3679372"/>
            <a:ext cx="6172200" cy="1894362"/>
          </a:xfrm>
        </p:spPr>
        <p:txBody>
          <a:bodyPr/>
          <a:lstStyle/>
          <a:p>
            <a:r>
              <a:rPr lang="en-US" b="0" dirty="0"/>
              <a:t>Multivariate Linear Regression</a:t>
            </a:r>
            <a:endParaRPr lang="ru-RU" dirty="0"/>
          </a:p>
        </p:txBody>
      </p:sp>
      <p:pic>
        <p:nvPicPr>
          <p:cNvPr id="4" name="Picture 2" descr="Картинки по запросу machine learning rob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60647"/>
            <a:ext cx="3571875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51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84" y="2420888"/>
            <a:ext cx="3665528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6696744" cy="2128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28" y="4077072"/>
            <a:ext cx="3430040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84" y="3892210"/>
            <a:ext cx="3605410" cy="2412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07704" y="6305061"/>
            <a:ext cx="269496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Much more direct path!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877544" y="2317584"/>
                <a:ext cx="9176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≤</m:t>
                    </m:r>
                    <m:r>
                      <m:rPr>
                        <m:nor/>
                      </m:rPr>
                      <a:rPr lang="en-US" b="0" i="0" dirty="0" smtClean="0"/>
                      <m:t>1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7544" y="2317584"/>
                <a:ext cx="917624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5298" t="-819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806504" y="2843644"/>
                <a:ext cx="922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≤</m:t>
                    </m:r>
                    <m:r>
                      <m:rPr>
                        <m:nor/>
                      </m:rPr>
                      <a:rPr lang="en-US" b="0" i="0" dirty="0" smtClean="0"/>
                      <m:t>1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504" y="2843644"/>
                <a:ext cx="922945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5263" t="-819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7616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332656"/>
            <a:ext cx="7992888" cy="1181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76" y="1916832"/>
            <a:ext cx="4016782" cy="3051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295418"/>
            <a:ext cx="2898391" cy="1856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3892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7833262" cy="29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899592" y="3221367"/>
                <a:ext cx="1624355" cy="61202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→ 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221367"/>
                <a:ext cx="1624355" cy="61202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771800" y="3187063"/>
                <a:ext cx="593111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en-US" dirty="0" err="1" smtClean="0"/>
                  <a:t>avg</a:t>
                </a:r>
                <a:r>
                  <a:rPr lang="en-US" dirty="0" smtClean="0"/>
                  <a:t>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𝑖𝑛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𝑡𝑟𝑎𝑖𝑛𝑖𝑛𝑔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𝑠𝑒𝑡</m:t>
                    </m:r>
                  </m:oMath>
                </a14:m>
                <a:endParaRPr lang="en-US" b="0" dirty="0" smtClean="0">
                  <a:ea typeface="Cambria Math"/>
                </a:endParaRPr>
              </a:p>
              <a:p>
                <a:r>
                  <a:rPr lang="en-US" dirty="0" smtClean="0"/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 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𝑟𝑎𝑛𝑔𝑒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𝑚𝑎𝑥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𝑚𝑖𝑛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𝑜𝑟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𝑠𝑡𝑎𝑛𝑑𝑎𝑟𝑡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𝑑𝑒𝑟𝑖𝑣𝑎𝑡𝑖𝑜𝑛</m:t>
                    </m:r>
                  </m:oMath>
                </a14:m>
                <a:r>
                  <a:rPr lang="en-US" dirty="0" smtClean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3187063"/>
                <a:ext cx="5931111" cy="646331"/>
              </a:xfrm>
              <a:prstGeom prst="rect">
                <a:avLst/>
              </a:prstGeom>
              <a:blipFill rotWithShape="1">
                <a:blip r:embed="rId4"/>
                <a:stretch>
                  <a:fillRect l="-925" t="-4717" b="-47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99592" y="4077072"/>
                <a:ext cx="1689630" cy="61202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→ 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4077072"/>
                <a:ext cx="1689630" cy="61202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113517" y="421633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292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ru-RU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8800"/>
            <a:ext cx="7162224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61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260648"/>
            <a:ext cx="7344417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96752"/>
            <a:ext cx="4339978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211960" y="1772816"/>
            <a:ext cx="396134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Plot each J(</a:t>
            </a:r>
            <a:r>
              <a:rPr lang="el-GR" dirty="0" smtClean="0"/>
              <a:t>θ</a:t>
            </a:r>
            <a:r>
              <a:rPr lang="en-US" dirty="0" smtClean="0"/>
              <a:t>) through the iteration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211960" y="2492896"/>
            <a:ext cx="3816424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After 100 iterations we get some value of </a:t>
            </a:r>
            <a:r>
              <a:rPr lang="el-GR" dirty="0" smtClean="0"/>
              <a:t>θ</a:t>
            </a:r>
            <a:r>
              <a:rPr lang="en-US" dirty="0" smtClean="0"/>
              <a:t>. So we plot the value of J(</a:t>
            </a:r>
            <a:r>
              <a:rPr lang="el-GR" dirty="0"/>
              <a:t>θ</a:t>
            </a:r>
            <a:r>
              <a:rPr lang="en-US" dirty="0" smtClean="0"/>
              <a:t>). The same for 200, 300,… iterations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1979712" y="3573016"/>
            <a:ext cx="72008" cy="4571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2771800" y="4031353"/>
            <a:ext cx="72008" cy="4571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635896" y="4149080"/>
            <a:ext cx="72008" cy="4571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4499992" y="4149080"/>
            <a:ext cx="72008" cy="4571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414192" y="5314461"/>
            <a:ext cx="7632448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So the Gradient Descent is working properly, if J(</a:t>
            </a:r>
            <a:r>
              <a:rPr lang="el-GR" dirty="0"/>
              <a:t>θ</a:t>
            </a:r>
            <a:r>
              <a:rPr lang="en-US" dirty="0" smtClean="0"/>
              <a:t>) is decreasing after each iteration!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512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9" grpId="0" animBg="1"/>
      <p:bldP spid="10" grpId="0" animBg="1"/>
      <p:bldP spid="11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060848"/>
            <a:ext cx="4285257" cy="3457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67544" y="1124744"/>
            <a:ext cx="8353330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For different learning algorithms the convergence of Gradient Descent could be different!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Another way to test convergence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879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04664"/>
            <a:ext cx="7968340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71947"/>
            <a:ext cx="7200800" cy="1823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645024"/>
            <a:ext cx="2686050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40789" y="2989447"/>
            <a:ext cx="751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Usually using too big alpha causes overshooting the global minimum!</a:t>
            </a:r>
            <a:endParaRPr lang="ru-RU" dirty="0"/>
          </a:p>
        </p:txBody>
      </p: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016" y="3861048"/>
            <a:ext cx="4116363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Скругленная соединительная линия 3"/>
          <p:cNvCxnSpPr/>
          <p:nvPr/>
        </p:nvCxnSpPr>
        <p:spPr>
          <a:xfrm rot="10800000">
            <a:off x="6214197" y="1883694"/>
            <a:ext cx="2058182" cy="2049363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733256"/>
            <a:ext cx="7560840" cy="841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6668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709464"/>
            <a:ext cx="7883885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797152"/>
            <a:ext cx="6521044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917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Features  and  </a:t>
            </a:r>
            <a:br>
              <a:rPr lang="en-US" dirty="0"/>
            </a:br>
            <a:r>
              <a:rPr lang="en-US" dirty="0"/>
              <a:t>polynomial  regression  </a:t>
            </a:r>
            <a:br>
              <a:rPr lang="en-US" dirty="0"/>
            </a:br>
            <a:endParaRPr lang="ru-RU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40767"/>
            <a:ext cx="7632848" cy="2599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Прямая со стрелкой 3"/>
          <p:cNvCxnSpPr/>
          <p:nvPr/>
        </p:nvCxnSpPr>
        <p:spPr>
          <a:xfrm>
            <a:off x="3131840" y="2492896"/>
            <a:ext cx="2808312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 flipV="1">
            <a:off x="5436096" y="1988840"/>
            <a:ext cx="505746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13671" y="2502159"/>
            <a:ext cx="43633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x1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711726" y="1700808"/>
            <a:ext cx="43633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x2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83568" y="3429000"/>
                <a:ext cx="3363421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Define new features:</a:t>
                </a:r>
              </a:p>
              <a:p>
                <a:endParaRPr lang="en-US" dirty="0"/>
              </a:p>
              <a:p>
                <a:r>
                  <a:rPr lang="en-US" dirty="0" smtClean="0"/>
                  <a:t>Area = frontage * depth      - x</a:t>
                </a:r>
              </a:p>
              <a:p>
                <a:endParaRPr lang="en-US" dirty="0"/>
              </a:p>
              <a:p>
                <a:r>
                  <a:rPr lang="en-US" dirty="0" smtClean="0"/>
                  <a:t>As a result: h(</a:t>
                </a:r>
                <a:r>
                  <a:rPr lang="el-GR" dirty="0" smtClean="0"/>
                  <a:t>θ</a:t>
                </a:r>
                <a:r>
                  <a:rPr lang="en-US" dirty="0" smtClean="0"/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3429000"/>
                <a:ext cx="3363421" cy="1477328"/>
              </a:xfrm>
              <a:prstGeom prst="rect">
                <a:avLst/>
              </a:prstGeom>
              <a:blipFill rotWithShape="1">
                <a:blip r:embed="rId3"/>
                <a:stretch>
                  <a:fillRect l="-1449" t="-2066" r="-543" b="-537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2771800" y="5229200"/>
            <a:ext cx="156966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Better model</a:t>
            </a:r>
            <a:endParaRPr lang="ru-RU" dirty="0"/>
          </a:p>
        </p:txBody>
      </p:sp>
      <p:cxnSp>
        <p:nvCxnSpPr>
          <p:cNvPr id="13" name="Прямая со стрелкой 12"/>
          <p:cNvCxnSpPr/>
          <p:nvPr/>
        </p:nvCxnSpPr>
        <p:spPr>
          <a:xfrm flipH="1" flipV="1">
            <a:off x="2771800" y="5013176"/>
            <a:ext cx="578209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39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9" grpId="0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48680"/>
            <a:ext cx="4527138" cy="2736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98" y="599322"/>
            <a:ext cx="6656890" cy="2635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067944" y="1657400"/>
            <a:ext cx="46634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Quadratic function.</a:t>
            </a:r>
          </a:p>
          <a:p>
            <a:r>
              <a:rPr lang="en-US" dirty="0" smtClean="0"/>
              <a:t>But actually it does not make sense…</a:t>
            </a:r>
          </a:p>
          <a:p>
            <a:r>
              <a:rPr lang="en-US" dirty="0" smtClean="0"/>
              <a:t>Because it eventually it should decrease ;(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75822" y="3234341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MAY BE</a:t>
            </a:r>
            <a:endParaRPr lang="ru-RU" dirty="0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536" y="3632882"/>
            <a:ext cx="7650038" cy="2572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96136" y="5445224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Cubic function?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847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Couple of words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556792"/>
            <a:ext cx="80648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goal in any data analysis is </a:t>
            </a:r>
            <a:r>
              <a:rPr lang="en-US" b="1" dirty="0">
                <a:solidFill>
                  <a:srgbClr val="FF0000"/>
                </a:solidFill>
              </a:rPr>
              <a:t>to extract from raw information 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the </a:t>
            </a:r>
            <a:r>
              <a:rPr lang="en-US" b="1" dirty="0">
                <a:solidFill>
                  <a:srgbClr val="FF0000"/>
                </a:solidFill>
              </a:rPr>
              <a:t>accurate estimation.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One </a:t>
            </a:r>
            <a:r>
              <a:rPr lang="en-US" dirty="0"/>
              <a:t>of the most important and common </a:t>
            </a:r>
            <a:r>
              <a:rPr lang="en-US" dirty="0" smtClean="0"/>
              <a:t>question </a:t>
            </a:r>
            <a:r>
              <a:rPr lang="en-US" dirty="0"/>
              <a:t>concerning if there is statistical relationship between a </a:t>
            </a:r>
            <a:r>
              <a:rPr lang="en-US" dirty="0" smtClean="0"/>
              <a:t>response </a:t>
            </a:r>
            <a:r>
              <a:rPr lang="en-US" dirty="0"/>
              <a:t>variable (Y) and explanatory variables (Xi). </a:t>
            </a:r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/>
              <a:t>option to </a:t>
            </a:r>
            <a:r>
              <a:rPr lang="en-US" dirty="0" smtClean="0"/>
              <a:t>answer </a:t>
            </a:r>
            <a:r>
              <a:rPr lang="en-US" dirty="0"/>
              <a:t>this question is to employ regression analysis in order </a:t>
            </a:r>
            <a:r>
              <a:rPr lang="en-US" dirty="0">
                <a:solidFill>
                  <a:srgbClr val="FF0000"/>
                </a:solidFill>
              </a:rPr>
              <a:t>to </a:t>
            </a:r>
            <a:r>
              <a:rPr lang="en-US" i="1" dirty="0" smtClean="0">
                <a:solidFill>
                  <a:srgbClr val="FF0000"/>
                </a:solidFill>
              </a:rPr>
              <a:t>model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its relationship. </a:t>
            </a:r>
            <a:r>
              <a:rPr lang="en-US" dirty="0" smtClean="0"/>
              <a:t>There </a:t>
            </a:r>
            <a:r>
              <a:rPr lang="en-US" dirty="0"/>
              <a:t>are various types of regression analysis.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type of the regression model depends on the type of the distribution of Y;  </a:t>
            </a:r>
            <a:r>
              <a:rPr lang="en-US" dirty="0" smtClean="0"/>
              <a:t>if </a:t>
            </a:r>
            <a:r>
              <a:rPr lang="en-US" dirty="0"/>
              <a:t>it is continuous and approximately normal we use linear regression model; </a:t>
            </a:r>
            <a:r>
              <a:rPr lang="en-US" dirty="0" smtClean="0"/>
              <a:t>if </a:t>
            </a:r>
            <a:r>
              <a:rPr lang="en-US" dirty="0"/>
              <a:t>dichotomous we use logistic regression; </a:t>
            </a:r>
            <a:r>
              <a:rPr lang="en-US" dirty="0" smtClean="0"/>
              <a:t>……</a:t>
            </a:r>
          </a:p>
          <a:p>
            <a:r>
              <a:rPr lang="en-US" dirty="0" smtClean="0"/>
              <a:t>By </a:t>
            </a:r>
            <a:r>
              <a:rPr lang="en-US" dirty="0"/>
              <a:t>modeling </a:t>
            </a:r>
            <a:r>
              <a:rPr lang="en-US" dirty="0">
                <a:solidFill>
                  <a:srgbClr val="FF0000"/>
                </a:solidFill>
              </a:rPr>
              <a:t>we try to predict the outcome </a:t>
            </a:r>
            <a:r>
              <a:rPr lang="en-US" dirty="0"/>
              <a:t>(Y) </a:t>
            </a:r>
            <a:r>
              <a:rPr lang="en-US" dirty="0">
                <a:solidFill>
                  <a:srgbClr val="FF0000"/>
                </a:solidFill>
              </a:rPr>
              <a:t>based on values of a set of predictor variables </a:t>
            </a:r>
            <a:r>
              <a:rPr lang="en-US" dirty="0"/>
              <a:t>(Xi).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methods allow us to assess the impact of </a:t>
            </a:r>
            <a:r>
              <a:rPr lang="en-US" dirty="0" smtClean="0"/>
              <a:t>multiple variables (covariates </a:t>
            </a:r>
            <a:r>
              <a:rPr lang="en-US" dirty="0"/>
              <a:t>and factors) i</a:t>
            </a:r>
            <a:r>
              <a:rPr lang="en-US" dirty="0" smtClean="0"/>
              <a:t>n </a:t>
            </a:r>
            <a:r>
              <a:rPr lang="en-US" dirty="0"/>
              <a:t>the same </a:t>
            </a:r>
            <a:r>
              <a:rPr lang="en-US" dirty="0" smtClean="0"/>
              <a:t>model.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5604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648"/>
            <a:ext cx="8136904" cy="4351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27584" y="4941168"/>
            <a:ext cx="5841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feature scaling become increasingly important! </a:t>
            </a:r>
          </a:p>
          <a:p>
            <a:r>
              <a:rPr lang="en-US" dirty="0" smtClean="0"/>
              <a:t>Because: </a:t>
            </a: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636" y="5373216"/>
            <a:ext cx="2371725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4158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4664"/>
            <a:ext cx="6766693" cy="3873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5536" y="3861048"/>
            <a:ext cx="188865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Not very good…</a:t>
            </a:r>
            <a:endParaRPr lang="ru-RU" dirty="0"/>
          </a:p>
        </p:txBody>
      </p:sp>
      <p:cxnSp>
        <p:nvCxnSpPr>
          <p:cNvPr id="4" name="Прямая со стрелкой 3"/>
          <p:cNvCxnSpPr/>
          <p:nvPr/>
        </p:nvCxnSpPr>
        <p:spPr>
          <a:xfrm flipV="1">
            <a:off x="2284195" y="3861048"/>
            <a:ext cx="487605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774" y="4509120"/>
            <a:ext cx="4717361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23528" y="5238652"/>
            <a:ext cx="298831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Another reasonable choice</a:t>
            </a:r>
            <a:endParaRPr lang="ru-RU" dirty="0"/>
          </a:p>
        </p:txBody>
      </p:sp>
      <p:cxnSp>
        <p:nvCxnSpPr>
          <p:cNvPr id="8" name="Прямая со стрелкой 7"/>
          <p:cNvCxnSpPr/>
          <p:nvPr/>
        </p:nvCxnSpPr>
        <p:spPr>
          <a:xfrm flipV="1">
            <a:off x="2212187" y="5003884"/>
            <a:ext cx="487605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олилиния 4"/>
          <p:cNvSpPr/>
          <p:nvPr/>
        </p:nvSpPr>
        <p:spPr>
          <a:xfrm>
            <a:off x="3015343" y="717926"/>
            <a:ext cx="4278086" cy="1938188"/>
          </a:xfrm>
          <a:custGeom>
            <a:avLst/>
            <a:gdLst>
              <a:gd name="connsiteX0" fmla="*/ 0 w 4278086"/>
              <a:gd name="connsiteY0" fmla="*/ 1938188 h 1938188"/>
              <a:gd name="connsiteX1" fmla="*/ 21771 w 4278086"/>
              <a:gd name="connsiteY1" fmla="*/ 1774903 h 1938188"/>
              <a:gd name="connsiteX2" fmla="*/ 65314 w 4278086"/>
              <a:gd name="connsiteY2" fmla="*/ 1676931 h 1938188"/>
              <a:gd name="connsiteX3" fmla="*/ 76200 w 4278086"/>
              <a:gd name="connsiteY3" fmla="*/ 1644274 h 1938188"/>
              <a:gd name="connsiteX4" fmla="*/ 97971 w 4278086"/>
              <a:gd name="connsiteY4" fmla="*/ 1611617 h 1938188"/>
              <a:gd name="connsiteX5" fmla="*/ 108857 w 4278086"/>
              <a:gd name="connsiteY5" fmla="*/ 1578960 h 1938188"/>
              <a:gd name="connsiteX6" fmla="*/ 152400 w 4278086"/>
              <a:gd name="connsiteY6" fmla="*/ 1502760 h 1938188"/>
              <a:gd name="connsiteX7" fmla="*/ 163286 w 4278086"/>
              <a:gd name="connsiteY7" fmla="*/ 1470103 h 1938188"/>
              <a:gd name="connsiteX8" fmla="*/ 185057 w 4278086"/>
              <a:gd name="connsiteY8" fmla="*/ 1448331 h 1938188"/>
              <a:gd name="connsiteX9" fmla="*/ 228600 w 4278086"/>
              <a:gd name="connsiteY9" fmla="*/ 1383017 h 1938188"/>
              <a:gd name="connsiteX10" fmla="*/ 250371 w 4278086"/>
              <a:gd name="connsiteY10" fmla="*/ 1350360 h 1938188"/>
              <a:gd name="connsiteX11" fmla="*/ 272143 w 4278086"/>
              <a:gd name="connsiteY11" fmla="*/ 1317703 h 1938188"/>
              <a:gd name="connsiteX12" fmla="*/ 293914 w 4278086"/>
              <a:gd name="connsiteY12" fmla="*/ 1274160 h 1938188"/>
              <a:gd name="connsiteX13" fmla="*/ 337457 w 4278086"/>
              <a:gd name="connsiteY13" fmla="*/ 1219731 h 1938188"/>
              <a:gd name="connsiteX14" fmla="*/ 359228 w 4278086"/>
              <a:gd name="connsiteY14" fmla="*/ 1187074 h 1938188"/>
              <a:gd name="connsiteX15" fmla="*/ 381000 w 4278086"/>
              <a:gd name="connsiteY15" fmla="*/ 1165303 h 1938188"/>
              <a:gd name="connsiteX16" fmla="*/ 402771 w 4278086"/>
              <a:gd name="connsiteY16" fmla="*/ 1132645 h 1938188"/>
              <a:gd name="connsiteX17" fmla="*/ 457200 w 4278086"/>
              <a:gd name="connsiteY17" fmla="*/ 1078217 h 1938188"/>
              <a:gd name="connsiteX18" fmla="*/ 500743 w 4278086"/>
              <a:gd name="connsiteY18" fmla="*/ 1034674 h 1938188"/>
              <a:gd name="connsiteX19" fmla="*/ 533400 w 4278086"/>
              <a:gd name="connsiteY19" fmla="*/ 1002017 h 1938188"/>
              <a:gd name="connsiteX20" fmla="*/ 598714 w 4278086"/>
              <a:gd name="connsiteY20" fmla="*/ 958474 h 1938188"/>
              <a:gd name="connsiteX21" fmla="*/ 707571 w 4278086"/>
              <a:gd name="connsiteY21" fmla="*/ 871388 h 1938188"/>
              <a:gd name="connsiteX22" fmla="*/ 740228 w 4278086"/>
              <a:gd name="connsiteY22" fmla="*/ 849617 h 1938188"/>
              <a:gd name="connsiteX23" fmla="*/ 838200 w 4278086"/>
              <a:gd name="connsiteY23" fmla="*/ 806074 h 1938188"/>
              <a:gd name="connsiteX24" fmla="*/ 870857 w 4278086"/>
              <a:gd name="connsiteY24" fmla="*/ 795188 h 1938188"/>
              <a:gd name="connsiteX25" fmla="*/ 925286 w 4278086"/>
              <a:gd name="connsiteY25" fmla="*/ 751645 h 1938188"/>
              <a:gd name="connsiteX26" fmla="*/ 990600 w 4278086"/>
              <a:gd name="connsiteY26" fmla="*/ 708103 h 1938188"/>
              <a:gd name="connsiteX27" fmla="*/ 1055914 w 4278086"/>
              <a:gd name="connsiteY27" fmla="*/ 664560 h 1938188"/>
              <a:gd name="connsiteX28" fmla="*/ 1088571 w 4278086"/>
              <a:gd name="connsiteY28" fmla="*/ 653674 h 1938188"/>
              <a:gd name="connsiteX29" fmla="*/ 1143000 w 4278086"/>
              <a:gd name="connsiteY29" fmla="*/ 621017 h 1938188"/>
              <a:gd name="connsiteX30" fmla="*/ 1208314 w 4278086"/>
              <a:gd name="connsiteY30" fmla="*/ 577474 h 1938188"/>
              <a:gd name="connsiteX31" fmla="*/ 1230086 w 4278086"/>
              <a:gd name="connsiteY31" fmla="*/ 555703 h 1938188"/>
              <a:gd name="connsiteX32" fmla="*/ 1295400 w 4278086"/>
              <a:gd name="connsiteY32" fmla="*/ 533931 h 1938188"/>
              <a:gd name="connsiteX33" fmla="*/ 1360714 w 4278086"/>
              <a:gd name="connsiteY33" fmla="*/ 512160 h 1938188"/>
              <a:gd name="connsiteX34" fmla="*/ 1393371 w 4278086"/>
              <a:gd name="connsiteY34" fmla="*/ 501274 h 1938188"/>
              <a:gd name="connsiteX35" fmla="*/ 1436914 w 4278086"/>
              <a:gd name="connsiteY35" fmla="*/ 490388 h 1938188"/>
              <a:gd name="connsiteX36" fmla="*/ 1491343 w 4278086"/>
              <a:gd name="connsiteY36" fmla="*/ 479503 h 1938188"/>
              <a:gd name="connsiteX37" fmla="*/ 1589314 w 4278086"/>
              <a:gd name="connsiteY37" fmla="*/ 446845 h 1938188"/>
              <a:gd name="connsiteX38" fmla="*/ 1621971 w 4278086"/>
              <a:gd name="connsiteY38" fmla="*/ 435960 h 1938188"/>
              <a:gd name="connsiteX39" fmla="*/ 1665514 w 4278086"/>
              <a:gd name="connsiteY39" fmla="*/ 425074 h 1938188"/>
              <a:gd name="connsiteX40" fmla="*/ 1698171 w 4278086"/>
              <a:gd name="connsiteY40" fmla="*/ 414188 h 1938188"/>
              <a:gd name="connsiteX41" fmla="*/ 1785257 w 4278086"/>
              <a:gd name="connsiteY41" fmla="*/ 392417 h 1938188"/>
              <a:gd name="connsiteX42" fmla="*/ 1915886 w 4278086"/>
              <a:gd name="connsiteY42" fmla="*/ 348874 h 1938188"/>
              <a:gd name="connsiteX43" fmla="*/ 1981200 w 4278086"/>
              <a:gd name="connsiteY43" fmla="*/ 327103 h 1938188"/>
              <a:gd name="connsiteX44" fmla="*/ 2188028 w 4278086"/>
              <a:gd name="connsiteY44" fmla="*/ 305331 h 1938188"/>
              <a:gd name="connsiteX45" fmla="*/ 2275114 w 4278086"/>
              <a:gd name="connsiteY45" fmla="*/ 283560 h 1938188"/>
              <a:gd name="connsiteX46" fmla="*/ 2307771 w 4278086"/>
              <a:gd name="connsiteY46" fmla="*/ 272674 h 1938188"/>
              <a:gd name="connsiteX47" fmla="*/ 2362200 w 4278086"/>
              <a:gd name="connsiteY47" fmla="*/ 261788 h 1938188"/>
              <a:gd name="connsiteX48" fmla="*/ 2471057 w 4278086"/>
              <a:gd name="connsiteY48" fmla="*/ 240017 h 1938188"/>
              <a:gd name="connsiteX49" fmla="*/ 2645228 w 4278086"/>
              <a:gd name="connsiteY49" fmla="*/ 218245 h 1938188"/>
              <a:gd name="connsiteX50" fmla="*/ 2710543 w 4278086"/>
              <a:gd name="connsiteY50" fmla="*/ 196474 h 1938188"/>
              <a:gd name="connsiteX51" fmla="*/ 2743200 w 4278086"/>
              <a:gd name="connsiteY51" fmla="*/ 185588 h 1938188"/>
              <a:gd name="connsiteX52" fmla="*/ 2775857 w 4278086"/>
              <a:gd name="connsiteY52" fmla="*/ 163817 h 1938188"/>
              <a:gd name="connsiteX53" fmla="*/ 2884714 w 4278086"/>
              <a:gd name="connsiteY53" fmla="*/ 131160 h 1938188"/>
              <a:gd name="connsiteX54" fmla="*/ 2950028 w 4278086"/>
              <a:gd name="connsiteY54" fmla="*/ 109388 h 1938188"/>
              <a:gd name="connsiteX55" fmla="*/ 3015343 w 4278086"/>
              <a:gd name="connsiteY55" fmla="*/ 87617 h 1938188"/>
              <a:gd name="connsiteX56" fmla="*/ 3048000 w 4278086"/>
              <a:gd name="connsiteY56" fmla="*/ 76731 h 1938188"/>
              <a:gd name="connsiteX57" fmla="*/ 3200400 w 4278086"/>
              <a:gd name="connsiteY57" fmla="*/ 54960 h 1938188"/>
              <a:gd name="connsiteX58" fmla="*/ 3243943 w 4278086"/>
              <a:gd name="connsiteY58" fmla="*/ 44074 h 1938188"/>
              <a:gd name="connsiteX59" fmla="*/ 3548743 w 4278086"/>
              <a:gd name="connsiteY59" fmla="*/ 22303 h 1938188"/>
              <a:gd name="connsiteX60" fmla="*/ 4136571 w 4278086"/>
              <a:gd name="connsiteY60" fmla="*/ 11417 h 1938188"/>
              <a:gd name="connsiteX61" fmla="*/ 4278086 w 4278086"/>
              <a:gd name="connsiteY61" fmla="*/ 531 h 193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4278086" h="1938188">
                <a:moveTo>
                  <a:pt x="0" y="1938188"/>
                </a:moveTo>
                <a:cubicBezTo>
                  <a:pt x="5241" y="1885777"/>
                  <a:pt x="7533" y="1827110"/>
                  <a:pt x="21771" y="1774903"/>
                </a:cubicBezTo>
                <a:cubicBezTo>
                  <a:pt x="55471" y="1651337"/>
                  <a:pt x="26372" y="1754815"/>
                  <a:pt x="65314" y="1676931"/>
                </a:cubicBezTo>
                <a:cubicBezTo>
                  <a:pt x="70446" y="1666668"/>
                  <a:pt x="71068" y="1654537"/>
                  <a:pt x="76200" y="1644274"/>
                </a:cubicBezTo>
                <a:cubicBezTo>
                  <a:pt x="82051" y="1632572"/>
                  <a:pt x="92120" y="1623319"/>
                  <a:pt x="97971" y="1611617"/>
                </a:cubicBezTo>
                <a:cubicBezTo>
                  <a:pt x="103103" y="1601354"/>
                  <a:pt x="103725" y="1589223"/>
                  <a:pt x="108857" y="1578960"/>
                </a:cubicBezTo>
                <a:cubicBezTo>
                  <a:pt x="163521" y="1469632"/>
                  <a:pt x="95142" y="1636358"/>
                  <a:pt x="152400" y="1502760"/>
                </a:cubicBezTo>
                <a:cubicBezTo>
                  <a:pt x="156920" y="1492213"/>
                  <a:pt x="157382" y="1479942"/>
                  <a:pt x="163286" y="1470103"/>
                </a:cubicBezTo>
                <a:cubicBezTo>
                  <a:pt x="168566" y="1461302"/>
                  <a:pt x="178899" y="1456542"/>
                  <a:pt x="185057" y="1448331"/>
                </a:cubicBezTo>
                <a:cubicBezTo>
                  <a:pt x="200756" y="1427398"/>
                  <a:pt x="214086" y="1404788"/>
                  <a:pt x="228600" y="1383017"/>
                </a:cubicBezTo>
                <a:lnTo>
                  <a:pt x="250371" y="1350360"/>
                </a:lnTo>
                <a:cubicBezTo>
                  <a:pt x="257628" y="1339474"/>
                  <a:pt x="266292" y="1329405"/>
                  <a:pt x="272143" y="1317703"/>
                </a:cubicBezTo>
                <a:cubicBezTo>
                  <a:pt x="279400" y="1303189"/>
                  <a:pt x="285863" y="1288249"/>
                  <a:pt x="293914" y="1274160"/>
                </a:cubicBezTo>
                <a:cubicBezTo>
                  <a:pt x="327417" y="1215531"/>
                  <a:pt x="301699" y="1264430"/>
                  <a:pt x="337457" y="1219731"/>
                </a:cubicBezTo>
                <a:cubicBezTo>
                  <a:pt x="345630" y="1209515"/>
                  <a:pt x="351055" y="1197290"/>
                  <a:pt x="359228" y="1187074"/>
                </a:cubicBezTo>
                <a:cubicBezTo>
                  <a:pt x="365639" y="1179060"/>
                  <a:pt x="374589" y="1173317"/>
                  <a:pt x="381000" y="1165303"/>
                </a:cubicBezTo>
                <a:cubicBezTo>
                  <a:pt x="389173" y="1155087"/>
                  <a:pt x="394156" y="1142491"/>
                  <a:pt x="402771" y="1132645"/>
                </a:cubicBezTo>
                <a:cubicBezTo>
                  <a:pt x="419667" y="1113335"/>
                  <a:pt x="439057" y="1096360"/>
                  <a:pt x="457200" y="1078217"/>
                </a:cubicBezTo>
                <a:lnTo>
                  <a:pt x="500743" y="1034674"/>
                </a:lnTo>
                <a:cubicBezTo>
                  <a:pt x="511629" y="1023788"/>
                  <a:pt x="520591" y="1010556"/>
                  <a:pt x="533400" y="1002017"/>
                </a:cubicBezTo>
                <a:cubicBezTo>
                  <a:pt x="555171" y="987503"/>
                  <a:pt x="580212" y="976976"/>
                  <a:pt x="598714" y="958474"/>
                </a:cubicBezTo>
                <a:cubicBezTo>
                  <a:pt x="660758" y="896430"/>
                  <a:pt x="625179" y="926316"/>
                  <a:pt x="707571" y="871388"/>
                </a:cubicBezTo>
                <a:cubicBezTo>
                  <a:pt x="718457" y="864131"/>
                  <a:pt x="727817" y="853754"/>
                  <a:pt x="740228" y="849617"/>
                </a:cubicBezTo>
                <a:cubicBezTo>
                  <a:pt x="908733" y="793448"/>
                  <a:pt x="734697" y="857825"/>
                  <a:pt x="838200" y="806074"/>
                </a:cubicBezTo>
                <a:cubicBezTo>
                  <a:pt x="848463" y="800942"/>
                  <a:pt x="860594" y="800320"/>
                  <a:pt x="870857" y="795188"/>
                </a:cubicBezTo>
                <a:cubicBezTo>
                  <a:pt x="924137" y="768548"/>
                  <a:pt x="884783" y="782022"/>
                  <a:pt x="925286" y="751645"/>
                </a:cubicBezTo>
                <a:cubicBezTo>
                  <a:pt x="946219" y="735946"/>
                  <a:pt x="968829" y="722617"/>
                  <a:pt x="990600" y="708103"/>
                </a:cubicBezTo>
                <a:lnTo>
                  <a:pt x="1055914" y="664560"/>
                </a:lnTo>
                <a:lnTo>
                  <a:pt x="1088571" y="653674"/>
                </a:lnTo>
                <a:cubicBezTo>
                  <a:pt x="1137418" y="604829"/>
                  <a:pt x="1079408" y="656347"/>
                  <a:pt x="1143000" y="621017"/>
                </a:cubicBezTo>
                <a:cubicBezTo>
                  <a:pt x="1165873" y="608310"/>
                  <a:pt x="1189811" y="595976"/>
                  <a:pt x="1208314" y="577474"/>
                </a:cubicBezTo>
                <a:cubicBezTo>
                  <a:pt x="1215571" y="570217"/>
                  <a:pt x="1220906" y="560293"/>
                  <a:pt x="1230086" y="555703"/>
                </a:cubicBezTo>
                <a:cubicBezTo>
                  <a:pt x="1250612" y="545440"/>
                  <a:pt x="1273629" y="541188"/>
                  <a:pt x="1295400" y="533931"/>
                </a:cubicBezTo>
                <a:lnTo>
                  <a:pt x="1360714" y="512160"/>
                </a:lnTo>
                <a:cubicBezTo>
                  <a:pt x="1371600" y="508531"/>
                  <a:pt x="1382239" y="504057"/>
                  <a:pt x="1393371" y="501274"/>
                </a:cubicBezTo>
                <a:cubicBezTo>
                  <a:pt x="1407885" y="497645"/>
                  <a:pt x="1422309" y="493633"/>
                  <a:pt x="1436914" y="490388"/>
                </a:cubicBezTo>
                <a:cubicBezTo>
                  <a:pt x="1454976" y="486374"/>
                  <a:pt x="1473493" y="484371"/>
                  <a:pt x="1491343" y="479503"/>
                </a:cubicBezTo>
                <a:cubicBezTo>
                  <a:pt x="1491351" y="479501"/>
                  <a:pt x="1572981" y="452289"/>
                  <a:pt x="1589314" y="446845"/>
                </a:cubicBezTo>
                <a:cubicBezTo>
                  <a:pt x="1600200" y="443217"/>
                  <a:pt x="1610839" y="438743"/>
                  <a:pt x="1621971" y="435960"/>
                </a:cubicBezTo>
                <a:cubicBezTo>
                  <a:pt x="1636485" y="432331"/>
                  <a:pt x="1651129" y="429184"/>
                  <a:pt x="1665514" y="425074"/>
                </a:cubicBezTo>
                <a:cubicBezTo>
                  <a:pt x="1676547" y="421922"/>
                  <a:pt x="1687101" y="417207"/>
                  <a:pt x="1698171" y="414188"/>
                </a:cubicBezTo>
                <a:cubicBezTo>
                  <a:pt x="1727039" y="406315"/>
                  <a:pt x="1756871" y="401879"/>
                  <a:pt x="1785257" y="392417"/>
                </a:cubicBezTo>
                <a:lnTo>
                  <a:pt x="1915886" y="348874"/>
                </a:lnTo>
                <a:cubicBezTo>
                  <a:pt x="1915891" y="348872"/>
                  <a:pt x="1981194" y="327104"/>
                  <a:pt x="1981200" y="327103"/>
                </a:cubicBezTo>
                <a:cubicBezTo>
                  <a:pt x="2115415" y="312190"/>
                  <a:pt x="2046476" y="319487"/>
                  <a:pt x="2188028" y="305331"/>
                </a:cubicBezTo>
                <a:cubicBezTo>
                  <a:pt x="2262682" y="280446"/>
                  <a:pt x="2170021" y="309833"/>
                  <a:pt x="2275114" y="283560"/>
                </a:cubicBezTo>
                <a:cubicBezTo>
                  <a:pt x="2286246" y="280777"/>
                  <a:pt x="2296639" y="275457"/>
                  <a:pt x="2307771" y="272674"/>
                </a:cubicBezTo>
                <a:cubicBezTo>
                  <a:pt x="2325721" y="268186"/>
                  <a:pt x="2344250" y="266275"/>
                  <a:pt x="2362200" y="261788"/>
                </a:cubicBezTo>
                <a:cubicBezTo>
                  <a:pt x="2447623" y="240433"/>
                  <a:pt x="2319937" y="257796"/>
                  <a:pt x="2471057" y="240017"/>
                </a:cubicBezTo>
                <a:cubicBezTo>
                  <a:pt x="2513961" y="234969"/>
                  <a:pt x="2597154" y="230263"/>
                  <a:pt x="2645228" y="218245"/>
                </a:cubicBezTo>
                <a:cubicBezTo>
                  <a:pt x="2667492" y="212679"/>
                  <a:pt x="2688771" y="203731"/>
                  <a:pt x="2710543" y="196474"/>
                </a:cubicBezTo>
                <a:cubicBezTo>
                  <a:pt x="2721429" y="192845"/>
                  <a:pt x="2733653" y="191953"/>
                  <a:pt x="2743200" y="185588"/>
                </a:cubicBezTo>
                <a:cubicBezTo>
                  <a:pt x="2754086" y="178331"/>
                  <a:pt x="2763902" y="169130"/>
                  <a:pt x="2775857" y="163817"/>
                </a:cubicBezTo>
                <a:cubicBezTo>
                  <a:pt x="2829163" y="140125"/>
                  <a:pt x="2835988" y="145778"/>
                  <a:pt x="2884714" y="131160"/>
                </a:cubicBezTo>
                <a:cubicBezTo>
                  <a:pt x="2906695" y="124566"/>
                  <a:pt x="2928257" y="116645"/>
                  <a:pt x="2950028" y="109388"/>
                </a:cubicBezTo>
                <a:lnTo>
                  <a:pt x="3015343" y="87617"/>
                </a:lnTo>
                <a:cubicBezTo>
                  <a:pt x="3026229" y="83988"/>
                  <a:pt x="3036682" y="78617"/>
                  <a:pt x="3048000" y="76731"/>
                </a:cubicBezTo>
                <a:cubicBezTo>
                  <a:pt x="3142170" y="61035"/>
                  <a:pt x="3091413" y="68582"/>
                  <a:pt x="3200400" y="54960"/>
                </a:cubicBezTo>
                <a:cubicBezTo>
                  <a:pt x="3214914" y="51331"/>
                  <a:pt x="3229156" y="46349"/>
                  <a:pt x="3243943" y="44074"/>
                </a:cubicBezTo>
                <a:cubicBezTo>
                  <a:pt x="3331474" y="30607"/>
                  <a:pt x="3475208" y="24318"/>
                  <a:pt x="3548743" y="22303"/>
                </a:cubicBezTo>
                <a:lnTo>
                  <a:pt x="4136571" y="11417"/>
                </a:lnTo>
                <a:cubicBezTo>
                  <a:pt x="4226940" y="-3645"/>
                  <a:pt x="4179814" y="531"/>
                  <a:pt x="4278086" y="531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6372200" y="1196752"/>
            <a:ext cx="227177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Does not goes down</a:t>
            </a:r>
            <a:endParaRPr lang="ru-RU" dirty="0"/>
          </a:p>
        </p:txBody>
      </p:sp>
      <p:cxnSp>
        <p:nvCxnSpPr>
          <p:cNvPr id="10" name="Соединительная линия уступом 9"/>
          <p:cNvCxnSpPr/>
          <p:nvPr/>
        </p:nvCxnSpPr>
        <p:spPr>
          <a:xfrm rot="16200000" flipV="1">
            <a:off x="6516216" y="908720"/>
            <a:ext cx="360040" cy="21602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32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ru-RU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1700808"/>
            <a:ext cx="5285301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132856"/>
            <a:ext cx="3243363" cy="1709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221" y="3861048"/>
            <a:ext cx="2825147" cy="494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408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2276872"/>
            <a:ext cx="7467600" cy="1143000"/>
          </a:xfrm>
        </p:spPr>
        <p:txBody>
          <a:bodyPr/>
          <a:lstStyle/>
          <a:p>
            <a:r>
              <a:rPr lang="en-US" dirty="0" smtClean="0"/>
              <a:t>Computing Parameters Analytically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903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467600" cy="1143000"/>
          </a:xfrm>
        </p:spPr>
        <p:txBody>
          <a:bodyPr/>
          <a:lstStyle/>
          <a:p>
            <a:r>
              <a:rPr lang="en-US" b="1" dirty="0"/>
              <a:t>Normal Equation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11560" y="1326778"/>
            <a:ext cx="80648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normal </a:t>
            </a:r>
            <a:r>
              <a:rPr lang="en-US" dirty="0" smtClean="0"/>
              <a:t>equation for some </a:t>
            </a:r>
            <a:r>
              <a:rPr lang="en-US" dirty="0"/>
              <a:t>linear regression problems, will </a:t>
            </a:r>
            <a:r>
              <a:rPr lang="en-US" dirty="0" smtClean="0"/>
              <a:t>give </a:t>
            </a:r>
            <a:r>
              <a:rPr lang="en-US" dirty="0"/>
              <a:t>us a much better way </a:t>
            </a:r>
            <a:r>
              <a:rPr lang="en-US" dirty="0" smtClean="0"/>
              <a:t>to </a:t>
            </a:r>
            <a:r>
              <a:rPr lang="en-US" dirty="0"/>
              <a:t>solve for the optimal value </a:t>
            </a:r>
            <a:r>
              <a:rPr lang="en-US" dirty="0" smtClean="0"/>
              <a:t>of </a:t>
            </a:r>
            <a:r>
              <a:rPr lang="en-US" dirty="0"/>
              <a:t>the parameters theta. 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21" y="2694930"/>
            <a:ext cx="6000750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82621" y="2190874"/>
            <a:ext cx="6154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Algorithm for the linear regression is Gradient Descent.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49199" y="4855170"/>
            <a:ext cx="835525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In Gradient Descent in order to converge to global minimum we do an iterative steps.</a:t>
            </a:r>
            <a:endParaRPr lang="ru-RU" dirty="0"/>
          </a:p>
        </p:txBody>
      </p:sp>
      <p:cxnSp>
        <p:nvCxnSpPr>
          <p:cNvPr id="7" name="Прямая со стрелкой 6"/>
          <p:cNvCxnSpPr/>
          <p:nvPr/>
        </p:nvCxnSpPr>
        <p:spPr>
          <a:xfrm flipH="1" flipV="1">
            <a:off x="5220072" y="4207098"/>
            <a:ext cx="1656184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4427984" y="3487018"/>
            <a:ext cx="82372" cy="2461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4561636" y="3744937"/>
            <a:ext cx="154380" cy="318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4777660" y="4063082"/>
            <a:ext cx="226388" cy="123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063" y="5519232"/>
            <a:ext cx="5066169" cy="9201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7193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Intuition of Normal Equation</a:t>
            </a:r>
            <a:endParaRPr lang="ru-RU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7848872" cy="2136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82797" y="2696881"/>
            <a:ext cx="4879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r>
              <a:rPr lang="en-US" dirty="0" smtClean="0"/>
              <a:t>ow </a:t>
            </a:r>
            <a:r>
              <a:rPr lang="en-US" dirty="0"/>
              <a:t>do you minimize a quadratic function? 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3212976"/>
            <a:ext cx="2880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Calculus we know: 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679657" y="3151965"/>
                <a:ext cx="1722074" cy="4913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ru-RU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𝜃</m:t>
                        </m:r>
                      </m:den>
                    </m:f>
                  </m:oMath>
                </a14:m>
                <a:r>
                  <a:rPr lang="en-US" dirty="0" smtClean="0"/>
                  <a:t>J = ……. = 0</a:t>
                </a:r>
                <a:endParaRPr lang="ru-R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9657" y="3151965"/>
                <a:ext cx="1722074" cy="491353"/>
              </a:xfrm>
              <a:prstGeom prst="rect">
                <a:avLst/>
              </a:prstGeom>
              <a:blipFill rotWithShape="1">
                <a:blip r:embed="rId3"/>
                <a:stretch>
                  <a:fillRect r="-2128" b="-49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04" y="4642064"/>
            <a:ext cx="7173671" cy="1825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491880" y="1403484"/>
            <a:ext cx="282641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Theta is just a row value</a:t>
            </a:r>
            <a:endParaRPr lang="ru-RU" dirty="0"/>
          </a:p>
        </p:txBody>
      </p:sp>
      <p:cxnSp>
        <p:nvCxnSpPr>
          <p:cNvPr id="8" name="Прямая со стрелкой 7"/>
          <p:cNvCxnSpPr/>
          <p:nvPr/>
        </p:nvCxnSpPr>
        <p:spPr>
          <a:xfrm flipH="1">
            <a:off x="3491880" y="1772816"/>
            <a:ext cx="36004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750792" y="4005064"/>
            <a:ext cx="765169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What if theta </a:t>
            </a:r>
            <a:r>
              <a:rPr lang="en-US" dirty="0"/>
              <a:t>is </a:t>
            </a:r>
            <a:r>
              <a:rPr lang="en-US" dirty="0" smtClean="0"/>
              <a:t>no </a:t>
            </a:r>
            <a:r>
              <a:rPr lang="en-US" dirty="0"/>
              <a:t>longer just a real </a:t>
            </a:r>
            <a:r>
              <a:rPr lang="en-US" dirty="0" smtClean="0"/>
              <a:t>number, but</a:t>
            </a:r>
            <a:r>
              <a:rPr lang="en-US" dirty="0"/>
              <a:t>, instead, is this </a:t>
            </a:r>
            <a:r>
              <a:rPr lang="en-US" dirty="0" smtClean="0"/>
              <a:t> n+1-dimensional parameter </a:t>
            </a:r>
            <a:r>
              <a:rPr lang="en-US" dirty="0"/>
              <a:t>vector</a:t>
            </a:r>
          </a:p>
        </p:txBody>
      </p:sp>
      <p:cxnSp>
        <p:nvCxnSpPr>
          <p:cNvPr id="11" name="Прямая со стрелкой 10"/>
          <p:cNvCxnSpPr/>
          <p:nvPr/>
        </p:nvCxnSpPr>
        <p:spPr>
          <a:xfrm flipH="1">
            <a:off x="1763688" y="4651395"/>
            <a:ext cx="576064" cy="2177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6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4664"/>
            <a:ext cx="8136904" cy="2740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497" y="1089036"/>
            <a:ext cx="942207" cy="176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7544" y="1089036"/>
            <a:ext cx="61747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Add</a:t>
            </a:r>
            <a:endParaRPr lang="ru-RU" dirty="0"/>
          </a:p>
        </p:txBody>
      </p:sp>
      <p:cxnSp>
        <p:nvCxnSpPr>
          <p:cNvPr id="4" name="Прямая со стрелкой 3"/>
          <p:cNvCxnSpPr/>
          <p:nvPr/>
        </p:nvCxnSpPr>
        <p:spPr>
          <a:xfrm>
            <a:off x="1085021" y="1458368"/>
            <a:ext cx="246619" cy="984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068960"/>
            <a:ext cx="3312368" cy="1636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Левая фигурная скобка 4"/>
          <p:cNvSpPr/>
          <p:nvPr/>
        </p:nvSpPr>
        <p:spPr>
          <a:xfrm rot="16200000">
            <a:off x="3808267" y="325007"/>
            <a:ext cx="180019" cy="523587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004080"/>
            <a:ext cx="1551037" cy="1714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Прямая со стрелкой 11"/>
          <p:cNvCxnSpPr/>
          <p:nvPr/>
        </p:nvCxnSpPr>
        <p:spPr>
          <a:xfrm>
            <a:off x="7401018" y="2942946"/>
            <a:ext cx="123310" cy="1260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63888" y="4509120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(m x n+1)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078835" y="4533719"/>
            <a:ext cx="2644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 – dimensional vector</a:t>
            </a:r>
            <a:endParaRPr lang="ru-RU" dirty="0"/>
          </a:p>
        </p:txBody>
      </p:sp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966" y="5208527"/>
            <a:ext cx="2982242" cy="75819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2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equation</a:t>
            </a:r>
            <a:endParaRPr lang="ru-RU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6362700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132856"/>
            <a:ext cx="3771900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221088"/>
            <a:ext cx="3299276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627" y="4015865"/>
            <a:ext cx="1800225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6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820" y="4153259"/>
            <a:ext cx="2238375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733256"/>
            <a:ext cx="2982242" cy="75819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756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/>
          <a:lstStyle/>
          <a:p>
            <a:r>
              <a:rPr lang="en-US" dirty="0" smtClean="0"/>
              <a:t>Training</a:t>
            </a:r>
            <a:endParaRPr lang="ru-RU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45" y="1268760"/>
            <a:ext cx="6398287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764704"/>
            <a:ext cx="2886075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5-конечная звезда 2"/>
          <p:cNvSpPr/>
          <p:nvPr/>
        </p:nvSpPr>
        <p:spPr>
          <a:xfrm>
            <a:off x="5940152" y="3068960"/>
            <a:ext cx="288032" cy="28803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887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32656"/>
            <a:ext cx="270510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92" y="1027981"/>
            <a:ext cx="437197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523281"/>
            <a:ext cx="3673878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212976"/>
            <a:ext cx="4536504" cy="862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Прямая со стрелкой 3"/>
          <p:cNvCxnSpPr/>
          <p:nvPr/>
        </p:nvCxnSpPr>
        <p:spPr>
          <a:xfrm>
            <a:off x="1835696" y="1412776"/>
            <a:ext cx="576064" cy="201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1115616" y="1412776"/>
            <a:ext cx="2160240" cy="201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395536" y="4509120"/>
            <a:ext cx="798046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No </a:t>
            </a:r>
            <a:r>
              <a:rPr lang="en-US" dirty="0"/>
              <a:t>need to do features </a:t>
            </a:r>
            <a:r>
              <a:rPr lang="en-US" dirty="0" smtClean="0"/>
              <a:t>scaling</a:t>
            </a:r>
            <a:r>
              <a:rPr lang="en-US" dirty="0"/>
              <a:t>, although of course </a:t>
            </a:r>
            <a:r>
              <a:rPr lang="en-US" dirty="0" smtClean="0"/>
              <a:t>if </a:t>
            </a:r>
            <a:r>
              <a:rPr lang="en-US" dirty="0"/>
              <a:t>you are using gradient descent, </a:t>
            </a:r>
            <a:r>
              <a:rPr lang="en-US" dirty="0" smtClean="0"/>
              <a:t>then</a:t>
            </a:r>
            <a:r>
              <a:rPr lang="en-US" dirty="0"/>
              <a:t>, features scaling is </a:t>
            </a:r>
            <a:r>
              <a:rPr lang="en-US" dirty="0" smtClean="0"/>
              <a:t>still important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21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648"/>
            <a:ext cx="6203766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291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32656"/>
            <a:ext cx="8356718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92896"/>
            <a:ext cx="3024337" cy="904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469536"/>
            <a:ext cx="3312368" cy="1147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4017712" y="3588565"/>
            <a:ext cx="45720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/>
              <a:t>if n is relatively small, </a:t>
            </a:r>
          </a:p>
          <a:p>
            <a:r>
              <a:rPr lang="en-US" dirty="0"/>
              <a:t>then the normal equation might give you a better way to solve the parameters</a:t>
            </a:r>
          </a:p>
        </p:txBody>
      </p:sp>
      <p:cxnSp>
        <p:nvCxnSpPr>
          <p:cNvPr id="4" name="Прямая со стрелкой 3"/>
          <p:cNvCxnSpPr/>
          <p:nvPr/>
        </p:nvCxnSpPr>
        <p:spPr>
          <a:xfrm>
            <a:off x="5868144" y="4511895"/>
            <a:ext cx="0" cy="2132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4"/>
          <p:cNvSpPr/>
          <p:nvPr/>
        </p:nvSpPr>
        <p:spPr>
          <a:xfrm>
            <a:off x="4079776" y="4779964"/>
            <a:ext cx="384752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What does small and large mean? </a:t>
            </a:r>
            <a:endParaRPr lang="ru-RU" dirty="0"/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5868144" y="5149296"/>
            <a:ext cx="0" cy="2239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3888432" y="5398394"/>
            <a:ext cx="45720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/>
              <a:t>the number of features is less </a:t>
            </a:r>
            <a:r>
              <a:rPr lang="en-US" dirty="0" smtClean="0"/>
              <a:t>than </a:t>
            </a:r>
            <a:r>
              <a:rPr lang="en-US" dirty="0"/>
              <a:t>1000</a:t>
            </a:r>
          </a:p>
        </p:txBody>
      </p:sp>
    </p:spTree>
    <p:extLst>
      <p:ext uri="{BB962C8B-B14F-4D97-AF65-F5344CB8AC3E}">
        <p14:creationId xmlns:p14="http://schemas.microsoft.com/office/powerpoint/2010/main" val="93392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7467600" cy="1143000"/>
          </a:xfrm>
        </p:spPr>
        <p:txBody>
          <a:bodyPr/>
          <a:lstStyle/>
          <a:p>
            <a:r>
              <a:rPr lang="en-US" dirty="0"/>
              <a:t>Normal Equation </a:t>
            </a:r>
            <a:r>
              <a:rPr lang="en-US" dirty="0" err="1"/>
              <a:t>Noninvertibility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43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</a:t>
            </a:r>
            <a:endParaRPr lang="ru-RU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7560840" cy="3452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568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09600"/>
            <a:ext cx="7676845" cy="3539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930304"/>
            <a:ext cx="200025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444654"/>
            <a:ext cx="2827422" cy="547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Соединительная линия уступом 4"/>
          <p:cNvCxnSpPr/>
          <p:nvPr/>
        </p:nvCxnSpPr>
        <p:spPr>
          <a:xfrm rot="16200000" flipH="1">
            <a:off x="7039597" y="2224188"/>
            <a:ext cx="305417" cy="23199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251520" y="2494637"/>
            <a:ext cx="482453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the algebra </a:t>
            </a:r>
            <a:r>
              <a:rPr lang="en-US" dirty="0" smtClean="0"/>
              <a:t>actually shows </a:t>
            </a:r>
            <a:r>
              <a:rPr lang="en-US" dirty="0"/>
              <a:t>that </a:t>
            </a:r>
            <a:r>
              <a:rPr lang="en-US" dirty="0" smtClean="0"/>
              <a:t>if your </a:t>
            </a:r>
            <a:r>
              <a:rPr lang="en-US" dirty="0"/>
              <a:t>two features </a:t>
            </a:r>
            <a:r>
              <a:rPr lang="en-US" dirty="0" smtClean="0"/>
              <a:t>are </a:t>
            </a:r>
            <a:r>
              <a:rPr lang="en-US" dirty="0"/>
              <a:t>related, are </a:t>
            </a:r>
            <a:r>
              <a:rPr lang="en-US" dirty="0" smtClean="0"/>
              <a:t>a linear </a:t>
            </a:r>
            <a:r>
              <a:rPr lang="en-US" dirty="0"/>
              <a:t>equation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489858" y="4475593"/>
            <a:ext cx="7538526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Solutions to the above problems include deleting a feature that is linearly dependent with another or deleting one or more features when there are too many features.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066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variables </a:t>
            </a:r>
            <a:endParaRPr lang="ru-RU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84784"/>
            <a:ext cx="7415699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509120"/>
            <a:ext cx="5205331" cy="1535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23250" y="2068812"/>
            <a:ext cx="43633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x1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411760" y="2123564"/>
            <a:ext cx="43633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x2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703614" y="2123564"/>
            <a:ext cx="43633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x3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143774" y="2132856"/>
            <a:ext cx="43633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x4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876256" y="2123564"/>
            <a:ext cx="3080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y</a:t>
            </a:r>
            <a:endParaRPr lang="ru-RU" dirty="0"/>
          </a:p>
        </p:txBody>
      </p:sp>
      <p:sp>
        <p:nvSpPr>
          <p:cNvPr id="10" name="Правая фигурная скобка 9"/>
          <p:cNvSpPr/>
          <p:nvPr/>
        </p:nvSpPr>
        <p:spPr>
          <a:xfrm>
            <a:off x="7308304" y="2502188"/>
            <a:ext cx="361165" cy="15748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7664054" y="3059668"/>
            <a:ext cx="78579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m=47</a:t>
            </a:r>
            <a:endParaRPr lang="ru-RU" dirty="0"/>
          </a:p>
        </p:txBody>
      </p:sp>
      <p:sp>
        <p:nvSpPr>
          <p:cNvPr id="13" name="Правая фигурная скобка 12"/>
          <p:cNvSpPr/>
          <p:nvPr/>
        </p:nvSpPr>
        <p:spPr>
          <a:xfrm rot="5400000">
            <a:off x="3368043" y="1648980"/>
            <a:ext cx="333329" cy="538695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3343574" y="4499828"/>
            <a:ext cx="59343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n=4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084168" y="4869160"/>
                <a:ext cx="780727" cy="369332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00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4869160"/>
                <a:ext cx="78072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379" y="4262129"/>
            <a:ext cx="1085850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114800" y="25451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942" y="5719454"/>
            <a:ext cx="5334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6867325" y="5858638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847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5" grpId="0" animBg="1"/>
      <p:bldP spid="16" grpId="0" animBg="1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829"/>
          <a:stretch/>
        </p:blipFill>
        <p:spPr bwMode="auto">
          <a:xfrm>
            <a:off x="467543" y="116632"/>
            <a:ext cx="8069397" cy="1114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20930" y="1295382"/>
                <a:ext cx="5158528" cy="43088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ru-RU" sz="220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sub>
                      </m:sSub>
                      <m:r>
                        <a:rPr lang="en-US" sz="2200" b="0" i="1" smtClean="0">
                          <a:latin typeface="Cambria Math"/>
                        </a:rPr>
                        <m:t>(</m:t>
                      </m:r>
                      <m:r>
                        <a:rPr lang="en-US" sz="2200" b="0" i="1" smtClean="0">
                          <a:latin typeface="Cambria Math"/>
                        </a:rPr>
                        <m:t>𝑥</m:t>
                      </m:r>
                      <m:r>
                        <a:rPr lang="en-US" sz="2200" b="0" i="1" smtClean="0">
                          <a:latin typeface="Cambria Math"/>
                        </a:rPr>
                        <m:t>)=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2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ru-RU" sz="22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30" y="1295382"/>
                <a:ext cx="5158528" cy="430887"/>
              </a:xfrm>
              <a:prstGeom prst="rect">
                <a:avLst/>
              </a:prstGeom>
              <a:blipFill rotWithShape="1">
                <a:blip r:embed="rId3"/>
                <a:stretch>
                  <a:fillRect b="-14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200194" y="1846624"/>
                <a:ext cx="5007205" cy="3693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.: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ru-RU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)=80+0.1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+0.01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+3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+4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194" y="1846624"/>
                <a:ext cx="5007205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Прямая соединительная линия 4"/>
          <p:cNvCxnSpPr/>
          <p:nvPr/>
        </p:nvCxnSpPr>
        <p:spPr>
          <a:xfrm>
            <a:off x="179512" y="2348880"/>
            <a:ext cx="83574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042" y="2492896"/>
            <a:ext cx="453390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996952"/>
            <a:ext cx="431482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356992"/>
            <a:ext cx="5943600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65" y="4869160"/>
            <a:ext cx="5686425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078" y="6093296"/>
            <a:ext cx="418147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7331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996952"/>
            <a:ext cx="7467600" cy="1143000"/>
          </a:xfrm>
        </p:spPr>
        <p:txBody>
          <a:bodyPr>
            <a:normAutofit fontScale="90000"/>
          </a:bodyPr>
          <a:lstStyle/>
          <a:p>
            <a:pPr fontAlgn="t"/>
            <a:r>
              <a:rPr lang="fr-FR" dirty="0"/>
              <a:t/>
            </a:r>
            <a:br>
              <a:rPr lang="fr-FR" dirty="0"/>
            </a:br>
            <a:r>
              <a:rPr lang="fr-FR" b="1" dirty="0"/>
              <a:t>Gradient Descent for Multiple Variables</a:t>
            </a:r>
            <a:br>
              <a:rPr lang="fr-FR" b="1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565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Summarizing previous slides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8073746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049486" y="2150894"/>
            <a:ext cx="345639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l-GR" dirty="0" smtClean="0"/>
              <a:t>Θ</a:t>
            </a:r>
            <a:r>
              <a:rPr lang="en-US" dirty="0" smtClean="0"/>
              <a:t> – vector with n+1 dimension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484059" y="1340768"/>
                <a:ext cx="7786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1</a:t>
                </a:r>
                <a:endParaRPr lang="ru-RU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059" y="1340768"/>
                <a:ext cx="77867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6299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789040"/>
            <a:ext cx="8117733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012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476672"/>
            <a:ext cx="4059980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59160"/>
            <a:ext cx="4294632" cy="2543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Прямая соединительная линия 3"/>
          <p:cNvCxnSpPr/>
          <p:nvPr/>
        </p:nvCxnSpPr>
        <p:spPr>
          <a:xfrm>
            <a:off x="4364977" y="188640"/>
            <a:ext cx="81009" cy="65527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555" y="3002707"/>
            <a:ext cx="4136982" cy="2371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Прямая со стрелкой 8"/>
          <p:cNvCxnSpPr/>
          <p:nvPr/>
        </p:nvCxnSpPr>
        <p:spPr>
          <a:xfrm>
            <a:off x="4139952" y="2060848"/>
            <a:ext cx="720080" cy="94185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4139952" y="3351237"/>
            <a:ext cx="576064" cy="65382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02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467600" cy="580926"/>
          </a:xfrm>
        </p:spPr>
        <p:txBody>
          <a:bodyPr/>
          <a:lstStyle/>
          <a:p>
            <a:r>
              <a:rPr lang="en-US" dirty="0" smtClean="0"/>
              <a:t>Gradient Descent in Practice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50" y="980728"/>
            <a:ext cx="6696744" cy="2128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03" y="2924944"/>
            <a:ext cx="4110693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14" y="2846960"/>
            <a:ext cx="3871469" cy="379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18" y="2924944"/>
            <a:ext cx="3878162" cy="3662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436096" y="3861048"/>
            <a:ext cx="2376264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Very long time to find a global minimum.</a:t>
            </a:r>
          </a:p>
          <a:p>
            <a:r>
              <a:rPr lang="en-US" dirty="0" smtClean="0"/>
              <a:t>In this settings, the useful thing to do is – </a:t>
            </a:r>
            <a:r>
              <a:rPr lang="en-US" b="1" dirty="0" smtClean="0"/>
              <a:t>FEATURE SCALING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33346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1893</TotalTime>
  <Words>786</Words>
  <Application>Microsoft Office PowerPoint</Application>
  <PresentationFormat>Экран (4:3)</PresentationFormat>
  <Paragraphs>88</Paragraphs>
  <Slides>33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4" baseType="lpstr">
      <vt:lpstr>Эркер</vt:lpstr>
      <vt:lpstr>Multivariate Linear Regression</vt:lpstr>
      <vt:lpstr>Couple of words</vt:lpstr>
      <vt:lpstr>Презентация PowerPoint</vt:lpstr>
      <vt:lpstr>Multiple variables </vt:lpstr>
      <vt:lpstr>Презентация PowerPoint</vt:lpstr>
      <vt:lpstr> Gradient Descent for Multiple Variables </vt:lpstr>
      <vt:lpstr>Summarizing previous slides</vt:lpstr>
      <vt:lpstr>Презентация PowerPoint</vt:lpstr>
      <vt:lpstr>Gradient Descent in Practice</vt:lpstr>
      <vt:lpstr>Презентация PowerPoint</vt:lpstr>
      <vt:lpstr>Презентация PowerPoint</vt:lpstr>
      <vt:lpstr>Презентация PowerPoint</vt:lpstr>
      <vt:lpstr>Plan</vt:lpstr>
      <vt:lpstr>Презентация PowerPoint</vt:lpstr>
      <vt:lpstr>Презентация PowerPoint</vt:lpstr>
      <vt:lpstr>Презентация PowerPoint</vt:lpstr>
      <vt:lpstr>Презентация PowerPoint</vt:lpstr>
      <vt:lpstr>Features  and   polynomial  regression   </vt:lpstr>
      <vt:lpstr>Презентация PowerPoint</vt:lpstr>
      <vt:lpstr>Презентация PowerPoint</vt:lpstr>
      <vt:lpstr>Презентация PowerPoint</vt:lpstr>
      <vt:lpstr>Example</vt:lpstr>
      <vt:lpstr>Computing Parameters Analytically</vt:lpstr>
      <vt:lpstr>Normal Equation</vt:lpstr>
      <vt:lpstr>Some Intuition of Normal Equation</vt:lpstr>
      <vt:lpstr>Презентация PowerPoint</vt:lpstr>
      <vt:lpstr>More about equation</vt:lpstr>
      <vt:lpstr>Training</vt:lpstr>
      <vt:lpstr>Презентация PowerPoint</vt:lpstr>
      <vt:lpstr>Презентация PowerPoint</vt:lpstr>
      <vt:lpstr>Normal Equation Noninvertibility</vt:lpstr>
      <vt:lpstr>Exception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Alibek</dc:creator>
  <cp:lastModifiedBy>Пользователь Windows</cp:lastModifiedBy>
  <cp:revision>302</cp:revision>
  <dcterms:created xsi:type="dcterms:W3CDTF">2019-08-08T07:08:36Z</dcterms:created>
  <dcterms:modified xsi:type="dcterms:W3CDTF">2019-09-06T03:19:27Z</dcterms:modified>
</cp:coreProperties>
</file>