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media1.gif" ContentType="video/unknown"/>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79" r:id="rId6"/>
    <p:sldId id="280" r:id="rId7"/>
    <p:sldId id="260" r:id="rId8"/>
    <p:sldId id="261" r:id="rId9"/>
    <p:sldId id="264" r:id="rId10"/>
    <p:sldId id="263" r:id="rId11"/>
    <p:sldId id="262"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8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27962C-446A-445F-BDAD-7E0F426B38FA}" type="datetimeFigureOut">
              <a:rPr lang="ru-RU" smtClean="0"/>
              <a:pPr/>
              <a:t>28.09.2019</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24F5A6-3C95-4D94-B264-72DCDB2EEDBC}" type="slidenum">
              <a:rPr lang="ru-RU" smtClean="0"/>
              <a:pPr/>
              <a:t>‹#›</a:t>
            </a:fld>
            <a:endParaRPr lang="ru-RU" dirty="0"/>
          </a:p>
        </p:txBody>
      </p:sp>
    </p:spTree>
    <p:extLst>
      <p:ext uri="{BB962C8B-B14F-4D97-AF65-F5344CB8AC3E}">
        <p14:creationId xmlns:p14="http://schemas.microsoft.com/office/powerpoint/2010/main" val="4261942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324F5A6-3C95-4D94-B264-72DCDB2EEDBC}" type="slidenum">
              <a:rPr lang="ru-RU" smtClean="0"/>
              <a:pPr/>
              <a:t>3</a:t>
            </a:fld>
            <a:endParaRPr lang="ru-RU" dirty="0"/>
          </a:p>
        </p:txBody>
      </p:sp>
    </p:spTree>
    <p:extLst>
      <p:ext uri="{BB962C8B-B14F-4D97-AF65-F5344CB8AC3E}">
        <p14:creationId xmlns:p14="http://schemas.microsoft.com/office/powerpoint/2010/main" val="2615799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B4C71EC6-210F-42DE-9C53-41977AD35B3D}" type="datetimeFigureOut">
              <a:rPr lang="ru-RU" smtClean="0"/>
              <a:pPr/>
              <a:t>28.09.2019</a:t>
            </a:fld>
            <a:endParaRPr lang="ru-RU" dirty="0"/>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dirty="0"/>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B19B0651-EE4F-4900-A07F-96A6BFA9D0F0}" type="slidenum">
              <a:rPr lang="ru-RU" smtClean="0"/>
              <a:pPr/>
              <a:t>‹#›</a:t>
            </a:fld>
            <a:endParaRPr lang="ru-RU"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pPr/>
              <a:t>28.09.2019</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pPr/>
              <a:t>28.09.2019</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Объект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B4C71EC6-210F-42DE-9C53-41977AD35B3D}" type="datetimeFigureOut">
              <a:rPr lang="ru-RU" smtClean="0"/>
              <a:pPr/>
              <a:t>28.09.2019</a:t>
            </a:fld>
            <a:endParaRPr lang="ru-RU" dirty="0"/>
          </a:p>
        </p:txBody>
      </p:sp>
      <p:sp>
        <p:nvSpPr>
          <p:cNvPr id="9" name="Номер слайда 8"/>
          <p:cNvSpPr>
            <a:spLocks noGrp="1"/>
          </p:cNvSpPr>
          <p:nvPr>
            <p:ph type="sldNum" sz="quarter" idx="15"/>
          </p:nvPr>
        </p:nvSpPr>
        <p:spPr/>
        <p:txBody>
          <a:bodyPr rtlCol="0"/>
          <a:lstStyle/>
          <a:p>
            <a:fld id="{B19B0651-EE4F-4900-A07F-96A6BFA9D0F0}" type="slidenum">
              <a:rPr lang="ru-RU" smtClean="0"/>
              <a:pPr/>
              <a:t>‹#›</a:t>
            </a:fld>
            <a:endParaRPr lang="ru-RU" dirty="0"/>
          </a:p>
        </p:txBody>
      </p:sp>
      <p:sp>
        <p:nvSpPr>
          <p:cNvPr id="10" name="Нижний колонтитул 9"/>
          <p:cNvSpPr>
            <a:spLocks noGrp="1"/>
          </p:cNvSpPr>
          <p:nvPr>
            <p:ph type="ftr" sz="quarter" idx="16"/>
          </p:nvPr>
        </p:nvSpPr>
        <p:spPr/>
        <p:txBody>
          <a:bodyPr rtlCol="0"/>
          <a:lstStyle/>
          <a:p>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B4C71EC6-210F-42DE-9C53-41977AD35B3D}" type="datetimeFigureOut">
              <a:rPr lang="ru-RU" smtClean="0"/>
              <a:pPr/>
              <a:t>28.09.2019</a:t>
            </a:fld>
            <a:endParaRPr lang="ru-RU" dirty="0"/>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dirty="0"/>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Номер слайда 5"/>
          <p:cNvSpPr>
            <a:spLocks noGrp="1"/>
          </p:cNvSpPr>
          <p:nvPr>
            <p:ph type="sldNum" sz="quarter" idx="12"/>
          </p:nvPr>
        </p:nvSpPr>
        <p:spPr bwMode="auto">
          <a:xfrm>
            <a:off x="1340616" y="4928702"/>
            <a:ext cx="609600" cy="517524"/>
          </a:xfrm>
        </p:spPr>
        <p:txBody>
          <a:bodyPr/>
          <a:lstStyle/>
          <a:p>
            <a:fld id="{B19B0651-EE4F-4900-A07F-96A6BFA9D0F0}" type="slidenum">
              <a:rPr lang="ru-RU" smtClean="0"/>
              <a:pPr/>
              <a:t>‹#›</a:t>
            </a:fld>
            <a:endParaRPr lang="ru-RU"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pPr/>
              <a:t>28.09.2019</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dirty="0"/>
          </a:p>
        </p:txBody>
      </p:sp>
      <p:sp>
        <p:nvSpPr>
          <p:cNvPr id="9" name="Объект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Объект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pPr/>
              <a:t>28.09.2019</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B19B0651-EE4F-4900-A07F-96A6BFA9D0F0}" type="slidenum">
              <a:rPr lang="ru-RU" smtClean="0"/>
              <a:pPr/>
              <a:t>‹#›</a:t>
            </a:fld>
            <a:endParaRPr lang="ru-RU" dirty="0"/>
          </a:p>
        </p:txBody>
      </p:sp>
      <p:sp>
        <p:nvSpPr>
          <p:cNvPr id="11" name="Объект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B4C71EC6-210F-42DE-9C53-41977AD35B3D}" type="datetimeFigureOut">
              <a:rPr lang="ru-RU" smtClean="0"/>
              <a:pPr/>
              <a:t>28.09.2019</a:t>
            </a:fld>
            <a:endParaRPr lang="ru-RU" dirty="0"/>
          </a:p>
        </p:txBody>
      </p:sp>
      <p:sp>
        <p:nvSpPr>
          <p:cNvPr id="7" name="Номер слайда 6"/>
          <p:cNvSpPr>
            <a:spLocks noGrp="1"/>
          </p:cNvSpPr>
          <p:nvPr>
            <p:ph type="sldNum" sz="quarter" idx="11"/>
          </p:nvPr>
        </p:nvSpPr>
        <p:spPr/>
        <p:txBody>
          <a:bodyPr rtlCol="0"/>
          <a:lstStyle/>
          <a:p>
            <a:fld id="{B19B0651-EE4F-4900-A07F-96A6BFA9D0F0}" type="slidenum">
              <a:rPr lang="ru-RU" smtClean="0"/>
              <a:pPr/>
              <a:t>‹#›</a:t>
            </a:fld>
            <a:endParaRPr lang="ru-RU" dirty="0"/>
          </a:p>
        </p:txBody>
      </p:sp>
      <p:sp>
        <p:nvSpPr>
          <p:cNvPr id="8" name="Нижний колонтитул 7"/>
          <p:cNvSpPr>
            <a:spLocks noGrp="1"/>
          </p:cNvSpPr>
          <p:nvPr>
            <p:ph type="ftr" sz="quarter" idx="12"/>
          </p:nvPr>
        </p:nvSpPr>
        <p:spPr/>
        <p:txBody>
          <a:bodyPr rtlCol="0"/>
          <a:lstStyle/>
          <a:p>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pPr/>
              <a:t>28.09.2019</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pPr/>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Объект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B4C71EC6-210F-42DE-9C53-41977AD35B3D}" type="datetimeFigureOut">
              <a:rPr lang="ru-RU" smtClean="0"/>
              <a:pPr/>
              <a:t>28.09.2019</a:t>
            </a:fld>
            <a:endParaRPr lang="ru-RU" dirty="0"/>
          </a:p>
        </p:txBody>
      </p:sp>
      <p:sp>
        <p:nvSpPr>
          <p:cNvPr id="22" name="Номер слайда 21"/>
          <p:cNvSpPr>
            <a:spLocks noGrp="1"/>
          </p:cNvSpPr>
          <p:nvPr>
            <p:ph type="sldNum" sz="quarter" idx="15"/>
          </p:nvPr>
        </p:nvSpPr>
        <p:spPr/>
        <p:txBody>
          <a:bodyPr rtlCol="0"/>
          <a:lstStyle/>
          <a:p>
            <a:fld id="{B19B0651-EE4F-4900-A07F-96A6BFA9D0F0}" type="slidenum">
              <a:rPr lang="ru-RU" smtClean="0"/>
              <a:pPr/>
              <a:t>‹#›</a:t>
            </a:fld>
            <a:endParaRPr lang="ru-RU" dirty="0"/>
          </a:p>
        </p:txBody>
      </p:sp>
      <p:sp>
        <p:nvSpPr>
          <p:cNvPr id="23" name="Нижний колонтитул 22"/>
          <p:cNvSpPr>
            <a:spLocks noGrp="1"/>
          </p:cNvSpPr>
          <p:nvPr>
            <p:ph type="ftr" sz="quarter" idx="16"/>
          </p:nvPr>
        </p:nvSpPr>
        <p:spPr/>
        <p:txBody>
          <a:bodyPr rtlCol="0"/>
          <a:lstStyle/>
          <a:p>
            <a:endParaRPr lang="ru-RU"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dirty="0"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B4C71EC6-210F-42DE-9C53-41977AD35B3D}" type="datetimeFigureOut">
              <a:rPr lang="ru-RU" smtClean="0"/>
              <a:pPr/>
              <a:t>28.09.2019</a:t>
            </a:fld>
            <a:endParaRPr lang="ru-RU" dirty="0"/>
          </a:p>
        </p:txBody>
      </p:sp>
      <p:sp>
        <p:nvSpPr>
          <p:cNvPr id="18" name="Номер слайда 17"/>
          <p:cNvSpPr>
            <a:spLocks noGrp="1"/>
          </p:cNvSpPr>
          <p:nvPr>
            <p:ph type="sldNum" sz="quarter" idx="11"/>
          </p:nvPr>
        </p:nvSpPr>
        <p:spPr/>
        <p:txBody>
          <a:bodyPr rtlCol="0"/>
          <a:lstStyle/>
          <a:p>
            <a:fld id="{B19B0651-EE4F-4900-A07F-96A6BFA9D0F0}" type="slidenum">
              <a:rPr lang="ru-RU" smtClean="0"/>
              <a:pPr/>
              <a:t>‹#›</a:t>
            </a:fld>
            <a:endParaRPr lang="ru-RU" dirty="0"/>
          </a:p>
        </p:txBody>
      </p:sp>
      <p:sp>
        <p:nvSpPr>
          <p:cNvPr id="21" name="Нижний колонтитул 20"/>
          <p:cNvSpPr>
            <a:spLocks noGrp="1"/>
          </p:cNvSpPr>
          <p:nvPr>
            <p:ph type="ftr" sz="quarter" idx="12"/>
          </p:nvPr>
        </p:nvSpPr>
        <p:spPr/>
        <p:txBody>
          <a:bodyPr rtlCol="0"/>
          <a:lstStyle/>
          <a:p>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C71EC6-210F-42DE-9C53-41977AD35B3D}" type="datetimeFigureOut">
              <a:rPr lang="ru-RU" smtClean="0"/>
              <a:pPr/>
              <a:t>28.09.2019</a:t>
            </a:fld>
            <a:endParaRPr lang="ru-RU" dirty="0"/>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dirty="0"/>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9B0651-EE4F-4900-A07F-96A6BFA9D0F0}" type="slidenum">
              <a:rPr lang="ru-RU" smtClean="0"/>
              <a:pPr/>
              <a:t>‹#›</a:t>
            </a:fld>
            <a:endParaRPr lang="ru-R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gif"/><Relationship Id="rId1" Type="http://schemas.microsoft.com/office/2007/relationships/media" Target="../media/media1.gif"/><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86000" y="3679372"/>
            <a:ext cx="6172200" cy="1894362"/>
          </a:xfrm>
        </p:spPr>
        <p:txBody>
          <a:bodyPr/>
          <a:lstStyle/>
          <a:p>
            <a:r>
              <a:rPr lang="en-US" dirty="0" smtClean="0"/>
              <a:t>Neural Networks </a:t>
            </a:r>
            <a:br>
              <a:rPr lang="en-US" dirty="0" smtClean="0"/>
            </a:br>
            <a:endParaRPr lang="ru-RU" dirty="0"/>
          </a:p>
        </p:txBody>
      </p:sp>
      <p:pic>
        <p:nvPicPr>
          <p:cNvPr id="4" name="Picture 2" descr="Картинки по запросу machine learning rob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60647"/>
            <a:ext cx="357187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512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6632"/>
            <a:ext cx="8287268" cy="45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TextBox 1"/>
              <p:cNvSpPr txBox="1"/>
              <p:nvPr/>
            </p:nvSpPr>
            <p:spPr>
              <a:xfrm>
                <a:off x="326584" y="4675460"/>
                <a:ext cx="8233280" cy="1748556"/>
              </a:xfrm>
              <a:prstGeom prst="rect">
                <a:avLst/>
              </a:prstGeom>
              <a:noFill/>
            </p:spPr>
            <p:txBody>
              <a:bodyPr wrap="none" rtlCol="0">
                <a:spAutoFit/>
              </a:bodyPr>
              <a:lstStyle/>
              <a:p>
                <a:r>
                  <a:rPr lang="en-US" dirty="0" smtClean="0"/>
                  <a:t>All thetas now is matrices, NOT vectors!</a:t>
                </a:r>
              </a:p>
              <a:p>
                <a:r>
                  <a:rPr lang="en-US" dirty="0" smtClean="0"/>
                  <a:t>For example, </a:t>
                </a:r>
                <a14:m>
                  <m:oMath xmlns:m="http://schemas.openxmlformats.org/officeDocument/2006/math">
                    <m:sSup>
                      <m:sSupPr>
                        <m:ctrlPr>
                          <a:rPr lang="en-US" i="1" dirty="0" smtClean="0">
                            <a:latin typeface="Cambria Math"/>
                          </a:rPr>
                        </m:ctrlPr>
                      </m:sSupPr>
                      <m:e>
                        <m:r>
                          <m:rPr>
                            <m:sty m:val="p"/>
                          </m:rPr>
                          <a:rPr lang="el-GR" i="1" dirty="0" smtClean="0">
                            <a:latin typeface="Cambria Math"/>
                            <a:ea typeface="Cambria Math"/>
                          </a:rPr>
                          <m:t>Θ</m:t>
                        </m:r>
                      </m:e>
                      <m:sup>
                        <m:r>
                          <a:rPr lang="en-US" b="0" i="1" dirty="0" smtClean="0">
                            <a:latin typeface="Cambria Math"/>
                          </a:rPr>
                          <m:t>1</m:t>
                        </m:r>
                      </m:sup>
                    </m:sSup>
                    <m:r>
                      <a:rPr lang="en-US" i="1" dirty="0" smtClean="0">
                        <a:latin typeface="Cambria Math"/>
                      </a:rPr>
                      <m:t> </m:t>
                    </m:r>
                  </m:oMath>
                </a14:m>
                <a:r>
                  <a:rPr lang="en-US" dirty="0" smtClean="0"/>
                  <a:t>(weights) from input layer to the first hidden layer will be </a:t>
                </a:r>
              </a:p>
              <a:p>
                <a:r>
                  <a:rPr lang="en-US" dirty="0" smtClean="0"/>
                  <a:t>like:</a:t>
                </a:r>
              </a:p>
              <a:p>
                <a:pPr/>
                <a14:m>
                  <m:oMathPara xmlns:m="http://schemas.openxmlformats.org/officeDocument/2006/math">
                    <m:oMathParaPr>
                      <m:jc m:val="centerGroup"/>
                    </m:oMathParaPr>
                    <m:oMath xmlns:m="http://schemas.openxmlformats.org/officeDocument/2006/math">
                      <m:m>
                        <m:mPr>
                          <m:mcs>
                            <m:mc>
                              <m:mcPr>
                                <m:count m:val="3"/>
                                <m:mcJc m:val="center"/>
                              </m:mcPr>
                            </m:mc>
                          </m:mcs>
                          <m:ctrlPr>
                            <a:rPr lang="ru-RU" i="1" smtClean="0">
                              <a:latin typeface="Cambria Math"/>
                            </a:rPr>
                          </m:ctrlPr>
                        </m:mPr>
                        <m:mr>
                          <m:e>
                            <m:sSub>
                              <m:sSubPr>
                                <m:ctrlPr>
                                  <a:rPr lang="ru-RU" i="1" smtClean="0">
                                    <a:latin typeface="Cambria Math"/>
                                  </a:rPr>
                                </m:ctrlPr>
                              </m:sSubPr>
                              <m:e>
                                <m:r>
                                  <a:rPr lang="ru-RU" i="1" smtClean="0">
                                    <a:latin typeface="Cambria Math"/>
                                    <a:ea typeface="Cambria Math"/>
                                  </a:rPr>
                                  <m:t>𝜃</m:t>
                                </m:r>
                              </m:e>
                              <m:sub>
                                <m:r>
                                  <a:rPr lang="en-US" b="0" i="1" smtClean="0">
                                    <a:latin typeface="Cambria Math"/>
                                  </a:rPr>
                                  <m:t>00</m:t>
                                </m:r>
                              </m:sub>
                            </m:sSub>
                          </m:e>
                          <m:e>
                            <m:sSub>
                              <m:sSubPr>
                                <m:ctrlPr>
                                  <a:rPr lang="ru-RU" i="1">
                                    <a:latin typeface="Cambria Math"/>
                                  </a:rPr>
                                </m:ctrlPr>
                              </m:sSubPr>
                              <m:e>
                                <m:r>
                                  <a:rPr lang="ru-RU" i="1">
                                    <a:latin typeface="Cambria Math"/>
                                    <a:ea typeface="Cambria Math"/>
                                  </a:rPr>
                                  <m:t>𝜃</m:t>
                                </m:r>
                              </m:e>
                              <m:sub>
                                <m:r>
                                  <a:rPr lang="en-US" b="0" i="1" smtClean="0">
                                    <a:latin typeface="Cambria Math"/>
                                    <a:ea typeface="Cambria Math"/>
                                  </a:rPr>
                                  <m:t>1</m:t>
                                </m:r>
                                <m:r>
                                  <a:rPr lang="en-US" i="1">
                                    <a:latin typeface="Cambria Math"/>
                                  </a:rPr>
                                  <m:t>0</m:t>
                                </m:r>
                              </m:sub>
                            </m:sSub>
                          </m:e>
                          <m:e>
                            <m:sSub>
                              <m:sSubPr>
                                <m:ctrlPr>
                                  <a:rPr lang="ru-RU" i="1">
                                    <a:latin typeface="Cambria Math"/>
                                  </a:rPr>
                                </m:ctrlPr>
                              </m:sSubPr>
                              <m:e>
                                <m:r>
                                  <a:rPr lang="ru-RU" i="1">
                                    <a:latin typeface="Cambria Math"/>
                                    <a:ea typeface="Cambria Math"/>
                                  </a:rPr>
                                  <m:t>𝜃</m:t>
                                </m:r>
                              </m:e>
                              <m:sub>
                                <m:r>
                                  <a:rPr lang="en-US" b="0" i="1" smtClean="0">
                                    <a:latin typeface="Cambria Math"/>
                                    <a:ea typeface="Cambria Math"/>
                                  </a:rPr>
                                  <m:t>2</m:t>
                                </m:r>
                                <m:r>
                                  <a:rPr lang="en-US" i="1">
                                    <a:latin typeface="Cambria Math"/>
                                  </a:rPr>
                                  <m:t>0</m:t>
                                </m:r>
                              </m:sub>
                            </m:sSub>
                          </m:e>
                        </m:mr>
                        <m:mr>
                          <m:e>
                            <m:sSub>
                              <m:sSubPr>
                                <m:ctrlPr>
                                  <a:rPr lang="ru-RU" i="1">
                                    <a:latin typeface="Cambria Math"/>
                                  </a:rPr>
                                </m:ctrlPr>
                              </m:sSubPr>
                              <m:e>
                                <m:r>
                                  <a:rPr lang="ru-RU" i="1">
                                    <a:latin typeface="Cambria Math"/>
                                    <a:ea typeface="Cambria Math"/>
                                  </a:rPr>
                                  <m:t>𝜃</m:t>
                                </m:r>
                              </m:e>
                              <m:sub>
                                <m:r>
                                  <a:rPr lang="en-US" i="1">
                                    <a:latin typeface="Cambria Math"/>
                                  </a:rPr>
                                  <m:t>0</m:t>
                                </m:r>
                                <m:r>
                                  <a:rPr lang="en-US" b="0" i="1" smtClean="0">
                                    <a:latin typeface="Cambria Math"/>
                                  </a:rPr>
                                  <m:t>1</m:t>
                                </m:r>
                              </m:sub>
                            </m:sSub>
                          </m:e>
                          <m:e>
                            <m:sSub>
                              <m:sSubPr>
                                <m:ctrlPr>
                                  <a:rPr lang="ru-RU" i="1">
                                    <a:latin typeface="Cambria Math"/>
                                  </a:rPr>
                                </m:ctrlPr>
                              </m:sSubPr>
                              <m:e>
                                <m:r>
                                  <a:rPr lang="ru-RU" i="1">
                                    <a:latin typeface="Cambria Math"/>
                                    <a:ea typeface="Cambria Math"/>
                                  </a:rPr>
                                  <m:t>𝜃</m:t>
                                </m:r>
                              </m:e>
                              <m:sub>
                                <m:r>
                                  <a:rPr lang="en-US" b="0" i="1" smtClean="0">
                                    <a:latin typeface="Cambria Math"/>
                                    <a:ea typeface="Cambria Math"/>
                                  </a:rPr>
                                  <m:t>11</m:t>
                                </m:r>
                              </m:sub>
                            </m:sSub>
                          </m:e>
                          <m:e>
                            <m:sSub>
                              <m:sSubPr>
                                <m:ctrlPr>
                                  <a:rPr lang="ru-RU" i="1">
                                    <a:latin typeface="Cambria Math"/>
                                  </a:rPr>
                                </m:ctrlPr>
                              </m:sSubPr>
                              <m:e>
                                <m:r>
                                  <a:rPr lang="ru-RU" i="1">
                                    <a:latin typeface="Cambria Math"/>
                                    <a:ea typeface="Cambria Math"/>
                                  </a:rPr>
                                  <m:t>𝜃</m:t>
                                </m:r>
                              </m:e>
                              <m:sub>
                                <m:r>
                                  <a:rPr lang="en-US" b="0" i="1" smtClean="0">
                                    <a:latin typeface="Cambria Math"/>
                                    <a:ea typeface="Cambria Math"/>
                                  </a:rPr>
                                  <m:t>21</m:t>
                                </m:r>
                              </m:sub>
                            </m:sSub>
                          </m:e>
                        </m:mr>
                        <m:mr>
                          <m:e>
                            <m:sSub>
                              <m:sSubPr>
                                <m:ctrlPr>
                                  <a:rPr lang="ru-RU" i="1">
                                    <a:latin typeface="Cambria Math"/>
                                  </a:rPr>
                                </m:ctrlPr>
                              </m:sSubPr>
                              <m:e>
                                <m:r>
                                  <a:rPr lang="ru-RU" i="1">
                                    <a:latin typeface="Cambria Math"/>
                                    <a:ea typeface="Cambria Math"/>
                                  </a:rPr>
                                  <m:t>𝜃</m:t>
                                </m:r>
                              </m:e>
                              <m:sub>
                                <m:r>
                                  <a:rPr lang="en-US" i="1">
                                    <a:latin typeface="Cambria Math"/>
                                  </a:rPr>
                                  <m:t>0</m:t>
                                </m:r>
                                <m:r>
                                  <a:rPr lang="en-US" b="0" i="1" smtClean="0">
                                    <a:latin typeface="Cambria Math"/>
                                  </a:rPr>
                                  <m:t>2</m:t>
                                </m:r>
                              </m:sub>
                            </m:sSub>
                          </m:e>
                          <m:e>
                            <m:sSub>
                              <m:sSubPr>
                                <m:ctrlPr>
                                  <a:rPr lang="ru-RU" i="1" smtClean="0">
                                    <a:latin typeface="Cambria Math"/>
                                  </a:rPr>
                                </m:ctrlPr>
                              </m:sSubPr>
                              <m:e>
                                <m:r>
                                  <a:rPr lang="ru-RU" i="1">
                                    <a:latin typeface="Cambria Math"/>
                                    <a:ea typeface="Cambria Math"/>
                                  </a:rPr>
                                  <m:t>𝜃</m:t>
                                </m:r>
                              </m:e>
                              <m:sub>
                                <m:r>
                                  <a:rPr lang="en-US" b="0" i="1" smtClean="0">
                                    <a:latin typeface="Cambria Math"/>
                                    <a:ea typeface="Cambria Math"/>
                                  </a:rPr>
                                  <m:t>12</m:t>
                                </m:r>
                              </m:sub>
                            </m:sSub>
                          </m:e>
                          <m:e>
                            <m:sSub>
                              <m:sSubPr>
                                <m:ctrlPr>
                                  <a:rPr lang="ru-RU" i="1">
                                    <a:latin typeface="Cambria Math"/>
                                  </a:rPr>
                                </m:ctrlPr>
                              </m:sSubPr>
                              <m:e>
                                <m:r>
                                  <a:rPr lang="ru-RU" i="1">
                                    <a:latin typeface="Cambria Math"/>
                                    <a:ea typeface="Cambria Math"/>
                                  </a:rPr>
                                  <m:t>𝜃</m:t>
                                </m:r>
                              </m:e>
                              <m:sub>
                                <m:r>
                                  <a:rPr lang="en-US" b="0" i="1" smtClean="0">
                                    <a:latin typeface="Cambria Math"/>
                                    <a:ea typeface="Cambria Math"/>
                                  </a:rPr>
                                  <m:t>22</m:t>
                                </m:r>
                              </m:sub>
                            </m:sSub>
                          </m:e>
                        </m:mr>
                      </m:m>
                    </m:oMath>
                  </m:oMathPara>
                </a14:m>
                <a:endParaRPr lang="ru-RU" dirty="0"/>
              </a:p>
            </p:txBody>
          </p:sp>
        </mc:Choice>
        <mc:Fallback xmlns="">
          <p:sp>
            <p:nvSpPr>
              <p:cNvPr id="2" name="TextBox 1"/>
              <p:cNvSpPr txBox="1">
                <a:spLocks noRot="1" noChangeAspect="1" noMove="1" noResize="1" noEditPoints="1" noAdjustHandles="1" noChangeArrowheads="1" noChangeShapeType="1" noTextEdit="1"/>
              </p:cNvSpPr>
              <p:nvPr/>
            </p:nvSpPr>
            <p:spPr>
              <a:xfrm>
                <a:off x="326584" y="4675460"/>
                <a:ext cx="8233280" cy="1748556"/>
              </a:xfrm>
              <a:prstGeom prst="rect">
                <a:avLst/>
              </a:prstGeom>
              <a:blipFill rotWithShape="1">
                <a:blip r:embed="rId3"/>
                <a:stretch>
                  <a:fillRect l="-667" t="-1742"/>
                </a:stretch>
              </a:blipFill>
            </p:spPr>
            <p:txBody>
              <a:bodyPr/>
              <a:lstStyle/>
              <a:p>
                <a:r>
                  <a:rPr lang="ru-RU">
                    <a:noFill/>
                  </a:rPr>
                  <a:t> </a:t>
                </a:r>
              </a:p>
            </p:txBody>
          </p:sp>
        </mc:Fallback>
      </mc:AlternateContent>
      <p:sp>
        <p:nvSpPr>
          <p:cNvPr id="3" name="Полилиния 2"/>
          <p:cNvSpPr/>
          <p:nvPr/>
        </p:nvSpPr>
        <p:spPr>
          <a:xfrm>
            <a:off x="3555826" y="5474269"/>
            <a:ext cx="162734" cy="977339"/>
          </a:xfrm>
          <a:custGeom>
            <a:avLst/>
            <a:gdLst>
              <a:gd name="connsiteX0" fmla="*/ 122094 w 162734"/>
              <a:gd name="connsiteY0" fmla="*/ 1971 h 977339"/>
              <a:gd name="connsiteX1" fmla="*/ 174 w 162734"/>
              <a:gd name="connsiteY1" fmla="*/ 12131 h 977339"/>
              <a:gd name="connsiteX2" fmla="*/ 20494 w 162734"/>
              <a:gd name="connsiteY2" fmla="*/ 123891 h 977339"/>
              <a:gd name="connsiteX3" fmla="*/ 30654 w 162734"/>
              <a:gd name="connsiteY3" fmla="*/ 794451 h 977339"/>
              <a:gd name="connsiteX4" fmla="*/ 40814 w 162734"/>
              <a:gd name="connsiteY4" fmla="*/ 906211 h 977339"/>
              <a:gd name="connsiteX5" fmla="*/ 50974 w 162734"/>
              <a:gd name="connsiteY5" fmla="*/ 946851 h 977339"/>
              <a:gd name="connsiteX6" fmla="*/ 91614 w 162734"/>
              <a:gd name="connsiteY6" fmla="*/ 957011 h 977339"/>
              <a:gd name="connsiteX7" fmla="*/ 162734 w 162734"/>
              <a:gd name="connsiteY7" fmla="*/ 977331 h 977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734" h="977339">
                <a:moveTo>
                  <a:pt x="122094" y="1971"/>
                </a:moveTo>
                <a:cubicBezTo>
                  <a:pt x="81454" y="5358"/>
                  <a:pt x="34579" y="-9763"/>
                  <a:pt x="174" y="12131"/>
                </a:cubicBezTo>
                <a:cubicBezTo>
                  <a:pt x="-2132" y="13599"/>
                  <a:pt x="19124" y="117041"/>
                  <a:pt x="20494" y="123891"/>
                </a:cubicBezTo>
                <a:cubicBezTo>
                  <a:pt x="23881" y="347411"/>
                  <a:pt x="24850" y="570981"/>
                  <a:pt x="30654" y="794451"/>
                </a:cubicBezTo>
                <a:cubicBezTo>
                  <a:pt x="31625" y="831845"/>
                  <a:pt x="35870" y="869132"/>
                  <a:pt x="40814" y="906211"/>
                </a:cubicBezTo>
                <a:cubicBezTo>
                  <a:pt x="42659" y="920052"/>
                  <a:pt x="41100" y="936977"/>
                  <a:pt x="50974" y="946851"/>
                </a:cubicBezTo>
                <a:cubicBezTo>
                  <a:pt x="60848" y="956725"/>
                  <a:pt x="78239" y="952999"/>
                  <a:pt x="91614" y="957011"/>
                </a:cubicBezTo>
                <a:cubicBezTo>
                  <a:pt x="162917" y="978402"/>
                  <a:pt x="130027" y="977331"/>
                  <a:pt x="162734" y="97733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4" name="Полилиния 3"/>
          <p:cNvSpPr/>
          <p:nvPr/>
        </p:nvSpPr>
        <p:spPr>
          <a:xfrm>
            <a:off x="4947920" y="5446693"/>
            <a:ext cx="250838" cy="1047676"/>
          </a:xfrm>
          <a:custGeom>
            <a:avLst/>
            <a:gdLst>
              <a:gd name="connsiteX0" fmla="*/ 40640 w 250838"/>
              <a:gd name="connsiteY0" fmla="*/ 9227 h 1047676"/>
              <a:gd name="connsiteX1" fmla="*/ 223520 w 250838"/>
              <a:gd name="connsiteY1" fmla="*/ 19387 h 1047676"/>
              <a:gd name="connsiteX2" fmla="*/ 203200 w 250838"/>
              <a:gd name="connsiteY2" fmla="*/ 181947 h 1047676"/>
              <a:gd name="connsiteX3" fmla="*/ 193040 w 250838"/>
              <a:gd name="connsiteY3" fmla="*/ 232747 h 1047676"/>
              <a:gd name="connsiteX4" fmla="*/ 182880 w 250838"/>
              <a:gd name="connsiteY4" fmla="*/ 273387 h 1047676"/>
              <a:gd name="connsiteX5" fmla="*/ 193040 w 250838"/>
              <a:gd name="connsiteY5" fmla="*/ 466427 h 1047676"/>
              <a:gd name="connsiteX6" fmla="*/ 203200 w 250838"/>
              <a:gd name="connsiteY6" fmla="*/ 507067 h 1047676"/>
              <a:gd name="connsiteX7" fmla="*/ 213360 w 250838"/>
              <a:gd name="connsiteY7" fmla="*/ 608667 h 1047676"/>
              <a:gd name="connsiteX8" fmla="*/ 223520 w 250838"/>
              <a:gd name="connsiteY8" fmla="*/ 659467 h 1047676"/>
              <a:gd name="connsiteX9" fmla="*/ 233680 w 250838"/>
              <a:gd name="connsiteY9" fmla="*/ 740747 h 1047676"/>
              <a:gd name="connsiteX10" fmla="*/ 223520 w 250838"/>
              <a:gd name="connsiteY10" fmla="*/ 1015067 h 1047676"/>
              <a:gd name="connsiteX11" fmla="*/ 0 w 250838"/>
              <a:gd name="connsiteY11" fmla="*/ 1035387 h 104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838" h="1047676">
                <a:moveTo>
                  <a:pt x="40640" y="9227"/>
                </a:moveTo>
                <a:cubicBezTo>
                  <a:pt x="101600" y="12614"/>
                  <a:pt x="176391" y="-19425"/>
                  <a:pt x="223520" y="19387"/>
                </a:cubicBezTo>
                <a:cubicBezTo>
                  <a:pt x="264630" y="53243"/>
                  <a:pt x="214690" y="135989"/>
                  <a:pt x="203200" y="181947"/>
                </a:cubicBezTo>
                <a:cubicBezTo>
                  <a:pt x="199012" y="198700"/>
                  <a:pt x="196786" y="215890"/>
                  <a:pt x="193040" y="232747"/>
                </a:cubicBezTo>
                <a:cubicBezTo>
                  <a:pt x="190011" y="246378"/>
                  <a:pt x="186267" y="259840"/>
                  <a:pt x="182880" y="273387"/>
                </a:cubicBezTo>
                <a:cubicBezTo>
                  <a:pt x="186267" y="337734"/>
                  <a:pt x="187458" y="402234"/>
                  <a:pt x="193040" y="466427"/>
                </a:cubicBezTo>
                <a:cubicBezTo>
                  <a:pt x="194250" y="480338"/>
                  <a:pt x="201225" y="493244"/>
                  <a:pt x="203200" y="507067"/>
                </a:cubicBezTo>
                <a:cubicBezTo>
                  <a:pt x="208013" y="540761"/>
                  <a:pt x="208862" y="574930"/>
                  <a:pt x="213360" y="608667"/>
                </a:cubicBezTo>
                <a:cubicBezTo>
                  <a:pt x="215642" y="625784"/>
                  <a:pt x="220894" y="642399"/>
                  <a:pt x="223520" y="659467"/>
                </a:cubicBezTo>
                <a:cubicBezTo>
                  <a:pt x="227672" y="686454"/>
                  <a:pt x="230293" y="713654"/>
                  <a:pt x="233680" y="740747"/>
                </a:cubicBezTo>
                <a:cubicBezTo>
                  <a:pt x="230293" y="832187"/>
                  <a:pt x="280379" y="943375"/>
                  <a:pt x="223520" y="1015067"/>
                </a:cubicBezTo>
                <a:cubicBezTo>
                  <a:pt x="177031" y="1073684"/>
                  <a:pt x="0" y="1035387"/>
                  <a:pt x="0" y="103538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119422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i="1" dirty="0">
                <a:solidFill>
                  <a:schemeClr val="accent1"/>
                </a:solidFill>
              </a:rPr>
              <a:t>back propagation</a:t>
            </a:r>
            <a:endParaRPr lang="ru-RU" dirty="0"/>
          </a:p>
        </p:txBody>
      </p:sp>
      <p:pic>
        <p:nvPicPr>
          <p:cNvPr id="5122" name="Picture 2" descr="обратное распространени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68" y="1412776"/>
            <a:ext cx="7334250" cy="3543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95137" y="4725144"/>
            <a:ext cx="6187912" cy="1477328"/>
          </a:xfrm>
          <a:prstGeom prst="rect">
            <a:avLst/>
          </a:prstGeom>
          <a:noFill/>
        </p:spPr>
        <p:txBody>
          <a:bodyPr wrap="none" rtlCol="0">
            <a:spAutoFit/>
          </a:bodyPr>
          <a:lstStyle/>
          <a:p>
            <a:r>
              <a:rPr lang="en-US" dirty="0" smtClean="0"/>
              <a:t>As a result, we will get the following updates of weights:</a:t>
            </a:r>
          </a:p>
          <a:p>
            <a:r>
              <a:rPr lang="pl-PL" dirty="0"/>
              <a:t>w1 = w1 — </a:t>
            </a:r>
            <a:r>
              <a:rPr lang="pl-PL" dirty="0" smtClean="0"/>
              <a:t>(</a:t>
            </a:r>
            <a:r>
              <a:rPr lang="en-US" dirty="0" smtClean="0"/>
              <a:t>alpha</a:t>
            </a:r>
            <a:r>
              <a:rPr lang="pl-PL" dirty="0" smtClean="0"/>
              <a:t> </a:t>
            </a:r>
            <a:r>
              <a:rPr lang="pl-PL" dirty="0"/>
              <a:t>* ∂</a:t>
            </a:r>
            <a:r>
              <a:rPr lang="pl-PL" dirty="0" smtClean="0"/>
              <a:t>(</a:t>
            </a:r>
            <a:r>
              <a:rPr lang="en-US" dirty="0" smtClean="0"/>
              <a:t>cost</a:t>
            </a:r>
            <a:r>
              <a:rPr lang="pl-PL" dirty="0" smtClean="0"/>
              <a:t>) </a:t>
            </a:r>
            <a:r>
              <a:rPr lang="pl-PL" dirty="0"/>
              <a:t>/ ∂(w1))</a:t>
            </a:r>
          </a:p>
          <a:p>
            <a:r>
              <a:rPr lang="pl-PL" dirty="0"/>
              <a:t>w2 = w2 — </a:t>
            </a:r>
            <a:r>
              <a:rPr lang="pl-PL" dirty="0" smtClean="0"/>
              <a:t>(</a:t>
            </a:r>
            <a:r>
              <a:rPr lang="en-US" dirty="0"/>
              <a:t>alpha</a:t>
            </a:r>
            <a:r>
              <a:rPr lang="pl-PL" dirty="0"/>
              <a:t> </a:t>
            </a:r>
            <a:r>
              <a:rPr lang="pl-PL" dirty="0" smtClean="0"/>
              <a:t>* </a:t>
            </a:r>
            <a:r>
              <a:rPr lang="pl-PL" dirty="0"/>
              <a:t>∂</a:t>
            </a:r>
            <a:r>
              <a:rPr lang="pl-PL" dirty="0" smtClean="0"/>
              <a:t>(</a:t>
            </a:r>
            <a:r>
              <a:rPr lang="en-US" dirty="0"/>
              <a:t>cost</a:t>
            </a:r>
            <a:r>
              <a:rPr lang="pl-PL" dirty="0" smtClean="0"/>
              <a:t>) </a:t>
            </a:r>
            <a:r>
              <a:rPr lang="pl-PL" dirty="0"/>
              <a:t>/ ∂(w2))</a:t>
            </a:r>
          </a:p>
          <a:p>
            <a:r>
              <a:rPr lang="pl-PL" dirty="0"/>
              <a:t>w3 = w3 — </a:t>
            </a:r>
            <a:r>
              <a:rPr lang="pl-PL" dirty="0" smtClean="0"/>
              <a:t>(</a:t>
            </a:r>
            <a:r>
              <a:rPr lang="en-US" dirty="0"/>
              <a:t>alpha</a:t>
            </a:r>
            <a:r>
              <a:rPr lang="pl-PL" dirty="0"/>
              <a:t> </a:t>
            </a:r>
            <a:r>
              <a:rPr lang="pl-PL" dirty="0" smtClean="0"/>
              <a:t>* </a:t>
            </a:r>
            <a:r>
              <a:rPr lang="pl-PL" dirty="0"/>
              <a:t>∂</a:t>
            </a:r>
            <a:r>
              <a:rPr lang="pl-PL" dirty="0" smtClean="0"/>
              <a:t>(</a:t>
            </a:r>
            <a:r>
              <a:rPr lang="en-US" dirty="0"/>
              <a:t>cost</a:t>
            </a:r>
            <a:r>
              <a:rPr lang="pl-PL" dirty="0" smtClean="0"/>
              <a:t>) </a:t>
            </a:r>
            <a:r>
              <a:rPr lang="pl-PL" dirty="0"/>
              <a:t>/ ∂(w3))</a:t>
            </a:r>
          </a:p>
          <a:p>
            <a:endParaRPr lang="ru-RU" dirty="0"/>
          </a:p>
        </p:txBody>
      </p:sp>
    </p:spTree>
    <p:extLst>
      <p:ext uri="{BB962C8B-B14F-4D97-AF65-F5344CB8AC3E}">
        <p14:creationId xmlns:p14="http://schemas.microsoft.com/office/powerpoint/2010/main" val="2471416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sp>
        <p:nvSpPr>
          <p:cNvPr id="19459" name="3 Dikdörtgen"/>
          <p:cNvSpPr>
            <a:spLocks noChangeArrowheads="1"/>
          </p:cNvSpPr>
          <p:nvPr/>
        </p:nvSpPr>
        <p:spPr bwMode="auto">
          <a:xfrm>
            <a:off x="971550" y="1844675"/>
            <a:ext cx="698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libri" pitchFamily="34" charset="0"/>
              </a:rPr>
              <a:t>Propagation of signals through the output layer.</a:t>
            </a:r>
            <a:endParaRPr lang="tr-TR">
              <a:latin typeface="Calibri" pitchFamily="34" charset="0"/>
            </a:endParaRPr>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76488"/>
            <a:ext cx="6946900"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1305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sp>
        <p:nvSpPr>
          <p:cNvPr id="20483" name="3 Dikdörtgen"/>
          <p:cNvSpPr>
            <a:spLocks noChangeArrowheads="1"/>
          </p:cNvSpPr>
          <p:nvPr/>
        </p:nvSpPr>
        <p:spPr bwMode="auto">
          <a:xfrm>
            <a:off x="971550" y="1844675"/>
            <a:ext cx="6985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a:latin typeface="Calibri" pitchFamily="34" charset="0"/>
              </a:rPr>
              <a:t>I</a:t>
            </a:r>
            <a:r>
              <a:rPr lang="en-US">
                <a:latin typeface="Calibri" pitchFamily="34" charset="0"/>
              </a:rPr>
              <a:t>n the next algorithm step the output signal of the network </a:t>
            </a:r>
            <a:r>
              <a:rPr lang="en-US" i="1">
                <a:latin typeface="Calibri" pitchFamily="34" charset="0"/>
              </a:rPr>
              <a:t>y</a:t>
            </a:r>
            <a:r>
              <a:rPr lang="en-US">
                <a:latin typeface="Calibri" pitchFamily="34" charset="0"/>
              </a:rPr>
              <a:t> is compared with the desired output value (the target), which is found in training data set. The difference is called error signal </a:t>
            </a:r>
            <a:r>
              <a:rPr lang="en-US" i="1">
                <a:latin typeface="Calibri" pitchFamily="34" charset="0"/>
              </a:rPr>
              <a:t>d</a:t>
            </a:r>
            <a:r>
              <a:rPr lang="en-US">
                <a:latin typeface="Calibri" pitchFamily="34" charset="0"/>
              </a:rPr>
              <a:t> of output layer neuron</a:t>
            </a:r>
            <a:endParaRPr lang="tr-TR">
              <a:latin typeface="Calibri" pitchFamily="34" charset="0"/>
            </a:endParaRPr>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503613"/>
            <a:ext cx="6099175"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8602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sp>
        <p:nvSpPr>
          <p:cNvPr id="21507" name="3 Dikdörtgen"/>
          <p:cNvSpPr>
            <a:spLocks noChangeArrowheads="1"/>
          </p:cNvSpPr>
          <p:nvPr/>
        </p:nvSpPr>
        <p:spPr bwMode="auto">
          <a:xfrm>
            <a:off x="971550" y="1844675"/>
            <a:ext cx="6985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libri" pitchFamily="34" charset="0"/>
              </a:rPr>
              <a:t>The idea is to propagate error signal </a:t>
            </a:r>
            <a:r>
              <a:rPr lang="en-US" i="1">
                <a:latin typeface="Calibri" pitchFamily="34" charset="0"/>
              </a:rPr>
              <a:t>d</a:t>
            </a:r>
            <a:r>
              <a:rPr lang="en-US">
                <a:latin typeface="Calibri" pitchFamily="34" charset="0"/>
              </a:rPr>
              <a:t> (computed in single teaching step) back to all neurons, which output signals were input for discussed neuron. </a:t>
            </a:r>
            <a:endParaRPr lang="tr-TR">
              <a:latin typeface="Calibri" pitchFamily="34" charset="0"/>
            </a:endParaRPr>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225" y="3187700"/>
            <a:ext cx="6121400"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344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sp>
        <p:nvSpPr>
          <p:cNvPr id="22531" name="3 Dikdörtgen"/>
          <p:cNvSpPr>
            <a:spLocks noChangeArrowheads="1"/>
          </p:cNvSpPr>
          <p:nvPr/>
        </p:nvSpPr>
        <p:spPr bwMode="auto">
          <a:xfrm>
            <a:off x="971550" y="1844675"/>
            <a:ext cx="6985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libri" pitchFamily="34" charset="0"/>
              </a:rPr>
              <a:t>The idea is to propagate error signal </a:t>
            </a:r>
            <a:r>
              <a:rPr lang="en-US" i="1">
                <a:latin typeface="Calibri" pitchFamily="34" charset="0"/>
              </a:rPr>
              <a:t>d</a:t>
            </a:r>
            <a:r>
              <a:rPr lang="en-US">
                <a:latin typeface="Calibri" pitchFamily="34" charset="0"/>
              </a:rPr>
              <a:t> (computed in single teaching step) back to all neurons, which output signals were input for discussed neuron. </a:t>
            </a:r>
            <a:endParaRPr lang="tr-TR">
              <a:latin typeface="Calibri" pitchFamily="34" charset="0"/>
            </a:endParaRPr>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182938"/>
            <a:ext cx="652145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635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sp>
        <p:nvSpPr>
          <p:cNvPr id="23555" name="3 Dikdörtgen"/>
          <p:cNvSpPr>
            <a:spLocks noChangeArrowheads="1"/>
          </p:cNvSpPr>
          <p:nvPr/>
        </p:nvSpPr>
        <p:spPr bwMode="auto">
          <a:xfrm>
            <a:off x="971550" y="1844675"/>
            <a:ext cx="6985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libri" pitchFamily="34" charset="0"/>
              </a:rPr>
              <a:t>The weights' coefficients </a:t>
            </a:r>
            <a:r>
              <a:rPr lang="en-US" i="1">
                <a:latin typeface="Calibri" pitchFamily="34" charset="0"/>
              </a:rPr>
              <a:t>w</a:t>
            </a:r>
            <a:r>
              <a:rPr lang="en-US" i="1" baseline="-25000">
                <a:latin typeface="Calibri" pitchFamily="34" charset="0"/>
              </a:rPr>
              <a:t>mn</a:t>
            </a:r>
            <a:r>
              <a:rPr lang="en-US">
                <a:latin typeface="Calibri" pitchFamily="34" charset="0"/>
              </a:rPr>
              <a:t> used to propagate errors back are equal to this used during computing output value. Only the direction of data flow is changed (signals are propagated from output to inputs one after the other). This technique is used for all network layers. If propagated errors came from few neurons they are added. The illustration is below: </a:t>
            </a:r>
            <a:endParaRPr lang="tr-TR">
              <a:latin typeface="Calibri" pitchFamily="34" charset="0"/>
            </a:endParaRP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3492500"/>
            <a:ext cx="6235700" cy="29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4003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sp>
        <p:nvSpPr>
          <p:cNvPr id="24579" name="3 Dikdörtgen"/>
          <p:cNvSpPr>
            <a:spLocks noChangeArrowheads="1"/>
          </p:cNvSpPr>
          <p:nvPr/>
        </p:nvSpPr>
        <p:spPr bwMode="auto">
          <a:xfrm>
            <a:off x="971550" y="1844675"/>
            <a:ext cx="6985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libri" pitchFamily="34" charset="0"/>
              </a:rPr>
              <a:t>When the error signal for each neuron is computed, the weights coefficients of each neuron input node may be modified. In formulas below </a:t>
            </a:r>
            <a:r>
              <a:rPr lang="en-US" i="1">
                <a:latin typeface="Calibri" pitchFamily="34" charset="0"/>
              </a:rPr>
              <a:t>df(e)/de</a:t>
            </a:r>
            <a:r>
              <a:rPr lang="en-US">
                <a:latin typeface="Calibri" pitchFamily="34" charset="0"/>
              </a:rPr>
              <a:t> represents derivative of neuron activation function (which weights are modified).</a:t>
            </a:r>
            <a:endParaRPr lang="tr-TR">
              <a:latin typeface="Calibri" pitchFamily="34" charset="0"/>
            </a:endParaRP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829" y="3023865"/>
            <a:ext cx="6165850"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362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sp>
        <p:nvSpPr>
          <p:cNvPr id="25603" name="3 Dikdörtgen"/>
          <p:cNvSpPr>
            <a:spLocks noChangeArrowheads="1"/>
          </p:cNvSpPr>
          <p:nvPr/>
        </p:nvSpPr>
        <p:spPr bwMode="auto">
          <a:xfrm>
            <a:off x="971550" y="1844675"/>
            <a:ext cx="6985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libri" pitchFamily="34" charset="0"/>
              </a:rPr>
              <a:t>When the error signal for each neuron is computed, the weights coefficients of each neuron input node may be modified. In formulas below </a:t>
            </a:r>
            <a:r>
              <a:rPr lang="en-US" i="1">
                <a:latin typeface="Calibri" pitchFamily="34" charset="0"/>
              </a:rPr>
              <a:t>df(e)/de</a:t>
            </a:r>
            <a:r>
              <a:rPr lang="en-US">
                <a:latin typeface="Calibri" pitchFamily="34" charset="0"/>
              </a:rPr>
              <a:t> represents derivative of neuron activation function (which weights are modified).</a:t>
            </a:r>
            <a:endParaRPr lang="tr-TR">
              <a:latin typeface="Calibri" pitchFamily="34" charset="0"/>
            </a:endParaRPr>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113088"/>
            <a:ext cx="5991225" cy="348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7298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sp>
        <p:nvSpPr>
          <p:cNvPr id="26627" name="3 Dikdörtgen"/>
          <p:cNvSpPr>
            <a:spLocks noChangeArrowheads="1"/>
          </p:cNvSpPr>
          <p:nvPr/>
        </p:nvSpPr>
        <p:spPr bwMode="auto">
          <a:xfrm>
            <a:off x="971550" y="1844675"/>
            <a:ext cx="6985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libri" pitchFamily="34" charset="0"/>
              </a:rPr>
              <a:t>When the error signal for each neuron is computed, the weights coefficients of each neuron input node may be modified. In formulas below </a:t>
            </a:r>
            <a:r>
              <a:rPr lang="en-US" i="1">
                <a:latin typeface="Calibri" pitchFamily="34" charset="0"/>
              </a:rPr>
              <a:t>df(e)/de</a:t>
            </a:r>
            <a:r>
              <a:rPr lang="en-US">
                <a:latin typeface="Calibri" pitchFamily="34" charset="0"/>
              </a:rPr>
              <a:t> represents derivative of neuron activation function (which weights are modified).</a:t>
            </a:r>
            <a:endParaRPr lang="tr-TR">
              <a:latin typeface="Calibri" pitchFamily="34" charset="0"/>
            </a:endParaRPr>
          </a:p>
        </p:txBody>
      </p:sp>
      <p:pic>
        <p:nvPicPr>
          <p:cNvPr id="266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236913"/>
            <a:ext cx="6218238"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1921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neurohive.io/wp-content/uploads/2018/07/neironnaja-set-rabota-e153252447789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6632"/>
            <a:ext cx="6773361" cy="3815661"/>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539552" y="4149080"/>
            <a:ext cx="7416824" cy="2031325"/>
          </a:xfrm>
          <a:prstGeom prst="rect">
            <a:avLst/>
          </a:prstGeom>
        </p:spPr>
        <p:txBody>
          <a:bodyPr wrap="square">
            <a:spAutoFit/>
          </a:bodyPr>
          <a:lstStyle/>
          <a:p>
            <a:r>
              <a:rPr lang="en-US" b="1" dirty="0">
                <a:solidFill>
                  <a:schemeClr val="accent1"/>
                </a:solidFill>
              </a:rPr>
              <a:t>Neural network </a:t>
            </a:r>
            <a:r>
              <a:rPr lang="en-US" dirty="0"/>
              <a:t>- an attempt using mathematical models to reproduce the work of the human brain to create machines with artificial intelligence.</a:t>
            </a:r>
            <a:br>
              <a:rPr lang="en-US" dirty="0"/>
            </a:br>
            <a:r>
              <a:rPr lang="en-US" dirty="0"/>
              <a:t/>
            </a:r>
            <a:br>
              <a:rPr lang="en-US" dirty="0"/>
            </a:br>
            <a:r>
              <a:rPr lang="en-US" b="1" dirty="0">
                <a:solidFill>
                  <a:schemeClr val="accent1"/>
                </a:solidFill>
              </a:rPr>
              <a:t>An artificial neural network </a:t>
            </a:r>
            <a:r>
              <a:rPr lang="en-US" dirty="0"/>
              <a:t>is usually trained with a teacher. This means that there is a training set (dataset) that contains examples with true values: tags, classes, indicators.</a:t>
            </a:r>
            <a:endParaRPr lang="ru-RU" dirty="0"/>
          </a:p>
        </p:txBody>
      </p:sp>
    </p:spTree>
    <p:extLst>
      <p:ext uri="{BB962C8B-B14F-4D97-AF65-F5344CB8AC3E}">
        <p14:creationId xmlns:p14="http://schemas.microsoft.com/office/powerpoint/2010/main" val="1102511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692696"/>
            <a:ext cx="8306825" cy="537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085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Why it works?</a:t>
            </a:r>
            <a:endParaRPr lang="ru-RU" dirty="0"/>
          </a:p>
        </p:txBody>
      </p:sp>
      <p:sp>
        <p:nvSpPr>
          <p:cNvPr id="4" name="Прямоугольник 3"/>
          <p:cNvSpPr/>
          <p:nvPr/>
        </p:nvSpPr>
        <p:spPr>
          <a:xfrm>
            <a:off x="683568" y="1443841"/>
            <a:ext cx="7704856" cy="2585323"/>
          </a:xfrm>
          <a:prstGeom prst="rect">
            <a:avLst/>
          </a:prstGeom>
        </p:spPr>
        <p:txBody>
          <a:bodyPr wrap="square">
            <a:spAutoFit/>
          </a:bodyPr>
          <a:lstStyle/>
          <a:p>
            <a:r>
              <a:rPr lang="en-US" dirty="0"/>
              <a:t>Private derivatives</a:t>
            </a:r>
            <a:br>
              <a:rPr lang="en-US" dirty="0"/>
            </a:br>
            <a:r>
              <a:rPr lang="en-US" dirty="0"/>
              <a:t/>
            </a:r>
            <a:br>
              <a:rPr lang="en-US" dirty="0"/>
            </a:br>
            <a:r>
              <a:rPr lang="en-US" dirty="0"/>
              <a:t>The partial derivatives can be calculated, therefore, it is known what contribution to the error was for each weight. The need for derivatives is obvious. Imagine a neural network trying to find the optimal speed for an unmanned vehicle. If the car detects that it is traveling faster or slower than the required speed, the neural network will change speed, speeding up or slowing down the car. What does it accelerate / decelerate? Derivative speeds.</a:t>
            </a:r>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549" y="3933056"/>
            <a:ext cx="8040893"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001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08720"/>
            <a:ext cx="8539906" cy="341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4195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76672"/>
            <a:ext cx="8316415" cy="465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6964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36712"/>
            <a:ext cx="8284048" cy="4312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6171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most popular deep neural networks</a:t>
            </a:r>
            <a:endParaRPr lang="ru-RU"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12776"/>
            <a:ext cx="60579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357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211144" cy="562074"/>
          </a:xfrm>
        </p:spPr>
        <p:txBody>
          <a:bodyPr/>
          <a:lstStyle/>
          <a:p>
            <a:r>
              <a:rPr lang="en-US" dirty="0" smtClean="0"/>
              <a:t>Examples</a:t>
            </a:r>
            <a:endParaRPr lang="ru-RU" dirty="0"/>
          </a:p>
        </p:txBody>
      </p:sp>
      <p:sp>
        <p:nvSpPr>
          <p:cNvPr id="4" name="Прямоугольник 3"/>
          <p:cNvSpPr/>
          <p:nvPr/>
        </p:nvSpPr>
        <p:spPr>
          <a:xfrm>
            <a:off x="364518" y="908720"/>
            <a:ext cx="8136904" cy="4801314"/>
          </a:xfrm>
          <a:prstGeom prst="rect">
            <a:avLst/>
          </a:prstGeom>
        </p:spPr>
        <p:txBody>
          <a:bodyPr wrap="square">
            <a:spAutoFit/>
          </a:bodyPr>
          <a:lstStyle/>
          <a:p>
            <a:r>
              <a:rPr lang="en-US" dirty="0"/>
              <a:t>For example, if you want to create </a:t>
            </a:r>
            <a:r>
              <a:rPr lang="en-US" b="1" i="1" dirty="0">
                <a:solidFill>
                  <a:schemeClr val="accent1"/>
                </a:solidFill>
              </a:rPr>
              <a:t>a neural network to assess the tonality of the text</a:t>
            </a:r>
            <a:r>
              <a:rPr lang="en-US" dirty="0"/>
              <a:t>, the dataset will be a list of sentences with corresponding emotional ratings. The tone of the text is determined by signs (words, phrases, sentence structure) that give </a:t>
            </a:r>
            <a:r>
              <a:rPr lang="en-US" b="1" i="1" dirty="0">
                <a:solidFill>
                  <a:schemeClr val="accent1"/>
                </a:solidFill>
              </a:rPr>
              <a:t>a negative or positive coloring</a:t>
            </a:r>
            <a:r>
              <a:rPr lang="en-US" dirty="0"/>
              <a:t>. The weights of the signs in the final assessment of the tonality of the text (positive, negative, neutral) depend on the mathematical function, which is calculated during the training of the neural network.</a:t>
            </a:r>
            <a:br>
              <a:rPr lang="en-US" dirty="0"/>
            </a:br>
            <a:r>
              <a:rPr lang="en-US" dirty="0"/>
              <a:t/>
            </a:r>
            <a:br>
              <a:rPr lang="en-US" dirty="0"/>
            </a:br>
            <a:r>
              <a:rPr lang="en-US" dirty="0"/>
              <a:t>Previously, </a:t>
            </a:r>
            <a:endParaRPr lang="ru-RU" dirty="0" smtClean="0"/>
          </a:p>
          <a:p>
            <a:r>
              <a:rPr lang="en-US" b="1" u="sng" dirty="0" smtClean="0"/>
              <a:t>people </a:t>
            </a:r>
            <a:r>
              <a:rPr lang="en-US" b="1" u="sng" dirty="0"/>
              <a:t>generated tags </a:t>
            </a:r>
            <a:endParaRPr lang="ru-RU" b="1" u="sng" dirty="0" smtClean="0"/>
          </a:p>
          <a:p>
            <a:r>
              <a:rPr lang="en-US" b="1" u="sng" dirty="0" smtClean="0"/>
              <a:t>manually</a:t>
            </a:r>
            <a:r>
              <a:rPr lang="en-US" dirty="0"/>
              <a:t>. The more signs </a:t>
            </a:r>
            <a:endParaRPr lang="ru-RU" dirty="0" smtClean="0"/>
          </a:p>
          <a:p>
            <a:r>
              <a:rPr lang="en-US" dirty="0" smtClean="0"/>
              <a:t>and </a:t>
            </a:r>
            <a:r>
              <a:rPr lang="en-US" dirty="0"/>
              <a:t>the more accurately </a:t>
            </a:r>
            <a:endParaRPr lang="ru-RU" dirty="0" smtClean="0"/>
          </a:p>
          <a:p>
            <a:r>
              <a:rPr lang="en-US" dirty="0" smtClean="0"/>
              <a:t>weights </a:t>
            </a:r>
            <a:r>
              <a:rPr lang="en-US" dirty="0"/>
              <a:t>are selected, the more </a:t>
            </a:r>
            <a:endParaRPr lang="ru-RU" dirty="0" smtClean="0"/>
          </a:p>
          <a:p>
            <a:r>
              <a:rPr lang="en-US" dirty="0" smtClean="0"/>
              <a:t>accurate </a:t>
            </a:r>
            <a:r>
              <a:rPr lang="en-US" dirty="0"/>
              <a:t>the answer. </a:t>
            </a:r>
            <a:endParaRPr lang="ru-RU" dirty="0" smtClean="0"/>
          </a:p>
          <a:p>
            <a:r>
              <a:rPr lang="en-US" b="1" u="sng" dirty="0" smtClean="0">
                <a:solidFill>
                  <a:schemeClr val="accent1"/>
                </a:solidFill>
              </a:rPr>
              <a:t>A </a:t>
            </a:r>
            <a:r>
              <a:rPr lang="en-US" b="1" u="sng" dirty="0">
                <a:solidFill>
                  <a:schemeClr val="accent1"/>
                </a:solidFill>
              </a:rPr>
              <a:t>neural network has </a:t>
            </a:r>
            <a:endParaRPr lang="ru-RU" b="1" u="sng" dirty="0" smtClean="0">
              <a:solidFill>
                <a:schemeClr val="accent1"/>
              </a:solidFill>
            </a:endParaRPr>
          </a:p>
          <a:p>
            <a:r>
              <a:rPr lang="en-US" b="1" u="sng" dirty="0" smtClean="0">
                <a:solidFill>
                  <a:schemeClr val="accent1"/>
                </a:solidFill>
              </a:rPr>
              <a:t>automated </a:t>
            </a:r>
            <a:r>
              <a:rPr lang="en-US" b="1" u="sng" dirty="0">
                <a:solidFill>
                  <a:schemeClr val="accent1"/>
                </a:solidFill>
              </a:rPr>
              <a:t>this process.</a:t>
            </a:r>
            <a:endParaRPr lang="ru-RU" b="1" u="sng" dirty="0">
              <a:solidFill>
                <a:schemeClr val="accent1"/>
              </a:solidFill>
            </a:endParaRPr>
          </a:p>
        </p:txBody>
      </p:sp>
      <p:pic>
        <p:nvPicPr>
          <p:cNvPr id="6" name="neuronnaya-set.gif">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773554" y="3140968"/>
            <a:ext cx="4762500" cy="2857500"/>
          </a:xfrm>
          <a:prstGeom prst="rect">
            <a:avLst/>
          </a:prstGeom>
        </p:spPr>
      </p:pic>
    </p:spTree>
    <p:extLst>
      <p:ext uri="{BB962C8B-B14F-4D97-AF65-F5344CB8AC3E}">
        <p14:creationId xmlns:p14="http://schemas.microsoft.com/office/powerpoint/2010/main" val="40029966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395536" y="404664"/>
            <a:ext cx="7467600" cy="4873752"/>
          </a:xfrm>
        </p:spPr>
        <p:txBody>
          <a:bodyPr/>
          <a:lstStyle/>
          <a:p>
            <a:r>
              <a:rPr lang="en-US" dirty="0"/>
              <a:t>An artificial neural network consists of three components:</a:t>
            </a:r>
            <a:br>
              <a:rPr lang="en-US" dirty="0"/>
            </a:br>
            <a:r>
              <a:rPr lang="en-US" dirty="0"/>
              <a:t/>
            </a:r>
            <a:br>
              <a:rPr lang="en-US" dirty="0"/>
            </a:br>
            <a:r>
              <a:rPr lang="en-US" dirty="0"/>
              <a:t>     Input layer;</a:t>
            </a:r>
            <a:br>
              <a:rPr lang="en-US" dirty="0"/>
            </a:br>
            <a:r>
              <a:rPr lang="en-US" dirty="0"/>
              <a:t>     Hidden (computational) layers;</a:t>
            </a:r>
            <a:br>
              <a:rPr lang="en-US" dirty="0"/>
            </a:br>
            <a:r>
              <a:rPr lang="en-US" dirty="0"/>
              <a:t>     Output layer.</a:t>
            </a:r>
            <a:endParaRPr lang="ru-RU" dirty="0"/>
          </a:p>
        </p:txBody>
      </p:sp>
      <p:pic>
        <p:nvPicPr>
          <p:cNvPr id="3074" name="Picture 2" descr="простая нейронная сеть изображени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708920"/>
            <a:ext cx="480060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215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8138477" cy="396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5" name="TextBox 4"/>
              <p:cNvSpPr txBox="1"/>
              <p:nvPr/>
            </p:nvSpPr>
            <p:spPr>
              <a:xfrm>
                <a:off x="918044" y="5507940"/>
                <a:ext cx="68615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b="0" i="1" smtClean="0">
                              <a:latin typeface="Cambria Math"/>
                            </a:rPr>
                            <m:t>𝑁𝑢𝑚𝑏𝑒𝑟</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𝑢𝑛𝑖𝑡𝑠</m:t>
                          </m:r>
                          <m:r>
                            <a:rPr lang="en-US" b="0" i="1" smtClean="0">
                              <a:latin typeface="Cambria Math"/>
                            </a:rPr>
                            <m:t> </m:t>
                          </m:r>
                          <m:r>
                            <a:rPr lang="en-US" b="0" i="1" smtClean="0">
                              <a:latin typeface="Cambria Math"/>
                            </a:rPr>
                            <m:t>𝑜𝑛</m:t>
                          </m:r>
                          <m:r>
                            <a:rPr lang="en-US" b="0" i="1" smtClean="0">
                              <a:latin typeface="Cambria Math"/>
                            </a:rPr>
                            <m:t> </m:t>
                          </m:r>
                          <m:r>
                            <a:rPr lang="en-US" b="0" i="1" smtClean="0">
                              <a:latin typeface="Cambria Math"/>
                            </a:rPr>
                            <m:t>𝑒𝑎𝑐h</m:t>
                          </m:r>
                          <m:r>
                            <a:rPr lang="en-US" b="0" i="1" smtClean="0">
                              <a:latin typeface="Cambria Math"/>
                            </a:rPr>
                            <m:t> </m:t>
                          </m:r>
                          <m:r>
                            <a:rPr lang="en-US" b="0" i="1" smtClean="0">
                              <a:latin typeface="Cambria Math"/>
                            </a:rPr>
                            <m:t>𝑙𝑒𝑣𝑒𝑙</m:t>
                          </m:r>
                          <m:r>
                            <a:rPr lang="en-US" b="0" i="1" smtClean="0">
                              <a:latin typeface="Cambria Math"/>
                            </a:rPr>
                            <m:t>: </m:t>
                          </m:r>
                          <m:r>
                            <a:rPr lang="en-US" b="0" i="1" smtClean="0">
                              <a:latin typeface="Cambria Math"/>
                            </a:rPr>
                            <m:t>𝑠</m:t>
                          </m:r>
                        </m:e>
                        <m:sub>
                          <m:r>
                            <a:rPr lang="en-US" b="0" i="1" smtClean="0">
                              <a:latin typeface="Cambria Math"/>
                            </a:rPr>
                            <m:t>1</m:t>
                          </m:r>
                        </m:sub>
                      </m:sSub>
                      <m:r>
                        <a:rPr lang="en-US" b="0" i="1" smtClean="0">
                          <a:latin typeface="Cambria Math"/>
                        </a:rPr>
                        <m:t>=3,</m:t>
                      </m:r>
                      <m:sSub>
                        <m:sSubPr>
                          <m:ctrlPr>
                            <a:rPr lang="ru-RU" i="1">
                              <a:latin typeface="Cambria Math"/>
                            </a:rPr>
                          </m:ctrlPr>
                        </m:sSubPr>
                        <m:e>
                          <m:r>
                            <a:rPr lang="en-US" i="1">
                              <a:latin typeface="Cambria Math"/>
                            </a:rPr>
                            <m:t>𝑠</m:t>
                          </m:r>
                        </m:e>
                        <m:sub>
                          <m:r>
                            <a:rPr lang="en-US" b="0" i="1" smtClean="0">
                              <a:latin typeface="Cambria Math"/>
                            </a:rPr>
                            <m:t>2</m:t>
                          </m:r>
                        </m:sub>
                      </m:sSub>
                      <m:r>
                        <a:rPr lang="en-US" i="1">
                          <a:latin typeface="Cambria Math"/>
                        </a:rPr>
                        <m:t>=</m:t>
                      </m:r>
                      <m:r>
                        <a:rPr lang="en-US" b="0" i="1" smtClean="0">
                          <a:latin typeface="Cambria Math"/>
                        </a:rPr>
                        <m:t>5</m:t>
                      </m:r>
                      <m:r>
                        <a:rPr lang="en-US" i="1">
                          <a:latin typeface="Cambria Math"/>
                        </a:rPr>
                        <m:t>,</m:t>
                      </m:r>
                      <m:sSub>
                        <m:sSubPr>
                          <m:ctrlPr>
                            <a:rPr lang="ru-RU" i="1">
                              <a:latin typeface="Cambria Math"/>
                            </a:rPr>
                          </m:ctrlPr>
                        </m:sSubPr>
                        <m:e>
                          <m:r>
                            <a:rPr lang="en-US" i="1">
                              <a:latin typeface="Cambria Math"/>
                            </a:rPr>
                            <m:t>𝑠</m:t>
                          </m:r>
                        </m:e>
                        <m:sub>
                          <m:r>
                            <a:rPr lang="en-US" b="0" i="1" smtClean="0">
                              <a:latin typeface="Cambria Math"/>
                            </a:rPr>
                            <m:t>3</m:t>
                          </m:r>
                        </m:sub>
                      </m:sSub>
                      <m:r>
                        <a:rPr lang="en-US" i="1">
                          <a:latin typeface="Cambria Math"/>
                        </a:rPr>
                        <m:t>=</m:t>
                      </m:r>
                      <m:r>
                        <a:rPr lang="en-US" b="0" i="1" smtClean="0">
                          <a:latin typeface="Cambria Math"/>
                        </a:rPr>
                        <m:t>5</m:t>
                      </m:r>
                      <m:r>
                        <a:rPr lang="en-US" i="1">
                          <a:latin typeface="Cambria Math"/>
                        </a:rPr>
                        <m:t>,</m:t>
                      </m:r>
                      <m:sSub>
                        <m:sSubPr>
                          <m:ctrlPr>
                            <a:rPr lang="ru-RU" i="1">
                              <a:latin typeface="Cambria Math"/>
                            </a:rPr>
                          </m:ctrlPr>
                        </m:sSubPr>
                        <m:e>
                          <m:r>
                            <a:rPr lang="en-US" i="1">
                              <a:latin typeface="Cambria Math"/>
                            </a:rPr>
                            <m:t>𝑠</m:t>
                          </m:r>
                        </m:e>
                        <m:sub>
                          <m:r>
                            <a:rPr lang="en-US" b="0" i="1" smtClean="0">
                              <a:latin typeface="Cambria Math"/>
                            </a:rPr>
                            <m:t>𝐿</m:t>
                          </m:r>
                        </m:sub>
                      </m:sSub>
                      <m:sSub>
                        <m:sSubPr>
                          <m:ctrlPr>
                            <a:rPr lang="ru-RU" i="1">
                              <a:latin typeface="Cambria Math"/>
                            </a:rPr>
                          </m:ctrlPr>
                        </m:sSubPr>
                        <m:e>
                          <m:r>
                            <a:rPr lang="en-US" b="0" i="1" smtClean="0">
                              <a:latin typeface="Cambria Math"/>
                            </a:rPr>
                            <m:t>=</m:t>
                          </m:r>
                          <m:r>
                            <a:rPr lang="en-US" i="1">
                              <a:latin typeface="Cambria Math"/>
                            </a:rPr>
                            <m:t>𝑠</m:t>
                          </m:r>
                        </m:e>
                        <m:sub>
                          <m:r>
                            <a:rPr lang="en-US" b="0" i="1" smtClean="0">
                              <a:latin typeface="Cambria Math"/>
                            </a:rPr>
                            <m:t>4</m:t>
                          </m:r>
                        </m:sub>
                      </m:sSub>
                      <m:r>
                        <a:rPr lang="en-US" i="1">
                          <a:latin typeface="Cambria Math"/>
                        </a:rPr>
                        <m:t>=</m:t>
                      </m:r>
                      <m:r>
                        <a:rPr lang="en-US" b="0" i="1" smtClean="0">
                          <a:latin typeface="Cambria Math"/>
                        </a:rPr>
                        <m:t>4</m:t>
                      </m:r>
                    </m:oMath>
                  </m:oMathPara>
                </a14:m>
                <a:endParaRPr lang="ru-RU" dirty="0"/>
              </a:p>
            </p:txBody>
          </p:sp>
        </mc:Choice>
        <mc:Fallback>
          <p:sp>
            <p:nvSpPr>
              <p:cNvPr id="5" name="TextBox 4"/>
              <p:cNvSpPr txBox="1">
                <a:spLocks noRot="1" noChangeAspect="1" noMove="1" noResize="1" noEditPoints="1" noAdjustHandles="1" noChangeArrowheads="1" noChangeShapeType="1" noTextEdit="1"/>
              </p:cNvSpPr>
              <p:nvPr/>
            </p:nvSpPr>
            <p:spPr>
              <a:xfrm>
                <a:off x="918044" y="5507940"/>
                <a:ext cx="6861558" cy="369332"/>
              </a:xfrm>
              <a:prstGeom prst="rect">
                <a:avLst/>
              </a:prstGeom>
              <a:blipFill rotWithShape="1">
                <a:blip r:embed="rId3"/>
                <a:stretch>
                  <a:fillRect b="-16667"/>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4644008" y="4647858"/>
                <a:ext cx="2337050" cy="646331"/>
              </a:xfrm>
              <a:prstGeom prst="rect">
                <a:avLst/>
              </a:prstGeom>
              <a:noFill/>
            </p:spPr>
            <p:txBody>
              <a:bodyPr wrap="none" rtlCol="0">
                <a:spAutoFit/>
              </a:bodyPr>
              <a:lstStyle/>
              <a:p>
                <a:r>
                  <a:rPr lang="en-US" dirty="0" smtClean="0"/>
                  <a:t>If K&gt;=3:</a:t>
                </a:r>
              </a:p>
              <a:p>
                <a:r>
                  <a:rPr lang="en-US" dirty="0"/>
                  <a:t> </a:t>
                </a:r>
                <a14:m>
                  <m:oMath xmlns:m="http://schemas.openxmlformats.org/officeDocument/2006/math">
                    <m:sSub>
                      <m:sSubPr>
                        <m:ctrlPr>
                          <a:rPr lang="ru-RU" i="1" smtClean="0">
                            <a:latin typeface="Cambria Math"/>
                          </a:rPr>
                        </m:ctrlPr>
                      </m:sSubPr>
                      <m:e>
                        <m:r>
                          <a:rPr lang="en-US" b="0" i="1" smtClean="0">
                            <a:latin typeface="Cambria Math"/>
                          </a:rPr>
                          <m:t>                  </m:t>
                        </m:r>
                        <m:r>
                          <a:rPr lang="en-US" b="0" i="1" smtClean="0">
                            <a:latin typeface="Cambria Math"/>
                          </a:rPr>
                          <m:t>h</m:t>
                        </m:r>
                      </m:e>
                      <m:sub>
                        <m:r>
                          <a:rPr lang="en-US" i="1" smtClean="0">
                            <a:latin typeface="Cambria Math"/>
                            <a:ea typeface="Cambria Math"/>
                          </a:rPr>
                          <m:t>𝜃</m:t>
                        </m:r>
                      </m:sub>
                    </m:sSub>
                    <m:r>
                      <a:rPr lang="en-US" b="0" i="1" smtClean="0">
                        <a:latin typeface="Cambria Math"/>
                      </a:rPr>
                      <m:t>(</m:t>
                    </m:r>
                    <m:r>
                      <a:rPr lang="en-US" b="0" i="1" smtClean="0">
                        <a:latin typeface="Cambria Math"/>
                      </a:rPr>
                      <m:t>𝑥</m:t>
                    </m:r>
                    <m:r>
                      <a:rPr lang="en-US" b="0" i="1" smtClean="0">
                        <a:latin typeface="Cambria Math"/>
                      </a:rPr>
                      <m:t>)=</m:t>
                    </m:r>
                    <m:sSup>
                      <m:sSupPr>
                        <m:ctrlPr>
                          <a:rPr lang="en-US" i="1" smtClean="0">
                            <a:latin typeface="Cambria Math"/>
                          </a:rPr>
                        </m:ctrlPr>
                      </m:sSupPr>
                      <m:e>
                        <m:r>
                          <a:rPr lang="en-US" b="0" i="1" smtClean="0">
                            <a:latin typeface="Cambria Math"/>
                          </a:rPr>
                          <m:t>𝑅</m:t>
                        </m:r>
                      </m:e>
                      <m:sup>
                        <m:r>
                          <a:rPr lang="en-US" b="0" i="1" smtClean="0">
                            <a:latin typeface="Cambria Math"/>
                          </a:rPr>
                          <m:t>𝐾</m:t>
                        </m:r>
                      </m:sup>
                    </m:sSup>
                  </m:oMath>
                </a14:m>
                <a:endParaRPr lang="ru-RU" dirty="0"/>
              </a:p>
            </p:txBody>
          </p:sp>
        </mc:Choice>
        <mc:Fallback>
          <p:sp>
            <p:nvSpPr>
              <p:cNvPr id="6" name="TextBox 5"/>
              <p:cNvSpPr txBox="1">
                <a:spLocks noRot="1" noChangeAspect="1" noMove="1" noResize="1" noEditPoints="1" noAdjustHandles="1" noChangeArrowheads="1" noChangeShapeType="1" noTextEdit="1"/>
              </p:cNvSpPr>
              <p:nvPr/>
            </p:nvSpPr>
            <p:spPr>
              <a:xfrm>
                <a:off x="4644008" y="4647858"/>
                <a:ext cx="2337050" cy="646331"/>
              </a:xfrm>
              <a:prstGeom prst="rect">
                <a:avLst/>
              </a:prstGeom>
              <a:blipFill rotWithShape="1">
                <a:blip r:embed="rId4"/>
                <a:stretch>
                  <a:fillRect l="-2350" t="-4717" b="-8491"/>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043608" y="4571836"/>
                <a:ext cx="2365648" cy="669992"/>
              </a:xfrm>
              <a:prstGeom prst="rect">
                <a:avLst/>
              </a:prstGeom>
              <a:noFill/>
            </p:spPr>
            <p:txBody>
              <a:bodyPr wrap="none" rtlCol="0">
                <a:spAutoFit/>
              </a:bodyPr>
              <a:lstStyle/>
              <a:p>
                <a:r>
                  <a:rPr lang="en-US" dirty="0" smtClean="0"/>
                  <a:t>If K=1:</a:t>
                </a:r>
              </a:p>
              <a:p>
                <a:r>
                  <a:rPr lang="en-US" dirty="0"/>
                  <a:t> </a:t>
                </a:r>
                <a14:m>
                  <m:oMath xmlns:m="http://schemas.openxmlformats.org/officeDocument/2006/math">
                    <m:sSub>
                      <m:sSubPr>
                        <m:ctrlPr>
                          <a:rPr lang="ru-RU" i="1" smtClean="0">
                            <a:latin typeface="Cambria Math"/>
                          </a:rPr>
                        </m:ctrlPr>
                      </m:sSubPr>
                      <m:e>
                        <m:r>
                          <a:rPr lang="en-US" b="0" i="1" smtClean="0">
                            <a:latin typeface="Cambria Math"/>
                          </a:rPr>
                          <m:t>                  </m:t>
                        </m:r>
                        <m:r>
                          <a:rPr lang="en-US" b="0" i="1" smtClean="0">
                            <a:latin typeface="Cambria Math"/>
                          </a:rPr>
                          <m:t>h</m:t>
                        </m:r>
                      </m:e>
                      <m:sub>
                        <m:r>
                          <a:rPr lang="en-US" i="1" smtClean="0">
                            <a:latin typeface="Cambria Math"/>
                            <a:ea typeface="Cambria Math"/>
                          </a:rPr>
                          <m:t>𝜃</m:t>
                        </m:r>
                      </m:sub>
                    </m:sSub>
                    <m:r>
                      <a:rPr lang="en-US" b="0" i="1" smtClean="0">
                        <a:latin typeface="Cambria Math"/>
                      </a:rPr>
                      <m:t>(</m:t>
                    </m:r>
                    <m:r>
                      <a:rPr lang="en-US" b="0" i="1" smtClean="0">
                        <a:latin typeface="Cambria Math"/>
                      </a:rPr>
                      <m:t>𝑥</m:t>
                    </m:r>
                    <m:r>
                      <a:rPr lang="en-US" b="0" i="1" smtClean="0">
                        <a:latin typeface="Cambria Math"/>
                      </a:rPr>
                      <m:t>)=</m:t>
                    </m:r>
                    <m:sSup>
                      <m:sSupPr>
                        <m:ctrlPr>
                          <a:rPr lang="en-US" i="1" smtClean="0">
                            <a:latin typeface="Cambria Math"/>
                          </a:rPr>
                        </m:ctrlPr>
                      </m:sSupPr>
                      <m:e>
                        <m:r>
                          <a:rPr lang="en-US" b="0" i="1" smtClean="0">
                            <a:latin typeface="Cambria Math"/>
                          </a:rPr>
                          <m:t>𝑅</m:t>
                        </m:r>
                      </m:e>
                      <m:sup>
                        <m:r>
                          <a:rPr lang="en-US" b="0" i="1" smtClean="0">
                            <a:latin typeface="Cambria Math"/>
                          </a:rPr>
                          <m:t>1</m:t>
                        </m:r>
                      </m:sup>
                    </m:sSup>
                  </m:oMath>
                </a14:m>
                <a:endParaRPr lang="ru-RU" dirty="0"/>
              </a:p>
            </p:txBody>
          </p:sp>
        </mc:Choice>
        <mc:Fallback>
          <p:sp>
            <p:nvSpPr>
              <p:cNvPr id="8" name="TextBox 7"/>
              <p:cNvSpPr txBox="1">
                <a:spLocks noRot="1" noChangeAspect="1" noMove="1" noResize="1" noEditPoints="1" noAdjustHandles="1" noChangeArrowheads="1" noChangeShapeType="1" noTextEdit="1"/>
              </p:cNvSpPr>
              <p:nvPr/>
            </p:nvSpPr>
            <p:spPr>
              <a:xfrm>
                <a:off x="1043608" y="4571836"/>
                <a:ext cx="2365648" cy="669992"/>
              </a:xfrm>
              <a:prstGeom prst="rect">
                <a:avLst/>
              </a:prstGeom>
              <a:blipFill rotWithShape="1">
                <a:blip r:embed="rId5"/>
                <a:stretch>
                  <a:fillRect l="-2062" t="-4545" b="-4545"/>
                </a:stretch>
              </a:blipFill>
            </p:spPr>
            <p:txBody>
              <a:bodyPr/>
              <a:lstStyle/>
              <a:p>
                <a:r>
                  <a:rPr lang="ru-RU">
                    <a:noFill/>
                  </a:rPr>
                  <a:t> </a:t>
                </a:r>
              </a:p>
            </p:txBody>
          </p:sp>
        </mc:Fallback>
      </mc:AlternateContent>
      <p:sp>
        <p:nvSpPr>
          <p:cNvPr id="13" name="Полилиния 12"/>
          <p:cNvSpPr/>
          <p:nvPr/>
        </p:nvSpPr>
        <p:spPr>
          <a:xfrm>
            <a:off x="267855" y="2457690"/>
            <a:ext cx="775753" cy="3115013"/>
          </a:xfrm>
          <a:custGeom>
            <a:avLst/>
            <a:gdLst>
              <a:gd name="connsiteX0" fmla="*/ 868218 w 1006870"/>
              <a:gd name="connsiteY0" fmla="*/ 0 h 3278909"/>
              <a:gd name="connsiteX1" fmla="*/ 738909 w 1006870"/>
              <a:gd name="connsiteY1" fmla="*/ 18473 h 3278909"/>
              <a:gd name="connsiteX2" fmla="*/ 655781 w 1006870"/>
              <a:gd name="connsiteY2" fmla="*/ 46182 h 3278909"/>
              <a:gd name="connsiteX3" fmla="*/ 628072 w 1006870"/>
              <a:gd name="connsiteY3" fmla="*/ 55418 h 3278909"/>
              <a:gd name="connsiteX4" fmla="*/ 572654 w 1006870"/>
              <a:gd name="connsiteY4" fmla="*/ 64654 h 3278909"/>
              <a:gd name="connsiteX5" fmla="*/ 544945 w 1006870"/>
              <a:gd name="connsiteY5" fmla="*/ 73891 h 3278909"/>
              <a:gd name="connsiteX6" fmla="*/ 517236 w 1006870"/>
              <a:gd name="connsiteY6" fmla="*/ 92363 h 3278909"/>
              <a:gd name="connsiteX7" fmla="*/ 480290 w 1006870"/>
              <a:gd name="connsiteY7" fmla="*/ 101600 h 3278909"/>
              <a:gd name="connsiteX8" fmla="*/ 452581 w 1006870"/>
              <a:gd name="connsiteY8" fmla="*/ 110836 h 3278909"/>
              <a:gd name="connsiteX9" fmla="*/ 424872 w 1006870"/>
              <a:gd name="connsiteY9" fmla="*/ 129309 h 3278909"/>
              <a:gd name="connsiteX10" fmla="*/ 397163 w 1006870"/>
              <a:gd name="connsiteY10" fmla="*/ 138545 h 3278909"/>
              <a:gd name="connsiteX11" fmla="*/ 369454 w 1006870"/>
              <a:gd name="connsiteY11" fmla="*/ 166254 h 3278909"/>
              <a:gd name="connsiteX12" fmla="*/ 341745 w 1006870"/>
              <a:gd name="connsiteY12" fmla="*/ 184727 h 3278909"/>
              <a:gd name="connsiteX13" fmla="*/ 295563 w 1006870"/>
              <a:gd name="connsiteY13" fmla="*/ 249382 h 3278909"/>
              <a:gd name="connsiteX14" fmla="*/ 221672 w 1006870"/>
              <a:gd name="connsiteY14" fmla="*/ 332509 h 3278909"/>
              <a:gd name="connsiteX15" fmla="*/ 193963 w 1006870"/>
              <a:gd name="connsiteY15" fmla="*/ 415636 h 3278909"/>
              <a:gd name="connsiteX16" fmla="*/ 184727 w 1006870"/>
              <a:gd name="connsiteY16" fmla="*/ 443345 h 3278909"/>
              <a:gd name="connsiteX17" fmla="*/ 166254 w 1006870"/>
              <a:gd name="connsiteY17" fmla="*/ 471054 h 3278909"/>
              <a:gd name="connsiteX18" fmla="*/ 147781 w 1006870"/>
              <a:gd name="connsiteY18" fmla="*/ 526473 h 3278909"/>
              <a:gd name="connsiteX19" fmla="*/ 110836 w 1006870"/>
              <a:gd name="connsiteY19" fmla="*/ 581891 h 3278909"/>
              <a:gd name="connsiteX20" fmla="*/ 83127 w 1006870"/>
              <a:gd name="connsiteY20" fmla="*/ 646545 h 3278909"/>
              <a:gd name="connsiteX21" fmla="*/ 46181 w 1006870"/>
              <a:gd name="connsiteY21" fmla="*/ 729673 h 3278909"/>
              <a:gd name="connsiteX22" fmla="*/ 27709 w 1006870"/>
              <a:gd name="connsiteY22" fmla="*/ 812800 h 3278909"/>
              <a:gd name="connsiteX23" fmla="*/ 18472 w 1006870"/>
              <a:gd name="connsiteY23" fmla="*/ 877454 h 3278909"/>
              <a:gd name="connsiteX24" fmla="*/ 9236 w 1006870"/>
              <a:gd name="connsiteY24" fmla="*/ 1071418 h 3278909"/>
              <a:gd name="connsiteX25" fmla="*/ 0 w 1006870"/>
              <a:gd name="connsiteY25" fmla="*/ 1126836 h 3278909"/>
              <a:gd name="connsiteX26" fmla="*/ 9236 w 1006870"/>
              <a:gd name="connsiteY26" fmla="*/ 2022763 h 3278909"/>
              <a:gd name="connsiteX27" fmla="*/ 18472 w 1006870"/>
              <a:gd name="connsiteY27" fmla="*/ 2050473 h 3278909"/>
              <a:gd name="connsiteX28" fmla="*/ 27709 w 1006870"/>
              <a:gd name="connsiteY28" fmla="*/ 2105891 h 3278909"/>
              <a:gd name="connsiteX29" fmla="*/ 36945 w 1006870"/>
              <a:gd name="connsiteY29" fmla="*/ 2142836 h 3278909"/>
              <a:gd name="connsiteX30" fmla="*/ 55418 w 1006870"/>
              <a:gd name="connsiteY30" fmla="*/ 2235200 h 3278909"/>
              <a:gd name="connsiteX31" fmla="*/ 73890 w 1006870"/>
              <a:gd name="connsiteY31" fmla="*/ 2290618 h 3278909"/>
              <a:gd name="connsiteX32" fmla="*/ 101600 w 1006870"/>
              <a:gd name="connsiteY32" fmla="*/ 2346036 h 3278909"/>
              <a:gd name="connsiteX33" fmla="*/ 120072 w 1006870"/>
              <a:gd name="connsiteY33" fmla="*/ 2373745 h 3278909"/>
              <a:gd name="connsiteX34" fmla="*/ 166254 w 1006870"/>
              <a:gd name="connsiteY34" fmla="*/ 2438400 h 3278909"/>
              <a:gd name="connsiteX35" fmla="*/ 212436 w 1006870"/>
              <a:gd name="connsiteY35" fmla="*/ 2521527 h 3278909"/>
              <a:gd name="connsiteX36" fmla="*/ 230909 w 1006870"/>
              <a:gd name="connsiteY36" fmla="*/ 2549236 h 3278909"/>
              <a:gd name="connsiteX37" fmla="*/ 267854 w 1006870"/>
              <a:gd name="connsiteY37" fmla="*/ 2623127 h 3278909"/>
              <a:gd name="connsiteX38" fmla="*/ 332509 w 1006870"/>
              <a:gd name="connsiteY38" fmla="*/ 2706254 h 3278909"/>
              <a:gd name="connsiteX39" fmla="*/ 350981 w 1006870"/>
              <a:gd name="connsiteY39" fmla="*/ 2761673 h 3278909"/>
              <a:gd name="connsiteX40" fmla="*/ 387927 w 1006870"/>
              <a:gd name="connsiteY40" fmla="*/ 2817091 h 3278909"/>
              <a:gd name="connsiteX41" fmla="*/ 415636 w 1006870"/>
              <a:gd name="connsiteY41" fmla="*/ 2854036 h 3278909"/>
              <a:gd name="connsiteX42" fmla="*/ 452581 w 1006870"/>
              <a:gd name="connsiteY42" fmla="*/ 2909454 h 3278909"/>
              <a:gd name="connsiteX43" fmla="*/ 471054 w 1006870"/>
              <a:gd name="connsiteY43" fmla="*/ 2937163 h 3278909"/>
              <a:gd name="connsiteX44" fmla="*/ 526472 w 1006870"/>
              <a:gd name="connsiteY44" fmla="*/ 2964873 h 3278909"/>
              <a:gd name="connsiteX45" fmla="*/ 554181 w 1006870"/>
              <a:gd name="connsiteY45" fmla="*/ 2974109 h 3278909"/>
              <a:gd name="connsiteX46" fmla="*/ 581890 w 1006870"/>
              <a:gd name="connsiteY46" fmla="*/ 2992582 h 3278909"/>
              <a:gd name="connsiteX47" fmla="*/ 637309 w 1006870"/>
              <a:gd name="connsiteY47" fmla="*/ 3020291 h 3278909"/>
              <a:gd name="connsiteX48" fmla="*/ 665018 w 1006870"/>
              <a:gd name="connsiteY48" fmla="*/ 3048000 h 3278909"/>
              <a:gd name="connsiteX49" fmla="*/ 701963 w 1006870"/>
              <a:gd name="connsiteY49" fmla="*/ 3057236 h 3278909"/>
              <a:gd name="connsiteX50" fmla="*/ 729672 w 1006870"/>
              <a:gd name="connsiteY50" fmla="*/ 3066473 h 3278909"/>
              <a:gd name="connsiteX51" fmla="*/ 785090 w 1006870"/>
              <a:gd name="connsiteY51" fmla="*/ 3103418 h 3278909"/>
              <a:gd name="connsiteX52" fmla="*/ 868218 w 1006870"/>
              <a:gd name="connsiteY52" fmla="*/ 3140363 h 3278909"/>
              <a:gd name="connsiteX53" fmla="*/ 877454 w 1006870"/>
              <a:gd name="connsiteY53" fmla="*/ 3168073 h 3278909"/>
              <a:gd name="connsiteX54" fmla="*/ 932872 w 1006870"/>
              <a:gd name="connsiteY54" fmla="*/ 3186545 h 3278909"/>
              <a:gd name="connsiteX55" fmla="*/ 960581 w 1006870"/>
              <a:gd name="connsiteY55" fmla="*/ 3214254 h 3278909"/>
              <a:gd name="connsiteX56" fmla="*/ 988290 w 1006870"/>
              <a:gd name="connsiteY56" fmla="*/ 3223491 h 3278909"/>
              <a:gd name="connsiteX57" fmla="*/ 1006763 w 1006870"/>
              <a:gd name="connsiteY57" fmla="*/ 3168073 h 3278909"/>
              <a:gd name="connsiteX58" fmla="*/ 988290 w 1006870"/>
              <a:gd name="connsiteY58" fmla="*/ 3223491 h 3278909"/>
              <a:gd name="connsiteX59" fmla="*/ 979054 w 1006870"/>
              <a:gd name="connsiteY59" fmla="*/ 3278909 h 3278909"/>
              <a:gd name="connsiteX60" fmla="*/ 932872 w 1006870"/>
              <a:gd name="connsiteY60" fmla="*/ 3241963 h 3278909"/>
              <a:gd name="connsiteX61" fmla="*/ 905163 w 1006870"/>
              <a:gd name="connsiteY61" fmla="*/ 3241963 h 3278909"/>
              <a:gd name="connsiteX62" fmla="*/ 997527 w 1006870"/>
              <a:gd name="connsiteY62" fmla="*/ 3269673 h 3278909"/>
              <a:gd name="connsiteX63" fmla="*/ 1006763 w 1006870"/>
              <a:gd name="connsiteY63" fmla="*/ 3241963 h 3278909"/>
              <a:gd name="connsiteX64" fmla="*/ 988290 w 1006870"/>
              <a:gd name="connsiteY64" fmla="*/ 3186545 h 3278909"/>
              <a:gd name="connsiteX65" fmla="*/ 988290 w 1006870"/>
              <a:gd name="connsiteY65" fmla="*/ 3168073 h 327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006870" h="3278909">
                <a:moveTo>
                  <a:pt x="868218" y="0"/>
                </a:moveTo>
                <a:cubicBezTo>
                  <a:pt x="828226" y="4443"/>
                  <a:pt x="779354" y="7443"/>
                  <a:pt x="738909" y="18473"/>
                </a:cubicBezTo>
                <a:cubicBezTo>
                  <a:pt x="738856" y="18487"/>
                  <a:pt x="669662" y="41555"/>
                  <a:pt x="655781" y="46182"/>
                </a:cubicBezTo>
                <a:cubicBezTo>
                  <a:pt x="646545" y="49261"/>
                  <a:pt x="637675" y="53817"/>
                  <a:pt x="628072" y="55418"/>
                </a:cubicBezTo>
                <a:lnTo>
                  <a:pt x="572654" y="64654"/>
                </a:lnTo>
                <a:cubicBezTo>
                  <a:pt x="563418" y="67733"/>
                  <a:pt x="553653" y="69537"/>
                  <a:pt x="544945" y="73891"/>
                </a:cubicBezTo>
                <a:cubicBezTo>
                  <a:pt x="535016" y="78855"/>
                  <a:pt x="527439" y="87990"/>
                  <a:pt x="517236" y="92363"/>
                </a:cubicBezTo>
                <a:cubicBezTo>
                  <a:pt x="505568" y="97364"/>
                  <a:pt x="492496" y="98113"/>
                  <a:pt x="480290" y="101600"/>
                </a:cubicBezTo>
                <a:cubicBezTo>
                  <a:pt x="470929" y="104275"/>
                  <a:pt x="461817" y="107757"/>
                  <a:pt x="452581" y="110836"/>
                </a:cubicBezTo>
                <a:cubicBezTo>
                  <a:pt x="443345" y="116994"/>
                  <a:pt x="434801" y="124345"/>
                  <a:pt x="424872" y="129309"/>
                </a:cubicBezTo>
                <a:cubicBezTo>
                  <a:pt x="416164" y="133663"/>
                  <a:pt x="405264" y="133145"/>
                  <a:pt x="397163" y="138545"/>
                </a:cubicBezTo>
                <a:cubicBezTo>
                  <a:pt x="386295" y="145791"/>
                  <a:pt x="379489" y="157892"/>
                  <a:pt x="369454" y="166254"/>
                </a:cubicBezTo>
                <a:cubicBezTo>
                  <a:pt x="360926" y="173361"/>
                  <a:pt x="350981" y="178569"/>
                  <a:pt x="341745" y="184727"/>
                </a:cubicBezTo>
                <a:cubicBezTo>
                  <a:pt x="328897" y="203998"/>
                  <a:pt x="310290" y="233019"/>
                  <a:pt x="295563" y="249382"/>
                </a:cubicBezTo>
                <a:cubicBezTo>
                  <a:pt x="214216" y="339768"/>
                  <a:pt x="262319" y="271540"/>
                  <a:pt x="221672" y="332509"/>
                </a:cubicBezTo>
                <a:lnTo>
                  <a:pt x="193963" y="415636"/>
                </a:lnTo>
                <a:cubicBezTo>
                  <a:pt x="190884" y="424872"/>
                  <a:pt x="190128" y="435244"/>
                  <a:pt x="184727" y="443345"/>
                </a:cubicBezTo>
                <a:lnTo>
                  <a:pt x="166254" y="471054"/>
                </a:lnTo>
                <a:cubicBezTo>
                  <a:pt x="160096" y="489527"/>
                  <a:pt x="158582" y="510271"/>
                  <a:pt x="147781" y="526473"/>
                </a:cubicBezTo>
                <a:lnTo>
                  <a:pt x="110836" y="581891"/>
                </a:lnTo>
                <a:cubicBezTo>
                  <a:pt x="86405" y="679618"/>
                  <a:pt x="119575" y="564538"/>
                  <a:pt x="83127" y="646545"/>
                </a:cubicBezTo>
                <a:cubicBezTo>
                  <a:pt x="39158" y="745473"/>
                  <a:pt x="87989" y="666960"/>
                  <a:pt x="46181" y="729673"/>
                </a:cubicBezTo>
                <a:cubicBezTo>
                  <a:pt x="37877" y="762890"/>
                  <a:pt x="33573" y="777617"/>
                  <a:pt x="27709" y="812800"/>
                </a:cubicBezTo>
                <a:cubicBezTo>
                  <a:pt x="24130" y="834274"/>
                  <a:pt x="21551" y="855903"/>
                  <a:pt x="18472" y="877454"/>
                </a:cubicBezTo>
                <a:cubicBezTo>
                  <a:pt x="15393" y="942109"/>
                  <a:pt x="14017" y="1006867"/>
                  <a:pt x="9236" y="1071418"/>
                </a:cubicBezTo>
                <a:cubicBezTo>
                  <a:pt x="7853" y="1090094"/>
                  <a:pt x="0" y="1108109"/>
                  <a:pt x="0" y="1126836"/>
                </a:cubicBezTo>
                <a:cubicBezTo>
                  <a:pt x="0" y="1425494"/>
                  <a:pt x="3264" y="1724165"/>
                  <a:pt x="9236" y="2022763"/>
                </a:cubicBezTo>
                <a:cubicBezTo>
                  <a:pt x="9431" y="2032497"/>
                  <a:pt x="16360" y="2040969"/>
                  <a:pt x="18472" y="2050473"/>
                </a:cubicBezTo>
                <a:cubicBezTo>
                  <a:pt x="22535" y="2068755"/>
                  <a:pt x="24036" y="2087527"/>
                  <a:pt x="27709" y="2105891"/>
                </a:cubicBezTo>
                <a:cubicBezTo>
                  <a:pt x="30199" y="2118338"/>
                  <a:pt x="34456" y="2130389"/>
                  <a:pt x="36945" y="2142836"/>
                </a:cubicBezTo>
                <a:cubicBezTo>
                  <a:pt x="46934" y="2192782"/>
                  <a:pt x="42543" y="2192283"/>
                  <a:pt x="55418" y="2235200"/>
                </a:cubicBezTo>
                <a:cubicBezTo>
                  <a:pt x="61013" y="2253851"/>
                  <a:pt x="63089" y="2274417"/>
                  <a:pt x="73890" y="2290618"/>
                </a:cubicBezTo>
                <a:cubicBezTo>
                  <a:pt x="126825" y="2370019"/>
                  <a:pt x="63364" y="2269564"/>
                  <a:pt x="101600" y="2346036"/>
                </a:cubicBezTo>
                <a:cubicBezTo>
                  <a:pt x="106564" y="2355965"/>
                  <a:pt x="113620" y="2364712"/>
                  <a:pt x="120072" y="2373745"/>
                </a:cubicBezTo>
                <a:cubicBezTo>
                  <a:pt x="177372" y="2453967"/>
                  <a:pt x="122706" y="2373080"/>
                  <a:pt x="166254" y="2438400"/>
                </a:cubicBezTo>
                <a:cubicBezTo>
                  <a:pt x="182511" y="2487171"/>
                  <a:pt x="170089" y="2458008"/>
                  <a:pt x="212436" y="2521527"/>
                </a:cubicBezTo>
                <a:lnTo>
                  <a:pt x="230909" y="2549236"/>
                </a:lnTo>
                <a:cubicBezTo>
                  <a:pt x="244957" y="2605431"/>
                  <a:pt x="231220" y="2570794"/>
                  <a:pt x="267854" y="2623127"/>
                </a:cubicBezTo>
                <a:cubicBezTo>
                  <a:pt x="319411" y="2696778"/>
                  <a:pt x="284768" y="2658513"/>
                  <a:pt x="332509" y="2706254"/>
                </a:cubicBezTo>
                <a:cubicBezTo>
                  <a:pt x="338666" y="2724727"/>
                  <a:pt x="340180" y="2745471"/>
                  <a:pt x="350981" y="2761673"/>
                </a:cubicBezTo>
                <a:cubicBezTo>
                  <a:pt x="363296" y="2780146"/>
                  <a:pt x="374606" y="2799330"/>
                  <a:pt x="387927" y="2817091"/>
                </a:cubicBezTo>
                <a:cubicBezTo>
                  <a:pt x="397163" y="2829406"/>
                  <a:pt x="406808" y="2841425"/>
                  <a:pt x="415636" y="2854036"/>
                </a:cubicBezTo>
                <a:cubicBezTo>
                  <a:pt x="428368" y="2872224"/>
                  <a:pt x="440266" y="2890981"/>
                  <a:pt x="452581" y="2909454"/>
                </a:cubicBezTo>
                <a:cubicBezTo>
                  <a:pt x="458739" y="2918690"/>
                  <a:pt x="460523" y="2933652"/>
                  <a:pt x="471054" y="2937163"/>
                </a:cubicBezTo>
                <a:cubicBezTo>
                  <a:pt x="540708" y="2960383"/>
                  <a:pt x="454845" y="2929059"/>
                  <a:pt x="526472" y="2964873"/>
                </a:cubicBezTo>
                <a:cubicBezTo>
                  <a:pt x="535180" y="2969227"/>
                  <a:pt x="544945" y="2971030"/>
                  <a:pt x="554181" y="2974109"/>
                </a:cubicBezTo>
                <a:cubicBezTo>
                  <a:pt x="563417" y="2980267"/>
                  <a:pt x="571961" y="2987618"/>
                  <a:pt x="581890" y="2992582"/>
                </a:cubicBezTo>
                <a:cubicBezTo>
                  <a:pt x="623550" y="3013412"/>
                  <a:pt x="597601" y="2987201"/>
                  <a:pt x="637309" y="3020291"/>
                </a:cubicBezTo>
                <a:cubicBezTo>
                  <a:pt x="647344" y="3028653"/>
                  <a:pt x="653677" y="3041519"/>
                  <a:pt x="665018" y="3048000"/>
                </a:cubicBezTo>
                <a:cubicBezTo>
                  <a:pt x="676039" y="3054298"/>
                  <a:pt x="689757" y="3053749"/>
                  <a:pt x="701963" y="3057236"/>
                </a:cubicBezTo>
                <a:cubicBezTo>
                  <a:pt x="711324" y="3059911"/>
                  <a:pt x="721161" y="3061745"/>
                  <a:pt x="729672" y="3066473"/>
                </a:cubicBezTo>
                <a:cubicBezTo>
                  <a:pt x="749079" y="3077255"/>
                  <a:pt x="764028" y="3096397"/>
                  <a:pt x="785090" y="3103418"/>
                </a:cubicBezTo>
                <a:cubicBezTo>
                  <a:pt x="851040" y="3125401"/>
                  <a:pt x="824307" y="3111090"/>
                  <a:pt x="868218" y="3140363"/>
                </a:cubicBezTo>
                <a:cubicBezTo>
                  <a:pt x="871297" y="3149600"/>
                  <a:pt x="869531" y="3162414"/>
                  <a:pt x="877454" y="3168073"/>
                </a:cubicBezTo>
                <a:cubicBezTo>
                  <a:pt x="893299" y="3179391"/>
                  <a:pt x="932872" y="3186545"/>
                  <a:pt x="932872" y="3186545"/>
                </a:cubicBezTo>
                <a:cubicBezTo>
                  <a:pt x="942108" y="3195781"/>
                  <a:pt x="949713" y="3207008"/>
                  <a:pt x="960581" y="3214254"/>
                </a:cubicBezTo>
                <a:cubicBezTo>
                  <a:pt x="968682" y="3219655"/>
                  <a:pt x="981406" y="3230375"/>
                  <a:pt x="988290" y="3223491"/>
                </a:cubicBezTo>
                <a:cubicBezTo>
                  <a:pt x="1002059" y="3209722"/>
                  <a:pt x="1006763" y="3168073"/>
                  <a:pt x="1006763" y="3168073"/>
                </a:cubicBezTo>
                <a:cubicBezTo>
                  <a:pt x="988197" y="3112371"/>
                  <a:pt x="1000075" y="3135105"/>
                  <a:pt x="988290" y="3223491"/>
                </a:cubicBezTo>
                <a:cubicBezTo>
                  <a:pt x="985815" y="3242054"/>
                  <a:pt x="982133" y="3260436"/>
                  <a:pt x="979054" y="3278909"/>
                </a:cubicBezTo>
                <a:cubicBezTo>
                  <a:pt x="878002" y="3245226"/>
                  <a:pt x="1028364" y="3301646"/>
                  <a:pt x="932872" y="3241963"/>
                </a:cubicBezTo>
                <a:cubicBezTo>
                  <a:pt x="878669" y="3208086"/>
                  <a:pt x="854556" y="3219471"/>
                  <a:pt x="905163" y="3241963"/>
                </a:cubicBezTo>
                <a:cubicBezTo>
                  <a:pt x="934075" y="3254813"/>
                  <a:pt x="966822" y="3261996"/>
                  <a:pt x="997527" y="3269673"/>
                </a:cubicBezTo>
                <a:cubicBezTo>
                  <a:pt x="1000606" y="3260436"/>
                  <a:pt x="1007838" y="3251640"/>
                  <a:pt x="1006763" y="3241963"/>
                </a:cubicBezTo>
                <a:cubicBezTo>
                  <a:pt x="1004613" y="3222610"/>
                  <a:pt x="988290" y="3206017"/>
                  <a:pt x="988290" y="3186545"/>
                </a:cubicBezTo>
                <a:lnTo>
                  <a:pt x="988290" y="3168073"/>
                </a:ln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3068313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04664"/>
            <a:ext cx="8291590" cy="447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484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Details</a:t>
            </a:r>
            <a:endParaRPr lang="ru-RU" dirty="0"/>
          </a:p>
        </p:txBody>
      </p:sp>
      <p:sp>
        <p:nvSpPr>
          <p:cNvPr id="3" name="Объект 2"/>
          <p:cNvSpPr>
            <a:spLocks noGrp="1"/>
          </p:cNvSpPr>
          <p:nvPr>
            <p:ph sz="quarter" idx="1"/>
          </p:nvPr>
        </p:nvSpPr>
        <p:spPr/>
        <p:txBody>
          <a:bodyPr/>
          <a:lstStyle/>
          <a:p>
            <a:r>
              <a:rPr lang="en-US" dirty="0"/>
              <a:t>Neural networks are trained in </a:t>
            </a:r>
            <a:r>
              <a:rPr lang="en-US" b="1" dirty="0">
                <a:solidFill>
                  <a:schemeClr val="accent1"/>
                </a:solidFill>
              </a:rPr>
              <a:t>two stages</a:t>
            </a:r>
            <a:r>
              <a:rPr lang="en-US" dirty="0"/>
              <a:t>:</a:t>
            </a:r>
            <a:br>
              <a:rPr lang="en-US" dirty="0"/>
            </a:br>
            <a:r>
              <a:rPr lang="en-US" dirty="0"/>
              <a:t/>
            </a:r>
            <a:br>
              <a:rPr lang="en-US" dirty="0"/>
            </a:br>
            <a:r>
              <a:rPr lang="en-US" dirty="0"/>
              <a:t>     </a:t>
            </a:r>
            <a:r>
              <a:rPr lang="en-US" b="1" dirty="0"/>
              <a:t>Direct error propagation;</a:t>
            </a:r>
            <a:br>
              <a:rPr lang="en-US" b="1" dirty="0"/>
            </a:br>
            <a:r>
              <a:rPr lang="en-US" b="1" dirty="0"/>
              <a:t>     Reverse error propagation.</a:t>
            </a:r>
            <a:r>
              <a:rPr lang="en-US" dirty="0"/>
              <a:t/>
            </a:r>
            <a:br>
              <a:rPr lang="en-US" dirty="0"/>
            </a:br>
            <a:r>
              <a:rPr lang="en-US" dirty="0"/>
              <a:t/>
            </a:r>
            <a:br>
              <a:rPr lang="en-US" dirty="0"/>
            </a:br>
            <a:r>
              <a:rPr lang="en-US" dirty="0"/>
              <a:t>During </a:t>
            </a:r>
            <a:r>
              <a:rPr lang="en-US" i="1" dirty="0">
                <a:solidFill>
                  <a:schemeClr val="accent1"/>
                </a:solidFill>
              </a:rPr>
              <a:t>forward error propagation</a:t>
            </a:r>
            <a:r>
              <a:rPr lang="en-US" dirty="0"/>
              <a:t>, a prediction of the response is made. With </a:t>
            </a:r>
            <a:r>
              <a:rPr lang="en-US" i="1" dirty="0">
                <a:solidFill>
                  <a:schemeClr val="accent1"/>
                </a:solidFill>
              </a:rPr>
              <a:t>back propagation</a:t>
            </a:r>
            <a:r>
              <a:rPr lang="en-US" dirty="0"/>
              <a:t>, the error between the actual response and the predicted is minimized.</a:t>
            </a:r>
            <a:endParaRPr lang="ru-RU" dirty="0"/>
          </a:p>
        </p:txBody>
      </p:sp>
    </p:spTree>
    <p:extLst>
      <p:ext uri="{BB962C8B-B14F-4D97-AF65-F5344CB8AC3E}">
        <p14:creationId xmlns:p14="http://schemas.microsoft.com/office/powerpoint/2010/main" val="755960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i="1" dirty="0">
                <a:solidFill>
                  <a:schemeClr val="accent1"/>
                </a:solidFill>
              </a:rPr>
              <a:t>forward error propagation</a:t>
            </a: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66664"/>
            <a:ext cx="5429250"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олилиния 3"/>
          <p:cNvSpPr/>
          <p:nvPr/>
        </p:nvSpPr>
        <p:spPr>
          <a:xfrm>
            <a:off x="4541520" y="1798320"/>
            <a:ext cx="223520" cy="690880"/>
          </a:xfrm>
          <a:custGeom>
            <a:avLst/>
            <a:gdLst>
              <a:gd name="connsiteX0" fmla="*/ 0 w 223520"/>
              <a:gd name="connsiteY0" fmla="*/ 0 h 690880"/>
              <a:gd name="connsiteX1" fmla="*/ 132080 w 223520"/>
              <a:gd name="connsiteY1" fmla="*/ 264160 h 690880"/>
              <a:gd name="connsiteX2" fmla="*/ 162560 w 223520"/>
              <a:gd name="connsiteY2" fmla="*/ 284480 h 690880"/>
              <a:gd name="connsiteX3" fmla="*/ 223520 w 223520"/>
              <a:gd name="connsiteY3" fmla="*/ 304800 h 690880"/>
              <a:gd name="connsiteX4" fmla="*/ 193040 w 223520"/>
              <a:gd name="connsiteY4" fmla="*/ 314960 h 690880"/>
              <a:gd name="connsiteX5" fmla="*/ 162560 w 223520"/>
              <a:gd name="connsiteY5" fmla="*/ 386080 h 690880"/>
              <a:gd name="connsiteX6" fmla="*/ 142240 w 223520"/>
              <a:gd name="connsiteY6" fmla="*/ 599440 h 690880"/>
              <a:gd name="connsiteX7" fmla="*/ 121920 w 223520"/>
              <a:gd name="connsiteY7" fmla="*/ 660400 h 690880"/>
              <a:gd name="connsiteX8" fmla="*/ 91440 w 223520"/>
              <a:gd name="connsiteY8" fmla="*/ 680720 h 690880"/>
              <a:gd name="connsiteX9" fmla="*/ 10160 w 223520"/>
              <a:gd name="connsiteY9" fmla="*/ 690880 h 6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520" h="690880">
                <a:moveTo>
                  <a:pt x="0" y="0"/>
                </a:moveTo>
                <a:cubicBezTo>
                  <a:pt x="221895" y="18491"/>
                  <a:pt x="88015" y="-33278"/>
                  <a:pt x="132080" y="264160"/>
                </a:cubicBezTo>
                <a:cubicBezTo>
                  <a:pt x="133869" y="276239"/>
                  <a:pt x="151402" y="279521"/>
                  <a:pt x="162560" y="284480"/>
                </a:cubicBezTo>
                <a:cubicBezTo>
                  <a:pt x="182133" y="293179"/>
                  <a:pt x="223520" y="304800"/>
                  <a:pt x="223520" y="304800"/>
                </a:cubicBezTo>
                <a:cubicBezTo>
                  <a:pt x="213360" y="308187"/>
                  <a:pt x="201403" y="308270"/>
                  <a:pt x="193040" y="314960"/>
                </a:cubicBezTo>
                <a:cubicBezTo>
                  <a:pt x="171114" y="332501"/>
                  <a:pt x="168661" y="361676"/>
                  <a:pt x="162560" y="386080"/>
                </a:cubicBezTo>
                <a:cubicBezTo>
                  <a:pt x="159938" y="422787"/>
                  <a:pt x="154465" y="546464"/>
                  <a:pt x="142240" y="599440"/>
                </a:cubicBezTo>
                <a:cubicBezTo>
                  <a:pt x="137424" y="620311"/>
                  <a:pt x="139742" y="648519"/>
                  <a:pt x="121920" y="660400"/>
                </a:cubicBezTo>
                <a:cubicBezTo>
                  <a:pt x="111760" y="667173"/>
                  <a:pt x="103221" y="677507"/>
                  <a:pt x="91440" y="680720"/>
                </a:cubicBezTo>
                <a:cubicBezTo>
                  <a:pt x="65098" y="687904"/>
                  <a:pt x="10160" y="690880"/>
                  <a:pt x="10160" y="69088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 name="Полилиния 4"/>
          <p:cNvSpPr/>
          <p:nvPr/>
        </p:nvSpPr>
        <p:spPr>
          <a:xfrm>
            <a:off x="4967944" y="1859280"/>
            <a:ext cx="254296" cy="355600"/>
          </a:xfrm>
          <a:custGeom>
            <a:avLst/>
            <a:gdLst>
              <a:gd name="connsiteX0" fmla="*/ 10456 w 254296"/>
              <a:gd name="connsiteY0" fmla="*/ 81280 h 355600"/>
              <a:gd name="connsiteX1" fmla="*/ 10456 w 254296"/>
              <a:gd name="connsiteY1" fmla="*/ 284480 h 355600"/>
              <a:gd name="connsiteX2" fmla="*/ 40936 w 254296"/>
              <a:gd name="connsiteY2" fmla="*/ 304800 h 355600"/>
              <a:gd name="connsiteX3" fmla="*/ 61256 w 254296"/>
              <a:gd name="connsiteY3" fmla="*/ 335280 h 355600"/>
              <a:gd name="connsiteX4" fmla="*/ 122216 w 254296"/>
              <a:gd name="connsiteY4" fmla="*/ 355600 h 355600"/>
              <a:gd name="connsiteX5" fmla="*/ 203496 w 254296"/>
              <a:gd name="connsiteY5" fmla="*/ 345440 h 355600"/>
              <a:gd name="connsiteX6" fmla="*/ 254296 w 254296"/>
              <a:gd name="connsiteY6" fmla="*/ 254000 h 355600"/>
              <a:gd name="connsiteX7" fmla="*/ 244136 w 254296"/>
              <a:gd name="connsiteY7" fmla="*/ 91440 h 355600"/>
              <a:gd name="connsiteX8" fmla="*/ 233976 w 254296"/>
              <a:gd name="connsiteY8" fmla="*/ 60960 h 355600"/>
              <a:gd name="connsiteX9" fmla="*/ 203496 w 254296"/>
              <a:gd name="connsiteY9" fmla="*/ 40640 h 355600"/>
              <a:gd name="connsiteX10" fmla="*/ 142536 w 254296"/>
              <a:gd name="connsiteY10" fmla="*/ 0 h 355600"/>
              <a:gd name="connsiteX11" fmla="*/ 51096 w 254296"/>
              <a:gd name="connsiteY11" fmla="*/ 10160 h 355600"/>
              <a:gd name="connsiteX12" fmla="*/ 40936 w 254296"/>
              <a:gd name="connsiteY12" fmla="*/ 40640 h 355600"/>
              <a:gd name="connsiteX13" fmla="*/ 10456 w 254296"/>
              <a:gd name="connsiteY13" fmla="*/ 71120 h 355600"/>
              <a:gd name="connsiteX14" fmla="*/ 71416 w 254296"/>
              <a:gd name="connsiteY14" fmla="*/ 213360 h 355600"/>
              <a:gd name="connsiteX15" fmla="*/ 101896 w 254296"/>
              <a:gd name="connsiteY15" fmla="*/ 233680 h 355600"/>
              <a:gd name="connsiteX16" fmla="*/ 152696 w 254296"/>
              <a:gd name="connsiteY16" fmla="*/ 223520 h 355600"/>
              <a:gd name="connsiteX17" fmla="*/ 183176 w 254296"/>
              <a:gd name="connsiteY17" fmla="*/ 203200 h 355600"/>
              <a:gd name="connsiteX18" fmla="*/ 244136 w 254296"/>
              <a:gd name="connsiteY18" fmla="*/ 19304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4296" h="355600">
                <a:moveTo>
                  <a:pt x="10456" y="81280"/>
                </a:moveTo>
                <a:cubicBezTo>
                  <a:pt x="5443" y="136425"/>
                  <a:pt x="-10331" y="227316"/>
                  <a:pt x="10456" y="284480"/>
                </a:cubicBezTo>
                <a:cubicBezTo>
                  <a:pt x="14629" y="295956"/>
                  <a:pt x="30776" y="298027"/>
                  <a:pt x="40936" y="304800"/>
                </a:cubicBezTo>
                <a:cubicBezTo>
                  <a:pt x="47709" y="314960"/>
                  <a:pt x="50901" y="328808"/>
                  <a:pt x="61256" y="335280"/>
                </a:cubicBezTo>
                <a:cubicBezTo>
                  <a:pt x="79419" y="346632"/>
                  <a:pt x="122216" y="355600"/>
                  <a:pt x="122216" y="355600"/>
                </a:cubicBezTo>
                <a:cubicBezTo>
                  <a:pt x="149309" y="352213"/>
                  <a:pt x="179911" y="359198"/>
                  <a:pt x="203496" y="345440"/>
                </a:cubicBezTo>
                <a:cubicBezTo>
                  <a:pt x="232408" y="328575"/>
                  <a:pt x="244161" y="284404"/>
                  <a:pt x="254296" y="254000"/>
                </a:cubicBezTo>
                <a:cubicBezTo>
                  <a:pt x="250909" y="199813"/>
                  <a:pt x="249820" y="145434"/>
                  <a:pt x="244136" y="91440"/>
                </a:cubicBezTo>
                <a:cubicBezTo>
                  <a:pt x="243015" y="80789"/>
                  <a:pt x="240666" y="69323"/>
                  <a:pt x="233976" y="60960"/>
                </a:cubicBezTo>
                <a:cubicBezTo>
                  <a:pt x="226348" y="51425"/>
                  <a:pt x="212877" y="48457"/>
                  <a:pt x="203496" y="40640"/>
                </a:cubicBezTo>
                <a:cubicBezTo>
                  <a:pt x="152759" y="-1641"/>
                  <a:pt x="196101" y="17855"/>
                  <a:pt x="142536" y="0"/>
                </a:cubicBezTo>
                <a:cubicBezTo>
                  <a:pt x="112056" y="3387"/>
                  <a:pt x="79570" y="-1230"/>
                  <a:pt x="51096" y="10160"/>
                </a:cubicBezTo>
                <a:cubicBezTo>
                  <a:pt x="41152" y="14137"/>
                  <a:pt x="46877" y="31729"/>
                  <a:pt x="40936" y="40640"/>
                </a:cubicBezTo>
                <a:cubicBezTo>
                  <a:pt x="32966" y="52595"/>
                  <a:pt x="20616" y="60960"/>
                  <a:pt x="10456" y="71120"/>
                </a:cubicBezTo>
                <a:cubicBezTo>
                  <a:pt x="25276" y="263776"/>
                  <a:pt x="-23988" y="177584"/>
                  <a:pt x="71416" y="213360"/>
                </a:cubicBezTo>
                <a:cubicBezTo>
                  <a:pt x="82849" y="217647"/>
                  <a:pt x="91736" y="226907"/>
                  <a:pt x="101896" y="233680"/>
                </a:cubicBezTo>
                <a:cubicBezTo>
                  <a:pt x="118829" y="230293"/>
                  <a:pt x="136527" y="229583"/>
                  <a:pt x="152696" y="223520"/>
                </a:cubicBezTo>
                <a:cubicBezTo>
                  <a:pt x="164129" y="219233"/>
                  <a:pt x="172254" y="208661"/>
                  <a:pt x="183176" y="203200"/>
                </a:cubicBezTo>
                <a:cubicBezTo>
                  <a:pt x="209922" y="189827"/>
                  <a:pt x="215633" y="193040"/>
                  <a:pt x="244136" y="19304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6" name="TextBox 5"/>
          <p:cNvSpPr txBox="1"/>
          <p:nvPr/>
        </p:nvSpPr>
        <p:spPr>
          <a:xfrm>
            <a:off x="5148064" y="1988840"/>
            <a:ext cx="253596" cy="369332"/>
          </a:xfrm>
          <a:prstGeom prst="rect">
            <a:avLst/>
          </a:prstGeom>
          <a:noFill/>
        </p:spPr>
        <p:txBody>
          <a:bodyPr wrap="none" rtlCol="0">
            <a:spAutoFit/>
          </a:bodyPr>
          <a:lstStyle/>
          <a:p>
            <a:r>
              <a:rPr lang="en-US" dirty="0" smtClean="0"/>
              <a:t>j</a:t>
            </a:r>
            <a:endParaRPr lang="ru-RU" dirty="0"/>
          </a:p>
        </p:txBody>
      </p:sp>
      <p:sp>
        <p:nvSpPr>
          <p:cNvPr id="7" name="TextBox 6"/>
          <p:cNvSpPr txBox="1"/>
          <p:nvPr/>
        </p:nvSpPr>
        <p:spPr>
          <a:xfrm>
            <a:off x="5051792" y="1435760"/>
            <a:ext cx="2125903" cy="369332"/>
          </a:xfrm>
          <a:prstGeom prst="rect">
            <a:avLst/>
          </a:prstGeom>
          <a:noFill/>
        </p:spPr>
        <p:txBody>
          <a:bodyPr wrap="none" rtlCol="0">
            <a:spAutoFit/>
          </a:bodyPr>
          <a:lstStyle/>
          <a:p>
            <a:r>
              <a:rPr lang="en-US" dirty="0" smtClean="0"/>
              <a:t>Randomly chosen!</a:t>
            </a:r>
            <a:endParaRPr lang="ru-RU" dirty="0"/>
          </a:p>
        </p:txBody>
      </p:sp>
      <p:sp>
        <p:nvSpPr>
          <p:cNvPr id="8" name="Прямоугольник 7"/>
          <p:cNvSpPr/>
          <p:nvPr/>
        </p:nvSpPr>
        <p:spPr>
          <a:xfrm>
            <a:off x="3995936" y="2708919"/>
            <a:ext cx="4572000" cy="646331"/>
          </a:xfrm>
          <a:prstGeom prst="rect">
            <a:avLst/>
          </a:prstGeom>
        </p:spPr>
        <p:txBody>
          <a:bodyPr>
            <a:spAutoFit/>
          </a:bodyPr>
          <a:lstStyle/>
          <a:p>
            <a:r>
              <a:rPr lang="en-US" dirty="0"/>
              <a:t>Multiply the input by the weights to form a hidden layer:</a:t>
            </a:r>
            <a:endParaRPr lang="ru-RU" dirty="0"/>
          </a:p>
        </p:txBody>
      </p:sp>
      <p:sp>
        <p:nvSpPr>
          <p:cNvPr id="9" name="Прямоугольник 8"/>
          <p:cNvSpPr/>
          <p:nvPr/>
        </p:nvSpPr>
        <p:spPr>
          <a:xfrm>
            <a:off x="5724128" y="3068960"/>
            <a:ext cx="2988862" cy="923330"/>
          </a:xfrm>
          <a:prstGeom prst="rect">
            <a:avLst/>
          </a:prstGeom>
        </p:spPr>
        <p:txBody>
          <a:bodyPr wrap="square">
            <a:spAutoFit/>
          </a:bodyPr>
          <a:lstStyle/>
          <a:p>
            <a:r>
              <a:rPr lang="pl-PL" dirty="0"/>
              <a:t>h1 = (x1 * w1) + (x2 * w1)</a:t>
            </a:r>
          </a:p>
          <a:p>
            <a:r>
              <a:rPr lang="pl-PL" dirty="0"/>
              <a:t>h2 = (x1 * w2) + (x2 * w2)</a:t>
            </a:r>
          </a:p>
          <a:p>
            <a:r>
              <a:rPr lang="pl-PL" dirty="0"/>
              <a:t>h3 = (x1 * w3) + (x2 * w3)</a:t>
            </a:r>
          </a:p>
        </p:txBody>
      </p:sp>
      <p:cxnSp>
        <p:nvCxnSpPr>
          <p:cNvPr id="11" name="Прямая со стрелкой 10"/>
          <p:cNvCxnSpPr/>
          <p:nvPr/>
        </p:nvCxnSpPr>
        <p:spPr>
          <a:xfrm flipH="1" flipV="1">
            <a:off x="2987824" y="3032084"/>
            <a:ext cx="2592288" cy="498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3243551" y="4725144"/>
            <a:ext cx="5742384" cy="923330"/>
          </a:xfrm>
          <a:prstGeom prst="rect">
            <a:avLst/>
          </a:prstGeom>
        </p:spPr>
        <p:txBody>
          <a:bodyPr wrap="square">
            <a:spAutoFit/>
          </a:bodyPr>
          <a:lstStyle/>
          <a:p>
            <a:r>
              <a:rPr lang="en-US" dirty="0"/>
              <a:t>The output from the hidden layer is transmitted through a non-linear function (activation function), to obtain the network output:</a:t>
            </a:r>
            <a:endParaRPr lang="ru-RU" dirty="0"/>
          </a:p>
        </p:txBody>
      </p:sp>
      <p:sp>
        <p:nvSpPr>
          <p:cNvPr id="13" name="Прямоугольник 12"/>
          <p:cNvSpPr/>
          <p:nvPr/>
        </p:nvSpPr>
        <p:spPr>
          <a:xfrm>
            <a:off x="6409846" y="5648474"/>
            <a:ext cx="2191626" cy="369332"/>
          </a:xfrm>
          <a:prstGeom prst="rect">
            <a:avLst/>
          </a:prstGeom>
        </p:spPr>
        <p:txBody>
          <a:bodyPr wrap="none">
            <a:spAutoFit/>
          </a:bodyPr>
          <a:lstStyle/>
          <a:p>
            <a:r>
              <a:rPr lang="en-US" dirty="0"/>
              <a:t>y_ = </a:t>
            </a:r>
            <a:r>
              <a:rPr lang="en-US" dirty="0" err="1"/>
              <a:t>fn</a:t>
            </a:r>
            <a:r>
              <a:rPr lang="en-US" dirty="0"/>
              <a:t>(h1 , h2, h3)</a:t>
            </a:r>
            <a:endParaRPr lang="ru-RU" dirty="0"/>
          </a:p>
        </p:txBody>
      </p:sp>
    </p:spTree>
    <p:extLst>
      <p:ext uri="{BB962C8B-B14F-4D97-AF65-F5344CB8AC3E}">
        <p14:creationId xmlns:p14="http://schemas.microsoft.com/office/powerpoint/2010/main" val="57205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667400"/>
            <a:ext cx="7956376" cy="4724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52212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15451</TotalTime>
  <Words>587</Words>
  <Application>Microsoft Office PowerPoint</Application>
  <PresentationFormat>Экран (4:3)</PresentationFormat>
  <Paragraphs>57</Paragraphs>
  <Slides>25</Slides>
  <Notes>1</Notes>
  <HiddenSlides>0</HiddenSlides>
  <MMClips>1</MMClips>
  <ScaleCrop>false</ScaleCrop>
  <HeadingPairs>
    <vt:vector size="4" baseType="variant">
      <vt:variant>
        <vt:lpstr>Тема</vt:lpstr>
      </vt:variant>
      <vt:variant>
        <vt:i4>1</vt:i4>
      </vt:variant>
      <vt:variant>
        <vt:lpstr>Заголовки слайдов</vt:lpstr>
      </vt:variant>
      <vt:variant>
        <vt:i4>25</vt:i4>
      </vt:variant>
    </vt:vector>
  </HeadingPairs>
  <TitlesOfParts>
    <vt:vector size="26" baseType="lpstr">
      <vt:lpstr>Эркер</vt:lpstr>
      <vt:lpstr>Neural Networks  </vt:lpstr>
      <vt:lpstr>Презентация PowerPoint</vt:lpstr>
      <vt:lpstr>Examples</vt:lpstr>
      <vt:lpstr>Презентация PowerPoint</vt:lpstr>
      <vt:lpstr>Презентация PowerPoint</vt:lpstr>
      <vt:lpstr>Презентация PowerPoint</vt:lpstr>
      <vt:lpstr>Details</vt:lpstr>
      <vt:lpstr>forward error propagation</vt:lpstr>
      <vt:lpstr>Презентация PowerPoint</vt:lpstr>
      <vt:lpstr>Презентация PowerPoint</vt:lpstr>
      <vt:lpstr>back propagation</vt:lpstr>
      <vt:lpstr>Learning Algorithm: Backpropagation </vt:lpstr>
      <vt:lpstr>Learning Algorithm: Backpropagation </vt:lpstr>
      <vt:lpstr>Learning Algorithm: Backpropagation </vt:lpstr>
      <vt:lpstr>Learning Algorithm: Backpropagation </vt:lpstr>
      <vt:lpstr>Learning Algorithm: Backpropagation </vt:lpstr>
      <vt:lpstr>Learning Algorithm: Backpropagation </vt:lpstr>
      <vt:lpstr>Learning Algorithm: Backpropagation </vt:lpstr>
      <vt:lpstr>Learning Algorithm: Backpropagation </vt:lpstr>
      <vt:lpstr>Презентация PowerPoint</vt:lpstr>
      <vt:lpstr>Why it works?</vt:lpstr>
      <vt:lpstr>Презентация PowerPoint</vt:lpstr>
      <vt:lpstr>Презентация PowerPoint</vt:lpstr>
      <vt:lpstr>Презентация PowerPoint</vt:lpstr>
      <vt:lpstr>The most popular deep neural networks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Alibek</dc:creator>
  <cp:lastModifiedBy>Пользователь Windows</cp:lastModifiedBy>
  <cp:revision>591</cp:revision>
  <dcterms:created xsi:type="dcterms:W3CDTF">2019-08-08T07:08:36Z</dcterms:created>
  <dcterms:modified xsi:type="dcterms:W3CDTF">2019-09-28T14:33:20Z</dcterms:modified>
</cp:coreProperties>
</file>