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5" r:id="rId4"/>
    <p:sldId id="273" r:id="rId5"/>
    <p:sldId id="274" r:id="rId6"/>
    <p:sldId id="275" r:id="rId7"/>
    <p:sldId id="276" r:id="rId8"/>
    <p:sldId id="277" r:id="rId9"/>
    <p:sldId id="266" r:id="rId10"/>
    <p:sldId id="267" r:id="rId11"/>
    <p:sldId id="268" r:id="rId12"/>
    <p:sldId id="278" r:id="rId13"/>
    <p:sldId id="269" r:id="rId14"/>
    <p:sldId id="270" r:id="rId15"/>
    <p:sldId id="271" r:id="rId16"/>
    <p:sldId id="262" r:id="rId17"/>
    <p:sldId id="263" r:id="rId18"/>
    <p:sldId id="264" r:id="rId19"/>
    <p:sldId id="258" r:id="rId20"/>
    <p:sldId id="259" r:id="rId21"/>
    <p:sldId id="260" r:id="rId22"/>
    <p:sldId id="261" r:id="rId23"/>
    <p:sldId id="27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962C-446A-445F-BDAD-7E0F426B38FA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F5A6-3C95-4D94-B264-72DCDB2EED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94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FE168-AE2B-43D3-B2B8-891A9842B444}" type="slidenum">
              <a:rPr lang="en-US"/>
              <a:pPr/>
              <a:t>19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1833" y="686543"/>
            <a:ext cx="4554335" cy="3428022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AA2573-B043-45ED-A5E2-D22A86A0A665}" type="slidenum">
              <a:rPr lang="en-US"/>
              <a:pPr/>
              <a:t>21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1833" y="686543"/>
            <a:ext cx="4554335" cy="3428022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E9E57-C9F5-4EA9-B8A6-D53BCC23C788}" type="slidenum">
              <a:rPr lang="en-US"/>
              <a:pPr/>
              <a:t>22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1833" y="686543"/>
            <a:ext cx="4554335" cy="3428022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19.09.2019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racking-the-data-science-interview/a-gentle-introduction-to-neural-networks-for-machine-learning-d5f3f8987786" TargetMode="External"/><Relationship Id="rId2" Type="http://schemas.openxmlformats.org/officeDocument/2006/relationships/hyperlink" Target="https://skymind.ai/wiki/neural-net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3679372"/>
            <a:ext cx="6172200" cy="1894362"/>
          </a:xfrm>
        </p:spPr>
        <p:txBody>
          <a:bodyPr/>
          <a:lstStyle/>
          <a:p>
            <a:r>
              <a:rPr lang="en-US" dirty="0" smtClean="0"/>
              <a:t>Neural Networks</a:t>
            </a:r>
            <a:endParaRPr lang="ru-RU" dirty="0"/>
          </a:p>
        </p:txBody>
      </p:sp>
      <p:pic>
        <p:nvPicPr>
          <p:cNvPr id="4" name="Picture 2" descr="Картинки по запросу machine learning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0647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to a perceptron unit</a:t>
            </a:r>
            <a:br>
              <a:rPr lang="en-US" b="1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perceptron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simplest neural unit that we can build.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takes a series of inputs, </a:t>
            </a:r>
            <a:r>
              <a:rPr lang="en-US" i="1" dirty="0"/>
              <a:t>xi</a:t>
            </a:r>
            <a:r>
              <a:rPr lang="en-US" dirty="0"/>
              <a:t>, combined with a series of weights, </a:t>
            </a:r>
            <a:r>
              <a:rPr lang="en-US" i="1" dirty="0" err="1"/>
              <a:t>wi</a:t>
            </a:r>
            <a:r>
              <a:rPr lang="en-US" dirty="0"/>
              <a:t>, which are compared against a threshold value, </a:t>
            </a:r>
            <a:r>
              <a:rPr lang="en-US" i="1" dirty="0"/>
              <a:t>θ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linear combination of inputs and weights is higher than the threshold, the neuron </a:t>
            </a:r>
            <a:r>
              <a:rPr lang="en-US" dirty="0" smtClean="0"/>
              <a:t>fires;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combination is less than the threshold it doesn't fire.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21" y="3140968"/>
            <a:ext cx="6060987" cy="360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8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 network of </a:t>
            </a:r>
            <a:r>
              <a:rPr lang="en-US" b="1" dirty="0" smtClean="0"/>
              <a:t>neurons</a:t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608971" cy="388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5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023621" cy="230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56959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529584"/>
            <a:ext cx="34861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02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3058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54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16042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547658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25892" y="544522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86132" y="5445224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87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63"/>
            <a:ext cx="87058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39058"/>
            <a:ext cx="7923683" cy="210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05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A54E6E9-2CA9-470A-A3B6-853916D3CB33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Learning in Multilayer Neural Networks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Learning consists of searching through the space of all possible matrices of weight values for a combination of weights that satisfies a database of </a:t>
            </a:r>
            <a:r>
              <a:rPr lang="en-US" sz="2800" i="1" dirty="0"/>
              <a:t>positive and negative examples </a:t>
            </a:r>
            <a:r>
              <a:rPr lang="en-US" sz="2800" dirty="0"/>
              <a:t>(multi-class as well as regression problems are possible).</a:t>
            </a:r>
          </a:p>
          <a:p>
            <a:r>
              <a:rPr lang="en-US" sz="2800" dirty="0"/>
              <a:t>Note that a Neural Network model with a set of adjustable weights defines a restricted hypothesis space corresponding to a family of functions. </a:t>
            </a:r>
            <a:endParaRPr lang="en-US" sz="2800" dirty="0" smtClean="0"/>
          </a:p>
          <a:p>
            <a:r>
              <a:rPr lang="en-US" sz="2800" i="1" dirty="0" smtClean="0">
                <a:solidFill>
                  <a:srgbClr val="FF0000"/>
                </a:solidFill>
              </a:rPr>
              <a:t>The </a:t>
            </a:r>
            <a:r>
              <a:rPr lang="en-US" sz="2800" i="1" dirty="0">
                <a:solidFill>
                  <a:srgbClr val="FF0000"/>
                </a:solidFill>
              </a:rPr>
              <a:t>size of this hypothesis space </a:t>
            </a:r>
            <a:r>
              <a:rPr lang="en-US" sz="2800" dirty="0"/>
              <a:t>can be increased or decreased by increasing or decreasing the number of hidden units present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210400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DF935B3-23BB-4700-9998-680262279959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696200" cy="6858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/>
              <a:t>Appropriate Problems for Neural Network Learning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41910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 </a:t>
            </a:r>
            <a:r>
              <a:rPr lang="en-US" sz="2800"/>
              <a:t>Instances are represented by many attribute-value pairs (e.g., the pixels of a picture. ALVINN [Mitchell, p. 84]).</a:t>
            </a:r>
          </a:p>
          <a:p>
            <a:r>
              <a:rPr lang="en-US" sz="2800"/>
              <a:t>The target function output may be discrete-valued, real-valued, or a vector of several real- or discrete-valued attributes.</a:t>
            </a:r>
          </a:p>
          <a:p>
            <a:r>
              <a:rPr lang="en-US" sz="2800"/>
              <a:t>The training examples may contain errors.</a:t>
            </a:r>
          </a:p>
          <a:p>
            <a:r>
              <a:rPr lang="en-US" sz="2800"/>
              <a:t>Long training times are acceptable.</a:t>
            </a:r>
          </a:p>
          <a:p>
            <a:r>
              <a:rPr lang="en-US" sz="2800"/>
              <a:t>Fast evaluation of the learned target function may be required.</a:t>
            </a:r>
          </a:p>
          <a:p>
            <a:r>
              <a:rPr lang="en-US" sz="2800"/>
              <a:t>The ability for humans to understand the learned target function is not important.</a:t>
            </a:r>
          </a:p>
        </p:txBody>
      </p:sp>
    </p:spTree>
    <p:extLst>
      <p:ext uri="{BB962C8B-B14F-4D97-AF65-F5344CB8AC3E}">
        <p14:creationId xmlns:p14="http://schemas.microsoft.com/office/powerpoint/2010/main" val="358303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D8982DC-98B4-45CE-9243-BD4822F72324}" type="slidenum">
              <a:rPr lang="en-US"/>
              <a:pPr/>
              <a:t>18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9904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Neural Networks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42256"/>
            <a:ext cx="85344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1943: McCulloch and Pitts proposed a model of a neuron --&gt; Perceptron (read [Mitchell, section 4.4 ])</a:t>
            </a:r>
          </a:p>
          <a:p>
            <a:r>
              <a:rPr lang="en-US" sz="2400" b="1" dirty="0"/>
              <a:t>1960s: </a:t>
            </a:r>
            <a:r>
              <a:rPr lang="en-US" sz="2400" b="1" dirty="0" err="1"/>
              <a:t>Widrow</a:t>
            </a:r>
            <a:r>
              <a:rPr lang="en-US" sz="2400" b="1" dirty="0"/>
              <a:t> and Hoff explored Perceptron networks (which they called “</a:t>
            </a:r>
            <a:r>
              <a:rPr lang="en-US" sz="2400" b="1" dirty="0" err="1"/>
              <a:t>Adelines</a:t>
            </a:r>
            <a:r>
              <a:rPr lang="en-US" sz="2400" b="1" dirty="0"/>
              <a:t>”) and the delta rule.</a:t>
            </a:r>
          </a:p>
          <a:p>
            <a:r>
              <a:rPr lang="en-US" sz="2400" b="1" dirty="0"/>
              <a:t>1962: Rosenblatt proved the convergence of the perceptron training rule.</a:t>
            </a:r>
          </a:p>
          <a:p>
            <a:r>
              <a:rPr lang="en-US" sz="2400" b="1" dirty="0"/>
              <a:t>1969: </a:t>
            </a:r>
            <a:r>
              <a:rPr lang="en-US" sz="2400" b="1" dirty="0" err="1"/>
              <a:t>Minsky</a:t>
            </a:r>
            <a:r>
              <a:rPr lang="en-US" sz="2400" b="1" dirty="0"/>
              <a:t> and </a:t>
            </a:r>
            <a:r>
              <a:rPr lang="en-US" sz="2400" b="1" dirty="0" err="1"/>
              <a:t>Papert</a:t>
            </a:r>
            <a:r>
              <a:rPr lang="en-US" sz="2400" b="1" dirty="0"/>
              <a:t> showed that the Perceptron cannot deal with nonlinearly-separable data sets---even those that represent simple function such as X-OR.</a:t>
            </a:r>
          </a:p>
          <a:p>
            <a:r>
              <a:rPr lang="en-US" sz="2400" b="1" dirty="0"/>
              <a:t>1970-1985: Very little research on Neural Nets</a:t>
            </a:r>
          </a:p>
          <a:p>
            <a:r>
              <a:rPr lang="en-US" sz="2400" b="1" dirty="0"/>
              <a:t>1986: Invention of </a:t>
            </a:r>
            <a:r>
              <a:rPr lang="en-US" sz="2400" b="1" dirty="0" err="1"/>
              <a:t>Backpropagation</a:t>
            </a:r>
            <a:r>
              <a:rPr lang="en-US" sz="2400" b="1" dirty="0"/>
              <a:t> [</a:t>
            </a:r>
            <a:r>
              <a:rPr lang="en-US" sz="2400" b="1" dirty="0" err="1"/>
              <a:t>Rumelhart</a:t>
            </a:r>
            <a:r>
              <a:rPr lang="en-US" sz="2400" b="1" dirty="0"/>
              <a:t> and McClelland, but also Parker and earlier on: </a:t>
            </a:r>
            <a:r>
              <a:rPr lang="en-US" sz="2400" b="1" dirty="0" err="1"/>
              <a:t>Werbos</a:t>
            </a:r>
            <a:r>
              <a:rPr lang="en-US" sz="2400" b="1" dirty="0"/>
              <a:t>] which can learn from nonlinearly-separable data sets. </a:t>
            </a:r>
          </a:p>
          <a:p>
            <a:r>
              <a:rPr lang="en-US" sz="2400" b="1" dirty="0"/>
              <a:t>Since 1985: A lot of research in Neural Nets!</a:t>
            </a:r>
          </a:p>
        </p:txBody>
      </p:sp>
    </p:spTree>
    <p:extLst>
      <p:ext uri="{BB962C8B-B14F-4D97-AF65-F5344CB8AC3E}">
        <p14:creationId xmlns:p14="http://schemas.microsoft.com/office/powerpoint/2010/main" val="258610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k-NN algorithm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The definition of k-nearest neighbors is trivial: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/>
              <a:t>Suppose that each esperience can be represented as a point in an space For a particular point in question, find the k points in the population that are nearest to the point in question. The class of the majority of the of these neighbors is the class to the selected point.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Inspiration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/>
              <a:t>networks are a </a:t>
            </a:r>
            <a:r>
              <a:rPr lang="en-US" i="1" dirty="0">
                <a:solidFill>
                  <a:srgbClr val="FF0000"/>
                </a:solidFill>
              </a:rPr>
              <a:t>biologically-inspired</a:t>
            </a:r>
            <a:r>
              <a:rPr lang="en-US" dirty="0"/>
              <a:t> algorithm that attempt to mimic the functions of neurons in the brain.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neuron acts as </a:t>
            </a:r>
            <a:r>
              <a:rPr lang="en-US" i="1" dirty="0">
                <a:solidFill>
                  <a:srgbClr val="FF0000"/>
                </a:solidFill>
              </a:rPr>
              <a:t>a computational unit</a:t>
            </a:r>
            <a:r>
              <a:rPr lang="en-US" dirty="0"/>
              <a:t>, accepting input from the dendrites and outputting signal through the axon terminals. 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Actions </a:t>
            </a:r>
            <a:r>
              <a:rPr lang="en-US" dirty="0"/>
              <a:t>are triggered when a specific combination of neurons are activated.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k-NN algorithm</a:t>
            </a:r>
          </a:p>
        </p:txBody>
      </p:sp>
      <p:sp>
        <p:nvSpPr>
          <p:cNvPr id="217102" name="Oval 14"/>
          <p:cNvSpPr>
            <a:spLocks noChangeArrowheads="1"/>
          </p:cNvSpPr>
          <p:nvPr/>
        </p:nvSpPr>
        <p:spPr bwMode="auto">
          <a:xfrm>
            <a:off x="3048000" y="3581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17104" name="Oval 16"/>
          <p:cNvSpPr>
            <a:spLocks noChangeArrowheads="1"/>
          </p:cNvSpPr>
          <p:nvPr/>
        </p:nvSpPr>
        <p:spPr bwMode="auto">
          <a:xfrm>
            <a:off x="1447800" y="1905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17105" name="Oval 17"/>
          <p:cNvSpPr>
            <a:spLocks noChangeArrowheads="1"/>
          </p:cNvSpPr>
          <p:nvPr/>
        </p:nvSpPr>
        <p:spPr bwMode="auto">
          <a:xfrm>
            <a:off x="1295400" y="3276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c1</a:t>
            </a:r>
          </a:p>
        </p:txBody>
      </p:sp>
      <p:sp>
        <p:nvSpPr>
          <p:cNvPr id="217106" name="Oval 18"/>
          <p:cNvSpPr>
            <a:spLocks noChangeArrowheads="1"/>
          </p:cNvSpPr>
          <p:nvPr/>
        </p:nvSpPr>
        <p:spPr bwMode="auto">
          <a:xfrm>
            <a:off x="69342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c4</a:t>
            </a:r>
          </a:p>
        </p:txBody>
      </p:sp>
      <p:sp>
        <p:nvSpPr>
          <p:cNvPr id="217107" name="Oval 19"/>
          <p:cNvSpPr>
            <a:spLocks noChangeArrowheads="1"/>
          </p:cNvSpPr>
          <p:nvPr/>
        </p:nvSpPr>
        <p:spPr bwMode="auto">
          <a:xfrm>
            <a:off x="2971800" y="4724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c3</a:t>
            </a:r>
          </a:p>
        </p:txBody>
      </p:sp>
      <p:sp>
        <p:nvSpPr>
          <p:cNvPr id="217108" name="Oval 20"/>
          <p:cNvSpPr>
            <a:spLocks noChangeArrowheads="1"/>
          </p:cNvSpPr>
          <p:nvPr/>
        </p:nvSpPr>
        <p:spPr bwMode="auto">
          <a:xfrm>
            <a:off x="5791200" y="4343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c4</a:t>
            </a:r>
          </a:p>
        </p:txBody>
      </p:sp>
      <p:sp>
        <p:nvSpPr>
          <p:cNvPr id="217109" name="Oval 21"/>
          <p:cNvSpPr>
            <a:spLocks noChangeArrowheads="1"/>
          </p:cNvSpPr>
          <p:nvPr/>
        </p:nvSpPr>
        <p:spPr bwMode="auto">
          <a:xfrm>
            <a:off x="3657600" y="1981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c1</a:t>
            </a:r>
          </a:p>
        </p:txBody>
      </p:sp>
      <p:sp>
        <p:nvSpPr>
          <p:cNvPr id="217110" name="Oval 22"/>
          <p:cNvSpPr>
            <a:spLocks noChangeArrowheads="1"/>
          </p:cNvSpPr>
          <p:nvPr/>
        </p:nvSpPr>
        <p:spPr bwMode="auto">
          <a:xfrm>
            <a:off x="4876800" y="3657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c2</a:t>
            </a:r>
          </a:p>
        </p:txBody>
      </p:sp>
      <p:sp>
        <p:nvSpPr>
          <p:cNvPr id="217111" name="Oval 23"/>
          <p:cNvSpPr>
            <a:spLocks noChangeArrowheads="1"/>
          </p:cNvSpPr>
          <p:nvPr/>
        </p:nvSpPr>
        <p:spPr bwMode="auto">
          <a:xfrm>
            <a:off x="4267200" y="5105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c2</a:t>
            </a:r>
          </a:p>
        </p:txBody>
      </p:sp>
      <p:sp>
        <p:nvSpPr>
          <p:cNvPr id="217112" name="Oval 24"/>
          <p:cNvSpPr>
            <a:spLocks noChangeArrowheads="1"/>
          </p:cNvSpPr>
          <p:nvPr/>
        </p:nvSpPr>
        <p:spPr bwMode="auto">
          <a:xfrm>
            <a:off x="5257800" y="1981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c3</a:t>
            </a:r>
          </a:p>
        </p:txBody>
      </p:sp>
      <p:sp>
        <p:nvSpPr>
          <p:cNvPr id="217113" name="Oval 25"/>
          <p:cNvSpPr>
            <a:spLocks noChangeArrowheads="1"/>
          </p:cNvSpPr>
          <p:nvPr/>
        </p:nvSpPr>
        <p:spPr bwMode="auto">
          <a:xfrm>
            <a:off x="70104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c4</a:t>
            </a:r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1736725" y="21193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-25000"/>
              <a:t>1</a:t>
            </a:r>
          </a:p>
        </p:txBody>
      </p:sp>
      <p:sp>
        <p:nvSpPr>
          <p:cNvPr id="217115" name="Oval 27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7116" name="Line 28"/>
          <p:cNvSpPr>
            <a:spLocks noChangeShapeType="1"/>
          </p:cNvSpPr>
          <p:nvPr/>
        </p:nvSpPr>
        <p:spPr bwMode="auto">
          <a:xfrm>
            <a:off x="1905000" y="2514600"/>
            <a:ext cx="6096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7117" name="Line 29"/>
          <p:cNvSpPr>
            <a:spLocks noChangeShapeType="1"/>
          </p:cNvSpPr>
          <p:nvPr/>
        </p:nvSpPr>
        <p:spPr bwMode="auto">
          <a:xfrm>
            <a:off x="1752600" y="3810000"/>
            <a:ext cx="8382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7118" name="Line 30"/>
          <p:cNvSpPr>
            <a:spLocks noChangeShapeType="1"/>
          </p:cNvSpPr>
          <p:nvPr/>
        </p:nvSpPr>
        <p:spPr bwMode="auto">
          <a:xfrm flipV="1">
            <a:off x="2590800" y="4038600"/>
            <a:ext cx="45720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7119" name="Line 31"/>
          <p:cNvSpPr>
            <a:spLocks noChangeShapeType="1"/>
          </p:cNvSpPr>
          <p:nvPr/>
        </p:nvSpPr>
        <p:spPr bwMode="auto">
          <a:xfrm>
            <a:off x="2514600" y="42672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7120" name="Text Box 32"/>
          <p:cNvSpPr txBox="1">
            <a:spLocks noChangeArrowheads="1"/>
          </p:cNvSpPr>
          <p:nvPr/>
        </p:nvSpPr>
        <p:spPr bwMode="auto">
          <a:xfrm>
            <a:off x="990600" y="4232275"/>
            <a:ext cx="132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New input</a:t>
            </a:r>
            <a:endParaRPr lang="en-US"/>
          </a:p>
        </p:txBody>
      </p:sp>
      <p:sp>
        <p:nvSpPr>
          <p:cNvPr id="217121" name="Text Box 33"/>
          <p:cNvSpPr txBox="1">
            <a:spLocks noChangeArrowheads="1"/>
          </p:cNvSpPr>
          <p:nvPr/>
        </p:nvSpPr>
        <p:spPr bwMode="auto">
          <a:xfrm>
            <a:off x="4937125" y="5441950"/>
            <a:ext cx="261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ahoma" pitchFamily="34" charset="0"/>
              </a:rPr>
              <a:t>Inputs already classified</a:t>
            </a:r>
            <a:endParaRPr lang="en-US"/>
          </a:p>
        </p:txBody>
      </p:sp>
      <p:sp>
        <p:nvSpPr>
          <p:cNvPr id="217122" name="AutoShape 34"/>
          <p:cNvSpPr>
            <a:spLocks noChangeArrowheads="1"/>
          </p:cNvSpPr>
          <p:nvPr/>
        </p:nvSpPr>
        <p:spPr bwMode="auto">
          <a:xfrm>
            <a:off x="1447800" y="5334000"/>
            <a:ext cx="1981200" cy="1066800"/>
          </a:xfrm>
          <a:prstGeom prst="wedgeEllipseCallout">
            <a:avLst>
              <a:gd name="adj1" fmla="val 2565"/>
              <a:gd name="adj2" fmla="val -1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7123" name="Text Box 35"/>
          <p:cNvSpPr txBox="1">
            <a:spLocks noChangeArrowheads="1"/>
          </p:cNvSpPr>
          <p:nvPr/>
        </p:nvSpPr>
        <p:spPr bwMode="auto">
          <a:xfrm>
            <a:off x="1889125" y="5680075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213691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k-NN algorithm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Finding the k-nearest neighbors reliably and efficiently can be difficult. Other metrics that the Euclidean can be used.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The implicit assumption in using any k-nearest neighbors technique is that items with similar attributes tend to cluster together.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39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k-NN algorithm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The k-nearest neighbors method is most frequently used to tentatively classify points when firm class bounds are not established.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The learning is done using only positive examples not negative.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skymind.ai/wiki/neural-network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medium.com/cracking-the-data-science-interview/a-gentle-introduction-to-neural-networks-for-machine-learning-d5f3f8987786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58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68957"/>
            <a:ext cx="82581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3"/>
          <a:stretch/>
        </p:blipFill>
        <p:spPr bwMode="auto">
          <a:xfrm>
            <a:off x="683568" y="3573016"/>
            <a:ext cx="7277100" cy="390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14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web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595143" cy="19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529314" cy="209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01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from web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44005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67365"/>
            <a:ext cx="48196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63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from the web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7628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47148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35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from the web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764704"/>
            <a:ext cx="4104456" cy="307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60007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6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274638"/>
            <a:ext cx="7139136" cy="34605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Examples from the web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9" y="662558"/>
            <a:ext cx="60674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13" y="3633936"/>
            <a:ext cx="59340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6632"/>
            <a:ext cx="2889696" cy="158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88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computational model of a neuron</a:t>
            </a:r>
            <a:br>
              <a:rPr lang="en-US" b="1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362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5373317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pass the linear combination of inputs through the logistic (also known as sigmoid) function, the neural network community refers to this as </a:t>
            </a:r>
            <a:r>
              <a:rPr lang="en-US" b="1" dirty="0"/>
              <a:t>activation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119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15275</TotalTime>
  <Words>676</Words>
  <Application>Microsoft Office PowerPoint</Application>
  <PresentationFormat>Экран (4:3)</PresentationFormat>
  <Paragraphs>75</Paragraphs>
  <Slides>23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Эркер</vt:lpstr>
      <vt:lpstr>Neural Networks</vt:lpstr>
      <vt:lpstr>Inspiration </vt:lpstr>
      <vt:lpstr>Презентация PowerPoint</vt:lpstr>
      <vt:lpstr>Examples from web</vt:lpstr>
      <vt:lpstr>Examples from web</vt:lpstr>
      <vt:lpstr>Examples from the web</vt:lpstr>
      <vt:lpstr>Examples from the web</vt:lpstr>
      <vt:lpstr>Презентация PowerPoint</vt:lpstr>
      <vt:lpstr>A computational model of a neuron </vt:lpstr>
      <vt:lpstr>Comparison to a perceptron unit </vt:lpstr>
      <vt:lpstr>Building a network of neurons </vt:lpstr>
      <vt:lpstr>Презентация PowerPoint</vt:lpstr>
      <vt:lpstr>Презентация PowerPoint</vt:lpstr>
      <vt:lpstr>Презентация PowerPoint</vt:lpstr>
      <vt:lpstr>Презентация PowerPoint</vt:lpstr>
      <vt:lpstr>Learning in Multilayer Neural Networks</vt:lpstr>
      <vt:lpstr>Appropriate Problems for Neural Network Learning</vt:lpstr>
      <vt:lpstr>History of Neural Networks</vt:lpstr>
      <vt:lpstr>k-NN algorithm </vt:lpstr>
      <vt:lpstr>k-NN algorithm</vt:lpstr>
      <vt:lpstr>k-NN algorithm </vt:lpstr>
      <vt:lpstr>k-NN algorithm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Alibek</dc:creator>
  <cp:lastModifiedBy>Пользователь Windows</cp:lastModifiedBy>
  <cp:revision>539</cp:revision>
  <dcterms:created xsi:type="dcterms:W3CDTF">2019-08-08T07:08:36Z</dcterms:created>
  <dcterms:modified xsi:type="dcterms:W3CDTF">2019-09-22T18:20:30Z</dcterms:modified>
</cp:coreProperties>
</file>