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2" autoAdjust="0"/>
    <p:restoredTop sz="94660"/>
  </p:normalViewPr>
  <p:slideViewPr>
    <p:cSldViewPr>
      <p:cViewPr varScale="1">
        <p:scale>
          <a:sx n="91" d="100"/>
          <a:sy n="91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2B02-3C16-42A1-B875-C4C5B9D27D2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5947-AB37-484F-A003-8666EEE51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 on Ovarian Cancer</a:t>
            </a:r>
            <a:br>
              <a:rPr lang="en-US" dirty="0" smtClean="0"/>
            </a:br>
            <a:r>
              <a:rPr lang="en-US" dirty="0" smtClean="0"/>
              <a:t>TCGA data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miRNA</a:t>
            </a:r>
            <a:r>
              <a:rPr lang="en-US" dirty="0" smtClean="0"/>
              <a:t> array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02/19/2013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P-value (</a:t>
            </a:r>
            <a:r>
              <a:rPr lang="en-US" dirty="0" err="1" smtClean="0"/>
              <a:t>Univariate</a:t>
            </a:r>
            <a:r>
              <a:rPr lang="en-US" dirty="0" smtClean="0"/>
              <a:t> Cox)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83920"/>
            <a:ext cx="4114800" cy="8382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Primary tumor, microarray, 799 </a:t>
            </a:r>
            <a:r>
              <a:rPr lang="en-US" sz="1200" dirty="0" err="1" smtClean="0"/>
              <a:t>miRNAs</a:t>
            </a:r>
            <a:endParaRPr lang="en-US" sz="1200" dirty="0"/>
          </a:p>
          <a:p>
            <a:r>
              <a:rPr lang="en-US" sz="1200" dirty="0" smtClean="0"/>
              <a:t>Patient samples (n=452) that exist in </a:t>
            </a:r>
            <a:r>
              <a:rPr lang="en-US" sz="1200" dirty="0" err="1" smtClean="0"/>
              <a:t>miRNA-seq</a:t>
            </a:r>
            <a:r>
              <a:rPr lang="en-US" sz="1200" dirty="0" smtClean="0"/>
              <a:t> </a:t>
            </a:r>
            <a:r>
              <a:rPr lang="en-US" sz="1200" dirty="0" smtClean="0"/>
              <a:t>data</a:t>
            </a:r>
            <a:endParaRPr lang="en-US" sz="1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2120"/>
            <a:ext cx="384048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2120"/>
            <a:ext cx="384048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419600" y="922020"/>
            <a:ext cx="38100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Primary tumor, </a:t>
            </a:r>
            <a:r>
              <a:rPr lang="en-US" sz="1200" dirty="0" err="1" smtClean="0"/>
              <a:t>miRNA-seq</a:t>
            </a:r>
            <a:r>
              <a:rPr lang="en-US" sz="1200" dirty="0" smtClean="0"/>
              <a:t>, 705 </a:t>
            </a:r>
            <a:r>
              <a:rPr lang="en-US" sz="1200" dirty="0" err="1" smtClean="0"/>
              <a:t>miRNAs</a:t>
            </a:r>
            <a:endParaRPr lang="en-US" sz="1200" dirty="0" smtClean="0"/>
          </a:p>
          <a:p>
            <a:r>
              <a:rPr lang="en-US" sz="1200" dirty="0" smtClean="0"/>
              <a:t>Significance of HR</a:t>
            </a:r>
          </a:p>
          <a:p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5562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123 </a:t>
            </a:r>
            <a:r>
              <a:rPr lang="en-US" b="1" dirty="0" err="1" smtClean="0"/>
              <a:t>miRNAs</a:t>
            </a:r>
            <a:r>
              <a:rPr lang="en-US" b="1" dirty="0" smtClean="0"/>
              <a:t> with p &lt; 0.05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562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45 </a:t>
            </a:r>
            <a:r>
              <a:rPr lang="en-US" b="1" dirty="0" err="1" smtClean="0"/>
              <a:t>miRNAs</a:t>
            </a:r>
            <a:r>
              <a:rPr lang="en-US" b="1" dirty="0" smtClean="0"/>
              <a:t> with p &lt; 0.05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997714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			</a:t>
            </a:r>
            <a:r>
              <a:rPr lang="en-US" sz="1600" b="1" dirty="0" smtClean="0"/>
              <a:t>8 </a:t>
            </a:r>
            <a:r>
              <a:rPr lang="en-US" sz="1600" b="1" dirty="0" err="1" smtClean="0"/>
              <a:t>miRNA</a:t>
            </a:r>
            <a:r>
              <a:rPr lang="en-US" sz="1600" b="1" dirty="0" smtClean="0"/>
              <a:t> overlap</a:t>
            </a:r>
            <a:endParaRPr lang="en-US" sz="1200" b="1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"hsa-miR-135b" "hsa-miR-148a" "hsa-miR-374b" "hsa-miR-377"  "hsa-miR-493"  "hsa-miR-545" 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"hsa-miR-625"  "hsa-miR-652" </a:t>
            </a:r>
          </a:p>
        </p:txBody>
      </p:sp>
    </p:spTree>
    <p:extLst>
      <p:ext uri="{BB962C8B-B14F-4D97-AF65-F5344CB8AC3E}">
        <p14:creationId xmlns:p14="http://schemas.microsoft.com/office/powerpoint/2010/main" val="10972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Coherence (Pearson Correlation) of </a:t>
            </a:r>
            <a:r>
              <a:rPr lang="en-US" sz="2400" dirty="0" err="1" smtClean="0"/>
              <a:t>miRNA</a:t>
            </a:r>
            <a:r>
              <a:rPr lang="en-US" sz="2400" dirty="0" smtClean="0"/>
              <a:t>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err="1" smtClean="0"/>
              <a:t>miRNA-Seq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359 </a:t>
            </a:r>
            <a:r>
              <a:rPr lang="en-US" dirty="0" err="1" smtClean="0"/>
              <a:t>miRNAs</a:t>
            </a:r>
            <a:r>
              <a:rPr lang="en-US" dirty="0" smtClean="0"/>
              <a:t> exact matched by name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miRNA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All primary tumor samples:</a:t>
            </a:r>
          </a:p>
          <a:p>
            <a:pPr lvl="2"/>
            <a:r>
              <a:rPr lang="en-US" dirty="0" smtClean="0"/>
              <a:t>799 </a:t>
            </a:r>
            <a:r>
              <a:rPr lang="en-US" dirty="0" err="1" smtClean="0"/>
              <a:t>miRNA</a:t>
            </a:r>
            <a:r>
              <a:rPr lang="en-US" dirty="0" smtClean="0"/>
              <a:t>, 569 samples</a:t>
            </a:r>
          </a:p>
          <a:p>
            <a:endParaRPr lang="en-US" dirty="0" smtClean="0"/>
          </a:p>
          <a:p>
            <a:r>
              <a:rPr lang="en-US" dirty="0" err="1" smtClean="0"/>
              <a:t>miRNA-seq</a:t>
            </a:r>
            <a:endParaRPr lang="en-US" dirty="0" smtClean="0"/>
          </a:p>
          <a:p>
            <a:pPr lvl="1"/>
            <a:r>
              <a:rPr lang="en-US" dirty="0" smtClean="0"/>
              <a:t>All primary tumor samples:</a:t>
            </a:r>
          </a:p>
          <a:p>
            <a:pPr lvl="2"/>
            <a:r>
              <a:rPr lang="en-US" dirty="0" smtClean="0"/>
              <a:t>705 </a:t>
            </a:r>
            <a:r>
              <a:rPr lang="en-US" dirty="0" err="1" smtClean="0"/>
              <a:t>miRNA</a:t>
            </a:r>
            <a:r>
              <a:rPr lang="en-US" dirty="0" smtClean="0"/>
              <a:t>, 452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 tumor, microarray, 799 </a:t>
            </a:r>
            <a:r>
              <a:rPr lang="en-US" dirty="0" err="1" smtClean="0"/>
              <a:t>miRNAs</a:t>
            </a:r>
            <a:endParaRPr lang="en-US" dirty="0" smtClean="0"/>
          </a:p>
          <a:p>
            <a:r>
              <a:rPr lang="en-US" dirty="0" smtClean="0"/>
              <a:t>HR (log10)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447800"/>
          </a:xfrm>
        </p:spPr>
        <p:txBody>
          <a:bodyPr/>
          <a:lstStyle/>
          <a:p>
            <a:r>
              <a:rPr lang="en-US" dirty="0"/>
              <a:t>Primary tumor, microarray, 799 </a:t>
            </a:r>
            <a:r>
              <a:rPr lang="en-US" dirty="0" err="1"/>
              <a:t>miRNAs</a:t>
            </a:r>
            <a:endParaRPr lang="en-US" dirty="0"/>
          </a:p>
          <a:p>
            <a:r>
              <a:rPr lang="en-US" dirty="0" smtClean="0"/>
              <a:t>Significance of HR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472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32882"/>
              </p:ext>
            </p:extLst>
          </p:nvPr>
        </p:nvGraphicFramePr>
        <p:xfrm>
          <a:off x="4736123" y="2819400"/>
          <a:ext cx="4331677" cy="27994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438400"/>
                <a:gridCol w="838200"/>
                <a:gridCol w="1055077"/>
              </a:tblGrid>
              <a:tr h="29667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 &lt; 0.05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 &gt;= 0.05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Among all 799 </a:t>
                      </a:r>
                      <a:r>
                        <a:rPr lang="en-US" sz="1400" dirty="0" err="1" smtClean="0"/>
                        <a:t>miRNAs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Non-human </a:t>
                      </a:r>
                      <a:r>
                        <a:rPr lang="en-US" sz="1400" dirty="0" err="1" smtClean="0"/>
                        <a:t>miRNA</a:t>
                      </a:r>
                      <a:r>
                        <a:rPr lang="en-US" sz="1400" baseline="0" dirty="0" smtClean="0"/>
                        <a:t> (no “</a:t>
                      </a:r>
                      <a:r>
                        <a:rPr lang="en-US" sz="1400" baseline="0" dirty="0" err="1" smtClean="0"/>
                        <a:t>hsa</a:t>
                      </a:r>
                      <a:r>
                        <a:rPr lang="en-US" sz="1400" baseline="0" dirty="0" smtClean="0"/>
                        <a:t>-”)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Human </a:t>
                      </a:r>
                      <a:r>
                        <a:rPr lang="en-US" sz="1400" dirty="0" err="1" smtClean="0"/>
                        <a:t>miRNA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Human </a:t>
                      </a:r>
                      <a:r>
                        <a:rPr lang="en-US" sz="1400" dirty="0" err="1" smtClean="0"/>
                        <a:t>miRNA</a:t>
                      </a:r>
                      <a:r>
                        <a:rPr lang="en-US" sz="1400" dirty="0" smtClean="0"/>
                        <a:t>, no suffix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 (60%)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325 (54%)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miRNA</a:t>
                      </a:r>
                      <a:r>
                        <a:rPr lang="en-US" sz="1400" baseline="0" dirty="0" smtClean="0"/>
                        <a:t>, -5p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 (10%)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65 (11%)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Human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miRNA</a:t>
                      </a:r>
                      <a:r>
                        <a:rPr lang="en-US" sz="1400" baseline="0" dirty="0" smtClean="0"/>
                        <a:t>, -3p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 (7%)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 (12%)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Human </a:t>
                      </a:r>
                      <a:r>
                        <a:rPr lang="en-US" sz="1400" dirty="0" err="1" smtClean="0"/>
                        <a:t>miRNA</a:t>
                      </a:r>
                      <a:r>
                        <a:rPr lang="en-US" sz="1400" dirty="0" smtClean="0"/>
                        <a:t>, 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 (23%)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136 (23%)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4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samples (n=452) that exist in </a:t>
            </a:r>
            <a:r>
              <a:rPr lang="en-US" dirty="0" err="1" smtClean="0"/>
              <a:t>Seq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" y="2286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Primary tumor, microarray, 799 </a:t>
            </a:r>
            <a:r>
              <a:rPr lang="en-US" dirty="0" err="1" smtClean="0"/>
              <a:t>miRNAs</a:t>
            </a:r>
            <a:endParaRPr lang="en-US" dirty="0"/>
          </a:p>
          <a:p>
            <a:r>
              <a:rPr lang="en-US" dirty="0" smtClean="0"/>
              <a:t>Patient samples (n=452) that exist in </a:t>
            </a:r>
            <a:r>
              <a:rPr lang="en-US" dirty="0" err="1" smtClean="0"/>
              <a:t>miRNA-seq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HR </a:t>
            </a:r>
            <a:r>
              <a:rPr lang="en-US" dirty="0"/>
              <a:t>(log10)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384048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1346"/>
              </p:ext>
            </p:extLst>
          </p:nvPr>
        </p:nvGraphicFramePr>
        <p:xfrm>
          <a:off x="3733800" y="2209800"/>
          <a:ext cx="5334000" cy="27994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514600"/>
                <a:gridCol w="990600"/>
                <a:gridCol w="990600"/>
                <a:gridCol w="838200"/>
              </a:tblGrid>
              <a:tr h="29667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 &lt; 0.05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 &gt;= 0.05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Total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Among all 799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676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Non-human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(no “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hsa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-”)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57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76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104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619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723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no suffix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64 (61.5%)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336 (54%)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400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-5p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 (12.5%)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65 (11%)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78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-3p</a:t>
                      </a:r>
                      <a:endParaRPr lang="en-U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 (7%)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73 (12%)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*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 (19%)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145 (23%)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Primary tumor, microarray, 799 </a:t>
            </a:r>
            <a:r>
              <a:rPr lang="en-US" dirty="0" err="1" smtClean="0"/>
              <a:t>miRNAs</a:t>
            </a:r>
            <a:endParaRPr lang="en-US" dirty="0"/>
          </a:p>
          <a:p>
            <a:r>
              <a:rPr lang="en-US" dirty="0" smtClean="0"/>
              <a:t>Patient samples (n=452) that exist in </a:t>
            </a:r>
            <a:r>
              <a:rPr lang="en-US" dirty="0" err="1" smtClean="0"/>
              <a:t>miRNA-seq</a:t>
            </a:r>
            <a:r>
              <a:rPr lang="en-US" dirty="0" smtClean="0"/>
              <a:t> data</a:t>
            </a:r>
          </a:p>
          <a:p>
            <a:r>
              <a:rPr lang="en-US" dirty="0"/>
              <a:t>Significance of HR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miRNA-seq</a:t>
            </a:r>
            <a:r>
              <a:rPr lang="en-US" dirty="0" smtClean="0"/>
              <a:t> (n=452) (</a:t>
            </a:r>
            <a:r>
              <a:rPr lang="en-US" dirty="0" err="1" smtClean="0"/>
              <a:t>Quan</a:t>
            </a:r>
            <a:r>
              <a:rPr lang="en-US" dirty="0" smtClean="0"/>
              <a:t>-Norm, Log)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Primary tumor, </a:t>
            </a:r>
            <a:r>
              <a:rPr lang="en-US" dirty="0" err="1" smtClean="0"/>
              <a:t>miRNA-seq</a:t>
            </a:r>
            <a:r>
              <a:rPr lang="en-US" dirty="0" smtClean="0"/>
              <a:t>, 705 </a:t>
            </a:r>
            <a:r>
              <a:rPr lang="en-US" dirty="0" err="1" smtClean="0"/>
              <a:t>miRNAs</a:t>
            </a:r>
            <a:endParaRPr lang="en-US" dirty="0"/>
          </a:p>
          <a:p>
            <a:r>
              <a:rPr lang="en-US" dirty="0" smtClean="0"/>
              <a:t>Patient samples (n=452) </a:t>
            </a:r>
          </a:p>
          <a:p>
            <a:r>
              <a:rPr lang="en-US" dirty="0" smtClean="0"/>
              <a:t>HR </a:t>
            </a:r>
            <a:r>
              <a:rPr lang="en-US" dirty="0"/>
              <a:t>(log10)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22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3657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08559"/>
              </p:ext>
            </p:extLst>
          </p:nvPr>
        </p:nvGraphicFramePr>
        <p:xfrm>
          <a:off x="3657600" y="2153526"/>
          <a:ext cx="5334000" cy="279947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514600"/>
                <a:gridCol w="990600"/>
                <a:gridCol w="990600"/>
                <a:gridCol w="838200"/>
              </a:tblGrid>
              <a:tr h="296678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 &lt; 0.05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 &gt;= 0.05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Among all 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705miRNAs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578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82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Non-human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(no “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hsa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-”)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45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578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no suffix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-5p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-3p</a:t>
                      </a:r>
                      <a:endParaRPr lang="en-US" sz="1400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9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Human </a:t>
                      </a:r>
                      <a:r>
                        <a:rPr lang="en-US" sz="140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miRNA</a:t>
                      </a:r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, *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tumor, </a:t>
            </a:r>
            <a:r>
              <a:rPr lang="en-US" dirty="0" err="1" smtClean="0"/>
              <a:t>miRNA-seq</a:t>
            </a:r>
            <a:r>
              <a:rPr lang="en-US" dirty="0" smtClean="0"/>
              <a:t>, 705 </a:t>
            </a:r>
            <a:r>
              <a:rPr lang="en-US" dirty="0" err="1" smtClean="0"/>
              <a:t>miRNAs</a:t>
            </a:r>
            <a:endParaRPr lang="en-US" dirty="0"/>
          </a:p>
          <a:p>
            <a:r>
              <a:rPr lang="en-US" dirty="0" smtClean="0"/>
              <a:t>Significance of HR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5486400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&gt; intersect(</a:t>
            </a:r>
            <a:r>
              <a:rPr lang="en-US" sz="1400" dirty="0" err="1"/>
              <a:t>rownames</a:t>
            </a:r>
            <a:r>
              <a:rPr lang="en-US" sz="1400" dirty="0"/>
              <a:t>(</a:t>
            </a:r>
            <a:r>
              <a:rPr lang="en-US" sz="1400" dirty="0" err="1"/>
              <a:t>sig.all.mir.os</a:t>
            </a:r>
            <a:r>
              <a:rPr lang="en-US" sz="1400" dirty="0"/>
              <a:t>), </a:t>
            </a:r>
            <a:r>
              <a:rPr lang="en-US" sz="1400" dirty="0" err="1"/>
              <a:t>rownames</a:t>
            </a:r>
            <a:r>
              <a:rPr lang="en-US" sz="1400" dirty="0"/>
              <a:t>(</a:t>
            </a:r>
            <a:r>
              <a:rPr lang="en-US" sz="1400" dirty="0" err="1"/>
              <a:t>sig.all.mir.seq.os</a:t>
            </a:r>
            <a:r>
              <a:rPr lang="en-US" sz="1400" dirty="0"/>
              <a:t>))</a:t>
            </a:r>
          </a:p>
          <a:p>
            <a:r>
              <a:rPr lang="en-US" sz="1400" dirty="0"/>
              <a:t>[1] "hsa-miR-135b" "hsa-miR-148a" "hsa-miR-374b" "hsa-miR-377"  "hsa-miR-493"  "hsa-miR-545" </a:t>
            </a:r>
          </a:p>
          <a:p>
            <a:r>
              <a:rPr lang="en-US" sz="1400" dirty="0"/>
              <a:t>[7] "hsa-miR-625"  "hsa-miR-652" </a:t>
            </a:r>
          </a:p>
        </p:txBody>
      </p:sp>
    </p:spTree>
    <p:extLst>
      <p:ext uri="{BB962C8B-B14F-4D97-AF65-F5344CB8AC3E}">
        <p14:creationId xmlns:p14="http://schemas.microsoft.com/office/powerpoint/2010/main" val="294177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of </a:t>
            </a:r>
            <a:r>
              <a:rPr lang="en-US" dirty="0" err="1" smtClean="0"/>
              <a:t>miRNA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miRNA-Seq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359 </a:t>
            </a:r>
            <a:r>
              <a:rPr lang="en-US" dirty="0" err="1" smtClean="0"/>
              <a:t>miRNAs</a:t>
            </a:r>
            <a:r>
              <a:rPr lang="en-US" dirty="0" smtClean="0"/>
              <a:t> exact matched by name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114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1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458</Words>
  <Application>Microsoft Office PowerPoint</Application>
  <PresentationFormat>On-screen Show (4:3)</PresentationFormat>
  <Paragraphs>126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Report on Ovarian Cancer TCGA data  miRNA array vs Seq</vt:lpstr>
      <vt:lpstr>Data</vt:lpstr>
      <vt:lpstr>Overall Survival</vt:lpstr>
      <vt:lpstr>PowerPoint Presentation</vt:lpstr>
      <vt:lpstr>On samples (n=452) that exist in Seq</vt:lpstr>
      <vt:lpstr>PowerPoint Presentation</vt:lpstr>
      <vt:lpstr>miRNA-seq (n=452) (Quan-Norm, Log)</vt:lpstr>
      <vt:lpstr>PowerPoint Presentation</vt:lpstr>
      <vt:lpstr>Coherence of miRNA vs miRNA-Seq</vt:lpstr>
      <vt:lpstr>Summary</vt:lpstr>
      <vt:lpstr>Comparison of P-value (Univariate Cox)</vt:lpstr>
      <vt:lpstr>Coherence (Pearson Correlation) of miRNA vs miRNA-Seq</vt:lpstr>
    </vt:vector>
  </TitlesOfParts>
  <Company>Baylor College of Medicine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Wan, Ying-Wooi</dc:creator>
  <cp:lastModifiedBy>Wan, Ying-Wooi</cp:lastModifiedBy>
  <cp:revision>145</cp:revision>
  <dcterms:created xsi:type="dcterms:W3CDTF">2012-03-05T21:11:40Z</dcterms:created>
  <dcterms:modified xsi:type="dcterms:W3CDTF">2013-02-28T01:53:49Z</dcterms:modified>
</cp:coreProperties>
</file>