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11"/>
  </p:notesMasterIdLst>
  <p:sldIdLst>
    <p:sldId id="261" r:id="rId4"/>
    <p:sldId id="402" r:id="rId5"/>
    <p:sldId id="509" r:id="rId6"/>
    <p:sldId id="488" r:id="rId7"/>
    <p:sldId id="510" r:id="rId8"/>
    <p:sldId id="446" r:id="rId9"/>
    <p:sldId id="490" r:id="rId10"/>
    <p:sldId id="503" r:id="rId12"/>
    <p:sldId id="524" r:id="rId13"/>
    <p:sldId id="526" r:id="rId14"/>
    <p:sldId id="527" r:id="rId15"/>
    <p:sldId id="528" r:id="rId16"/>
    <p:sldId id="529" r:id="rId17"/>
    <p:sldId id="523" r:id="rId18"/>
    <p:sldId id="50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F98"/>
    <a:srgbClr val="CCFDFE"/>
    <a:srgbClr val="D29797"/>
    <a:srgbClr val="F2CFE1"/>
    <a:srgbClr val="D6FED7"/>
    <a:srgbClr val="DAFE9A"/>
    <a:srgbClr val="DD61A8"/>
    <a:srgbClr val="E69898"/>
    <a:srgbClr val="EEC8A4"/>
    <a:srgbClr val="FFF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6"/>
    <p:restoredTop sz="80626"/>
  </p:normalViewPr>
  <p:slideViewPr>
    <p:cSldViewPr snapToGrid="0" snapToObjects="1">
      <p:cViewPr varScale="1">
        <p:scale>
          <a:sx n="69" d="100"/>
          <a:sy n="69" d="100"/>
        </p:scale>
        <p:origin x="-1622" y="-82"/>
      </p:cViewPr>
      <p:guideLst>
        <p:guide orient="horz" pos="2178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8A16-4225-544A-983D-D28F058D3D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表示用户整体的兴趣向量，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条文本的兴趣向量，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表示用户发布的文本数目。</a:t>
                </a:r>
                <a:r>
                  <a:rPr lang="zh-CN" altLang="zh-CN" dirty="0">
                    <a:effectLst/>
                  </a:rPr>
                  <a:t> 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Sim(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Di,Dj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表示两个兴趣向量之间的距离，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个兴趣类别的概率。</a:t>
                </a:r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表示用户整体的兴趣向量，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𝑃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𝑘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条文本的兴趣向量，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表示用户发布的文本数目。</a:t>
                </a:r>
                <a:r>
                  <a:rPr lang="zh-CN" altLang="zh-CN" dirty="0">
                    <a:effectLst/>
                  </a:rPr>
                  <a:t> 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Sim(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Di,Dj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表示两个兴趣向量之间的距离，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𝑃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𝑖𝑘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个兴趣类别的概率。</a:t>
                </a:r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表示用户整体的兴趣向量，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条文本的兴趣向量，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表示用户发布的文本数目。</a:t>
                </a:r>
                <a:r>
                  <a:rPr lang="zh-CN" altLang="zh-CN" dirty="0">
                    <a:effectLst/>
                  </a:rPr>
                  <a:t> 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Sim(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Di,Dj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表示两个兴趣向量之间的距离，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个兴趣类别的概率。</a:t>
                </a:r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表示用户整体的兴趣向量，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𝑃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𝑘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条文本的兴趣向量，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表示用户发布的文本数目。</a:t>
                </a:r>
                <a:r>
                  <a:rPr lang="zh-CN" altLang="zh-CN" dirty="0">
                    <a:effectLst/>
                  </a:rPr>
                  <a:t> 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Sim(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Di,Dj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表示两个兴趣向量之间的距离，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𝑃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𝑖𝑘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表示用户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个兴趣类别的概率。</a:t>
                </a:r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4B51E-08D2-1E47-BEF5-0919B64591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B552-1F28-417F-A6FF-61929A001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0F41-94C3-4833-9CE0-00241013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0" y="-36274"/>
            <a:ext cx="12192000" cy="64008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n-US" altLang="zh-CN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715098" y="-44529"/>
            <a:ext cx="1727200" cy="863997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83" y="-41989"/>
            <a:ext cx="94821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B552-1F28-417F-A6FF-61929A001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0F41-94C3-4833-9CE0-00241013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0" y="-36274"/>
            <a:ext cx="12192000" cy="64008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n-US" altLang="zh-CN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715098" y="-44529"/>
            <a:ext cx="1727200" cy="863997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83" y="-41989"/>
            <a:ext cx="94821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D896-3494-D547-90CE-97F7819B3A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A931-FEC7-A54B-9E30-F65125B35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Loowee\Desktop\index_0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9" t="25703"/>
          <a:stretch>
            <a:fillRect/>
          </a:stretch>
        </p:blipFill>
        <p:spPr bwMode="auto">
          <a:xfrm>
            <a:off x="3376136" y="301311"/>
            <a:ext cx="5483556" cy="105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348716"/>
            <a:ext cx="12190730" cy="16365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2858" y="1627203"/>
            <a:ext cx="10290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基于深度神经网络的人流量统计分析系统</a:t>
            </a:r>
            <a:endParaRPr lang="en-US" altLang="zh-CN" sz="4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82562" y="4565211"/>
            <a:ext cx="72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答辩人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张宸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：电子与通信工程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4580" y="5145039"/>
            <a:ext cx="570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导师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：高泽华 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367" y="3234527"/>
            <a:ext cx="358719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专业型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硕士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论文阶段报告</a:t>
            </a:r>
            <a:endParaRPr lang="zh-CN" altLang="en-US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97034" y="2523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947" y="26303"/>
            <a:ext cx="5516880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基于深度神经网络的人脸检测算法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860" y="2089150"/>
            <a:ext cx="1666875" cy="1657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85" y="2089150"/>
            <a:ext cx="1647825" cy="167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98290" y="4404995"/>
            <a:ext cx="4782820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zh-CN" altLang="en-US" sz="1200">
                <a:sym typeface="+mn-ea"/>
              </a:rPr>
              <a:t>理论感受野、有效感受野、和检测网络先验框之间合理的比例关系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8814" y="26486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947" y="26303"/>
            <a:ext cx="5516880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基于深度神经网络的人脸识别算法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2538095"/>
            <a:ext cx="5447665" cy="1247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51330" y="4867910"/>
            <a:ext cx="2399665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zh-CN" altLang="en-US" sz="1200">
                <a:sym typeface="+mn-ea"/>
              </a:rPr>
              <a:t>基于度量学习思想的人脸识别</a:t>
            </a:r>
            <a:endParaRPr lang="zh-CN" altLang="en-US" sz="12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40" y="1477645"/>
            <a:ext cx="3886835" cy="3232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27085" y="4867910"/>
            <a:ext cx="1059180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zh-CN" altLang="en-US" sz="1200">
                <a:sym typeface="+mn-ea"/>
              </a:rPr>
              <a:t>多类别类器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8814" y="26486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984" y="26303"/>
            <a:ext cx="4652645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MySQL数据库的设计和搭建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110" y="5186680"/>
            <a:ext cx="2399665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zh-CN" altLang="en-US" sz="1200">
                <a:sym typeface="+mn-ea"/>
              </a:rPr>
              <a:t>行人多目标跟踪数据库表结构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1022985"/>
            <a:ext cx="4342765" cy="4001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70" y="1727835"/>
            <a:ext cx="5415915" cy="2210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26935" y="5186680"/>
            <a:ext cx="1733550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zh-CN" altLang="en-US" sz="1200">
                <a:sym typeface="+mn-ea"/>
              </a:rPr>
              <a:t>人脸特征数据库表结构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8814" y="26486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857" y="26303"/>
            <a:ext cx="5317490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Web API的设计和实现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8665" y="5417820"/>
            <a:ext cx="3461385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zh-CN" altLang="en-US" sz="1200" b="1">
                <a:ea typeface="+mn-lt"/>
                <a:sym typeface="+mn-ea"/>
              </a:rPr>
              <a:t>功能二：</a:t>
            </a:r>
            <a:endParaRPr lang="zh-CN" altLang="en-US" sz="1200" b="1">
              <a:ea typeface="+mn-lt"/>
              <a:sym typeface="+mn-ea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1200">
                <a:ea typeface="+mn-lt"/>
                <a:sym typeface="+mn-ea"/>
              </a:rPr>
              <a:t>查询指定视频</a:t>
            </a:r>
            <a:r>
              <a:rPr lang="en-US" altLang="zh-CN" sz="1200">
                <a:ea typeface="+mn-lt"/>
                <a:sym typeface="+mn-ea"/>
              </a:rPr>
              <a:t>&lt;</a:t>
            </a:r>
            <a:r>
              <a:rPr lang="zh-CN" altLang="en-US" sz="1200">
                <a:ea typeface="+mn-lt"/>
                <a:sym typeface="+mn-ea"/>
              </a:rPr>
              <a:t>video id</a:t>
            </a:r>
            <a:r>
              <a:rPr lang="en-US" altLang="zh-CN" sz="1200">
                <a:ea typeface="+mn-lt"/>
                <a:sym typeface="+mn-ea"/>
              </a:rPr>
              <a:t>&gt;</a:t>
            </a:r>
            <a:r>
              <a:rPr lang="zh-CN" altLang="en-US" sz="1200">
                <a:ea typeface="+mn-lt"/>
                <a:sym typeface="+mn-ea"/>
              </a:rPr>
              <a:t>中指定时间段start frame&gt;&lt;end frame&gt;的人流统计结果</a:t>
            </a:r>
            <a:endParaRPr lang="zh-CN" altLang="en-US" sz="1200">
              <a:ea typeface="+mn-lt"/>
              <a:sym typeface="+mn-ea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1200">
                <a:ea typeface="+mn-lt"/>
                <a:sym typeface="+mn-ea"/>
              </a:rPr>
              <a:t>（进入画面的轨迹 id 以及人数，走出画面的轨迹 id 以及人数，一直在画面中的轨迹 id</a:t>
            </a:r>
            <a:endParaRPr lang="zh-CN" altLang="en-US" sz="1200">
              <a:ea typeface="+mn-lt"/>
              <a:sym typeface="+mn-ea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1200">
                <a:ea typeface="+mn-lt"/>
                <a:sym typeface="+mn-ea"/>
              </a:rPr>
              <a:t>以及人数）</a:t>
            </a:r>
            <a:endParaRPr lang="zh-CN" altLang="en-US" sz="1200">
              <a:ea typeface="+mn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2059940"/>
            <a:ext cx="4610100" cy="154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70" y="1176020"/>
            <a:ext cx="4828540" cy="3449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1240" y="5417820"/>
            <a:ext cx="3461385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zh-CN" altLang="en-US" sz="1400" b="1">
                <a:ea typeface="+mn-lt"/>
                <a:sym typeface="+mn-ea"/>
              </a:rPr>
              <a:t>功能一：</a:t>
            </a:r>
            <a:endParaRPr lang="zh-CN" altLang="en-US" sz="1400" b="1">
              <a:ea typeface="+mn-lt"/>
              <a:sym typeface="+mn-ea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1200">
                <a:ea typeface="+mn-lt"/>
                <a:sym typeface="+mn-ea"/>
              </a:rPr>
              <a:t>查询指定员工</a:t>
            </a:r>
            <a:r>
              <a:rPr lang="en-US" altLang="zh-CN" sz="1200">
                <a:ea typeface="+mn-lt"/>
                <a:sym typeface="+mn-ea"/>
              </a:rPr>
              <a:t>&lt;</a:t>
            </a:r>
            <a:r>
              <a:rPr lang="zh-CN" altLang="en-US" sz="1200">
                <a:ea typeface="+mn-lt"/>
                <a:sym typeface="+mn-ea"/>
              </a:rPr>
              <a:t>staff id</a:t>
            </a:r>
            <a:r>
              <a:rPr lang="en-US" altLang="zh-CN" sz="1200">
                <a:ea typeface="+mn-lt"/>
                <a:sym typeface="+mn-ea"/>
              </a:rPr>
              <a:t>&gt;</a:t>
            </a:r>
            <a:r>
              <a:rPr lang="zh-CN" altLang="en-US" sz="1200">
                <a:ea typeface="+mn-lt"/>
                <a:sym typeface="+mn-ea"/>
              </a:rPr>
              <a:t>出现过的视频 id （包含指定员工出现的公司区域信息以及</a:t>
            </a:r>
            <a:endParaRPr lang="zh-CN" altLang="en-US" sz="1200">
              <a:ea typeface="+mn-lt"/>
              <a:sym typeface="+mn-ea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1200">
                <a:ea typeface="+mn-lt"/>
                <a:sym typeface="+mn-ea"/>
              </a:rPr>
              <a:t>时间信息）、视频中的轨迹 id 、轨迹起始的帧 id 以及轨迹结束的帧 id</a:t>
            </a:r>
            <a:endParaRPr lang="zh-CN" altLang="en-US" sz="1200">
              <a:ea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0660" y="3093501"/>
            <a:ext cx="5930085" cy="70251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ea"/>
                <a:sym typeface="+mn-ea"/>
              </a:rPr>
              <a:t>工 作 进 度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4261" y="3093501"/>
            <a:ext cx="602643" cy="7025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0958" y="-4060"/>
            <a:ext cx="1605280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工作进度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363448" y="1022428"/>
            <a:ext cx="9465501" cy="5196840"/>
          </a:xfrm>
          <a:prstGeom prst="rect">
            <a:avLst/>
          </a:prstGeom>
        </p:spPr>
        <p:txBody>
          <a:bodyPr wrap="square">
            <a:spAutoFit/>
          </a:bodyPr>
          <a:p>
            <a:pPr marR="266700" indent="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zh-CN" altLang="zh-CN" sz="2400" b="1" dirty="0"/>
              <a:t>研究性内容</a:t>
            </a:r>
            <a:endParaRPr lang="zh-CN" altLang="zh-CN" sz="2400" b="1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zh-CN" altLang="en-US" dirty="0"/>
              <a:t>基于深度神经网络的人头检测算法（</a:t>
            </a:r>
            <a:r>
              <a:rPr lang="en-US" altLang="zh-CN" dirty="0"/>
              <a:t>√</a:t>
            </a:r>
            <a:r>
              <a:rPr lang="zh-CN" altLang="en-US" dirty="0"/>
              <a:t>）</a:t>
            </a:r>
            <a:endParaRPr lang="zh-CN" altLang="en-US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zh-CN" altLang="en-US" dirty="0"/>
              <a:t>行人重识别算法（</a:t>
            </a:r>
            <a:r>
              <a:rPr lang="en-US" altLang="zh-CN" dirty="0"/>
              <a:t>√</a:t>
            </a:r>
            <a:r>
              <a:rPr lang="zh-CN" altLang="en-US" dirty="0"/>
              <a:t>）</a:t>
            </a:r>
            <a:endParaRPr lang="zh-CN" altLang="en-US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zh-CN" altLang="en-US" dirty="0"/>
              <a:t>基于深度神经网络的人脸检测算法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√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zh-CN" altLang="en-US" dirty="0"/>
              <a:t>基于深度神经网络的人脸识别算法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√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marR="266700" indent="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zh-CN" altLang="zh-CN" sz="2400" b="1" dirty="0"/>
              <a:t>工程性内容</a:t>
            </a:r>
            <a:endParaRPr lang="zh-CN" altLang="zh-CN" sz="2400" b="1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en-US" altLang="zh-CN" dirty="0"/>
              <a:t>MySQL</a:t>
            </a:r>
            <a:r>
              <a:rPr lang="zh-CN" altLang="en-US" dirty="0"/>
              <a:t>数据库的设计和搭建（</a:t>
            </a:r>
            <a:r>
              <a:rPr lang="en-US" altLang="zh-CN" dirty="0"/>
              <a:t>2020.12.31</a:t>
            </a:r>
            <a:r>
              <a:rPr lang="zh-CN" altLang="en-US" dirty="0"/>
              <a:t>之前完成</a:t>
            </a:r>
            <a:r>
              <a:rPr lang="zh-CN" altLang="en-US" dirty="0"/>
              <a:t>）</a:t>
            </a:r>
            <a:endParaRPr lang="zh-CN" altLang="en-US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en-US" altLang="zh-CN" dirty="0"/>
              <a:t>RESTful Web API</a:t>
            </a:r>
            <a:r>
              <a:rPr lang="zh-CN" altLang="en-US" dirty="0"/>
              <a:t>的设计和实现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2020.12.31</a:t>
            </a:r>
            <a:r>
              <a:rPr lang="zh-CN" altLang="en-US" dirty="0">
                <a:sym typeface="+mn-ea"/>
              </a:rPr>
              <a:t>之前完成）</a:t>
            </a:r>
            <a:endParaRPr lang="zh-CN" altLang="en-US" dirty="0"/>
          </a:p>
          <a:p>
            <a:pPr marR="266700" indent="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zh-CN" altLang="zh-CN" sz="2400" b="1" dirty="0"/>
              <a:t>论文工作</a:t>
            </a:r>
            <a:endParaRPr lang="zh-CN" altLang="zh-CN" sz="2400" b="1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en-US" altLang="zh-CN" sz="1800" dirty="0"/>
              <a:t>撰写论文</a:t>
            </a:r>
            <a:r>
              <a:rPr lang="zh-CN" altLang="en-US" sz="1800" dirty="0"/>
              <a:t>（</a:t>
            </a:r>
            <a:r>
              <a:rPr lang="en-US" altLang="zh-CN" sz="1800" dirty="0"/>
              <a:t>2021.03.01</a:t>
            </a:r>
            <a:r>
              <a:rPr lang="zh-CN" altLang="en-US" sz="1800" dirty="0"/>
              <a:t>之前完成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marR="266700" indent="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932" y="25460"/>
            <a:ext cx="821612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965" y="1767867"/>
            <a:ext cx="5915139" cy="702513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研 究 背 景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21042" y="1767867"/>
            <a:ext cx="602643" cy="7025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6512" y="2842889"/>
            <a:ext cx="5924233" cy="70251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研 究 内 容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21040" y="2842890"/>
            <a:ext cx="602643" cy="7025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7019" y="3930213"/>
            <a:ext cx="5930085" cy="70251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ea"/>
                <a:sym typeface="+mn-ea"/>
              </a:rPr>
              <a:t>工 作 进 度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24261" y="3930214"/>
            <a:ext cx="602643" cy="7025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560660" y="2616133"/>
            <a:ext cx="5915139" cy="702513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研 究 背 景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24251" y="2616133"/>
            <a:ext cx="602643" cy="7025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550035"/>
            <a:ext cx="4429760" cy="2927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022" y="-75983"/>
            <a:ext cx="1605280" cy="7315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50000"/>
              </a:lnSpc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研究背景</a:t>
            </a:r>
            <a:endParaRPr kumimoji="1"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55" y="1550035"/>
            <a:ext cx="4429125" cy="2952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52370" y="4962525"/>
            <a:ext cx="1026160" cy="2711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</a:rPr>
              <a:t>大型展会</a:t>
            </a:r>
            <a:endParaRPr kumimoji="0" lang="zh-CN" alt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lt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45400" y="4962525"/>
            <a:ext cx="1219200" cy="2711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</a:rPr>
              <a:t>实体零售店</a:t>
            </a:r>
            <a:endParaRPr kumimoji="0" lang="zh-CN" alt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lt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551965" y="3076999"/>
            <a:ext cx="5924233" cy="70251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研 究 内 容</a:t>
            </a:r>
            <a:endParaRPr lang="zh-CN" altLang="en-US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24251" y="3076999"/>
            <a:ext cx="602643" cy="7025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/>
          <p:cNvSpPr/>
          <p:nvPr/>
        </p:nvSpPr>
        <p:spPr>
          <a:xfrm>
            <a:off x="1363448" y="1022428"/>
            <a:ext cx="9465501" cy="5196840"/>
          </a:xfrm>
          <a:prstGeom prst="rect">
            <a:avLst/>
          </a:prstGeom>
        </p:spPr>
        <p:txBody>
          <a:bodyPr wrap="square">
            <a:spAutoFit/>
          </a:bodyPr>
          <a:p>
            <a:pPr marR="266700" indent="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zh-CN" altLang="zh-CN" sz="2400" b="1" dirty="0"/>
              <a:t>研究性内容</a:t>
            </a:r>
            <a:endParaRPr lang="zh-CN" altLang="zh-CN" sz="2400" b="1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zh-CN" altLang="en-US" dirty="0"/>
              <a:t>基于深度神经网络的人头检测算法</a:t>
            </a:r>
            <a:endParaRPr lang="zh-CN" altLang="en-US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zh-CN" altLang="en-US" dirty="0"/>
              <a:t>行人重识别算法</a:t>
            </a:r>
            <a:endParaRPr lang="zh-CN" altLang="en-US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zh-CN" altLang="en-US" dirty="0"/>
              <a:t>基于深度神经网络的人脸检测算法</a:t>
            </a:r>
            <a:endParaRPr lang="zh-CN" altLang="en-US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zh-CN" altLang="en-US" dirty="0"/>
              <a:t>基于深度神经网络的人脸识别算法</a:t>
            </a:r>
            <a:endParaRPr lang="zh-CN" altLang="en-US" dirty="0"/>
          </a:p>
          <a:p>
            <a:pPr marR="266700" indent="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zh-CN" altLang="zh-CN" sz="2400" b="1" dirty="0"/>
              <a:t>工程性内容</a:t>
            </a:r>
            <a:endParaRPr lang="zh-CN" altLang="zh-CN" sz="2400" b="1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en-US" altLang="zh-CN" dirty="0"/>
              <a:t>MySQL</a:t>
            </a:r>
            <a:r>
              <a:rPr lang="zh-CN" altLang="en-US" dirty="0"/>
              <a:t>数据库的设计和搭建</a:t>
            </a:r>
            <a:endParaRPr lang="zh-CN" altLang="en-US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en-US" altLang="zh-CN" dirty="0"/>
              <a:t>RESTful Web API</a:t>
            </a:r>
            <a:r>
              <a:rPr lang="zh-CN" altLang="en-US" dirty="0"/>
              <a:t>的设计和实现</a:t>
            </a:r>
            <a:endParaRPr lang="zh-CN" altLang="en-US" dirty="0"/>
          </a:p>
          <a:p>
            <a:pPr marR="266700" indent="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zh-CN" altLang="zh-CN" sz="2400" b="1" dirty="0"/>
              <a:t>论文工作</a:t>
            </a:r>
            <a:endParaRPr lang="zh-CN" altLang="zh-CN" sz="2400" b="1" dirty="0"/>
          </a:p>
          <a:p>
            <a:pPr marL="342900" marR="266700" indent="-34290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AutoNum type="arabicPeriod"/>
            </a:pPr>
            <a:r>
              <a:rPr lang="en-US" altLang="zh-CN" sz="1800" dirty="0"/>
              <a:t>撰写论文</a:t>
            </a:r>
            <a:endParaRPr lang="zh-CN" altLang="en-US" sz="2400" dirty="0"/>
          </a:p>
          <a:p>
            <a:pPr marR="266700" indent="0" algn="just">
              <a:lnSpc>
                <a:spcPct val="125000"/>
              </a:lnSpc>
              <a:spcBef>
                <a:spcPts val="78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022" y="-75983"/>
            <a:ext cx="1605280" cy="7315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50000"/>
              </a:lnSpc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研究内容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7818" y="-109724"/>
            <a:ext cx="5516880" cy="7315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基于深度神经网络的人头检测算法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9050" y="5782945"/>
            <a:ext cx="1875155" cy="2711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</a:rPr>
              <a:t>Head Detection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</a:rPr>
              <a:t>网络结构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lt"/>
              <a:cs typeface="+mj-cs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690870" y="2202815"/>
          <a:ext cx="2322830" cy="297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458085" imgH="3696970" progId="Visio.Drawing.15">
                  <p:embed/>
                </p:oleObj>
              </mc:Choice>
              <mc:Fallback>
                <p:oleObj name="" r:id="rId1" imgW="2458085" imgH="369697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690870" y="2202815"/>
                        <a:ext cx="2322830" cy="297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9039860" y="2202815"/>
          <a:ext cx="2013585" cy="297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706495" imgH="5899150" progId="Visio.Drawing.15">
                  <p:embed/>
                </p:oleObj>
              </mc:Choice>
              <mc:Fallback>
                <p:oleObj name="" r:id="rId3" imgW="3706495" imgH="589915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9039860" y="2202815"/>
                        <a:ext cx="2013585" cy="297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858510" y="5840730"/>
            <a:ext cx="1987550" cy="2133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</a:rPr>
              <a:t>Darknet-53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</a:rPr>
              <a:t>的</a:t>
            </a: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</a:rPr>
              <a:t>Residual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</a:rPr>
              <a:t>结构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lt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42070" y="5840730"/>
            <a:ext cx="2208530" cy="2133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en-US" altLang="zh-CN" sz="1200" kern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  <a:sym typeface="+mn-ea"/>
              </a:rPr>
              <a:t>CSPDarknet-53</a:t>
            </a:r>
            <a:r>
              <a:rPr lang="zh-CN" altLang="en-US" sz="1200" kern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  <a:sym typeface="+mn-ea"/>
              </a:rPr>
              <a:t>的</a:t>
            </a:r>
            <a:r>
              <a:rPr lang="en-US" altLang="zh-CN" sz="1200" kern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  <a:sym typeface="+mn-ea"/>
              </a:rPr>
              <a:t>Residual</a:t>
            </a:r>
            <a:r>
              <a:rPr lang="zh-CN" altLang="en-US" sz="1200" kern="0" noProof="0" dirty="0" smtClean="0">
                <a:ln>
                  <a:noFill/>
                </a:ln>
                <a:effectLst/>
                <a:uLnTx/>
                <a:uFillTx/>
                <a:ea typeface="+mn-lt"/>
                <a:cs typeface="+mj-cs"/>
                <a:sym typeface="+mn-ea"/>
              </a:rPr>
              <a:t>结构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lt"/>
              <a:cs typeface="+mj-cs"/>
              <a:sym typeface="+mn-ea"/>
            </a:endParaRPr>
          </a:p>
        </p:txBody>
      </p:sp>
      <p:graphicFrame>
        <p:nvGraphicFramePr>
          <p:cNvPr id="17" name="内容占位符 16"/>
          <p:cNvGraphicFramePr>
            <a:graphicFrameLocks noChangeAspect="1"/>
          </p:cNvGraphicFramePr>
          <p:nvPr>
            <p:ph idx="1"/>
          </p:nvPr>
        </p:nvGraphicFramePr>
        <p:xfrm>
          <a:off x="231140" y="1100773"/>
          <a:ext cx="3991610" cy="440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11670665" imgH="12880340" progId="Visio.Drawing.15">
                  <p:embed/>
                </p:oleObj>
              </mc:Choice>
              <mc:Fallback>
                <p:oleObj name="" r:id="rId5" imgW="11670665" imgH="12880340" progId="Visio.Drawing.15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140" y="1100773"/>
                        <a:ext cx="3991610" cy="440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254" y="-102660"/>
            <a:ext cx="5516880" cy="7315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基于深度神经网络的人头检测算法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9-101595-h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7580" y="741680"/>
            <a:ext cx="5196840" cy="3898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97580" y="5009515"/>
            <a:ext cx="5420360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en-US" altLang="zh-CN" sz="1400">
                <a:ea typeface="+mn-lt"/>
                <a:sym typeface="+mn-ea"/>
              </a:rPr>
              <a:t>Head Detection</a:t>
            </a:r>
            <a:r>
              <a:rPr lang="zh-CN" altLang="en-US" sz="1400">
                <a:ea typeface="+mn-lt"/>
                <a:sym typeface="+mn-ea"/>
              </a:rPr>
              <a:t>数据集的</a:t>
            </a:r>
            <a:r>
              <a:rPr lang="en-US" altLang="zh-CN" sz="1400">
                <a:ea typeface="+mn-lt"/>
                <a:sym typeface="+mn-ea"/>
              </a:rPr>
              <a:t>gtboxes</a:t>
            </a:r>
            <a:r>
              <a:rPr lang="zh-CN" altLang="en-US" sz="1400">
                <a:ea typeface="+mn-lt"/>
                <a:sym typeface="+mn-ea"/>
              </a:rPr>
              <a:t>尺寸 </a:t>
            </a:r>
            <a:r>
              <a:rPr lang="en-US" altLang="zh-CN" sz="1400">
                <a:ea typeface="+mn-lt"/>
                <a:sym typeface="+mn-ea"/>
              </a:rPr>
              <a:t>k-means</a:t>
            </a:r>
            <a:r>
              <a:rPr lang="zh-CN" altLang="en-US" sz="1400">
                <a:ea typeface="+mn-lt"/>
                <a:sym typeface="+mn-ea"/>
              </a:rPr>
              <a:t>聚类（</a:t>
            </a:r>
            <a:r>
              <a:rPr lang="en-US" altLang="zh-CN" sz="1400">
                <a:ea typeface="+mn-lt"/>
                <a:sym typeface="+mn-ea"/>
              </a:rPr>
              <a:t>k=9</a:t>
            </a:r>
            <a:r>
              <a:rPr lang="zh-CN" altLang="en-US" sz="1400">
                <a:ea typeface="+mn-lt"/>
                <a:sym typeface="+mn-ea"/>
              </a:rPr>
              <a:t>）结果</a:t>
            </a:r>
            <a:endParaRPr lang="zh-CN" altLang="en-US" sz="1400">
              <a:ea typeface="+mn-lt"/>
              <a:sym typeface="+mn-ea"/>
            </a:endParaRPr>
          </a:p>
          <a:p>
            <a:pPr eaLnBrk="0" hangingPunct="0">
              <a:lnSpc>
                <a:spcPct val="90000"/>
              </a:lnSpc>
            </a:pPr>
            <a:endParaRPr lang="en-US" altLang="zh-CN" sz="1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8814" y="26486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0327" y="26303"/>
            <a:ext cx="2672080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行人重识别算法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rBAoMF-Y2UyAXJNtAAKZyt2GQkM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630" y="1419225"/>
            <a:ext cx="3500755" cy="2830830"/>
          </a:xfrm>
          <a:prstGeom prst="rect">
            <a:avLst/>
          </a:prstGeom>
        </p:spPr>
      </p:pic>
      <p:pic>
        <p:nvPicPr>
          <p:cNvPr id="5" name="图片 4" descr="rBAoL1-Y2UmAfZfqAAKhO4einf04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418590"/>
            <a:ext cx="3501390" cy="2829560"/>
          </a:xfrm>
          <a:prstGeom prst="rect">
            <a:avLst/>
          </a:prstGeom>
        </p:spPr>
      </p:pic>
      <p:pic>
        <p:nvPicPr>
          <p:cNvPr id="6" name="图片 5" descr="rBAoMF-Y2UiAKLkFAAKh3ATA_M0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005" y="1419225"/>
            <a:ext cx="3502025" cy="2830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9425" y="4645025"/>
            <a:ext cx="3612515" cy="3886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eaLnBrk="0" hangingPunct="0">
              <a:lnSpc>
                <a:spcPct val="90000"/>
              </a:lnSpc>
            </a:pPr>
            <a:r>
              <a:rPr lang="zh-CN" altLang="en-US" sz="1600">
                <a:ea typeface="+mn-lt"/>
                <a:sym typeface="+mn-ea"/>
              </a:rPr>
              <a:t>在监控视频上的多目标跟踪实测</a:t>
            </a:r>
            <a:r>
              <a:rPr lang="en-US" altLang="zh-CN" sz="1600">
                <a:ea typeface="+mn-lt"/>
                <a:sym typeface="+mn-ea"/>
              </a:rPr>
              <a:t>demo</a:t>
            </a:r>
            <a:endParaRPr lang="en-US" altLang="zh-CN" sz="1600">
              <a:ea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自定义</PresentationFormat>
  <Paragraphs>112</Paragraphs>
  <Slides>15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黑体</vt:lpstr>
      <vt:lpstr>楷体</vt:lpstr>
      <vt:lpstr>微软雅黑</vt:lpstr>
      <vt:lpstr>Times New Roman</vt:lpstr>
      <vt:lpstr>Calibri</vt:lpstr>
      <vt:lpstr>等线</vt:lpstr>
      <vt:lpstr>等线 Light</vt:lpstr>
      <vt:lpstr>BatangChe</vt:lpstr>
      <vt:lpstr>Segoe Print</vt:lpstr>
      <vt:lpstr>Office 主题​​</vt:lpstr>
      <vt:lpstr>1_Office 主题​​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宁</dc:creator>
  <cp:lastModifiedBy>S9029313</cp:lastModifiedBy>
  <cp:revision>138</cp:revision>
  <dcterms:created xsi:type="dcterms:W3CDTF">2020-09-16T12:51:00Z</dcterms:created>
  <dcterms:modified xsi:type="dcterms:W3CDTF">2020-10-28T12:25:46Z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