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6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C4F9F9C3-AC46-49CE-87EE-8BA793A4295C}"/>
              </a:ext>
            </a:extLst>
          </p:cNvPr>
          <p:cNvGrpSpPr/>
          <p:nvPr userDrawn="1"/>
        </p:nvGrpSpPr>
        <p:grpSpPr>
          <a:xfrm>
            <a:off x="51080" y="23813"/>
            <a:ext cx="1930120" cy="302586"/>
            <a:chOff x="2860955" y="103499"/>
            <a:chExt cx="1930120" cy="302586"/>
          </a:xfrm>
        </p:grpSpPr>
        <p:pic>
          <p:nvPicPr>
            <p:cNvPr id="10" name="图片 9">
              <a:extLst>
                <a:ext uri="{FF2B5EF4-FFF2-40B4-BE49-F238E27FC236}">
                  <a16:creationId xmlns:a16="http://schemas.microsoft.com/office/drawing/2014/main" id="{02E47991-B8B0-4D36-A473-5C8BBE4E0E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0955" y="103499"/>
              <a:ext cx="955535" cy="302586"/>
            </a:xfrm>
            <a:prstGeom prst="rect">
              <a:avLst/>
            </a:prstGeom>
          </p:spPr>
        </p:pic>
        <p:pic>
          <p:nvPicPr>
            <p:cNvPr id="14" name="图片 13">
              <a:extLst>
                <a:ext uri="{FF2B5EF4-FFF2-40B4-BE49-F238E27FC236}">
                  <a16:creationId xmlns:a16="http://schemas.microsoft.com/office/drawing/2014/main" id="{9439D219-582B-4A5A-87D3-69D12DF0052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940" t="22941" r="10940" b="22363"/>
            <a:stretch/>
          </p:blipFill>
          <p:spPr>
            <a:xfrm>
              <a:off x="3835540" y="135900"/>
              <a:ext cx="955535" cy="236535"/>
            </a:xfrm>
            <a:prstGeom prst="rect">
              <a:avLst/>
            </a:prstGeom>
          </p:spPr>
        </p:pic>
      </p:grpSp>
      <p:sp>
        <p:nvSpPr>
          <p:cNvPr id="2" name="标题 1">
            <a:extLst>
              <a:ext uri="{FF2B5EF4-FFF2-40B4-BE49-F238E27FC236}">
                <a16:creationId xmlns:a16="http://schemas.microsoft.com/office/drawing/2014/main" id="{1840BE26-87D2-453E-9E15-4B4089DDB7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55C589-FAD3-4C03-A329-118A02625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F7AC26-9924-4447-A749-B288DD78A2A0}"/>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FC4531C1-36A0-41C6-8E10-AEFCCA580E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86306-FC55-4DAE-99EE-C3B9D64704CA}"/>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22765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E7B6D-AD6D-4C06-9CEE-E261762175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3E9D65-9A5D-446F-ADB5-23C19B4913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0DA77B-425B-42A6-BBD0-82B3166444C9}"/>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955BA7DA-C13E-4CDF-92ED-A7E0DADB3A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E1B6DD-7835-4AFA-9E47-D9DCE2BB81C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7248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06B32A-2166-468E-AA82-FE150F7813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43D79D4-3DCC-4A65-85A3-3439E7328D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D56330-0BBC-4D21-A268-A8AF67E4229A}"/>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3D09DC8A-A10E-4F38-A255-BD73653D10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78F995-8147-476F-B13A-79073A205DB3}"/>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32491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34EA4-1680-493B-8B08-BE04CFA152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DEF902-F457-420B-B49C-3C7AA3B8AB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0613D8-F7E3-451E-959F-D1B15849090E}"/>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2EB7BF5A-8328-4AC4-8F0F-0671094558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17E663-ED11-4113-A409-3D1B04ABFC3C}"/>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83018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69B7F-133C-470E-886E-F81971F05C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DB1F4C-B20A-49BD-83C2-23C9F4CCB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BFCF62-3950-46BE-AD10-0DB37A4A9804}"/>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AB8C6129-E447-4D23-815A-324F8C8E9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4B0014-25A1-4A59-81A5-C6BBBE34642D}"/>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258911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59D12-2401-4FF0-9C7D-6DD84BA7A1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100904-0EA9-40CF-AACA-2333417721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74F1968-86BE-4C7A-A32A-CA731517CC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F2BB16-1FA4-43FA-AF44-AD94713C0DF8}"/>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6" name="页脚占位符 5">
            <a:extLst>
              <a:ext uri="{FF2B5EF4-FFF2-40B4-BE49-F238E27FC236}">
                <a16:creationId xmlns:a16="http://schemas.microsoft.com/office/drawing/2014/main" id="{25E22398-2D17-4B3F-9872-48505BAF5F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2273C4-84FF-4E8F-A68C-7B40DAA27347}"/>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46863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1212F-4FB9-400B-808F-23F693EF41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A2B6F0-90E6-45F0-8BA0-88C3BA5AE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8AD562-40D9-4A12-87E4-4DB05FD91A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0899D9-85C1-43E0-B72E-2B82825B06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5AA288-1262-46FD-9910-9C9DFC825A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DF5648A-A2E7-4E07-A83E-5ECE89698DD1}"/>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8" name="页脚占位符 7">
            <a:extLst>
              <a:ext uri="{FF2B5EF4-FFF2-40B4-BE49-F238E27FC236}">
                <a16:creationId xmlns:a16="http://schemas.microsoft.com/office/drawing/2014/main" id="{15548EB0-ED27-4845-A60D-8F470B3BDD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F507A35-0688-40B5-AB00-2290795F8271}"/>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968734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2C5D-8941-4240-A364-333F8742EC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3C809-7DF3-4D78-A93D-36568230168D}"/>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4" name="页脚占位符 3">
            <a:extLst>
              <a:ext uri="{FF2B5EF4-FFF2-40B4-BE49-F238E27FC236}">
                <a16:creationId xmlns:a16="http://schemas.microsoft.com/office/drawing/2014/main" id="{7BE186FD-8D54-43FF-8F01-EB0BEC712A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9D4E3E-4066-42A9-8135-3CE30AD8936F}"/>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06118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63BC-A734-4F64-B5D4-A26F359F368E}"/>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3" name="页脚占位符 2">
            <a:extLst>
              <a:ext uri="{FF2B5EF4-FFF2-40B4-BE49-F238E27FC236}">
                <a16:creationId xmlns:a16="http://schemas.microsoft.com/office/drawing/2014/main" id="{FECAA8CD-C302-4FCC-8F92-0F0C8B6A7EF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326DF-1CC4-4D7B-AAD0-A3F9A4E4E1B9}"/>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97504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BFA9B-8C97-4D28-99B5-6D9EA5E67D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8A17E5-B7C6-45DB-814E-35D5B1A2A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C42D4A-2081-48E3-9FB9-199B834A8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3C7BB4-65E6-4646-9C67-663A60627112}"/>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6" name="页脚占位符 5">
            <a:extLst>
              <a:ext uri="{FF2B5EF4-FFF2-40B4-BE49-F238E27FC236}">
                <a16:creationId xmlns:a16="http://schemas.microsoft.com/office/drawing/2014/main" id="{F4000C9E-EA02-404E-8DAC-7092F7CC66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6F9227-2908-4599-929B-43A35C8F8A12}"/>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154031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2BD98-4160-4017-8FC4-79FCA89998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137045-0C80-4519-8CED-D9268F319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AA2D15-9338-4648-A4B2-F353678C0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79C3B5-D671-4119-B7FE-A796D8AB5800}"/>
              </a:ext>
            </a:extLst>
          </p:cNvPr>
          <p:cNvSpPr>
            <a:spLocks noGrp="1"/>
          </p:cNvSpPr>
          <p:nvPr>
            <p:ph type="dt" sz="half" idx="10"/>
          </p:nvPr>
        </p:nvSpPr>
        <p:spPr/>
        <p:txBody>
          <a:bodyPr/>
          <a:lstStyle/>
          <a:p>
            <a:fld id="{E317E137-ED4E-4D7C-9DD8-04B774B853BB}" type="datetimeFigureOut">
              <a:rPr lang="zh-CN" altLang="en-US" smtClean="0"/>
              <a:t>2022/2/11</a:t>
            </a:fld>
            <a:endParaRPr lang="zh-CN" altLang="en-US"/>
          </a:p>
        </p:txBody>
      </p:sp>
      <p:sp>
        <p:nvSpPr>
          <p:cNvPr id="6" name="页脚占位符 5">
            <a:extLst>
              <a:ext uri="{FF2B5EF4-FFF2-40B4-BE49-F238E27FC236}">
                <a16:creationId xmlns:a16="http://schemas.microsoft.com/office/drawing/2014/main" id="{03F43F97-9208-4F18-83CA-291A363C4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0AA8DB-5AC5-4BFC-A6C1-EB3C1F18BE65}"/>
              </a:ext>
            </a:extLst>
          </p:cNvPr>
          <p:cNvSpPr>
            <a:spLocks noGrp="1"/>
          </p:cNvSpPr>
          <p:nvPr>
            <p:ph type="sldNum" sz="quarter" idx="12"/>
          </p:nvPr>
        </p:nvSpPr>
        <p:spPr/>
        <p:txBody>
          <a:body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06485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6DF31F-B30C-4CBB-89D0-5543ECFBF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6710C4-0505-4AB2-B5FF-224DBC8D3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A2E19A-8134-4C08-9A8C-77BDC66DC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7E137-ED4E-4D7C-9DD8-04B774B853BB}" type="datetimeFigureOut">
              <a:rPr lang="zh-CN" altLang="en-US" smtClean="0"/>
              <a:t>2022/2/11</a:t>
            </a:fld>
            <a:endParaRPr lang="zh-CN" altLang="en-US"/>
          </a:p>
        </p:txBody>
      </p:sp>
      <p:sp>
        <p:nvSpPr>
          <p:cNvPr id="5" name="页脚占位符 4">
            <a:extLst>
              <a:ext uri="{FF2B5EF4-FFF2-40B4-BE49-F238E27FC236}">
                <a16:creationId xmlns:a16="http://schemas.microsoft.com/office/drawing/2014/main" id="{CFF8F668-9444-4678-84F5-405731168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765DDC-5923-4DAE-B5D5-D870A5A5A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1D6C-EB24-48BE-AFE6-F2B3E724B619}" type="slidenum">
              <a:rPr lang="zh-CN" altLang="en-US" smtClean="0"/>
              <a:t>‹#›</a:t>
            </a:fld>
            <a:endParaRPr lang="zh-CN" altLang="en-US"/>
          </a:p>
        </p:txBody>
      </p:sp>
    </p:spTree>
    <p:extLst>
      <p:ext uri="{BB962C8B-B14F-4D97-AF65-F5344CB8AC3E}">
        <p14:creationId xmlns:p14="http://schemas.microsoft.com/office/powerpoint/2010/main" val="389580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Rotary_encod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baike.baidu.com/item/%E8%99%9A%E6%8B%9F%E9%94%AE%E7%A0%81/988461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百问网</a:t>
            </a:r>
            <a:r>
              <a:rPr lang="en-US" altLang="zh-CN">
                <a:solidFill>
                  <a:srgbClr val="FF0000"/>
                </a:solidFill>
              </a:rPr>
              <a:t>LVGL(v8)</a:t>
            </a:r>
            <a:r>
              <a:rPr lang="zh-CN" altLang="en-US"/>
              <a:t>课程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a:xfrm>
            <a:off x="1524000" y="3602038"/>
            <a:ext cx="9144000" cy="583464"/>
          </a:xfrm>
        </p:spPr>
        <p:txBody>
          <a:bodyPr>
            <a:normAutofit/>
          </a:bodyPr>
          <a:lstStyle/>
          <a:p>
            <a:r>
              <a:rPr lang="en-US" altLang="zh-CN"/>
              <a:t>3-3_</a:t>
            </a:r>
            <a:r>
              <a:rPr lang="zh-CN" altLang="en-US"/>
              <a:t>使用物理按键代替触摸</a:t>
            </a:r>
            <a:r>
              <a:rPr lang="en-US" altLang="zh-CN"/>
              <a:t>(groups)</a:t>
            </a:r>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2">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
        <p:nvSpPr>
          <p:cNvPr id="6" name="文本框 3">
            <a:extLst>
              <a:ext uri="{FF2B5EF4-FFF2-40B4-BE49-F238E27FC236}">
                <a16:creationId xmlns:a16="http://schemas.microsoft.com/office/drawing/2014/main" id="{98539C1A-BE04-4B43-B4B7-41B0C1605A13}"/>
              </a:ext>
            </a:extLst>
          </p:cNvPr>
          <p:cNvSpPr txBox="1"/>
          <p:nvPr/>
        </p:nvSpPr>
        <p:spPr>
          <a:xfrm>
            <a:off x="10692872" y="6211669"/>
            <a:ext cx="1499128"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讲师：</a:t>
            </a:r>
            <a:r>
              <a:rPr lang="en-US" altLang="zh-CN" err="1"/>
              <a:t>biubiu</a:t>
            </a:r>
            <a:endParaRPr lang="en-US" altLang="zh-CN"/>
          </a:p>
          <a:p>
            <a:r>
              <a:rPr lang="zh-CN" altLang="en-US"/>
              <a:t>韦东山</a:t>
            </a:r>
            <a:r>
              <a:rPr lang="en-US" altLang="zh-CN"/>
              <a:t>·</a:t>
            </a:r>
            <a:r>
              <a:rPr lang="zh-CN" altLang="en-US"/>
              <a:t>监制</a:t>
            </a:r>
          </a:p>
        </p:txBody>
      </p:sp>
    </p:spTree>
    <p:extLst>
      <p:ext uri="{BB962C8B-B14F-4D97-AF65-F5344CB8AC3E}">
        <p14:creationId xmlns:p14="http://schemas.microsoft.com/office/powerpoint/2010/main" val="102241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基础对象的作用</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前面的课程说到过，基础对象是所有部件</a:t>
            </a:r>
            <a:r>
              <a:rPr lang="en-US" altLang="zh-CN" sz="2000"/>
              <a:t>(</a:t>
            </a:r>
            <a:r>
              <a:rPr lang="zh-CN" altLang="en-US" sz="2000"/>
              <a:t>对象</a:t>
            </a:r>
            <a:r>
              <a:rPr lang="en-US" altLang="zh-CN" sz="2000"/>
              <a:t>)</a:t>
            </a:r>
            <a:r>
              <a:rPr lang="zh-CN" altLang="en-US" sz="2000"/>
              <a:t>的基石，基础对象将所有对象的共性抽象出来了。</a:t>
            </a:r>
            <a:endParaRPr lang="en-US" altLang="zh-CN" sz="2000"/>
          </a:p>
          <a:p>
            <a:r>
              <a:rPr lang="zh-CN" altLang="en-US" sz="2000"/>
              <a:t>我们可以思考一个问题：使用物理按键或触摸的时候，为什么对象知道自己被聚焦</a:t>
            </a:r>
            <a:r>
              <a:rPr lang="en-US" altLang="zh-CN" sz="2000"/>
              <a:t>(</a:t>
            </a:r>
            <a:r>
              <a:rPr lang="zh-CN" altLang="en-US" sz="2000"/>
              <a:t>选中</a:t>
            </a:r>
            <a:r>
              <a:rPr lang="en-US" altLang="zh-CN" sz="2000"/>
              <a:t>)</a:t>
            </a:r>
            <a:r>
              <a:rPr lang="zh-CN" altLang="en-US" sz="2000"/>
              <a:t>并且做出回应的呢？</a:t>
            </a:r>
            <a:endParaRPr lang="en-US" altLang="zh-CN" sz="2000"/>
          </a:p>
          <a:p>
            <a:r>
              <a:rPr lang="zh-CN" altLang="en-US" sz="2000"/>
              <a:t>其实这些基础对象都已经做好了，后面创建的对象直接使用即可。</a:t>
            </a:r>
            <a:endParaRPr lang="en-US" altLang="zh-CN" sz="20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858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126F-9020-4550-963B-A5F44929A602}"/>
              </a:ext>
            </a:extLst>
          </p:cNvPr>
          <p:cNvSpPr>
            <a:spLocks noGrp="1"/>
          </p:cNvSpPr>
          <p:nvPr>
            <p:ph type="ctrTitle"/>
          </p:nvPr>
        </p:nvSpPr>
        <p:spPr/>
        <p:txBody>
          <a:bodyPr/>
          <a:lstStyle/>
          <a:p>
            <a:r>
              <a:rPr lang="zh-CN" altLang="en-US"/>
              <a:t>感谢观看</a:t>
            </a:r>
          </a:p>
        </p:txBody>
      </p:sp>
      <p:sp>
        <p:nvSpPr>
          <p:cNvPr id="3" name="副标题 2">
            <a:extLst>
              <a:ext uri="{FF2B5EF4-FFF2-40B4-BE49-F238E27FC236}">
                <a16:creationId xmlns:a16="http://schemas.microsoft.com/office/drawing/2014/main" id="{4D7ED6ED-34D1-481E-982F-F02347330694}"/>
              </a:ext>
            </a:extLst>
          </p:cNvPr>
          <p:cNvSpPr>
            <a:spLocks noGrp="1"/>
          </p:cNvSpPr>
          <p:nvPr>
            <p:ph type="subTitle" idx="1"/>
          </p:nvPr>
        </p:nvSpPr>
        <p:spPr/>
        <p:txBody>
          <a:bodyPr/>
          <a:lstStyle/>
          <a:p>
            <a:r>
              <a:rPr lang="zh-CN" altLang="en-US"/>
              <a:t>祝学习顺利</a:t>
            </a:r>
            <a:endParaRPr lang="en-US" altLang="zh-CN"/>
          </a:p>
        </p:txBody>
      </p:sp>
      <p:pic>
        <p:nvPicPr>
          <p:cNvPr id="5" name="图片 4">
            <a:extLst>
              <a:ext uri="{FF2B5EF4-FFF2-40B4-BE49-F238E27FC236}">
                <a16:creationId xmlns:a16="http://schemas.microsoft.com/office/drawing/2014/main" id="{205C3214-915E-4C85-B0B1-26AD3A9DF0E9}"/>
              </a:ext>
            </a:extLst>
          </p:cNvPr>
          <p:cNvPicPr>
            <a:picLocks noChangeAspect="1"/>
          </p:cNvPicPr>
          <p:nvPr/>
        </p:nvPicPr>
        <p:blipFill rotWithShape="1">
          <a:blip r:embed="rId2">
            <a:extLst>
              <a:ext uri="{28A0092B-C50C-407E-A947-70E740481C1C}">
                <a14:useLocalDpi xmlns:a14="http://schemas.microsoft.com/office/drawing/2010/main" val="0"/>
              </a:ext>
            </a:extLst>
          </a:blip>
          <a:srcRect t="57144"/>
          <a:stretch/>
        </p:blipFill>
        <p:spPr>
          <a:xfrm>
            <a:off x="5099901" y="0"/>
            <a:ext cx="7092099" cy="1030288"/>
          </a:xfrm>
          <a:prstGeom prst="rect">
            <a:avLst/>
          </a:prstGeom>
        </p:spPr>
      </p:pic>
    </p:spTree>
    <p:extLst>
      <p:ext uri="{BB962C8B-B14F-4D97-AF65-F5344CB8AC3E}">
        <p14:creationId xmlns:p14="http://schemas.microsoft.com/office/powerpoint/2010/main" val="312958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组</a:t>
            </a:r>
            <a:r>
              <a:rPr lang="en-US" altLang="zh-CN"/>
              <a:t>(groups)</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在</a:t>
            </a:r>
            <a:r>
              <a:rPr lang="en-US" altLang="zh-CN" sz="2000"/>
              <a:t>LVGL</a:t>
            </a:r>
            <a:r>
              <a:rPr lang="zh-CN" altLang="en-US" sz="2000"/>
              <a:t>中我们可以使用键盘或</a:t>
            </a:r>
            <a:r>
              <a:rPr lang="zh-CN" altLang="en-US" sz="2000">
                <a:hlinkClick r:id="rId2"/>
              </a:rPr>
              <a:t>编码器</a:t>
            </a:r>
            <a:r>
              <a:rPr lang="zh-CN" altLang="en-US" sz="2000"/>
              <a:t>替换触摸板或鼠标控制。它的工作原理类似于 </a:t>
            </a:r>
            <a:r>
              <a:rPr lang="en-US" altLang="zh-CN" sz="2000"/>
              <a:t>PC </a:t>
            </a:r>
            <a:r>
              <a:rPr lang="zh-CN" altLang="en-US" sz="2000"/>
              <a:t>上的 </a:t>
            </a:r>
            <a:r>
              <a:rPr lang="en-US" altLang="zh-CN" sz="2000"/>
              <a:t>TAB </a:t>
            </a:r>
            <a:r>
              <a:rPr lang="zh-CN" altLang="en-US" sz="2000"/>
              <a:t>键，用于选择应用程序或网页中的元素。</a:t>
            </a:r>
            <a:endParaRPr lang="en-US" altLang="zh-CN" sz="2000"/>
          </a:p>
          <a:p>
            <a:r>
              <a:rPr lang="zh-CN" altLang="en-US" sz="2000"/>
              <a:t>首先我们需要将要用键盘或编码器控制的部件添加到组，有的部件在创建时会加入到了默认组。</a:t>
            </a:r>
            <a:endParaRPr lang="en-US" altLang="zh-CN" sz="2000"/>
          </a:p>
          <a:p>
            <a:r>
              <a:rPr lang="zh-CN" altLang="en-US" sz="2000"/>
              <a:t>在每个组中，同时只有一个对象聚焦并接收按键或编码器动作。</a:t>
            </a:r>
            <a:endParaRPr lang="en-US" altLang="zh-CN" sz="2000"/>
          </a:p>
          <a:p>
            <a:r>
              <a:rPr lang="zh-CN" altLang="en-US" sz="2000"/>
              <a:t>将对象添加到组还不够，我们还需要将输入设备与组关联。一个输入设备只能将按键发送给一组，反过来一组可以从多个输入设备接收数据。</a:t>
            </a:r>
            <a:endParaRPr lang="en-US" altLang="zh-CN" sz="2000"/>
          </a:p>
          <a:p>
            <a:r>
              <a:rPr lang="en-US" altLang="zh-CN" sz="2200"/>
              <a:t>5</a:t>
            </a:r>
            <a:r>
              <a:rPr lang="zh-CN" altLang="en-US" sz="2200"/>
              <a:t>种输入设备类型</a:t>
            </a:r>
            <a:r>
              <a:rPr lang="zh-CN" altLang="en-US" sz="2000"/>
              <a:t>：</a:t>
            </a:r>
            <a:br>
              <a:rPr lang="en-US" altLang="zh-CN" sz="2000"/>
            </a:br>
            <a:r>
              <a:rPr lang="en-US" altLang="zh-CN" sz="2000"/>
              <a:t>	</a:t>
            </a:r>
            <a:r>
              <a:rPr lang="en-US" altLang="zh-CN" sz="1500"/>
              <a:t>LV_INDEV_TYPE_NONE         </a:t>
            </a:r>
            <a:r>
              <a:rPr lang="zh-CN" altLang="en-US" sz="1500"/>
              <a:t>不使用输入设备</a:t>
            </a:r>
            <a:r>
              <a:rPr lang="en-US" altLang="zh-CN" sz="1500"/>
              <a:t>(</a:t>
            </a:r>
            <a:r>
              <a:rPr lang="zh-CN" altLang="en-US" sz="1500"/>
              <a:t>未初始化状态</a:t>
            </a:r>
            <a:r>
              <a:rPr lang="en-US" altLang="zh-CN" sz="1500"/>
              <a:t>)</a:t>
            </a:r>
            <a:br>
              <a:rPr lang="en-US" altLang="zh-CN" sz="1500"/>
            </a:br>
            <a:r>
              <a:rPr lang="en-US" altLang="zh-CN" sz="1500"/>
              <a:t>	LV_INDEV_TYPE_POINTER     </a:t>
            </a:r>
            <a:r>
              <a:rPr lang="zh-CN" altLang="en-US" sz="1500"/>
              <a:t>触摸板、鼠标、外接按钮</a:t>
            </a:r>
            <a:br>
              <a:rPr lang="en-US" altLang="zh-CN" sz="1500"/>
            </a:br>
            <a:r>
              <a:rPr lang="en-US" altLang="zh-CN" sz="1500"/>
              <a:t>	LV_INDEV_TYPE_KEYPAD      </a:t>
            </a:r>
            <a:r>
              <a:rPr lang="zh-CN" altLang="en-US" sz="1500"/>
              <a:t>键盘</a:t>
            </a:r>
            <a:br>
              <a:rPr lang="en-US" altLang="zh-CN" sz="1500"/>
            </a:br>
            <a:r>
              <a:rPr lang="en-US" altLang="zh-CN" sz="1500"/>
              <a:t>	LV_INDEV_TYPE_BUTTON     </a:t>
            </a:r>
            <a:r>
              <a:rPr lang="zh-CN" altLang="en-US" sz="1500"/>
              <a:t>分配给屏幕特定点的外部（硬件按钮）</a:t>
            </a:r>
            <a:br>
              <a:rPr lang="en-US" altLang="zh-CN" sz="1500"/>
            </a:br>
            <a:r>
              <a:rPr lang="en-US" altLang="zh-CN" sz="1500"/>
              <a:t>	LV_INDEV_TYPE_ENCODER   </a:t>
            </a:r>
            <a:r>
              <a:rPr lang="zh-CN" altLang="en-US" sz="1500"/>
              <a:t>只有左、右和按下三个按键的编码器</a:t>
            </a:r>
            <a:r>
              <a:rPr lang="en-US" altLang="zh-CN" sz="1500"/>
              <a:t>(</a:t>
            </a:r>
            <a:r>
              <a:rPr lang="zh-CN" altLang="en-US" sz="1500"/>
              <a:t>比如鼠标中间的滚轮</a:t>
            </a:r>
            <a:r>
              <a:rPr lang="en-US" altLang="zh-CN" sz="1500"/>
              <a:t>)</a:t>
            </a:r>
            <a:br>
              <a:rPr lang="en-US" altLang="zh-CN" sz="1400"/>
            </a:br>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3" name="图片 2">
            <a:extLst>
              <a:ext uri="{FF2B5EF4-FFF2-40B4-BE49-F238E27FC236}">
                <a16:creationId xmlns:a16="http://schemas.microsoft.com/office/drawing/2014/main" id="{28D178B4-4E4D-4EBA-9826-425A43E791EC}"/>
              </a:ext>
            </a:extLst>
          </p:cNvPr>
          <p:cNvPicPr>
            <a:picLocks noChangeAspect="1"/>
          </p:cNvPicPr>
          <p:nvPr/>
        </p:nvPicPr>
        <p:blipFill rotWithShape="1">
          <a:blip r:embed="rId3"/>
          <a:srcRect l="3831" t="11713" r="3911" b="4153"/>
          <a:stretch/>
        </p:blipFill>
        <p:spPr>
          <a:xfrm>
            <a:off x="4828035" y="352076"/>
            <a:ext cx="2855504" cy="1759528"/>
          </a:xfrm>
          <a:prstGeom prst="rect">
            <a:avLst/>
          </a:prstGeom>
        </p:spPr>
      </p:pic>
    </p:spTree>
    <p:extLst>
      <p:ext uri="{BB962C8B-B14F-4D97-AF65-F5344CB8AC3E}">
        <p14:creationId xmlns:p14="http://schemas.microsoft.com/office/powerpoint/2010/main" val="99482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635040"/>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自定义组创建过程</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960602"/>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首先要创建一个 组</a:t>
            </a:r>
            <a:r>
              <a:rPr lang="en-US" altLang="zh-CN" sz="2000"/>
              <a:t>(Groups) </a:t>
            </a:r>
            <a:r>
              <a:rPr lang="zh-CN" altLang="en-US" sz="2000"/>
              <a:t>： </a:t>
            </a:r>
            <a:r>
              <a:rPr lang="en-US" altLang="zh-CN" sz="1400">
                <a:solidFill>
                  <a:srgbClr val="FF0000"/>
                </a:solidFill>
              </a:rPr>
              <a:t>lv_group_t * g = lv_group_create();</a:t>
            </a:r>
          </a:p>
          <a:p>
            <a:r>
              <a:rPr lang="zh-CN" altLang="en-US" sz="2000"/>
              <a:t>然后将一个对象添加到 组</a:t>
            </a:r>
            <a:r>
              <a:rPr lang="en-US" altLang="zh-CN" sz="2000"/>
              <a:t>(Groups) </a:t>
            </a:r>
            <a:r>
              <a:rPr lang="zh-CN" altLang="en-US" sz="2000"/>
              <a:t>中：</a:t>
            </a:r>
            <a:r>
              <a:rPr lang="zh-CN" altLang="en-US" sz="2000">
                <a:solidFill>
                  <a:srgbClr val="FF0000"/>
                </a:solidFill>
              </a:rPr>
              <a:t> </a:t>
            </a:r>
            <a:r>
              <a:rPr lang="en-US" altLang="zh-CN" sz="1400">
                <a:solidFill>
                  <a:srgbClr val="FF0000"/>
                </a:solidFill>
              </a:rPr>
              <a:t>lv_group_add_obj(g, obj);</a:t>
            </a:r>
          </a:p>
          <a:p>
            <a:r>
              <a:rPr lang="zh-CN" altLang="en-US" sz="2000"/>
              <a:t>最后要将组</a:t>
            </a:r>
            <a:r>
              <a:rPr lang="en-US" altLang="zh-CN" sz="2000"/>
              <a:t>(Groups)</a:t>
            </a:r>
            <a:r>
              <a:rPr lang="zh-CN" altLang="en-US" sz="2000"/>
              <a:t>与输入设备相关联： </a:t>
            </a:r>
            <a:r>
              <a:rPr lang="en-US" altLang="zh-CN" sz="1400">
                <a:solidFill>
                  <a:srgbClr val="FF0000"/>
                </a:solidFill>
              </a:rPr>
              <a:t>lv_indev_set_group(indev, g);</a:t>
            </a:r>
            <a:br>
              <a:rPr lang="en-US" altLang="zh-CN" sz="1400">
                <a:solidFill>
                  <a:srgbClr val="FF0000"/>
                </a:solidFill>
              </a:rPr>
            </a:br>
            <a:r>
              <a:rPr lang="en-US" altLang="zh-CN" sz="2000">
                <a:solidFill>
                  <a:srgbClr val="FF0000"/>
                </a:solidFill>
              </a:rPr>
              <a:t>	</a:t>
            </a:r>
            <a:r>
              <a:rPr lang="zh-CN" altLang="en-US" sz="2000"/>
              <a:t>其中</a:t>
            </a:r>
            <a:r>
              <a:rPr lang="zh-CN" altLang="en-US" sz="1400">
                <a:solidFill>
                  <a:srgbClr val="FF0000"/>
                </a:solidFill>
              </a:rPr>
              <a:t> </a:t>
            </a:r>
            <a:r>
              <a:rPr lang="en-US" altLang="zh-CN" sz="1400">
                <a:solidFill>
                  <a:srgbClr val="FF0000"/>
                </a:solidFill>
              </a:rPr>
              <a:t>indev </a:t>
            </a:r>
            <a:r>
              <a:rPr lang="zh-CN" altLang="en-US" sz="2000"/>
              <a:t>是 </a:t>
            </a:r>
            <a:r>
              <a:rPr lang="en-US" altLang="zh-CN" sz="1400">
                <a:solidFill>
                  <a:srgbClr val="FF0000"/>
                </a:solidFill>
              </a:rPr>
              <a:t>lv_indev_drv_register(); </a:t>
            </a:r>
            <a:r>
              <a:rPr lang="zh-CN" altLang="en-US" sz="2000"/>
              <a:t>的返回值</a:t>
            </a:r>
            <a:br>
              <a:rPr lang="en-US" altLang="zh-CN" sz="1400"/>
            </a:br>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492256"/>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标题 1">
            <a:extLst>
              <a:ext uri="{FF2B5EF4-FFF2-40B4-BE49-F238E27FC236}">
                <a16:creationId xmlns:a16="http://schemas.microsoft.com/office/drawing/2014/main" id="{7F13A8C1-7FCD-4BF1-8EC0-269988673538}"/>
              </a:ext>
            </a:extLst>
          </p:cNvPr>
          <p:cNvSpPr txBox="1">
            <a:spLocks/>
          </p:cNvSpPr>
          <p:nvPr/>
        </p:nvSpPr>
        <p:spPr>
          <a:xfrm>
            <a:off x="838200" y="3429972"/>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使用默认组</a:t>
            </a:r>
            <a:endParaRPr lang="zh-CN" altLang="en-US" dirty="0"/>
          </a:p>
        </p:txBody>
      </p:sp>
      <p:sp>
        <p:nvSpPr>
          <p:cNvPr id="7" name="内容占位符 2">
            <a:extLst>
              <a:ext uri="{FF2B5EF4-FFF2-40B4-BE49-F238E27FC236}">
                <a16:creationId xmlns:a16="http://schemas.microsoft.com/office/drawing/2014/main" id="{A785E683-E7DC-42D3-9B23-D138B0AFED3D}"/>
              </a:ext>
            </a:extLst>
          </p:cNvPr>
          <p:cNvSpPr txBox="1">
            <a:spLocks/>
          </p:cNvSpPr>
          <p:nvPr/>
        </p:nvSpPr>
        <p:spPr>
          <a:xfrm>
            <a:off x="838200" y="4755535"/>
            <a:ext cx="11149668" cy="1980826"/>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在</a:t>
            </a:r>
            <a:r>
              <a:rPr lang="en-US" altLang="zh-CN" sz="2000"/>
              <a:t>lvgl</a:t>
            </a:r>
            <a:r>
              <a:rPr lang="zh-CN" altLang="en-US" sz="2000"/>
              <a:t>中有些部件，在创建的时候加入到默认组中，但是默认组变量</a:t>
            </a:r>
            <a:r>
              <a:rPr lang="en-US" altLang="zh-CN" sz="2000"/>
              <a:t>lvgl</a:t>
            </a:r>
            <a:r>
              <a:rPr lang="zh-CN" altLang="en-US" sz="2000"/>
              <a:t>并没有帮我们初始化好，我们需要在创建部件之前初始化好才能使用默认组，这个自定义组一样不同的是对于创建时添加到默认的部件我们可以跳过</a:t>
            </a:r>
            <a:r>
              <a:rPr lang="en-US" altLang="zh-CN" sz="1400">
                <a:solidFill>
                  <a:srgbClr val="FF0000"/>
                </a:solidFill>
              </a:rPr>
              <a:t>lv_group_add_obj</a:t>
            </a:r>
            <a:r>
              <a:rPr lang="zh-CN" altLang="en-US" sz="2000"/>
              <a:t>：</a:t>
            </a:r>
            <a:br>
              <a:rPr lang="en-US" altLang="zh-CN" sz="2000"/>
            </a:br>
            <a:r>
              <a:rPr lang="en-US" altLang="zh-CN" sz="2000"/>
              <a:t>	</a:t>
            </a:r>
            <a:r>
              <a:rPr lang="en-US" altLang="zh-CN" sz="1400"/>
              <a:t>lv_group_t * g = lv_group_create();	// </a:t>
            </a:r>
            <a:r>
              <a:rPr lang="zh-CN" altLang="en-US" sz="1400"/>
              <a:t>创建一个组</a:t>
            </a:r>
            <a:br>
              <a:rPr lang="en-US" altLang="zh-CN" sz="1400"/>
            </a:br>
            <a:r>
              <a:rPr lang="en-US" altLang="zh-CN" sz="1400"/>
              <a:t>	lv_group_set_default(g);		// </a:t>
            </a:r>
            <a:r>
              <a:rPr lang="zh-CN" altLang="en-US" sz="1400"/>
              <a:t>设置为默认组</a:t>
            </a:r>
            <a:br>
              <a:rPr lang="en-US" altLang="zh-CN" sz="1400"/>
            </a:br>
            <a:r>
              <a:rPr lang="en-US" altLang="zh-CN" sz="1400"/>
              <a:t>	lv_indev_set_group(indev, g);	// </a:t>
            </a:r>
            <a:r>
              <a:rPr lang="zh-CN" altLang="en-US" sz="1400"/>
              <a:t>将组和输入设备相关联</a:t>
            </a:r>
            <a:br>
              <a:rPr lang="en-US" altLang="zh-CN" sz="2000"/>
            </a:br>
            <a:r>
              <a:rPr lang="en-US" altLang="zh-CN" sz="2000"/>
              <a:t>	</a:t>
            </a:r>
            <a:endParaRPr lang="en-US" altLang="zh-CN" sz="1400"/>
          </a:p>
        </p:txBody>
      </p:sp>
    </p:spTree>
    <p:extLst>
      <p:ext uri="{BB962C8B-B14F-4D97-AF65-F5344CB8AC3E}">
        <p14:creationId xmlns:p14="http://schemas.microsoft.com/office/powerpoint/2010/main" val="325628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347759"/>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预定义按键</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1673321"/>
            <a:ext cx="11149668" cy="75743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有一些预定义的键具有特殊含义：</a:t>
            </a:r>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779537"/>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2" name="表格 2">
            <a:extLst>
              <a:ext uri="{FF2B5EF4-FFF2-40B4-BE49-F238E27FC236}">
                <a16:creationId xmlns:a16="http://schemas.microsoft.com/office/drawing/2014/main" id="{DC18B958-D24F-4754-92BA-C50D854810FF}"/>
              </a:ext>
            </a:extLst>
          </p:cNvPr>
          <p:cNvGraphicFramePr>
            <a:graphicFrameLocks noGrp="1"/>
          </p:cNvGraphicFramePr>
          <p:nvPr>
            <p:extLst>
              <p:ext uri="{D42A27DB-BD31-4B8C-83A1-F6EECF244321}">
                <p14:modId xmlns:p14="http://schemas.microsoft.com/office/powerpoint/2010/main" val="905276613"/>
              </p:ext>
            </p:extLst>
          </p:nvPr>
        </p:nvGraphicFramePr>
        <p:xfrm>
          <a:off x="1162050" y="2105376"/>
          <a:ext cx="5554980" cy="4097064"/>
        </p:xfrm>
        <a:graphic>
          <a:graphicData uri="http://schemas.openxmlformats.org/drawingml/2006/table">
            <a:tbl>
              <a:tblPr bandRow="1">
                <a:tableStyleId>{5C22544A-7EE6-4342-B048-85BDC9FD1C3A}</a:tableStyleId>
              </a:tblPr>
              <a:tblGrid>
                <a:gridCol w="1669299">
                  <a:extLst>
                    <a:ext uri="{9D8B030D-6E8A-4147-A177-3AD203B41FA5}">
                      <a16:colId xmlns:a16="http://schemas.microsoft.com/office/drawing/2014/main" val="2636449538"/>
                    </a:ext>
                  </a:extLst>
                </a:gridCol>
                <a:gridCol w="3885681">
                  <a:extLst>
                    <a:ext uri="{9D8B030D-6E8A-4147-A177-3AD203B41FA5}">
                      <a16:colId xmlns:a16="http://schemas.microsoft.com/office/drawing/2014/main" val="2490603307"/>
                    </a:ext>
                  </a:extLst>
                </a:gridCol>
              </a:tblGrid>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LV_KEY_NEXT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聚焦到下一个对象</a:t>
                      </a:r>
                    </a:p>
                  </a:txBody>
                  <a:tcPr marL="9525" marR="9525" marT="9525" marB="0" anchor="ctr"/>
                </a:tc>
                <a:extLst>
                  <a:ext uri="{0D108BD9-81ED-4DB2-BD59-A6C34878D82A}">
                    <a16:rowId xmlns:a16="http://schemas.microsoft.com/office/drawing/2014/main" val="4006287850"/>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LV_KEY_PREV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聚焦到上一个对象</a:t>
                      </a:r>
                    </a:p>
                  </a:txBody>
                  <a:tcPr marL="9525" marR="9525" marT="9525" marB="0" anchor="ctr"/>
                </a:tc>
                <a:extLst>
                  <a:ext uri="{0D108BD9-81ED-4DB2-BD59-A6C34878D82A}">
                    <a16:rowId xmlns:a16="http://schemas.microsoft.com/office/drawing/2014/main" val="1221131017"/>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LV_KEY_ENTER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触发 </a:t>
                      </a:r>
                      <a:r>
                        <a:rPr lang="en-US" sz="1100" b="0" i="0" u="none" strike="noStrike">
                          <a:solidFill>
                            <a:srgbClr val="000000"/>
                          </a:solidFill>
                          <a:effectLst/>
                          <a:latin typeface="等线" panose="02010600030101010101" pitchFamily="2" charset="-122"/>
                          <a:ea typeface="等线" panose="02010600030101010101" pitchFamily="2" charset="-122"/>
                        </a:rPr>
                        <a:t>LV_EVENT_PRESSED/CLICKED/LONG_PRESSED </a:t>
                      </a:r>
                      <a:r>
                        <a:rPr lang="zh-CN" altLang="en-US" sz="1100" b="0" i="0" u="none" strike="noStrike">
                          <a:solidFill>
                            <a:srgbClr val="000000"/>
                          </a:solidFill>
                          <a:effectLst/>
                          <a:latin typeface="等线" panose="02010600030101010101" pitchFamily="2" charset="-122"/>
                          <a:ea typeface="等线" panose="02010600030101010101" pitchFamily="2" charset="-122"/>
                        </a:rPr>
                        <a:t>等事件</a:t>
                      </a:r>
                    </a:p>
                  </a:txBody>
                  <a:tcPr marL="9525" marR="9525" marT="9525" marB="0" anchor="ctr"/>
                </a:tc>
                <a:extLst>
                  <a:ext uri="{0D108BD9-81ED-4DB2-BD59-A6C34878D82A}">
                    <a16:rowId xmlns:a16="http://schemas.microsoft.com/office/drawing/2014/main" val="2899593987"/>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LV_KEY_UP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增加值或向上移动</a:t>
                      </a:r>
                    </a:p>
                  </a:txBody>
                  <a:tcPr marL="9525" marR="9525" marT="9525" marB="0" anchor="ctr"/>
                </a:tc>
                <a:extLst>
                  <a:ext uri="{0D108BD9-81ED-4DB2-BD59-A6C34878D82A}">
                    <a16:rowId xmlns:a16="http://schemas.microsoft.com/office/drawing/2014/main" val="824513019"/>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LV_KEY_DOWN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减少值或向下移动</a:t>
                      </a:r>
                    </a:p>
                  </a:txBody>
                  <a:tcPr marL="9525" marR="9525" marT="9525" marB="0" anchor="ctr"/>
                </a:tc>
                <a:extLst>
                  <a:ext uri="{0D108BD9-81ED-4DB2-BD59-A6C34878D82A}">
                    <a16:rowId xmlns:a16="http://schemas.microsoft.com/office/drawing/2014/main" val="3317407005"/>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LV_KEY_RIGHT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增加值或向右移动</a:t>
                      </a:r>
                    </a:p>
                  </a:txBody>
                  <a:tcPr marL="9525" marR="9525" marT="9525" marB="0" anchor="ctr"/>
                </a:tc>
                <a:extLst>
                  <a:ext uri="{0D108BD9-81ED-4DB2-BD59-A6C34878D82A}">
                    <a16:rowId xmlns:a16="http://schemas.microsoft.com/office/drawing/2014/main" val="2877332364"/>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LV_KEY_LEFT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减少值或向左移动</a:t>
                      </a:r>
                    </a:p>
                  </a:txBody>
                  <a:tcPr marL="9525" marR="9525" marT="9525" marB="0" anchor="ctr"/>
                </a:tc>
                <a:extLst>
                  <a:ext uri="{0D108BD9-81ED-4DB2-BD59-A6C34878D82A}">
                    <a16:rowId xmlns:a16="http://schemas.microsoft.com/office/drawing/2014/main" val="1669126360"/>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LV_KEY_ESC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关闭或退出（例如关闭 下拉列表）</a:t>
                      </a:r>
                    </a:p>
                  </a:txBody>
                  <a:tcPr marL="9525" marR="9525" marT="9525" marB="0" anchor="ctr"/>
                </a:tc>
                <a:extLst>
                  <a:ext uri="{0D108BD9-81ED-4DB2-BD59-A6C34878D82A}">
                    <a16:rowId xmlns:a16="http://schemas.microsoft.com/office/drawing/2014/main" val="777652289"/>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LV_KEY_DEL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删除（例如 文本区域 中右侧的字符）</a:t>
                      </a:r>
                    </a:p>
                  </a:txBody>
                  <a:tcPr marL="9525" marR="9525" marT="9525" marB="0" anchor="ctr"/>
                </a:tc>
                <a:extLst>
                  <a:ext uri="{0D108BD9-81ED-4DB2-BD59-A6C34878D82A}">
                    <a16:rowId xmlns:a16="http://schemas.microsoft.com/office/drawing/2014/main" val="2642018336"/>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LV_KEY_BACKSPACE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删除左边的一个字符（例如在文本区域）</a:t>
                      </a:r>
                    </a:p>
                  </a:txBody>
                  <a:tcPr marL="9525" marR="9525" marT="9525" marB="0" anchor="ctr"/>
                </a:tc>
                <a:extLst>
                  <a:ext uri="{0D108BD9-81ED-4DB2-BD59-A6C34878D82A}">
                    <a16:rowId xmlns:a16="http://schemas.microsoft.com/office/drawing/2014/main" val="187274860"/>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LV_KEY_HOME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跳到开头</a:t>
                      </a:r>
                      <a:r>
                        <a:rPr lang="en-US" altLang="zh-CN" sz="1100" b="0" i="0" u="none" strike="noStrike">
                          <a:solidFill>
                            <a:srgbClr val="000000"/>
                          </a:solidFill>
                          <a:effectLst/>
                          <a:latin typeface="等线" panose="02010600030101010101" pitchFamily="2" charset="-122"/>
                          <a:ea typeface="等线" panose="02010600030101010101" pitchFamily="2" charset="-122"/>
                        </a:rPr>
                        <a:t>/</a:t>
                      </a:r>
                      <a:r>
                        <a:rPr lang="zh-CN" altLang="en-US" sz="1100" b="0" i="0" u="none" strike="noStrike">
                          <a:solidFill>
                            <a:srgbClr val="000000"/>
                          </a:solidFill>
                          <a:effectLst/>
                          <a:latin typeface="等线" panose="02010600030101010101" pitchFamily="2" charset="-122"/>
                          <a:ea typeface="等线" panose="02010600030101010101" pitchFamily="2" charset="-122"/>
                        </a:rPr>
                        <a:t>顶部（例如在 文本区域）</a:t>
                      </a:r>
                    </a:p>
                  </a:txBody>
                  <a:tcPr marL="9525" marR="9525" marT="9525" marB="0" anchor="ctr"/>
                </a:tc>
                <a:extLst>
                  <a:ext uri="{0D108BD9-81ED-4DB2-BD59-A6C34878D82A}">
                    <a16:rowId xmlns:a16="http://schemas.microsoft.com/office/drawing/2014/main" val="2275149007"/>
                  </a:ext>
                </a:extLst>
              </a:tr>
              <a:tr h="341422">
                <a:tc>
                  <a:txBody>
                    <a:bodyPr/>
                    <a:lstStyle/>
                    <a:p>
                      <a:pPr algn="l" fontAlgn="b"/>
                      <a:r>
                        <a:rPr lang="en-US" sz="1100" b="0" i="0" u="none" strike="noStrike">
                          <a:solidFill>
                            <a:srgbClr val="000000"/>
                          </a:solidFill>
                          <a:effectLst/>
                          <a:latin typeface="等线" panose="02010600030101010101" pitchFamily="2" charset="-122"/>
                          <a:ea typeface="等线" panose="02010600030101010101" pitchFamily="2" charset="-122"/>
                        </a:rPr>
                        <a:t>LV_KEY_END </a:t>
                      </a:r>
                    </a:p>
                  </a:txBody>
                  <a:tcPr marL="9525" marR="9525" marT="9525" marB="0" anchor="ctr"/>
                </a:tc>
                <a:tc>
                  <a:txBody>
                    <a:bodyPr/>
                    <a:lstStyle/>
                    <a:p>
                      <a:pPr algn="l" fontAlgn="b"/>
                      <a:r>
                        <a:rPr lang="zh-CN" altLang="en-US" sz="1100" b="0" i="0" u="none" strike="noStrike">
                          <a:solidFill>
                            <a:srgbClr val="000000"/>
                          </a:solidFill>
                          <a:effectLst/>
                          <a:latin typeface="等线" panose="02010600030101010101" pitchFamily="2" charset="-122"/>
                          <a:ea typeface="等线" panose="02010600030101010101" pitchFamily="2" charset="-122"/>
                        </a:rPr>
                        <a:t>跳到最后（例如在 文本区域</a:t>
                      </a:r>
                      <a:r>
                        <a:rPr lang="en-US" altLang="zh-CN" sz="1100" b="0" i="0" u="none" strike="noStrike">
                          <a:solidFill>
                            <a:srgbClr val="000000"/>
                          </a:solidFill>
                          <a:effectLst/>
                          <a:latin typeface="等线" panose="02010600030101010101" pitchFamily="2" charset="-122"/>
                          <a:ea typeface="等线" panose="02010600030101010101" pitchFamily="2" charset="-122"/>
                        </a:rPr>
                        <a:t>)</a:t>
                      </a:r>
                      <a:r>
                        <a:rPr lang="zh-CN" altLang="en-US" sz="1100" b="0" i="0" u="none" strike="noStrike">
                          <a:solidFill>
                            <a:srgbClr val="000000"/>
                          </a:solidFill>
                          <a:effectLst/>
                          <a:latin typeface="等线" panose="02010600030101010101" pitchFamily="2" charset="-122"/>
                          <a:ea typeface="等线" panose="02010600030101010101" pitchFamily="2" charset="-122"/>
                        </a:rPr>
                        <a:t>）</a:t>
                      </a:r>
                    </a:p>
                  </a:txBody>
                  <a:tcPr marL="9525" marR="9525" marT="9525" marB="0" anchor="ctr"/>
                </a:tc>
                <a:extLst>
                  <a:ext uri="{0D108BD9-81ED-4DB2-BD59-A6C34878D82A}">
                    <a16:rowId xmlns:a16="http://schemas.microsoft.com/office/drawing/2014/main" val="2261457676"/>
                  </a:ext>
                </a:extLst>
              </a:tr>
            </a:tbl>
          </a:graphicData>
        </a:graphic>
      </p:graphicFrame>
      <p:sp>
        <p:nvSpPr>
          <p:cNvPr id="7" name="内容占位符 2">
            <a:extLst>
              <a:ext uri="{FF2B5EF4-FFF2-40B4-BE49-F238E27FC236}">
                <a16:creationId xmlns:a16="http://schemas.microsoft.com/office/drawing/2014/main" id="{DC12F19A-03F9-46B6-9C82-38878218C334}"/>
              </a:ext>
            </a:extLst>
          </p:cNvPr>
          <p:cNvSpPr txBox="1">
            <a:spLocks/>
          </p:cNvSpPr>
          <p:nvPr/>
        </p:nvSpPr>
        <p:spPr>
          <a:xfrm>
            <a:off x="838200" y="6350587"/>
            <a:ext cx="11149668" cy="757431"/>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hlinkClick r:id="rId2"/>
              </a:rPr>
              <a:t>点击我查看</a:t>
            </a:r>
            <a:r>
              <a:rPr lang="en-US" altLang="zh-CN" sz="2000">
                <a:hlinkClick r:id="rId2"/>
              </a:rPr>
              <a:t>Windows</a:t>
            </a:r>
            <a:r>
              <a:rPr lang="zh-CN" altLang="en-US" sz="2000">
                <a:hlinkClick r:id="rId2"/>
              </a:rPr>
              <a:t>上的虚拟键码</a:t>
            </a:r>
            <a:endParaRPr lang="en-US" altLang="zh-CN" sz="1400"/>
          </a:p>
        </p:txBody>
      </p:sp>
    </p:spTree>
    <p:extLst>
      <p:ext uri="{BB962C8B-B14F-4D97-AF65-F5344CB8AC3E}">
        <p14:creationId xmlns:p14="http://schemas.microsoft.com/office/powerpoint/2010/main" val="328341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必须的按键</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最重要且建议必要的按键是：</a:t>
            </a:r>
            <a:br>
              <a:rPr lang="en-US" altLang="zh-CN" sz="2000"/>
            </a:br>
            <a:r>
              <a:rPr lang="en-US" altLang="zh-CN" sz="2000"/>
              <a:t>	</a:t>
            </a:r>
            <a:r>
              <a:rPr lang="en-US" altLang="zh-CN" sz="1400"/>
              <a:t>LV_KEY_NEXT/PREV</a:t>
            </a:r>
            <a:br>
              <a:rPr lang="en-US" altLang="zh-CN" sz="1400"/>
            </a:br>
            <a:r>
              <a:rPr lang="en-US" altLang="zh-CN" sz="1400"/>
              <a:t>	LV_KEY_ENTER</a:t>
            </a:r>
            <a:br>
              <a:rPr lang="en-US" altLang="zh-CN" sz="1400"/>
            </a:br>
            <a:r>
              <a:rPr lang="en-US" altLang="zh-CN" sz="1400"/>
              <a:t>	LV_KEY_UP/DOWN/LEFT/RIGHT</a:t>
            </a:r>
          </a:p>
          <a:p>
            <a:r>
              <a:rPr lang="zh-CN" altLang="en-US" sz="2000"/>
              <a:t>在我们回调函数 </a:t>
            </a:r>
            <a:r>
              <a:rPr lang="en-US" altLang="zh-CN" sz="1400"/>
              <a:t>read_cb </a:t>
            </a:r>
            <a:r>
              <a:rPr lang="zh-CN" altLang="en-US" sz="2000"/>
              <a:t>中，应该优先考虑将现有的键对应转换为上面这些键，以便能在组中导航并与所选对象进行交互。</a:t>
            </a:r>
            <a:endParaRPr lang="en-US" altLang="zh-CN" sz="2000"/>
          </a:p>
          <a:p>
            <a:r>
              <a:rPr lang="zh-CN" altLang="en-US" sz="2000"/>
              <a:t>其实一般来说，只使用 </a:t>
            </a:r>
            <a:r>
              <a:rPr lang="en-US" altLang="zh-CN" sz="1400"/>
              <a:t>LV_KEY_LEFT/RIGHT</a:t>
            </a:r>
            <a:r>
              <a:rPr lang="en-US" altLang="zh-CN" sz="2000"/>
              <a:t> </a:t>
            </a:r>
            <a:r>
              <a:rPr lang="zh-CN" altLang="en-US" sz="2000"/>
              <a:t>就足够了，因为大多数对象都可以通过它们被完全控制。</a:t>
            </a:r>
            <a:endParaRPr lang="en-US" altLang="zh-CN" sz="2000"/>
          </a:p>
          <a:p>
            <a:r>
              <a:rPr lang="zh-CN" altLang="en-US" sz="2000"/>
              <a:t>对于编码器，默认只使用 </a:t>
            </a:r>
            <a:r>
              <a:rPr lang="en-US" altLang="zh-CN" sz="1400"/>
              <a:t>LV_KEY_LEFT</a:t>
            </a:r>
            <a:r>
              <a:rPr lang="zh-CN" altLang="en-US" sz="2000"/>
              <a:t>、</a:t>
            </a:r>
            <a:r>
              <a:rPr lang="en-US" altLang="zh-CN" sz="1400"/>
              <a:t>LV_KEY_RIGHT </a:t>
            </a:r>
            <a:r>
              <a:rPr lang="zh-CN" altLang="en-US" sz="2000"/>
              <a:t>和 </a:t>
            </a:r>
            <a:r>
              <a:rPr lang="en-US" altLang="zh-CN" sz="1400"/>
              <a:t>LV_KEY_ENTER</a:t>
            </a:r>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505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编辑</a:t>
            </a:r>
            <a:r>
              <a:rPr lang="en-US" altLang="zh-CN"/>
              <a:t>(</a:t>
            </a:r>
            <a:r>
              <a:rPr lang="en-US" altLang="zh-CN" sz="3200"/>
              <a:t>edit</a:t>
            </a:r>
            <a:r>
              <a:rPr lang="en-US" altLang="zh-CN"/>
              <a:t>)</a:t>
            </a:r>
            <a:r>
              <a:rPr lang="zh-CN" altLang="en-US"/>
              <a:t>和导航</a:t>
            </a:r>
            <a:r>
              <a:rPr lang="en-US" altLang="zh-CN"/>
              <a:t>(</a:t>
            </a:r>
            <a:r>
              <a:rPr lang="en-US" altLang="zh-CN" sz="3200"/>
              <a:t>navigate</a:t>
            </a:r>
            <a:r>
              <a:rPr lang="en-US" altLang="zh-CN"/>
              <a:t>)</a:t>
            </a:r>
            <a:r>
              <a:rPr lang="zh-CN" altLang="en-US"/>
              <a:t>模式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如果我们使用编码器，因为编码器的按键有限，所以在各个对象之间进行导航就不方便了。这个时候就需要区分模式了，</a:t>
            </a:r>
            <a:r>
              <a:rPr lang="en-US" altLang="zh-CN" sz="2000"/>
              <a:t>lvgl</a:t>
            </a:r>
            <a:r>
              <a:rPr lang="zh-CN" altLang="en-US" sz="2000"/>
              <a:t>帮我们区分了两种模式：编辑和导航模式</a:t>
            </a:r>
            <a:endParaRPr lang="en-US" altLang="zh-CN" sz="2000"/>
          </a:p>
          <a:p>
            <a:r>
              <a:rPr lang="zh-CN" altLang="en-US" sz="2000"/>
              <a:t>在导航模式下，编码器的 </a:t>
            </a:r>
            <a:r>
              <a:rPr lang="en-US" altLang="zh-CN" sz="1400"/>
              <a:t>LV_KEY_LEFT/RIGHT</a:t>
            </a:r>
            <a:r>
              <a:rPr lang="en-US" altLang="zh-CN" sz="2000"/>
              <a:t> </a:t>
            </a:r>
            <a:r>
              <a:rPr lang="zh-CN" altLang="en-US" sz="2000"/>
              <a:t>被转换为 </a:t>
            </a:r>
            <a:r>
              <a:rPr lang="en-US" altLang="zh-CN" sz="1400"/>
              <a:t>LV_KEY_NEXT/PREV</a:t>
            </a:r>
            <a:r>
              <a:rPr lang="zh-CN" altLang="en-US" sz="2000"/>
              <a:t>，这样就可以通过转动编码器来选择下一个或上一个对象。</a:t>
            </a:r>
            <a:endParaRPr lang="en-US" altLang="zh-CN" sz="2000"/>
          </a:p>
          <a:p>
            <a:r>
              <a:rPr lang="zh-CN" altLang="en-US" sz="2000"/>
              <a:t>如果需要修改对象的值，比如有个滑杆</a:t>
            </a:r>
            <a:r>
              <a:rPr lang="en-US" altLang="zh-CN" sz="2000"/>
              <a:t>(lv_slider)</a:t>
            </a:r>
            <a:r>
              <a:rPr lang="zh-CN" altLang="en-US" sz="2000"/>
              <a:t>代表音量或亮度，我们通过按下 </a:t>
            </a:r>
            <a:r>
              <a:rPr lang="en-US" altLang="zh-CN" sz="1400"/>
              <a:t>LV_KEY_ENTER</a:t>
            </a:r>
            <a:r>
              <a:rPr lang="en-US" altLang="zh-CN" sz="2000"/>
              <a:t> </a:t>
            </a:r>
            <a:r>
              <a:rPr lang="zh-CN" altLang="en-US" sz="2000"/>
              <a:t>将模式切换为编辑模式，这样我们可以通过转动编码器来修改滑杆的值。然后根据对象的类型，短按或长按 </a:t>
            </a:r>
            <a:r>
              <a:rPr lang="en-US" altLang="zh-CN" sz="1400"/>
              <a:t>LV_KEY_ENTER</a:t>
            </a:r>
            <a:r>
              <a:rPr lang="en-US" altLang="zh-CN" sz="2000"/>
              <a:t> </a:t>
            </a:r>
            <a:r>
              <a:rPr lang="zh-CN" altLang="en-US" sz="2000"/>
              <a:t>切换为导航模式</a:t>
            </a:r>
            <a:r>
              <a:rPr lang="en-US" altLang="zh-CN" sz="2000"/>
              <a:t>(</a:t>
            </a:r>
            <a:r>
              <a:rPr lang="zh-CN" altLang="en-US" sz="2000"/>
              <a:t>离开编辑模式</a:t>
            </a:r>
            <a:r>
              <a:rPr lang="en-US" altLang="zh-CN" sz="2000"/>
              <a:t>)</a:t>
            </a:r>
            <a:r>
              <a:rPr lang="zh-CN" altLang="en-US" sz="2000"/>
              <a:t>。</a:t>
            </a:r>
          </a:p>
          <a:p>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544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默认组</a:t>
            </a:r>
            <a:r>
              <a:rPr lang="en-US" altLang="zh-CN"/>
              <a:t>(</a:t>
            </a:r>
            <a:r>
              <a:rPr lang="en-US" altLang="zh-CN" sz="3200"/>
              <a:t>Default group</a:t>
            </a:r>
            <a:r>
              <a:rPr lang="en-US" altLang="zh-CN"/>
              <a:t>)</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交互式小部件 </a:t>
            </a:r>
            <a:r>
              <a:rPr lang="en-US" altLang="zh-CN" sz="2000"/>
              <a:t>- </a:t>
            </a:r>
            <a:r>
              <a:rPr lang="zh-CN" altLang="en-US" sz="2000"/>
              <a:t>例如按钮、复选框、滑块等，在创建时会自动添加到默认组。默认组是：</a:t>
            </a:r>
            <a:endParaRPr lang="en-US" altLang="zh-CN" sz="2000"/>
          </a:p>
          <a:p>
            <a:r>
              <a:rPr lang="zh-CN" altLang="en-US" sz="2000"/>
              <a:t>我们可以修改默认组为自己定义的：</a:t>
            </a:r>
            <a:br>
              <a:rPr lang="en-US" altLang="zh-CN" sz="2000"/>
            </a:br>
            <a:r>
              <a:rPr lang="en-US" altLang="zh-CN" sz="2000"/>
              <a:t>	</a:t>
            </a:r>
            <a:r>
              <a:rPr lang="en-US" altLang="zh-CN" sz="1400"/>
              <a:t>lv_group_t * g = lv_group_create();   	// </a:t>
            </a:r>
            <a:r>
              <a:rPr lang="zh-CN" altLang="en-US" sz="1400"/>
              <a:t>创建组</a:t>
            </a:r>
            <a:br>
              <a:rPr lang="en-US" altLang="zh-CN" sz="1400"/>
            </a:br>
            <a:r>
              <a:rPr lang="en-US" altLang="zh-CN" sz="1400"/>
              <a:t>	lv_group_set_default(g);		    	// </a:t>
            </a:r>
            <a:r>
              <a:rPr lang="zh-CN" altLang="en-US" sz="1400"/>
              <a:t>设置默认组</a:t>
            </a:r>
            <a:br>
              <a:rPr lang="en-US" altLang="zh-CN" sz="1400"/>
            </a:br>
            <a:r>
              <a:rPr lang="en-US" altLang="zh-CN" sz="1400"/>
              <a:t>	lv_indev_set_group(my_indev, g); 		//</a:t>
            </a:r>
            <a:r>
              <a:rPr lang="zh-CN" altLang="en-US" sz="1400"/>
              <a:t>将输入设备分配到默认组。</a:t>
            </a:r>
            <a:endParaRPr lang="en-US" altLang="zh-CN" sz="14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373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B0A3495-46E8-46B4-B8AB-65C0315E55FD}"/>
              </a:ext>
            </a:extLst>
          </p:cNvPr>
          <p:cNvSpPr txBox="1">
            <a:spLocks/>
          </p:cNvSpPr>
          <p:nvPr/>
        </p:nvSpPr>
        <p:spPr>
          <a:xfrm>
            <a:off x="838200" y="911877"/>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风格样式</a:t>
            </a:r>
            <a:endParaRPr lang="zh-CN" altLang="en-US" dirty="0"/>
          </a:p>
        </p:txBody>
      </p:sp>
      <p:sp>
        <p:nvSpPr>
          <p:cNvPr id="12" name="内容占位符 2">
            <a:extLst>
              <a:ext uri="{FF2B5EF4-FFF2-40B4-BE49-F238E27FC236}">
                <a16:creationId xmlns:a16="http://schemas.microsoft.com/office/drawing/2014/main" id="{4039E28D-ACB4-4E4F-ACD2-5FE6EBB53B1C}"/>
              </a:ext>
            </a:extLst>
          </p:cNvPr>
          <p:cNvSpPr txBox="1">
            <a:spLocks/>
          </p:cNvSpPr>
          <p:nvPr/>
        </p:nvSpPr>
        <p:spPr>
          <a:xfrm>
            <a:off x="838200" y="2237439"/>
            <a:ext cx="11149668" cy="3635459"/>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a:t>如果通过触摸板点击选中对象或通过编码器或键盘聚焦对象，对象的状态会变为 </a:t>
            </a:r>
            <a:r>
              <a:rPr lang="en-US" altLang="zh-CN" sz="1400"/>
              <a:t>LV_STATE_FOCUSED</a:t>
            </a:r>
            <a:r>
              <a:rPr lang="zh-CN" altLang="en-US" sz="2000"/>
              <a:t>。</a:t>
            </a:r>
          </a:p>
          <a:p>
            <a:r>
              <a:rPr lang="zh-CN" altLang="en-US" sz="2000"/>
              <a:t>如果对象进入编辑模式，对象将进入 </a:t>
            </a:r>
            <a:r>
              <a:rPr lang="en-US" altLang="zh-CN" sz="1400"/>
              <a:t>LV_STATE_FOCUSED | LV_STATE_EDITED</a:t>
            </a:r>
            <a:r>
              <a:rPr lang="en-US" altLang="zh-CN" sz="2000"/>
              <a:t> </a:t>
            </a:r>
            <a:r>
              <a:rPr lang="zh-CN" altLang="en-US" sz="2000"/>
              <a:t>状态。</a:t>
            </a:r>
            <a:endParaRPr lang="en-US" altLang="zh-CN" sz="2000"/>
          </a:p>
          <a:p>
            <a:r>
              <a:rPr lang="zh-CN" altLang="en-US" sz="2000"/>
              <a:t>所以，我们可以根据上面这两点，为对象设置被选中或聚焦或编辑时的样式。</a:t>
            </a:r>
            <a:endParaRPr lang="en-US" altLang="zh-CN" sz="2000"/>
          </a:p>
        </p:txBody>
      </p:sp>
      <p:sp>
        <p:nvSpPr>
          <p:cNvPr id="6" name="Rectangle 3">
            <a:extLst>
              <a:ext uri="{FF2B5EF4-FFF2-40B4-BE49-F238E27FC236}">
                <a16:creationId xmlns:a16="http://schemas.microsoft.com/office/drawing/2014/main" id="{74BBB48B-B420-4895-B5DA-1714BC26287A}"/>
              </a:ext>
            </a:extLst>
          </p:cNvPr>
          <p:cNvSpPr>
            <a:spLocks noChangeArrowheads="1"/>
          </p:cNvSpPr>
          <p:nvPr/>
        </p:nvSpPr>
        <p:spPr bwMode="auto">
          <a:xfrm>
            <a:off x="0" y="-215419"/>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98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3E7444EB-43E2-487E-BD80-F07E80E30907}"/>
              </a:ext>
            </a:extLst>
          </p:cNvPr>
          <p:cNvSpPr txBox="1">
            <a:spLocks/>
          </p:cNvSpPr>
          <p:nvPr/>
        </p:nvSpPr>
        <p:spPr>
          <a:xfrm>
            <a:off x="838200" y="317988"/>
            <a:ext cx="10515600" cy="137789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a:t>按键控制的初始化、工作流程和使用</a:t>
            </a:r>
            <a:endParaRPr lang="en-US" altLang="zh-CN"/>
          </a:p>
        </p:txBody>
      </p:sp>
      <p:sp>
        <p:nvSpPr>
          <p:cNvPr id="7" name="内容占位符 2">
            <a:extLst>
              <a:ext uri="{FF2B5EF4-FFF2-40B4-BE49-F238E27FC236}">
                <a16:creationId xmlns:a16="http://schemas.microsoft.com/office/drawing/2014/main" id="{E3A73E57-7FC7-4FED-9D27-39F223064D4B}"/>
              </a:ext>
            </a:extLst>
          </p:cNvPr>
          <p:cNvSpPr txBox="1">
            <a:spLocks/>
          </p:cNvSpPr>
          <p:nvPr/>
        </p:nvSpPr>
        <p:spPr>
          <a:xfrm>
            <a:off x="926432" y="1367406"/>
            <a:ext cx="11055036" cy="5490593"/>
          </a:xfrm>
          <a:prstGeom prst="rect">
            <a:avLst/>
          </a:prstGeom>
        </p:spPr>
        <p:txBody>
          <a:bodyPr vert="horz" lIns="91440" tIns="45720" rIns="91440" bIns="45720" rtlCol="0">
            <a:normAutofit fontScale="92500"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00000"/>
              </a:lnSpc>
              <a:buNone/>
            </a:pPr>
            <a:r>
              <a:rPr lang="en-US" altLang="zh-CN" sz="1400"/>
              <a:t>lv_init</a:t>
            </a:r>
          </a:p>
          <a:p>
            <a:pPr marL="0" indent="0">
              <a:lnSpc>
                <a:spcPct val="100000"/>
              </a:lnSpc>
              <a:buNone/>
            </a:pPr>
            <a:r>
              <a:rPr lang="en-US" altLang="zh-CN" sz="1400"/>
              <a:t>	_lv_group_init</a:t>
            </a:r>
          </a:p>
          <a:p>
            <a:pPr marL="0" indent="0">
              <a:lnSpc>
                <a:spcPct val="100000"/>
              </a:lnSpc>
              <a:buNone/>
            </a:pPr>
            <a:endParaRPr lang="en-US" altLang="zh-CN" sz="1400"/>
          </a:p>
          <a:p>
            <a:pPr marL="0" indent="0">
              <a:lnSpc>
                <a:spcPct val="100000"/>
              </a:lnSpc>
              <a:buNone/>
            </a:pPr>
            <a:r>
              <a:rPr lang="en-US" altLang="zh-CN" sz="1400"/>
              <a:t>lv_indev_drv_register</a:t>
            </a:r>
          </a:p>
          <a:p>
            <a:pPr marL="0" indent="0">
              <a:lnSpc>
                <a:spcPct val="100000"/>
              </a:lnSpc>
              <a:buNone/>
            </a:pPr>
            <a:r>
              <a:rPr lang="en-US" altLang="zh-CN" sz="1400"/>
              <a:t>	lv_timer_create(lv_indev_read_timer_cb, LV_INDEV_DEF_READ_PERIOD, indev);</a:t>
            </a:r>
          </a:p>
          <a:p>
            <a:pPr marL="0" indent="0">
              <a:lnSpc>
                <a:spcPct val="100000"/>
              </a:lnSpc>
              <a:buNone/>
            </a:pPr>
            <a:endParaRPr lang="en-US" altLang="zh-CN" sz="1400"/>
          </a:p>
          <a:p>
            <a:pPr marL="0" indent="0">
              <a:lnSpc>
                <a:spcPct val="100000"/>
              </a:lnSpc>
              <a:buNone/>
            </a:pPr>
            <a:r>
              <a:rPr lang="en-US" altLang="zh-CN" sz="1400"/>
              <a:t>lv_indev_read_timer_cb</a:t>
            </a:r>
          </a:p>
          <a:p>
            <a:pPr marL="0" indent="0">
              <a:lnSpc>
                <a:spcPct val="100000"/>
              </a:lnSpc>
              <a:buNone/>
            </a:pPr>
            <a:r>
              <a:rPr lang="en-US" altLang="zh-CN" sz="1400"/>
              <a:t>	_lv_indev_read(indev_act, &amp;data); 	// </a:t>
            </a:r>
            <a:r>
              <a:rPr lang="zh-CN" altLang="en-US" sz="1400"/>
              <a:t>读取按键数据</a:t>
            </a:r>
          </a:p>
          <a:p>
            <a:pPr marL="0" indent="0">
              <a:lnSpc>
                <a:spcPct val="100000"/>
              </a:lnSpc>
              <a:buNone/>
            </a:pPr>
            <a:r>
              <a:rPr lang="zh-CN" altLang="en-US" sz="1400"/>
              <a:t>		</a:t>
            </a:r>
            <a:r>
              <a:rPr lang="en-US" altLang="zh-CN" sz="1400"/>
              <a:t>indev-&gt;driver-&gt;read_cb(indev-&gt;driver, data);</a:t>
            </a:r>
          </a:p>
          <a:p>
            <a:pPr marL="0" indent="0">
              <a:lnSpc>
                <a:spcPct val="100000"/>
              </a:lnSpc>
              <a:buNone/>
            </a:pPr>
            <a:r>
              <a:rPr lang="en-US" altLang="zh-CN" sz="1400"/>
              <a:t>	indev_keypad_proc</a:t>
            </a:r>
          </a:p>
          <a:p>
            <a:pPr marL="0" indent="0">
              <a:lnSpc>
                <a:spcPct val="100000"/>
              </a:lnSpc>
              <a:buNone/>
            </a:pPr>
            <a:r>
              <a:rPr lang="en-US" altLang="zh-CN" sz="1400"/>
              <a:t>		lv_group_send_data(g, LV_KEY_...);</a:t>
            </a:r>
          </a:p>
          <a:p>
            <a:pPr marL="0" indent="0">
              <a:lnSpc>
                <a:spcPct val="100000"/>
              </a:lnSpc>
              <a:buNone/>
            </a:pPr>
            <a:r>
              <a:rPr lang="en-US" altLang="zh-CN" sz="1400"/>
              <a:t>			lv_event_send(act, LV_EVENT_KEY, &amp;c);       // </a:t>
            </a:r>
            <a:r>
              <a:rPr lang="zh-CN" altLang="en-US" sz="1400"/>
              <a:t>发送处理按键事件，传递的参数是具体哪个按键	</a:t>
            </a:r>
            <a:endParaRPr lang="en-US" altLang="zh-CN" sz="1400"/>
          </a:p>
          <a:p>
            <a:pPr marL="0" indent="0">
              <a:lnSpc>
                <a:spcPct val="100000"/>
              </a:lnSpc>
              <a:buNone/>
            </a:pPr>
            <a:r>
              <a:rPr lang="en-US" altLang="zh-CN" sz="1400"/>
              <a:t>		lv_event_send(indev_obj_act, LV_EVENT_..., indev_act);  // </a:t>
            </a:r>
            <a:r>
              <a:rPr lang="zh-CN" altLang="en-US" sz="1400"/>
              <a:t>模拟对对象的操作，比如按下事件</a:t>
            </a:r>
            <a:endParaRPr lang="en-US" altLang="zh-CN" sz="1400"/>
          </a:p>
          <a:p>
            <a:pPr marL="0" indent="0">
              <a:lnSpc>
                <a:spcPct val="100000"/>
              </a:lnSpc>
              <a:buNone/>
            </a:pPr>
            <a:r>
              <a:rPr lang="en-US" altLang="zh-CN" sz="1400"/>
              <a:t>-----------------------------------------------</a:t>
            </a:r>
          </a:p>
          <a:p>
            <a:pPr marL="0" indent="0">
              <a:lnSpc>
                <a:spcPct val="100000"/>
              </a:lnSpc>
              <a:buNone/>
            </a:pPr>
            <a:r>
              <a:rPr lang="en-US" altLang="zh-CN" sz="1400"/>
              <a:t>lv_xxx_create</a:t>
            </a:r>
          </a:p>
          <a:p>
            <a:pPr marL="0" indent="0">
              <a:lnSpc>
                <a:spcPct val="100000"/>
              </a:lnSpc>
              <a:buNone/>
            </a:pPr>
            <a:r>
              <a:rPr lang="en-US" altLang="zh-CN" sz="1400"/>
              <a:t>	lv_obj_class_init_obj</a:t>
            </a:r>
          </a:p>
          <a:p>
            <a:pPr marL="0" indent="0">
              <a:lnSpc>
                <a:spcPct val="100000"/>
              </a:lnSpc>
              <a:buNone/>
            </a:pPr>
            <a:r>
              <a:rPr lang="en-US" altLang="zh-CN" sz="1400"/>
              <a:t>		lv_group_add_obj</a:t>
            </a:r>
            <a:endParaRPr lang="zh-CN" altLang="en-US" sz="1400" dirty="0"/>
          </a:p>
        </p:txBody>
      </p:sp>
    </p:spTree>
    <p:extLst>
      <p:ext uri="{BB962C8B-B14F-4D97-AF65-F5344CB8AC3E}">
        <p14:creationId xmlns:p14="http://schemas.microsoft.com/office/powerpoint/2010/main" val="22228806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1427</Words>
  <Application>Microsoft Office PowerPoint</Application>
  <PresentationFormat>宽屏</PresentationFormat>
  <Paragraphs>83</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百问网LVGL(v8)课程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Yobe</dc:creator>
  <cp:lastModifiedBy>Zhou Yobe</cp:lastModifiedBy>
  <cp:revision>169</cp:revision>
  <dcterms:created xsi:type="dcterms:W3CDTF">2021-12-07T11:03:38Z</dcterms:created>
  <dcterms:modified xsi:type="dcterms:W3CDTF">2022-02-11T09:28:34Z</dcterms:modified>
</cp:coreProperties>
</file>