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7" r:id="rId2"/>
  </p:sldMasterIdLst>
  <p:sldIdLst>
    <p:sldId id="270" r:id="rId3"/>
    <p:sldId id="262" r:id="rId4"/>
    <p:sldId id="276" r:id="rId5"/>
    <p:sldId id="277" r:id="rId6"/>
    <p:sldId id="278" r:id="rId7"/>
    <p:sldId id="279" r:id="rId8"/>
    <p:sldId id="271" r:id="rId9"/>
    <p:sldId id="280" r:id="rId10"/>
    <p:sldId id="263" r:id="rId11"/>
    <p:sldId id="281" r:id="rId12"/>
    <p:sldId id="266" r:id="rId13"/>
    <p:sldId id="282" r:id="rId14"/>
    <p:sldId id="267" r:id="rId15"/>
    <p:sldId id="283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1791">
          <p15:clr>
            <a:srgbClr val="A4A3A4"/>
          </p15:clr>
        </p15:guide>
        <p15:guide id="3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17DC7"/>
    <a:srgbClr val="F5F5F5"/>
    <a:srgbClr val="59B95F"/>
    <a:srgbClr val="E8E8E8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7" autoAdjust="0"/>
    <p:restoredTop sz="94660"/>
  </p:normalViewPr>
  <p:slideViewPr>
    <p:cSldViewPr showGuides="1">
      <p:cViewPr varScale="1">
        <p:scale>
          <a:sx n="88" d="100"/>
          <a:sy n="88" d="100"/>
        </p:scale>
        <p:origin x="-876" y="-108"/>
      </p:cViewPr>
      <p:guideLst>
        <p:guide orient="horz" pos="2160"/>
        <p:guide pos="1791"/>
        <p:guide pos="46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2F894-110F-4DFC-94C1-F7F1E7D8E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2017-F2D6-47FD-9745-8192A05AFE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B65F-E42C-44A5-9DE1-575536075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4226975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基础自主导学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8C77-CD02-49D0-8228-14F63DA19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 userDrawn="1"/>
        </p:nvSpPr>
        <p:spPr>
          <a:xfrm>
            <a:off x="5554031" y="358080"/>
            <a:ext cx="1250217" cy="318612"/>
          </a:xfrm>
          <a:prstGeom prst="round2Same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规律方法探究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8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2055" y="4509120"/>
            <a:ext cx="5179890" cy="95690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133" y="661822"/>
            <a:ext cx="199742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6455" y="1816861"/>
            <a:ext cx="3971090" cy="22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379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92" y="510495"/>
            <a:ext cx="7487816" cy="9905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991453" y="741631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kern="1500" spc="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kern="1500" spc="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90590" y="987852"/>
            <a:ext cx="176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CONTENTS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占位符 1"/>
          <p:cNvSpPr>
            <a:spLocks noGrp="1"/>
          </p:cNvSpPr>
          <p:nvPr userDrawn="1">
            <p:ph type="title"/>
          </p:nvPr>
        </p:nvSpPr>
        <p:spPr>
          <a:xfrm>
            <a:off x="467544" y="1642536"/>
            <a:ext cx="2624145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3131840" y="1628800"/>
            <a:ext cx="0" cy="4824536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 userDrawn="1">
            <p:ph sz="half" idx="1"/>
          </p:nvPr>
        </p:nvSpPr>
        <p:spPr>
          <a:xfrm>
            <a:off x="3419872" y="1628801"/>
            <a:ext cx="5211004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800"/>
            </a:lvl2pPr>
            <a:lvl3pPr marL="914400" indent="0">
              <a:lnSpc>
                <a:spcPct val="150000"/>
              </a:lnSpc>
              <a:buFontTx/>
              <a:buNone/>
              <a:defRPr sz="1800"/>
            </a:lvl3pPr>
            <a:lvl4pPr marL="1371600" indent="0">
              <a:lnSpc>
                <a:spcPct val="150000"/>
              </a:lnSpc>
              <a:buFontTx/>
              <a:buNone/>
              <a:defRPr sz="1800"/>
            </a:lvl4pPr>
            <a:lvl5pPr marL="1828800" indent="0">
              <a:lnSpc>
                <a:spcPct val="150000"/>
              </a:lnSpc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68645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181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244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C0129-61CD-4D10-98E0-EBC820AD7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20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317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610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803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/>
          </a:p>
        </p:txBody>
      </p:sp>
      <p:sp>
        <p:nvSpPr>
          <p:cNvPr id="307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A413F-C423-4412-9AD8-8C6A1F5E5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8BCF-9265-4392-A41D-BDDAA4985F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5125-5818-4987-B893-8EA79935E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BF117-8A62-484E-B1A1-19B301F9787F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088F-7570-48BA-BC40-D11F25FB6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DEA2D-36B8-421E-93A1-F3A75CD6DA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DA02E-4A6A-49F3-91DB-2CB70C8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EA6F31-AAB8-4F12-AD2A-A28946D15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49" r:id="rId26"/>
    <p:sldLayoutId id="2147483650" r:id="rId27"/>
    <p:sldLayoutId id="2147483653" r:id="rId28"/>
    <p:sldLayoutId id="2147483654" r:id="rId29"/>
    <p:sldLayoutId id="2147483656" r:id="rId30"/>
    <p:sldLayoutId id="2147483657" r:id="rId31"/>
    <p:sldLayoutId id="2147483658" r:id="rId32"/>
    <p:sldLayoutId id="2147483659" r:id="rId3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6412D7AB-BF9B-4EAF-8810-2FE19B7B6F46}" type="slidenum">
              <a:rPr lang="zh-CN" altLang="en-US" sz="1000" b="1"/>
              <a:pPr algn="ctr" eaLnBrk="0" hangingPunct="0"/>
              <a:t>‹#›</a:t>
            </a:fld>
            <a:endParaRPr lang="zh-CN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8.docx"/><Relationship Id="rId3" Type="http://schemas.openxmlformats.org/officeDocument/2006/relationships/slide" Target="slide9.xml"/><Relationship Id="rId7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0.docx"/><Relationship Id="rId3" Type="http://schemas.openxmlformats.org/officeDocument/2006/relationships/slide" Target="slide9.xml"/><Relationship Id="rId7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__1.docx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2.docx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4.docx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6.docx"/><Relationship Id="rId3" Type="http://schemas.openxmlformats.org/officeDocument/2006/relationships/slide" Target="slide9.xml"/><Relationship Id="rId7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b="1" dirty="0"/>
              <a:t>6</a:t>
            </a:r>
            <a:r>
              <a:rPr lang="zh-CN" altLang="zh-CN" dirty="0"/>
              <a:t>课时　一元二次方程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337047856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" name="圆角矩形 4">
            <a:hlinkClick r:id="rId3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84" y="1809701"/>
            <a:ext cx="8413433" cy="3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173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3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" name="圆角矩形 6">
            <a:hlinkClick r:id="rId5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508000" y="1529439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命题点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一元二次方程根的判别式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有两个不相等的实数根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2189910"/>
              </p:ext>
            </p:extLst>
          </p:nvPr>
        </p:nvGraphicFramePr>
        <p:xfrm>
          <a:off x="508000" y="2825583"/>
          <a:ext cx="8128000" cy="1008854"/>
        </p:xfrm>
        <a:graphic>
          <a:graphicData uri="http://schemas.openxmlformats.org/presentationml/2006/ole">
            <p:oleObj spid="_x0000_s5124" name="文档" r:id="rId7" imgW="3837724" imgH="475958" progId="Word.Document.12">
              <p:embed/>
            </p:oleObj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508000" y="3884921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根据题意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2≠0,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m&gt;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≠2,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7794941"/>
              </p:ext>
            </p:extLst>
          </p:nvPr>
        </p:nvGraphicFramePr>
        <p:xfrm>
          <a:off x="4427984" y="3885843"/>
          <a:ext cx="6106686" cy="497732"/>
        </p:xfrm>
        <a:graphic>
          <a:graphicData uri="http://schemas.openxmlformats.org/presentationml/2006/ole">
            <p:oleObj spid="_x0000_s5125" name="文档" r:id="rId8" imgW="3837724" imgH="3129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718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95" y="2080546"/>
            <a:ext cx="8448009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091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3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" name="圆角矩形 6">
            <a:hlinkClick r:id="rId5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784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命题点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一元二次方程根与系数的关系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x+k+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的两个实数根分别是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A.8	B.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C.6	D.5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    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此时原方程为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判别式为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所以原方程有实数根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符合题意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5060433"/>
              </p:ext>
            </p:extLst>
          </p:nvPr>
        </p:nvGraphicFramePr>
        <p:xfrm>
          <a:off x="2339752" y="2348231"/>
          <a:ext cx="8128000" cy="339646"/>
        </p:xfrm>
        <a:graphic>
          <a:graphicData uri="http://schemas.openxmlformats.org/presentationml/2006/ole">
            <p:oleObj spid="_x0000_s6148" name="文档" r:id="rId7" imgW="3837724" imgH="160456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3793614"/>
              </p:ext>
            </p:extLst>
          </p:nvPr>
        </p:nvGraphicFramePr>
        <p:xfrm>
          <a:off x="-2052736" y="3572590"/>
          <a:ext cx="8128000" cy="339646"/>
        </p:xfrm>
        <a:graphic>
          <a:graphicData uri="http://schemas.openxmlformats.org/presentationml/2006/ole">
            <p:oleObj spid="_x0000_s6149" name="文档" r:id="rId8" imgW="3837724" imgH="1604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119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5" y="2069021"/>
            <a:ext cx="8401908" cy="27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691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cover dir="r"/>
      </p:transition>
    </mc:Choice>
    <mc:Fallback>
      <p:transition spd="slow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508000" y="1067188"/>
            <a:ext cx="8128000" cy="53349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命题点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一元二次方程的实际应用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用两段等长的铁丝恰好可以分别围成一个正五边形和一个正六边形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其中正五边形的边长为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17)cm,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正六边形的边长为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)cm(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求这两段铁丝的总长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由已知得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正五边形周长为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17)cm,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正六边形周长为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)cm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因为正五边形和正六边形的周长相等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整理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121,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17(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舍去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故正五边形的周长为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210(cm)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又两段铁丝等长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所以这两段铁丝的总长为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1" name="Z09.eps" descr="id:2147492929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5580112" y="3244820"/>
            <a:ext cx="3076312" cy="15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74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考点梳理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508000" y="2310467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考点一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一元二次方程的概念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只含有</a:t>
            </a:r>
            <a:r>
              <a:rPr lang="zh-CN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未知数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并且未知数的最高次数是</a:t>
            </a:r>
            <a:r>
              <a:rPr lang="en-US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的整式方程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叫做一元二次方程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一般形式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一元二次方程的一般形式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u="sng" baseline="300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≠0)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2853" y="3177687"/>
            <a:ext cx="524523" cy="29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43750" y="3173188"/>
            <a:ext cx="148250" cy="29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27108" y="4375495"/>
            <a:ext cx="2216642" cy="298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065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考点梳理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1546851"/>
              </p:ext>
            </p:extLst>
          </p:nvPr>
        </p:nvGraphicFramePr>
        <p:xfrm>
          <a:off x="508000" y="1227229"/>
          <a:ext cx="8128000" cy="4657542"/>
        </p:xfrm>
        <a:graphic>
          <a:graphicData uri="http://schemas.openxmlformats.org/presentationml/2006/ole">
            <p:oleObj spid="_x0000_s1027" name="文档" r:id="rId5" imgW="3837724" imgH="21980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0858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考点梳理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508000" y="2310467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因式分解法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一般步骤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将方程的右边各项移到左边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使右边为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将方程左边分解为两个一次因式乘积的形式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令每个因式为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得到两个一元一次方程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解这两个一元一次方程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它们的解就是原方程的解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67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考点梳理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701069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考点三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一元二次方程根的判别式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的根的判别式为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u="sng" baseline="300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ac&gt;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dirty="0">
                <a:solidFill>
                  <a:srgbClr val="000000"/>
                </a:solidFill>
                <a:latin typeface="Cambria Math" panose="02040503050406030204" pitchFamily="18" charset="0"/>
                <a:ea typeface="NEU-BZ-S92"/>
                <a:cs typeface="Times New Roman" panose="02020603050405020304" pitchFamily="18" charset="0"/>
              </a:rPr>
              <a:t>⇔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200" u="sng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的实数根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dirty="0">
                <a:solidFill>
                  <a:srgbClr val="000000"/>
                </a:solidFill>
                <a:latin typeface="Cambria Math" panose="02040503050406030204" pitchFamily="18" charset="0"/>
                <a:ea typeface="NEU-BZ-S92"/>
                <a:cs typeface="Times New Roman" panose="02020603050405020304" pitchFamily="18" charset="0"/>
              </a:rPr>
              <a:t>⇔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zh-CN" sz="2200" u="sng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的实数根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ac&lt;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dirty="0">
                <a:solidFill>
                  <a:srgbClr val="000000"/>
                </a:solidFill>
                <a:latin typeface="Cambria Math" panose="02040503050406030204" pitchFamily="18" charset="0"/>
                <a:ea typeface="NEU-BZ-S92"/>
                <a:cs typeface="Times New Roman" panose="02020603050405020304" pitchFamily="18" charset="0"/>
              </a:rPr>
              <a:t>⇔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≠0)</a:t>
            </a:r>
            <a:r>
              <a:rPr lang="zh-CN" altLang="zh-CN" sz="22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实数根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1091" y="2153638"/>
            <a:ext cx="698140" cy="29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39" y="3373658"/>
            <a:ext cx="799200" cy="29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4839" y="4143067"/>
            <a:ext cx="524523" cy="321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68047" y="4549470"/>
            <a:ext cx="524523" cy="321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574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考点梳理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>
                <a:spLocks noChangeAspect="1"/>
              </p:cNvSpPr>
              <p:nvPr/>
            </p:nvSpPr>
            <p:spPr>
              <a:xfrm>
                <a:off x="508000" y="1294804"/>
                <a:ext cx="8128000" cy="45223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考点四</a:t>
                </a:r>
                <a:r>
                  <a:rPr lang="zh-CN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zh-CN" altLang="zh-CN" sz="2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一元二次方程根与系数的关系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797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如果关于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的一元二次方程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+px+q=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的两根为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那么有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=-p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=q.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797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如果关于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的一元二次方程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+bx+c=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0(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≠0)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的两根为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那么有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3048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考点五</a:t>
                </a:r>
                <a:r>
                  <a:rPr lang="zh-CN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zh-CN" altLang="zh-CN" sz="2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一元二次方程的实际应用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列一元二次方程解实际问题的一般步骤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弄清题意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确定适当的未知数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寻找等量关系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列出方程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注意方程两边的代数式的单位要相同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20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解方程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检验并写出答案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200" dirty="0">
                  <a:solidFill>
                    <a:srgbClr val="000000"/>
                  </a:solidFill>
                  <a:effectLst/>
                  <a:latin typeface="NEU-BZ-S92"/>
                  <a:ea typeface="方正书宋_GBK" panose="03000509000000000000" pitchFamily="65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294804"/>
                <a:ext cx="8128000" cy="4522392"/>
              </a:xfrm>
              <a:prstGeom prst="rect">
                <a:avLst/>
              </a:prstGeom>
              <a:blipFill rotWithShape="0">
                <a:blip r:embed="rId5"/>
                <a:stretch>
                  <a:fillRect l="-975" t="-539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7912372"/>
              </p:ext>
            </p:extLst>
          </p:nvPr>
        </p:nvGraphicFramePr>
        <p:xfrm>
          <a:off x="-828600" y="2791319"/>
          <a:ext cx="6106686" cy="505311"/>
        </p:xfrm>
        <a:graphic>
          <a:graphicData uri="http://schemas.openxmlformats.org/presentationml/2006/ole">
            <p:oleObj spid="_x0000_s2052" name="文档" r:id="rId6" imgW="3837724" imgH="31766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9155884"/>
              </p:ext>
            </p:extLst>
          </p:nvPr>
        </p:nvGraphicFramePr>
        <p:xfrm>
          <a:off x="751406" y="2854766"/>
          <a:ext cx="6106686" cy="452255"/>
        </p:xfrm>
        <a:graphic>
          <a:graphicData uri="http://schemas.openxmlformats.org/presentationml/2006/ole">
            <p:oleObj spid="_x0000_s2053" name="文档" r:id="rId7" imgW="3837724" imgH="2837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350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3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点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梳理</a:t>
            </a: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020963"/>
            <a:ext cx="8128000" cy="5741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一元二次方程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B.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D.1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的一元二次方程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可转化为两个一元一次方程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其中一个一元一次方程是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则另一个一元一次方程是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B.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D.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用配方法解方程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下列配方正确的是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B.(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D.(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9084672"/>
              </p:ext>
            </p:extLst>
          </p:nvPr>
        </p:nvGraphicFramePr>
        <p:xfrm>
          <a:off x="4674178" y="979515"/>
          <a:ext cx="8128000" cy="507791"/>
        </p:xfrm>
        <a:graphic>
          <a:graphicData uri="http://schemas.openxmlformats.org/presentationml/2006/ole">
            <p:oleObj spid="_x0000_s3075" name="文档" r:id="rId5" imgW="3837724" imgH="2405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80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251520" y="712749"/>
            <a:ext cx="104570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考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点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梳理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348847" y="712749"/>
            <a:ext cx="104570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自主测试</a:t>
            </a: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508000" y="1042345"/>
            <a:ext cx="8128000" cy="57800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为常数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a-c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则关于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根的情况是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有两个相等的实数根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有两个不相等的实数根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无实数根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有一根为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在一块长为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m,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m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的矩形地面上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要修建同样宽的两条互相垂直的道路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两条道路分别与矩形的一条边平行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剩余部分种上草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使草坪面积为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m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设道路宽为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根据题意可列出的方程为</a:t>
            </a:r>
            <a:r>
              <a:rPr lang="zh-CN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)(17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300(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9" name="Z10.eps" descr="id:2147492915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3707904" y="4303487"/>
            <a:ext cx="2808312" cy="20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51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251520" y="712749"/>
            <a:ext cx="864096" cy="288032"/>
          </a:xfrm>
          <a:prstGeom prst="roundRect">
            <a:avLst/>
          </a:prstGeom>
          <a:solidFill>
            <a:srgbClr val="59B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204831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2158142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3111453" y="712749"/>
            <a:ext cx="864096" cy="288032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命题点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200522"/>
            <a:ext cx="8128000" cy="2897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命题点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一元二次方程的解法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解方程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解法一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解法二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</a:t>
            </a: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9742206"/>
              </p:ext>
            </p:extLst>
          </p:nvPr>
        </p:nvGraphicFramePr>
        <p:xfrm>
          <a:off x="323528" y="4036952"/>
          <a:ext cx="8128000" cy="564958"/>
        </p:xfrm>
        <a:graphic>
          <a:graphicData uri="http://schemas.openxmlformats.org/presentationml/2006/ole">
            <p:oleObj spid="_x0000_s4100" name="文档" r:id="rId7" imgW="3837724" imgH="266104" progId="Word.Document.12">
              <p:embed/>
            </p:oleObj>
          </a:graphicData>
        </a:graphic>
      </p:graphicFrame>
      <p:sp>
        <p:nvSpPr>
          <p:cNvPr id="7" name="矩形 6"/>
          <p:cNvSpPr>
            <a:spLocks noChangeAspect="1"/>
          </p:cNvSpPr>
          <p:nvPr/>
        </p:nvSpPr>
        <p:spPr>
          <a:xfrm>
            <a:off x="508000" y="4679376"/>
            <a:ext cx="266932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解法三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6581657"/>
              </p:ext>
            </p:extLst>
          </p:nvPr>
        </p:nvGraphicFramePr>
        <p:xfrm>
          <a:off x="2483768" y="4661181"/>
          <a:ext cx="8128000" cy="578410"/>
        </p:xfrm>
        <a:graphic>
          <a:graphicData uri="http://schemas.openxmlformats.org/presentationml/2006/ole">
            <p:oleObj spid="_x0000_s4101" name="文档" r:id="rId8" imgW="3837724" imgH="272955" progId="Word.Document.12">
              <p:embed/>
            </p:oleObj>
          </a:graphicData>
        </a:graphic>
      </p:graphicFrame>
      <p:sp>
        <p:nvSpPr>
          <p:cNvPr id="13" name="矩形 12"/>
          <p:cNvSpPr>
            <a:spLocks noChangeAspect="1"/>
          </p:cNvSpPr>
          <p:nvPr/>
        </p:nvSpPr>
        <p:spPr>
          <a:xfrm>
            <a:off x="508000" y="5317057"/>
            <a:ext cx="549541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25,</a:t>
            </a:r>
            <a:r>
              <a:rPr lang="zh-CN" altLang="zh-CN" sz="2200" i="1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=±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200" dirty="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85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主题2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海阔天空">
  <a:themeElements>
    <a:clrScheme name="海阔天空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海阔天空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海阔天空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27</TotalTime>
  <Words>411</Words>
  <Application>Microsoft Office PowerPoint</Application>
  <PresentationFormat>全屏显示(4:3)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主题2</vt:lpstr>
      <vt:lpstr>海阔天空</vt:lpstr>
      <vt:lpstr>文档</vt:lpstr>
      <vt:lpstr>第6课时　一元二次方程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2017-09-13T04:51:29Z</dcterms:created>
  <dcterms:modified xsi:type="dcterms:W3CDTF">2019-04-02T09:04:23Z</dcterms:modified>
</cp:coreProperties>
</file>