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5" r:id="rId2"/>
    <p:sldId id="500" r:id="rId3"/>
    <p:sldId id="503" r:id="rId4"/>
    <p:sldId id="504" r:id="rId5"/>
    <p:sldId id="506" r:id="rId6"/>
    <p:sldId id="268" r:id="rId7"/>
    <p:sldId id="530" r:id="rId8"/>
    <p:sldId id="532" r:id="rId9"/>
    <p:sldId id="531" r:id="rId10"/>
    <p:sldId id="507" r:id="rId11"/>
    <p:sldId id="533" r:id="rId12"/>
    <p:sldId id="534" r:id="rId13"/>
    <p:sldId id="535" r:id="rId14"/>
    <p:sldId id="293" r:id="rId15"/>
    <p:sldId id="508" r:id="rId16"/>
    <p:sldId id="511" r:id="rId17"/>
    <p:sldId id="589" r:id="rId18"/>
    <p:sldId id="619" r:id="rId19"/>
    <p:sldId id="538" r:id="rId20"/>
    <p:sldId id="620" r:id="rId21"/>
    <p:sldId id="541" r:id="rId22"/>
    <p:sldId id="614" r:id="rId23"/>
    <p:sldId id="513" r:id="rId24"/>
    <p:sldId id="514" r:id="rId25"/>
    <p:sldId id="515" r:id="rId26"/>
    <p:sldId id="542" r:id="rId27"/>
    <p:sldId id="411" r:id="rId28"/>
    <p:sldId id="512" r:id="rId29"/>
    <p:sldId id="617" r:id="rId30"/>
    <p:sldId id="553" r:id="rId31"/>
    <p:sldId id="621" r:id="rId32"/>
    <p:sldId id="618" r:id="rId33"/>
    <p:sldId id="622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5678" autoAdjust="0"/>
  </p:normalViewPr>
  <p:slideViewPr>
    <p:cSldViewPr snapToGrid="0">
      <p:cViewPr>
        <p:scale>
          <a:sx n="75" d="100"/>
          <a:sy n="75" d="100"/>
        </p:scale>
        <p:origin x="-726" y="-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39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3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CB72D8-C221-4806-8D8F-7ED7F969E5BC}" type="datetimeFigureOut">
              <a:rPr lang="zh-CN" altLang="en-US" smtClean="0"/>
              <a:pPr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A35C6BD-397C-49D1-9278-48E580004E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CB72D8-C221-4806-8D8F-7ED7F969E5BC}" type="datetimeFigureOut">
              <a:rPr lang="zh-CN" altLang="en-US" smtClean="0"/>
              <a:pPr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A35C6BD-397C-49D1-9278-48E580004E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CB72D8-C221-4806-8D8F-7ED7F969E5BC}" type="datetimeFigureOut">
              <a:rPr lang="zh-CN" altLang="en-US" smtClean="0"/>
              <a:pPr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A35C6BD-397C-49D1-9278-48E580004E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 userDrawn="1"/>
        </p:nvSpPr>
        <p:spPr>
          <a:xfrm>
            <a:off x="4043095" y="2181943"/>
            <a:ext cx="6818854" cy="5661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zh-CN" altLang="en-US" sz="3079" b="1" dirty="0">
              <a:solidFill>
                <a:srgbClr val="339B6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7"/>
          <p:cNvSpPr txBox="1"/>
          <p:nvPr userDrawn="1"/>
        </p:nvSpPr>
        <p:spPr>
          <a:xfrm>
            <a:off x="4043095" y="2663277"/>
            <a:ext cx="4179114" cy="881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zh-CN" altLang="en-US" sz="5131" b="1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8"/>
          <p:cNvSpPr txBox="1"/>
          <p:nvPr userDrawn="1"/>
        </p:nvSpPr>
        <p:spPr>
          <a:xfrm>
            <a:off x="4064272" y="3907066"/>
            <a:ext cx="6797677" cy="4685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zh-CN" altLang="en-US" sz="1847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80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CB72D8-C221-4806-8D8F-7ED7F969E5BC}" type="datetimeFigureOut">
              <a:rPr lang="zh-CN" altLang="en-US" smtClean="0"/>
              <a:pPr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A35C6BD-397C-49D1-9278-48E580004E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CB72D8-C221-4806-8D8F-7ED7F969E5BC}" type="datetimeFigureOut">
              <a:rPr lang="zh-CN" altLang="en-US" smtClean="0"/>
              <a:pPr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A35C6BD-397C-49D1-9278-48E580004E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CB72D8-C221-4806-8D8F-7ED7F969E5BC}" type="datetimeFigureOut">
              <a:rPr lang="zh-CN" altLang="en-US" smtClean="0"/>
              <a:pPr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A35C6BD-397C-49D1-9278-48E580004E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CB72D8-C221-4806-8D8F-7ED7F969E5BC}" type="datetimeFigureOut">
              <a:rPr lang="zh-CN" altLang="en-US" smtClean="0"/>
              <a:pPr/>
              <a:t>2019/3/13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A35C6BD-397C-49D1-9278-48E580004E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CB72D8-C221-4806-8D8F-7ED7F969E5BC}" type="datetimeFigureOut">
              <a:rPr lang="zh-CN" altLang="en-US" smtClean="0"/>
              <a:pPr/>
              <a:t>2019/3/13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A35C6BD-397C-49D1-9278-48E580004E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CB72D8-C221-4806-8D8F-7ED7F969E5BC}" type="datetimeFigureOut">
              <a:rPr lang="zh-CN" altLang="en-US" smtClean="0"/>
              <a:pPr/>
              <a:t>2019/3/13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A35C6BD-397C-49D1-9278-48E580004E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CB72D8-C221-4806-8D8F-7ED7F969E5BC}" type="datetimeFigureOut">
              <a:rPr lang="zh-CN" altLang="en-US" smtClean="0"/>
              <a:pPr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A35C6BD-397C-49D1-9278-48E580004E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CB72D8-C221-4806-8D8F-7ED7F969E5BC}" type="datetimeFigureOut">
              <a:rPr lang="zh-CN" altLang="en-US" smtClean="0"/>
              <a:pPr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A35C6BD-397C-49D1-9278-48E580004E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fld id="{AACB72D8-C221-4806-8D8F-7ED7F969E5BC}" type="datetimeFigureOut">
              <a:rPr lang="zh-CN" altLang="en-US" smtClean="0"/>
              <a:pPr/>
              <a:t>2019/3/13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宋体" pitchFamily="2" charset="-122"/>
              </a:defRPr>
            </a:lvl1pPr>
          </a:lstStyle>
          <a:p>
            <a:fld id="{6A35C6BD-397C-49D1-9278-48E580004E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1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package" Target="../embeddings/Microsoft_Office_Word___23.docx"/><Relationship Id="rId4" Type="http://schemas.openxmlformats.org/officeDocument/2006/relationships/package" Target="../embeddings/Microsoft_Office_Word___22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4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5" Type="http://schemas.openxmlformats.org/officeDocument/2006/relationships/package" Target="../embeddings/Microsoft_Office_Word___26.docx"/><Relationship Id="rId4" Type="http://schemas.openxmlformats.org/officeDocument/2006/relationships/package" Target="../embeddings/Microsoft_Office_Word___25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7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5" Type="http://schemas.openxmlformats.org/officeDocument/2006/relationships/package" Target="../embeddings/Microsoft_Office_Word___29.docx"/><Relationship Id="rId4" Type="http://schemas.openxmlformats.org/officeDocument/2006/relationships/package" Target="../embeddings/Microsoft_Office_Word___28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0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5" Type="http://schemas.openxmlformats.org/officeDocument/2006/relationships/package" Target="../embeddings/Microsoft_Office_Word___32.docx"/><Relationship Id="rId4" Type="http://schemas.openxmlformats.org/officeDocument/2006/relationships/package" Target="../embeddings/Microsoft_Office_Word___31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3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package" Target="../embeddings/Microsoft_Office_Word___34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5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6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7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5" Type="http://schemas.openxmlformats.org/officeDocument/2006/relationships/package" Target="../embeddings/Microsoft_Office_Word___39.docx"/><Relationship Id="rId4" Type="http://schemas.openxmlformats.org/officeDocument/2006/relationships/package" Target="../embeddings/Microsoft_Office_Word___38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0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4" Type="http://schemas.openxmlformats.org/officeDocument/2006/relationships/package" Target="../embeddings/Microsoft_Office_Word___41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2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package" Target="../embeddings/Microsoft_Office_Word___43.doc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4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5" Type="http://schemas.openxmlformats.org/officeDocument/2006/relationships/package" Target="../embeddings/Microsoft_Office_Word___46.docx"/><Relationship Id="rId4" Type="http://schemas.openxmlformats.org/officeDocument/2006/relationships/package" Target="../embeddings/Microsoft_Office_Word___45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7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8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5" Type="http://schemas.openxmlformats.org/officeDocument/2006/relationships/package" Target="../embeddings/Microsoft_Office_Word___50.docx"/><Relationship Id="rId4" Type="http://schemas.openxmlformats.org/officeDocument/2006/relationships/package" Target="../embeddings/Microsoft_Office_Word___49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1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4" Type="http://schemas.openxmlformats.org/officeDocument/2006/relationships/package" Target="../embeddings/Microsoft_Office_Word___52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3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4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5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4" Type="http://schemas.openxmlformats.org/officeDocument/2006/relationships/package" Target="../embeddings/Microsoft_Office_Word___56.docx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7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Relationship Id="rId4" Type="http://schemas.openxmlformats.org/officeDocument/2006/relationships/package" Target="../embeddings/Microsoft_Office_Word___58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9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Relationship Id="rId5" Type="http://schemas.openxmlformats.org/officeDocument/2006/relationships/package" Target="../embeddings/Microsoft_Office_Word___61.docx"/><Relationship Id="rId4" Type="http://schemas.openxmlformats.org/officeDocument/2006/relationships/package" Target="../embeddings/Microsoft_Office_Word___60.docx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5.docx"/><Relationship Id="rId3" Type="http://schemas.openxmlformats.org/officeDocument/2006/relationships/package" Target="../embeddings/Microsoft_Office_Word___1.docx"/><Relationship Id="rId7" Type="http://schemas.openxmlformats.org/officeDocument/2006/relationships/package" Target="../embeddings/Microsoft_Office_Word___4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Office_Word___3.docx"/><Relationship Id="rId5" Type="http://schemas.openxmlformats.org/officeDocument/2006/relationships/package" Target="../embeddings/Microsoft_Office_Word___2.docx"/><Relationship Id="rId4" Type="http://schemas.openxmlformats.org/officeDocument/2006/relationships/image" Target="../media/image2.png"/><Relationship Id="rId9" Type="http://schemas.openxmlformats.org/officeDocument/2006/relationships/package" Target="../embeddings/Microsoft_Office_Word___6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2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5" Type="http://schemas.openxmlformats.org/officeDocument/2006/relationships/package" Target="../embeddings/Microsoft_Office_Word___64.docx"/><Relationship Id="rId4" Type="http://schemas.openxmlformats.org/officeDocument/2006/relationships/package" Target="../embeddings/Microsoft_Office_Word___63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5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Relationship Id="rId4" Type="http://schemas.openxmlformats.org/officeDocument/2006/relationships/package" Target="../embeddings/Microsoft_Office_Word___66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7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4" Type="http://schemas.openxmlformats.org/officeDocument/2006/relationships/package" Target="../embeddings/Microsoft_Office_Word___68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9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0.vml"/><Relationship Id="rId4" Type="http://schemas.openxmlformats.org/officeDocument/2006/relationships/package" Target="../embeddings/Microsoft_Office_Word___70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7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8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Office_Word___11.docx"/><Relationship Id="rId5" Type="http://schemas.openxmlformats.org/officeDocument/2006/relationships/package" Target="../embeddings/Microsoft_Office_Word___10.docx"/><Relationship Id="rId4" Type="http://schemas.openxmlformats.org/officeDocument/2006/relationships/package" Target="../embeddings/Microsoft_Office_Word___9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2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package" Target="../embeddings/Microsoft_Office_Word___14.docx"/><Relationship Id="rId4" Type="http://schemas.openxmlformats.org/officeDocument/2006/relationships/package" Target="../embeddings/Microsoft_Office_Word___13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5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package" Target="../embeddings/Microsoft_Office_Word___17.docx"/><Relationship Id="rId4" Type="http://schemas.openxmlformats.org/officeDocument/2006/relationships/package" Target="../embeddings/Microsoft_Office_Word___16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8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package" Target="../embeddings/Microsoft_Office_Word___20.docx"/><Relationship Id="rId4" Type="http://schemas.openxmlformats.org/officeDocument/2006/relationships/package" Target="../embeddings/Microsoft_Office_Word___1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"/>
          <p:cNvGrpSpPr>
            <a:grpSpLocks/>
          </p:cNvGrpSpPr>
          <p:nvPr/>
        </p:nvGrpSpPr>
        <p:grpSpPr bwMode="auto">
          <a:xfrm>
            <a:off x="6645816" y="2109913"/>
            <a:ext cx="5131245" cy="2390415"/>
            <a:chOff x="12810338" y="5875332"/>
            <a:chExt cx="10001320" cy="4661329"/>
          </a:xfrm>
        </p:grpSpPr>
        <p:sp>
          <p:nvSpPr>
            <p:cNvPr id="7173" name="TextBox 15"/>
            <p:cNvSpPr txBox="1">
              <a:spLocks noChangeArrowheads="1"/>
            </p:cNvSpPr>
            <p:nvPr/>
          </p:nvSpPr>
          <p:spPr bwMode="auto">
            <a:xfrm>
              <a:off x="12881776" y="5875332"/>
              <a:ext cx="9512366" cy="1134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181" b="1" dirty="0">
                  <a:solidFill>
                    <a:srgbClr val="339B61"/>
                  </a:solidFill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3181" b="1" dirty="0">
                  <a:solidFill>
                    <a:srgbClr val="339B61"/>
                  </a:solidFill>
                  <a:latin typeface="微软雅黑" pitchFamily="34" charset="-122"/>
                  <a:ea typeface="微软雅黑" pitchFamily="34" charset="-122"/>
                </a:rPr>
                <a:t>23</a:t>
              </a:r>
              <a:r>
                <a:rPr lang="zh-CN" altLang="en-US" sz="3181" b="1" dirty="0">
                  <a:solidFill>
                    <a:srgbClr val="339B61"/>
                  </a:solidFill>
                  <a:latin typeface="微软雅黑" pitchFamily="34" charset="-122"/>
                  <a:ea typeface="微软雅黑" pitchFamily="34" charset="-122"/>
                </a:rPr>
                <a:t>讲　</a:t>
              </a:r>
              <a:r>
                <a:rPr lang="en-US" altLang="zh-CN" sz="3181" b="1">
                  <a:solidFill>
                    <a:srgbClr val="339B61"/>
                  </a:solidFill>
                  <a:latin typeface="微软雅黑" pitchFamily="34" charset="-122"/>
                  <a:ea typeface="微软雅黑" pitchFamily="34" charset="-122"/>
                </a:rPr>
                <a:t> UNIT </a:t>
              </a:r>
              <a:r>
                <a:rPr lang="en-US" altLang="zh-CN" sz="3181" b="1" dirty="0">
                  <a:solidFill>
                    <a:srgbClr val="339B6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181" b="1" dirty="0">
                <a:solidFill>
                  <a:srgbClr val="339B6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74" name="TextBox 16"/>
            <p:cNvSpPr txBox="1">
              <a:spLocks noChangeArrowheads="1"/>
            </p:cNvSpPr>
            <p:nvPr/>
          </p:nvSpPr>
          <p:spPr bwMode="auto">
            <a:xfrm>
              <a:off x="12810338" y="6661334"/>
              <a:ext cx="10001320" cy="3875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6157" b="1" dirty="0">
                  <a:solidFill>
                    <a:srgbClr val="404040"/>
                  </a:solidFill>
                  <a:latin typeface="微软雅黑" pitchFamily="34" charset="-122"/>
                  <a:ea typeface="微软雅黑" pitchFamily="34" charset="-122"/>
                </a:rPr>
                <a:t>正弦定理和余弦定理</a:t>
              </a:r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6646183" y="4573350"/>
            <a:ext cx="5545817" cy="8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2" name="TextBox 20"/>
          <p:cNvSpPr txBox="1">
            <a:spLocks noChangeArrowheads="1"/>
          </p:cNvSpPr>
          <p:nvPr/>
        </p:nvSpPr>
        <p:spPr bwMode="auto">
          <a:xfrm>
            <a:off x="6572880" y="4667829"/>
            <a:ext cx="5545817" cy="360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745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hlinkClick r:id="rId2" action="ppaction://hlinksldjump"/>
              </a:rPr>
              <a:t>课前双基巩固</a:t>
            </a:r>
            <a:r>
              <a:rPr lang="zh-CN" altLang="en-US" sz="1745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│</a:t>
            </a:r>
            <a:r>
              <a:rPr lang="zh-CN" altLang="en-US" sz="1745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hlinkClick r:id="rId3" action="ppaction://hlinksldjump"/>
              </a:rPr>
              <a:t>课堂考点探究</a:t>
            </a:r>
            <a:r>
              <a:rPr lang="zh-CN" altLang="en-US" sz="1745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│</a:t>
            </a:r>
            <a:r>
              <a:rPr lang="zh-CN" altLang="en-US" sz="1745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hlinkClick r:id="rId4" action="ppaction://hlinksldjump"/>
              </a:rPr>
              <a:t>教师备用例题</a:t>
            </a:r>
            <a:endParaRPr lang="zh-CN" altLang="en-US" sz="1745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4712877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7452124" y="3429836"/>
            <a:ext cx="3775156" cy="2565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924"/>
          </a:p>
        </p:txBody>
      </p:sp>
      <p:grpSp>
        <p:nvGrpSpPr>
          <p:cNvPr id="3" name="组合 16"/>
          <p:cNvGrpSpPr>
            <a:grpSpLocks/>
          </p:cNvGrpSpPr>
          <p:nvPr/>
        </p:nvGrpSpPr>
        <p:grpSpPr bwMode="auto">
          <a:xfrm>
            <a:off x="817741" y="879668"/>
            <a:ext cx="10378961" cy="502895"/>
            <a:chOff x="1594572" y="1803366"/>
            <a:chExt cx="20228628" cy="978871"/>
          </a:xfrm>
        </p:grpSpPr>
        <p:grpSp>
          <p:nvGrpSpPr>
            <p:cNvPr id="5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78871"/>
              <a:chOff x="7309612" y="2089118"/>
              <a:chExt cx="5500726" cy="978871"/>
            </a:xfrm>
          </p:grpSpPr>
          <p:sp>
            <p:nvSpPr>
              <p:cNvPr id="12321" name="TextBox 19"/>
              <p:cNvSpPr txBox="1">
                <a:spLocks noChangeArrowheads="1"/>
              </p:cNvSpPr>
              <p:nvPr/>
            </p:nvSpPr>
            <p:spPr bwMode="auto">
              <a:xfrm>
                <a:off x="7595363" y="2089118"/>
                <a:ext cx="5214975" cy="978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668" b="1">
                    <a:solidFill>
                      <a:srgbClr val="339B61"/>
                    </a:solidFill>
                    <a:latin typeface="微软雅黑" pitchFamily="34" charset="-122"/>
                    <a:ea typeface="微软雅黑" pitchFamily="34" charset="-122"/>
                  </a:rPr>
                  <a:t>课前双基巩固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309612" y="2374484"/>
                <a:ext cx="214304" cy="21402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924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2023178" y="2699099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6"/>
          <p:cNvSpPr txBox="1">
            <a:spLocks noChangeArrowheads="1"/>
          </p:cNvSpPr>
          <p:nvPr/>
        </p:nvSpPr>
        <p:spPr bwMode="auto">
          <a:xfrm>
            <a:off x="12994266" y="1925464"/>
            <a:ext cx="4068344" cy="422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79"/>
              </a:lnSpc>
            </a:pPr>
            <a:endParaRPr lang="zh-CN" altLang="en-US" sz="924"/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1001372" y="1577216"/>
            <a:ext cx="3042116" cy="4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zh-CN" altLang="en-US" sz="2258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题组二</a:t>
            </a:r>
            <a:r>
              <a:rPr lang="zh-CN" altLang="en-US" sz="2258" b="1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　</a:t>
            </a:r>
            <a:r>
              <a:rPr lang="zh-CN" altLang="en-US" sz="2258" b="1" dirty="0">
                <a:latin typeface="微软雅黑" pitchFamily="34" charset="-122"/>
                <a:ea typeface="微软雅黑" pitchFamily="34" charset="-122"/>
              </a:rPr>
              <a:t>常错题</a:t>
            </a:r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964719" y="2157359"/>
            <a:ext cx="10225909" cy="131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58" dirty="0">
                <a:solidFill>
                  <a:srgbClr val="000000"/>
                </a:solidFill>
                <a:latin typeface="NEU-BZ-S92"/>
                <a:ea typeface="宋体"/>
                <a:cs typeface="宋体"/>
              </a:rPr>
              <a:t>◆</a:t>
            </a:r>
            <a:r>
              <a:rPr lang="zh-CN" altLang="en-US" sz="2258" dirty="0">
                <a:solidFill>
                  <a:srgbClr val="000000"/>
                </a:solidFill>
                <a:latin typeface="Times New Roman"/>
                <a:ea typeface="微软雅黑"/>
                <a:cs typeface="Times New Roman"/>
              </a:rPr>
              <a:t>索引</a:t>
            </a:r>
            <a:r>
              <a:rPr lang="en-US" sz="2258" dirty="0">
                <a:solidFill>
                  <a:srgbClr val="000000"/>
                </a:solidFill>
                <a:latin typeface="Times New Roman"/>
                <a:ea typeface="微软雅黑"/>
                <a:cs typeface="Times New Roman"/>
              </a:rPr>
              <a:t>:</a:t>
            </a:r>
            <a:r>
              <a:rPr lang="zh-CN" altLang="en-US" sz="2258" dirty="0">
                <a:solidFill>
                  <a:srgbClr val="000000"/>
                </a:solidFill>
                <a:latin typeface="Times New Roman"/>
                <a:ea typeface="微软雅黑"/>
                <a:cs typeface="Times New Roman"/>
              </a:rPr>
              <a:t>在△</a:t>
            </a:r>
            <a:r>
              <a:rPr lang="en-US" altLang="zh-CN" sz="2258" dirty="0">
                <a:solidFill>
                  <a:srgbClr val="000000"/>
                </a:solidFill>
                <a:latin typeface="Times New Roman"/>
                <a:ea typeface="微软雅黑"/>
                <a:cs typeface="Times New Roman"/>
              </a:rPr>
              <a:t>ABC</a:t>
            </a:r>
            <a:r>
              <a:rPr lang="zh-CN" altLang="en-US" sz="2258" dirty="0">
                <a:solidFill>
                  <a:srgbClr val="000000"/>
                </a:solidFill>
                <a:latin typeface="Times New Roman"/>
                <a:ea typeface="微软雅黑"/>
                <a:cs typeface="Times New Roman"/>
              </a:rPr>
              <a:t>中角与角的正弦的关系弄错</a:t>
            </a:r>
            <a:r>
              <a:rPr lang="en-US" altLang="zh-CN" sz="2258" dirty="0">
                <a:solidFill>
                  <a:srgbClr val="000000"/>
                </a:solidFill>
                <a:latin typeface="Times New Roman"/>
                <a:ea typeface="微软雅黑"/>
                <a:cs typeface="Times New Roman"/>
              </a:rPr>
              <a:t>;</a:t>
            </a:r>
            <a:r>
              <a:rPr lang="zh-CN" altLang="en-US" sz="2258" dirty="0">
                <a:solidFill>
                  <a:srgbClr val="000000"/>
                </a:solidFill>
                <a:latin typeface="Times New Roman"/>
                <a:ea typeface="微软雅黑"/>
                <a:cs typeface="Times New Roman"/>
              </a:rPr>
              <a:t>利用正弦定理求角时解的个数弄错</a:t>
            </a:r>
            <a:r>
              <a:rPr lang="en-US" altLang="zh-CN" sz="2258" dirty="0">
                <a:solidFill>
                  <a:srgbClr val="000000"/>
                </a:solidFill>
                <a:latin typeface="Times New Roman"/>
                <a:ea typeface="微软雅黑"/>
                <a:cs typeface="Times New Roman"/>
              </a:rPr>
              <a:t>;</a:t>
            </a:r>
            <a:r>
              <a:rPr lang="zh-CN" altLang="en-US" sz="2258" dirty="0">
                <a:solidFill>
                  <a:srgbClr val="000000"/>
                </a:solidFill>
                <a:latin typeface="Times New Roman"/>
                <a:ea typeface="微软雅黑"/>
                <a:cs typeface="Times New Roman"/>
              </a:rPr>
              <a:t>余弦定理、面积公式中边与角的三角函数的对应关系弄错</a:t>
            </a:r>
            <a:r>
              <a:rPr lang="en-US" altLang="zh-CN" sz="2258" dirty="0">
                <a:solidFill>
                  <a:srgbClr val="000000"/>
                </a:solidFill>
                <a:latin typeface="Times New Roman"/>
                <a:ea typeface="微软雅黑"/>
                <a:cs typeface="Times New Roman"/>
              </a:rPr>
              <a:t>;</a:t>
            </a:r>
            <a:r>
              <a:rPr lang="zh-CN" altLang="en-US" sz="2258" dirty="0">
                <a:solidFill>
                  <a:srgbClr val="000000"/>
                </a:solidFill>
                <a:latin typeface="Times New Roman"/>
                <a:ea typeface="微软雅黑"/>
                <a:cs typeface="Times New Roman"/>
              </a:rPr>
              <a:t>三角形中的三角函数关系弄错</a:t>
            </a:r>
            <a:r>
              <a:rPr lang="en-US" altLang="zh-CN" sz="2258" dirty="0">
                <a:solidFill>
                  <a:srgbClr val="000000"/>
                </a:solidFill>
                <a:latin typeface="Times New Roman"/>
                <a:ea typeface="微软雅黑"/>
                <a:cs typeface="Times New Roman"/>
              </a:rPr>
              <a:t>.</a:t>
            </a:r>
            <a:endParaRPr lang="zh-CN" altLang="en-US" sz="821" dirty="0">
              <a:solidFill>
                <a:srgbClr val="000000"/>
              </a:solidFill>
              <a:latin typeface="NEU-BZ-S92"/>
              <a:ea typeface="方正书宋_GBK"/>
              <a:cs typeface="Times New Roman"/>
            </a:endParaRPr>
          </a:p>
        </p:txBody>
      </p:sp>
      <p:graphicFrame>
        <p:nvGraphicFramePr>
          <p:cNvPr id="346117" name="Object 5"/>
          <p:cNvGraphicFramePr>
            <a:graphicFrameLocks noChangeAspect="1"/>
          </p:cNvGraphicFramePr>
          <p:nvPr/>
        </p:nvGraphicFramePr>
        <p:xfrm>
          <a:off x="1018515" y="3758868"/>
          <a:ext cx="5590613" cy="3244901"/>
        </p:xfrm>
        <a:graphic>
          <a:graphicData uri="http://schemas.openxmlformats.org/presentationml/2006/ole">
            <p:oleObj spid="_x0000_s8200" name="文档" r:id="rId3" imgW="6812459" imgH="3968768" progId="Word.Document.12">
              <p:embed/>
            </p:oleObj>
          </a:graphicData>
        </a:graphic>
      </p:graphicFrame>
      <p:graphicFrame>
        <p:nvGraphicFramePr>
          <p:cNvPr id="346118" name="Object 6"/>
          <p:cNvGraphicFramePr>
            <a:graphicFrameLocks noChangeAspect="1"/>
          </p:cNvGraphicFramePr>
          <p:nvPr/>
        </p:nvGraphicFramePr>
        <p:xfrm>
          <a:off x="7597500" y="3503933"/>
          <a:ext cx="3609790" cy="1407427"/>
        </p:xfrm>
        <a:graphic>
          <a:graphicData uri="http://schemas.openxmlformats.org/presentationml/2006/ole">
            <p:oleObj spid="_x0000_s8201" name="文档" r:id="rId4" imgW="4340711" imgH="1701671" progId="Word.Document.12">
              <p:embed/>
            </p:oleObj>
          </a:graphicData>
        </a:graphic>
      </p:graphicFrame>
      <p:graphicFrame>
        <p:nvGraphicFramePr>
          <p:cNvPr id="346119" name="Object 7"/>
          <p:cNvGraphicFramePr>
            <a:graphicFrameLocks noChangeAspect="1"/>
          </p:cNvGraphicFramePr>
          <p:nvPr/>
        </p:nvGraphicFramePr>
        <p:xfrm>
          <a:off x="7598732" y="4089572"/>
          <a:ext cx="3492504" cy="3114584"/>
        </p:xfrm>
        <a:graphic>
          <a:graphicData uri="http://schemas.openxmlformats.org/presentationml/2006/ole">
            <p:oleObj spid="_x0000_s8202" name="文档" r:id="rId5" imgW="4403105" imgH="393387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91722240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4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69304" y="2072876"/>
            <a:ext cx="5057976" cy="3921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924"/>
          </a:p>
        </p:txBody>
      </p:sp>
      <p:grpSp>
        <p:nvGrpSpPr>
          <p:cNvPr id="3" name="组合 16"/>
          <p:cNvGrpSpPr>
            <a:grpSpLocks/>
          </p:cNvGrpSpPr>
          <p:nvPr/>
        </p:nvGrpSpPr>
        <p:grpSpPr bwMode="auto">
          <a:xfrm>
            <a:off x="817741" y="879668"/>
            <a:ext cx="10378961" cy="502895"/>
            <a:chOff x="1594572" y="1803366"/>
            <a:chExt cx="20228628" cy="978871"/>
          </a:xfrm>
        </p:grpSpPr>
        <p:grpSp>
          <p:nvGrpSpPr>
            <p:cNvPr id="4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78871"/>
              <a:chOff x="7309612" y="2089118"/>
              <a:chExt cx="5500726" cy="978871"/>
            </a:xfrm>
          </p:grpSpPr>
          <p:sp>
            <p:nvSpPr>
              <p:cNvPr id="6" name="TextBox 19"/>
              <p:cNvSpPr txBox="1">
                <a:spLocks noChangeArrowheads="1"/>
              </p:cNvSpPr>
              <p:nvPr/>
            </p:nvSpPr>
            <p:spPr bwMode="auto">
              <a:xfrm>
                <a:off x="7595363" y="2089118"/>
                <a:ext cx="5214975" cy="978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668" b="1">
                    <a:solidFill>
                      <a:srgbClr val="339B61"/>
                    </a:solidFill>
                    <a:latin typeface="微软雅黑" pitchFamily="34" charset="-122"/>
                    <a:ea typeface="微软雅黑" pitchFamily="34" charset="-122"/>
                  </a:rPr>
                  <a:t>课前双基巩固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7309612" y="2374484"/>
                <a:ext cx="214304" cy="21402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924"/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>
              <a:off x="2023178" y="2699099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016475" y="1979220"/>
          <a:ext cx="4991153" cy="3218838"/>
        </p:xfrm>
        <a:graphic>
          <a:graphicData uri="http://schemas.openxmlformats.org/presentationml/2006/ole">
            <p:oleObj spid="_x0000_s9224" name="文档" r:id="rId3" imgW="6091697" imgH="3937115" progId="Word.Document.12">
              <p:embed/>
            </p:oleObj>
          </a:graphicData>
        </a:graphic>
      </p:graphicFrame>
      <p:graphicFrame>
        <p:nvGraphicFramePr>
          <p:cNvPr id="375811" name="Object 3"/>
          <p:cNvGraphicFramePr>
            <a:graphicFrameLocks noChangeAspect="1"/>
          </p:cNvGraphicFramePr>
          <p:nvPr/>
        </p:nvGraphicFramePr>
        <p:xfrm>
          <a:off x="6369306" y="2213791"/>
          <a:ext cx="3648885" cy="664618"/>
        </p:xfrm>
        <a:graphic>
          <a:graphicData uri="http://schemas.openxmlformats.org/presentationml/2006/ole">
            <p:oleObj spid="_x0000_s9225" name="文档" r:id="rId4" imgW="4373342" imgH="797063" progId="Word.Document.12">
              <p:embed/>
            </p:oleObj>
          </a:graphicData>
        </a:graphic>
      </p:graphicFrame>
      <p:graphicFrame>
        <p:nvGraphicFramePr>
          <p:cNvPr id="375812" name="Object 4"/>
          <p:cNvGraphicFramePr>
            <a:graphicFrameLocks noChangeAspect="1"/>
          </p:cNvGraphicFramePr>
          <p:nvPr/>
        </p:nvGraphicFramePr>
        <p:xfrm>
          <a:off x="6372517" y="2761124"/>
          <a:ext cx="4795677" cy="4769614"/>
        </p:xfrm>
        <a:graphic>
          <a:graphicData uri="http://schemas.openxmlformats.org/presentationml/2006/ole">
            <p:oleObj spid="_x0000_s9226" name="文档" r:id="rId5" imgW="6044363" imgH="602616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1217637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88776" y="2072876"/>
            <a:ext cx="3738504" cy="3371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924"/>
          </a:p>
        </p:txBody>
      </p:sp>
      <p:grpSp>
        <p:nvGrpSpPr>
          <p:cNvPr id="3" name="组合 16"/>
          <p:cNvGrpSpPr>
            <a:grpSpLocks/>
          </p:cNvGrpSpPr>
          <p:nvPr/>
        </p:nvGrpSpPr>
        <p:grpSpPr bwMode="auto">
          <a:xfrm>
            <a:off x="817741" y="879668"/>
            <a:ext cx="10378961" cy="502895"/>
            <a:chOff x="1594572" y="1803366"/>
            <a:chExt cx="20228628" cy="978871"/>
          </a:xfrm>
        </p:grpSpPr>
        <p:grpSp>
          <p:nvGrpSpPr>
            <p:cNvPr id="4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78871"/>
              <a:chOff x="7309612" y="2089118"/>
              <a:chExt cx="5500726" cy="978871"/>
            </a:xfrm>
          </p:grpSpPr>
          <p:sp>
            <p:nvSpPr>
              <p:cNvPr id="6" name="TextBox 19"/>
              <p:cNvSpPr txBox="1">
                <a:spLocks noChangeArrowheads="1"/>
              </p:cNvSpPr>
              <p:nvPr/>
            </p:nvSpPr>
            <p:spPr bwMode="auto">
              <a:xfrm>
                <a:off x="7595363" y="2089118"/>
                <a:ext cx="5214975" cy="978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668" b="1">
                    <a:solidFill>
                      <a:srgbClr val="339B61"/>
                    </a:solidFill>
                    <a:latin typeface="微软雅黑" pitchFamily="34" charset="-122"/>
                    <a:ea typeface="微软雅黑" pitchFamily="34" charset="-122"/>
                  </a:rPr>
                  <a:t>课前双基巩固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7309612" y="2374484"/>
                <a:ext cx="214304" cy="21402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924"/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>
              <a:off x="2023178" y="2699099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016475" y="1979220"/>
          <a:ext cx="6242200" cy="3231870"/>
        </p:xfrm>
        <a:graphic>
          <a:graphicData uri="http://schemas.openxmlformats.org/presentationml/2006/ole">
            <p:oleObj spid="_x0000_s10248" name="文档" r:id="rId3" imgW="7616773" imgH="3952942" progId="Word.Document.12">
              <p:embed/>
            </p:oleObj>
          </a:graphicData>
        </a:graphic>
      </p:graphicFrame>
      <p:graphicFrame>
        <p:nvGraphicFramePr>
          <p:cNvPr id="381954" name="Object 2"/>
          <p:cNvGraphicFramePr>
            <a:graphicFrameLocks noChangeAspect="1"/>
          </p:cNvGraphicFramePr>
          <p:nvPr/>
        </p:nvGraphicFramePr>
        <p:xfrm>
          <a:off x="7636595" y="2213791"/>
          <a:ext cx="3648885" cy="925253"/>
        </p:xfrm>
        <a:graphic>
          <a:graphicData uri="http://schemas.openxmlformats.org/presentationml/2006/ole">
            <p:oleObj spid="_x0000_s10249" name="文档" r:id="rId4" imgW="4340711" imgH="1108190" progId="Word.Document.12">
              <p:embed/>
            </p:oleObj>
          </a:graphicData>
        </a:graphic>
      </p:graphicFrame>
      <p:graphicFrame>
        <p:nvGraphicFramePr>
          <p:cNvPr id="381955" name="Object 3"/>
          <p:cNvGraphicFramePr>
            <a:graphicFrameLocks noChangeAspect="1"/>
          </p:cNvGraphicFramePr>
          <p:nvPr/>
        </p:nvGraphicFramePr>
        <p:xfrm>
          <a:off x="7636595" y="2761124"/>
          <a:ext cx="3440377" cy="2866981"/>
        </p:xfrm>
        <a:graphic>
          <a:graphicData uri="http://schemas.openxmlformats.org/presentationml/2006/ole">
            <p:oleObj spid="_x0000_s10250" name="文档" r:id="rId5" imgW="4350034" imgH="362922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12652990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1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1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50167" y="2072876"/>
            <a:ext cx="4577114" cy="3958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924"/>
          </a:p>
        </p:txBody>
      </p:sp>
      <p:grpSp>
        <p:nvGrpSpPr>
          <p:cNvPr id="3" name="组合 16"/>
          <p:cNvGrpSpPr>
            <a:grpSpLocks/>
          </p:cNvGrpSpPr>
          <p:nvPr/>
        </p:nvGrpSpPr>
        <p:grpSpPr bwMode="auto">
          <a:xfrm>
            <a:off x="817741" y="879668"/>
            <a:ext cx="10378961" cy="502895"/>
            <a:chOff x="1594572" y="1803366"/>
            <a:chExt cx="20228628" cy="978871"/>
          </a:xfrm>
        </p:grpSpPr>
        <p:grpSp>
          <p:nvGrpSpPr>
            <p:cNvPr id="4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78871"/>
              <a:chOff x="7309612" y="2089118"/>
              <a:chExt cx="5500726" cy="978871"/>
            </a:xfrm>
          </p:grpSpPr>
          <p:sp>
            <p:nvSpPr>
              <p:cNvPr id="6" name="TextBox 19"/>
              <p:cNvSpPr txBox="1">
                <a:spLocks noChangeArrowheads="1"/>
              </p:cNvSpPr>
              <p:nvPr/>
            </p:nvSpPr>
            <p:spPr bwMode="auto">
              <a:xfrm>
                <a:off x="7595363" y="2089118"/>
                <a:ext cx="5214975" cy="978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668" b="1">
                    <a:solidFill>
                      <a:srgbClr val="339B61"/>
                    </a:solidFill>
                    <a:latin typeface="微软雅黑" pitchFamily="34" charset="-122"/>
                    <a:ea typeface="微软雅黑" pitchFamily="34" charset="-122"/>
                  </a:rPr>
                  <a:t>课前双基巩固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7309612" y="2374484"/>
                <a:ext cx="214304" cy="21402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924"/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>
              <a:off x="2023178" y="2699099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012403" y="1974333"/>
          <a:ext cx="4987896" cy="3222096"/>
        </p:xfrm>
        <a:graphic>
          <a:graphicData uri="http://schemas.openxmlformats.org/presentationml/2006/ole">
            <p:oleObj spid="_x0000_s11272" name="文档" r:id="rId3" imgW="6162982" imgH="3945696" progId="Word.Document.12">
              <p:embed/>
            </p:oleObj>
          </a:graphicData>
        </a:graphic>
      </p:graphicFrame>
      <p:graphicFrame>
        <p:nvGraphicFramePr>
          <p:cNvPr id="380930" name="Object 2"/>
          <p:cNvGraphicFramePr>
            <a:graphicFrameLocks noChangeAspect="1"/>
          </p:cNvGraphicFramePr>
          <p:nvPr/>
        </p:nvGraphicFramePr>
        <p:xfrm>
          <a:off x="6761000" y="2172889"/>
          <a:ext cx="2925624" cy="839733"/>
        </p:xfrm>
        <a:graphic>
          <a:graphicData uri="http://schemas.openxmlformats.org/presentationml/2006/ole">
            <p:oleObj spid="_x0000_s11273" name="文档" r:id="rId4" imgW="3611769" imgH="1027764" progId="Word.Document.12">
              <p:embed/>
            </p:oleObj>
          </a:graphicData>
        </a:graphic>
      </p:graphicFrame>
      <p:graphicFrame>
        <p:nvGraphicFramePr>
          <p:cNvPr id="380931" name="Object 3"/>
          <p:cNvGraphicFramePr>
            <a:graphicFrameLocks noChangeAspect="1"/>
          </p:cNvGraphicFramePr>
          <p:nvPr/>
        </p:nvGraphicFramePr>
        <p:xfrm>
          <a:off x="6761000" y="2874833"/>
          <a:ext cx="4346083" cy="2642184"/>
        </p:xfrm>
        <a:graphic>
          <a:graphicData uri="http://schemas.openxmlformats.org/presentationml/2006/ole">
            <p:oleObj spid="_x0000_s11274" name="文档" r:id="rId5" imgW="5458847" imgH="334124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35838598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8" name="组合 16"/>
          <p:cNvGrpSpPr>
            <a:grpSpLocks/>
          </p:cNvGrpSpPr>
          <p:nvPr/>
        </p:nvGrpSpPr>
        <p:grpSpPr bwMode="auto">
          <a:xfrm>
            <a:off x="817741" y="879668"/>
            <a:ext cx="10378961" cy="502895"/>
            <a:chOff x="1594572" y="1803366"/>
            <a:chExt cx="20228628" cy="978871"/>
          </a:xfrm>
        </p:grpSpPr>
        <p:grpSp>
          <p:nvGrpSpPr>
            <p:cNvPr id="30761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78871"/>
              <a:chOff x="7309612" y="2089118"/>
              <a:chExt cx="5500726" cy="978871"/>
            </a:xfrm>
          </p:grpSpPr>
          <p:sp>
            <p:nvSpPr>
              <p:cNvPr id="30763" name="TextBox 19"/>
              <p:cNvSpPr txBox="1">
                <a:spLocks noChangeArrowheads="1"/>
              </p:cNvSpPr>
              <p:nvPr/>
            </p:nvSpPr>
            <p:spPr bwMode="auto">
              <a:xfrm>
                <a:off x="7595363" y="2089118"/>
                <a:ext cx="5214975" cy="978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668" b="1">
                    <a:solidFill>
                      <a:srgbClr val="339B61"/>
                    </a:solidFill>
                    <a:latin typeface="微软雅黑" pitchFamily="34" charset="-122"/>
                    <a:ea typeface="微软雅黑" pitchFamily="34" charset="-122"/>
                  </a:rPr>
                  <a:t>课堂考点探究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309612" y="2374484"/>
                <a:ext cx="214304" cy="21402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924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2023178" y="2699099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59" name="TextBox 36"/>
          <p:cNvSpPr txBox="1">
            <a:spLocks noChangeArrowheads="1"/>
          </p:cNvSpPr>
          <p:nvPr/>
        </p:nvSpPr>
        <p:spPr bwMode="auto">
          <a:xfrm>
            <a:off x="12994266" y="1925464"/>
            <a:ext cx="4068344" cy="422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79"/>
              </a:lnSpc>
            </a:pPr>
            <a:endParaRPr lang="zh-CN" altLang="en-US" sz="924"/>
          </a:p>
        </p:txBody>
      </p:sp>
      <p:graphicFrame>
        <p:nvGraphicFramePr>
          <p:cNvPr id="30760" name="Object 40"/>
          <p:cNvGraphicFramePr>
            <a:graphicFrameLocks noChangeAspect="1"/>
          </p:cNvGraphicFramePr>
          <p:nvPr/>
        </p:nvGraphicFramePr>
        <p:xfrm>
          <a:off x="1027064" y="2293611"/>
          <a:ext cx="4969977" cy="2878384"/>
        </p:xfrm>
        <a:graphic>
          <a:graphicData uri="http://schemas.openxmlformats.org/presentationml/2006/ole">
            <p:oleObj spid="_x0000_s12294" name="文档" r:id="rId3" imgW="5978309" imgH="3487404" progId="Word.Document.12">
              <p:embed/>
            </p:oleObj>
          </a:graphicData>
        </a:graphic>
      </p:graphicFrame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1034394" y="1570903"/>
            <a:ext cx="10046279" cy="913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771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探究点一　利用正弦</a:t>
            </a:r>
            <a:r>
              <a:rPr lang="en-US" altLang="zh-CN" sz="2771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﹑</a:t>
            </a:r>
            <a:r>
              <a:rPr lang="zh-CN" altLang="en-US" sz="2771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余弦定理解三角形</a:t>
            </a:r>
          </a:p>
          <a:p>
            <a:pPr algn="ctr"/>
            <a:endParaRPr lang="zh-CN" altLang="en-US" sz="2566" b="1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62080" y="2444259"/>
            <a:ext cx="3701852" cy="3696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924"/>
          </a:p>
        </p:txBody>
      </p:sp>
      <p:graphicFrame>
        <p:nvGraphicFramePr>
          <p:cNvPr id="15" name="Object 41"/>
          <p:cNvGraphicFramePr>
            <a:graphicFrameLocks noChangeAspect="1"/>
          </p:cNvGraphicFramePr>
          <p:nvPr/>
        </p:nvGraphicFramePr>
        <p:xfrm>
          <a:off x="7722116" y="2547730"/>
          <a:ext cx="3245716" cy="2840103"/>
        </p:xfrm>
        <a:graphic>
          <a:graphicData uri="http://schemas.openxmlformats.org/presentationml/2006/ole">
            <p:oleObj spid="_x0000_s12295" name="文档" r:id="rId4" imgW="3971614" imgH="349691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41628435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817741" y="879668"/>
            <a:ext cx="10378961" cy="502895"/>
            <a:chOff x="1594572" y="1803366"/>
            <a:chExt cx="20228628" cy="978871"/>
          </a:xfrm>
        </p:grpSpPr>
        <p:grpSp>
          <p:nvGrpSpPr>
            <p:cNvPr id="4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78871"/>
              <a:chOff x="7309612" y="2089118"/>
              <a:chExt cx="5500726" cy="978871"/>
            </a:xfrm>
          </p:grpSpPr>
          <p:sp>
            <p:nvSpPr>
              <p:cNvPr id="30763" name="TextBox 19"/>
              <p:cNvSpPr txBox="1">
                <a:spLocks noChangeArrowheads="1"/>
              </p:cNvSpPr>
              <p:nvPr/>
            </p:nvSpPr>
            <p:spPr bwMode="auto">
              <a:xfrm>
                <a:off x="7595363" y="2089118"/>
                <a:ext cx="5214975" cy="978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668" b="1" dirty="0">
                    <a:solidFill>
                      <a:srgbClr val="339B61"/>
                    </a:solidFill>
                    <a:latin typeface="微软雅黑" pitchFamily="34" charset="-122"/>
                    <a:ea typeface="微软雅黑" pitchFamily="34" charset="-122"/>
                  </a:rPr>
                  <a:t>课堂考点探究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309612" y="2374484"/>
                <a:ext cx="214304" cy="21402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924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2023178" y="2699099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59" name="TextBox 36"/>
          <p:cNvSpPr txBox="1">
            <a:spLocks noChangeArrowheads="1"/>
          </p:cNvSpPr>
          <p:nvPr/>
        </p:nvSpPr>
        <p:spPr bwMode="auto">
          <a:xfrm>
            <a:off x="12994266" y="1925464"/>
            <a:ext cx="4068344" cy="422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79"/>
              </a:lnSpc>
            </a:pPr>
            <a:endParaRPr lang="zh-CN" altLang="en-US" sz="924"/>
          </a:p>
        </p:txBody>
      </p:sp>
      <p:sp>
        <p:nvSpPr>
          <p:cNvPr id="24" name="矩形 23"/>
          <p:cNvSpPr/>
          <p:nvPr/>
        </p:nvSpPr>
        <p:spPr>
          <a:xfrm>
            <a:off x="1074676" y="1706356"/>
            <a:ext cx="10115953" cy="4361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924"/>
          </a:p>
        </p:txBody>
      </p:sp>
      <p:graphicFrame>
        <p:nvGraphicFramePr>
          <p:cNvPr id="347144" name="Object 8"/>
          <p:cNvGraphicFramePr>
            <a:graphicFrameLocks noChangeAspect="1"/>
          </p:cNvGraphicFramePr>
          <p:nvPr/>
        </p:nvGraphicFramePr>
        <p:xfrm>
          <a:off x="1293222" y="2025111"/>
          <a:ext cx="9509092" cy="3765356"/>
        </p:xfrm>
        <a:graphic>
          <a:graphicData uri="http://schemas.openxmlformats.org/presentationml/2006/ole">
            <p:oleObj spid="_x0000_s13316" name="文档" r:id="rId3" imgW="11521863" imgH="457206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73765484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817741" y="879668"/>
            <a:ext cx="10378961" cy="502895"/>
            <a:chOff x="1594572" y="1803366"/>
            <a:chExt cx="20228628" cy="978871"/>
          </a:xfrm>
        </p:grpSpPr>
        <p:grpSp>
          <p:nvGrpSpPr>
            <p:cNvPr id="4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78871"/>
              <a:chOff x="7309612" y="2089118"/>
              <a:chExt cx="5500726" cy="978871"/>
            </a:xfrm>
          </p:grpSpPr>
          <p:sp>
            <p:nvSpPr>
              <p:cNvPr id="30763" name="TextBox 19"/>
              <p:cNvSpPr txBox="1">
                <a:spLocks noChangeArrowheads="1"/>
              </p:cNvSpPr>
              <p:nvPr/>
            </p:nvSpPr>
            <p:spPr bwMode="auto">
              <a:xfrm>
                <a:off x="7595363" y="2089118"/>
                <a:ext cx="5214975" cy="978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668" b="1" dirty="0">
                    <a:solidFill>
                      <a:srgbClr val="339B61"/>
                    </a:solidFill>
                    <a:latin typeface="微软雅黑" pitchFamily="34" charset="-122"/>
                    <a:ea typeface="微软雅黑" pitchFamily="34" charset="-122"/>
                  </a:rPr>
                  <a:t>课堂考点探究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309612" y="2374484"/>
                <a:ext cx="214304" cy="21402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924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2023178" y="2699099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59" name="TextBox 36"/>
          <p:cNvSpPr txBox="1">
            <a:spLocks noChangeArrowheads="1"/>
          </p:cNvSpPr>
          <p:nvPr/>
        </p:nvSpPr>
        <p:spPr bwMode="auto">
          <a:xfrm>
            <a:off x="12994266" y="1925464"/>
            <a:ext cx="4068344" cy="422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79"/>
              </a:lnSpc>
            </a:pPr>
            <a:endParaRPr lang="zh-CN" altLang="en-US" sz="924"/>
          </a:p>
        </p:txBody>
      </p:sp>
      <p:sp>
        <p:nvSpPr>
          <p:cNvPr id="24" name="矩形 23"/>
          <p:cNvSpPr/>
          <p:nvPr/>
        </p:nvSpPr>
        <p:spPr>
          <a:xfrm>
            <a:off x="1038024" y="1669704"/>
            <a:ext cx="10152605" cy="37751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924"/>
          </a:p>
        </p:txBody>
      </p:sp>
      <p:graphicFrame>
        <p:nvGraphicFramePr>
          <p:cNvPr id="353286" name="Object 6"/>
          <p:cNvGraphicFramePr>
            <a:graphicFrameLocks noChangeAspect="1"/>
          </p:cNvGraphicFramePr>
          <p:nvPr/>
        </p:nvGraphicFramePr>
        <p:xfrm>
          <a:off x="1290141" y="1901029"/>
          <a:ext cx="9604387" cy="3609790"/>
        </p:xfrm>
        <a:graphic>
          <a:graphicData uri="http://schemas.openxmlformats.org/presentationml/2006/ole">
            <p:oleObj spid="_x0000_s14340" name="文档" r:id="rId3" imgW="11606064" imgH="440370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92781448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817741" y="879668"/>
            <a:ext cx="10378961" cy="502895"/>
            <a:chOff x="1594572" y="1803366"/>
            <a:chExt cx="20228628" cy="978871"/>
          </a:xfrm>
        </p:grpSpPr>
        <p:grpSp>
          <p:nvGrpSpPr>
            <p:cNvPr id="3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78871"/>
              <a:chOff x="7309612" y="2089118"/>
              <a:chExt cx="5500726" cy="978871"/>
            </a:xfrm>
          </p:grpSpPr>
          <p:sp>
            <p:nvSpPr>
              <p:cNvPr id="5" name="TextBox 19"/>
              <p:cNvSpPr txBox="1">
                <a:spLocks noChangeArrowheads="1"/>
              </p:cNvSpPr>
              <p:nvPr/>
            </p:nvSpPr>
            <p:spPr bwMode="auto">
              <a:xfrm>
                <a:off x="7595363" y="2089118"/>
                <a:ext cx="5214975" cy="978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668" b="1" dirty="0">
                    <a:solidFill>
                      <a:srgbClr val="339B61"/>
                    </a:solidFill>
                    <a:latin typeface="微软雅黑" pitchFamily="34" charset="-122"/>
                    <a:ea typeface="微软雅黑" pitchFamily="34" charset="-122"/>
                  </a:rPr>
                  <a:t>课堂考点探究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7309612" y="2374484"/>
                <a:ext cx="214304" cy="21402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924"/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2023178" y="2699099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6022696" y="1706356"/>
            <a:ext cx="5167932" cy="4398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924"/>
          </a:p>
        </p:txBody>
      </p:sp>
      <p:graphicFrame>
        <p:nvGraphicFramePr>
          <p:cNvPr id="8" name="Object 40"/>
          <p:cNvGraphicFramePr>
            <a:graphicFrameLocks noChangeAspect="1"/>
          </p:cNvGraphicFramePr>
          <p:nvPr/>
        </p:nvGraphicFramePr>
        <p:xfrm>
          <a:off x="987969" y="1703110"/>
          <a:ext cx="4962646" cy="3999927"/>
        </p:xfrm>
        <a:graphic>
          <a:graphicData uri="http://schemas.openxmlformats.org/presentationml/2006/ole">
            <p:oleObj spid="_x0000_s15368" name="文档" r:id="rId3" imgW="5986588" imgH="4836357" progId="Word.Document.12">
              <p:embed/>
            </p:oleObj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6098851" y="1937681"/>
          <a:ext cx="3617120" cy="1233942"/>
        </p:xfrm>
        <a:graphic>
          <a:graphicData uri="http://schemas.openxmlformats.org/presentationml/2006/ole">
            <p:oleObj spid="_x0000_s15369" name="文档" r:id="rId4" imgW="4371402" imgH="1495387" progId="Word.Document.12">
              <p:embed/>
            </p:oleObj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6098851" y="2529810"/>
          <a:ext cx="4938212" cy="3222096"/>
        </p:xfrm>
        <a:graphic>
          <a:graphicData uri="http://schemas.openxmlformats.org/presentationml/2006/ole">
            <p:oleObj spid="_x0000_s15370" name="文档" r:id="rId5" imgW="6315617" imgH="414298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40170916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817741" y="879668"/>
            <a:ext cx="10378961" cy="502895"/>
            <a:chOff x="1594572" y="1803366"/>
            <a:chExt cx="20228628" cy="978871"/>
          </a:xfrm>
        </p:grpSpPr>
        <p:grpSp>
          <p:nvGrpSpPr>
            <p:cNvPr id="3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78871"/>
              <a:chOff x="7309612" y="2089118"/>
              <a:chExt cx="5500726" cy="978871"/>
            </a:xfrm>
          </p:grpSpPr>
          <p:sp>
            <p:nvSpPr>
              <p:cNvPr id="5" name="TextBox 19"/>
              <p:cNvSpPr txBox="1">
                <a:spLocks noChangeArrowheads="1"/>
              </p:cNvSpPr>
              <p:nvPr/>
            </p:nvSpPr>
            <p:spPr bwMode="auto">
              <a:xfrm>
                <a:off x="7595363" y="2089118"/>
                <a:ext cx="5214975" cy="978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668" b="1" dirty="0">
                    <a:solidFill>
                      <a:srgbClr val="339B61"/>
                    </a:solidFill>
                    <a:latin typeface="微软雅黑" pitchFamily="34" charset="-122"/>
                    <a:ea typeface="微软雅黑" pitchFamily="34" charset="-122"/>
                  </a:rPr>
                  <a:t>课堂考点探究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7309612" y="2374484"/>
                <a:ext cx="214304" cy="21402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924"/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2023178" y="2699099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6022696" y="1706356"/>
            <a:ext cx="5167932" cy="4398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924"/>
          </a:p>
        </p:txBody>
      </p:sp>
      <p:graphicFrame>
        <p:nvGraphicFramePr>
          <p:cNvPr id="8" name="Object 40"/>
          <p:cNvGraphicFramePr>
            <a:graphicFrameLocks noChangeAspect="1"/>
          </p:cNvGraphicFramePr>
          <p:nvPr/>
        </p:nvGraphicFramePr>
        <p:xfrm>
          <a:off x="987969" y="1703110"/>
          <a:ext cx="4962646" cy="3999927"/>
        </p:xfrm>
        <a:graphic>
          <a:graphicData uri="http://schemas.openxmlformats.org/presentationml/2006/ole">
            <p:oleObj spid="_x0000_s16390" name="文档" r:id="rId3" imgW="5986588" imgH="4836357" progId="Word.Document.12">
              <p:embed/>
            </p:oleObj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6098851" y="1875781"/>
          <a:ext cx="4864094" cy="3222096"/>
        </p:xfrm>
        <a:graphic>
          <a:graphicData uri="http://schemas.openxmlformats.org/presentationml/2006/ole">
            <p:oleObj spid="_x0000_s16391" name="文档" r:id="rId4" imgW="6220940" imgH="414298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37440500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6"/>
          <p:cNvGrpSpPr>
            <a:grpSpLocks/>
          </p:cNvGrpSpPr>
          <p:nvPr/>
        </p:nvGrpSpPr>
        <p:grpSpPr bwMode="auto">
          <a:xfrm>
            <a:off x="817741" y="879668"/>
            <a:ext cx="10378961" cy="502895"/>
            <a:chOff x="1594572" y="1803366"/>
            <a:chExt cx="20228628" cy="978871"/>
          </a:xfrm>
        </p:grpSpPr>
        <p:grpSp>
          <p:nvGrpSpPr>
            <p:cNvPr id="4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78871"/>
              <a:chOff x="7309612" y="2089118"/>
              <a:chExt cx="5500726" cy="978871"/>
            </a:xfrm>
          </p:grpSpPr>
          <p:sp>
            <p:nvSpPr>
              <p:cNvPr id="6" name="TextBox 19"/>
              <p:cNvSpPr txBox="1">
                <a:spLocks noChangeArrowheads="1"/>
              </p:cNvSpPr>
              <p:nvPr/>
            </p:nvSpPr>
            <p:spPr bwMode="auto">
              <a:xfrm>
                <a:off x="7595363" y="2089118"/>
                <a:ext cx="5214975" cy="978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668" b="1">
                    <a:solidFill>
                      <a:srgbClr val="339B61"/>
                    </a:solidFill>
                    <a:latin typeface="微软雅黑" pitchFamily="34" charset="-122"/>
                    <a:ea typeface="微软雅黑" pitchFamily="34" charset="-122"/>
                  </a:rPr>
                  <a:t>课堂考点探究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7309612" y="2374484"/>
                <a:ext cx="214304" cy="21402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924"/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>
              <a:off x="2023178" y="2699099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7342168" y="2320489"/>
            <a:ext cx="3921764" cy="3307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924"/>
          </a:p>
        </p:txBody>
      </p:sp>
      <p:graphicFrame>
        <p:nvGraphicFramePr>
          <p:cNvPr id="10" name="Object 40"/>
          <p:cNvGraphicFramePr>
            <a:graphicFrameLocks noChangeAspect="1"/>
          </p:cNvGraphicFramePr>
          <p:nvPr/>
        </p:nvGraphicFramePr>
        <p:xfrm>
          <a:off x="888601" y="2320489"/>
          <a:ext cx="5642740" cy="2888158"/>
        </p:xfrm>
        <a:graphic>
          <a:graphicData uri="http://schemas.openxmlformats.org/presentationml/2006/ole">
            <p:oleObj spid="_x0000_s17414" name="文档" r:id="rId3" imgW="6972593" imgH="3594687" progId="Word.Document.12">
              <p:embed/>
            </p:oleObj>
          </a:graphicData>
        </a:graphic>
      </p:graphicFrame>
      <p:graphicFrame>
        <p:nvGraphicFramePr>
          <p:cNvPr id="385028" name="Object 4"/>
          <p:cNvGraphicFramePr>
            <a:graphicFrameLocks noChangeAspect="1"/>
          </p:cNvGraphicFramePr>
          <p:nvPr/>
        </p:nvGraphicFramePr>
        <p:xfrm>
          <a:off x="7530712" y="2480942"/>
          <a:ext cx="3568251" cy="3184630"/>
        </p:xfrm>
        <a:graphic>
          <a:graphicData uri="http://schemas.openxmlformats.org/presentationml/2006/ole">
            <p:oleObj spid="_x0000_s17415" name="文档" r:id="rId4" imgW="4373201" imgH="3915222" progId="Word.Document.12">
              <p:embed/>
            </p:oleObj>
          </a:graphicData>
        </a:graphic>
      </p:graphicFrame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1034394" y="1570903"/>
            <a:ext cx="10046279" cy="913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771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探究点二　利用正弦</a:t>
            </a:r>
            <a:r>
              <a:rPr lang="en-US" altLang="zh-CN" sz="2771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﹑</a:t>
            </a:r>
            <a:r>
              <a:rPr lang="zh-CN" altLang="en-US" sz="2771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余弦定理判定三角形的形状</a:t>
            </a:r>
          </a:p>
          <a:p>
            <a:pPr algn="ctr"/>
            <a:endParaRPr lang="zh-CN" altLang="en-US" sz="2566" b="1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9729597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Box 20"/>
          <p:cNvSpPr txBox="1">
            <a:spLocks noChangeArrowheads="1"/>
          </p:cNvSpPr>
          <p:nvPr/>
        </p:nvSpPr>
        <p:spPr bwMode="auto">
          <a:xfrm>
            <a:off x="1034394" y="1692522"/>
            <a:ext cx="10159050" cy="137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258" dirty="0">
                <a:latin typeface="Times New Roman"/>
                <a:ea typeface="微软雅黑"/>
                <a:cs typeface="Times New Roman"/>
              </a:rPr>
              <a:t>1.</a:t>
            </a:r>
            <a:r>
              <a:rPr lang="zh-CN" altLang="en-US" sz="2258" dirty="0">
                <a:latin typeface="Times New Roman"/>
                <a:ea typeface="微软雅黑"/>
                <a:cs typeface="Times New Roman"/>
              </a:rPr>
              <a:t>通过对任意三角形边长和角度的探索</a:t>
            </a:r>
            <a:r>
              <a:rPr lang="en-US" altLang="zh-CN" sz="2258" dirty="0">
                <a:latin typeface="Times New Roman"/>
                <a:ea typeface="微软雅黑"/>
                <a:cs typeface="Times New Roman"/>
              </a:rPr>
              <a:t>,</a:t>
            </a:r>
            <a:r>
              <a:rPr lang="zh-CN" altLang="en-US" sz="2258" dirty="0">
                <a:latin typeface="Times New Roman"/>
                <a:ea typeface="微软雅黑"/>
                <a:cs typeface="Times New Roman"/>
              </a:rPr>
              <a:t>掌握正弦定理、余弦定理</a:t>
            </a:r>
            <a:r>
              <a:rPr lang="en-US" altLang="zh-CN" sz="2258" dirty="0">
                <a:latin typeface="Times New Roman"/>
                <a:ea typeface="微软雅黑"/>
                <a:cs typeface="Times New Roman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zh-CN" sz="2258" dirty="0">
                <a:latin typeface="Times New Roman"/>
                <a:ea typeface="微软雅黑"/>
                <a:cs typeface="Times New Roman"/>
              </a:rPr>
              <a:t>2.</a:t>
            </a:r>
            <a:r>
              <a:rPr lang="zh-CN" altLang="en-US" sz="2258" dirty="0">
                <a:latin typeface="Times New Roman"/>
                <a:ea typeface="微软雅黑"/>
                <a:cs typeface="Times New Roman"/>
              </a:rPr>
              <a:t>能利用正弦定理和余弦定理解决一些简单的三角形度量问题</a:t>
            </a:r>
            <a:r>
              <a:rPr lang="en-US" altLang="zh-CN" sz="2258" dirty="0">
                <a:latin typeface="Times New Roman"/>
                <a:ea typeface="微软雅黑"/>
                <a:cs typeface="Times New Roman"/>
              </a:rPr>
              <a:t>.</a:t>
            </a:r>
          </a:p>
        </p:txBody>
      </p:sp>
      <p:grpSp>
        <p:nvGrpSpPr>
          <p:cNvPr id="3" name="组合 1"/>
          <p:cNvGrpSpPr>
            <a:grpSpLocks/>
          </p:cNvGrpSpPr>
          <p:nvPr/>
        </p:nvGrpSpPr>
        <p:grpSpPr bwMode="auto">
          <a:xfrm>
            <a:off x="1034394" y="1074753"/>
            <a:ext cx="2142995" cy="534628"/>
            <a:chOff x="2074961" y="4329310"/>
            <a:chExt cx="2677891" cy="597458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74961" y="4329310"/>
              <a:ext cx="2677891" cy="597458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8196" name="矩形 37"/>
            <p:cNvSpPr>
              <a:spLocks noChangeArrowheads="1"/>
            </p:cNvSpPr>
            <p:nvPr/>
          </p:nvSpPr>
          <p:spPr bwMode="auto">
            <a:xfrm>
              <a:off x="2555007" y="4359200"/>
              <a:ext cx="1937413" cy="561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668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考试说明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716335273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817741" y="879668"/>
            <a:ext cx="10378961" cy="502895"/>
            <a:chOff x="1594572" y="1803366"/>
            <a:chExt cx="20228628" cy="978871"/>
          </a:xfrm>
        </p:grpSpPr>
        <p:grpSp>
          <p:nvGrpSpPr>
            <p:cNvPr id="3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78871"/>
              <a:chOff x="7309612" y="2089118"/>
              <a:chExt cx="5500726" cy="978871"/>
            </a:xfrm>
          </p:grpSpPr>
          <p:sp>
            <p:nvSpPr>
              <p:cNvPr id="5" name="TextBox 19"/>
              <p:cNvSpPr txBox="1">
                <a:spLocks noChangeArrowheads="1"/>
              </p:cNvSpPr>
              <p:nvPr/>
            </p:nvSpPr>
            <p:spPr bwMode="auto">
              <a:xfrm>
                <a:off x="7595363" y="2089118"/>
                <a:ext cx="5214975" cy="978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668" b="1" dirty="0">
                    <a:solidFill>
                      <a:srgbClr val="339B61"/>
                    </a:solidFill>
                    <a:latin typeface="微软雅黑" pitchFamily="34" charset="-122"/>
                    <a:ea typeface="微软雅黑" pitchFamily="34" charset="-122"/>
                  </a:rPr>
                  <a:t>课堂考点探究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7309612" y="2374484"/>
                <a:ext cx="214304" cy="21402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924"/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2023178" y="2699099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6022696" y="1706356"/>
            <a:ext cx="5167932" cy="4398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924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6098850" y="1937682"/>
          <a:ext cx="3555220" cy="1209507"/>
        </p:xfrm>
        <a:graphic>
          <a:graphicData uri="http://schemas.openxmlformats.org/presentationml/2006/ole">
            <p:oleObj spid="_x0000_s18440" name="文档" r:id="rId3" imgW="4361686" imgH="1495387" progId="Word.Document.12">
              <p:embed/>
            </p:oleObj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6098851" y="2529810"/>
          <a:ext cx="4901560" cy="3209879"/>
        </p:xfrm>
        <a:graphic>
          <a:graphicData uri="http://schemas.openxmlformats.org/presentationml/2006/ole">
            <p:oleObj spid="_x0000_s18441" name="文档" r:id="rId4" imgW="6315617" imgH="4143340" progId="Word.Document.12">
              <p:embed/>
            </p:oleObj>
          </a:graphicData>
        </a:graphic>
      </p:graphicFrame>
      <p:graphicFrame>
        <p:nvGraphicFramePr>
          <p:cNvPr id="485381" name="Object 5"/>
          <p:cNvGraphicFramePr>
            <a:graphicFrameLocks noChangeAspect="1"/>
          </p:cNvGraphicFramePr>
          <p:nvPr/>
        </p:nvGraphicFramePr>
        <p:xfrm>
          <a:off x="1071555" y="1766500"/>
          <a:ext cx="4630337" cy="2888158"/>
        </p:xfrm>
        <a:graphic>
          <a:graphicData uri="http://schemas.openxmlformats.org/presentationml/2006/ole">
            <p:oleObj spid="_x0000_s18442" name="文档" r:id="rId5" imgW="5715518" imgH="359468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76646692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817741" y="879668"/>
            <a:ext cx="10378961" cy="502895"/>
            <a:chOff x="1594572" y="1803366"/>
            <a:chExt cx="20228628" cy="978871"/>
          </a:xfrm>
        </p:grpSpPr>
        <p:grpSp>
          <p:nvGrpSpPr>
            <p:cNvPr id="3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78871"/>
              <a:chOff x="7309612" y="2089118"/>
              <a:chExt cx="5500726" cy="978871"/>
            </a:xfrm>
          </p:grpSpPr>
          <p:sp>
            <p:nvSpPr>
              <p:cNvPr id="5" name="TextBox 19"/>
              <p:cNvSpPr txBox="1">
                <a:spLocks noChangeArrowheads="1"/>
              </p:cNvSpPr>
              <p:nvPr/>
            </p:nvSpPr>
            <p:spPr bwMode="auto">
              <a:xfrm>
                <a:off x="7595363" y="2089118"/>
                <a:ext cx="5214975" cy="978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668" b="1">
                    <a:solidFill>
                      <a:srgbClr val="339B61"/>
                    </a:solidFill>
                    <a:latin typeface="微软雅黑" pitchFamily="34" charset="-122"/>
                    <a:ea typeface="微软雅黑" pitchFamily="34" charset="-122"/>
                  </a:rPr>
                  <a:t>课堂考点探究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7309612" y="2374484"/>
                <a:ext cx="214304" cy="21402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924"/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2023178" y="2699099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1038024" y="1728397"/>
            <a:ext cx="10225908" cy="3386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924"/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197290" y="1974333"/>
          <a:ext cx="9395065" cy="2790420"/>
        </p:xfrm>
        <a:graphic>
          <a:graphicData uri="http://schemas.openxmlformats.org/presentationml/2006/ole">
            <p:oleObj spid="_x0000_s19460" name="文档" r:id="rId3" imgW="11404558" imgH="336794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97797868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817741" y="879668"/>
            <a:ext cx="10378961" cy="502895"/>
            <a:chOff x="1594572" y="1803366"/>
            <a:chExt cx="20228628" cy="978871"/>
          </a:xfrm>
        </p:grpSpPr>
        <p:grpSp>
          <p:nvGrpSpPr>
            <p:cNvPr id="3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78871"/>
              <a:chOff x="7309612" y="2089118"/>
              <a:chExt cx="5500726" cy="978871"/>
            </a:xfrm>
          </p:grpSpPr>
          <p:sp>
            <p:nvSpPr>
              <p:cNvPr id="5" name="TextBox 19"/>
              <p:cNvSpPr txBox="1">
                <a:spLocks noChangeArrowheads="1"/>
              </p:cNvSpPr>
              <p:nvPr/>
            </p:nvSpPr>
            <p:spPr bwMode="auto">
              <a:xfrm>
                <a:off x="7595363" y="2089118"/>
                <a:ext cx="5214975" cy="978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668" b="1" dirty="0">
                    <a:solidFill>
                      <a:srgbClr val="339B61"/>
                    </a:solidFill>
                    <a:latin typeface="微软雅黑" pitchFamily="34" charset="-122"/>
                    <a:ea typeface="微软雅黑" pitchFamily="34" charset="-122"/>
                  </a:rPr>
                  <a:t>课堂考点探究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7309612" y="2374484"/>
                <a:ext cx="214304" cy="21402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924"/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2023178" y="2699099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5876088" y="1816312"/>
            <a:ext cx="5314540" cy="38484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924"/>
          </a:p>
        </p:txBody>
      </p:sp>
      <p:graphicFrame>
        <p:nvGraphicFramePr>
          <p:cNvPr id="8" name="Object 40"/>
          <p:cNvGraphicFramePr>
            <a:graphicFrameLocks noChangeAspect="1"/>
          </p:cNvGraphicFramePr>
          <p:nvPr/>
        </p:nvGraphicFramePr>
        <p:xfrm>
          <a:off x="987969" y="1912432"/>
          <a:ext cx="4666174" cy="3444450"/>
        </p:xfrm>
        <a:graphic>
          <a:graphicData uri="http://schemas.openxmlformats.org/presentationml/2006/ole">
            <p:oleObj spid="_x0000_s20488" name="文档" r:id="rId3" imgW="5721278" imgH="4232982" progId="Word.Document.12">
              <p:embed/>
            </p:oleObj>
          </a:graphicData>
        </a:graphic>
      </p:graphicFrame>
      <p:graphicFrame>
        <p:nvGraphicFramePr>
          <p:cNvPr id="477188" name="Object 4"/>
          <p:cNvGraphicFramePr>
            <a:graphicFrameLocks noChangeAspect="1"/>
          </p:cNvGraphicFramePr>
          <p:nvPr/>
        </p:nvGraphicFramePr>
        <p:xfrm>
          <a:off x="6096407" y="1934423"/>
          <a:ext cx="3648885" cy="1238015"/>
        </p:xfrm>
        <a:graphic>
          <a:graphicData uri="http://schemas.openxmlformats.org/presentationml/2006/ole">
            <p:oleObj spid="_x0000_s20489" name="文档" r:id="rId4" imgW="4371402" imgH="1495387" progId="Word.Document.12">
              <p:embed/>
            </p:oleObj>
          </a:graphicData>
        </a:graphic>
      </p:graphicFrame>
      <p:graphicFrame>
        <p:nvGraphicFramePr>
          <p:cNvPr id="477189" name="Object 5"/>
          <p:cNvGraphicFramePr>
            <a:graphicFrameLocks noChangeAspect="1"/>
          </p:cNvGraphicFramePr>
          <p:nvPr/>
        </p:nvGraphicFramePr>
        <p:xfrm>
          <a:off x="6098851" y="2529811"/>
          <a:ext cx="4938212" cy="3765356"/>
        </p:xfrm>
        <a:graphic>
          <a:graphicData uri="http://schemas.openxmlformats.org/presentationml/2006/ole">
            <p:oleObj spid="_x0000_s20490" name="文档" r:id="rId5" imgW="6208700" imgH="476183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52700327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817741" y="879668"/>
            <a:ext cx="10378961" cy="502895"/>
            <a:chOff x="1594572" y="1803366"/>
            <a:chExt cx="20228628" cy="978871"/>
          </a:xfrm>
        </p:grpSpPr>
        <p:grpSp>
          <p:nvGrpSpPr>
            <p:cNvPr id="4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78871"/>
              <a:chOff x="7309612" y="2089118"/>
              <a:chExt cx="5500726" cy="978871"/>
            </a:xfrm>
          </p:grpSpPr>
          <p:sp>
            <p:nvSpPr>
              <p:cNvPr id="30763" name="TextBox 19"/>
              <p:cNvSpPr txBox="1">
                <a:spLocks noChangeArrowheads="1"/>
              </p:cNvSpPr>
              <p:nvPr/>
            </p:nvSpPr>
            <p:spPr bwMode="auto">
              <a:xfrm>
                <a:off x="7595363" y="2089118"/>
                <a:ext cx="5214975" cy="978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668" b="1">
                    <a:solidFill>
                      <a:srgbClr val="339B61"/>
                    </a:solidFill>
                    <a:latin typeface="微软雅黑" pitchFamily="34" charset="-122"/>
                    <a:ea typeface="微软雅黑" pitchFamily="34" charset="-122"/>
                  </a:rPr>
                  <a:t>课堂考点探究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309612" y="2374484"/>
                <a:ext cx="214304" cy="21402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924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2023178" y="2699099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59" name="TextBox 36"/>
          <p:cNvSpPr txBox="1">
            <a:spLocks noChangeArrowheads="1"/>
          </p:cNvSpPr>
          <p:nvPr/>
        </p:nvSpPr>
        <p:spPr bwMode="auto">
          <a:xfrm>
            <a:off x="12994266" y="1925464"/>
            <a:ext cx="4068344" cy="422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79"/>
              </a:lnSpc>
            </a:pPr>
            <a:endParaRPr lang="zh-CN" altLang="en-US" sz="924"/>
          </a:p>
        </p:txBody>
      </p:sp>
      <p:graphicFrame>
        <p:nvGraphicFramePr>
          <p:cNvPr id="355331" name="Object 3"/>
          <p:cNvGraphicFramePr>
            <a:graphicFrameLocks noChangeAspect="1"/>
          </p:cNvGraphicFramePr>
          <p:nvPr/>
        </p:nvGraphicFramePr>
        <p:xfrm>
          <a:off x="1065344" y="2471168"/>
          <a:ext cx="5921293" cy="4386807"/>
        </p:xfrm>
        <a:graphic>
          <a:graphicData uri="http://schemas.openxmlformats.org/presentationml/2006/ole">
            <p:oleObj spid="_x0000_s21510" name="文档" r:id="rId3" imgW="7292622" imgH="5413451" progId="Word.Document.12">
              <p:embed/>
            </p:oleObj>
          </a:graphicData>
        </a:graphic>
      </p:graphicFrame>
      <p:sp>
        <p:nvSpPr>
          <p:cNvPr id="14" name="矩形 13"/>
          <p:cNvSpPr/>
          <p:nvPr/>
        </p:nvSpPr>
        <p:spPr>
          <a:xfrm>
            <a:off x="7342168" y="2476048"/>
            <a:ext cx="3921764" cy="35918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924"/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7493246" y="2585196"/>
          <a:ext cx="3512867" cy="3246530"/>
        </p:xfrm>
        <a:graphic>
          <a:graphicData uri="http://schemas.openxmlformats.org/presentationml/2006/ole">
            <p:oleObj spid="_x0000_s21511" name="文档" r:id="rId4" imgW="4292596" imgH="3996939" progId="Word.Document.12">
              <p:embed/>
            </p:oleObj>
          </a:graphicData>
        </a:graphic>
      </p:graphicFrame>
      <p:sp>
        <p:nvSpPr>
          <p:cNvPr id="26" name="TextBox 39"/>
          <p:cNvSpPr txBox="1">
            <a:spLocks noChangeArrowheads="1"/>
          </p:cNvSpPr>
          <p:nvPr/>
        </p:nvSpPr>
        <p:spPr bwMode="auto">
          <a:xfrm>
            <a:off x="1034394" y="1470983"/>
            <a:ext cx="10046279" cy="913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771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探究点三　与三角形面积有关的问题</a:t>
            </a:r>
          </a:p>
          <a:p>
            <a:pPr algn="ctr"/>
            <a:endParaRPr lang="zh-CN" altLang="en-US" sz="2566" b="1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8818168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817741" y="879668"/>
            <a:ext cx="10378961" cy="502895"/>
            <a:chOff x="1594572" y="1803366"/>
            <a:chExt cx="20228628" cy="978871"/>
          </a:xfrm>
        </p:grpSpPr>
        <p:grpSp>
          <p:nvGrpSpPr>
            <p:cNvPr id="4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78871"/>
              <a:chOff x="7309612" y="2089118"/>
              <a:chExt cx="5500726" cy="978871"/>
            </a:xfrm>
          </p:grpSpPr>
          <p:sp>
            <p:nvSpPr>
              <p:cNvPr id="30763" name="TextBox 19"/>
              <p:cNvSpPr txBox="1">
                <a:spLocks noChangeArrowheads="1"/>
              </p:cNvSpPr>
              <p:nvPr/>
            </p:nvSpPr>
            <p:spPr bwMode="auto">
              <a:xfrm>
                <a:off x="7595363" y="2089118"/>
                <a:ext cx="5214975" cy="978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668" b="1">
                    <a:solidFill>
                      <a:srgbClr val="339B61"/>
                    </a:solidFill>
                    <a:latin typeface="微软雅黑" pitchFamily="34" charset="-122"/>
                    <a:ea typeface="微软雅黑" pitchFamily="34" charset="-122"/>
                  </a:rPr>
                  <a:t>课堂考点探究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309612" y="2374484"/>
                <a:ext cx="214304" cy="21402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924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2023178" y="2699099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59" name="TextBox 36"/>
          <p:cNvSpPr txBox="1">
            <a:spLocks noChangeArrowheads="1"/>
          </p:cNvSpPr>
          <p:nvPr/>
        </p:nvSpPr>
        <p:spPr bwMode="auto">
          <a:xfrm>
            <a:off x="12994266" y="1925464"/>
            <a:ext cx="4068344" cy="422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79"/>
              </a:lnSpc>
            </a:pPr>
            <a:endParaRPr lang="zh-CN" altLang="en-US" sz="924"/>
          </a:p>
        </p:txBody>
      </p:sp>
      <p:sp>
        <p:nvSpPr>
          <p:cNvPr id="9" name="矩形 8"/>
          <p:cNvSpPr/>
          <p:nvPr/>
        </p:nvSpPr>
        <p:spPr>
          <a:xfrm>
            <a:off x="1038024" y="1809825"/>
            <a:ext cx="10152605" cy="4331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924"/>
          </a:p>
        </p:txBody>
      </p:sp>
      <p:graphicFrame>
        <p:nvGraphicFramePr>
          <p:cNvPr id="356356" name="Object 25"/>
          <p:cNvGraphicFramePr>
            <a:graphicFrameLocks noChangeAspect="1"/>
          </p:cNvGraphicFramePr>
          <p:nvPr/>
        </p:nvGraphicFramePr>
        <p:xfrm>
          <a:off x="1219333" y="2209833"/>
          <a:ext cx="9725745" cy="3042909"/>
        </p:xfrm>
        <a:graphic>
          <a:graphicData uri="http://schemas.openxmlformats.org/presentationml/2006/ole">
            <p:oleObj spid="_x0000_s22532" name="文档" r:id="rId3" imgW="11684868" imgH="369204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87124349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817741" y="879668"/>
            <a:ext cx="10378961" cy="502895"/>
            <a:chOff x="1594572" y="1803366"/>
            <a:chExt cx="20228628" cy="978871"/>
          </a:xfrm>
        </p:grpSpPr>
        <p:grpSp>
          <p:nvGrpSpPr>
            <p:cNvPr id="4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78871"/>
              <a:chOff x="7309612" y="2089118"/>
              <a:chExt cx="5500726" cy="978871"/>
            </a:xfrm>
          </p:grpSpPr>
          <p:sp>
            <p:nvSpPr>
              <p:cNvPr id="30763" name="TextBox 19"/>
              <p:cNvSpPr txBox="1">
                <a:spLocks noChangeArrowheads="1"/>
              </p:cNvSpPr>
              <p:nvPr/>
            </p:nvSpPr>
            <p:spPr bwMode="auto">
              <a:xfrm>
                <a:off x="7595363" y="2089118"/>
                <a:ext cx="5214975" cy="978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668" b="1">
                    <a:solidFill>
                      <a:srgbClr val="339B61"/>
                    </a:solidFill>
                    <a:latin typeface="微软雅黑" pitchFamily="34" charset="-122"/>
                    <a:ea typeface="微软雅黑" pitchFamily="34" charset="-122"/>
                  </a:rPr>
                  <a:t>课堂考点探究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309612" y="2374484"/>
                <a:ext cx="214304" cy="21402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924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2023178" y="2699099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59" name="TextBox 36"/>
          <p:cNvSpPr txBox="1">
            <a:spLocks noChangeArrowheads="1"/>
          </p:cNvSpPr>
          <p:nvPr/>
        </p:nvSpPr>
        <p:spPr bwMode="auto">
          <a:xfrm>
            <a:off x="12994266" y="1925464"/>
            <a:ext cx="4068344" cy="422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79"/>
              </a:lnSpc>
            </a:pPr>
            <a:endParaRPr lang="zh-CN" altLang="en-US" sz="924"/>
          </a:p>
        </p:txBody>
      </p:sp>
      <p:sp>
        <p:nvSpPr>
          <p:cNvPr id="9" name="矩形 8"/>
          <p:cNvSpPr/>
          <p:nvPr/>
        </p:nvSpPr>
        <p:spPr>
          <a:xfrm>
            <a:off x="1038024" y="1728397"/>
            <a:ext cx="10225908" cy="33499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924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1331680" y="2052523"/>
          <a:ext cx="9230539" cy="2891416"/>
        </p:xfrm>
        <a:graphic>
          <a:graphicData uri="http://schemas.openxmlformats.org/presentationml/2006/ole">
            <p:oleObj spid="_x0000_s23556" name="文档" r:id="rId3" imgW="11090783" imgH="350746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39377522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817741" y="879668"/>
            <a:ext cx="10378961" cy="502895"/>
            <a:chOff x="1594572" y="1803366"/>
            <a:chExt cx="20228628" cy="978871"/>
          </a:xfrm>
        </p:grpSpPr>
        <p:grpSp>
          <p:nvGrpSpPr>
            <p:cNvPr id="3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78871"/>
              <a:chOff x="7309612" y="2089118"/>
              <a:chExt cx="5500726" cy="978871"/>
            </a:xfrm>
          </p:grpSpPr>
          <p:sp>
            <p:nvSpPr>
              <p:cNvPr id="5" name="TextBox 19"/>
              <p:cNvSpPr txBox="1">
                <a:spLocks noChangeArrowheads="1"/>
              </p:cNvSpPr>
              <p:nvPr/>
            </p:nvSpPr>
            <p:spPr bwMode="auto">
              <a:xfrm>
                <a:off x="7595363" y="2089118"/>
                <a:ext cx="5214975" cy="978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668" b="1" dirty="0">
                    <a:solidFill>
                      <a:srgbClr val="339B61"/>
                    </a:solidFill>
                    <a:latin typeface="微软雅黑" pitchFamily="34" charset="-122"/>
                    <a:ea typeface="微软雅黑" pitchFamily="34" charset="-122"/>
                  </a:rPr>
                  <a:t>课堂考点探究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7309612" y="2374484"/>
                <a:ext cx="214304" cy="21402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924"/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2023178" y="2699099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5876088" y="1544833"/>
            <a:ext cx="5314540" cy="47288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924"/>
          </a:p>
        </p:txBody>
      </p:sp>
      <p:graphicFrame>
        <p:nvGraphicFramePr>
          <p:cNvPr id="9" name="Object 40"/>
          <p:cNvGraphicFramePr>
            <a:graphicFrameLocks noChangeAspect="1"/>
          </p:cNvGraphicFramePr>
          <p:nvPr/>
        </p:nvGraphicFramePr>
        <p:xfrm>
          <a:off x="1071555" y="1655666"/>
          <a:ext cx="4629523" cy="4346083"/>
        </p:xfrm>
        <a:graphic>
          <a:graphicData uri="http://schemas.openxmlformats.org/presentationml/2006/ole">
            <p:oleObj spid="_x0000_s24582" name="文档" r:id="rId3" imgW="5683119" imgH="5334249" progId="Word.Document.12">
              <p:embed/>
            </p:oleObj>
          </a:graphicData>
        </a:graphic>
      </p:graphicFrame>
      <p:graphicFrame>
        <p:nvGraphicFramePr>
          <p:cNvPr id="389125" name="Object 5"/>
          <p:cNvGraphicFramePr>
            <a:graphicFrameLocks noChangeAspect="1"/>
          </p:cNvGraphicFramePr>
          <p:nvPr/>
        </p:nvGraphicFramePr>
        <p:xfrm>
          <a:off x="6096000" y="1618722"/>
          <a:ext cx="5012330" cy="4592871"/>
        </p:xfrm>
        <a:graphic>
          <a:graphicData uri="http://schemas.openxmlformats.org/presentationml/2006/ole">
            <p:oleObj spid="_x0000_s24583" name="文档" r:id="rId4" imgW="6295817" imgH="594374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60980203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817741" y="879668"/>
            <a:ext cx="10378961" cy="502895"/>
            <a:chOff x="1594572" y="1803366"/>
            <a:chExt cx="20228628" cy="978871"/>
          </a:xfrm>
        </p:grpSpPr>
        <p:grpSp>
          <p:nvGrpSpPr>
            <p:cNvPr id="279556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78871"/>
              <a:chOff x="7309612" y="2089118"/>
              <a:chExt cx="5500726" cy="978871"/>
            </a:xfrm>
          </p:grpSpPr>
          <p:sp>
            <p:nvSpPr>
              <p:cNvPr id="279558" name="TextBox 19"/>
              <p:cNvSpPr txBox="1">
                <a:spLocks noChangeArrowheads="1"/>
              </p:cNvSpPr>
              <p:nvPr/>
            </p:nvSpPr>
            <p:spPr bwMode="auto">
              <a:xfrm>
                <a:off x="7595363" y="2089118"/>
                <a:ext cx="5214975" cy="978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668" b="1" dirty="0">
                    <a:solidFill>
                      <a:srgbClr val="339B61"/>
                    </a:solidFill>
                    <a:latin typeface="微软雅黑" pitchFamily="34" charset="-122"/>
                    <a:ea typeface="微软雅黑" pitchFamily="34" charset="-122"/>
                  </a:rPr>
                  <a:t>教师备用例题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309612" y="2374484"/>
                <a:ext cx="214304" cy="21402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924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2023178" y="2699099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554" name="TextBox 36"/>
          <p:cNvSpPr txBox="1">
            <a:spLocks noChangeArrowheads="1"/>
          </p:cNvSpPr>
          <p:nvPr/>
        </p:nvSpPr>
        <p:spPr bwMode="auto">
          <a:xfrm>
            <a:off x="12994266" y="1925464"/>
            <a:ext cx="4068344" cy="422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79"/>
              </a:lnSpc>
            </a:pPr>
            <a:endParaRPr lang="zh-CN" altLang="en-US" sz="924"/>
          </a:p>
        </p:txBody>
      </p:sp>
      <p:sp>
        <p:nvSpPr>
          <p:cNvPr id="9" name="矩形 8"/>
          <p:cNvSpPr/>
          <p:nvPr/>
        </p:nvSpPr>
        <p:spPr>
          <a:xfrm>
            <a:off x="891415" y="1743008"/>
            <a:ext cx="10079301" cy="2767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258" b="1" dirty="0">
                <a:latin typeface="Times New Roman"/>
                <a:ea typeface="微软雅黑"/>
                <a:cs typeface="Times New Roman"/>
              </a:rPr>
              <a:t>【</a:t>
            </a:r>
            <a:r>
              <a:rPr lang="zh-CN" altLang="en-US" sz="2258" b="1" dirty="0">
                <a:latin typeface="Times New Roman"/>
                <a:ea typeface="微软雅黑"/>
                <a:cs typeface="Times New Roman"/>
              </a:rPr>
              <a:t>备选理由</a:t>
            </a:r>
            <a:r>
              <a:rPr lang="en-US" altLang="zh-CN" sz="2258" b="1" dirty="0">
                <a:latin typeface="Times New Roman"/>
                <a:ea typeface="微软雅黑"/>
                <a:cs typeface="Times New Roman"/>
              </a:rPr>
              <a:t>】</a:t>
            </a:r>
            <a:r>
              <a:rPr lang="zh-CN" altLang="en-US" sz="2258" dirty="0"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258" dirty="0">
                <a:latin typeface="Times New Roman"/>
                <a:ea typeface="微软雅黑"/>
                <a:cs typeface="Times New Roman"/>
              </a:rPr>
              <a:t>1</a:t>
            </a:r>
            <a:r>
              <a:rPr lang="zh-CN" altLang="en-US" sz="2258" dirty="0">
                <a:latin typeface="Times New Roman"/>
                <a:ea typeface="微软雅黑"/>
                <a:cs typeface="Times New Roman"/>
              </a:rPr>
              <a:t>考查了利用正弦、余弦定理解三角形</a:t>
            </a:r>
            <a:r>
              <a:rPr lang="en-US" altLang="zh-CN" sz="2258" dirty="0">
                <a:latin typeface="Times New Roman"/>
                <a:ea typeface="微软雅黑"/>
                <a:cs typeface="Times New Roman"/>
              </a:rPr>
              <a:t>;</a:t>
            </a:r>
            <a:r>
              <a:rPr lang="zh-CN" altLang="en-US" sz="2258" dirty="0"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258" dirty="0">
                <a:latin typeface="Times New Roman"/>
                <a:ea typeface="微软雅黑"/>
                <a:cs typeface="Times New Roman"/>
              </a:rPr>
              <a:t>2</a:t>
            </a:r>
            <a:r>
              <a:rPr lang="zh-CN" altLang="en-US" sz="2258" dirty="0">
                <a:latin typeface="Times New Roman"/>
                <a:ea typeface="微软雅黑"/>
                <a:cs typeface="Times New Roman"/>
              </a:rPr>
              <a:t>考查了利用二倍角公式、余弦定理以及勾股定理判断三角形的形状</a:t>
            </a:r>
            <a:r>
              <a:rPr lang="en-US" altLang="zh-CN" sz="2258" dirty="0">
                <a:latin typeface="Times New Roman"/>
                <a:ea typeface="微软雅黑"/>
                <a:cs typeface="Times New Roman"/>
              </a:rPr>
              <a:t>;</a:t>
            </a:r>
            <a:r>
              <a:rPr lang="zh-CN" altLang="en-US" sz="2258" dirty="0"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258" dirty="0">
                <a:latin typeface="Times New Roman"/>
                <a:ea typeface="微软雅黑"/>
                <a:cs typeface="Times New Roman"/>
              </a:rPr>
              <a:t>3</a:t>
            </a:r>
            <a:r>
              <a:rPr lang="zh-CN" altLang="en-US" sz="2258" dirty="0">
                <a:latin typeface="Times New Roman"/>
                <a:ea typeface="微软雅黑"/>
                <a:cs typeface="Times New Roman"/>
              </a:rPr>
              <a:t>考查了求三角形的面积的最大值</a:t>
            </a:r>
            <a:r>
              <a:rPr lang="en-US" altLang="zh-CN" sz="2258" dirty="0">
                <a:latin typeface="Times New Roman"/>
                <a:ea typeface="微软雅黑"/>
                <a:cs typeface="Times New Roman"/>
              </a:rPr>
              <a:t>;</a:t>
            </a:r>
            <a:r>
              <a:rPr lang="zh-CN" altLang="en-US" sz="2258" dirty="0"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258" dirty="0">
                <a:latin typeface="Times New Roman"/>
                <a:ea typeface="微软雅黑"/>
                <a:cs typeface="Times New Roman"/>
              </a:rPr>
              <a:t>4</a:t>
            </a:r>
            <a:r>
              <a:rPr lang="zh-CN" altLang="en-US" sz="2258" dirty="0">
                <a:latin typeface="Times New Roman"/>
                <a:ea typeface="微软雅黑"/>
                <a:cs typeface="Times New Roman"/>
              </a:rPr>
              <a:t>考查了与三角形面积有关的问题</a:t>
            </a:r>
            <a:r>
              <a:rPr lang="en-US" altLang="zh-CN" sz="2258" dirty="0">
                <a:latin typeface="Times New Roman"/>
                <a:ea typeface="微软雅黑"/>
                <a:cs typeface="Times New Roman"/>
              </a:rPr>
              <a:t>,</a:t>
            </a:r>
            <a:r>
              <a:rPr lang="zh-CN" altLang="en-US" sz="2258" dirty="0">
                <a:latin typeface="Times New Roman"/>
                <a:ea typeface="微软雅黑"/>
                <a:cs typeface="Times New Roman"/>
              </a:rPr>
              <a:t>涉及三角形的中线以及利用基本不等式求解边的最值等问题</a:t>
            </a:r>
            <a:r>
              <a:rPr lang="en-US" altLang="zh-CN" sz="2258" dirty="0">
                <a:latin typeface="Times New Roman"/>
                <a:ea typeface="微软雅黑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178881453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817741" y="879668"/>
            <a:ext cx="10378961" cy="502895"/>
            <a:chOff x="1594572" y="1803366"/>
            <a:chExt cx="20228628" cy="978871"/>
          </a:xfrm>
        </p:grpSpPr>
        <p:grpSp>
          <p:nvGrpSpPr>
            <p:cNvPr id="4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78871"/>
              <a:chOff x="7309612" y="2089118"/>
              <a:chExt cx="5500726" cy="978871"/>
            </a:xfrm>
          </p:grpSpPr>
          <p:sp>
            <p:nvSpPr>
              <p:cNvPr id="30763" name="TextBox 19"/>
              <p:cNvSpPr txBox="1">
                <a:spLocks noChangeArrowheads="1"/>
              </p:cNvSpPr>
              <p:nvPr/>
            </p:nvSpPr>
            <p:spPr bwMode="auto">
              <a:xfrm>
                <a:off x="7595363" y="2089118"/>
                <a:ext cx="5214975" cy="978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668" b="1" dirty="0">
                    <a:solidFill>
                      <a:srgbClr val="339B61"/>
                    </a:solidFill>
                    <a:latin typeface="微软雅黑" pitchFamily="34" charset="-122"/>
                    <a:ea typeface="微软雅黑" pitchFamily="34" charset="-122"/>
                  </a:rPr>
                  <a:t>教师备用例题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309612" y="2374484"/>
                <a:ext cx="214304" cy="21402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924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2023178" y="2699099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59" name="TextBox 36"/>
          <p:cNvSpPr txBox="1">
            <a:spLocks noChangeArrowheads="1"/>
          </p:cNvSpPr>
          <p:nvPr/>
        </p:nvSpPr>
        <p:spPr bwMode="auto">
          <a:xfrm>
            <a:off x="12994266" y="1925464"/>
            <a:ext cx="4068344" cy="422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79"/>
              </a:lnSpc>
            </a:pPr>
            <a:endParaRPr lang="zh-CN" altLang="en-US" sz="924"/>
          </a:p>
        </p:txBody>
      </p:sp>
      <p:sp>
        <p:nvSpPr>
          <p:cNvPr id="24" name="矩形 23"/>
          <p:cNvSpPr/>
          <p:nvPr/>
        </p:nvSpPr>
        <p:spPr>
          <a:xfrm>
            <a:off x="5615722" y="1655667"/>
            <a:ext cx="5574907" cy="45441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924"/>
          </a:p>
        </p:txBody>
      </p:sp>
      <p:graphicFrame>
        <p:nvGraphicFramePr>
          <p:cNvPr id="3" name="Object 25"/>
          <p:cNvGraphicFramePr>
            <a:graphicFrameLocks noChangeAspect="1"/>
          </p:cNvGraphicFramePr>
          <p:nvPr/>
        </p:nvGraphicFramePr>
        <p:xfrm>
          <a:off x="960722" y="1729556"/>
          <a:ext cx="4069973" cy="4056941"/>
        </p:xfrm>
        <a:graphic>
          <a:graphicData uri="http://schemas.openxmlformats.org/presentationml/2006/ole">
            <p:oleObj spid="_x0000_s25606" name="文档" r:id="rId3" imgW="4734486" imgH="4802950" progId="Word.Document.12">
              <p:embed/>
            </p:oleObj>
          </a:graphicData>
        </a:graphic>
      </p:graphicFrame>
      <p:graphicFrame>
        <p:nvGraphicFramePr>
          <p:cNvPr id="354310" name="Object 6"/>
          <p:cNvGraphicFramePr>
            <a:graphicFrameLocks noChangeAspect="1"/>
          </p:cNvGraphicFramePr>
          <p:nvPr/>
        </p:nvGraphicFramePr>
        <p:xfrm>
          <a:off x="5726556" y="1610259"/>
          <a:ext cx="5478214" cy="5236313"/>
        </p:xfrm>
        <a:graphic>
          <a:graphicData uri="http://schemas.openxmlformats.org/presentationml/2006/ole">
            <p:oleObj spid="_x0000_s25607" name="文档" r:id="rId4" imgW="6702243" imgH="644883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32982349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817741" y="879668"/>
            <a:ext cx="10378961" cy="502895"/>
            <a:chOff x="1594572" y="1803366"/>
            <a:chExt cx="20228628" cy="978871"/>
          </a:xfrm>
        </p:grpSpPr>
        <p:grpSp>
          <p:nvGrpSpPr>
            <p:cNvPr id="3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78871"/>
              <a:chOff x="7309612" y="2089118"/>
              <a:chExt cx="5500726" cy="978871"/>
            </a:xfrm>
          </p:grpSpPr>
          <p:sp>
            <p:nvSpPr>
              <p:cNvPr id="5" name="TextBox 19"/>
              <p:cNvSpPr txBox="1">
                <a:spLocks noChangeArrowheads="1"/>
              </p:cNvSpPr>
              <p:nvPr/>
            </p:nvSpPr>
            <p:spPr bwMode="auto">
              <a:xfrm>
                <a:off x="7595363" y="2089118"/>
                <a:ext cx="5214975" cy="978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668" b="1" dirty="0">
                    <a:solidFill>
                      <a:srgbClr val="339B61"/>
                    </a:solidFill>
                    <a:latin typeface="微软雅黑" pitchFamily="34" charset="-122"/>
                    <a:ea typeface="微软雅黑" pitchFamily="34" charset="-122"/>
                  </a:rPr>
                  <a:t>教师备用例题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7309612" y="2374484"/>
                <a:ext cx="214304" cy="21402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924"/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2023178" y="2699099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6315913" y="1743008"/>
            <a:ext cx="4874716" cy="4361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924"/>
          </a:p>
        </p:txBody>
      </p:sp>
      <p:graphicFrame>
        <p:nvGraphicFramePr>
          <p:cNvPr id="8" name="Object 25"/>
          <p:cNvGraphicFramePr>
            <a:graphicFrameLocks noChangeAspect="1"/>
          </p:cNvGraphicFramePr>
          <p:nvPr/>
        </p:nvGraphicFramePr>
        <p:xfrm>
          <a:off x="962719" y="1924649"/>
          <a:ext cx="4851877" cy="4074860"/>
        </p:xfrm>
        <a:graphic>
          <a:graphicData uri="http://schemas.openxmlformats.org/presentationml/2006/ole">
            <p:oleObj spid="_x0000_s26632" name="文档" r:id="rId3" imgW="5510325" imgH="4629352" progId="Word.Document.12">
              <p:embed/>
            </p:oleObj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6576278" y="2837889"/>
          <a:ext cx="4666989" cy="2962276"/>
        </p:xfrm>
        <a:graphic>
          <a:graphicData uri="http://schemas.openxmlformats.org/presentationml/2006/ole">
            <p:oleObj spid="_x0000_s26633" name="文档" r:id="rId4" imgW="5812714" imgH="3701970" progId="Word.Document.12">
              <p:embed/>
            </p:oleObj>
          </a:graphicData>
        </a:graphic>
      </p:graphicFrame>
      <p:graphicFrame>
        <p:nvGraphicFramePr>
          <p:cNvPr id="481284" name="Object 4"/>
          <p:cNvGraphicFramePr>
            <a:graphicFrameLocks noChangeAspect="1"/>
          </p:cNvGraphicFramePr>
          <p:nvPr/>
        </p:nvGraphicFramePr>
        <p:xfrm>
          <a:off x="6576278" y="2320666"/>
          <a:ext cx="3648885" cy="1238015"/>
        </p:xfrm>
        <a:graphic>
          <a:graphicData uri="http://schemas.openxmlformats.org/presentationml/2006/ole">
            <p:oleObj spid="_x0000_s26634" name="文档" r:id="rId5" imgW="4361686" imgH="149538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21824604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3"/>
          <p:cNvGraphicFramePr>
            <a:graphicFrameLocks noChangeAspect="1"/>
          </p:cNvGraphicFramePr>
          <p:nvPr/>
        </p:nvGraphicFramePr>
        <p:xfrm>
          <a:off x="1042539" y="2031347"/>
          <a:ext cx="9421942" cy="5329978"/>
        </p:xfrm>
        <a:graphic>
          <a:graphicData uri="http://schemas.openxmlformats.org/presentationml/2006/ole">
            <p:oleObj spid="_x0000_s1038" name="文档" r:id="rId3" imgW="11689259" imgH="6611735" progId="Word.Document.12">
              <p:embed/>
            </p:oleObj>
          </a:graphicData>
        </a:graphic>
      </p:graphicFrame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1071860" y="1551387"/>
            <a:ext cx="2068584" cy="518685"/>
            <a:chOff x="2074961" y="4329310"/>
            <a:chExt cx="2677891" cy="620762"/>
          </a:xfrm>
        </p:grpSpPr>
        <p:pic>
          <p:nvPicPr>
            <p:cNvPr id="12323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74961" y="4329310"/>
              <a:ext cx="2677891" cy="597458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38" name="矩形 37"/>
            <p:cNvSpPr/>
            <p:nvPr/>
          </p:nvSpPr>
          <p:spPr>
            <a:xfrm>
              <a:off x="2407807" y="4348207"/>
              <a:ext cx="2075503" cy="601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668" spc="103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知识聚焦</a:t>
              </a:r>
            </a:p>
          </p:txBody>
        </p:sp>
      </p:grpSp>
      <p:grpSp>
        <p:nvGrpSpPr>
          <p:cNvPr id="8" name="组合 16"/>
          <p:cNvGrpSpPr>
            <a:grpSpLocks/>
          </p:cNvGrpSpPr>
          <p:nvPr/>
        </p:nvGrpSpPr>
        <p:grpSpPr bwMode="auto">
          <a:xfrm>
            <a:off x="817741" y="879668"/>
            <a:ext cx="10378961" cy="502895"/>
            <a:chOff x="1594572" y="1803366"/>
            <a:chExt cx="20228628" cy="978871"/>
          </a:xfrm>
        </p:grpSpPr>
        <p:grpSp>
          <p:nvGrpSpPr>
            <p:cNvPr id="9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78871"/>
              <a:chOff x="7309612" y="2089118"/>
              <a:chExt cx="5500726" cy="978871"/>
            </a:xfrm>
          </p:grpSpPr>
          <p:sp>
            <p:nvSpPr>
              <p:cNvPr id="12321" name="TextBox 19"/>
              <p:cNvSpPr txBox="1">
                <a:spLocks noChangeArrowheads="1"/>
              </p:cNvSpPr>
              <p:nvPr/>
            </p:nvSpPr>
            <p:spPr bwMode="auto">
              <a:xfrm>
                <a:off x="7595363" y="2089118"/>
                <a:ext cx="5214975" cy="978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668" b="1">
                    <a:solidFill>
                      <a:srgbClr val="339B61"/>
                    </a:solidFill>
                    <a:latin typeface="微软雅黑" pitchFamily="34" charset="-122"/>
                    <a:ea typeface="微软雅黑" pitchFamily="34" charset="-122"/>
                  </a:rPr>
                  <a:t>课前双基巩固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309612" y="2374484"/>
                <a:ext cx="214304" cy="21402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924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2023178" y="2699099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8"/>
          <p:cNvSpPr>
            <a:spLocks noChangeArrowheads="1"/>
          </p:cNvSpPr>
          <p:nvPr/>
        </p:nvSpPr>
        <p:spPr bwMode="auto">
          <a:xfrm>
            <a:off x="7514176" y="3626397"/>
            <a:ext cx="2932160" cy="4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258" i="1" dirty="0">
                <a:solidFill>
                  <a:srgbClr val="A50021"/>
                </a:solidFill>
                <a:latin typeface="Times New Roman"/>
                <a:ea typeface="微软雅黑"/>
              </a:rPr>
              <a:t>c</a:t>
            </a:r>
            <a:r>
              <a:rPr lang="en-US" sz="2258" baseline="30000" dirty="0">
                <a:solidFill>
                  <a:srgbClr val="A50021"/>
                </a:solidFill>
                <a:latin typeface="Times New Roman"/>
                <a:ea typeface="微软雅黑"/>
              </a:rPr>
              <a:t>2</a:t>
            </a:r>
            <a:r>
              <a:rPr lang="en-US" sz="2258" i="1" dirty="0">
                <a:solidFill>
                  <a:srgbClr val="A50021"/>
                </a:solidFill>
                <a:latin typeface="Times New Roman"/>
                <a:ea typeface="微软雅黑"/>
              </a:rPr>
              <a:t>+a</a:t>
            </a:r>
            <a:r>
              <a:rPr lang="en-US" sz="2258" baseline="30000" dirty="0">
                <a:solidFill>
                  <a:srgbClr val="A50021"/>
                </a:solidFill>
                <a:latin typeface="Times New Roman"/>
                <a:ea typeface="微软雅黑"/>
              </a:rPr>
              <a:t>2</a:t>
            </a:r>
            <a:r>
              <a:rPr lang="en-US" sz="2258" i="1" dirty="0">
                <a:solidFill>
                  <a:srgbClr val="A50021"/>
                </a:solidFill>
                <a:latin typeface="Times New Roman"/>
                <a:ea typeface="微软雅黑"/>
              </a:rPr>
              <a:t>-</a:t>
            </a:r>
            <a:r>
              <a:rPr lang="en-US" sz="2258" dirty="0">
                <a:solidFill>
                  <a:srgbClr val="A50021"/>
                </a:solidFill>
                <a:latin typeface="Times New Roman"/>
                <a:ea typeface="微软雅黑"/>
              </a:rPr>
              <a:t>2</a:t>
            </a:r>
            <a:r>
              <a:rPr lang="en-US" sz="2258" i="1" dirty="0">
                <a:solidFill>
                  <a:srgbClr val="A50021"/>
                </a:solidFill>
                <a:latin typeface="Times New Roman"/>
                <a:ea typeface="微软雅黑"/>
              </a:rPr>
              <a:t>ac</a:t>
            </a:r>
            <a:r>
              <a:rPr lang="en-US" sz="2258" dirty="0">
                <a:solidFill>
                  <a:srgbClr val="A50021"/>
                </a:solidFill>
                <a:latin typeface="Times New Roman"/>
                <a:ea typeface="微软雅黑"/>
              </a:rPr>
              <a:t>cos </a:t>
            </a:r>
            <a:r>
              <a:rPr lang="en-US" sz="2258" i="1" dirty="0">
                <a:solidFill>
                  <a:srgbClr val="A50021"/>
                </a:solidFill>
                <a:latin typeface="Times New Roman"/>
                <a:ea typeface="微软雅黑"/>
              </a:rPr>
              <a:t>B</a:t>
            </a:r>
            <a:endParaRPr lang="zh-CN" altLang="en-US" sz="2258" dirty="0">
              <a:solidFill>
                <a:srgbClr val="A5002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7514176" y="3231627"/>
            <a:ext cx="2137069" cy="4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258" i="1" dirty="0">
                <a:solidFill>
                  <a:srgbClr val="A50021"/>
                </a:solidFill>
                <a:latin typeface="Times New Roman"/>
                <a:ea typeface="微软雅黑"/>
              </a:rPr>
              <a:t>b</a:t>
            </a:r>
            <a:r>
              <a:rPr lang="en-US" sz="2258" baseline="30000" dirty="0">
                <a:solidFill>
                  <a:srgbClr val="A50021"/>
                </a:solidFill>
                <a:latin typeface="Times New Roman"/>
                <a:ea typeface="微软雅黑"/>
              </a:rPr>
              <a:t>2</a:t>
            </a:r>
            <a:r>
              <a:rPr lang="en-US" sz="2258" i="1" dirty="0">
                <a:solidFill>
                  <a:srgbClr val="A50021"/>
                </a:solidFill>
                <a:latin typeface="Times New Roman"/>
                <a:ea typeface="微软雅黑"/>
              </a:rPr>
              <a:t>+c</a:t>
            </a:r>
            <a:r>
              <a:rPr lang="en-US" sz="2258" baseline="30000" dirty="0">
                <a:solidFill>
                  <a:srgbClr val="A50021"/>
                </a:solidFill>
                <a:latin typeface="Times New Roman"/>
                <a:ea typeface="微软雅黑"/>
              </a:rPr>
              <a:t>2</a:t>
            </a:r>
            <a:r>
              <a:rPr lang="en-US" sz="2258" i="1" dirty="0">
                <a:solidFill>
                  <a:srgbClr val="A50021"/>
                </a:solidFill>
                <a:latin typeface="Times New Roman"/>
                <a:ea typeface="微软雅黑"/>
              </a:rPr>
              <a:t>-</a:t>
            </a:r>
            <a:r>
              <a:rPr lang="en-US" sz="2258" dirty="0">
                <a:solidFill>
                  <a:srgbClr val="A50021"/>
                </a:solidFill>
                <a:latin typeface="Times New Roman"/>
                <a:ea typeface="微软雅黑"/>
              </a:rPr>
              <a:t>2</a:t>
            </a:r>
            <a:r>
              <a:rPr lang="en-US" sz="2258" i="1" dirty="0">
                <a:solidFill>
                  <a:srgbClr val="A50021"/>
                </a:solidFill>
                <a:latin typeface="Times New Roman"/>
                <a:ea typeface="微软雅黑"/>
              </a:rPr>
              <a:t>bc</a:t>
            </a:r>
            <a:r>
              <a:rPr lang="en-US" sz="2258" dirty="0">
                <a:solidFill>
                  <a:srgbClr val="A50021"/>
                </a:solidFill>
                <a:latin typeface="Times New Roman"/>
                <a:ea typeface="微软雅黑"/>
              </a:rPr>
              <a:t>cos </a:t>
            </a:r>
            <a:r>
              <a:rPr lang="en-US" sz="2258" i="1" dirty="0">
                <a:solidFill>
                  <a:srgbClr val="A50021"/>
                </a:solidFill>
                <a:latin typeface="Times New Roman"/>
                <a:ea typeface="微软雅黑"/>
              </a:rPr>
              <a:t>A</a:t>
            </a:r>
            <a:endParaRPr lang="zh-CN" altLang="en-US" sz="2258" dirty="0">
              <a:solidFill>
                <a:srgbClr val="A5002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7514176" y="4001319"/>
            <a:ext cx="2785552" cy="4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258" i="1" dirty="0">
                <a:solidFill>
                  <a:srgbClr val="A50021"/>
                </a:solidFill>
                <a:latin typeface="Times New Roman"/>
                <a:ea typeface="微软雅黑"/>
              </a:rPr>
              <a:t>a</a:t>
            </a:r>
            <a:r>
              <a:rPr lang="en-US" sz="2258" baseline="30000" dirty="0">
                <a:solidFill>
                  <a:srgbClr val="A50021"/>
                </a:solidFill>
                <a:latin typeface="Times New Roman"/>
                <a:ea typeface="微软雅黑"/>
              </a:rPr>
              <a:t>2</a:t>
            </a:r>
            <a:r>
              <a:rPr lang="en-US" sz="2258" i="1" dirty="0">
                <a:solidFill>
                  <a:srgbClr val="A50021"/>
                </a:solidFill>
                <a:latin typeface="Times New Roman"/>
                <a:ea typeface="微软雅黑"/>
              </a:rPr>
              <a:t>+b</a:t>
            </a:r>
            <a:r>
              <a:rPr lang="en-US" sz="2258" baseline="30000" dirty="0">
                <a:solidFill>
                  <a:srgbClr val="A50021"/>
                </a:solidFill>
                <a:latin typeface="Times New Roman"/>
                <a:ea typeface="微软雅黑"/>
              </a:rPr>
              <a:t>2</a:t>
            </a:r>
            <a:r>
              <a:rPr lang="en-US" sz="2258" i="1" dirty="0">
                <a:solidFill>
                  <a:srgbClr val="A50021"/>
                </a:solidFill>
                <a:latin typeface="Times New Roman"/>
                <a:ea typeface="微软雅黑"/>
              </a:rPr>
              <a:t>-</a:t>
            </a:r>
            <a:r>
              <a:rPr lang="en-US" sz="2258" dirty="0">
                <a:solidFill>
                  <a:srgbClr val="A50021"/>
                </a:solidFill>
                <a:latin typeface="Times New Roman"/>
                <a:ea typeface="微软雅黑"/>
              </a:rPr>
              <a:t>2</a:t>
            </a:r>
            <a:r>
              <a:rPr lang="en-US" sz="2258" i="1" dirty="0">
                <a:solidFill>
                  <a:srgbClr val="A50021"/>
                </a:solidFill>
                <a:latin typeface="Times New Roman"/>
                <a:ea typeface="微软雅黑"/>
              </a:rPr>
              <a:t>ab</a:t>
            </a:r>
            <a:r>
              <a:rPr lang="en-US" sz="2258" dirty="0">
                <a:solidFill>
                  <a:srgbClr val="A50021"/>
                </a:solidFill>
                <a:latin typeface="Times New Roman"/>
                <a:ea typeface="微软雅黑"/>
              </a:rPr>
              <a:t>cos </a:t>
            </a:r>
            <a:r>
              <a:rPr lang="en-US" sz="2258" i="1" dirty="0">
                <a:solidFill>
                  <a:srgbClr val="A50021"/>
                </a:solidFill>
                <a:latin typeface="Times New Roman"/>
                <a:ea typeface="微软雅黑"/>
              </a:rPr>
              <a:t>C</a:t>
            </a:r>
            <a:endParaRPr lang="zh-CN" altLang="en-US" sz="2258" dirty="0">
              <a:solidFill>
                <a:srgbClr val="A5002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3383752" y="5340638"/>
            <a:ext cx="1612688" cy="4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258" dirty="0">
                <a:solidFill>
                  <a:srgbClr val="A50021"/>
                </a:solidFill>
                <a:latin typeface="Times New Roman"/>
                <a:ea typeface="微软雅黑"/>
              </a:rPr>
              <a:t>2</a:t>
            </a:r>
            <a:r>
              <a:rPr lang="en-US" sz="2258" i="1" dirty="0">
                <a:solidFill>
                  <a:srgbClr val="A50021"/>
                </a:solidFill>
                <a:latin typeface="Times New Roman"/>
                <a:ea typeface="微软雅黑"/>
              </a:rPr>
              <a:t>R</a:t>
            </a:r>
            <a:r>
              <a:rPr lang="en-US" sz="2258" dirty="0">
                <a:solidFill>
                  <a:srgbClr val="A50021"/>
                </a:solidFill>
                <a:latin typeface="Times New Roman"/>
                <a:ea typeface="微软雅黑"/>
              </a:rPr>
              <a:t>sin </a:t>
            </a:r>
            <a:r>
              <a:rPr lang="en-US" sz="2258" i="1" dirty="0">
                <a:solidFill>
                  <a:srgbClr val="A50021"/>
                </a:solidFill>
                <a:latin typeface="Times New Roman"/>
                <a:ea typeface="微软雅黑"/>
              </a:rPr>
              <a:t>B</a:t>
            </a:r>
            <a:endParaRPr lang="zh-CN" altLang="en-US" sz="2258" dirty="0">
              <a:solidFill>
                <a:srgbClr val="A5002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321540" name="Object 4"/>
          <p:cNvGraphicFramePr>
            <a:graphicFrameLocks noChangeAspect="1"/>
          </p:cNvGraphicFramePr>
          <p:nvPr/>
        </p:nvGraphicFramePr>
        <p:xfrm>
          <a:off x="2980580" y="3086924"/>
          <a:ext cx="1733220" cy="1368332"/>
        </p:xfrm>
        <a:graphic>
          <a:graphicData uri="http://schemas.openxmlformats.org/presentationml/2006/ole">
            <p:oleObj spid="_x0000_s1039" name="文档" r:id="rId5" imgW="2067620" imgH="1639446" progId="Word.Document.12">
              <p:embed/>
            </p:oleObj>
          </a:graphicData>
        </a:graphic>
      </p:graphicFrame>
      <p:graphicFrame>
        <p:nvGraphicFramePr>
          <p:cNvPr id="321541" name="Object 5"/>
          <p:cNvGraphicFramePr>
            <a:graphicFrameLocks noChangeAspect="1"/>
          </p:cNvGraphicFramePr>
          <p:nvPr/>
        </p:nvGraphicFramePr>
        <p:xfrm>
          <a:off x="4263400" y="3099132"/>
          <a:ext cx="2098109" cy="1446522"/>
        </p:xfrm>
        <a:graphic>
          <a:graphicData uri="http://schemas.openxmlformats.org/presentationml/2006/ole">
            <p:oleObj spid="_x0000_s1040" name="文档" r:id="rId6" imgW="2501153" imgH="1732604" progId="Word.Document.12">
              <p:embed/>
            </p:oleObj>
          </a:graphicData>
        </a:graphic>
      </p:graphicFrame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5033092" y="5312389"/>
            <a:ext cx="1612688" cy="4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258" dirty="0">
                <a:solidFill>
                  <a:srgbClr val="A50021"/>
                </a:solidFill>
                <a:latin typeface="Times New Roman"/>
                <a:ea typeface="微软雅黑"/>
              </a:rPr>
              <a:t>2</a:t>
            </a:r>
            <a:r>
              <a:rPr lang="en-US" sz="2258" i="1" dirty="0">
                <a:solidFill>
                  <a:srgbClr val="A50021"/>
                </a:solidFill>
                <a:latin typeface="Times New Roman"/>
                <a:ea typeface="微软雅黑"/>
              </a:rPr>
              <a:t>R</a:t>
            </a:r>
            <a:r>
              <a:rPr lang="en-US" sz="2258" dirty="0">
                <a:solidFill>
                  <a:srgbClr val="A50021"/>
                </a:solidFill>
                <a:latin typeface="Times New Roman"/>
                <a:ea typeface="微软雅黑"/>
              </a:rPr>
              <a:t>sin </a:t>
            </a:r>
            <a:r>
              <a:rPr lang="en-US" sz="2258" i="1" dirty="0">
                <a:solidFill>
                  <a:srgbClr val="A50021"/>
                </a:solidFill>
                <a:latin typeface="Times New Roman"/>
                <a:ea typeface="微软雅黑"/>
              </a:rPr>
              <a:t>C</a:t>
            </a:r>
            <a:endParaRPr lang="zh-CN" altLang="en-US" sz="2258" dirty="0">
              <a:solidFill>
                <a:srgbClr val="A5002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043488" y="5707158"/>
            <a:ext cx="2675596" cy="4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258" dirty="0">
                <a:solidFill>
                  <a:srgbClr val="A50021"/>
                </a:solidFill>
                <a:latin typeface="Times New Roman"/>
                <a:ea typeface="微软雅黑"/>
              </a:rPr>
              <a:t>sin </a:t>
            </a:r>
            <a:r>
              <a:rPr lang="en-US" sz="2258" i="1" dirty="0">
                <a:solidFill>
                  <a:srgbClr val="A50021"/>
                </a:solidFill>
                <a:latin typeface="Times New Roman"/>
                <a:ea typeface="微软雅黑"/>
              </a:rPr>
              <a:t>A</a:t>
            </a:r>
            <a:r>
              <a:rPr lang="zh-CN" altLang="en-US" sz="2258" i="1" dirty="0">
                <a:solidFill>
                  <a:srgbClr val="A50021"/>
                </a:solidFill>
                <a:ea typeface="宋体"/>
                <a:cs typeface="宋体"/>
              </a:rPr>
              <a:t>∶</a:t>
            </a:r>
            <a:r>
              <a:rPr lang="en-US" sz="2258" dirty="0">
                <a:solidFill>
                  <a:srgbClr val="A50021"/>
                </a:solidFill>
                <a:latin typeface="Times New Roman"/>
                <a:ea typeface="微软雅黑"/>
              </a:rPr>
              <a:t>sin </a:t>
            </a:r>
            <a:r>
              <a:rPr lang="en-US" sz="2258" i="1" dirty="0">
                <a:solidFill>
                  <a:srgbClr val="A50021"/>
                </a:solidFill>
                <a:latin typeface="Times New Roman"/>
                <a:ea typeface="微软雅黑"/>
              </a:rPr>
              <a:t>B</a:t>
            </a:r>
            <a:r>
              <a:rPr lang="zh-CN" altLang="en-US" sz="2258" i="1" dirty="0">
                <a:solidFill>
                  <a:srgbClr val="A50021"/>
                </a:solidFill>
                <a:ea typeface="宋体"/>
                <a:cs typeface="宋体"/>
              </a:rPr>
              <a:t>∶</a:t>
            </a:r>
            <a:r>
              <a:rPr lang="en-US" sz="2258" dirty="0">
                <a:solidFill>
                  <a:srgbClr val="A50021"/>
                </a:solidFill>
                <a:latin typeface="Times New Roman"/>
                <a:ea typeface="微软雅黑"/>
              </a:rPr>
              <a:t>sin </a:t>
            </a:r>
            <a:r>
              <a:rPr lang="en-US" sz="2258" i="1" dirty="0">
                <a:solidFill>
                  <a:srgbClr val="A50021"/>
                </a:solidFill>
                <a:latin typeface="Times New Roman"/>
                <a:ea typeface="微软雅黑"/>
              </a:rPr>
              <a:t>C</a:t>
            </a:r>
            <a:endParaRPr lang="zh-CN" altLang="en-US" sz="2258" dirty="0">
              <a:solidFill>
                <a:srgbClr val="A5002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321542" name="Object 6"/>
          <p:cNvGraphicFramePr>
            <a:graphicFrameLocks noChangeAspect="1"/>
          </p:cNvGraphicFramePr>
          <p:nvPr/>
        </p:nvGraphicFramePr>
        <p:xfrm>
          <a:off x="7305516" y="4807125"/>
          <a:ext cx="2019918" cy="1407427"/>
        </p:xfrm>
        <a:graphic>
          <a:graphicData uri="http://schemas.openxmlformats.org/presentationml/2006/ole">
            <p:oleObj spid="_x0000_s1041" name="文档" r:id="rId7" imgW="2408279" imgH="1685845" progId="Word.Document.12">
              <p:embed/>
            </p:oleObj>
          </a:graphicData>
        </a:graphic>
      </p:graphicFrame>
      <p:graphicFrame>
        <p:nvGraphicFramePr>
          <p:cNvPr id="321544" name="Object 8"/>
          <p:cNvGraphicFramePr>
            <a:graphicFrameLocks noChangeAspect="1"/>
          </p:cNvGraphicFramePr>
          <p:nvPr/>
        </p:nvGraphicFramePr>
        <p:xfrm>
          <a:off x="8238778" y="5239278"/>
          <a:ext cx="2150236" cy="1159824"/>
        </p:xfrm>
        <a:graphic>
          <a:graphicData uri="http://schemas.openxmlformats.org/presentationml/2006/ole">
            <p:oleObj spid="_x0000_s1042" name="文档" r:id="rId8" imgW="2566775" imgH="1389105" progId="Word.Document.12">
              <p:embed/>
            </p:oleObj>
          </a:graphicData>
        </a:graphic>
      </p:graphicFrame>
      <p:graphicFrame>
        <p:nvGraphicFramePr>
          <p:cNvPr id="321545" name="Object 9"/>
          <p:cNvGraphicFramePr>
            <a:graphicFrameLocks noChangeAspect="1"/>
          </p:cNvGraphicFramePr>
          <p:nvPr/>
        </p:nvGraphicFramePr>
        <p:xfrm>
          <a:off x="7268864" y="5811380"/>
          <a:ext cx="2085077" cy="1211951"/>
        </p:xfrm>
        <a:graphic>
          <a:graphicData uri="http://schemas.openxmlformats.org/presentationml/2006/ole">
            <p:oleObj spid="_x0000_s1043" name="文档" r:id="rId9" imgW="2487885" imgH="145169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61075165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15" grpId="0"/>
      <p:bldP spid="18" grpId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817741" y="879668"/>
            <a:ext cx="10378961" cy="502895"/>
            <a:chOff x="1594572" y="1803366"/>
            <a:chExt cx="20228628" cy="978871"/>
          </a:xfrm>
        </p:grpSpPr>
        <p:grpSp>
          <p:nvGrpSpPr>
            <p:cNvPr id="3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78871"/>
              <a:chOff x="7309612" y="2089118"/>
              <a:chExt cx="5500726" cy="978871"/>
            </a:xfrm>
          </p:grpSpPr>
          <p:sp>
            <p:nvSpPr>
              <p:cNvPr id="5" name="TextBox 19"/>
              <p:cNvSpPr txBox="1">
                <a:spLocks noChangeArrowheads="1"/>
              </p:cNvSpPr>
              <p:nvPr/>
            </p:nvSpPr>
            <p:spPr bwMode="auto">
              <a:xfrm>
                <a:off x="7595363" y="2089118"/>
                <a:ext cx="5214975" cy="978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668" b="1" dirty="0">
                    <a:solidFill>
                      <a:srgbClr val="339B61"/>
                    </a:solidFill>
                    <a:latin typeface="微软雅黑" pitchFamily="34" charset="-122"/>
                    <a:ea typeface="微软雅黑" pitchFamily="34" charset="-122"/>
                  </a:rPr>
                  <a:t>教师备用例题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7309612" y="2374484"/>
                <a:ext cx="214304" cy="21402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924"/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2023178" y="2699099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6096000" y="1840389"/>
            <a:ext cx="5094628" cy="43594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924"/>
          </a:p>
        </p:txBody>
      </p:sp>
      <p:graphicFrame>
        <p:nvGraphicFramePr>
          <p:cNvPr id="8" name="Object 25"/>
          <p:cNvGraphicFramePr>
            <a:graphicFrameLocks noChangeAspect="1"/>
          </p:cNvGraphicFramePr>
          <p:nvPr/>
        </p:nvGraphicFramePr>
        <p:xfrm>
          <a:off x="1034611" y="1766500"/>
          <a:ext cx="4925995" cy="4432418"/>
        </p:xfrm>
        <a:graphic>
          <a:graphicData uri="http://schemas.openxmlformats.org/presentationml/2006/ole">
            <p:oleObj spid="_x0000_s27656" name="文档" r:id="rId3" imgW="5621561" imgH="5028242" progId="Word.Document.12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6391556" y="2468444"/>
          <a:ext cx="4543188" cy="3951058"/>
        </p:xfrm>
        <a:graphic>
          <a:graphicData uri="http://schemas.openxmlformats.org/presentationml/2006/ole">
            <p:oleObj spid="_x0000_s27657" name="文档" r:id="rId4" imgW="5611122" imgH="4915559" progId="Word.Document.12">
              <p:embed/>
            </p:oleObj>
          </a:graphicData>
        </a:graphic>
      </p:graphicFrame>
      <p:graphicFrame>
        <p:nvGraphicFramePr>
          <p:cNvPr id="402437" name="Object 5"/>
          <p:cNvGraphicFramePr>
            <a:graphicFrameLocks noChangeAspect="1"/>
          </p:cNvGraphicFramePr>
          <p:nvPr/>
        </p:nvGraphicFramePr>
        <p:xfrm>
          <a:off x="6428500" y="1951222"/>
          <a:ext cx="3617935" cy="703714"/>
        </p:xfrm>
        <a:graphic>
          <a:graphicData uri="http://schemas.openxmlformats.org/presentationml/2006/ole">
            <p:oleObj spid="_x0000_s27658" name="文档" r:id="rId5" imgW="4391554" imgH="84813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23065313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817741" y="879668"/>
            <a:ext cx="10378961" cy="502895"/>
            <a:chOff x="1594572" y="1803366"/>
            <a:chExt cx="20228628" cy="978871"/>
          </a:xfrm>
        </p:grpSpPr>
        <p:grpSp>
          <p:nvGrpSpPr>
            <p:cNvPr id="3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78871"/>
              <a:chOff x="7309612" y="2089118"/>
              <a:chExt cx="5500726" cy="978871"/>
            </a:xfrm>
          </p:grpSpPr>
          <p:sp>
            <p:nvSpPr>
              <p:cNvPr id="5" name="TextBox 19"/>
              <p:cNvSpPr txBox="1">
                <a:spLocks noChangeArrowheads="1"/>
              </p:cNvSpPr>
              <p:nvPr/>
            </p:nvSpPr>
            <p:spPr bwMode="auto">
              <a:xfrm>
                <a:off x="7595363" y="2089118"/>
                <a:ext cx="5214975" cy="978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668" b="1" dirty="0">
                    <a:solidFill>
                      <a:srgbClr val="339B61"/>
                    </a:solidFill>
                    <a:latin typeface="微软雅黑" pitchFamily="34" charset="-122"/>
                    <a:ea typeface="微软雅黑" pitchFamily="34" charset="-122"/>
                  </a:rPr>
                  <a:t>教师备用例题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7309612" y="2374484"/>
                <a:ext cx="214304" cy="21402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924"/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2023178" y="2699099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6096000" y="1840389"/>
            <a:ext cx="5094628" cy="43594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924"/>
          </a:p>
        </p:txBody>
      </p:sp>
      <p:graphicFrame>
        <p:nvGraphicFramePr>
          <p:cNvPr id="8" name="Object 25"/>
          <p:cNvGraphicFramePr>
            <a:graphicFrameLocks noChangeAspect="1"/>
          </p:cNvGraphicFramePr>
          <p:nvPr/>
        </p:nvGraphicFramePr>
        <p:xfrm>
          <a:off x="1034611" y="1766500"/>
          <a:ext cx="4925995" cy="4432418"/>
        </p:xfrm>
        <a:graphic>
          <a:graphicData uri="http://schemas.openxmlformats.org/presentationml/2006/ole">
            <p:oleObj spid="_x0000_s28678" name="文档" r:id="rId3" imgW="5621561" imgH="5028242" progId="Word.Document.12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6465444" y="2062055"/>
          <a:ext cx="4629523" cy="3863909"/>
        </p:xfrm>
        <a:graphic>
          <a:graphicData uri="http://schemas.openxmlformats.org/presentationml/2006/ole">
            <p:oleObj spid="_x0000_s28679" name="文档" r:id="rId4" imgW="5719838" imgH="480827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74226493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817741" y="879668"/>
            <a:ext cx="10378961" cy="502895"/>
            <a:chOff x="1594572" y="1803366"/>
            <a:chExt cx="20228628" cy="978871"/>
          </a:xfrm>
        </p:grpSpPr>
        <p:grpSp>
          <p:nvGrpSpPr>
            <p:cNvPr id="3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78871"/>
              <a:chOff x="7309612" y="2089118"/>
              <a:chExt cx="5500726" cy="978871"/>
            </a:xfrm>
          </p:grpSpPr>
          <p:sp>
            <p:nvSpPr>
              <p:cNvPr id="5" name="TextBox 19"/>
              <p:cNvSpPr txBox="1">
                <a:spLocks noChangeArrowheads="1"/>
              </p:cNvSpPr>
              <p:nvPr/>
            </p:nvSpPr>
            <p:spPr bwMode="auto">
              <a:xfrm>
                <a:off x="7595363" y="2089118"/>
                <a:ext cx="5214975" cy="978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668" b="1" dirty="0">
                    <a:solidFill>
                      <a:srgbClr val="339B61"/>
                    </a:solidFill>
                    <a:latin typeface="微软雅黑" pitchFamily="34" charset="-122"/>
                    <a:ea typeface="微软雅黑" pitchFamily="34" charset="-122"/>
                  </a:rPr>
                  <a:t>教师备用例题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7309612" y="2374484"/>
                <a:ext cx="214304" cy="21402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924"/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2023178" y="2699099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5578778" y="1655666"/>
            <a:ext cx="5611851" cy="430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924"/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5948222" y="1840389"/>
          <a:ext cx="4864094" cy="4185630"/>
        </p:xfrm>
        <a:graphic>
          <a:graphicData uri="http://schemas.openxmlformats.org/presentationml/2006/ole">
            <p:oleObj spid="_x0000_s29702" name="文档" r:id="rId3" imgW="6005668" imgH="5207886" progId="Word.Document.12">
              <p:embed/>
            </p:oleObj>
          </a:graphicData>
        </a:graphic>
      </p:graphicFrame>
      <p:graphicFrame>
        <p:nvGraphicFramePr>
          <p:cNvPr id="482308" name="Object 25"/>
          <p:cNvGraphicFramePr>
            <a:graphicFrameLocks noChangeAspect="1"/>
          </p:cNvGraphicFramePr>
          <p:nvPr/>
        </p:nvGraphicFramePr>
        <p:xfrm>
          <a:off x="962720" y="1924650"/>
          <a:ext cx="4247530" cy="3753139"/>
        </p:xfrm>
        <a:graphic>
          <a:graphicData uri="http://schemas.openxmlformats.org/presentationml/2006/ole">
            <p:oleObj spid="_x0000_s29703" name="文档" r:id="rId4" imgW="4842440" imgH="425756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09932573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817741" y="879668"/>
            <a:ext cx="10378961" cy="502895"/>
            <a:chOff x="1594572" y="1803366"/>
            <a:chExt cx="20228628" cy="978871"/>
          </a:xfrm>
        </p:grpSpPr>
        <p:grpSp>
          <p:nvGrpSpPr>
            <p:cNvPr id="3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78871"/>
              <a:chOff x="7309612" y="2089118"/>
              <a:chExt cx="5500726" cy="978871"/>
            </a:xfrm>
          </p:grpSpPr>
          <p:sp>
            <p:nvSpPr>
              <p:cNvPr id="5" name="TextBox 19"/>
              <p:cNvSpPr txBox="1">
                <a:spLocks noChangeArrowheads="1"/>
              </p:cNvSpPr>
              <p:nvPr/>
            </p:nvSpPr>
            <p:spPr bwMode="auto">
              <a:xfrm>
                <a:off x="7595363" y="2089118"/>
                <a:ext cx="5214975" cy="978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668" b="1" dirty="0">
                    <a:solidFill>
                      <a:srgbClr val="339B61"/>
                    </a:solidFill>
                    <a:latin typeface="微软雅黑" pitchFamily="34" charset="-122"/>
                    <a:ea typeface="微软雅黑" pitchFamily="34" charset="-122"/>
                  </a:rPr>
                  <a:t>教师备用例题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7309612" y="2374484"/>
                <a:ext cx="214304" cy="21402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924"/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2023178" y="2699099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5578778" y="1655666"/>
            <a:ext cx="5611851" cy="430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924"/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5874333" y="1766500"/>
          <a:ext cx="4815225" cy="4765541"/>
        </p:xfrm>
        <a:graphic>
          <a:graphicData uri="http://schemas.openxmlformats.org/presentationml/2006/ole">
            <p:oleObj spid="_x0000_s30726" name="文档" r:id="rId3" imgW="6005668" imgH="5745739" progId="Word.Document.12">
              <p:embed/>
            </p:oleObj>
          </a:graphicData>
        </a:graphic>
      </p:graphicFrame>
      <p:graphicFrame>
        <p:nvGraphicFramePr>
          <p:cNvPr id="482308" name="Object 25"/>
          <p:cNvGraphicFramePr>
            <a:graphicFrameLocks noChangeAspect="1"/>
          </p:cNvGraphicFramePr>
          <p:nvPr/>
        </p:nvGraphicFramePr>
        <p:xfrm>
          <a:off x="1034611" y="1692611"/>
          <a:ext cx="4247530" cy="3753139"/>
        </p:xfrm>
        <a:graphic>
          <a:graphicData uri="http://schemas.openxmlformats.org/presentationml/2006/ole">
            <p:oleObj spid="_x0000_s30727" name="文档" r:id="rId4" imgW="4842440" imgH="425756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58628180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817741" y="879668"/>
            <a:ext cx="10378961" cy="502895"/>
            <a:chOff x="1594572" y="1803366"/>
            <a:chExt cx="20228628" cy="978871"/>
          </a:xfrm>
        </p:grpSpPr>
        <p:grpSp>
          <p:nvGrpSpPr>
            <p:cNvPr id="3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78871"/>
              <a:chOff x="7309612" y="2089118"/>
              <a:chExt cx="5500726" cy="978871"/>
            </a:xfrm>
          </p:grpSpPr>
          <p:sp>
            <p:nvSpPr>
              <p:cNvPr id="113671" name="TextBox 19"/>
              <p:cNvSpPr txBox="1">
                <a:spLocks noChangeArrowheads="1"/>
              </p:cNvSpPr>
              <p:nvPr/>
            </p:nvSpPr>
            <p:spPr bwMode="auto">
              <a:xfrm>
                <a:off x="7595363" y="2089118"/>
                <a:ext cx="5214975" cy="978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668" b="1">
                    <a:solidFill>
                      <a:srgbClr val="339B61"/>
                    </a:solidFill>
                    <a:latin typeface="微软雅黑" pitchFamily="34" charset="-122"/>
                    <a:ea typeface="微软雅黑" pitchFamily="34" charset="-122"/>
                  </a:rPr>
                  <a:t>课前双基巩固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309612" y="2374484"/>
                <a:ext cx="214304" cy="21402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924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2023178" y="2699099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668" name="TextBox 36"/>
          <p:cNvSpPr txBox="1">
            <a:spLocks noChangeArrowheads="1"/>
          </p:cNvSpPr>
          <p:nvPr/>
        </p:nvSpPr>
        <p:spPr bwMode="auto">
          <a:xfrm>
            <a:off x="12994266" y="1925464"/>
            <a:ext cx="4068344" cy="422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79"/>
              </a:lnSpc>
            </a:pPr>
            <a:endParaRPr lang="zh-CN" altLang="en-US" sz="924"/>
          </a:p>
        </p:txBody>
      </p:sp>
      <p:graphicFrame>
        <p:nvGraphicFramePr>
          <p:cNvPr id="322566" name="Object 6"/>
          <p:cNvGraphicFramePr>
            <a:graphicFrameLocks noChangeAspect="1"/>
          </p:cNvGraphicFramePr>
          <p:nvPr/>
        </p:nvGraphicFramePr>
        <p:xfrm>
          <a:off x="1107697" y="1706356"/>
          <a:ext cx="9369815" cy="5473328"/>
        </p:xfrm>
        <a:graphic>
          <a:graphicData uri="http://schemas.openxmlformats.org/presentationml/2006/ole">
            <p:oleObj spid="_x0000_s2052" name="文档" r:id="rId3" imgW="11641926" imgH="6425059" progId="Word.Document.12">
              <p:embed/>
            </p:oleObj>
          </a:graphicData>
        </a:graphic>
      </p:graphicFrame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4226748" y="4249481"/>
            <a:ext cx="989604" cy="4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zh-CN" altLang="en-US" sz="2258" dirty="0">
                <a:solidFill>
                  <a:srgbClr val="A50021"/>
                </a:solidFill>
                <a:latin typeface="Times New Roman"/>
                <a:ea typeface="微软雅黑"/>
                <a:cs typeface="Times New Roman"/>
              </a:rPr>
              <a:t>两解</a:t>
            </a:r>
            <a:endParaRPr lang="zh-CN" altLang="en-US" sz="2258" dirty="0">
              <a:solidFill>
                <a:srgbClr val="A5002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2639459" y="4286133"/>
            <a:ext cx="1037509" cy="4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zh-CN" altLang="en-US" sz="2258" dirty="0">
                <a:solidFill>
                  <a:srgbClr val="A50021"/>
                </a:solidFill>
                <a:latin typeface="Times New Roman"/>
                <a:ea typeface="微软雅黑"/>
                <a:cs typeface="Times New Roman"/>
              </a:rPr>
              <a:t>一解</a:t>
            </a:r>
            <a:endParaRPr lang="zh-CN" altLang="en-US" sz="2258" dirty="0">
              <a:solidFill>
                <a:srgbClr val="A5002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5656176" y="4286133"/>
            <a:ext cx="1026256" cy="4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zh-CN" altLang="en-US" sz="2258" dirty="0">
                <a:solidFill>
                  <a:srgbClr val="A50021"/>
                </a:solidFill>
                <a:latin typeface="Times New Roman"/>
                <a:ea typeface="微软雅黑"/>
                <a:cs typeface="Times New Roman"/>
              </a:rPr>
              <a:t>一解</a:t>
            </a:r>
            <a:endParaRPr lang="zh-CN" altLang="en-US" sz="2258" dirty="0">
              <a:solidFill>
                <a:srgbClr val="A5002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8258468" y="4286133"/>
            <a:ext cx="1612688" cy="4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zh-CN" altLang="en-US" sz="2258" dirty="0">
                <a:solidFill>
                  <a:srgbClr val="A50021"/>
                </a:solidFill>
                <a:latin typeface="Times New Roman"/>
                <a:ea typeface="微软雅黑"/>
                <a:cs typeface="Times New Roman"/>
              </a:rPr>
              <a:t>一解</a:t>
            </a:r>
            <a:endParaRPr lang="zh-CN" altLang="en-US" sz="2258" dirty="0">
              <a:solidFill>
                <a:srgbClr val="A5002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3038794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042539" y="1705553"/>
          <a:ext cx="10164751" cy="4535043"/>
        </p:xfrm>
        <a:graphic>
          <a:graphicData uri="http://schemas.openxmlformats.org/presentationml/2006/ole">
            <p:oleObj spid="_x0000_s3076" name="文档" r:id="rId3" imgW="11796119" imgH="5261836" progId="Word.Document.12">
              <p:embed/>
            </p:oleObj>
          </a:graphicData>
        </a:graphic>
      </p:graphicFrame>
      <p:grpSp>
        <p:nvGrpSpPr>
          <p:cNvPr id="3" name="组合 16"/>
          <p:cNvGrpSpPr>
            <a:grpSpLocks/>
          </p:cNvGrpSpPr>
          <p:nvPr/>
        </p:nvGrpSpPr>
        <p:grpSpPr bwMode="auto">
          <a:xfrm>
            <a:off x="817741" y="879668"/>
            <a:ext cx="10378961" cy="502895"/>
            <a:chOff x="1594572" y="1803366"/>
            <a:chExt cx="20228628" cy="978871"/>
          </a:xfrm>
        </p:grpSpPr>
        <p:grpSp>
          <p:nvGrpSpPr>
            <p:cNvPr id="4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78871"/>
              <a:chOff x="7309612" y="2089118"/>
              <a:chExt cx="5500726" cy="978871"/>
            </a:xfrm>
          </p:grpSpPr>
          <p:sp>
            <p:nvSpPr>
              <p:cNvPr id="6" name="TextBox 19"/>
              <p:cNvSpPr txBox="1">
                <a:spLocks noChangeArrowheads="1"/>
              </p:cNvSpPr>
              <p:nvPr/>
            </p:nvSpPr>
            <p:spPr bwMode="auto">
              <a:xfrm>
                <a:off x="7595363" y="2089118"/>
                <a:ext cx="5214975" cy="978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668" b="1">
                    <a:solidFill>
                      <a:srgbClr val="339B61"/>
                    </a:solidFill>
                    <a:latin typeface="微软雅黑" pitchFamily="34" charset="-122"/>
                    <a:ea typeface="微软雅黑" pitchFamily="34" charset="-122"/>
                  </a:rPr>
                  <a:t>课前双基巩固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7309612" y="2374484"/>
                <a:ext cx="214304" cy="21402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924"/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>
              <a:off x="2023178" y="2699099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914808422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7232212" y="2512700"/>
            <a:ext cx="3995068" cy="35918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924"/>
          </a:p>
        </p:txBody>
      </p:sp>
      <p:grpSp>
        <p:nvGrpSpPr>
          <p:cNvPr id="12312" name="组合 1"/>
          <p:cNvGrpSpPr>
            <a:grpSpLocks/>
          </p:cNvGrpSpPr>
          <p:nvPr/>
        </p:nvGrpSpPr>
        <p:grpSpPr bwMode="auto">
          <a:xfrm>
            <a:off x="1020114" y="1599657"/>
            <a:ext cx="2083386" cy="521964"/>
            <a:chOff x="2074961" y="4329310"/>
            <a:chExt cx="2677891" cy="684921"/>
          </a:xfrm>
        </p:grpSpPr>
        <p:pic>
          <p:nvPicPr>
            <p:cNvPr id="12323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74961" y="4329310"/>
              <a:ext cx="2677891" cy="597458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38" name="矩形 37"/>
            <p:cNvSpPr/>
            <p:nvPr/>
          </p:nvSpPr>
          <p:spPr>
            <a:xfrm>
              <a:off x="2424467" y="4354332"/>
              <a:ext cx="2060757" cy="6598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668" spc="103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对点演练</a:t>
              </a:r>
            </a:p>
          </p:txBody>
        </p:sp>
      </p:grpSp>
      <p:grpSp>
        <p:nvGrpSpPr>
          <p:cNvPr id="12313" name="组合 16"/>
          <p:cNvGrpSpPr>
            <a:grpSpLocks/>
          </p:cNvGrpSpPr>
          <p:nvPr/>
        </p:nvGrpSpPr>
        <p:grpSpPr bwMode="auto">
          <a:xfrm>
            <a:off x="817741" y="879668"/>
            <a:ext cx="10378961" cy="502895"/>
            <a:chOff x="1594572" y="1803366"/>
            <a:chExt cx="20228628" cy="978871"/>
          </a:xfrm>
        </p:grpSpPr>
        <p:grpSp>
          <p:nvGrpSpPr>
            <p:cNvPr id="12319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78871"/>
              <a:chOff x="7309612" y="2089118"/>
              <a:chExt cx="5500726" cy="978871"/>
            </a:xfrm>
          </p:grpSpPr>
          <p:sp>
            <p:nvSpPr>
              <p:cNvPr id="12321" name="TextBox 19"/>
              <p:cNvSpPr txBox="1">
                <a:spLocks noChangeArrowheads="1"/>
              </p:cNvSpPr>
              <p:nvPr/>
            </p:nvSpPr>
            <p:spPr bwMode="auto">
              <a:xfrm>
                <a:off x="7595363" y="2089118"/>
                <a:ext cx="5214975" cy="978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668" b="1">
                    <a:solidFill>
                      <a:srgbClr val="339B61"/>
                    </a:solidFill>
                    <a:latin typeface="微软雅黑" pitchFamily="34" charset="-122"/>
                    <a:ea typeface="微软雅黑" pitchFamily="34" charset="-122"/>
                  </a:rPr>
                  <a:t>课前双基巩固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309612" y="2374484"/>
                <a:ext cx="214304" cy="21402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924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2023178" y="2699099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6"/>
          <p:cNvSpPr txBox="1">
            <a:spLocks noChangeArrowheads="1"/>
          </p:cNvSpPr>
          <p:nvPr/>
        </p:nvSpPr>
        <p:spPr bwMode="auto">
          <a:xfrm>
            <a:off x="12994266" y="1925464"/>
            <a:ext cx="4068344" cy="422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79"/>
              </a:lnSpc>
            </a:pPr>
            <a:endParaRPr lang="zh-CN" altLang="en-US" sz="924"/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1001372" y="2170114"/>
            <a:ext cx="3042116" cy="479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58" b="1" dirty="0">
                <a:solidFill>
                  <a:srgbClr val="000000"/>
                </a:solidFill>
                <a:latin typeface="Times New Roman"/>
                <a:ea typeface="微软雅黑"/>
                <a:cs typeface="Times New Roman"/>
              </a:rPr>
              <a:t>题组一</a:t>
            </a:r>
            <a:r>
              <a:rPr lang="zh-CN" altLang="en-US" sz="2258" b="1" i="1" dirty="0">
                <a:solidFill>
                  <a:srgbClr val="00000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en-US" sz="2258" b="1" dirty="0">
                <a:solidFill>
                  <a:srgbClr val="000000"/>
                </a:solidFill>
                <a:latin typeface="Times New Roman"/>
                <a:ea typeface="微软雅黑"/>
                <a:cs typeface="Times New Roman"/>
              </a:rPr>
              <a:t>常识题</a:t>
            </a:r>
            <a:endParaRPr lang="zh-CN" altLang="en-US" sz="2258" b="1" dirty="0">
              <a:solidFill>
                <a:srgbClr val="000000"/>
              </a:solidFill>
              <a:latin typeface="NEU-BZ-S92"/>
              <a:ea typeface="方正书宋_GBK"/>
              <a:cs typeface="Times New Roman"/>
            </a:endParaRPr>
          </a:p>
        </p:txBody>
      </p:sp>
      <p:graphicFrame>
        <p:nvGraphicFramePr>
          <p:cNvPr id="12316" name="Object 28"/>
          <p:cNvGraphicFramePr>
            <a:graphicFrameLocks noChangeAspect="1"/>
          </p:cNvGraphicFramePr>
          <p:nvPr/>
        </p:nvGraphicFramePr>
        <p:xfrm>
          <a:off x="1016475" y="2839314"/>
          <a:ext cx="5590613" cy="3244901"/>
        </p:xfrm>
        <a:graphic>
          <a:graphicData uri="http://schemas.openxmlformats.org/presentationml/2006/ole">
            <p:oleObj spid="_x0000_s4104" name="文档" r:id="rId4" imgW="6812459" imgH="3968768" progId="Word.Document.12">
              <p:embed/>
            </p:oleObj>
          </a:graphicData>
        </a:graphic>
      </p:graphicFrame>
      <p:graphicFrame>
        <p:nvGraphicFramePr>
          <p:cNvPr id="12317" name="Object 29"/>
          <p:cNvGraphicFramePr>
            <a:graphicFrameLocks noChangeAspect="1"/>
          </p:cNvGraphicFramePr>
          <p:nvPr/>
        </p:nvGraphicFramePr>
        <p:xfrm>
          <a:off x="7467182" y="2695965"/>
          <a:ext cx="3648885" cy="1081634"/>
        </p:xfrm>
        <a:graphic>
          <a:graphicData uri="http://schemas.openxmlformats.org/presentationml/2006/ole">
            <p:oleObj spid="_x0000_s4105" name="文档" r:id="rId5" imgW="4340711" imgH="1295946" progId="Word.Document.12">
              <p:embed/>
            </p:oleObj>
          </a:graphicData>
        </a:graphic>
      </p:graphicFrame>
      <p:graphicFrame>
        <p:nvGraphicFramePr>
          <p:cNvPr id="12318" name="Object 30"/>
          <p:cNvGraphicFramePr>
            <a:graphicFrameLocks noChangeAspect="1"/>
          </p:cNvGraphicFramePr>
          <p:nvPr/>
        </p:nvGraphicFramePr>
        <p:xfrm>
          <a:off x="7467183" y="3293005"/>
          <a:ext cx="3544631" cy="3544631"/>
        </p:xfrm>
        <a:graphic>
          <a:graphicData uri="http://schemas.openxmlformats.org/presentationml/2006/ole">
            <p:oleObj spid="_x0000_s4106" name="文档" r:id="rId6" imgW="4403105" imgH="440218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24615922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32212" y="2072876"/>
            <a:ext cx="3995068" cy="3335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924"/>
          </a:p>
        </p:txBody>
      </p:sp>
      <p:grpSp>
        <p:nvGrpSpPr>
          <p:cNvPr id="3" name="组合 16"/>
          <p:cNvGrpSpPr>
            <a:grpSpLocks/>
          </p:cNvGrpSpPr>
          <p:nvPr/>
        </p:nvGrpSpPr>
        <p:grpSpPr bwMode="auto">
          <a:xfrm>
            <a:off x="817741" y="879668"/>
            <a:ext cx="10378961" cy="502895"/>
            <a:chOff x="1594572" y="1803366"/>
            <a:chExt cx="20228628" cy="978871"/>
          </a:xfrm>
        </p:grpSpPr>
        <p:grpSp>
          <p:nvGrpSpPr>
            <p:cNvPr id="4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78871"/>
              <a:chOff x="7309612" y="2089118"/>
              <a:chExt cx="5500726" cy="978871"/>
            </a:xfrm>
          </p:grpSpPr>
          <p:sp>
            <p:nvSpPr>
              <p:cNvPr id="6" name="TextBox 19"/>
              <p:cNvSpPr txBox="1">
                <a:spLocks noChangeArrowheads="1"/>
              </p:cNvSpPr>
              <p:nvPr/>
            </p:nvSpPr>
            <p:spPr bwMode="auto">
              <a:xfrm>
                <a:off x="7595363" y="2089118"/>
                <a:ext cx="5214975" cy="978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668" b="1">
                    <a:solidFill>
                      <a:srgbClr val="339B61"/>
                    </a:solidFill>
                    <a:latin typeface="微软雅黑" pitchFamily="34" charset="-122"/>
                    <a:ea typeface="微软雅黑" pitchFamily="34" charset="-122"/>
                  </a:rPr>
                  <a:t>课前双基巩固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7309612" y="2374484"/>
                <a:ext cx="214304" cy="21402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924"/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>
              <a:off x="2023178" y="2699099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Object 28"/>
          <p:cNvGraphicFramePr>
            <a:graphicFrameLocks noChangeAspect="1"/>
          </p:cNvGraphicFramePr>
          <p:nvPr/>
        </p:nvGraphicFramePr>
        <p:xfrm>
          <a:off x="1016475" y="1999572"/>
          <a:ext cx="5590613" cy="3244901"/>
        </p:xfrm>
        <a:graphic>
          <a:graphicData uri="http://schemas.openxmlformats.org/presentationml/2006/ole">
            <p:oleObj spid="_x0000_s5128" name="文档" r:id="rId3" imgW="6812459" imgH="3968768" progId="Word.Document.12">
              <p:embed/>
            </p:oleObj>
          </a:graphicData>
        </a:graphic>
      </p:graphicFrame>
      <p:graphicFrame>
        <p:nvGraphicFramePr>
          <p:cNvPr id="372739" name="Object 3"/>
          <p:cNvGraphicFramePr>
            <a:graphicFrameLocks noChangeAspect="1"/>
          </p:cNvGraphicFramePr>
          <p:nvPr/>
        </p:nvGraphicFramePr>
        <p:xfrm>
          <a:off x="7468811" y="2219484"/>
          <a:ext cx="3648885" cy="651587"/>
        </p:xfrm>
        <a:graphic>
          <a:graphicData uri="http://schemas.openxmlformats.org/presentationml/2006/ole">
            <p:oleObj spid="_x0000_s5129" name="文档" r:id="rId4" imgW="4373342" imgH="784114" progId="Word.Document.12">
              <p:embed/>
            </p:oleObj>
          </a:graphicData>
        </a:graphic>
      </p:graphicFrame>
      <p:graphicFrame>
        <p:nvGraphicFramePr>
          <p:cNvPr id="372740" name="Object 4"/>
          <p:cNvGraphicFramePr>
            <a:graphicFrameLocks noChangeAspect="1"/>
          </p:cNvGraphicFramePr>
          <p:nvPr/>
        </p:nvGraphicFramePr>
        <p:xfrm>
          <a:off x="7467183" y="2761124"/>
          <a:ext cx="3492504" cy="3114584"/>
        </p:xfrm>
        <a:graphic>
          <a:graphicData uri="http://schemas.openxmlformats.org/presentationml/2006/ole">
            <p:oleObj spid="_x0000_s5130" name="文档" r:id="rId5" imgW="4403105" imgH="393387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56528505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52124" y="2072876"/>
            <a:ext cx="3775156" cy="3042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924"/>
          </a:p>
        </p:txBody>
      </p:sp>
      <p:grpSp>
        <p:nvGrpSpPr>
          <p:cNvPr id="3" name="组合 16"/>
          <p:cNvGrpSpPr>
            <a:grpSpLocks/>
          </p:cNvGrpSpPr>
          <p:nvPr/>
        </p:nvGrpSpPr>
        <p:grpSpPr bwMode="auto">
          <a:xfrm>
            <a:off x="817741" y="879668"/>
            <a:ext cx="10378961" cy="502895"/>
            <a:chOff x="1594572" y="1803366"/>
            <a:chExt cx="20228628" cy="978871"/>
          </a:xfrm>
        </p:grpSpPr>
        <p:grpSp>
          <p:nvGrpSpPr>
            <p:cNvPr id="4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78871"/>
              <a:chOff x="7309612" y="2089118"/>
              <a:chExt cx="5500726" cy="978871"/>
            </a:xfrm>
          </p:grpSpPr>
          <p:sp>
            <p:nvSpPr>
              <p:cNvPr id="6" name="TextBox 19"/>
              <p:cNvSpPr txBox="1">
                <a:spLocks noChangeArrowheads="1"/>
              </p:cNvSpPr>
              <p:nvPr/>
            </p:nvSpPr>
            <p:spPr bwMode="auto">
              <a:xfrm>
                <a:off x="7595363" y="2089118"/>
                <a:ext cx="5214975" cy="978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668" b="1">
                    <a:solidFill>
                      <a:srgbClr val="339B61"/>
                    </a:solidFill>
                    <a:latin typeface="微软雅黑" pitchFamily="34" charset="-122"/>
                    <a:ea typeface="微软雅黑" pitchFamily="34" charset="-122"/>
                  </a:rPr>
                  <a:t>课前双基巩固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7309612" y="2374484"/>
                <a:ext cx="214304" cy="21402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924"/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>
              <a:off x="2023178" y="2699099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Object 28"/>
          <p:cNvGraphicFramePr>
            <a:graphicFrameLocks noChangeAspect="1"/>
          </p:cNvGraphicFramePr>
          <p:nvPr/>
        </p:nvGraphicFramePr>
        <p:xfrm>
          <a:off x="1016475" y="2005283"/>
          <a:ext cx="6294327" cy="3218838"/>
        </p:xfrm>
        <a:graphic>
          <a:graphicData uri="http://schemas.openxmlformats.org/presentationml/2006/ole">
            <p:oleObj spid="_x0000_s6152" name="文档" r:id="rId3" imgW="7669485" imgH="3937115" progId="Word.Document.12">
              <p:embed/>
            </p:oleObj>
          </a:graphicData>
        </a:graphic>
      </p:graphicFrame>
      <p:graphicFrame>
        <p:nvGraphicFramePr>
          <p:cNvPr id="373763" name="Object 3"/>
          <p:cNvGraphicFramePr>
            <a:graphicFrameLocks noChangeAspect="1"/>
          </p:cNvGraphicFramePr>
          <p:nvPr/>
        </p:nvGraphicFramePr>
        <p:xfrm>
          <a:off x="7679761" y="2213791"/>
          <a:ext cx="3648885" cy="1303173"/>
        </p:xfrm>
        <a:graphic>
          <a:graphicData uri="http://schemas.openxmlformats.org/presentationml/2006/ole">
            <p:oleObj spid="_x0000_s6153" name="文档" r:id="rId4" imgW="4373342" imgH="1568588" progId="Word.Document.12">
              <p:embed/>
            </p:oleObj>
          </a:graphicData>
        </a:graphic>
      </p:graphicFrame>
      <p:graphicFrame>
        <p:nvGraphicFramePr>
          <p:cNvPr id="373764" name="Object 4"/>
          <p:cNvGraphicFramePr>
            <a:graphicFrameLocks noChangeAspect="1"/>
          </p:cNvGraphicFramePr>
          <p:nvPr/>
        </p:nvGraphicFramePr>
        <p:xfrm>
          <a:off x="7675690" y="2774156"/>
          <a:ext cx="3492504" cy="3544631"/>
        </p:xfrm>
        <a:graphic>
          <a:graphicData uri="http://schemas.openxmlformats.org/presentationml/2006/ole">
            <p:oleObj spid="_x0000_s6154" name="文档" r:id="rId5" imgW="4403105" imgH="447844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06583394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88776" y="2072876"/>
            <a:ext cx="3738504" cy="3335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924"/>
          </a:p>
        </p:txBody>
      </p:sp>
      <p:grpSp>
        <p:nvGrpSpPr>
          <p:cNvPr id="3" name="组合 16"/>
          <p:cNvGrpSpPr>
            <a:grpSpLocks/>
          </p:cNvGrpSpPr>
          <p:nvPr/>
        </p:nvGrpSpPr>
        <p:grpSpPr bwMode="auto">
          <a:xfrm>
            <a:off x="817741" y="879668"/>
            <a:ext cx="10378961" cy="502895"/>
            <a:chOff x="1594572" y="1803366"/>
            <a:chExt cx="20228628" cy="978871"/>
          </a:xfrm>
        </p:grpSpPr>
        <p:grpSp>
          <p:nvGrpSpPr>
            <p:cNvPr id="4" name="组合 17"/>
            <p:cNvGrpSpPr>
              <a:grpSpLocks/>
            </p:cNvGrpSpPr>
            <p:nvPr/>
          </p:nvGrpSpPr>
          <p:grpSpPr bwMode="auto">
            <a:xfrm>
              <a:off x="1594572" y="1803366"/>
              <a:ext cx="5500726" cy="978871"/>
              <a:chOff x="7309612" y="2089118"/>
              <a:chExt cx="5500726" cy="978871"/>
            </a:xfrm>
          </p:grpSpPr>
          <p:sp>
            <p:nvSpPr>
              <p:cNvPr id="6" name="TextBox 19"/>
              <p:cNvSpPr txBox="1">
                <a:spLocks noChangeArrowheads="1"/>
              </p:cNvSpPr>
              <p:nvPr/>
            </p:nvSpPr>
            <p:spPr bwMode="auto">
              <a:xfrm>
                <a:off x="7595363" y="2089118"/>
                <a:ext cx="5214975" cy="978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668" b="1">
                    <a:solidFill>
                      <a:srgbClr val="339B61"/>
                    </a:solidFill>
                    <a:latin typeface="微软雅黑" pitchFamily="34" charset="-122"/>
                    <a:ea typeface="微软雅黑" pitchFamily="34" charset="-122"/>
                  </a:rPr>
                  <a:t>课前双基巩固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7309612" y="2374484"/>
                <a:ext cx="214304" cy="214025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924"/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>
              <a:off x="2023178" y="2699099"/>
              <a:ext cx="1980002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Object 28"/>
          <p:cNvGraphicFramePr>
            <a:graphicFrameLocks noChangeAspect="1"/>
          </p:cNvGraphicFramePr>
          <p:nvPr/>
        </p:nvGraphicFramePr>
        <p:xfrm>
          <a:off x="1016475" y="2005283"/>
          <a:ext cx="6333422" cy="3218838"/>
        </p:xfrm>
        <a:graphic>
          <a:graphicData uri="http://schemas.openxmlformats.org/presentationml/2006/ole">
            <p:oleObj spid="_x0000_s7176" name="文档" r:id="rId3" imgW="7717177" imgH="3937115" progId="Word.Document.12">
              <p:embed/>
            </p:oleObj>
          </a:graphicData>
        </a:graphic>
      </p:graphicFrame>
      <p:graphicFrame>
        <p:nvGraphicFramePr>
          <p:cNvPr id="374787" name="Object 3"/>
          <p:cNvGraphicFramePr>
            <a:graphicFrameLocks noChangeAspect="1"/>
          </p:cNvGraphicFramePr>
          <p:nvPr/>
        </p:nvGraphicFramePr>
        <p:xfrm>
          <a:off x="7636595" y="2213791"/>
          <a:ext cx="3648885" cy="781904"/>
        </p:xfrm>
        <a:graphic>
          <a:graphicData uri="http://schemas.openxmlformats.org/presentationml/2006/ole">
            <p:oleObj spid="_x0000_s7177" name="文档" r:id="rId4" imgW="4340711" imgH="936261" progId="Word.Document.12">
              <p:embed/>
            </p:oleObj>
          </a:graphicData>
        </a:graphic>
      </p:graphicFrame>
      <p:graphicFrame>
        <p:nvGraphicFramePr>
          <p:cNvPr id="374788" name="Object 4"/>
          <p:cNvGraphicFramePr>
            <a:graphicFrameLocks noChangeAspect="1"/>
          </p:cNvGraphicFramePr>
          <p:nvPr/>
        </p:nvGraphicFramePr>
        <p:xfrm>
          <a:off x="7635384" y="2761124"/>
          <a:ext cx="3492504" cy="3114584"/>
        </p:xfrm>
        <a:graphic>
          <a:graphicData uri="http://schemas.openxmlformats.org/presentationml/2006/ole">
            <p:oleObj spid="_x0000_s7178" name="文档" r:id="rId5" imgW="4403105" imgH="393387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83052122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2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0</TotalTime>
  <Words>327</Words>
  <Application>Microsoft Office PowerPoint</Application>
  <PresentationFormat>自定义</PresentationFormat>
  <Paragraphs>56</Paragraphs>
  <Slides>33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主题2</vt:lpstr>
      <vt:lpstr>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 </dc:creator>
  <dcterms:created xsi:type="dcterms:W3CDTF">2018-12-18T11:00:13Z</dcterms:created>
  <dcterms:modified xsi:type="dcterms:W3CDTF">2019-03-13T08:35:36Z</dcterms:modified>
</cp:coreProperties>
</file>