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9"/>
  </p:notesMasterIdLst>
  <p:sldIdLst>
    <p:sldId id="256" r:id="rId2"/>
    <p:sldId id="257" r:id="rId3"/>
    <p:sldId id="358" r:id="rId4"/>
    <p:sldId id="363" r:id="rId5"/>
    <p:sldId id="456" r:id="rId6"/>
    <p:sldId id="371" r:id="rId7"/>
    <p:sldId id="457" r:id="rId8"/>
    <p:sldId id="459" r:id="rId9"/>
    <p:sldId id="460" r:id="rId10"/>
    <p:sldId id="372" r:id="rId11"/>
    <p:sldId id="378" r:id="rId12"/>
    <p:sldId id="452" r:id="rId13"/>
    <p:sldId id="468" r:id="rId14"/>
    <p:sldId id="469" r:id="rId15"/>
    <p:sldId id="470" r:id="rId16"/>
    <p:sldId id="471" r:id="rId17"/>
    <p:sldId id="472" r:id="rId18"/>
    <p:sldId id="725" r:id="rId19"/>
    <p:sldId id="473" r:id="rId20"/>
    <p:sldId id="474" r:id="rId21"/>
    <p:sldId id="726" r:id="rId22"/>
    <p:sldId id="477" r:id="rId23"/>
    <p:sldId id="478" r:id="rId24"/>
    <p:sldId id="479" r:id="rId25"/>
    <p:sldId id="480" r:id="rId26"/>
    <p:sldId id="481" r:id="rId27"/>
    <p:sldId id="482" r:id="rId28"/>
    <p:sldId id="483" r:id="rId29"/>
    <p:sldId id="484" r:id="rId30"/>
    <p:sldId id="728" r:id="rId31"/>
    <p:sldId id="485" r:id="rId32"/>
    <p:sldId id="486" r:id="rId33"/>
    <p:sldId id="487" r:id="rId34"/>
    <p:sldId id="488" r:id="rId35"/>
    <p:sldId id="490" r:id="rId36"/>
    <p:sldId id="492" r:id="rId37"/>
    <p:sldId id="494" r:id="rId38"/>
    <p:sldId id="547" r:id="rId39"/>
    <p:sldId id="546" r:id="rId40"/>
    <p:sldId id="548" r:id="rId41"/>
    <p:sldId id="549" r:id="rId42"/>
    <p:sldId id="550" r:id="rId43"/>
    <p:sldId id="551" r:id="rId44"/>
    <p:sldId id="553" r:id="rId45"/>
    <p:sldId id="552" r:id="rId46"/>
    <p:sldId id="554" r:id="rId47"/>
    <p:sldId id="555" r:id="rId48"/>
    <p:sldId id="638" r:id="rId49"/>
    <p:sldId id="556" r:id="rId50"/>
    <p:sldId id="557" r:id="rId51"/>
    <p:sldId id="558" r:id="rId52"/>
    <p:sldId id="640" r:id="rId53"/>
    <p:sldId id="559" r:id="rId54"/>
    <p:sldId id="561" r:id="rId55"/>
    <p:sldId id="562" r:id="rId56"/>
    <p:sldId id="641" r:id="rId57"/>
    <p:sldId id="560" r:id="rId58"/>
    <p:sldId id="642" r:id="rId59"/>
    <p:sldId id="563" r:id="rId60"/>
    <p:sldId id="564" r:id="rId61"/>
    <p:sldId id="643" r:id="rId62"/>
    <p:sldId id="644" r:id="rId63"/>
    <p:sldId id="566" r:id="rId64"/>
    <p:sldId id="565" r:id="rId65"/>
    <p:sldId id="567" r:id="rId66"/>
    <p:sldId id="568" r:id="rId67"/>
    <p:sldId id="569" r:id="rId68"/>
    <p:sldId id="570" r:id="rId69"/>
    <p:sldId id="571" r:id="rId70"/>
    <p:sldId id="572" r:id="rId71"/>
    <p:sldId id="573" r:id="rId72"/>
    <p:sldId id="574" r:id="rId73"/>
    <p:sldId id="575" r:id="rId74"/>
    <p:sldId id="576" r:id="rId75"/>
    <p:sldId id="577" r:id="rId76"/>
    <p:sldId id="578" r:id="rId77"/>
    <p:sldId id="579" r:id="rId78"/>
    <p:sldId id="581" r:id="rId79"/>
    <p:sldId id="583" r:id="rId80"/>
    <p:sldId id="582" r:id="rId81"/>
    <p:sldId id="645" r:id="rId82"/>
    <p:sldId id="580" r:id="rId83"/>
    <p:sldId id="633" r:id="rId84"/>
    <p:sldId id="634" r:id="rId85"/>
    <p:sldId id="635" r:id="rId86"/>
    <p:sldId id="637" r:id="rId87"/>
    <p:sldId id="545" r:id="rId88"/>
    <p:sldId id="493" r:id="rId89"/>
    <p:sldId id="495" r:id="rId90"/>
    <p:sldId id="496" r:id="rId91"/>
    <p:sldId id="497" r:id="rId92"/>
    <p:sldId id="498" r:id="rId93"/>
    <p:sldId id="499" r:id="rId94"/>
    <p:sldId id="500" r:id="rId95"/>
    <p:sldId id="501" r:id="rId96"/>
    <p:sldId id="502" r:id="rId97"/>
    <p:sldId id="503" r:id="rId98"/>
    <p:sldId id="504" r:id="rId99"/>
    <p:sldId id="505" r:id="rId100"/>
    <p:sldId id="506" r:id="rId101"/>
    <p:sldId id="507" r:id="rId102"/>
    <p:sldId id="730" r:id="rId103"/>
    <p:sldId id="508" r:id="rId104"/>
    <p:sldId id="729" r:id="rId105"/>
    <p:sldId id="509" r:id="rId106"/>
    <p:sldId id="510" r:id="rId107"/>
    <p:sldId id="511" r:id="rId108"/>
    <p:sldId id="512" r:id="rId109"/>
    <p:sldId id="513" r:id="rId110"/>
    <p:sldId id="731" r:id="rId111"/>
    <p:sldId id="514" r:id="rId112"/>
    <p:sldId id="515" r:id="rId113"/>
    <p:sldId id="516" r:id="rId114"/>
    <p:sldId id="732" r:id="rId115"/>
    <p:sldId id="517" r:id="rId116"/>
    <p:sldId id="518" r:id="rId117"/>
    <p:sldId id="733" r:id="rId118"/>
    <p:sldId id="520" r:id="rId119"/>
    <p:sldId id="521" r:id="rId120"/>
    <p:sldId id="522" r:id="rId121"/>
    <p:sldId id="523" r:id="rId122"/>
    <p:sldId id="525" r:id="rId123"/>
    <p:sldId id="526" r:id="rId124"/>
    <p:sldId id="527" r:id="rId125"/>
    <p:sldId id="528" r:id="rId126"/>
    <p:sldId id="529" r:id="rId127"/>
    <p:sldId id="530" r:id="rId128"/>
    <p:sldId id="532" r:id="rId129"/>
    <p:sldId id="534" r:id="rId130"/>
    <p:sldId id="535" r:id="rId131"/>
    <p:sldId id="536" r:id="rId132"/>
    <p:sldId id="539" r:id="rId133"/>
    <p:sldId id="540" r:id="rId134"/>
    <p:sldId id="541" r:id="rId135"/>
    <p:sldId id="542" r:id="rId136"/>
    <p:sldId id="543" r:id="rId137"/>
    <p:sldId id="544" r:id="rId1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9E96"/>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5"/>
    <p:restoredTop sz="94674"/>
  </p:normalViewPr>
  <p:slideViewPr>
    <p:cSldViewPr>
      <p:cViewPr varScale="1">
        <p:scale>
          <a:sx n="60" d="100"/>
          <a:sy n="60" d="100"/>
        </p:scale>
        <p:origin x="-744" y="-78"/>
      </p:cViewPr>
      <p:guideLst>
        <p:guide orient="horz" pos="2170"/>
        <p:guide pos="383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B1F30-A2C1-478C-9FA2-073D4DC48B7D}" type="datetimeFigureOut">
              <a:rPr lang="zh-CN" altLang="en-US" smtClean="0"/>
              <a:pPr/>
              <a:t>2019/7/15 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AEFF8-A9D6-4BDA-A24A-832BDB70C22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87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37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9AEFF8-A9D6-4BDA-A24A-832BDB70C229}" type="slidenum">
              <a:rPr lang="zh-CN" altLang="en-US" smtClean="0"/>
              <a:pPr/>
              <a:t>63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1"/>
            <a:ext cx="2844800" cy="365125"/>
          </a:xfrm>
          <a:prstGeom prst="rect">
            <a:avLst/>
          </a:prstGeom>
        </p:spPr>
        <p:txBody>
          <a:bodyPr/>
          <a:lstStyle/>
          <a:p>
            <a:fld id="{6FD46EE5-268D-471D-B947-D13DA9B4CE5A}" type="datetime1">
              <a:rPr lang="zh-CN" altLang="en-US" smtClean="0"/>
              <a:pPr/>
              <a:t>2019/7/15 Monday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00" y="6356351"/>
            <a:ext cx="2844800" cy="365125"/>
          </a:xfrm>
          <a:prstGeom prst="rect">
            <a:avLst/>
          </a:prstGeom>
        </p:spPr>
        <p:txBody>
          <a:bodyPr/>
          <a:lstStyle/>
          <a:p>
            <a:fld id="{53A34AF9-1664-4634-98DD-8A193B72BA2B}" type="datetime1">
              <a:rPr lang="zh-CN" altLang="en-US" smtClean="0"/>
              <a:pPr/>
              <a:t>2019/7/15 Monday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00.xml.rels><?xml version="1.0" encoding="UTF-8" standalone="yes"?>
<Relationships xmlns="http://schemas.openxmlformats.org/package/2006/relationships"><Relationship Id="rId3" Type="http://schemas.openxmlformats.org/officeDocument/2006/relationships/image" Target="ppt/slides/ppt/slides/ppt/slides/ppt/slides/ppt/slides/ppt/slides/ppt/slides/ppt/slides/ppt/slides/xj12-1.TIF" TargetMode="External"/><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jpe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ppt/slides/ppt/slides/ppt/slides/ppt/slides/ppt/slides/ppt/slides/ppt/slides/ppt/slides/ppt/slides/Sx13-10.tif" TargetMode="External"/><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clipboard/drawings/ppt/slides/ppt/slides/ppt/slides/ppt/slides/ppt/slides/ppt/slides/ppt/slides/ppt/slides/ppt/slides/19SX12-16.TIF" TargetMode="External"/><Relationship Id="rId2" Type="http://schemas.openxmlformats.org/officeDocument/2006/relationships/image" Target="../media/image99.png"/><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11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xml"/><Relationship Id="rId5" Type="http://schemas.openxmlformats.org/officeDocument/2006/relationships/image" Target="../media/image104.png"/><Relationship Id="rId4" Type="http://schemas.openxmlformats.org/officeDocument/2006/relationships/image" Target="../media/image103.png"/></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jpeg"/><Relationship Id="rId1" Type="http://schemas.openxmlformats.org/officeDocument/2006/relationships/slideLayout" Target="../slideLayouts/slideLayout1.xml"/><Relationship Id="rId5" Type="http://schemas.openxmlformats.org/officeDocument/2006/relationships/image" Target="../media/image108.png"/><Relationship Id="rId4" Type="http://schemas.openxmlformats.org/officeDocument/2006/relationships/image" Target="../media/image107.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110.jpe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3" Type="http://schemas.openxmlformats.org/officeDocument/2006/relationships/image" Target="../media/image11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7.vml"/><Relationship Id="rId4" Type="http://schemas.openxmlformats.org/officeDocument/2006/relationships/oleObject" Target="../embeddings/oleObject10.bin"/></Relationships>
</file>

<file path=ppt/slides/_rels/slide131.xml.rels><?xml version="1.0" encoding="UTF-8" standalone="yes"?>
<Relationships xmlns="http://schemas.openxmlformats.org/package/2006/relationships"><Relationship Id="rId3" Type="http://schemas.openxmlformats.org/officeDocument/2006/relationships/image" Target="ppt/slides/ppt/slides/ppt/slides/ppt/slides/ppt/slides/ppt/slides/ppt/slides/ppt/slides/KBQGWKS1-6.TIF" TargetMode="External"/><Relationship Id="rId2" Type="http://schemas.openxmlformats.org/officeDocument/2006/relationships/image" Target="../media/image113.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134.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87.xml"/><Relationship Id="rId4" Type="http://schemas.openxmlformats.org/officeDocument/2006/relationships/slide" Target="slide3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3.xml"/><Relationship Id="rId4" Type="http://schemas.openxmlformats.org/officeDocument/2006/relationships/slide" Target="slide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ppt/slides/ppt/slides/ppt/slides/ppt/slides/ppt/slides/ppt/slides/ppt/slides/ppt/slides/ppt/slides/QG2LS3.TIF" TargetMode="External"/><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ppt/slides/ppt/slides/ppt/slides/ppt/slides/ppt/slides/ppt/slides/ppt/slides/ppt/slides/ppt/slides/QG2LS3a.TIF" TargetMode="Externa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57.xml"/><Relationship Id="rId5" Type="http://schemas.openxmlformats.org/officeDocument/2006/relationships/slide" Target="slide44.xml"/><Relationship Id="rId4" Type="http://schemas.openxmlformats.org/officeDocument/2006/relationships/slide" Target="slide38.xml"/></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82.xml"/><Relationship Id="rId5" Type="http://schemas.openxmlformats.org/officeDocument/2006/relationships/slide" Target="slide71.xml"/><Relationship Id="rId4" Type="http://schemas.openxmlformats.org/officeDocument/2006/relationships/slide" Target="slide64.xml"/></Relationships>
</file>

<file path=ppt/slides/_rels/slide6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69.png"/><Relationship Id="rId4" Type="http://schemas.openxmlformats.org/officeDocument/2006/relationships/oleObject" Target="../embeddings/oleObject9.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0.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 Target="slide3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4" Type="http://schemas.openxmlformats.org/officeDocument/2006/relationships/image" Target="../media/image8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09.xml"/><Relationship Id="rId4" Type="http://schemas.openxmlformats.org/officeDocument/2006/relationships/slide" Target="slide88.xml"/></Relationships>
</file>

<file path=ppt/slides/_rels/slide8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79476" y="2439233"/>
            <a:ext cx="9829092" cy="1014730"/>
          </a:xfrm>
          <a:prstGeom prst="rect">
            <a:avLst/>
          </a:prstGeom>
          <a:noFill/>
        </p:spPr>
        <p:txBody>
          <a:bodyPr wrap="square" rtlCol="0">
            <a:spAutoFit/>
          </a:bodyPr>
          <a:lstStyle/>
          <a:p>
            <a:pPr algn="ctr"/>
            <a:r>
              <a:rPr kumimoji="1" lang="zh-CN" altLang="en-US" sz="6000" b="1" dirty="0">
                <a:solidFill>
                  <a:srgbClr val="009E96"/>
                </a:solidFill>
                <a:latin typeface="+mj-ea"/>
                <a:ea typeface="+mj-ea"/>
              </a:rPr>
              <a:t>专题十二</a:t>
            </a:r>
            <a:r>
              <a:rPr kumimoji="1" lang="en-US" altLang="zh-CN" sz="6000" b="1" dirty="0">
                <a:solidFill>
                  <a:srgbClr val="009E96"/>
                </a:solidFill>
                <a:latin typeface="+mj-ea"/>
                <a:ea typeface="+mj-ea"/>
              </a:rPr>
              <a:t> </a:t>
            </a:r>
            <a:r>
              <a:rPr kumimoji="1" lang="zh-CN" altLang="en-US" sz="6000" b="1" dirty="0">
                <a:solidFill>
                  <a:srgbClr val="009E96"/>
                </a:solidFill>
                <a:latin typeface="+mj-ea"/>
                <a:ea typeface="+mj-ea"/>
              </a:rPr>
              <a:t>概率与统计</a:t>
            </a:r>
            <a:endParaRPr kumimoji="1" lang="en-US" altLang="zh-CN" sz="6000" b="1" dirty="0">
              <a:solidFill>
                <a:srgbClr val="009E96"/>
              </a:solidFill>
              <a:latin typeface="+mj-ea"/>
              <a:ea typeface="+mj-ea"/>
            </a:endParaRPr>
          </a:p>
        </p:txBody>
      </p:sp>
      <p:sp>
        <p:nvSpPr>
          <p:cNvPr id="6" name="六边形 5"/>
          <p:cNvSpPr/>
          <p:nvPr/>
        </p:nvSpPr>
        <p:spPr>
          <a:xfrm>
            <a:off x="1451484" y="1900353"/>
            <a:ext cx="504056" cy="434531"/>
          </a:xfrm>
          <a:prstGeom prst="hexagon">
            <a:avLst/>
          </a:prstGeom>
          <a:noFill/>
          <a:ln>
            <a:solidFill>
              <a:srgbClr val="009E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六边形 23"/>
          <p:cNvSpPr/>
          <p:nvPr/>
        </p:nvSpPr>
        <p:spPr>
          <a:xfrm>
            <a:off x="1239449" y="1807588"/>
            <a:ext cx="504056" cy="434531"/>
          </a:xfrm>
          <a:prstGeom prst="hexagon">
            <a:avLst/>
          </a:prstGeom>
          <a:solidFill>
            <a:srgbClr val="009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p:nvSpPr>
        <p:spPr>
          <a:xfrm>
            <a:off x="10456508" y="3518272"/>
            <a:ext cx="504056" cy="434531"/>
          </a:xfrm>
          <a:prstGeom prst="hexagon">
            <a:avLst/>
          </a:prstGeom>
          <a:noFill/>
          <a:ln>
            <a:solidFill>
              <a:srgbClr val="009E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a:off x="10704512" y="3645024"/>
            <a:ext cx="504056" cy="434531"/>
          </a:xfrm>
          <a:prstGeom prst="hexagon">
            <a:avLst/>
          </a:prstGeom>
          <a:solidFill>
            <a:srgbClr val="009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
        <p:nvSpPr>
          <p:cNvPr id="100" name="文本框 99"/>
          <p:cNvSpPr txBox="1"/>
          <p:nvPr/>
        </p:nvSpPr>
        <p:spPr>
          <a:xfrm>
            <a:off x="845185" y="1353185"/>
            <a:ext cx="8038465" cy="3969385"/>
          </a:xfrm>
          <a:prstGeom prst="rect">
            <a:avLst/>
          </a:prstGeom>
          <a:noFill/>
          <a:ln w="9525">
            <a:noFill/>
          </a:ln>
        </p:spPr>
        <p:txBody>
          <a:bodyPr wrap="square">
            <a:spAutoFit/>
          </a:bodyPr>
          <a:lstStyle/>
          <a:p>
            <a:pPr indent="0" fontAlgn="auto">
              <a:lnSpc>
                <a:spcPct val="15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古典概型的概率公式</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在基本事件总数为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的古典概型中，每个基本事件发生的概率都是相等的，即每个基本事件发生的概率都是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n(1).</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如果随机事件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包含的基本事件数为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m</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，由互斥事件的概率加法公式可得</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n(m).</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对于古典概型，随机事件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的概率为</a:t>
            </a:r>
            <a:endParaRPr lang="en-US" sz="2400" b="0">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 name="对象 6">
            <a:hlinkClick r:id="" action="ppaction://ole?verb=0"/>
          </p:cNvPr>
          <p:cNvGraphicFramePr>
            <a:graphicFrameLocks/>
          </p:cNvGraphicFramePr>
          <p:nvPr/>
        </p:nvGraphicFramePr>
        <p:xfrm>
          <a:off x="5660708" y="4119880"/>
          <a:ext cx="4226560" cy="810895"/>
        </p:xfrm>
        <a:graphic>
          <a:graphicData uri="http://schemas.openxmlformats.org/presentationml/2006/ole">
            <p:oleObj spid="_x0000_s18433" r:id="rId4" imgW="2184120" imgH="419040" progId="Equations">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000" fill="hold">
                                          <p:stCondLst>
                                            <p:cond delay="0"/>
                                          </p:stCondLst>
                                        </p:cTn>
                                        <p:tgtEl>
                                          <p:spTgt spid="100"/>
                                        </p:tgtEl>
                                        <p:attrNameLst>
                                          <p:attrName>style.visibility</p:attrName>
                                        </p:attrNameLst>
                                      </p:cBhvr>
                                      <p:to>
                                        <p:strVal val="visible"/>
                                      </p:to>
                                    </p:set>
                                    <p:anim calcmode="lin" valueType="num">
                                      <p:cBhvr>
                                        <p:cTn id="7" dur="1000" fill="hold"/>
                                        <p:tgtEl>
                                          <p:spTgt spid="100"/>
                                        </p:tgtEl>
                                        <p:attrNameLst>
                                          <p:attrName>ppt_w</p:attrName>
                                        </p:attrNameLst>
                                      </p:cBhvr>
                                      <p:tavLst>
                                        <p:tav tm="0">
                                          <p:val>
                                            <p:strVal val="#ppt_w*0.70"/>
                                          </p:val>
                                        </p:tav>
                                        <p:tav tm="100000">
                                          <p:val>
                                            <p:strVal val="#ppt_w"/>
                                          </p:val>
                                        </p:tav>
                                      </p:tavLst>
                                    </p:anim>
                                    <p:anim calcmode="lin" valueType="num">
                                      <p:cBhvr>
                                        <p:cTn id="8" dur="1000" fill="hold"/>
                                        <p:tgtEl>
                                          <p:spTgt spid="100"/>
                                        </p:tgtEl>
                                        <p:attrNameLst>
                                          <p:attrName>ppt_h</p:attrName>
                                        </p:attrNameLst>
                                      </p:cBhvr>
                                      <p:tavLst>
                                        <p:tav tm="0">
                                          <p:val>
                                            <p:strVal val="#ppt_h"/>
                                          </p:val>
                                        </p:tav>
                                        <p:tav tm="100000">
                                          <p:val>
                                            <p:strVal val="#ppt_h"/>
                                          </p:val>
                                        </p:tav>
                                      </p:tavLst>
                                    </p:anim>
                                    <p:animEffect transition="in" filter="fade">
                                      <p:cBhvr>
                                        <p:cTn id="9" dur="1000"/>
                                        <p:tgtEl>
                                          <p:spTgt spid="100"/>
                                        </p:tgtEl>
                                      </p:cBhvr>
                                    </p:animEffect>
                                  </p:childTnLst>
                                </p:cTn>
                              </p:par>
                              <p:par>
                                <p:cTn id="10" presetID="55" presetClass="entr" presetSubtype="0" fill="hold" nodeType="withEffect">
                                  <p:stCondLst>
                                    <p:cond delay="0"/>
                                  </p:stCondLst>
                                  <p:childTnLst>
                                    <p:set>
                                      <p:cBhvr>
                                        <p:cTn id="11" dur="1000"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100</a:t>
            </a:fld>
            <a:endParaRPr lang="zh-CN" altLang="en-US"/>
          </a:p>
        </p:txBody>
      </p:sp>
      <p:pic>
        <p:nvPicPr>
          <p:cNvPr id="3" name="图片 -2147482613" descr="xj12-1.TIF"/>
          <p:cNvPicPr>
            <a:picLocks noChangeAspect="1"/>
          </p:cNvPicPr>
          <p:nvPr/>
        </p:nvPicPr>
        <p:blipFill>
          <a:blip r:embed="rId2" r:link="rId3" cstate="print"/>
          <a:stretch>
            <a:fillRect/>
          </a:stretch>
        </p:blipFill>
        <p:spPr>
          <a:xfrm>
            <a:off x="2207895" y="3775710"/>
            <a:ext cx="6529705" cy="2103755"/>
          </a:xfrm>
          <a:prstGeom prst="rect">
            <a:avLst/>
          </a:prstGeom>
          <a:noFill/>
          <a:ln w="9525">
            <a:noFill/>
          </a:ln>
        </p:spPr>
      </p:pic>
      <p:sp>
        <p:nvSpPr>
          <p:cNvPr id="4" name="文本框 3"/>
          <p:cNvSpPr txBox="1"/>
          <p:nvPr/>
        </p:nvSpPr>
        <p:spPr>
          <a:xfrm>
            <a:off x="817880" y="962660"/>
            <a:ext cx="10377805" cy="2676525"/>
          </a:xfrm>
          <a:prstGeom prst="rect">
            <a:avLst/>
          </a:prstGeom>
          <a:noFill/>
        </p:spPr>
        <p:txBody>
          <a:bodyPr wrap="square" rtlCol="0" anchor="t">
            <a:spAutoFit/>
          </a:bodyPr>
          <a:lstStyle/>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利用散点图识别两个变量之间的关系</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①</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如果所有的样本点都落在某一直线附近，变量之间就有线性相关关系，如图</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②</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如果所有的样本点都落在某一函数曲线</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不是一条直线</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附近，变量之间就有非线性相关关系，如图</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③</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如果散点图中的点的分布几乎没有什么规则，这两个变量之间不具有相关关系，即两个变量之间是相互独立的，如图</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3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 calcmode="lin" valueType="num">
                                      <p:cBhvr>
                                        <p:cTn id="12" dur="1000" fill="hold"/>
                                        <p:tgtEl>
                                          <p:spTgt spid="3"/>
                                        </p:tgtEl>
                                        <p:attrNameLst>
                                          <p:attrName>style.rotation</p:attrName>
                                        </p:attrNameLst>
                                      </p:cBhvr>
                                      <p:tavLst>
                                        <p:tav tm="0">
                                          <p:val>
                                            <p:fltVal val="90"/>
                                          </p:val>
                                        </p:tav>
                                        <p:tav tm="100000">
                                          <p:val>
                                            <p:fltVal val="0"/>
                                          </p:val>
                                        </p:tav>
                                      </p:tavLst>
                                    </p:anim>
                                    <p:animEffect transition="in" filter="fade">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101</a:t>
            </a:fld>
            <a:endParaRPr lang="zh-CN" altLang="en-US"/>
          </a:p>
        </p:txBody>
      </p:sp>
      <p:sp>
        <p:nvSpPr>
          <p:cNvPr id="3" name="文本框 2"/>
          <p:cNvSpPr txBox="1"/>
          <p:nvPr/>
        </p:nvSpPr>
        <p:spPr>
          <a:xfrm>
            <a:off x="1438275" y="1443990"/>
            <a:ext cx="8437245" cy="3969385"/>
          </a:xfrm>
          <a:prstGeom prst="rect">
            <a:avLst/>
          </a:prstGeom>
          <a:noFill/>
        </p:spPr>
        <p:txBody>
          <a:bodyPr wrap="square" rtlCol="0" anchor="t">
            <a:spAutoFit/>
          </a:bodyPr>
          <a:lstStyle/>
          <a:p>
            <a:pPr fontAlgn="auto">
              <a:lnSpc>
                <a:spcPct val="150000"/>
              </a:lnSpc>
            </a:pP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两个变量线性相关的类型</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①</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正相关：如果两个变量的散点图中的点散布在从左下角到右上角的区域，对于两个变量的这种相关关系，我们将它称为</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正相关</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②</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负相关：如果两个变量的散点图中的点散布在从左上角到右下角的区域，对于两个变量的这种相关关系，我们将它称为</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负相关</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102</a:t>
            </a:fld>
            <a:endParaRPr lang="zh-CN" altLang="en-US"/>
          </a:p>
        </p:txBody>
      </p:sp>
      <p:sp>
        <p:nvSpPr>
          <p:cNvPr id="106" name="文本框 105"/>
          <p:cNvSpPr txBox="1"/>
          <p:nvPr/>
        </p:nvSpPr>
        <p:spPr>
          <a:xfrm>
            <a:off x="609600" y="1127760"/>
            <a:ext cx="10972800" cy="156845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回归直线和回归方程</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如果散点图中点的分布从整体上看大致在一条直线附近，就称这两个变量之间具有</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线性相关关系</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，这条直线叫做回归直线．这条回归直线的方程简称</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回归方程</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使得样本数据的点到回归直线的距离的平方和最小的方法叫做</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最小二乘法</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5" name="图片 4"/>
          <p:cNvPicPr>
            <a:picLocks noChangeAspect="1"/>
          </p:cNvPicPr>
          <p:nvPr/>
        </p:nvPicPr>
        <p:blipFill>
          <a:blip r:embed="rId2" cstate="print"/>
          <a:stretch>
            <a:fillRect/>
          </a:stretch>
        </p:blipFill>
        <p:spPr>
          <a:xfrm>
            <a:off x="938530" y="2828290"/>
            <a:ext cx="5248275" cy="2990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arn(inVertical)">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103</a:t>
            </a:fld>
            <a:endParaRPr lang="zh-CN" altLang="en-US"/>
          </a:p>
        </p:txBody>
      </p:sp>
      <p:sp>
        <p:nvSpPr>
          <p:cNvPr id="5" name="文本框 4"/>
          <p:cNvSpPr txBox="1"/>
          <p:nvPr/>
        </p:nvSpPr>
        <p:spPr>
          <a:xfrm>
            <a:off x="624840" y="1351915"/>
            <a:ext cx="11062970" cy="4523105"/>
          </a:xfrm>
          <a:prstGeom prst="rect">
            <a:avLst/>
          </a:prstGeom>
          <a:noFill/>
        </p:spPr>
        <p:txBody>
          <a:bodyPr wrap="square" rtlCol="0" anchor="t">
            <a:spAutoFit/>
          </a:bodyPr>
          <a:lstStyle/>
          <a:p>
            <a:pPr indent="266700" algn="l"/>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相关系数</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r</a:t>
            </a:r>
          </a:p>
          <a:p>
            <a:pPr indent="266700" algn="l"/>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lgn="l"/>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lgn="l"/>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lgn="l"/>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lgn="l"/>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lgn="l"/>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lgn="l"/>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lgn="l"/>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①|r|≤1，当r&gt;0时，两个变量正相关；</a:t>
            </a:r>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lgn="l"/>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当r&lt;0时，两个变量负相关．</a:t>
            </a:r>
            <a:endPar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lgn="l"/>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②|r|越接近于</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，两个变量的线性相关关系越弱．通常当|r|&gt;0.75时，我们认为两个变量之间存在较强的线性相关关系．当|r|＝1时，所有点均在直线上．</a:t>
            </a:r>
            <a:endParaRPr lang="zh-CN" altLang="en-US"/>
          </a:p>
        </p:txBody>
      </p:sp>
      <p:sp>
        <p:nvSpPr>
          <p:cNvPr id="6" name="矩形 5"/>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7" name="图片 6"/>
          <p:cNvPicPr>
            <a:picLocks noChangeAspect="1"/>
          </p:cNvPicPr>
          <p:nvPr/>
        </p:nvPicPr>
        <p:blipFill>
          <a:blip r:embed="rId2" cstate="print"/>
          <a:stretch>
            <a:fillRect/>
          </a:stretch>
        </p:blipFill>
        <p:spPr>
          <a:xfrm>
            <a:off x="1635125" y="1917065"/>
            <a:ext cx="2987675" cy="2096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104</a:t>
            </a:fld>
            <a:endParaRPr lang="zh-CN" altLang="en-US"/>
          </a:p>
        </p:txBody>
      </p:sp>
      <p:pic>
        <p:nvPicPr>
          <p:cNvPr id="3" name="图片 2"/>
          <p:cNvPicPr>
            <a:picLocks noChangeAspect="1"/>
          </p:cNvPicPr>
          <p:nvPr/>
        </p:nvPicPr>
        <p:blipFill>
          <a:blip r:embed="rId2" cstate="print"/>
          <a:stretch>
            <a:fillRect/>
          </a:stretch>
        </p:blipFill>
        <p:spPr>
          <a:xfrm>
            <a:off x="511627" y="1078875"/>
            <a:ext cx="1133475" cy="419100"/>
          </a:xfrm>
          <a:prstGeom prst="rect">
            <a:avLst/>
          </a:prstGeom>
        </p:spPr>
      </p:pic>
      <p:sp>
        <p:nvSpPr>
          <p:cNvPr id="106" name="文本框 105"/>
          <p:cNvSpPr txBox="1"/>
          <p:nvPr/>
        </p:nvSpPr>
        <p:spPr>
          <a:xfrm>
            <a:off x="1645285" y="1078865"/>
            <a:ext cx="9937115" cy="829945"/>
          </a:xfrm>
          <a:prstGeom prst="rect">
            <a:avLst/>
          </a:prstGeom>
          <a:noFill/>
          <a:ln w="9525">
            <a:noFill/>
          </a:ln>
        </p:spPr>
        <p:txBody>
          <a:bodyPr wrap="square">
            <a:spAutoFit/>
          </a:bodyPr>
          <a:lstStyle/>
          <a:p>
            <a:pPr indent="0"/>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回归直线一定经过样本点的中心</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y)</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，据此性质可以解决有关的计算问题．同时可以应用回归方程作出预测．</a:t>
            </a:r>
            <a:endParaRPr lang="zh-CN" altLang="en-US" sz="2400" b="0">
              <a:solidFill>
                <a:srgbClr val="00B0F0"/>
              </a:solidFill>
              <a:latin typeface="楷体" panose="02010609060101010101" pitchFamily="49" charset="-122"/>
              <a:ea typeface="楷体" panose="02010609060101010101" pitchFamily="49" charset="-122"/>
              <a:cs typeface="楷体" panose="02010609060101010101" pitchFamily="49" charset="-122"/>
            </a:endParaRPr>
          </a:p>
        </p:txBody>
      </p:sp>
      <p:sp>
        <p:nvSpPr>
          <p:cNvPr id="4" name="文本框 3"/>
          <p:cNvSpPr txBox="1"/>
          <p:nvPr/>
        </p:nvSpPr>
        <p:spPr>
          <a:xfrm>
            <a:off x="728980" y="4155440"/>
            <a:ext cx="11184890" cy="1198880"/>
          </a:xfrm>
          <a:prstGeom prst="rect">
            <a:avLst/>
          </a:prstGeom>
          <a:noFill/>
          <a:ln w="9525">
            <a:noFill/>
          </a:ln>
        </p:spPr>
        <p:txBody>
          <a:bodyPr wrap="square">
            <a:spAutoFit/>
          </a:bodyPr>
          <a:lstStyle/>
          <a:p>
            <a:pPr indent="266700"/>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(6)相关指数R</a:t>
            </a:r>
            <a:r>
              <a:rPr lang="zh-CN" alt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endPar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用越小，即模型的拟合效果越好；R</a:t>
            </a:r>
            <a:r>
              <a:rPr lang="zh-CN" alt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越小，残差平方和越大，即模型的拟合效果越差．在线性回归模型中，R</a:t>
            </a:r>
            <a:r>
              <a:rPr lang="zh-CN" alt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表示解释变量对于预报变量变化的贡献率</a:t>
            </a:r>
          </a:p>
        </p:txBody>
      </p:sp>
      <p:sp>
        <p:nvSpPr>
          <p:cNvPr id="5" name="文本框 4"/>
          <p:cNvSpPr txBox="1"/>
          <p:nvPr/>
        </p:nvSpPr>
        <p:spPr>
          <a:xfrm>
            <a:off x="728980" y="2120265"/>
            <a:ext cx="11062970" cy="1938020"/>
          </a:xfrm>
          <a:prstGeom prst="rect">
            <a:avLst/>
          </a:prstGeom>
          <a:noFill/>
        </p:spPr>
        <p:txBody>
          <a:bodyPr wrap="square" rtlCol="0" anchor="t">
            <a:spAutoFit/>
          </a:bodyPr>
          <a:lstStyle/>
          <a:p>
            <a:pPr indent="266700" algn="l"/>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相关系数</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r</a:t>
            </a:r>
          </a:p>
          <a:p>
            <a:pPr indent="266700" algn="l"/>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①|r|≤1，当r&gt;0时，两个变量正相关；</a:t>
            </a:r>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lgn="l"/>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当r&lt;0时，两个变量负相关．</a:t>
            </a:r>
            <a:endPar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lgn="l"/>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②|r|越接近于0，两个变量的线性相关关系越弱．通常当|r|&gt;0.75时，我们认为两个变量之间存在较强的线性相关关系．当|r|＝1时，所有点均在直线上．</a:t>
            </a:r>
            <a:endParaRPr lang="zh-CN" altLang="en-US"/>
          </a:p>
        </p:txBody>
      </p:sp>
      <p:sp>
        <p:nvSpPr>
          <p:cNvPr id="6" name="矩形 5"/>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4" presetClass="entr" presetSubtype="16" fill="hold" grpId="0" nodeType="withEffect">
                                  <p:stCondLst>
                                    <p:cond delay="0"/>
                                  </p:stCondLst>
                                  <p:childTnLst>
                                    <p:set>
                                      <p:cBhvr>
                                        <p:cTn id="8" dur="1000" fill="hold">
                                          <p:stCondLst>
                                            <p:cond delay="0"/>
                                          </p:stCondLst>
                                        </p:cTn>
                                        <p:tgtEl>
                                          <p:spTgt spid="106"/>
                                        </p:tgtEl>
                                        <p:attrNameLst>
                                          <p:attrName>style.visibility</p:attrName>
                                        </p:attrNameLst>
                                      </p:cBhvr>
                                      <p:to>
                                        <p:strVal val="visible"/>
                                      </p:to>
                                    </p:set>
                                    <p:animEffect transition="in" filter="box(in)">
                                      <p:cBhvr>
                                        <p:cTn id="9" dur="1000"/>
                                        <p:tgtEl>
                                          <p:spTgt spid="106"/>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strips(down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 grpId="0"/>
      <p:bldP spid="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105</a:t>
            </a:fld>
            <a:endParaRPr lang="zh-CN" altLang="en-US"/>
          </a:p>
        </p:txBody>
      </p:sp>
      <p:sp>
        <p:nvSpPr>
          <p:cNvPr id="106" name="文本框 105"/>
          <p:cNvSpPr txBox="1"/>
          <p:nvPr/>
        </p:nvSpPr>
        <p:spPr>
          <a:xfrm>
            <a:off x="449580" y="2232025"/>
            <a:ext cx="10677525" cy="3046095"/>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确定研究对象，明确哪个变量是解释变量，哪个变量是预报变量．</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画出解释变量和预报变量的散点图，观察它们之间的关系</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如是否存在线性关系等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由经验确定回归方程的类型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如观察到数据呈线性关系，则选用线性回归方程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④</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按一定规则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如最小二乘法</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估计回归方程中的参数．</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⑤</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得出结果后分析残差图是否有异常</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如个别数据对应残差过大，残差呈现不随机的规律性等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．若存在异常，则检查数据是否有误，或模型是否合适等．</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600710" y="1771650"/>
            <a:ext cx="3992880" cy="460375"/>
          </a:xfrm>
          <a:prstGeom prst="rect">
            <a:avLst/>
          </a:prstGeom>
          <a:noFill/>
        </p:spPr>
        <p:txBody>
          <a:bodyPr wrap="non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建立回归模型的基本步骤</a:t>
            </a:r>
            <a:endParaRPr lang="zh-CN" altLang="en-US"/>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barn(inVertical)">
                                      <p:cBhvr>
                                        <p:cTn id="1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106</a:t>
            </a:fld>
            <a:endParaRPr lang="zh-CN" altLang="en-US"/>
          </a:p>
        </p:txBody>
      </p:sp>
      <p:sp>
        <p:nvSpPr>
          <p:cNvPr id="106" name="文本框 105"/>
          <p:cNvSpPr txBox="1"/>
          <p:nvPr/>
        </p:nvSpPr>
        <p:spPr>
          <a:xfrm>
            <a:off x="666115" y="1986280"/>
            <a:ext cx="10305415" cy="1198880"/>
          </a:xfrm>
          <a:prstGeom prst="rect">
            <a:avLst/>
          </a:prstGeom>
          <a:noFill/>
          <a:ln w="9525">
            <a:noFill/>
          </a:ln>
        </p:spPr>
        <p:txBody>
          <a:bodyPr wrap="square">
            <a:spAutoFit/>
          </a:bodyPr>
          <a:lstStyle/>
          <a:p>
            <a:pPr indent="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(1)2×2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列联表</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列出的两个分类变量的频数表称作列联表．假设有两个分类变量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，它们的取值分别为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，其样本频数列联表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列联表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如下：</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1913255" y="3185160"/>
          <a:ext cx="7121525" cy="1715770"/>
        </p:xfrm>
        <a:graphic>
          <a:graphicData uri="http://schemas.openxmlformats.org/drawingml/2006/table">
            <a:tbl>
              <a:tblPr firstRow="1" bandRow="1">
                <a:tableStyleId>{5940675A-B579-460E-94D1-54222C63F5DA}</a:tableStyleId>
              </a:tblPr>
              <a:tblGrid>
                <a:gridCol w="2726055"/>
                <a:gridCol w="948055"/>
                <a:gridCol w="972185"/>
                <a:gridCol w="2475230"/>
              </a:tblGrid>
              <a:tr h="61849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endParaRPr lang="en-US" alt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总计</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a＋b</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endParaRPr lang="en-US" alt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c＋d</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总计</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a＋c</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b＋d</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n＝a＋b＋c＋d</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153160" y="5258435"/>
            <a:ext cx="8225155" cy="460375"/>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构造随机变量</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741045" y="1284605"/>
            <a:ext cx="2524760" cy="521970"/>
          </a:xfrm>
          <a:prstGeom prst="rect">
            <a:avLst/>
          </a:prstGeom>
          <a:noFill/>
        </p:spPr>
        <p:txBody>
          <a:bodyPr wrap="none" rtlCol="0" anchor="t">
            <a:spAutoFit/>
          </a:bodyPr>
          <a:lstStyle/>
          <a:p>
            <a:r>
              <a:rPr lang="en-US" sz="2800">
                <a:solidFill>
                  <a:schemeClr val="bg1"/>
                </a:solidFill>
                <a:latin typeface="+mn-ea"/>
                <a:cs typeface="+mn-ea"/>
                <a:sym typeface="+mn-ea"/>
              </a:rPr>
              <a:t>9</a:t>
            </a:r>
            <a:r>
              <a:rPr lang="zh-CN" sz="2800">
                <a:solidFill>
                  <a:schemeClr val="bg1"/>
                </a:solidFill>
                <a:latin typeface="+mn-ea"/>
                <a:cs typeface="+mn-ea"/>
                <a:sym typeface="+mn-ea"/>
              </a:rPr>
              <a:t>．独立性检验</a:t>
            </a:r>
            <a:endParaRPr lang="zh-CN" altLang="en-US"/>
          </a:p>
        </p:txBody>
      </p:sp>
      <p:pic>
        <p:nvPicPr>
          <p:cNvPr id="6" name="图片 5"/>
          <p:cNvPicPr>
            <a:picLocks noChangeAspect="1"/>
          </p:cNvPicPr>
          <p:nvPr/>
        </p:nvPicPr>
        <p:blipFill>
          <a:blip r:embed="rId2" cstate="print"/>
          <a:stretch>
            <a:fillRect/>
          </a:stretch>
        </p:blipFill>
        <p:spPr>
          <a:xfrm>
            <a:off x="3456305" y="5102860"/>
            <a:ext cx="4931410" cy="1056005"/>
          </a:xfrm>
          <a:prstGeom prst="rect">
            <a:avLst/>
          </a:prstGeom>
        </p:spPr>
      </p:pic>
      <p:sp>
        <p:nvSpPr>
          <p:cNvPr id="7" name="矩形 6"/>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strips(downLeft)">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1000" fill="hold"/>
                                        <p:tgtEl>
                                          <p:spTgt spid="3"/>
                                        </p:tgtEl>
                                        <p:attrNameLst>
                                          <p:attrName>ppt_w</p:attrName>
                                        </p:attrNameLst>
                                      </p:cBhvr>
                                      <p:tavLst>
                                        <p:tav tm="0">
                                          <p:val>
                                            <p:fltVal val="0"/>
                                          </p:val>
                                        </p:tav>
                                        <p:tav tm="100000">
                                          <p:val>
                                            <p:strVal val="#ppt_w"/>
                                          </p:val>
                                        </p:tav>
                                      </p:tavLst>
                                    </p:anim>
                                    <p:anim calcmode="lin" valueType="num">
                                      <p:cBhvr>
                                        <p:cTn id="18" dur="1000" fill="hold"/>
                                        <p:tgtEl>
                                          <p:spTgt spid="3"/>
                                        </p:tgtEl>
                                        <p:attrNameLst>
                                          <p:attrName>ppt_h</p:attrName>
                                        </p:attrNameLst>
                                      </p:cBhvr>
                                      <p:tavLst>
                                        <p:tav tm="0">
                                          <p:val>
                                            <p:fltVal val="0"/>
                                          </p:val>
                                        </p:tav>
                                        <p:tav tm="100000">
                                          <p:val>
                                            <p:strVal val="#ppt_h"/>
                                          </p:val>
                                        </p:tav>
                                      </p:tavLst>
                                    </p:anim>
                                    <p:anim calcmode="lin" valueType="num">
                                      <p:cBhvr>
                                        <p:cTn id="19" dur="1000" fill="hold"/>
                                        <p:tgtEl>
                                          <p:spTgt spid="3"/>
                                        </p:tgtEl>
                                        <p:attrNameLst>
                                          <p:attrName>style.rotation</p:attrName>
                                        </p:attrNameLst>
                                      </p:cBhvr>
                                      <p:tavLst>
                                        <p:tav tm="0">
                                          <p:val>
                                            <p:fltVal val="90"/>
                                          </p:val>
                                        </p:tav>
                                        <p:tav tm="100000">
                                          <p:val>
                                            <p:fltVal val="0"/>
                                          </p:val>
                                        </p:tav>
                                      </p:tavLst>
                                    </p:anim>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Left)">
                                      <p:cBhvr>
                                        <p:cTn id="25" dur="500"/>
                                        <p:tgtEl>
                                          <p:spTgt spid="4"/>
                                        </p:tgtEl>
                                      </p:cBhvr>
                                    </p:animEffect>
                                  </p:childTnLst>
                                </p:cTn>
                              </p:par>
                              <p:par>
                                <p:cTn id="26" presetID="18" presetClass="entr" presetSubtype="12"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trips(down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 grpId="0"/>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107</a:t>
            </a:fld>
            <a:endParaRPr lang="zh-CN" altLang="en-US"/>
          </a:p>
        </p:txBody>
      </p:sp>
      <p:sp>
        <p:nvSpPr>
          <p:cNvPr id="106" name="文本框 105"/>
          <p:cNvSpPr txBox="1"/>
          <p:nvPr/>
        </p:nvSpPr>
        <p:spPr>
          <a:xfrm>
            <a:off x="1838325" y="2416810"/>
            <a:ext cx="8326120" cy="119888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独立性检验的基本步骤</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根据实际问题的需要确定容许推断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两个分类变量有关系</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犯错误概率的上界</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α</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，然后查表确定临界值</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 name="表格 3"/>
          <p:cNvGraphicFramePr/>
          <p:nvPr/>
        </p:nvGraphicFramePr>
        <p:xfrm>
          <a:off x="1922145" y="3615690"/>
          <a:ext cx="8451850" cy="2369185"/>
        </p:xfrm>
        <a:graphic>
          <a:graphicData uri="http://schemas.openxmlformats.org/drawingml/2006/table">
            <a:tbl>
              <a:tblPr firstRow="1" bandRow="1">
                <a:tableStyleId>{5940675A-B579-460E-94D1-54222C63F5DA}</a:tableStyleId>
              </a:tblPr>
              <a:tblGrid>
                <a:gridCol w="2172970"/>
                <a:gridCol w="1227455"/>
                <a:gridCol w="1224915"/>
                <a:gridCol w="1227455"/>
                <a:gridCol w="1223010"/>
                <a:gridCol w="1376045"/>
              </a:tblGrid>
              <a:tr h="614045">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(K</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0.50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0.40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0.25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0.15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0.10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547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k</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0.455</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0.708</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1.323</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2.072</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2.706</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4835">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(K</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0.025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0.010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0.005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0.001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4835">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k</a:t>
                      </a:r>
                      <a:r>
                        <a:rPr lang="en-US" sz="2400" b="0" baseline="-25000">
                          <a:solidFill>
                            <a:schemeClr val="bg1"/>
                          </a:solidFill>
                          <a:latin typeface="宋体" panose="02010600030101010101" pitchFamily="2" charset="-122"/>
                          <a:ea typeface="宋体" panose="02010600030101010101" pitchFamily="2" charset="-122"/>
                          <a:cs typeface="Times New Roman" panose="02020603050405020304" pitchFamily="18" charset="0"/>
                        </a:rPr>
                        <a:t>0</a:t>
                      </a:r>
                      <a:endParaRPr lang="en-US" altLang="en-US" sz="2400" b="0" baseline="-2500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3.841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5.024</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a:t>
                      </a: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635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7.879</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10.828</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1814830" y="1217930"/>
            <a:ext cx="8665845" cy="1198880"/>
          </a:xfrm>
          <a:prstGeom prst="rect">
            <a:avLst/>
          </a:prstGeom>
          <a:noFill/>
        </p:spPr>
        <p:txBody>
          <a:bodyPr wrap="squar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判断两个分类变量</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和</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Y</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是否有关系的方法</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利用随机变量</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K</a:t>
            </a:r>
            <a:r>
              <a:rPr 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来确定在多大程度上可以认为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两个分类变量有关系</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的方法称为两个分类变量的独立性检验．</a:t>
            </a:r>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strips(downLeft)">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108</a:t>
            </a:fld>
            <a:endParaRPr lang="zh-CN" altLang="en-US"/>
          </a:p>
        </p:txBody>
      </p:sp>
      <p:pic>
        <p:nvPicPr>
          <p:cNvPr id="3" name="图片 2"/>
          <p:cNvPicPr>
            <a:picLocks noChangeAspect="1"/>
          </p:cNvPicPr>
          <p:nvPr/>
        </p:nvPicPr>
        <p:blipFill>
          <a:blip r:embed="rId2" cstate="print"/>
          <a:stretch>
            <a:fillRect/>
          </a:stretch>
        </p:blipFill>
        <p:spPr>
          <a:xfrm>
            <a:off x="1503497" y="1974860"/>
            <a:ext cx="1133475" cy="419100"/>
          </a:xfrm>
          <a:prstGeom prst="rect">
            <a:avLst/>
          </a:prstGeom>
        </p:spPr>
      </p:pic>
      <p:sp>
        <p:nvSpPr>
          <p:cNvPr id="106" name="文本框 105"/>
          <p:cNvSpPr txBox="1"/>
          <p:nvPr/>
        </p:nvSpPr>
        <p:spPr>
          <a:xfrm>
            <a:off x="1336040" y="1974850"/>
            <a:ext cx="9983470" cy="2676525"/>
          </a:xfrm>
          <a:prstGeom prst="rect">
            <a:avLst/>
          </a:prstGeom>
          <a:noFill/>
          <a:ln w="9525">
            <a:noFill/>
          </a:ln>
        </p:spPr>
        <p:txBody>
          <a:bodyPr wrap="square">
            <a:spAutoFit/>
          </a:bodyPr>
          <a:lstStyle/>
          <a:p>
            <a:pPr indent="266700"/>
            <a:r>
              <a:rPr lang="en-US" alt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      </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两个分类变量</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和</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是否有关系的判断方法：</a:t>
            </a:r>
            <a:endPar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endParaRPr>
          </a:p>
          <a:p>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①</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当</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K</a:t>
            </a:r>
            <a:r>
              <a:rPr lang="en-US" sz="2400" b="0" baseline="30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≤2.706</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时，没有充分的证据判定变量</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有关系，可以认为变量</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没有关系；</a:t>
            </a:r>
            <a:endPar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endParaRPr>
          </a:p>
          <a:p>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②</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当</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K</a:t>
            </a:r>
            <a:r>
              <a:rPr lang="en-US" sz="2400" b="0" baseline="30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&gt;2.706</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时，有</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90%</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的把握判定变量</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有关系；</a:t>
            </a:r>
            <a:endPar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endParaRPr>
          </a:p>
          <a:p>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③</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当</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K</a:t>
            </a:r>
            <a:r>
              <a:rPr lang="en-US" sz="2400" b="0" baseline="30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&gt;3.841</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时，有</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95%</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的把握判定变量</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有关系；</a:t>
            </a:r>
            <a:endPar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endParaRPr>
          </a:p>
          <a:p>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④</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当</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K</a:t>
            </a:r>
            <a:r>
              <a:rPr lang="en-US" sz="2400" b="0" baseline="30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&gt;6.635</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时，有</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99%</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的把握判定变量</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有关系；</a:t>
            </a:r>
            <a:endPar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endParaRPr>
          </a:p>
          <a:p>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⑤</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当</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K</a:t>
            </a:r>
            <a:r>
              <a:rPr lang="en-US" sz="2400" b="0" baseline="30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&gt;10.828</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时，有</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99.9%</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的把握判定变量</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有关</a:t>
            </a:r>
            <a:r>
              <a:rPr lang="en-US" alt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animEffect transition="in" filter="checkerboard(across)">
                                      <p:cBhvr>
                                        <p:cTn id="1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109</a:t>
            </a:fld>
            <a:endParaRPr lang="zh-CN" altLang="en-US"/>
          </a:p>
        </p:txBody>
      </p:sp>
      <p:sp>
        <p:nvSpPr>
          <p:cNvPr id="8" name="文本框 7"/>
          <p:cNvSpPr txBox="1"/>
          <p:nvPr/>
        </p:nvSpPr>
        <p:spPr>
          <a:xfrm>
            <a:off x="1734696" y="953770"/>
            <a:ext cx="3344545" cy="553085"/>
          </a:xfrm>
          <a:prstGeom prst="rect">
            <a:avLst/>
          </a:prstGeom>
          <a:noFill/>
        </p:spPr>
        <p:txBody>
          <a:bodyPr wrap="none" rtlCol="0">
            <a:spAutoFit/>
          </a:bodyPr>
          <a:lstStyle/>
          <a:p>
            <a:r>
              <a:rPr lang="zh-CN" altLang="en-US" sz="3000" b="1" dirty="0">
                <a:latin typeface="微软雅黑" panose="020B0503020204020204" charset="-122"/>
                <a:ea typeface="微软雅黑" panose="020B0503020204020204" charset="-122"/>
                <a:hlinkClick r:id="rId2" action="ppaction://hlinksldjump"/>
              </a:rPr>
              <a:t>核心方法 重点突破</a:t>
            </a:r>
            <a:endParaRPr lang="zh-CN" altLang="en-US" sz="3000" b="1" dirty="0">
              <a:latin typeface="微软雅黑" panose="020B0503020204020204" charset="-122"/>
              <a:ea typeface="微软雅黑" panose="020B0503020204020204" charset="-122"/>
            </a:endParaRPr>
          </a:p>
        </p:txBody>
      </p:sp>
      <p:sp>
        <p:nvSpPr>
          <p:cNvPr id="16" name="Freeform 18"/>
          <p:cNvSpPr>
            <a:spLocks noEditPoints="1"/>
          </p:cNvSpPr>
          <p:nvPr/>
        </p:nvSpPr>
        <p:spPr bwMode="auto">
          <a:xfrm>
            <a:off x="908314" y="902157"/>
            <a:ext cx="619628" cy="656544"/>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06" name="文本框 105"/>
          <p:cNvSpPr txBox="1"/>
          <p:nvPr/>
        </p:nvSpPr>
        <p:spPr>
          <a:xfrm>
            <a:off x="1069975" y="1880235"/>
            <a:ext cx="5080000" cy="521970"/>
          </a:xfrm>
          <a:prstGeom prst="rect">
            <a:avLst/>
          </a:prstGeom>
          <a:noFill/>
          <a:ln w="9525">
            <a:noFill/>
          </a:ln>
        </p:spPr>
        <p:txBody>
          <a:bodyPr>
            <a:spAutoFit/>
          </a:bodyPr>
          <a:lstStyle/>
          <a:p>
            <a:pPr indent="0"/>
            <a:r>
              <a:rPr lang="zh-CN" sz="2800" b="0" u="none">
                <a:solidFill>
                  <a:schemeClr val="bg1"/>
                </a:solidFill>
                <a:latin typeface="+mn-ea"/>
                <a:cs typeface="+mn-ea"/>
              </a:rPr>
              <a:t>方法</a:t>
            </a:r>
            <a:r>
              <a:rPr lang="en-US" sz="2800" b="0" u="none">
                <a:solidFill>
                  <a:schemeClr val="bg1"/>
                </a:solidFill>
                <a:latin typeface="+mn-ea"/>
                <a:cs typeface="+mn-ea"/>
              </a:rPr>
              <a:t>1    </a:t>
            </a:r>
            <a:r>
              <a:rPr lang="zh-CN" sz="2800" b="0" u="none">
                <a:solidFill>
                  <a:schemeClr val="bg1"/>
                </a:solidFill>
                <a:latin typeface="+mn-ea"/>
                <a:cs typeface="+mn-ea"/>
              </a:rPr>
              <a:t>三种抽样方法的运用</a:t>
            </a:r>
            <a:endParaRPr lang="zh-CN" altLang="en-US" sz="2800" b="0" u="none">
              <a:solidFill>
                <a:schemeClr val="bg1"/>
              </a:solidFill>
              <a:latin typeface="+mn-ea"/>
              <a:cs typeface="+mn-ea"/>
            </a:endParaRPr>
          </a:p>
        </p:txBody>
      </p:sp>
      <p:sp>
        <p:nvSpPr>
          <p:cNvPr id="4" name="文本框 3"/>
          <p:cNvSpPr txBox="1"/>
          <p:nvPr/>
        </p:nvSpPr>
        <p:spPr>
          <a:xfrm>
            <a:off x="908050" y="2705735"/>
            <a:ext cx="10389235" cy="2861310"/>
          </a:xfrm>
          <a:prstGeom prst="rect">
            <a:avLst/>
          </a:prstGeom>
          <a:noFill/>
        </p:spPr>
        <p:txBody>
          <a:bodyPr wrap="square" rtlCol="0" anchor="t">
            <a:spAutoFit/>
          </a:bodyPr>
          <a:lstStyle/>
          <a:p>
            <a:pPr fontAlgn="auto">
              <a:lnSpc>
                <a:spcPct val="150000"/>
              </a:lnSpc>
            </a:pP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进行样本抽样时，要根据总体的分布情况，选择恰当的抽样方法．</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常用的简单随机抽样的方法是</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抽签法</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和</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随机数法</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．应用随机数表法的两个关键点：一是确定以表中的哪个数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哪行哪列</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为起点，以哪个方向为读数的方向；二是读数时注意结合编号特点进行读取，若编号为两位数字，则两位两位地读取，若编号为三位数字，则三位三位地读取．</a:t>
            </a:r>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checkerboard(across)">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96900" y="1029335"/>
            <a:ext cx="10709275" cy="3476625"/>
          </a:xfrm>
          <a:prstGeom prst="rect">
            <a:avLst/>
          </a:prstGeom>
          <a:noFill/>
          <a:ln w="9525">
            <a:noFill/>
          </a:ln>
        </p:spPr>
        <p:txBody>
          <a:bodyPr wrap="square">
            <a:spAutoFit/>
          </a:bodyPr>
          <a:lstStyle/>
          <a:p>
            <a:pPr indent="0"/>
            <a:r>
              <a:rPr lang="en-US" sz="2800">
                <a:solidFill>
                  <a:schemeClr val="bg1"/>
                </a:solidFill>
                <a:latin typeface="+mn-ea"/>
                <a:cs typeface="+mn-ea"/>
              </a:rPr>
              <a:t>6．几何概型</a:t>
            </a:r>
            <a:endParaRPr lang="en-US" sz="2800" b="0">
              <a:latin typeface="+mn-ea"/>
              <a:cs typeface="+mn-ea"/>
            </a:endParaRPr>
          </a:p>
          <a:p>
            <a:pPr indent="0"/>
            <a:r>
              <a:rPr lang="zh-CN" sz="2400" b="0">
                <a:latin typeface="宋体" panose="02010600030101010101" pitchFamily="2" charset="-122"/>
                <a:ea typeface="宋体" panose="02010600030101010101" pitchFamily="2" charset="-122"/>
                <a:cs typeface="宋体" panose="02010600030101010101" pitchFamily="2" charset="-122"/>
              </a:rPr>
              <a:t>几何概型是基本事件的个数是</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无限</a:t>
            </a:r>
            <a:r>
              <a:rPr lang="zh-CN" sz="2400" b="0">
                <a:latin typeface="宋体" panose="02010600030101010101" pitchFamily="2" charset="-122"/>
                <a:ea typeface="宋体" panose="02010600030101010101" pitchFamily="2" charset="-122"/>
                <a:cs typeface="宋体" panose="02010600030101010101" pitchFamily="2" charset="-122"/>
              </a:rPr>
              <a:t>的，每个基本事件发生的可能性相等的一个概率模型，这个概率模型的显著特点是每个事件发生的概率只与构成该事件区域的长度</a:t>
            </a:r>
            <a:r>
              <a:rPr lang="en-US" sz="2400" b="0">
                <a:latin typeface="宋体" panose="02010600030101010101" pitchFamily="2" charset="-122"/>
                <a:ea typeface="宋体" panose="02010600030101010101" pitchFamily="2" charset="-122"/>
                <a:cs typeface="宋体" panose="02010600030101010101" pitchFamily="2" charset="-122"/>
              </a:rPr>
              <a:t>(</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面积或体积</a:t>
            </a:r>
            <a:r>
              <a:rPr lang="en-US" sz="2400" b="0">
                <a:latin typeface="宋体" panose="02010600030101010101" pitchFamily="2" charset="-122"/>
                <a:ea typeface="宋体" panose="02010600030101010101" pitchFamily="2" charset="-122"/>
                <a:cs typeface="宋体" panose="02010600030101010101" pitchFamily="2" charset="-122"/>
              </a:rPr>
              <a:t>)</a:t>
            </a:r>
            <a:r>
              <a:rPr lang="zh-CN" sz="2400" b="0">
                <a:latin typeface="宋体" panose="02010600030101010101" pitchFamily="2" charset="-122"/>
                <a:ea typeface="宋体" panose="02010600030101010101" pitchFamily="2" charset="-122"/>
                <a:cs typeface="宋体" panose="02010600030101010101" pitchFamily="2" charset="-122"/>
              </a:rPr>
              <a:t>有关．</a:t>
            </a:r>
            <a:endParaRPr lang="en-US" sz="2400" b="0">
              <a:latin typeface="宋体" panose="02010600030101010101" pitchFamily="2" charset="-122"/>
              <a:ea typeface="宋体" panose="02010600030101010101" pitchFamily="2" charset="-122"/>
              <a:cs typeface="宋体" panose="02010600030101010101" pitchFamily="2" charset="-122"/>
            </a:endParaRPr>
          </a:p>
          <a:p>
            <a:r>
              <a:rPr lang="en-US" sz="2400" b="0">
                <a:latin typeface="宋体" panose="02010600030101010101" pitchFamily="2" charset="-122"/>
                <a:ea typeface="宋体" panose="02010600030101010101" pitchFamily="2" charset="-122"/>
                <a:cs typeface="宋体" panose="02010600030101010101" pitchFamily="2" charset="-122"/>
              </a:rPr>
              <a:t>(1)</a:t>
            </a:r>
            <a:r>
              <a:rPr lang="zh-CN" sz="2400" b="0">
                <a:latin typeface="宋体" panose="02010600030101010101" pitchFamily="2" charset="-122"/>
                <a:ea typeface="宋体" panose="02010600030101010101" pitchFamily="2" charset="-122"/>
                <a:cs typeface="宋体" panose="02010600030101010101" pitchFamily="2" charset="-122"/>
              </a:rPr>
              <a:t>几何概型的特点</a:t>
            </a:r>
            <a:endParaRPr lang="en-US" sz="2400" b="0">
              <a:latin typeface="宋体" panose="02010600030101010101" pitchFamily="2" charset="-122"/>
              <a:ea typeface="宋体" panose="02010600030101010101" pitchFamily="2" charset="-122"/>
              <a:cs typeface="宋体" panose="02010600030101010101" pitchFamily="2" charset="-122"/>
            </a:endParaRPr>
          </a:p>
          <a:p>
            <a:r>
              <a:rPr lang="en-US" sz="2400" b="0">
                <a:latin typeface="宋体" panose="02010600030101010101" pitchFamily="2" charset="-122"/>
                <a:ea typeface="宋体" panose="02010600030101010101" pitchFamily="2" charset="-122"/>
                <a:cs typeface="宋体" panose="02010600030101010101" pitchFamily="2" charset="-122"/>
              </a:rPr>
              <a:t>①</a:t>
            </a:r>
            <a:r>
              <a:rPr lang="zh-CN" sz="2400" b="0">
                <a:latin typeface="宋体" panose="02010600030101010101" pitchFamily="2" charset="-122"/>
                <a:ea typeface="宋体" panose="02010600030101010101" pitchFamily="2" charset="-122"/>
                <a:cs typeface="宋体" panose="02010600030101010101" pitchFamily="2" charset="-122"/>
              </a:rPr>
              <a:t>在一次试验中，基本事件的个数是无限的．</a:t>
            </a:r>
            <a:endParaRPr lang="en-US" sz="2400" b="0">
              <a:latin typeface="宋体" panose="02010600030101010101" pitchFamily="2" charset="-122"/>
              <a:ea typeface="宋体" panose="02010600030101010101" pitchFamily="2" charset="-122"/>
              <a:cs typeface="宋体" panose="02010600030101010101" pitchFamily="2" charset="-122"/>
            </a:endParaRPr>
          </a:p>
          <a:p>
            <a:r>
              <a:rPr lang="en-US" sz="2400" b="0">
                <a:latin typeface="宋体" panose="02010600030101010101" pitchFamily="2" charset="-122"/>
                <a:ea typeface="宋体" panose="02010600030101010101" pitchFamily="2" charset="-122"/>
                <a:cs typeface="宋体" panose="02010600030101010101" pitchFamily="2" charset="-122"/>
              </a:rPr>
              <a:t>②</a:t>
            </a:r>
            <a:r>
              <a:rPr lang="zh-CN" sz="2400" b="0">
                <a:latin typeface="宋体" panose="02010600030101010101" pitchFamily="2" charset="-122"/>
                <a:ea typeface="宋体" panose="02010600030101010101" pitchFamily="2" charset="-122"/>
                <a:cs typeface="宋体" panose="02010600030101010101" pitchFamily="2" charset="-122"/>
              </a:rPr>
              <a:t>每个基本事件发生的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可能性相等</a:t>
            </a:r>
            <a:r>
              <a:rPr lang="zh-CN" sz="2400" b="0">
                <a:latin typeface="宋体" panose="02010600030101010101" pitchFamily="2" charset="-122"/>
                <a:ea typeface="宋体" panose="02010600030101010101" pitchFamily="2" charset="-122"/>
                <a:cs typeface="宋体" panose="02010600030101010101" pitchFamily="2" charset="-122"/>
              </a:rPr>
              <a:t>．</a:t>
            </a:r>
            <a:endParaRPr lang="en-US" sz="2400" b="0">
              <a:latin typeface="宋体" panose="02010600030101010101" pitchFamily="2" charset="-122"/>
              <a:ea typeface="宋体" panose="02010600030101010101" pitchFamily="2" charset="-122"/>
              <a:cs typeface="宋体" panose="02010600030101010101" pitchFamily="2" charset="-122"/>
            </a:endParaRPr>
          </a:p>
          <a:p>
            <a:r>
              <a:rPr lang="en-US" sz="2400" b="0">
                <a:latin typeface="宋体" panose="02010600030101010101" pitchFamily="2" charset="-122"/>
                <a:ea typeface="宋体" panose="02010600030101010101" pitchFamily="2" charset="-122"/>
                <a:cs typeface="宋体" panose="02010600030101010101" pitchFamily="2" charset="-122"/>
              </a:rPr>
              <a:t>(2)</a:t>
            </a:r>
            <a:r>
              <a:rPr lang="zh-CN" sz="2400" b="0">
                <a:latin typeface="宋体" panose="02010600030101010101" pitchFamily="2" charset="-122"/>
                <a:ea typeface="宋体" panose="02010600030101010101" pitchFamily="2" charset="-122"/>
                <a:cs typeface="宋体" panose="02010600030101010101" pitchFamily="2" charset="-122"/>
              </a:rPr>
              <a:t>几何概型的概率计算公式</a:t>
            </a:r>
          </a:p>
          <a:p>
            <a:r>
              <a:rPr lang="zh-CN" sz="2400" b="0">
                <a:latin typeface="宋体" panose="02010600030101010101" pitchFamily="2" charset="-122"/>
                <a:ea typeface="宋体" panose="02010600030101010101" pitchFamily="2" charset="-122"/>
                <a:cs typeface="宋体" panose="02010600030101010101" pitchFamily="2" charset="-122"/>
              </a:rPr>
              <a:t>在几何概型中，随机事件</a:t>
            </a:r>
            <a:r>
              <a:rPr lang="en-US" sz="2400" b="0">
                <a:latin typeface="宋体" panose="02010600030101010101" pitchFamily="2" charset="-122"/>
                <a:ea typeface="宋体" panose="02010600030101010101" pitchFamily="2" charset="-122"/>
                <a:cs typeface="宋体" panose="02010600030101010101" pitchFamily="2" charset="-122"/>
              </a:rPr>
              <a:t>A</a:t>
            </a:r>
            <a:r>
              <a:rPr lang="zh-CN" sz="2400" b="0">
                <a:latin typeface="宋体" panose="02010600030101010101" pitchFamily="2" charset="-122"/>
                <a:ea typeface="宋体" panose="02010600030101010101" pitchFamily="2" charset="-122"/>
                <a:cs typeface="宋体" panose="02010600030101010101" pitchFamily="2" charset="-122"/>
              </a:rPr>
              <a:t>的概率为</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4" cstate="print"/>
          <a:stretch>
            <a:fillRect/>
          </a:stretch>
        </p:blipFill>
        <p:spPr>
          <a:xfrm>
            <a:off x="587192" y="4663450"/>
            <a:ext cx="1133475" cy="419100"/>
          </a:xfrm>
          <a:prstGeom prst="rect">
            <a:avLst/>
          </a:prstGeom>
        </p:spPr>
      </p:pic>
      <p:sp>
        <p:nvSpPr>
          <p:cNvPr id="2" name="文本框 1"/>
          <p:cNvSpPr txBox="1"/>
          <p:nvPr/>
        </p:nvSpPr>
        <p:spPr>
          <a:xfrm>
            <a:off x="1450340" y="4663440"/>
            <a:ext cx="5080000" cy="460375"/>
          </a:xfrm>
          <a:prstGeom prst="rect">
            <a:avLst/>
          </a:prstGeom>
          <a:noFill/>
          <a:ln w="9525">
            <a:noFill/>
          </a:ln>
        </p:spPr>
        <p:txBody>
          <a:bodyPr>
            <a:spAutoFit/>
          </a:bodyPr>
          <a:lstStyle/>
          <a:p>
            <a:pPr indent="266700"/>
            <a:r>
              <a:rPr lang="zh-CN" sz="2400" b="0">
                <a:latin typeface="宋体" panose="02010600030101010101" pitchFamily="2" charset="-122"/>
                <a:ea typeface="宋体" panose="02010600030101010101" pitchFamily="2" charset="-122"/>
              </a:rPr>
              <a:t>古典概型与几何概型的异同</a:t>
            </a:r>
            <a:endParaRPr lang="zh-CN" altLang="en-US" sz="2400">
              <a:latin typeface="宋体" panose="02010600030101010101" pitchFamily="2" charset="-122"/>
              <a:ea typeface="宋体" panose="02010600030101010101" pitchFamily="2" charset="-122"/>
            </a:endParaRPr>
          </a:p>
        </p:txBody>
      </p:sp>
      <p:graphicFrame>
        <p:nvGraphicFramePr>
          <p:cNvPr id="3" name="表格 2"/>
          <p:cNvGraphicFramePr/>
          <p:nvPr/>
        </p:nvGraphicFramePr>
        <p:xfrm>
          <a:off x="1364615" y="5309870"/>
          <a:ext cx="7839710" cy="685165"/>
        </p:xfrm>
        <a:graphic>
          <a:graphicData uri="http://schemas.openxmlformats.org/drawingml/2006/table">
            <a:tbl>
              <a:tblPr firstRow="1" bandRow="1">
                <a:tableStyleId>{5940675A-B579-460E-94D1-54222C63F5DA}</a:tableStyleId>
              </a:tblPr>
              <a:tblGrid>
                <a:gridCol w="2009140"/>
                <a:gridCol w="3595370"/>
                <a:gridCol w="2235200"/>
              </a:tblGrid>
              <a:tr h="222250">
                <a:tc>
                  <a:txBody>
                    <a:bodyPr/>
                    <a:lstStyle/>
                    <a:p>
                      <a:pPr indent="0" algn="ctr">
                        <a:buNone/>
                      </a:pPr>
                      <a:r>
                        <a:rPr lang="en-US" sz="1600" b="0">
                          <a:latin typeface="Times New Roman" panose="02020603050405020304" pitchFamily="18" charset="0"/>
                          <a:cs typeface="Times New Roman" panose="02020603050405020304" pitchFamily="18" charset="0"/>
                        </a:rPr>
                        <a:t>名称</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cs typeface="Times New Roman" panose="02020603050405020304" pitchFamily="18" charset="0"/>
                        </a:rPr>
                        <a:t>古典概型</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cs typeface="Times New Roman" panose="02020603050405020304" pitchFamily="18" charset="0"/>
                        </a:rPr>
                        <a:t>几何概型</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9715">
                <a:tc>
                  <a:txBody>
                    <a:bodyPr/>
                    <a:lstStyle/>
                    <a:p>
                      <a:pPr indent="0" algn="ctr">
                        <a:buNone/>
                      </a:pPr>
                      <a:r>
                        <a:rPr lang="en-US" sz="1600" b="0">
                          <a:latin typeface="Times New Roman" panose="02020603050405020304" pitchFamily="18" charset="0"/>
                          <a:cs typeface="Times New Roman" panose="02020603050405020304" pitchFamily="18" charset="0"/>
                        </a:rPr>
                        <a:t>相同点</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600" b="0">
                          <a:latin typeface="Times New Roman" panose="02020603050405020304" pitchFamily="18" charset="0"/>
                          <a:cs typeface="Times New Roman" panose="02020603050405020304" pitchFamily="18" charset="0"/>
                        </a:rPr>
                        <a:t>每个基本事件发生的可能性相等</a:t>
                      </a:r>
                      <a:endParaRPr lang="en-US" sz="1600" b="0">
                        <a:latin typeface="MingLiU_HKSCS" charset="0"/>
                        <a:cs typeface="MingLiU_HKSCS"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3200">
                <a:tc>
                  <a:txBody>
                    <a:bodyPr/>
                    <a:lstStyle/>
                    <a:p>
                      <a:pPr indent="0" algn="ctr">
                        <a:buNone/>
                      </a:pPr>
                      <a:r>
                        <a:rPr lang="en-US" sz="1600" b="0">
                          <a:latin typeface="Times New Roman" panose="02020603050405020304" pitchFamily="18" charset="0"/>
                          <a:cs typeface="Times New Roman" panose="02020603050405020304" pitchFamily="18" charset="0"/>
                        </a:rPr>
                        <a:t>不同点</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cs typeface="Times New Roman" panose="02020603050405020304" pitchFamily="18" charset="0"/>
                        </a:rPr>
                        <a:t>基本事件有有限个</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cs typeface="Times New Roman" panose="02020603050405020304" pitchFamily="18" charset="0"/>
                        </a:rPr>
                        <a:t>基本事件有无限个</a:t>
                      </a:r>
                      <a:endParaRPr lang="en-US" altLang="en-US" sz="16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对象 3">
            <a:hlinkClick r:id="" action="ppaction://ole?verb=0"/>
          </p:cNvPr>
          <p:cNvGraphicFramePr>
            <a:graphicFrameLocks/>
          </p:cNvGraphicFramePr>
          <p:nvPr/>
        </p:nvGraphicFramePr>
        <p:xfrm>
          <a:off x="5530850" y="3959860"/>
          <a:ext cx="6438265" cy="703580"/>
        </p:xfrm>
        <a:graphic>
          <a:graphicData uri="http://schemas.openxmlformats.org/presentationml/2006/ole">
            <p:oleObj spid="_x0000_s20481" r:id="rId5" imgW="3835080" imgH="419040" progId="Equations">
              <p:embed/>
            </p:oleObj>
          </a:graphicData>
        </a:graphic>
      </p:graphicFrame>
      <p:sp>
        <p:nvSpPr>
          <p:cNvPr id="7" name="矩形 6"/>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additive="base">
                                        <p:cTn id="7" dur="500" fill="hold"/>
                                        <p:tgtEl>
                                          <p:spTgt spid="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000" fill="hold">
                                          <p:stCondLst>
                                            <p:cond delay="0"/>
                                          </p:stCondLst>
                                        </p:cTn>
                                        <p:tgtEl>
                                          <p:spTgt spid="4"/>
                                        </p:tgtEl>
                                        <p:attrNameLst>
                                          <p:attrName>style.visibility</p:attrName>
                                        </p:attrNameLst>
                                      </p:cBhvr>
                                      <p:to>
                                        <p:strVal val="visible"/>
                                      </p:to>
                                    </p:set>
                                    <p:animEffect transition="in" filter="diamond(in)">
                                      <p:cBhvr>
                                        <p:cTn id="13" dur="1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par>
                                <p:cTn id="19" presetID="18" presetClass="entr" presetSubtype="12"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Left)">
                                      <p:cBhvr>
                                        <p:cTn id="21" dur="500"/>
                                        <p:tgtEl>
                                          <p:spTgt spid="3"/>
                                        </p:tgtEl>
                                      </p:cBhvr>
                                    </p:animEffect>
                                  </p:childTnLst>
                                </p:cTn>
                              </p:par>
                              <p:par>
                                <p:cTn id="22" presetID="49" presetClass="entr" presetSubtype="0" decel="10000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style.rotation</p:attrName>
                                        </p:attrNameLst>
                                      </p:cBhvr>
                                      <p:tavLst>
                                        <p:tav tm="0">
                                          <p:val>
                                            <p:fltVal val="360"/>
                                          </p:val>
                                        </p:tav>
                                        <p:tav tm="100000">
                                          <p:val>
                                            <p:fltVal val="0"/>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110</a:t>
            </a:fld>
            <a:endParaRPr lang="zh-CN" altLang="en-US"/>
          </a:p>
        </p:txBody>
      </p:sp>
      <p:sp>
        <p:nvSpPr>
          <p:cNvPr id="106" name="文本框 105"/>
          <p:cNvSpPr txBox="1"/>
          <p:nvPr/>
        </p:nvSpPr>
        <p:spPr>
          <a:xfrm>
            <a:off x="1022350" y="3622675"/>
            <a:ext cx="10017125" cy="1863725"/>
          </a:xfrm>
          <a:prstGeom prst="rect">
            <a:avLst/>
          </a:prstGeom>
          <a:noFill/>
          <a:ln w="9525">
            <a:noFill/>
          </a:ln>
        </p:spPr>
        <p:txBody>
          <a:bodyPr wrap="square">
            <a:spAutoFit/>
          </a:bodyPr>
          <a:lstStyle/>
          <a:p>
            <a:pPr indent="266700" fontAlgn="auto">
              <a:lnSpc>
                <a:spcPct val="12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解决分层抽样的关键：先确定抽样比，然后把各层个体数乘抽样比，即得各层要抽取的个体数．常用公式：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抽样比＝总体容量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样本容量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＝各层个体总量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各层样本容量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层</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的容量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层</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的容量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层</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的容量＝样本中层</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的容量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样本中层</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的容量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样本中层</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的容量．</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
        <p:nvSpPr>
          <p:cNvPr id="6" name="文本框 5"/>
          <p:cNvSpPr txBox="1"/>
          <p:nvPr/>
        </p:nvSpPr>
        <p:spPr>
          <a:xfrm>
            <a:off x="1022350" y="1183640"/>
            <a:ext cx="10694035" cy="2306320"/>
          </a:xfrm>
          <a:prstGeom prst="rect">
            <a:avLst/>
          </a:prstGeom>
          <a:noFill/>
          <a:ln w="9525">
            <a:noFill/>
          </a:ln>
        </p:spPr>
        <p:txBody>
          <a:bodyPr wrap="square">
            <a:spAutoFit/>
          </a:bodyPr>
          <a:lstStyle/>
          <a:p>
            <a:pPr indent="266700" fontAlgn="auto">
              <a:lnSpc>
                <a:spcPct val="12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解决系统抽样的关键：</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一是</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编号码</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，给总体中的</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个个体进行编号；</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二是</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定分段间隔</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，确定分段间隔</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k(k∈</a:t>
            </a:r>
            <a:r>
              <a:rPr lang="en-US" sz="2400" b="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，对编号进行分段；</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三是</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定规则</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，在第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段用简单随机抽样确定第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个个体的编号</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，将起始编号</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加上间隔</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得到第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个个体编号</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，再加上</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得到第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个个体编号</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，这样继续下去，直到获取整个样本．</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900" decel="100000" fill="hold"/>
                                        <p:tgtEl>
                                          <p:spTgt spid="10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111</a:t>
            </a:fld>
            <a:endParaRPr lang="zh-CN" altLang="en-US"/>
          </a:p>
        </p:txBody>
      </p:sp>
      <p:sp>
        <p:nvSpPr>
          <p:cNvPr id="3" name="文本框 2"/>
          <p:cNvSpPr txBox="1"/>
          <p:nvPr/>
        </p:nvSpPr>
        <p:spPr>
          <a:xfrm>
            <a:off x="673100" y="3909060"/>
            <a:ext cx="11013440" cy="1938020"/>
          </a:xfrm>
          <a:prstGeom prst="rect">
            <a:avLst/>
          </a:prstGeom>
          <a:noFill/>
          <a:ln w="9525">
            <a:noFill/>
          </a:ln>
        </p:spPr>
        <p:txBody>
          <a:bodyPr wrap="square">
            <a:spAutoFit/>
          </a:bodyPr>
          <a:lstStyle/>
          <a:p>
            <a:pPr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【解析】总体容量是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，样本容量是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600÷50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因此，每隔</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个号码抽到一个．由于随机抽得第一个号码为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，按照系统抽样的操作步骤在第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Ⅰ</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营区应抽到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Ⅱ</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营区应抽到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Ⅲ</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营区应抽到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人．故选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【答案】A</a:t>
            </a:r>
          </a:p>
        </p:txBody>
      </p:sp>
      <p:sp>
        <p:nvSpPr>
          <p:cNvPr id="4" name="文本框 3"/>
          <p:cNvSpPr txBox="1"/>
          <p:nvPr/>
        </p:nvSpPr>
        <p:spPr>
          <a:xfrm>
            <a:off x="738505" y="1224280"/>
            <a:ext cx="10299700" cy="2306955"/>
          </a:xfrm>
          <a:prstGeom prst="rect">
            <a:avLst/>
          </a:prstGeom>
          <a:noFill/>
        </p:spPr>
        <p:txBody>
          <a:bodyPr wrap="square" rtlCol="0" anchor="t">
            <a:spAutoFit/>
          </a:bodyPr>
          <a:lstStyle/>
          <a:p>
            <a:pPr indent="266700" algn="l"/>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将参加夏令营的</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名学生编号为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，并分在三个营区．从</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在第</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Ⅰ</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营区，从</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495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在第</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Ⅱ</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营区，从</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496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在第</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Ⅲ</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营区．采用系统抽样方法抽取一个容量为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的样本，且随机抽得的号码为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，则三个营区被抽中的人数依次为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lgn="l"/>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               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a:t>
            </a: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                 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a:t>
            </a:r>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diamond(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112</a:t>
            </a:fld>
            <a:endParaRPr lang="zh-CN" altLang="en-US"/>
          </a:p>
        </p:txBody>
      </p:sp>
      <p:sp>
        <p:nvSpPr>
          <p:cNvPr id="106" name="文本框 105"/>
          <p:cNvSpPr txBox="1"/>
          <p:nvPr/>
        </p:nvSpPr>
        <p:spPr>
          <a:xfrm>
            <a:off x="895985" y="840105"/>
            <a:ext cx="10249535" cy="3784600"/>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河南信阳高级中学</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届第一次考试</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某中学有高中生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3 000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人，初中生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2 000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人，男、女生所占的比例如图所示．为了解学生的学习情况，用分层抽样的方法从该校学生中抽取一个容量为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的样本．已知从高中生中抽取女生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人，则从初中生中抽取的男生人数是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p>
          <a:p>
            <a:pPr indent="266700"/>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12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15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p:nvPr/>
        </p:nvPicPr>
        <p:blipFill>
          <a:blip r:embed="rId2" cstate="print"/>
          <a:stretch>
            <a:fillRect/>
          </a:stretch>
        </p:blipFill>
        <p:spPr>
          <a:xfrm>
            <a:off x="4184015" y="2350770"/>
            <a:ext cx="2465705" cy="1343660"/>
          </a:xfrm>
          <a:prstGeom prst="rect">
            <a:avLst/>
          </a:prstGeom>
          <a:noFill/>
          <a:ln w="9525">
            <a:noFill/>
          </a:ln>
        </p:spPr>
      </p:pic>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
        <p:nvSpPr>
          <p:cNvPr id="5" name="文本框 4"/>
          <p:cNvSpPr txBox="1"/>
          <p:nvPr/>
        </p:nvSpPr>
        <p:spPr>
          <a:xfrm>
            <a:off x="1204595" y="5778500"/>
            <a:ext cx="1560830" cy="460375"/>
          </a:xfrm>
          <a:prstGeom prst="rect">
            <a:avLst/>
          </a:prstGeom>
          <a:noFill/>
        </p:spPr>
        <p:txBody>
          <a:bodyPr wrap="none" rtlCol="0" anchor="t">
            <a:spAutoFit/>
          </a:bodyPr>
          <a:lstStyle/>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a:t>
            </a:r>
            <a:endParaRPr lang="zh-CN" altLang="en-US"/>
          </a:p>
        </p:txBody>
      </p:sp>
      <p:pic>
        <p:nvPicPr>
          <p:cNvPr id="6" name="图片 5"/>
          <p:cNvPicPr>
            <a:picLocks noChangeAspect="1"/>
          </p:cNvPicPr>
          <p:nvPr/>
        </p:nvPicPr>
        <p:blipFill>
          <a:blip r:embed="rId3" cstate="print"/>
          <a:stretch>
            <a:fillRect/>
          </a:stretch>
        </p:blipFill>
        <p:spPr>
          <a:xfrm>
            <a:off x="1100455" y="4637405"/>
            <a:ext cx="5869940" cy="1141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trips(downLeft)">
                                      <p:cBhvr>
                                        <p:cTn id="7" dur="500"/>
                                        <p:tgtEl>
                                          <p:spTgt spid="106"/>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5"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113</a:t>
            </a:fld>
            <a:endParaRPr lang="zh-CN" altLang="en-US"/>
          </a:p>
        </p:txBody>
      </p:sp>
      <p:sp>
        <p:nvSpPr>
          <p:cNvPr id="107" name="文本框 106"/>
          <p:cNvSpPr txBox="1"/>
          <p:nvPr/>
        </p:nvSpPr>
        <p:spPr>
          <a:xfrm>
            <a:off x="495300" y="953770"/>
            <a:ext cx="5080000" cy="521970"/>
          </a:xfrm>
          <a:prstGeom prst="rect">
            <a:avLst/>
          </a:prstGeom>
          <a:noFill/>
          <a:ln w="9525">
            <a:noFill/>
          </a:ln>
        </p:spPr>
        <p:txBody>
          <a:bodyPr>
            <a:spAutoFit/>
          </a:bodyPr>
          <a:lstStyle/>
          <a:p>
            <a:pPr algn="l"/>
            <a:r>
              <a:rPr lang="zh-CN" sz="2800" b="0" u="none">
                <a:solidFill>
                  <a:schemeClr val="bg1"/>
                </a:solidFill>
                <a:latin typeface="+mn-ea"/>
                <a:cs typeface="+mn-ea"/>
              </a:rPr>
              <a:t>方法2</a:t>
            </a:r>
            <a:r>
              <a:rPr lang="zh-CN" sz="2800" b="0">
                <a:solidFill>
                  <a:schemeClr val="bg1"/>
                </a:solidFill>
                <a:latin typeface="+mn-ea"/>
                <a:cs typeface="+mn-ea"/>
              </a:rPr>
              <a:t>    </a:t>
            </a:r>
            <a:r>
              <a:rPr lang="zh-CN" sz="2800" b="0" u="none">
                <a:solidFill>
                  <a:schemeClr val="bg1"/>
                </a:solidFill>
                <a:latin typeface="+mn-ea"/>
                <a:cs typeface="+mn-ea"/>
              </a:rPr>
              <a:t>用样本估计总体</a:t>
            </a:r>
            <a:endParaRPr lang="zh-CN" sz="2800">
              <a:solidFill>
                <a:schemeClr val="bg1"/>
              </a:solidFill>
              <a:latin typeface="+mn-ea"/>
              <a:cs typeface="+mn-ea"/>
            </a:endParaRPr>
          </a:p>
        </p:txBody>
      </p:sp>
      <p:sp>
        <p:nvSpPr>
          <p:cNvPr id="4" name="文本框 3"/>
          <p:cNvSpPr txBox="1"/>
          <p:nvPr/>
        </p:nvSpPr>
        <p:spPr>
          <a:xfrm>
            <a:off x="1007110" y="1605915"/>
            <a:ext cx="10030460" cy="3646170"/>
          </a:xfrm>
          <a:prstGeom prst="rect">
            <a:avLst/>
          </a:prstGeom>
          <a:noFill/>
        </p:spPr>
        <p:txBody>
          <a:bodyPr wrap="square" rtlCol="0" anchor="t">
            <a:spAutoFit/>
          </a:bodyPr>
          <a:lstStyle/>
          <a:p>
            <a:pPr fontAlgn="auto">
              <a:lnSpc>
                <a:spcPct val="150000"/>
              </a:lnSpc>
            </a:pP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．从频率分布直方图中得出有关数据的方法</a:t>
            </a:r>
            <a:endPar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频率</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：频率分布直方图中横轴表示组别，纵轴表示组距</a:t>
            </a: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频率</a:t>
            </a: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，频率＝组距</a:t>
            </a: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组距</a:t>
            </a: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频率</a:t>
            </a: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2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频率比</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：频率分布直方图中各小长方形的面积之和为</a:t>
            </a: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，因为在频率分布直方图中组距是一个固定值，所以各小长方形高的比也就是各组的频率比；</a:t>
            </a:r>
            <a:endPar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性质应用：若纵轴上存在参数，则根据</a:t>
            </a: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所有小长方形的高之和</a:t>
            </a: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组距＝</a:t>
            </a:r>
            <a:r>
              <a:rPr lang="en-US"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2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列方程即可求得参数的值．</a:t>
            </a:r>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arn(inVertical)">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114</a:t>
            </a:fld>
            <a:endParaRPr lang="zh-CN" altLang="en-US"/>
          </a:p>
        </p:txBody>
      </p:sp>
      <p:sp>
        <p:nvSpPr>
          <p:cNvPr id="107" name="文本框 106"/>
          <p:cNvSpPr txBox="1"/>
          <p:nvPr/>
        </p:nvSpPr>
        <p:spPr>
          <a:xfrm>
            <a:off x="495300" y="953770"/>
            <a:ext cx="5080000" cy="521970"/>
          </a:xfrm>
          <a:prstGeom prst="rect">
            <a:avLst/>
          </a:prstGeom>
          <a:noFill/>
          <a:ln w="9525">
            <a:noFill/>
          </a:ln>
        </p:spPr>
        <p:txBody>
          <a:bodyPr>
            <a:spAutoFit/>
          </a:bodyPr>
          <a:lstStyle/>
          <a:p>
            <a:pPr algn="l"/>
            <a:r>
              <a:rPr lang="zh-CN" sz="2800" b="0" u="none">
                <a:solidFill>
                  <a:schemeClr val="bg1"/>
                </a:solidFill>
                <a:latin typeface="+mn-ea"/>
                <a:cs typeface="+mn-ea"/>
              </a:rPr>
              <a:t>方法2</a:t>
            </a:r>
            <a:r>
              <a:rPr lang="zh-CN" sz="2800" b="0">
                <a:solidFill>
                  <a:schemeClr val="bg1"/>
                </a:solidFill>
                <a:latin typeface="+mn-ea"/>
                <a:cs typeface="+mn-ea"/>
              </a:rPr>
              <a:t>    </a:t>
            </a:r>
            <a:r>
              <a:rPr lang="zh-CN" sz="2800" b="0" u="none">
                <a:solidFill>
                  <a:schemeClr val="bg1"/>
                </a:solidFill>
                <a:latin typeface="+mn-ea"/>
                <a:cs typeface="+mn-ea"/>
              </a:rPr>
              <a:t>用样本估计总体</a:t>
            </a:r>
            <a:endParaRPr lang="zh-CN" sz="2800">
              <a:solidFill>
                <a:schemeClr val="bg1"/>
              </a:solidFill>
              <a:latin typeface="+mn-ea"/>
              <a:cs typeface="+mn-ea"/>
            </a:endParaRPr>
          </a:p>
        </p:txBody>
      </p:sp>
      <p:sp>
        <p:nvSpPr>
          <p:cNvPr id="3" name="文本框 2"/>
          <p:cNvSpPr txBox="1"/>
          <p:nvPr/>
        </p:nvSpPr>
        <p:spPr>
          <a:xfrm>
            <a:off x="495300" y="1475740"/>
            <a:ext cx="11424920" cy="2461260"/>
          </a:xfrm>
          <a:prstGeom prst="rect">
            <a:avLst/>
          </a:prstGeom>
          <a:noFill/>
          <a:ln w="9525">
            <a:noFill/>
          </a:ln>
        </p:spPr>
        <p:txBody>
          <a:bodyPr wrap="square">
            <a:spAutoFit/>
          </a:bodyPr>
          <a:lstStyle/>
          <a:p>
            <a:pPr indent="266700"/>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．用样本的数字特征估计总体数字特征的类型及解题方法</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直接给出样本数据，根据平均数、中位数、众数、方差、标准差的概念进行相关计算得出相应数据．</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利用茎叶图给出样本数据，到目前为止，茎叶图中的数据多为两位数</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茎叶图中，一位数的</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处为数字</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，明确每一行中，</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处数字是该行数字共用的十位数字，</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叶</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处数字是个位数字，正确写出茎叶图中的所有数字，再根据平均数、中位数、众数、方差、标准差的概念进行相关计算．</a:t>
            </a:r>
            <a:endParaRPr lang="zh-CN" alt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
        <p:nvSpPr>
          <p:cNvPr id="6" name="文本框 5"/>
          <p:cNvSpPr txBox="1"/>
          <p:nvPr/>
        </p:nvSpPr>
        <p:spPr>
          <a:xfrm>
            <a:off x="433705" y="3937000"/>
            <a:ext cx="10608310" cy="193802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利用频率分布直方图得到样本的数字特征．</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众数</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：最高小长方形底边中点的横坐标；</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中位数</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：平分频率分布直方图面积且垂直于横轴的直线与横轴交点的横坐标；</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平均数</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：频率分布直方图中每个小长方形的面积乘小长方形底边中点的横坐标之和．</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arn(inVertical)">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500"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style.rotation</p:attrName>
                                        </p:attrNameLst>
                                      </p:cBhvr>
                                      <p:tavLst>
                                        <p:tav tm="0">
                                          <p:val>
                                            <p:fltVal val="360"/>
                                          </p:val>
                                        </p:tav>
                                        <p:tav tm="100000">
                                          <p:val>
                                            <p:fltVal val="0"/>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strips(downLeft)">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115</a:t>
            </a:fld>
            <a:endParaRPr lang="zh-CN" altLang="en-US"/>
          </a:p>
        </p:txBody>
      </p:sp>
      <p:sp>
        <p:nvSpPr>
          <p:cNvPr id="3" name="文本框 2"/>
          <p:cNvSpPr txBox="1"/>
          <p:nvPr/>
        </p:nvSpPr>
        <p:spPr>
          <a:xfrm>
            <a:off x="704850" y="926465"/>
            <a:ext cx="10896600" cy="1938020"/>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一所中学共有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4 000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名学生，为了引导学生树立正确的消费观，需抽样调查学生每天使用零花钱的数量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取整数元</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情况．分层抽取容量为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的样本，作出频率分布直方图，如图所示．请估计在全校所有学生中，一天使用零花钱在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元的学生大约有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__________</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a:t>
            </a:r>
          </a:p>
          <a:p>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2147482604" descr="Sx13-10.tif"/>
          <p:cNvPicPr>
            <a:picLocks noChangeAspect="1"/>
          </p:cNvPicPr>
          <p:nvPr/>
        </p:nvPicPr>
        <p:blipFill>
          <a:blip r:embed="rId2" r:link="rId3" cstate="print"/>
          <a:stretch>
            <a:fillRect/>
          </a:stretch>
        </p:blipFill>
        <p:spPr>
          <a:xfrm>
            <a:off x="8006080" y="2525395"/>
            <a:ext cx="3045460" cy="1953895"/>
          </a:xfrm>
          <a:prstGeom prst="rect">
            <a:avLst/>
          </a:prstGeom>
          <a:noFill/>
          <a:ln w="9525">
            <a:noFill/>
          </a:ln>
        </p:spPr>
      </p:pic>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
        <p:nvSpPr>
          <p:cNvPr id="6" name="文本框 5"/>
          <p:cNvSpPr txBox="1"/>
          <p:nvPr/>
        </p:nvSpPr>
        <p:spPr>
          <a:xfrm>
            <a:off x="590550" y="2758440"/>
            <a:ext cx="7292340" cy="3046095"/>
          </a:xfrm>
          <a:prstGeom prst="rect">
            <a:avLst/>
          </a:prstGeom>
          <a:noFill/>
        </p:spPr>
        <p:txBody>
          <a:bodyPr wrap="square" rtlCol="0" anchor="t">
            <a:spAutoFit/>
          </a:bodyPr>
          <a:lstStyle/>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【解析】根据样本的频率分布直方图得一天使用零花钱在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元的学生频率是</a:t>
            </a:r>
          </a:p>
          <a:p>
            <a:pPr indent="266700"/>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0.03)×4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0.32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0.68.</a:t>
            </a:r>
          </a:p>
          <a:p>
            <a:pPr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以样本估计总体，则全校学生一天使用零花钱在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元的学生频率为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0.68.4 000×0.68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2 720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，所以估计全校学生中，一天使用零花钱在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元的学生大约有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2 720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a:t>
            </a:r>
          </a:p>
          <a:p>
            <a:pPr algn="l"/>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915670" y="5462270"/>
            <a:ext cx="2175510" cy="460375"/>
          </a:xfrm>
          <a:prstGeom prst="rect">
            <a:avLst/>
          </a:prstGeom>
          <a:noFill/>
        </p:spPr>
        <p:txBody>
          <a:bodyPr wrap="none" rtlCol="0" anchor="t">
            <a:spAutoFit/>
          </a:bodyPr>
          <a:lstStyle/>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【答案】2 720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47"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500"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116</a:t>
            </a:fld>
            <a:endParaRPr lang="zh-CN" altLang="en-US"/>
          </a:p>
        </p:txBody>
      </p:sp>
      <p:sp>
        <p:nvSpPr>
          <p:cNvPr id="107" name="文本框 106"/>
          <p:cNvSpPr txBox="1"/>
          <p:nvPr/>
        </p:nvSpPr>
        <p:spPr>
          <a:xfrm>
            <a:off x="697865" y="1042035"/>
            <a:ext cx="10884535" cy="829945"/>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四川成都七中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一诊</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我校教育处连续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天对同学们的着装进行检查，着装不合格的人数见如图所示的茎叶图，则中位数、众数、极差分别是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p:nvPr/>
        </p:nvPicPr>
        <p:blipFill>
          <a:blip r:embed="rId2" cstate="print"/>
          <a:stretch>
            <a:fillRect/>
          </a:stretch>
        </p:blipFill>
        <p:spPr>
          <a:xfrm>
            <a:off x="3672840" y="1871980"/>
            <a:ext cx="2773045" cy="1631315"/>
          </a:xfrm>
          <a:prstGeom prst="rect">
            <a:avLst/>
          </a:prstGeom>
          <a:noFill/>
          <a:ln w="9525">
            <a:noFill/>
          </a:ln>
        </p:spPr>
      </p:pic>
      <p:sp>
        <p:nvSpPr>
          <p:cNvPr id="108" name="文本框 107"/>
          <p:cNvSpPr txBox="1"/>
          <p:nvPr/>
        </p:nvSpPr>
        <p:spPr>
          <a:xfrm>
            <a:off x="697865" y="3428365"/>
            <a:ext cx="10642600" cy="829945"/>
          </a:xfrm>
          <a:prstGeom prst="rect">
            <a:avLst/>
          </a:prstGeom>
          <a:noFill/>
          <a:ln w="9525">
            <a:noFill/>
          </a:ln>
        </p:spPr>
        <p:txBody>
          <a:bodyPr wrap="square">
            <a:spAutoFit/>
          </a:bodyPr>
          <a:lstStyle/>
          <a:p>
            <a:pPr indent="266700"/>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56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57  </a:t>
            </a:r>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 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56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57</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
        <p:nvSpPr>
          <p:cNvPr id="7" name="文本框 6"/>
          <p:cNvSpPr txBox="1"/>
          <p:nvPr/>
        </p:nvSpPr>
        <p:spPr>
          <a:xfrm>
            <a:off x="561975" y="4363085"/>
            <a:ext cx="10778490" cy="156845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【解析】中位数是这组数据由小到大排列后，中间两个数值的平均数，即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43＋45</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；众数是这组数据中出现次数最多的数，结合题中所给茎叶图可知数字</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出现的次数最多，所以众数是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；极差是这组数据中最大值与最小值的差，即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故选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948690" y="5895975"/>
            <a:ext cx="1560830" cy="460375"/>
          </a:xfrm>
          <a:prstGeom prst="rect">
            <a:avLst/>
          </a:prstGeom>
          <a:noFill/>
        </p:spPr>
        <p:txBody>
          <a:bodyPr wrap="none" rtlCol="0" anchor="t">
            <a:spAutoFit/>
          </a:bodyPr>
          <a:lstStyle/>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arn(inVertical)">
                                      <p:cBhvr>
                                        <p:cTn id="7" dur="500"/>
                                        <p:tgtEl>
                                          <p:spTgt spid="107"/>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barn(inVertical)">
                                      <p:cBhvr>
                                        <p:cTn id="13" dur="500"/>
                                        <p:tgtEl>
                                          <p:spTgt spid="108"/>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7" grpId="0"/>
      <p:bldP spid="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117</a:t>
            </a:fld>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
        <p:nvSpPr>
          <p:cNvPr id="102" name="文本框 101"/>
          <p:cNvSpPr txBox="1"/>
          <p:nvPr/>
        </p:nvSpPr>
        <p:spPr>
          <a:xfrm>
            <a:off x="975995" y="1593215"/>
            <a:ext cx="10239375" cy="4523105"/>
          </a:xfrm>
          <a:prstGeom prst="rect">
            <a:avLst/>
          </a:prstGeom>
          <a:noFill/>
          <a:ln w="9525">
            <a:noFill/>
          </a:ln>
        </p:spPr>
        <p:txBody>
          <a:bodyPr wrap="square">
            <a:spAutoFit/>
          </a:bodyPr>
          <a:lstStyle/>
          <a:p>
            <a:pPr indent="0"/>
            <a:r>
              <a:rPr lang="en-US" sz="2400">
                <a:solidFill>
                  <a:schemeClr val="tx1"/>
                </a:solidFill>
              </a:rPr>
              <a:t>(1)</a:t>
            </a:r>
            <a:r>
              <a:rPr lang="zh-CN" sz="2400">
                <a:solidFill>
                  <a:schemeClr val="tx1"/>
                </a:solidFill>
              </a:rPr>
              <a:t>直接给出样本数据，根据平均数、中位数、众数、方差、标准差的概念进行相关计算得出相应数据．</a:t>
            </a:r>
            <a:endParaRPr lang="en-US" sz="2400">
              <a:solidFill>
                <a:schemeClr val="tx1"/>
              </a:solidFill>
            </a:endParaRPr>
          </a:p>
          <a:p>
            <a:r>
              <a:rPr lang="en-US" sz="2400">
                <a:solidFill>
                  <a:schemeClr val="tx1"/>
                </a:solidFill>
              </a:rPr>
              <a:t>(2)</a:t>
            </a:r>
            <a:r>
              <a:rPr lang="zh-CN" sz="2400">
                <a:solidFill>
                  <a:schemeClr val="tx1"/>
                </a:solidFill>
              </a:rPr>
              <a:t>利用茎叶图给出样本数据，到目前为止，茎叶图中的数据多为两位数</a:t>
            </a:r>
            <a:r>
              <a:rPr lang="en-US" sz="2400">
                <a:solidFill>
                  <a:schemeClr val="tx1"/>
                </a:solidFill>
              </a:rPr>
              <a:t>(</a:t>
            </a:r>
            <a:r>
              <a:rPr lang="zh-CN" sz="2400">
                <a:solidFill>
                  <a:schemeClr val="tx1"/>
                </a:solidFill>
              </a:rPr>
              <a:t>茎叶图中，一位数的</a:t>
            </a:r>
            <a:r>
              <a:rPr lang="en-US" sz="2400">
                <a:solidFill>
                  <a:schemeClr val="tx1"/>
                </a:solidFill>
              </a:rPr>
              <a:t>“</a:t>
            </a:r>
            <a:r>
              <a:rPr lang="zh-CN" sz="2400">
                <a:solidFill>
                  <a:schemeClr val="tx1"/>
                </a:solidFill>
              </a:rPr>
              <a:t>茎</a:t>
            </a:r>
            <a:r>
              <a:rPr lang="en-US" sz="2400">
                <a:solidFill>
                  <a:schemeClr val="tx1"/>
                </a:solidFill>
              </a:rPr>
              <a:t>”</a:t>
            </a:r>
            <a:r>
              <a:rPr lang="zh-CN" sz="2400">
                <a:solidFill>
                  <a:schemeClr val="tx1"/>
                </a:solidFill>
              </a:rPr>
              <a:t>处为数字</a:t>
            </a:r>
            <a:r>
              <a:rPr lang="en-US" sz="2400">
                <a:solidFill>
                  <a:schemeClr val="tx1"/>
                </a:solidFill>
              </a:rPr>
              <a:t>0)</a:t>
            </a:r>
            <a:r>
              <a:rPr lang="zh-CN" sz="2400">
                <a:solidFill>
                  <a:schemeClr val="tx1"/>
                </a:solidFill>
              </a:rPr>
              <a:t>，明确每一行中，</a:t>
            </a:r>
            <a:r>
              <a:rPr lang="en-US" sz="2400">
                <a:solidFill>
                  <a:schemeClr val="tx1"/>
                </a:solidFill>
              </a:rPr>
              <a:t>“</a:t>
            </a:r>
            <a:r>
              <a:rPr lang="zh-CN" sz="2400">
                <a:solidFill>
                  <a:schemeClr val="tx1"/>
                </a:solidFill>
              </a:rPr>
              <a:t>茎</a:t>
            </a:r>
            <a:r>
              <a:rPr lang="en-US" sz="2400">
                <a:solidFill>
                  <a:schemeClr val="tx1"/>
                </a:solidFill>
              </a:rPr>
              <a:t>”</a:t>
            </a:r>
            <a:r>
              <a:rPr lang="zh-CN" sz="2400">
                <a:solidFill>
                  <a:schemeClr val="tx1"/>
                </a:solidFill>
              </a:rPr>
              <a:t>处数字是该行数字共用的十位数字，</a:t>
            </a:r>
            <a:r>
              <a:rPr lang="en-US" sz="2400">
                <a:solidFill>
                  <a:schemeClr val="tx1"/>
                </a:solidFill>
              </a:rPr>
              <a:t>“</a:t>
            </a:r>
            <a:r>
              <a:rPr lang="zh-CN" sz="2400">
                <a:solidFill>
                  <a:schemeClr val="tx1"/>
                </a:solidFill>
              </a:rPr>
              <a:t>叶</a:t>
            </a:r>
            <a:r>
              <a:rPr lang="en-US" sz="2400">
                <a:solidFill>
                  <a:schemeClr val="tx1"/>
                </a:solidFill>
              </a:rPr>
              <a:t>”</a:t>
            </a:r>
            <a:r>
              <a:rPr lang="zh-CN" sz="2400">
                <a:solidFill>
                  <a:schemeClr val="tx1"/>
                </a:solidFill>
              </a:rPr>
              <a:t>处数字是个位数字，正确写出茎叶图中的所有数字，再根据平均数、中位数、众数、方差、标准差的概念进行相关计算．</a:t>
            </a:r>
            <a:endParaRPr lang="en-US" sz="2400">
              <a:solidFill>
                <a:schemeClr val="tx1"/>
              </a:solidFill>
            </a:endParaRPr>
          </a:p>
          <a:p>
            <a:r>
              <a:rPr lang="en-US" sz="2400">
                <a:solidFill>
                  <a:schemeClr val="tx1"/>
                </a:solidFill>
              </a:rPr>
              <a:t>(3)</a:t>
            </a:r>
            <a:r>
              <a:rPr lang="zh-CN" sz="2400">
                <a:solidFill>
                  <a:schemeClr val="tx1"/>
                </a:solidFill>
              </a:rPr>
              <a:t>给出样本频率分布直方图．</a:t>
            </a:r>
            <a:endParaRPr lang="en-US" sz="2400">
              <a:solidFill>
                <a:schemeClr val="tx1"/>
              </a:solidFill>
            </a:endParaRPr>
          </a:p>
          <a:p>
            <a:r>
              <a:rPr lang="en-US" sz="2400">
                <a:solidFill>
                  <a:schemeClr val="tx1"/>
                </a:solidFill>
              </a:rPr>
              <a:t>①</a:t>
            </a:r>
            <a:r>
              <a:rPr lang="zh-CN" sz="2400">
                <a:solidFill>
                  <a:schemeClr val="tx1"/>
                </a:solidFill>
              </a:rPr>
              <a:t>众数：最高的小长方形底边中点的横坐标；</a:t>
            </a:r>
            <a:endParaRPr lang="en-US" sz="2400">
              <a:solidFill>
                <a:schemeClr val="tx1"/>
              </a:solidFill>
            </a:endParaRPr>
          </a:p>
          <a:p>
            <a:r>
              <a:rPr lang="en-US" sz="2400">
                <a:solidFill>
                  <a:schemeClr val="tx1"/>
                </a:solidFill>
              </a:rPr>
              <a:t>②</a:t>
            </a:r>
            <a:r>
              <a:rPr lang="zh-CN" sz="2400">
                <a:solidFill>
                  <a:schemeClr val="tx1"/>
                </a:solidFill>
              </a:rPr>
              <a:t>中位数：平分频率分布直方图面积且垂直于横轴的直线与横轴交点的横坐标；</a:t>
            </a:r>
            <a:endParaRPr lang="en-US" sz="2400">
              <a:solidFill>
                <a:schemeClr val="tx1"/>
              </a:solidFill>
            </a:endParaRPr>
          </a:p>
          <a:p>
            <a:r>
              <a:rPr lang="en-US" sz="2400">
                <a:solidFill>
                  <a:schemeClr val="tx1"/>
                </a:solidFill>
              </a:rPr>
              <a:t>③</a:t>
            </a:r>
            <a:r>
              <a:rPr lang="zh-CN" sz="2400">
                <a:solidFill>
                  <a:schemeClr val="tx1"/>
                </a:solidFill>
              </a:rPr>
              <a:t>平均数：频率分布直方图中每个小长方形的面积乘小长方形底边中点的横坐标之和．</a:t>
            </a:r>
            <a:endParaRPr lang="zh-CN" altLang="en-US" sz="2400">
              <a:solidFill>
                <a:schemeClr val="tx1"/>
              </a:solidFill>
            </a:endParaRPr>
          </a:p>
        </p:txBody>
      </p:sp>
      <p:sp>
        <p:nvSpPr>
          <p:cNvPr id="3" name="文本框 2"/>
          <p:cNvSpPr txBox="1"/>
          <p:nvPr/>
        </p:nvSpPr>
        <p:spPr>
          <a:xfrm>
            <a:off x="516255" y="892175"/>
            <a:ext cx="8220710" cy="829945"/>
          </a:xfrm>
          <a:prstGeom prst="rect">
            <a:avLst/>
          </a:prstGeom>
          <a:noFill/>
        </p:spPr>
        <p:txBody>
          <a:bodyPr wrap="square" rtlCol="0" anchor="t">
            <a:spAutoFit/>
          </a:bodyPr>
          <a:lstStyle/>
          <a:p>
            <a:r>
              <a:rPr lang="en-US" sz="2400">
                <a:solidFill>
                  <a:srgbClr val="002060"/>
                </a:solidFill>
                <a:latin typeface="微软雅黑" panose="020B0503020204020204" charset="-122"/>
                <a:ea typeface="微软雅黑" panose="020B0503020204020204" charset="-122"/>
                <a:cs typeface="微软雅黑" panose="020B0503020204020204" charset="-122"/>
                <a:sym typeface="+mn-ea"/>
              </a:rPr>
              <a:t>2</a:t>
            </a:r>
            <a:r>
              <a:rPr lang="zh-CN" sz="2400">
                <a:solidFill>
                  <a:srgbClr val="002060"/>
                </a:solidFill>
                <a:latin typeface="微软雅黑" panose="020B0503020204020204" charset="-122"/>
                <a:ea typeface="微软雅黑" panose="020B0503020204020204" charset="-122"/>
                <a:cs typeface="微软雅黑" panose="020B0503020204020204" charset="-122"/>
                <a:sym typeface="+mn-ea"/>
              </a:rPr>
              <a:t>．用样本的数字特征估计总体数字特征的类型及解题方法</a:t>
            </a:r>
            <a:endParaRPr lang="en-US" sz="2400">
              <a:solidFill>
                <a:srgbClr val="002060"/>
              </a:solidFill>
              <a:latin typeface="微软雅黑" panose="020B0503020204020204" charset="-122"/>
              <a:ea typeface="微软雅黑" panose="020B0503020204020204" charset="-122"/>
              <a:cs typeface="微软雅黑" panose="020B0503020204020204" charset="-122"/>
              <a:sym typeface="+mn-ea"/>
            </a:endParaRPr>
          </a:p>
          <a:p>
            <a:endParaRPr lang="en-US" altLang="en-US" sz="2400">
              <a:solidFill>
                <a:srgbClr val="00206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118</a:t>
            </a:fld>
            <a:endParaRPr lang="zh-CN" altLang="en-US"/>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
        <p:nvSpPr>
          <p:cNvPr id="6" name="文本框 5"/>
          <p:cNvSpPr txBox="1"/>
          <p:nvPr/>
        </p:nvSpPr>
        <p:spPr>
          <a:xfrm>
            <a:off x="1026795" y="857250"/>
            <a:ext cx="9425305" cy="2245360"/>
          </a:xfrm>
          <a:prstGeom prst="rect">
            <a:avLst/>
          </a:prstGeom>
          <a:noFill/>
          <a:ln w="9525">
            <a:noFill/>
          </a:ln>
        </p:spPr>
        <p:txBody>
          <a:bodyPr wrap="square">
            <a:spAutoFit/>
          </a:bodyPr>
          <a:lstStyle/>
          <a:p>
            <a:pPr algn="l"/>
            <a:r>
              <a:rPr lang="zh-CN" altLang="en-US" sz="20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000" b="0">
                <a:solidFill>
                  <a:schemeClr val="bg1"/>
                </a:solidFill>
                <a:latin typeface="宋体" panose="02010600030101010101" pitchFamily="2" charset="-122"/>
                <a:ea typeface="宋体" panose="02010600030101010101" pitchFamily="2" charset="-122"/>
                <a:cs typeface="宋体" panose="02010600030101010101" pitchFamily="2" charset="-122"/>
              </a:rPr>
              <a:t>6</a:t>
            </a:r>
            <a:r>
              <a:rPr lang="zh-CN" altLang="en-US" sz="20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甲、乙两位运动员在</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场比赛的得分情况如茎叶图所示，记甲、乙两人的平均得分分别为</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甲</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乙</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，则下列判断正确的是</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a:t>
            </a:r>
          </a:p>
          <a:p>
            <a:pPr algn="l"/>
            <a:endParaRPr lang="en-US" sz="20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0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甲</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&gt;x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乙</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；甲比乙成绩稳定</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sz="20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0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甲</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&gt;x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乙</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；乙比甲成绩稳定</a:t>
            </a:r>
            <a:endParaRPr lang="en-US" sz="20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0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甲</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&lt;x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乙</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；甲比乙成绩稳定</a:t>
            </a:r>
            <a:endParaRPr lang="en-US" sz="20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0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甲</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&lt;x</a:t>
            </a:r>
            <a:r>
              <a:rPr lang="zh-CN" sz="20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乙</a:t>
            </a:r>
            <a:r>
              <a:rPr lang="zh-CN" sz="2000" b="0">
                <a:solidFill>
                  <a:schemeClr val="bg1"/>
                </a:solidFill>
                <a:latin typeface="宋体" panose="02010600030101010101" pitchFamily="2" charset="-122"/>
                <a:ea typeface="宋体" panose="02010600030101010101" pitchFamily="2" charset="-122"/>
                <a:cs typeface="宋体" panose="02010600030101010101" pitchFamily="2" charset="-122"/>
              </a:rPr>
              <a:t>；乙比甲成绩稳定</a:t>
            </a:r>
            <a:endParaRPr lang="zh-CN"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7" name="图片 -2147482600" descr="19SX12-16.TIF"/>
          <p:cNvPicPr>
            <a:picLocks noChangeAspect="1"/>
          </p:cNvPicPr>
          <p:nvPr/>
        </p:nvPicPr>
        <p:blipFill>
          <a:blip r:embed="rId2" r:link="rId3" cstate="print"/>
          <a:stretch>
            <a:fillRect/>
          </a:stretch>
        </p:blipFill>
        <p:spPr>
          <a:xfrm>
            <a:off x="6939915" y="1349375"/>
            <a:ext cx="2772410" cy="1892300"/>
          </a:xfrm>
          <a:prstGeom prst="rect">
            <a:avLst/>
          </a:prstGeom>
          <a:noFill/>
          <a:ln w="9525">
            <a:noFill/>
          </a:ln>
        </p:spPr>
      </p:pic>
      <p:pic>
        <p:nvPicPr>
          <p:cNvPr id="8" name="图片 7"/>
          <p:cNvPicPr>
            <a:picLocks noChangeAspect="1"/>
          </p:cNvPicPr>
          <p:nvPr/>
        </p:nvPicPr>
        <p:blipFill>
          <a:blip r:embed="rId4" cstate="print"/>
          <a:stretch>
            <a:fillRect/>
          </a:stretch>
        </p:blipFill>
        <p:spPr>
          <a:xfrm>
            <a:off x="773430" y="3241675"/>
            <a:ext cx="5341620" cy="2882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500"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119</a:t>
            </a:fld>
            <a:endParaRPr lang="zh-CN" altLang="en-US"/>
          </a:p>
        </p:txBody>
      </p:sp>
      <p:sp>
        <p:nvSpPr>
          <p:cNvPr id="108" name="文本框 107"/>
          <p:cNvSpPr txBox="1"/>
          <p:nvPr/>
        </p:nvSpPr>
        <p:spPr>
          <a:xfrm>
            <a:off x="377825" y="2625090"/>
            <a:ext cx="11435715" cy="3784600"/>
          </a:xfrm>
          <a:prstGeom prst="rect">
            <a:avLst/>
          </a:prstGeom>
          <a:noFill/>
          <a:ln w="9525">
            <a:noFill/>
          </a:ln>
        </p:spPr>
        <p:txBody>
          <a:bodyPr wrap="square">
            <a:spAutoFit/>
          </a:bodyPr>
          <a:lstStyle/>
          <a:p>
            <a:pPr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【解析】设原来的一组数据是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，因为每一个数据乘</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，再减去</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得到新数据，且新数据的平均数是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，方差是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a:t>
            </a:r>
          </a:p>
          <a:p>
            <a:pPr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a:t>
            </a:r>
          </a:p>
          <a:p>
            <a:pPr algn="l"/>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            </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40.6</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p>
          <a:p>
            <a:pPr algn="l"/>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因为每个数据都减去同一个数，不改变原数据的离散程度，所以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的方差为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的方差为</a:t>
            </a:r>
          </a:p>
          <a:p>
            <a:pPr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故选</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【答案】A</a:t>
            </a:r>
          </a:p>
        </p:txBody>
      </p:sp>
      <p:sp>
        <p:nvSpPr>
          <p:cNvPr id="3" name="文本框 2"/>
          <p:cNvSpPr txBox="1"/>
          <p:nvPr/>
        </p:nvSpPr>
        <p:spPr>
          <a:xfrm>
            <a:off x="377825" y="958850"/>
            <a:ext cx="10725785" cy="1568450"/>
          </a:xfrm>
          <a:prstGeom prst="rect">
            <a:avLst/>
          </a:prstGeom>
          <a:noFill/>
        </p:spPr>
        <p:txBody>
          <a:bodyPr wrap="square" rtlCol="0" anchor="t">
            <a:spAutoFit/>
          </a:bodyPr>
          <a:lstStyle/>
          <a:p>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一组数据中的每一个数据都乘</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，再减去</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，得到一组新数据．若新数据的平均数是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，方差是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，则原来数据的平均数和方差分别是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40.6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1.1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48.8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4.4 </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81.2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44.4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78.8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75.6</a:t>
            </a:r>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6" name="图片 5"/>
          <p:cNvPicPr>
            <a:picLocks noChangeAspect="1"/>
          </p:cNvPicPr>
          <p:nvPr/>
        </p:nvPicPr>
        <p:blipFill>
          <a:blip r:embed="rId2" cstate="print"/>
          <a:stretch>
            <a:fillRect/>
          </a:stretch>
        </p:blipFill>
        <p:spPr>
          <a:xfrm>
            <a:off x="7523480" y="2994025"/>
            <a:ext cx="4138295" cy="641350"/>
          </a:xfrm>
          <a:prstGeom prst="rect">
            <a:avLst/>
          </a:prstGeom>
        </p:spPr>
      </p:pic>
      <p:pic>
        <p:nvPicPr>
          <p:cNvPr id="7" name="图片 6"/>
          <p:cNvPicPr>
            <a:picLocks noChangeAspect="1"/>
          </p:cNvPicPr>
          <p:nvPr/>
        </p:nvPicPr>
        <p:blipFill>
          <a:blip r:embed="rId3" cstate="print"/>
          <a:stretch>
            <a:fillRect/>
          </a:stretch>
        </p:blipFill>
        <p:spPr>
          <a:xfrm>
            <a:off x="1129665" y="3379470"/>
            <a:ext cx="3524250" cy="628650"/>
          </a:xfrm>
          <a:prstGeom prst="rect">
            <a:avLst/>
          </a:prstGeom>
        </p:spPr>
      </p:pic>
      <p:pic>
        <p:nvPicPr>
          <p:cNvPr id="8" name="图片 7"/>
          <p:cNvPicPr>
            <a:picLocks noChangeAspect="1"/>
          </p:cNvPicPr>
          <p:nvPr/>
        </p:nvPicPr>
        <p:blipFill>
          <a:blip r:embed="rId4" cstate="print"/>
          <a:stretch>
            <a:fillRect/>
          </a:stretch>
        </p:blipFill>
        <p:spPr>
          <a:xfrm>
            <a:off x="1129665" y="4008120"/>
            <a:ext cx="1685925" cy="581025"/>
          </a:xfrm>
          <a:prstGeom prst="rect">
            <a:avLst/>
          </a:prstGeom>
        </p:spPr>
      </p:pic>
      <p:pic>
        <p:nvPicPr>
          <p:cNvPr id="9" name="图片 8"/>
          <p:cNvPicPr>
            <a:picLocks noChangeAspect="1"/>
          </p:cNvPicPr>
          <p:nvPr/>
        </p:nvPicPr>
        <p:blipFill>
          <a:blip r:embed="rId5" cstate="print"/>
          <a:stretch>
            <a:fillRect/>
          </a:stretch>
        </p:blipFill>
        <p:spPr>
          <a:xfrm>
            <a:off x="6378575" y="5245735"/>
            <a:ext cx="1476375" cy="5048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anim calcmode="lin" valueType="num">
                                      <p:cBhvr>
                                        <p:cTn id="13" dur="1000" fill="hold"/>
                                        <p:tgtEl>
                                          <p:spTgt spid="108"/>
                                        </p:tgtEl>
                                        <p:attrNameLst>
                                          <p:attrName>ppt_x</p:attrName>
                                        </p:attrNameLst>
                                      </p:cBhvr>
                                      <p:tavLst>
                                        <p:tav tm="0">
                                          <p:val>
                                            <p:strVal val="#ppt_x"/>
                                          </p:val>
                                        </p:tav>
                                        <p:tav tm="100000">
                                          <p:val>
                                            <p:strVal val="#ppt_x"/>
                                          </p:val>
                                        </p:tav>
                                      </p:tavLst>
                                    </p:anim>
                                    <p:anim calcmode="lin" valueType="num">
                                      <p:cBhvr>
                                        <p:cTn id="14" dur="1000" fill="hold"/>
                                        <p:tgtEl>
                                          <p:spTgt spid="108"/>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8" name="文本框 7"/>
          <p:cNvSpPr txBox="1"/>
          <p:nvPr/>
        </p:nvSpPr>
        <p:spPr>
          <a:xfrm>
            <a:off x="1852171" y="854710"/>
            <a:ext cx="3126740" cy="521970"/>
          </a:xfrm>
          <a:prstGeom prst="rect">
            <a:avLst/>
          </a:prstGeom>
          <a:noFill/>
        </p:spPr>
        <p:txBody>
          <a:bodyPr wrap="none" rtlCol="0">
            <a:spAutoFit/>
          </a:bodyPr>
          <a:lstStyle/>
          <a:p>
            <a:pPr algn="l"/>
            <a:r>
              <a:rPr lang="zh-CN" altLang="en-US" sz="2800" b="1" dirty="0">
                <a:cs typeface="+mn-ea"/>
                <a:hlinkClick r:id="rId2" action="ppaction://hlinksldjump"/>
              </a:rPr>
              <a:t>核心方法 重点突破</a:t>
            </a:r>
            <a:endParaRPr lang="zh-CN" altLang="en-US" sz="2800" b="1" dirty="0">
              <a:cs typeface="+mn-ea"/>
            </a:endParaRPr>
          </a:p>
        </p:txBody>
      </p:sp>
      <p:sp>
        <p:nvSpPr>
          <p:cNvPr id="24" name="Freeform 26"/>
          <p:cNvSpPr>
            <a:spLocks noEditPoints="1"/>
          </p:cNvSpPr>
          <p:nvPr/>
        </p:nvSpPr>
        <p:spPr bwMode="auto">
          <a:xfrm>
            <a:off x="793409" y="788912"/>
            <a:ext cx="738282" cy="68554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00" name="文本框 99"/>
          <p:cNvSpPr txBox="1"/>
          <p:nvPr/>
        </p:nvSpPr>
        <p:spPr>
          <a:xfrm>
            <a:off x="1531620" y="2487930"/>
            <a:ext cx="7970520" cy="3046095"/>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随机事件的频率与概率的常见题型及解题策略</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补全或列出频率分布表：可直接依据已知条件，逐一计数，写出频率．</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频率估计概率</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：先根据已知条件计算所求事件发生的频数，再计算事件发生的频率，最后根据频率与概率的关系，由频率直接估计概率．</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由频率估计某部分的数值：可由频率估计概率，再由概率估算某部分的数值．</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531620" y="1854835"/>
            <a:ext cx="5080000" cy="521970"/>
          </a:xfrm>
          <a:prstGeom prst="rect">
            <a:avLst/>
          </a:prstGeom>
          <a:noFill/>
          <a:ln w="9525">
            <a:noFill/>
          </a:ln>
        </p:spPr>
        <p:txBody>
          <a:bodyPr>
            <a:spAutoFit/>
          </a:bodyPr>
          <a:lstStyle/>
          <a:p>
            <a:pPr indent="0"/>
            <a:r>
              <a:rPr lang="zh-CN" sz="2800" b="0" u="none">
                <a:solidFill>
                  <a:schemeClr val="bg1"/>
                </a:solidFill>
                <a:latin typeface="+mn-ea"/>
                <a:cs typeface="+mn-ea"/>
              </a:rPr>
              <a:t>方法</a:t>
            </a:r>
            <a:r>
              <a:rPr lang="en-US" sz="2800" b="0" u="none">
                <a:solidFill>
                  <a:schemeClr val="bg1"/>
                </a:solidFill>
                <a:latin typeface="+mn-ea"/>
                <a:cs typeface="+mn-ea"/>
              </a:rPr>
              <a:t>1</a:t>
            </a:r>
            <a:r>
              <a:rPr lang="en-US" sz="2800" b="0">
                <a:solidFill>
                  <a:schemeClr val="bg1"/>
                </a:solidFill>
                <a:latin typeface="+mn-ea"/>
                <a:cs typeface="+mn-ea"/>
              </a:rPr>
              <a:t>    </a:t>
            </a:r>
            <a:r>
              <a:rPr lang="zh-CN" sz="2800" b="0" u="none">
                <a:solidFill>
                  <a:schemeClr val="bg1"/>
                </a:solidFill>
                <a:latin typeface="+mn-ea"/>
                <a:cs typeface="+mn-ea"/>
              </a:rPr>
              <a:t>概率与频率关系的应用</a:t>
            </a:r>
            <a:endParaRPr lang="zh-CN" altLang="en-US" sz="2800" b="0" u="none">
              <a:solidFill>
                <a:schemeClr val="bg1"/>
              </a:solidFill>
              <a:latin typeface="+mn-ea"/>
              <a:cs typeface="+mn-ea"/>
            </a:endParaRPr>
          </a:p>
        </p:txBody>
      </p:sp>
      <p:sp>
        <p:nvSpPr>
          <p:cNvPr id="3" name="矩形 2"/>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nodeType="clickEffect">
                                  <p:stCondLst>
                                    <p:cond delay="0"/>
                                  </p:stCondLst>
                                  <p:childTnLst>
                                    <p:set>
                                      <p:cBhvr>
                                        <p:cTn id="14" dur="1" fill="hold">
                                          <p:stCondLst>
                                            <p:cond delay="0"/>
                                          </p:stCondLst>
                                        </p:cTn>
                                        <p:tgtEl>
                                          <p:spTgt spid="100">
                                            <p:txEl>
                                              <p:pRg st="0" end="0"/>
                                            </p:txEl>
                                          </p:spTgt>
                                        </p:tgtEl>
                                        <p:attrNameLst>
                                          <p:attrName>style.visibility</p:attrName>
                                        </p:attrNameLst>
                                      </p:cBhvr>
                                      <p:to>
                                        <p:strVal val="visible"/>
                                      </p:to>
                                    </p:set>
                                    <p:anim calcmode="lin" valueType="num">
                                      <p:cBhvr>
                                        <p:cTn id="15" dur="500" fill="hold"/>
                                        <p:tgtEl>
                                          <p:spTgt spid="100">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00">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120</a:t>
            </a:fld>
            <a:endParaRPr lang="zh-CN" altLang="en-US"/>
          </a:p>
        </p:txBody>
      </p:sp>
      <p:sp>
        <p:nvSpPr>
          <p:cNvPr id="108" name="文本框 107"/>
          <p:cNvSpPr txBox="1"/>
          <p:nvPr/>
        </p:nvSpPr>
        <p:spPr>
          <a:xfrm>
            <a:off x="562610" y="1121410"/>
            <a:ext cx="5080000" cy="521970"/>
          </a:xfrm>
          <a:prstGeom prst="rect">
            <a:avLst/>
          </a:prstGeom>
          <a:noFill/>
          <a:ln w="9525">
            <a:noFill/>
          </a:ln>
        </p:spPr>
        <p:txBody>
          <a:bodyPr>
            <a:spAutoFit/>
          </a:bodyPr>
          <a:lstStyle/>
          <a:p>
            <a:pPr indent="0"/>
            <a:r>
              <a:rPr lang="zh-CN" sz="2800" b="0" u="none">
                <a:solidFill>
                  <a:schemeClr val="bg1"/>
                </a:solidFill>
                <a:latin typeface="+mn-ea"/>
                <a:cs typeface="+mn-ea"/>
              </a:rPr>
              <a:t>方法</a:t>
            </a:r>
            <a:r>
              <a:rPr lang="en-US" sz="2800" b="0" u="none">
                <a:solidFill>
                  <a:schemeClr val="bg1"/>
                </a:solidFill>
                <a:latin typeface="+mn-ea"/>
                <a:cs typeface="+mn-ea"/>
              </a:rPr>
              <a:t>3</a:t>
            </a:r>
            <a:r>
              <a:rPr lang="en-US" sz="2800" b="0">
                <a:solidFill>
                  <a:schemeClr val="bg1"/>
                </a:solidFill>
                <a:latin typeface="+mn-ea"/>
                <a:cs typeface="+mn-ea"/>
              </a:rPr>
              <a:t>    </a:t>
            </a:r>
            <a:r>
              <a:rPr lang="zh-CN" sz="2800" b="0" u="none">
                <a:solidFill>
                  <a:schemeClr val="bg1"/>
                </a:solidFill>
                <a:latin typeface="+mn-ea"/>
                <a:cs typeface="+mn-ea"/>
              </a:rPr>
              <a:t>回归方程的求解与应用</a:t>
            </a:r>
            <a:endParaRPr lang="zh-CN" altLang="en-US" sz="2800" b="0" u="none">
              <a:solidFill>
                <a:schemeClr val="bg1"/>
              </a:solidFill>
              <a:latin typeface="+mn-ea"/>
              <a:cs typeface="+mn-ea"/>
            </a:endParaRPr>
          </a:p>
        </p:txBody>
      </p:sp>
      <p:sp>
        <p:nvSpPr>
          <p:cNvPr id="3" name="文本框 2"/>
          <p:cNvSpPr txBox="1"/>
          <p:nvPr/>
        </p:nvSpPr>
        <p:spPr>
          <a:xfrm>
            <a:off x="814070" y="1896110"/>
            <a:ext cx="9429750" cy="3969385"/>
          </a:xfrm>
          <a:prstGeom prst="rect">
            <a:avLst/>
          </a:prstGeom>
          <a:noFill/>
          <a:ln w="9525">
            <a:noFill/>
          </a:ln>
        </p:spPr>
        <p:txBody>
          <a:bodyPr wrap="square">
            <a:spAutoFit/>
          </a:bodyPr>
          <a:lstStyle/>
          <a:p>
            <a:pPr indent="266700" fontAlgn="auto">
              <a:lnSpc>
                <a:spcPct val="15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回归直线一定经过样本点的中心</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，据此性质可以解决有关的计算问题、判断结论的正确性．</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非线性回归分析：当两个变量之间不具有线性相关关系时，即是非线性相关关系．此时建立回归模型的基本步骤：</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根据原始数据作出散点图；</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根据散点图上点的分布选取可能符合的函数模型；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将非线性函数转化为线性函数后，再作出散点图或计算线性相关系数，判断哪一种拟合得最好．</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
        <p:nvSpPr>
          <p:cNvPr id="5" name="文本框 4"/>
          <p:cNvSpPr txBox="1"/>
          <p:nvPr/>
        </p:nvSpPr>
        <p:spPr>
          <a:xfrm>
            <a:off x="1297305" y="13970"/>
            <a:ext cx="538480" cy="521970"/>
          </a:xfrm>
          <a:prstGeom prst="rect">
            <a:avLst/>
          </a:prstGeom>
          <a:noFill/>
        </p:spPr>
        <p:txBody>
          <a:bodyPr wrap="none" rtlCol="0">
            <a:spAutoFit/>
          </a:bodyPr>
          <a:lstStyle/>
          <a:p>
            <a:pPr algn="l"/>
            <a:r>
              <a:rPr lang="zh-CN" altLang="en-US" sz="2800" dirty="0">
                <a:solidFill>
                  <a:srgbClr val="FFFFFF"/>
                </a:solidFill>
                <a:sym typeface="+mn-ea"/>
              </a:rPr>
              <a:t>二</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barn(inVertical)">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style.rotation</p:attrName>
                                        </p:attrNameLst>
                                      </p:cBhvr>
                                      <p:tavLst>
                                        <p:tav tm="0">
                                          <p:val>
                                            <p:fltVal val="360"/>
                                          </p:val>
                                        </p:tav>
                                        <p:tav tm="100000">
                                          <p:val>
                                            <p:fltVal val="0"/>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121</a:t>
            </a:fld>
            <a:endParaRPr lang="zh-CN" altLang="en-US"/>
          </a:p>
        </p:txBody>
      </p:sp>
      <p:sp>
        <p:nvSpPr>
          <p:cNvPr id="108" name="文本框 107"/>
          <p:cNvSpPr txBox="1"/>
          <p:nvPr/>
        </p:nvSpPr>
        <p:spPr>
          <a:xfrm>
            <a:off x="862965" y="829310"/>
            <a:ext cx="11099165" cy="4154170"/>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8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四川成都</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届摸底</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某汽车销售公司统计了某款汽车行驶里程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万千米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与维修保养费用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万元</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的五组数据，并根据这五组数据求得</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的线性回归方程为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0.46x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由于工作人员疏忽，行驶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万千米的数据被污损了，如下表所示．</a:t>
            </a:r>
          </a:p>
          <a:p>
            <a:pPr indent="26670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则被污损的数据为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3.20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3.60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3.76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3.84</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2172335" y="2427605"/>
          <a:ext cx="7600315" cy="1727835"/>
        </p:xfrm>
        <a:graphic>
          <a:graphicData uri="http://schemas.openxmlformats.org/drawingml/2006/table">
            <a:tbl>
              <a:tblPr firstRow="1" bandRow="1">
                <a:tableStyleId>{5940675A-B579-460E-94D1-54222C63F5DA}</a:tableStyleId>
              </a:tblPr>
              <a:tblGrid>
                <a:gridCol w="2452370"/>
                <a:gridCol w="675005"/>
                <a:gridCol w="673100"/>
                <a:gridCol w="675005"/>
                <a:gridCol w="672465"/>
                <a:gridCol w="2452370"/>
              </a:tblGrid>
              <a:tr h="996315">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行驶里程x(单位：万千米)</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2</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4</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8</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维修保养费用y(单位：万元)</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0.50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0.90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2.30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2.70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p:cNvPicPr/>
          <p:nvPr/>
        </p:nvPicPr>
        <p:blipFill>
          <a:blip r:embed="rId2" cstate="print"/>
          <a:stretch>
            <a:fillRect/>
          </a:stretch>
        </p:blipFill>
        <p:spPr>
          <a:xfrm>
            <a:off x="8056245" y="3493770"/>
            <a:ext cx="1177925" cy="379095"/>
          </a:xfrm>
          <a:prstGeom prst="rect">
            <a:avLst/>
          </a:prstGeom>
          <a:noFill/>
          <a:ln w="9525">
            <a:noFill/>
          </a:ln>
        </p:spPr>
      </p:pic>
      <p:sp>
        <p:nvSpPr>
          <p:cNvPr id="5" name="文本框 4"/>
          <p:cNvSpPr txBox="1"/>
          <p:nvPr/>
        </p:nvSpPr>
        <p:spPr>
          <a:xfrm>
            <a:off x="711200" y="4846955"/>
            <a:ext cx="11402695" cy="1106805"/>
          </a:xfrm>
          <a:prstGeom prst="rect">
            <a:avLst/>
          </a:prstGeom>
          <a:noFill/>
          <a:ln w="9525">
            <a:noFill/>
          </a:ln>
        </p:spPr>
        <p:txBody>
          <a:bodyPr wrap="square">
            <a:spAutoFit/>
          </a:bodyPr>
          <a:lstStyle/>
          <a:p>
            <a:pPr algn="l"/>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【解析】由题中表格可知行驶里程的平均数为</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由回归方程为</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0.46x</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0.16</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可知当</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时，</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2.</a:t>
            </a:r>
            <a:endParaRPr lang="zh-CN"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设行驶</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万千米的数据为</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，解得</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3.60.</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故选</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7" name="图片 6"/>
          <p:cNvPicPr>
            <a:picLocks noChangeAspect="1"/>
          </p:cNvPicPr>
          <p:nvPr/>
        </p:nvPicPr>
        <p:blipFill>
          <a:blip r:embed="rId3" cstate="print"/>
          <a:stretch>
            <a:fillRect/>
          </a:stretch>
        </p:blipFill>
        <p:spPr>
          <a:xfrm>
            <a:off x="4877435" y="5558155"/>
            <a:ext cx="2589530" cy="542290"/>
          </a:xfrm>
          <a:prstGeom prst="rect">
            <a:avLst/>
          </a:prstGeom>
        </p:spPr>
      </p:pic>
      <p:pic>
        <p:nvPicPr>
          <p:cNvPr id="8" name="图片 7"/>
          <p:cNvPicPr>
            <a:picLocks noChangeAspect="1"/>
          </p:cNvPicPr>
          <p:nvPr/>
        </p:nvPicPr>
        <p:blipFill>
          <a:blip r:embed="rId4" cstate="print"/>
          <a:stretch>
            <a:fillRect/>
          </a:stretch>
        </p:blipFill>
        <p:spPr>
          <a:xfrm>
            <a:off x="7038975" y="4733290"/>
            <a:ext cx="2195195" cy="648970"/>
          </a:xfrm>
          <a:prstGeom prst="rect">
            <a:avLst/>
          </a:prstGeom>
        </p:spPr>
      </p:pic>
      <p:pic>
        <p:nvPicPr>
          <p:cNvPr id="9" name="图片 8"/>
          <p:cNvPicPr>
            <a:picLocks noChangeAspect="1"/>
          </p:cNvPicPr>
          <p:nvPr/>
        </p:nvPicPr>
        <p:blipFill>
          <a:blip r:embed="rId5" cstate="print"/>
          <a:stretch>
            <a:fillRect/>
          </a:stretch>
        </p:blipFill>
        <p:spPr>
          <a:xfrm>
            <a:off x="6406515" y="4629785"/>
            <a:ext cx="762635" cy="648970"/>
          </a:xfrm>
          <a:prstGeom prst="rect">
            <a:avLst/>
          </a:prstGeom>
        </p:spPr>
      </p:pic>
      <p:sp>
        <p:nvSpPr>
          <p:cNvPr id="10" name="文本框 9"/>
          <p:cNvSpPr txBox="1"/>
          <p:nvPr/>
        </p:nvSpPr>
        <p:spPr>
          <a:xfrm>
            <a:off x="862965" y="5895975"/>
            <a:ext cx="1560830" cy="460375"/>
          </a:xfrm>
          <a:prstGeom prst="rect">
            <a:avLst/>
          </a:prstGeom>
          <a:noFill/>
        </p:spPr>
        <p:txBody>
          <a:bodyPr wrap="none" rtlCol="0" anchor="t">
            <a:spAutoFit/>
          </a:bodyPr>
          <a:lstStyle/>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dissolve">
                                      <p:cBhvr>
                                        <p:cTn id="13" dur="500"/>
                                        <p:tgtEl>
                                          <p:spTgt spid="10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2000"/>
                                        <p:tgtEl>
                                          <p:spTgt spid="5"/>
                                        </p:tgtEl>
                                      </p:cBhvr>
                                    </p:animEffect>
                                  </p:childTnLst>
                                </p:cTn>
                              </p:par>
                              <p:par>
                                <p:cTn id="19" presetID="18" presetClass="entr" presetSubtype="1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par>
                                <p:cTn id="22" presetID="18" presetClass="entr" presetSubtype="12"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strips(downLeft)">
                                      <p:cBhvr>
                                        <p:cTn id="24" dur="500"/>
                                        <p:tgtEl>
                                          <p:spTgt spid="8"/>
                                        </p:tgtEl>
                                      </p:cBhvr>
                                    </p:animEffect>
                                  </p:childTnLst>
                                </p:cTn>
                              </p:par>
                              <p:par>
                                <p:cTn id="25" presetID="18" presetClass="entr" presetSubtype="12"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5" grpId="0"/>
      <p:bldP spid="10"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122</a:t>
            </a:fld>
            <a:endParaRPr lang="zh-CN" altLang="en-US"/>
          </a:p>
        </p:txBody>
      </p:sp>
      <p:sp>
        <p:nvSpPr>
          <p:cNvPr id="108" name="文本框 107"/>
          <p:cNvSpPr txBox="1"/>
          <p:nvPr/>
        </p:nvSpPr>
        <p:spPr>
          <a:xfrm>
            <a:off x="439420" y="936625"/>
            <a:ext cx="10253345" cy="521970"/>
          </a:xfrm>
          <a:prstGeom prst="rect">
            <a:avLst/>
          </a:prstGeom>
          <a:noFill/>
          <a:ln w="9525">
            <a:noFill/>
          </a:ln>
        </p:spPr>
        <p:txBody>
          <a:bodyPr wrap="square">
            <a:spAutoFit/>
          </a:bodyPr>
          <a:lstStyle/>
          <a:p>
            <a:pPr indent="0"/>
            <a:r>
              <a:rPr lang="zh-CN" sz="2800" u="none">
                <a:solidFill>
                  <a:schemeClr val="bg1"/>
                </a:solidFill>
                <a:latin typeface="+mn-ea"/>
                <a:cs typeface="+mn-ea"/>
              </a:rPr>
              <a:t>方法</a:t>
            </a:r>
            <a:r>
              <a:rPr lang="en-US" sz="2800" u="none">
                <a:solidFill>
                  <a:schemeClr val="bg1"/>
                </a:solidFill>
                <a:latin typeface="+mn-ea"/>
                <a:cs typeface="+mn-ea"/>
              </a:rPr>
              <a:t>4</a:t>
            </a:r>
            <a:r>
              <a:rPr lang="en-US" sz="2800">
                <a:solidFill>
                  <a:schemeClr val="bg1"/>
                </a:solidFill>
                <a:latin typeface="+mn-ea"/>
                <a:cs typeface="+mn-ea"/>
              </a:rPr>
              <a:t>    </a:t>
            </a:r>
            <a:r>
              <a:rPr lang="zh-CN" sz="2800" u="none">
                <a:solidFill>
                  <a:schemeClr val="bg1"/>
                </a:solidFill>
                <a:latin typeface="+mn-ea"/>
                <a:cs typeface="+mn-ea"/>
              </a:rPr>
              <a:t>独立性检验在实际问题中的应用</a:t>
            </a:r>
            <a:r>
              <a:rPr lang="zh-CN" sz="2400" b="1">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09" name="文本框 108"/>
          <p:cNvSpPr txBox="1"/>
          <p:nvPr/>
        </p:nvSpPr>
        <p:spPr>
          <a:xfrm>
            <a:off x="601345" y="1932305"/>
            <a:ext cx="10253345" cy="3415030"/>
          </a:xfrm>
          <a:prstGeom prst="rect">
            <a:avLst/>
          </a:prstGeom>
          <a:noFill/>
          <a:ln w="9525">
            <a:noFill/>
          </a:ln>
        </p:spPr>
        <p:txBody>
          <a:bodyPr wrap="square">
            <a:spAutoFit/>
          </a:bodyPr>
          <a:lstStyle/>
          <a:p>
            <a:pPr indent="266700" fontAlgn="auto">
              <a:lnSpc>
                <a:spcPct val="15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列联表中，如果两个变量没有关系，则应满足</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bc</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bc</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越小，说明两个变量之间关系越弱；</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bc</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越大，说明两个变量之间关系越强．</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解独立性检验的应用题的关注点：</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两个明确：明确两类主体，明确研究的问题．</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两个关键：准确列出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列联表，准确理解</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383794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08"/>
                                        </p:tgtEl>
                                        <p:attrNameLst>
                                          <p:attrName>style.visibility</p:attrName>
                                        </p:attrNameLst>
                                      </p:cBhvr>
                                      <p:to>
                                        <p:strVal val="visible"/>
                                      </p:to>
                                    </p:set>
                                    <p:anim calcmode="lin" valueType="num">
                                      <p:cBhvr>
                                        <p:cTn id="7" dur="500" fill="hold"/>
                                        <p:tgtEl>
                                          <p:spTgt spid="10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8"/>
                                        </p:tgtEl>
                                        <p:attrNameLst>
                                          <p:attrName>ppt_y</p:attrName>
                                        </p:attrNameLst>
                                      </p:cBhvr>
                                      <p:tavLst>
                                        <p:tav tm="0">
                                          <p:val>
                                            <p:strVal val="#ppt_y"/>
                                          </p:val>
                                        </p:tav>
                                        <p:tav tm="100000">
                                          <p:val>
                                            <p:strVal val="#ppt_y"/>
                                          </p:val>
                                        </p:tav>
                                      </p:tavLst>
                                    </p:anim>
                                    <p:anim calcmode="lin" valueType="num">
                                      <p:cBhvr>
                                        <p:cTn id="9" dur="500" fill="hold"/>
                                        <p:tgtEl>
                                          <p:spTgt spid="10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8"/>
                                        </p:tgtEl>
                                      </p:cBhvr>
                                    </p:animEffect>
                                  </p:childTnLst>
                                </p:cTn>
                              </p:par>
                            </p:childTnLst>
                          </p:cTn>
                        </p:par>
                      </p:childTnLst>
                    </p:cTn>
                  </p:par>
                  <p:par>
                    <p:cTn id="12" fill="hold">
                      <p:stCondLst>
                        <p:cond delay="indefinite"/>
                      </p:stCondLst>
                      <p:childTnLst>
                        <p:par>
                          <p:cTn id="13" fill="hold">
                            <p:stCondLst>
                              <p:cond delay="0"/>
                            </p:stCondLst>
                            <p:childTnLst>
                              <p:par>
                                <p:cTn id="14" presetID="49" presetClass="entr" presetSubtype="0" decel="100000" fill="hold" grpId="0" nodeType="clickEffect">
                                  <p:stCondLst>
                                    <p:cond delay="0"/>
                                  </p:stCondLst>
                                  <p:childTnLst>
                                    <p:set>
                                      <p:cBhvr>
                                        <p:cTn id="15" dur="1" fill="hold">
                                          <p:stCondLst>
                                            <p:cond delay="0"/>
                                          </p:stCondLst>
                                        </p:cTn>
                                        <p:tgtEl>
                                          <p:spTgt spid="109"/>
                                        </p:tgtEl>
                                        <p:attrNameLst>
                                          <p:attrName>style.visibility</p:attrName>
                                        </p:attrNameLst>
                                      </p:cBhvr>
                                      <p:to>
                                        <p:strVal val="visible"/>
                                      </p:to>
                                    </p:set>
                                    <p:anim calcmode="lin" valueType="num">
                                      <p:cBhvr>
                                        <p:cTn id="16" dur="500" fill="hold"/>
                                        <p:tgtEl>
                                          <p:spTgt spid="109"/>
                                        </p:tgtEl>
                                        <p:attrNameLst>
                                          <p:attrName>ppt_w</p:attrName>
                                        </p:attrNameLst>
                                      </p:cBhvr>
                                      <p:tavLst>
                                        <p:tav tm="0">
                                          <p:val>
                                            <p:fltVal val="0"/>
                                          </p:val>
                                        </p:tav>
                                        <p:tav tm="100000">
                                          <p:val>
                                            <p:strVal val="#ppt_w"/>
                                          </p:val>
                                        </p:tav>
                                      </p:tavLst>
                                    </p:anim>
                                    <p:anim calcmode="lin" valueType="num">
                                      <p:cBhvr>
                                        <p:cTn id="17" dur="500" fill="hold"/>
                                        <p:tgtEl>
                                          <p:spTgt spid="109"/>
                                        </p:tgtEl>
                                        <p:attrNameLst>
                                          <p:attrName>ppt_h</p:attrName>
                                        </p:attrNameLst>
                                      </p:cBhvr>
                                      <p:tavLst>
                                        <p:tav tm="0">
                                          <p:val>
                                            <p:fltVal val="0"/>
                                          </p:val>
                                        </p:tav>
                                        <p:tav tm="100000">
                                          <p:val>
                                            <p:strVal val="#ppt_h"/>
                                          </p:val>
                                        </p:tav>
                                      </p:tavLst>
                                    </p:anim>
                                    <p:anim calcmode="lin" valueType="num">
                                      <p:cBhvr>
                                        <p:cTn id="18" dur="500" fill="hold"/>
                                        <p:tgtEl>
                                          <p:spTgt spid="109"/>
                                        </p:tgtEl>
                                        <p:attrNameLst>
                                          <p:attrName>style.rotation</p:attrName>
                                        </p:attrNameLst>
                                      </p:cBhvr>
                                      <p:tavLst>
                                        <p:tav tm="0">
                                          <p:val>
                                            <p:fltVal val="360"/>
                                          </p:val>
                                        </p:tav>
                                        <p:tav tm="100000">
                                          <p:val>
                                            <p:fltVal val="0"/>
                                          </p:val>
                                        </p:tav>
                                      </p:tavLst>
                                    </p:anim>
                                    <p:animEffect transition="in" filter="fade">
                                      <p:cBhvr>
                                        <p:cTn id="1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123</a:t>
            </a:fld>
            <a:endParaRPr lang="zh-CN" altLang="en-US"/>
          </a:p>
        </p:txBody>
      </p:sp>
      <p:sp>
        <p:nvSpPr>
          <p:cNvPr id="109" name="文本框 108"/>
          <p:cNvSpPr txBox="1"/>
          <p:nvPr/>
        </p:nvSpPr>
        <p:spPr>
          <a:xfrm>
            <a:off x="540385" y="872490"/>
            <a:ext cx="10796270" cy="1198880"/>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为大力提倡</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厉行节约，反对浪费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，某市通过随机询问</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名性别不同的居民是否能做到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光盘</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行动，得到如下的列联表：</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918210" y="1645285"/>
          <a:ext cx="8625205" cy="1097280"/>
        </p:xfrm>
        <a:graphic>
          <a:graphicData uri="http://schemas.openxmlformats.org/drawingml/2006/table">
            <a:tbl>
              <a:tblPr firstRow="1" bandRow="1">
                <a:tableStyleId>{5940675A-B579-460E-94D1-54222C63F5DA}</a:tableStyleId>
              </a:tblPr>
              <a:tblGrid>
                <a:gridCol w="2516505"/>
                <a:gridCol w="2772410"/>
                <a:gridCol w="3336290"/>
              </a:tblGrid>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做不到“光盘”</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能做到“光盘”</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男</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45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女</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30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715010" y="2742565"/>
            <a:ext cx="5080000" cy="460375"/>
          </a:xfrm>
          <a:prstGeom prst="rect">
            <a:avLst/>
          </a:prstGeom>
          <a:noFill/>
          <a:ln w="9525">
            <a:noFill/>
          </a:ln>
        </p:spPr>
        <p:txBody>
          <a:bodyPr>
            <a:spAutoFit/>
          </a:bodyPr>
          <a:lstStyle/>
          <a:p>
            <a:pPr indent="266700"/>
            <a:r>
              <a:rPr lang="zh-CN" sz="2400" b="0">
                <a:solidFill>
                  <a:schemeClr val="bg1"/>
                </a:solidFill>
                <a:latin typeface="宋体" panose="02010600030101010101" pitchFamily="2" charset="-122"/>
                <a:ea typeface="宋体" panose="02010600030101010101" pitchFamily="2" charset="-122"/>
              </a:rPr>
              <a:t>附：</a:t>
            </a:r>
            <a:endParaRPr lang="zh-CN" altLang="en-US" sz="2400" b="0">
              <a:solidFill>
                <a:schemeClr val="bg1"/>
              </a:solidFill>
              <a:latin typeface="宋体" panose="02010600030101010101" pitchFamily="2" charset="-122"/>
              <a:ea typeface="宋体" panose="02010600030101010101" pitchFamily="2" charset="-122"/>
            </a:endParaRPr>
          </a:p>
        </p:txBody>
      </p:sp>
      <p:graphicFrame>
        <p:nvGraphicFramePr>
          <p:cNvPr id="5" name="表格 4"/>
          <p:cNvGraphicFramePr/>
          <p:nvPr/>
        </p:nvGraphicFramePr>
        <p:xfrm>
          <a:off x="1487170" y="3063240"/>
          <a:ext cx="8056245" cy="731520"/>
        </p:xfrm>
        <a:graphic>
          <a:graphicData uri="http://schemas.openxmlformats.org/drawingml/2006/table">
            <a:tbl>
              <a:tblPr firstRow="1" bandRow="1">
                <a:tableStyleId>{5940675A-B579-460E-94D1-54222C63F5DA}</a:tableStyleId>
              </a:tblPr>
              <a:tblGrid>
                <a:gridCol w="2990850"/>
                <a:gridCol w="1689735"/>
                <a:gridCol w="1685925"/>
                <a:gridCol w="1689735"/>
              </a:tblGrid>
              <a:tr h="36576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(K</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0.10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0.025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k</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2.706</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3.841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5.024</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370840" y="3794760"/>
            <a:ext cx="10812145" cy="2461260"/>
          </a:xfrm>
          <a:prstGeom prst="rect">
            <a:avLst/>
          </a:prstGeom>
          <a:noFill/>
          <a:ln w="9525">
            <a:noFill/>
          </a:ln>
        </p:spPr>
        <p:txBody>
          <a:bodyPr wrap="square">
            <a:spAutoFit/>
          </a:bodyPr>
          <a:lstStyle/>
          <a:p>
            <a:pPr indent="266700"/>
            <a:endParaRPr lang="zh-CN"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参照附表，得到的正确结论是</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．在犯错误的概率不超过</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的前提下，认为</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该市居民能否做到</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光盘</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与性别有关</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．在犯错误的概率不超过</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的前提下，认为</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该市居民能否做到</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光盘</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与性别无关</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．有</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90%</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以上的把握认为</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该市居民能否做到</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光盘</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与性别有关</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．有</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90%</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以上的把握认为</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该市居民能否做到</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光盘</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与性别无关</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7" name="矩形 6"/>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8" name="图片 7"/>
          <p:cNvPicPr>
            <a:picLocks noChangeAspect="1"/>
          </p:cNvPicPr>
          <p:nvPr/>
        </p:nvPicPr>
        <p:blipFill>
          <a:blip r:embed="rId2" cstate="print"/>
          <a:stretch>
            <a:fillRect/>
          </a:stretch>
        </p:blipFill>
        <p:spPr>
          <a:xfrm>
            <a:off x="1350010" y="3889375"/>
            <a:ext cx="3443605" cy="636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linds(horizontal)">
                                      <p:cBhvr>
                                        <p:cTn id="7" dur="500"/>
                                        <p:tgtEl>
                                          <p:spTgt spid="109"/>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par>
                                <p:cTn id="19" presetID="16" presetClass="entr" presetSubtype="2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4" grpId="0"/>
      <p:bldP spid="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124</a:t>
            </a:fld>
            <a:endParaRPr lang="zh-CN" altLang="en-US"/>
          </a:p>
        </p:txBody>
      </p:sp>
      <p:sp>
        <p:nvSpPr>
          <p:cNvPr id="3" name="文本框 2"/>
          <p:cNvSpPr txBox="1"/>
          <p:nvPr/>
        </p:nvSpPr>
        <p:spPr>
          <a:xfrm>
            <a:off x="1082040" y="1588770"/>
            <a:ext cx="9508490" cy="1938020"/>
          </a:xfrm>
          <a:prstGeom prst="rect">
            <a:avLst/>
          </a:prstGeom>
          <a:noFill/>
        </p:spPr>
        <p:txBody>
          <a:bodyPr wrap="square" rtlCol="0" anchor="t">
            <a:spAutoFit/>
          </a:bodyPr>
          <a:lstStyle/>
          <a:p>
            <a:pPr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【解析】由题设知，</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所以</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K</a:t>
            </a:r>
            <a:r>
              <a:rPr 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55×45×75×25(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100×（45×15－10×30）2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)≈3.030 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706&lt;3.030 3&lt;3.841.</a:t>
            </a:r>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由附表可知，有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以上的把握认为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该市居民能否做到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光盘</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与性别有关”．故选</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
        <p:nvSpPr>
          <p:cNvPr id="5" name="文本框 4"/>
          <p:cNvSpPr txBox="1"/>
          <p:nvPr/>
        </p:nvSpPr>
        <p:spPr>
          <a:xfrm>
            <a:off x="1082040" y="3764915"/>
            <a:ext cx="1560830" cy="460375"/>
          </a:xfrm>
          <a:prstGeom prst="rect">
            <a:avLst/>
          </a:prstGeom>
          <a:noFill/>
        </p:spPr>
        <p:txBody>
          <a:bodyPr wrap="none" rtlCol="0" anchor="t">
            <a:spAutoFit/>
          </a:bodyPr>
          <a:lstStyle/>
          <a:p>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【答案】C</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bldLvl="0"/>
      <p:bldP spid="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125</a:t>
            </a:fld>
            <a:endParaRPr lang="zh-CN" altLang="en-US"/>
          </a:p>
        </p:txBody>
      </p:sp>
      <p:sp>
        <p:nvSpPr>
          <p:cNvPr id="3" name="文本框 2"/>
          <p:cNvSpPr txBox="1"/>
          <p:nvPr/>
        </p:nvSpPr>
        <p:spPr>
          <a:xfrm>
            <a:off x="1471295" y="945515"/>
            <a:ext cx="3133725" cy="521970"/>
          </a:xfrm>
          <a:prstGeom prst="rect">
            <a:avLst/>
          </a:prstGeom>
          <a:noFill/>
        </p:spPr>
        <p:txBody>
          <a:bodyPr wrap="none" rtlCol="0" anchor="t">
            <a:spAutoFit/>
          </a:bodyPr>
          <a:lstStyle/>
          <a:p>
            <a:r>
              <a:rPr lang="zh-CN" altLang="en-US" sz="2800" b="1" dirty="0">
                <a:latin typeface="+mn-ea"/>
                <a:cs typeface="+mn-ea"/>
                <a:sym typeface="+mn-ea"/>
                <a:hlinkClick r:id="rId2" action="ppaction://hlinksldjump"/>
              </a:rPr>
              <a:t>考法例析 成就能力</a:t>
            </a:r>
            <a:endParaRPr lang="zh-CN" altLang="en-US" sz="2800" b="1">
              <a:latin typeface="+mn-ea"/>
              <a:cs typeface="+mn-ea"/>
            </a:endParaRPr>
          </a:p>
        </p:txBody>
      </p:sp>
      <p:sp>
        <p:nvSpPr>
          <p:cNvPr id="35" name="Freeform 37"/>
          <p:cNvSpPr>
            <a:spLocks noEditPoints="1"/>
          </p:cNvSpPr>
          <p:nvPr/>
        </p:nvSpPr>
        <p:spPr bwMode="auto">
          <a:xfrm>
            <a:off x="682029" y="797558"/>
            <a:ext cx="616993" cy="669727"/>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09" name="文本框 108"/>
          <p:cNvSpPr txBox="1"/>
          <p:nvPr/>
        </p:nvSpPr>
        <p:spPr>
          <a:xfrm>
            <a:off x="850900" y="1730375"/>
            <a:ext cx="5080000" cy="521970"/>
          </a:xfrm>
          <a:prstGeom prst="rect">
            <a:avLst/>
          </a:prstGeom>
          <a:noFill/>
          <a:ln w="9525">
            <a:noFill/>
          </a:ln>
        </p:spPr>
        <p:txBody>
          <a:bodyPr>
            <a:spAutoFit/>
          </a:bodyPr>
          <a:lstStyle/>
          <a:p>
            <a:pPr indent="266700"/>
            <a:r>
              <a:rPr lang="zh-CN" sz="2800" b="0" u="none">
                <a:solidFill>
                  <a:schemeClr val="bg1"/>
                </a:solidFill>
                <a:latin typeface="+mn-ea"/>
                <a:cs typeface="+mn-ea"/>
              </a:rPr>
              <a:t>考法</a:t>
            </a:r>
            <a:r>
              <a:rPr lang="en-US" sz="2800" b="0" u="none">
                <a:solidFill>
                  <a:schemeClr val="bg1"/>
                </a:solidFill>
                <a:latin typeface="+mn-ea"/>
                <a:cs typeface="+mn-ea"/>
              </a:rPr>
              <a:t>1</a:t>
            </a:r>
            <a:r>
              <a:rPr lang="en-US" sz="2800" b="1">
                <a:solidFill>
                  <a:schemeClr val="bg1"/>
                </a:solidFill>
                <a:latin typeface="+mn-ea"/>
                <a:cs typeface="+mn-ea"/>
              </a:rPr>
              <a:t>    </a:t>
            </a:r>
            <a:r>
              <a:rPr lang="zh-CN" sz="2800" b="0" u="none">
                <a:solidFill>
                  <a:schemeClr val="bg1"/>
                </a:solidFill>
                <a:latin typeface="+mn-ea"/>
                <a:cs typeface="+mn-ea"/>
              </a:rPr>
              <a:t>抽样方法的应用问题</a:t>
            </a:r>
            <a:r>
              <a:rPr lang="zh-CN" sz="1050" b="0">
                <a:ea typeface="宋体" panose="02010600030101010101" pitchFamily="2" charset="-122"/>
              </a:rPr>
              <a:t>　</a:t>
            </a:r>
            <a:endParaRPr lang="zh-CN" altLang="en-US"/>
          </a:p>
        </p:txBody>
      </p:sp>
      <p:sp>
        <p:nvSpPr>
          <p:cNvPr id="4" name="文本框 3"/>
          <p:cNvSpPr txBox="1"/>
          <p:nvPr/>
        </p:nvSpPr>
        <p:spPr>
          <a:xfrm>
            <a:off x="1299210" y="2362835"/>
            <a:ext cx="10283190" cy="829945"/>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对于随机抽样，主要考查三种抽样方法，尤其是分层抽样和系统抽样，一般以选择题和填空题的形式出现．</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155700" y="3192780"/>
            <a:ext cx="10426700" cy="2306955"/>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湖南</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2015·2]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在一次马拉松比赛中，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名运动员的成绩</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单位：分钟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的茎叶图如图所示：</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15(14) 0 1 2 2 3 3 3(1 1 1 2 2 2 3 3 4 4 5 5 5 6 6 7 8)</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若将运动员按成绩由好到差编为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号，再用系统抽样方法从中提取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人，则其中成绩在区间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[139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151]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上的运动员人数是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ox(in)">
                                      <p:cBhvr>
                                        <p:cTn id="7" dur="2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000" fill="hold">
                                          <p:stCondLst>
                                            <p:cond delay="0"/>
                                          </p:stCondLst>
                                        </p:cTn>
                                        <p:tgtEl>
                                          <p:spTgt spid="4"/>
                                        </p:tgtEl>
                                        <p:attrNameLst>
                                          <p:attrName>style.visibility</p:attrName>
                                        </p:attrNameLst>
                                      </p:cBhvr>
                                      <p:to>
                                        <p:strVal val="visible"/>
                                      </p:to>
                                    </p:set>
                                    <p:animEffect transition="in" filter="diamond(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4" grpId="0"/>
      <p:bldP spid="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126</a:t>
            </a:fld>
            <a:endParaRPr lang="zh-CN" altLang="en-US"/>
          </a:p>
        </p:txBody>
      </p:sp>
      <p:sp>
        <p:nvSpPr>
          <p:cNvPr id="3" name="文本框 2"/>
          <p:cNvSpPr txBox="1"/>
          <p:nvPr/>
        </p:nvSpPr>
        <p:spPr>
          <a:xfrm>
            <a:off x="480060" y="3407410"/>
            <a:ext cx="11232515" cy="1198880"/>
          </a:xfrm>
          <a:prstGeom prst="rect">
            <a:avLst/>
          </a:prstGeom>
          <a:noFill/>
        </p:spPr>
        <p:txBody>
          <a:bodyPr wrap="square" rtlCol="0" anchor="t">
            <a:spAutoFit/>
          </a:bodyPr>
          <a:lstStyle/>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【点拨】</a:t>
            </a:r>
            <a:r>
              <a:rPr lang="zh-CN" sz="2400">
                <a:solidFill>
                  <a:schemeClr val="bg1"/>
                </a:solidFill>
                <a:latin typeface="楷体" panose="02010609060101010101" pitchFamily="49" charset="-122"/>
                <a:ea typeface="楷体" panose="02010609060101010101" pitchFamily="49" charset="-122"/>
                <a:cs typeface="宋体" panose="02010600030101010101" pitchFamily="2" charset="-122"/>
                <a:sym typeface="+mn-ea"/>
              </a:rPr>
              <a:t>本题主要考查了系统抽样与茎叶图的概念，属于容易题．高考对统计相关知识的考查，重点是与其相关的基本概念，如中位数、方差、极差、茎叶图、回归直线等，要求考生在复习时注意对这些方面的理解与记忆．</a:t>
            </a:r>
            <a:endParaRPr lang="zh-CN" altLang="en-US" sz="2400">
              <a:solidFill>
                <a:schemeClr val="bg1"/>
              </a:solidFill>
              <a:latin typeface="楷体" panose="02010609060101010101" pitchFamily="49" charset="-122"/>
              <a:ea typeface="楷体" panose="02010609060101010101" pitchFamily="49" charset="-122"/>
              <a:cs typeface="宋体" panose="02010600030101010101" pitchFamily="2" charset="-122"/>
              <a:sym typeface="+mn-ea"/>
            </a:endParaRPr>
          </a:p>
        </p:txBody>
      </p:sp>
      <p:sp>
        <p:nvSpPr>
          <p:cNvPr id="4" name="文本框 3"/>
          <p:cNvSpPr txBox="1"/>
          <p:nvPr/>
        </p:nvSpPr>
        <p:spPr>
          <a:xfrm>
            <a:off x="480060" y="1643380"/>
            <a:ext cx="10745470" cy="1568450"/>
          </a:xfrm>
          <a:prstGeom prst="rect">
            <a:avLst/>
          </a:prstGeom>
          <a:noFill/>
        </p:spPr>
        <p:txBody>
          <a:bodyPr wrap="square" rtlCol="0" anchor="t">
            <a:spAutoFit/>
          </a:bodyPr>
          <a:lstStyle/>
          <a:p>
            <a:pPr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【解析】按系统抽样抽取</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人，即把</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编号后平均分成</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段，各段间隔为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7(35)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因为成绩在区间</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[139</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151]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上的运动员的人数为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，所以被抽取的人数为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5(20)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故选</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【答案】B</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28" dur="1000" fill="hold"/>
                                        <p:tgtEl>
                                          <p:spTgt spid="3"/>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127</a:t>
            </a:fld>
            <a:endParaRPr lang="zh-CN" altLang="en-US"/>
          </a:p>
        </p:txBody>
      </p:sp>
      <p:sp>
        <p:nvSpPr>
          <p:cNvPr id="109" name="文本框 108"/>
          <p:cNvSpPr txBox="1"/>
          <p:nvPr/>
        </p:nvSpPr>
        <p:spPr>
          <a:xfrm>
            <a:off x="536575" y="1044575"/>
            <a:ext cx="5080000" cy="521970"/>
          </a:xfrm>
          <a:prstGeom prst="rect">
            <a:avLst/>
          </a:prstGeom>
          <a:noFill/>
          <a:ln w="9525">
            <a:noFill/>
          </a:ln>
        </p:spPr>
        <p:txBody>
          <a:bodyPr>
            <a:spAutoFit/>
          </a:bodyPr>
          <a:lstStyle/>
          <a:p>
            <a:pPr algn="l"/>
            <a:r>
              <a:rPr lang="zh-CN" sz="2800" b="0" u="none">
                <a:solidFill>
                  <a:schemeClr val="bg1"/>
                </a:solidFill>
                <a:latin typeface="+mn-ea"/>
                <a:cs typeface="+mn-ea"/>
              </a:rPr>
              <a:t>考法2</a:t>
            </a:r>
            <a:r>
              <a:rPr lang="zh-CN" sz="2800">
                <a:solidFill>
                  <a:schemeClr val="bg1"/>
                </a:solidFill>
                <a:latin typeface="+mn-ea"/>
                <a:cs typeface="+mn-ea"/>
              </a:rPr>
              <a:t>    </a:t>
            </a:r>
            <a:r>
              <a:rPr lang="zh-CN" sz="2800" b="0" u="none">
                <a:solidFill>
                  <a:schemeClr val="bg1"/>
                </a:solidFill>
                <a:latin typeface="+mn-ea"/>
                <a:cs typeface="+mn-ea"/>
              </a:rPr>
              <a:t>用样本估计总体</a:t>
            </a:r>
            <a:endParaRPr lang="zh-CN" sz="2800">
              <a:solidFill>
                <a:schemeClr val="bg1"/>
              </a:solidFill>
              <a:latin typeface="+mn-ea"/>
              <a:cs typeface="+mn-ea"/>
            </a:endParaRPr>
          </a:p>
        </p:txBody>
      </p:sp>
      <p:sp>
        <p:nvSpPr>
          <p:cNvPr id="3" name="文本框 2"/>
          <p:cNvSpPr txBox="1"/>
          <p:nvPr/>
        </p:nvSpPr>
        <p:spPr>
          <a:xfrm>
            <a:off x="1087120" y="2573655"/>
            <a:ext cx="9628505" cy="193802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rPr>
              <a:t>用样本估计总体</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是研究统计问题的一个基本思想方法．对于总体分布</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我们总是用样本的频率分布对它进行估计</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样本的</a:t>
            </a:r>
            <a:r>
              <a:rPr lang="zh-CN" sz="2400" b="1">
                <a:solidFill>
                  <a:srgbClr val="FF0000"/>
                </a:solidFill>
                <a:latin typeface="宋体" panose="02010600030101010101" pitchFamily="2" charset="-122"/>
                <a:ea typeface="宋体" panose="02010600030101010101" pitchFamily="2" charset="-122"/>
              </a:rPr>
              <a:t>容量越大</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这种估计就</a:t>
            </a:r>
            <a:r>
              <a:rPr lang="zh-CN" sz="2400" b="1">
                <a:solidFill>
                  <a:srgbClr val="FF0000"/>
                </a:solidFill>
                <a:latin typeface="宋体" panose="02010600030101010101" pitchFamily="2" charset="-122"/>
                <a:ea typeface="宋体" panose="02010600030101010101" pitchFamily="2" charset="-122"/>
              </a:rPr>
              <a:t>越精确</a:t>
            </a:r>
            <a:r>
              <a:rPr lang="zh-CN" sz="2400" b="0">
                <a:solidFill>
                  <a:schemeClr val="bg1"/>
                </a:solidFill>
                <a:latin typeface="宋体" panose="02010600030101010101" pitchFamily="2" charset="-122"/>
                <a:ea typeface="宋体" panose="02010600030101010101" pitchFamily="2" charset="-122"/>
              </a:rPr>
              <a:t>；对于总体的数字特征</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即众数、中位数、平均数、方差、标准差</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也是用样本的数字特征来估计</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通常和统计图表结合起来考查</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解决该类型题的关键是弄清楚各个基本概念．</a:t>
            </a:r>
            <a:endParaRPr lang="zh-CN" altLang="en-US" sz="2400" b="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000" fill="hold">
                                          <p:stCondLst>
                                            <p:cond delay="0"/>
                                          </p:stCondLst>
                                        </p:cTn>
                                        <p:tgtEl>
                                          <p:spTgt spid="109"/>
                                        </p:tgtEl>
                                        <p:attrNameLst>
                                          <p:attrName>style.visibility</p:attrName>
                                        </p:attrNameLst>
                                      </p:cBhvr>
                                      <p:to>
                                        <p:strVal val="visible"/>
                                      </p:to>
                                    </p:set>
                                    <p:animEffect transition="in" filter="wedg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diamond(in)">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3"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128</a:t>
            </a:fld>
            <a:endParaRPr lang="zh-CN" altLang="en-US"/>
          </a:p>
        </p:txBody>
      </p:sp>
      <p:sp>
        <p:nvSpPr>
          <p:cNvPr id="109" name="文本框 108"/>
          <p:cNvSpPr txBox="1"/>
          <p:nvPr/>
        </p:nvSpPr>
        <p:spPr>
          <a:xfrm>
            <a:off x="443865" y="897255"/>
            <a:ext cx="11138535" cy="3784600"/>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山东</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2016·3]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某高校调查了</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名学生每周的自习时间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单位：小时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，制成了如图所示的频率分布直方图，其中自习时间的范围是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[17.5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，样本数据分组为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[17.5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27.5)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[27.5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．根据直方图，这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名学生中每周的自习时间不少于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小时的人数是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pPr indent="266700"/>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120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140</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p:nvPr/>
        </p:nvPicPr>
        <p:blipFill>
          <a:blip r:embed="rId2" cstate="print"/>
          <a:stretch>
            <a:fillRect/>
          </a:stretch>
        </p:blipFill>
        <p:spPr>
          <a:xfrm>
            <a:off x="4079875" y="2614930"/>
            <a:ext cx="3105785" cy="1659890"/>
          </a:xfrm>
          <a:prstGeom prst="rect">
            <a:avLst/>
          </a:prstGeom>
          <a:noFill/>
          <a:ln w="9525">
            <a:noFill/>
          </a:ln>
        </p:spPr>
      </p:pic>
      <p:sp>
        <p:nvSpPr>
          <p:cNvPr id="110" name="文本框 109"/>
          <p:cNvSpPr txBox="1"/>
          <p:nvPr/>
        </p:nvSpPr>
        <p:spPr>
          <a:xfrm>
            <a:off x="744855" y="4676140"/>
            <a:ext cx="10186035" cy="1568450"/>
          </a:xfrm>
          <a:prstGeom prst="rect">
            <a:avLst/>
          </a:prstGeom>
          <a:noFill/>
          <a:ln w="9525">
            <a:noFill/>
          </a:ln>
        </p:spPr>
        <p:txBody>
          <a:bodyPr wrap="square">
            <a:spAutoFit/>
          </a:bodyPr>
          <a:lstStyle/>
          <a:p>
            <a:pPr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【解析】由频率分布直方图知，数据落在区间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上的频率为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2.5×(0.16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故这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名学生中每周的自习时间不少于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小时的人数为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200×0.7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140.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故选</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【答案】D</a:t>
            </a:r>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strips(downLeft)">
                                      <p:cBhvr>
                                        <p:cTn id="7" dur="500"/>
                                        <p:tgtEl>
                                          <p:spTgt spid="109"/>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checkerboard(across)">
                                      <p:cBhvr>
                                        <p:cTn id="15"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129</a:t>
            </a:fld>
            <a:endParaRPr lang="zh-CN" altLang="en-US"/>
          </a:p>
        </p:txBody>
      </p:sp>
      <p:sp>
        <p:nvSpPr>
          <p:cNvPr id="110" name="文本框 109"/>
          <p:cNvSpPr txBox="1"/>
          <p:nvPr/>
        </p:nvSpPr>
        <p:spPr>
          <a:xfrm>
            <a:off x="428625" y="784225"/>
            <a:ext cx="11048365" cy="1198880"/>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课标全国</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Ⅲ2017·3]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某城市为了解游客人数的变化规律，提高旅游服务质量，收集并整理了</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月至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月期间月接待游客量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单位：万人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的数据，绘制了下面的折线图．</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p:nvPr/>
        </p:nvPicPr>
        <p:blipFill>
          <a:blip r:embed="rId3" cstate="print"/>
          <a:stretch>
            <a:fillRect/>
          </a:stretch>
        </p:blipFill>
        <p:spPr>
          <a:xfrm>
            <a:off x="2073910" y="1983105"/>
            <a:ext cx="8202295" cy="1691640"/>
          </a:xfrm>
          <a:prstGeom prst="rect">
            <a:avLst/>
          </a:prstGeom>
          <a:noFill/>
          <a:ln w="9525">
            <a:noFill/>
          </a:ln>
        </p:spPr>
      </p:pic>
      <p:sp>
        <p:nvSpPr>
          <p:cNvPr id="111" name="文本框 110"/>
          <p:cNvSpPr txBox="1"/>
          <p:nvPr/>
        </p:nvSpPr>
        <p:spPr>
          <a:xfrm>
            <a:off x="1054100" y="3862070"/>
            <a:ext cx="10422890" cy="2676525"/>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根据该折线图，下列结论错误的是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．月接待游客量逐月增加</a:t>
            </a:r>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．年接待游客量逐年增加</a:t>
            </a:r>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．各年的月接待游客量高峰期大致在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月</a:t>
            </a:r>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．各年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月至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月的月接待游客量相对于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月至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月，波动性更小，变化比较平稳</a:t>
            </a:r>
          </a:p>
          <a:p>
            <a:endParaRPr lang="en-US" alt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000" fill="hold">
                                          <p:stCondLst>
                                            <p:cond delay="0"/>
                                          </p:stCondLst>
                                        </p:cTn>
                                        <p:tgtEl>
                                          <p:spTgt spid="110"/>
                                        </p:tgtEl>
                                        <p:attrNameLst>
                                          <p:attrName>style.visibility</p:attrName>
                                        </p:attrNameLst>
                                      </p:cBhvr>
                                      <p:to>
                                        <p:strVal val="visible"/>
                                      </p:to>
                                    </p:set>
                                    <p:animEffect transition="in" filter="box(in)">
                                      <p:cBhvr>
                                        <p:cTn id="7" dur="1000"/>
                                        <p:tgtEl>
                                          <p:spTgt spid="110"/>
                                        </p:tgtEl>
                                      </p:cBhvr>
                                    </p:animEffect>
                                  </p:childTnLst>
                                </p:cTn>
                              </p:par>
                              <p:par>
                                <p:cTn id="8" presetID="4" presetClass="entr" presetSubtype="16" fill="hold" nodeType="withEffect">
                                  <p:stCondLst>
                                    <p:cond delay="0"/>
                                  </p:stCondLst>
                                  <p:childTnLst>
                                    <p:set>
                                      <p:cBhvr>
                                        <p:cTn id="9" dur="1000" fill="hold">
                                          <p:stCondLst>
                                            <p:cond delay="0"/>
                                          </p:stCondLst>
                                        </p:cTn>
                                        <p:tgtEl>
                                          <p:spTgt spid="3"/>
                                        </p:tgtEl>
                                        <p:attrNameLst>
                                          <p:attrName>style.visibility</p:attrName>
                                        </p:attrNameLst>
                                      </p:cBhvr>
                                      <p:to>
                                        <p:strVal val="visible"/>
                                      </p:to>
                                    </p:set>
                                    <p:animEffect transition="in" filter="box(in)">
                                      <p:cBhvr>
                                        <p:cTn id="10" dur="1000"/>
                                        <p:tgtEl>
                                          <p:spTgt spid="3"/>
                                        </p:tgtEl>
                                      </p:cBhvr>
                                    </p:animEffect>
                                  </p:childTnLst>
                                </p:cTn>
                              </p:par>
                              <p:par>
                                <p:cTn id="11" presetID="4" presetClass="entr" presetSubtype="16" fill="hold" grpId="0" nodeType="withEffect">
                                  <p:stCondLst>
                                    <p:cond delay="0"/>
                                  </p:stCondLst>
                                  <p:childTnLst>
                                    <p:set>
                                      <p:cBhvr>
                                        <p:cTn id="12" dur="1000" fill="hold">
                                          <p:stCondLst>
                                            <p:cond delay="0"/>
                                          </p:stCondLst>
                                        </p:cTn>
                                        <p:tgtEl>
                                          <p:spTgt spid="111"/>
                                        </p:tgtEl>
                                        <p:attrNameLst>
                                          <p:attrName>style.visibility</p:attrName>
                                        </p:attrNameLst>
                                      </p:cBhvr>
                                      <p:to>
                                        <p:strVal val="visible"/>
                                      </p:to>
                                    </p:set>
                                    <p:animEffect transition="in" filter="box(in)">
                                      <p:cBhvr>
                                        <p:cTn id="13"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101" name="文本框 100"/>
          <p:cNvSpPr txBox="1"/>
          <p:nvPr/>
        </p:nvSpPr>
        <p:spPr>
          <a:xfrm>
            <a:off x="628015" y="1047115"/>
            <a:ext cx="10727690" cy="2306955"/>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1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课标全国</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Ⅲ2017·18]</a:t>
            </a:r>
            <a:r>
              <a:rPr lang="zh-CN" sz="2400" b="0">
                <a:solidFill>
                  <a:schemeClr val="bg1"/>
                </a:solidFill>
                <a:ea typeface="宋体" panose="02010600030101010101" pitchFamily="2" charset="-122"/>
              </a:rPr>
              <a:t>某超市计划按月订购一种酸奶</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每天进货量相同</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进货成本每瓶</a:t>
            </a:r>
            <a:r>
              <a:rPr lang="en-US" sz="2400" b="0">
                <a:solidFill>
                  <a:schemeClr val="bg1"/>
                </a:solidFill>
                <a:latin typeface="Times New Roman" panose="02020603050405020304" pitchFamily="18" charset="0"/>
                <a:ea typeface="宋体" panose="02010600030101010101" pitchFamily="2" charset="-122"/>
              </a:rPr>
              <a:t>4</a:t>
            </a:r>
            <a:r>
              <a:rPr lang="zh-CN" sz="2400" b="0">
                <a:solidFill>
                  <a:schemeClr val="bg1"/>
                </a:solidFill>
                <a:ea typeface="宋体" panose="02010600030101010101" pitchFamily="2" charset="-122"/>
              </a:rPr>
              <a:t>元</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售价每瓶</a:t>
            </a:r>
            <a:r>
              <a:rPr lang="en-US" sz="2400" b="0">
                <a:solidFill>
                  <a:schemeClr val="bg1"/>
                </a:solidFill>
                <a:latin typeface="Times New Roman" panose="02020603050405020304" pitchFamily="18" charset="0"/>
                <a:cs typeface="Times New Roman" panose="02020603050405020304" pitchFamily="18" charset="0"/>
              </a:rPr>
              <a:t>6</a:t>
            </a:r>
            <a:r>
              <a:rPr lang="zh-CN" sz="2400" b="0">
                <a:solidFill>
                  <a:schemeClr val="bg1"/>
                </a:solidFill>
                <a:ea typeface="宋体" panose="02010600030101010101" pitchFamily="2" charset="-122"/>
              </a:rPr>
              <a:t>元</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未</a:t>
            </a:r>
            <a:r>
              <a:rPr lang="zh-CN" sz="2400" b="0">
                <a:solidFill>
                  <a:schemeClr val="bg1"/>
                </a:solidFill>
                <a:latin typeface="Times New Roman" panose="02020603050405020304" pitchFamily="18" charset="0"/>
                <a:ea typeface="宋体" panose="02010600030101010101" pitchFamily="2" charset="-122"/>
              </a:rPr>
              <a:t>售出的酸奶降价处理</a:t>
            </a:r>
            <a:r>
              <a:rPr lang="zh-CN" sz="2400" b="0">
                <a:solidFill>
                  <a:schemeClr val="bg1"/>
                </a:solidFill>
                <a:latin typeface="Times New Roman" panose="02020603050405020304" pitchFamily="18" charset="0"/>
                <a:cs typeface="MingLiU_HKSCS" charset="0"/>
              </a:rPr>
              <a:t>，</a:t>
            </a:r>
            <a:r>
              <a:rPr lang="zh-CN" sz="2400" b="0">
                <a:solidFill>
                  <a:schemeClr val="bg1"/>
                </a:solidFill>
                <a:latin typeface="Times New Roman" panose="02020603050405020304" pitchFamily="18" charset="0"/>
                <a:ea typeface="宋体" panose="02010600030101010101" pitchFamily="2" charset="-122"/>
              </a:rPr>
              <a:t>以每瓶</a:t>
            </a:r>
            <a:r>
              <a:rPr lang="en-US" sz="2400" b="0">
                <a:solidFill>
                  <a:schemeClr val="bg1"/>
                </a:solidFill>
                <a:latin typeface="Times New Roman" panose="02020603050405020304" pitchFamily="18" charset="0"/>
                <a:ea typeface="宋体" panose="02010600030101010101" pitchFamily="2" charset="-122"/>
              </a:rPr>
              <a:t>2</a:t>
            </a:r>
            <a:r>
              <a:rPr lang="zh-CN" sz="2400" b="0">
                <a:solidFill>
                  <a:schemeClr val="bg1"/>
                </a:solidFill>
                <a:ea typeface="宋体" panose="02010600030101010101" pitchFamily="2" charset="-122"/>
              </a:rPr>
              <a:t>元的价格当天全部处理完．根据往年销售经验</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每天需求量与当天最高气温</a:t>
            </a:r>
            <a:r>
              <a:rPr lang="en-US" sz="2400" b="0">
                <a:solidFill>
                  <a:schemeClr val="bg1"/>
                </a:solidFill>
                <a:latin typeface="Times New Roman" panose="02020603050405020304" pitchFamily="18" charset="0"/>
                <a:ea typeface="宋体" panose="02010600030101010101" pitchFamily="2" charset="-122"/>
              </a:rPr>
              <a:t>(</a:t>
            </a:r>
            <a:r>
              <a:rPr lang="zh-CN" sz="2400" b="0">
                <a:solidFill>
                  <a:schemeClr val="bg1"/>
                </a:solidFill>
                <a:ea typeface="宋体" panose="02010600030101010101" pitchFamily="2" charset="-122"/>
              </a:rPr>
              <a:t>单位：</a:t>
            </a:r>
            <a:r>
              <a:rPr lang="en-US" sz="2400" b="0">
                <a:solidFill>
                  <a:schemeClr val="bg1"/>
                </a:solidFill>
                <a:latin typeface="宋体" panose="02010600030101010101" pitchFamily="2" charset="-122"/>
                <a:cs typeface="Times New Roman" panose="02020603050405020304" pitchFamily="18" charset="0"/>
              </a:rPr>
              <a:t>℃</a:t>
            </a:r>
            <a:r>
              <a:rPr lang="en-US" sz="2400" b="0">
                <a:solidFill>
                  <a:schemeClr val="bg1"/>
                </a:solidFill>
                <a:latin typeface="Times New Roman" panose="02020603050405020304" pitchFamily="18" charset="0"/>
                <a:ea typeface="宋体" panose="02010600030101010101" pitchFamily="2" charset="-122"/>
              </a:rPr>
              <a:t>)</a:t>
            </a:r>
            <a:r>
              <a:rPr lang="zh-CN" sz="2400" b="0">
                <a:solidFill>
                  <a:schemeClr val="bg1"/>
                </a:solidFill>
                <a:ea typeface="宋体" panose="02010600030101010101" pitchFamily="2" charset="-122"/>
              </a:rPr>
              <a:t>有关．如果最高气温不低于</a:t>
            </a:r>
            <a:r>
              <a:rPr lang="en-US" sz="2400" b="0">
                <a:solidFill>
                  <a:schemeClr val="bg1"/>
                </a:solidFill>
                <a:latin typeface="Times New Roman" panose="02020603050405020304" pitchFamily="18" charset="0"/>
                <a:ea typeface="宋体" panose="02010600030101010101" pitchFamily="2" charset="-122"/>
              </a:rPr>
              <a:t>25</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需求量为</a:t>
            </a:r>
            <a:r>
              <a:rPr lang="en-US" sz="2400" b="0">
                <a:solidFill>
                  <a:schemeClr val="bg1"/>
                </a:solidFill>
                <a:latin typeface="Times New Roman" panose="02020603050405020304" pitchFamily="18" charset="0"/>
                <a:cs typeface="Times New Roman" panose="02020603050405020304" pitchFamily="18" charset="0"/>
              </a:rPr>
              <a:t>500</a:t>
            </a:r>
            <a:r>
              <a:rPr lang="zh-CN" sz="2400" b="0">
                <a:solidFill>
                  <a:schemeClr val="bg1"/>
                </a:solidFill>
                <a:ea typeface="宋体" panose="02010600030101010101" pitchFamily="2" charset="-122"/>
              </a:rPr>
              <a:t>瓶；如果最高气温位于区间</a:t>
            </a:r>
            <a:r>
              <a:rPr lang="en-US" sz="2400" b="0">
                <a:solidFill>
                  <a:schemeClr val="bg1"/>
                </a:solidFill>
                <a:latin typeface="Times New Roman" panose="02020603050405020304" pitchFamily="18" charset="0"/>
                <a:ea typeface="宋体" panose="02010600030101010101" pitchFamily="2" charset="-122"/>
              </a:rPr>
              <a:t>[20</a:t>
            </a:r>
            <a:r>
              <a:rPr lang="zh-CN" sz="2400" b="0">
                <a:solidFill>
                  <a:schemeClr val="bg1"/>
                </a:solidFill>
                <a:latin typeface="Times New Roman" panose="02020603050405020304" pitchFamily="18" charset="0"/>
                <a:cs typeface="MingLiU_HKSCS" charset="0"/>
              </a:rPr>
              <a:t>，</a:t>
            </a:r>
            <a:r>
              <a:rPr lang="en-US" sz="2400" b="0">
                <a:solidFill>
                  <a:schemeClr val="bg1"/>
                </a:solidFill>
                <a:latin typeface="Times New Roman" panose="02020603050405020304" pitchFamily="18" charset="0"/>
                <a:cs typeface="Times New Roman" panose="02020603050405020304" pitchFamily="18" charset="0"/>
              </a:rPr>
              <a:t>25</a:t>
            </a:r>
            <a:r>
              <a:rPr lang="en-US" sz="2400" b="0">
                <a:solidFill>
                  <a:schemeClr val="bg1"/>
                </a:solidFill>
                <a:latin typeface="Times New Roman" panose="02020603050405020304" pitchFamily="18" charset="0"/>
                <a:ea typeface="宋体" panose="02010600030101010101" pitchFamily="2" charset="-122"/>
              </a:rPr>
              <a:t>)</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需求量为</a:t>
            </a:r>
            <a:r>
              <a:rPr lang="en-US" sz="2400" b="0">
                <a:solidFill>
                  <a:schemeClr val="bg1"/>
                </a:solidFill>
                <a:latin typeface="Times New Roman" panose="02020603050405020304" pitchFamily="18" charset="0"/>
                <a:ea typeface="宋体" panose="02010600030101010101" pitchFamily="2" charset="-122"/>
              </a:rPr>
              <a:t>300</a:t>
            </a:r>
            <a:r>
              <a:rPr lang="zh-CN" sz="2400" b="0">
                <a:solidFill>
                  <a:schemeClr val="bg1"/>
                </a:solidFill>
                <a:ea typeface="宋体" panose="02010600030101010101" pitchFamily="2" charset="-122"/>
              </a:rPr>
              <a:t>瓶；如果最高气温低于</a:t>
            </a:r>
            <a:r>
              <a:rPr lang="en-US" sz="2400" b="0">
                <a:solidFill>
                  <a:schemeClr val="bg1"/>
                </a:solidFill>
                <a:latin typeface="Times New Roman" panose="02020603050405020304" pitchFamily="18" charset="0"/>
                <a:ea typeface="宋体" panose="02010600030101010101" pitchFamily="2" charset="-122"/>
              </a:rPr>
              <a:t>20</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需求量为</a:t>
            </a:r>
            <a:r>
              <a:rPr lang="en-US" sz="2400" b="0">
                <a:solidFill>
                  <a:schemeClr val="bg1"/>
                </a:solidFill>
                <a:latin typeface="Times New Roman" panose="02020603050405020304" pitchFamily="18" charset="0"/>
                <a:ea typeface="宋体" panose="02010600030101010101" pitchFamily="2" charset="-122"/>
              </a:rPr>
              <a:t>200</a:t>
            </a:r>
            <a:r>
              <a:rPr lang="zh-CN" sz="2400" b="0">
                <a:solidFill>
                  <a:schemeClr val="bg1"/>
                </a:solidFill>
                <a:ea typeface="宋体" panose="02010600030101010101" pitchFamily="2" charset="-122"/>
              </a:rPr>
              <a:t>瓶．为了确定六月份的订购计划</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统计了前三年六月份各天的最高气温数据</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得到了频数分布表：</a:t>
            </a:r>
            <a:endParaRPr lang="zh-CN" altLang="en-US" sz="2400" b="0">
              <a:solidFill>
                <a:schemeClr val="bg1"/>
              </a:solidFill>
              <a:ea typeface="宋体" panose="02010600030101010101" pitchFamily="2" charset="-122"/>
            </a:endParaRPr>
          </a:p>
        </p:txBody>
      </p:sp>
      <p:graphicFrame>
        <p:nvGraphicFramePr>
          <p:cNvPr id="3" name="表格 2"/>
          <p:cNvGraphicFramePr/>
          <p:nvPr/>
        </p:nvGraphicFramePr>
        <p:xfrm>
          <a:off x="1722120" y="3514725"/>
          <a:ext cx="8178800" cy="1097280"/>
        </p:xfrm>
        <a:graphic>
          <a:graphicData uri="http://schemas.openxmlformats.org/drawingml/2006/table">
            <a:tbl>
              <a:tblPr firstRow="1" bandRow="1">
                <a:tableStyleId>{5940675A-B579-460E-94D1-54222C63F5DA}</a:tableStyleId>
              </a:tblPr>
              <a:tblGrid>
                <a:gridCol w="1168400"/>
                <a:gridCol w="1168400"/>
                <a:gridCol w="1168400"/>
                <a:gridCol w="1168400"/>
                <a:gridCol w="1168400"/>
                <a:gridCol w="1168400"/>
                <a:gridCol w="1168400"/>
              </a:tblGrid>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最高气温</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[10，15)</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[15，20)</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[20，25)</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[25，30)</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[30，35)</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[35，40)</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天数</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2</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16</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36</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25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7</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4</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490220" y="4612005"/>
            <a:ext cx="10642600" cy="1568450"/>
          </a:xfrm>
          <a:prstGeom prst="rect">
            <a:avLst/>
          </a:prstGeom>
          <a:noFill/>
          <a:ln w="9525">
            <a:noFill/>
          </a:ln>
        </p:spPr>
        <p:txBody>
          <a:bodyPr wrap="square">
            <a:spAutoFit/>
          </a:bodyPr>
          <a:lstStyle/>
          <a:p>
            <a:pPr indent="266700"/>
            <a:r>
              <a:rPr lang="zh-CN" sz="2400" b="0">
                <a:ea typeface="宋体" panose="02010600030101010101" pitchFamily="2" charset="-122"/>
              </a:rPr>
              <a:t>　</a:t>
            </a:r>
            <a:r>
              <a:rPr lang="zh-CN" sz="2400" b="0">
                <a:solidFill>
                  <a:schemeClr val="bg1"/>
                </a:solidFill>
                <a:ea typeface="宋体" panose="02010600030101010101" pitchFamily="2" charset="-122"/>
              </a:rPr>
              <a:t>　以最高气温位于各区间的频率估计最高气温位于该区间的概率．</a:t>
            </a:r>
            <a:endParaRPr lang="en-US" sz="2400" b="0">
              <a:solidFill>
                <a:schemeClr val="bg1"/>
              </a:solidFill>
              <a:latin typeface="Times New Roman" panose="02020603050405020304" pitchFamily="18" charset="0"/>
              <a:ea typeface="宋体" panose="02010600030101010101" pitchFamily="2" charset="-122"/>
            </a:endParaRPr>
          </a:p>
          <a:p>
            <a:r>
              <a:rPr lang="en-US" sz="2400" b="0">
                <a:solidFill>
                  <a:schemeClr val="bg1"/>
                </a:solidFill>
                <a:latin typeface="Times New Roman" panose="02020603050405020304" pitchFamily="18" charset="0"/>
                <a:ea typeface="宋体" panose="02010600030101010101" pitchFamily="2" charset="-122"/>
              </a:rPr>
              <a:t>(1)</a:t>
            </a:r>
            <a:r>
              <a:rPr lang="zh-CN" sz="2400" b="0">
                <a:solidFill>
                  <a:schemeClr val="bg1"/>
                </a:solidFill>
                <a:ea typeface="宋体" panose="02010600030101010101" pitchFamily="2" charset="-122"/>
              </a:rPr>
              <a:t>估计六月份这种酸奶一天的需求量不超过</a:t>
            </a:r>
            <a:r>
              <a:rPr lang="en-US" sz="2400" b="0">
                <a:solidFill>
                  <a:schemeClr val="bg1"/>
                </a:solidFill>
                <a:latin typeface="Times New Roman" panose="02020603050405020304" pitchFamily="18" charset="0"/>
                <a:ea typeface="宋体" panose="02010600030101010101" pitchFamily="2" charset="-122"/>
              </a:rPr>
              <a:t>300</a:t>
            </a:r>
            <a:r>
              <a:rPr lang="zh-CN" sz="2400" b="0">
                <a:solidFill>
                  <a:schemeClr val="bg1"/>
                </a:solidFill>
                <a:ea typeface="宋体" panose="02010600030101010101" pitchFamily="2" charset="-122"/>
              </a:rPr>
              <a:t>瓶的概率；</a:t>
            </a:r>
            <a:endParaRPr lang="en-US" sz="2400" b="0">
              <a:solidFill>
                <a:schemeClr val="bg1"/>
              </a:solidFill>
              <a:latin typeface="Times New Roman" panose="02020603050405020304" pitchFamily="18" charset="0"/>
              <a:ea typeface="宋体" panose="02010600030101010101" pitchFamily="2" charset="-122"/>
            </a:endParaRPr>
          </a:p>
          <a:p>
            <a:r>
              <a:rPr lang="en-US" sz="2400" b="0">
                <a:solidFill>
                  <a:schemeClr val="bg1"/>
                </a:solidFill>
                <a:latin typeface="Times New Roman" panose="02020603050405020304" pitchFamily="18" charset="0"/>
                <a:ea typeface="宋体" panose="02010600030101010101" pitchFamily="2" charset="-122"/>
              </a:rPr>
              <a:t>(2)</a:t>
            </a:r>
            <a:r>
              <a:rPr lang="zh-CN" sz="2400" b="0">
                <a:solidFill>
                  <a:schemeClr val="bg1"/>
                </a:solidFill>
                <a:ea typeface="宋体" panose="02010600030101010101" pitchFamily="2" charset="-122"/>
              </a:rPr>
              <a:t>设六月份一天销售这种酸奶的利润为</a:t>
            </a:r>
            <a:r>
              <a:rPr lang="en-US" sz="2400" b="0">
                <a:solidFill>
                  <a:schemeClr val="bg1"/>
                </a:solidFill>
                <a:latin typeface="Times New Roman" panose="02020603050405020304" pitchFamily="18" charset="0"/>
                <a:ea typeface="宋体" panose="02010600030101010101" pitchFamily="2" charset="-122"/>
              </a:rPr>
              <a:t>Y(</a:t>
            </a:r>
            <a:r>
              <a:rPr lang="zh-CN" sz="2400" b="0">
                <a:solidFill>
                  <a:schemeClr val="bg1"/>
                </a:solidFill>
                <a:ea typeface="宋体" panose="02010600030101010101" pitchFamily="2" charset="-122"/>
              </a:rPr>
              <a:t>单位：元</a:t>
            </a:r>
            <a:r>
              <a:rPr lang="en-US" sz="2400" b="0">
                <a:solidFill>
                  <a:schemeClr val="bg1"/>
                </a:solidFill>
                <a:latin typeface="Times New Roman" panose="02020603050405020304" pitchFamily="18" charset="0"/>
                <a:ea typeface="宋体" panose="02010600030101010101" pitchFamily="2" charset="-122"/>
              </a:rPr>
              <a:t>)</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当六月份这种酸奶一天的进货量为</a:t>
            </a:r>
            <a:r>
              <a:rPr lang="en-US" sz="2400" b="0">
                <a:solidFill>
                  <a:schemeClr val="bg1"/>
                </a:solidFill>
                <a:latin typeface="Times New Roman" panose="02020603050405020304" pitchFamily="18" charset="0"/>
                <a:ea typeface="宋体" panose="02010600030101010101" pitchFamily="2" charset="-122"/>
              </a:rPr>
              <a:t>450</a:t>
            </a:r>
            <a:r>
              <a:rPr lang="zh-CN" sz="2400" b="0">
                <a:solidFill>
                  <a:schemeClr val="bg1"/>
                </a:solidFill>
                <a:ea typeface="宋体" panose="02010600030101010101" pitchFamily="2" charset="-122"/>
              </a:rPr>
              <a:t>瓶时</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写出</a:t>
            </a:r>
            <a:r>
              <a:rPr lang="en-US" sz="2400" b="0">
                <a:solidFill>
                  <a:schemeClr val="bg1"/>
                </a:solidFill>
                <a:latin typeface="Times New Roman" panose="02020603050405020304" pitchFamily="18" charset="0"/>
                <a:ea typeface="宋体" panose="02010600030101010101" pitchFamily="2" charset="-122"/>
              </a:rPr>
              <a:t>Y</a:t>
            </a:r>
            <a:r>
              <a:rPr lang="zh-CN" sz="2400" b="0">
                <a:solidFill>
                  <a:schemeClr val="bg1"/>
                </a:solidFill>
                <a:ea typeface="宋体" panose="02010600030101010101" pitchFamily="2" charset="-122"/>
              </a:rPr>
              <a:t>的所有可能值</a:t>
            </a:r>
            <a:r>
              <a:rPr lang="zh-CN" sz="2400" b="0">
                <a:solidFill>
                  <a:schemeClr val="bg1"/>
                </a:solidFill>
                <a:latin typeface="Times New Roman" panose="02020603050405020304" pitchFamily="18" charset="0"/>
                <a:cs typeface="MingLiU_HKSCS" charset="0"/>
              </a:rPr>
              <a:t>，</a:t>
            </a:r>
            <a:r>
              <a:rPr lang="zh-CN" sz="2400" b="0">
                <a:solidFill>
                  <a:schemeClr val="bg1"/>
                </a:solidFill>
                <a:ea typeface="宋体" panose="02010600030101010101" pitchFamily="2" charset="-122"/>
              </a:rPr>
              <a:t>并估计</a:t>
            </a:r>
            <a:r>
              <a:rPr lang="en-US" sz="2400" b="0">
                <a:solidFill>
                  <a:schemeClr val="bg1"/>
                </a:solidFill>
                <a:latin typeface="Times New Roman" panose="02020603050405020304" pitchFamily="18" charset="0"/>
                <a:ea typeface="宋体" panose="02010600030101010101" pitchFamily="2" charset="-122"/>
              </a:rPr>
              <a:t>Y</a:t>
            </a:r>
            <a:r>
              <a:rPr lang="zh-CN" sz="2400" b="0">
                <a:solidFill>
                  <a:schemeClr val="bg1"/>
                </a:solidFill>
                <a:ea typeface="宋体" panose="02010600030101010101" pitchFamily="2" charset="-122"/>
              </a:rPr>
              <a:t>大于零的概率．</a:t>
            </a:r>
            <a:endParaRPr lang="zh-CN" altLang="en-US" sz="2400" b="0">
              <a:solidFill>
                <a:schemeClr val="bg1"/>
              </a:solidFill>
              <a:ea typeface="宋体" panose="02010600030101010101" pitchFamily="2" charset="-122"/>
            </a:endParaRPr>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 calcmode="lin" valueType="num">
                                      <p:cBhvr>
                                        <p:cTn id="7" dur="1000" fill="hold"/>
                                        <p:tgtEl>
                                          <p:spTgt spid="10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0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0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1">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p:cTn id="19"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4">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130</a:t>
            </a:fld>
            <a:endParaRPr lang="zh-CN" altLang="en-US"/>
          </a:p>
        </p:txBody>
      </p:sp>
      <p:sp>
        <p:nvSpPr>
          <p:cNvPr id="3" name="文本框 2"/>
          <p:cNvSpPr txBox="1"/>
          <p:nvPr/>
        </p:nvSpPr>
        <p:spPr>
          <a:xfrm>
            <a:off x="730885" y="1178560"/>
            <a:ext cx="10852150" cy="1938020"/>
          </a:xfrm>
          <a:prstGeom prst="rect">
            <a:avLst/>
          </a:prstGeom>
          <a:noFill/>
        </p:spPr>
        <p:txBody>
          <a:bodyPr wrap="square" rtlCol="0" anchor="t">
            <a:spAutoFit/>
          </a:bodyPr>
          <a:lstStyle/>
          <a:p>
            <a:pPr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【解析】根据对折线图的理解，对于选项</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，对应月接待游客量不是逐月增加，故</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错误；对于选项</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，对应月接待游客量呈现增长趋势，则年接待游客量逐年增加，故</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正确；对于选项</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，从题图中可以看出各年的月接待游客量高峰期大致在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月，故</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正确；对于选项</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，从折线图的走势看，各年</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月至</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月的月接待游客量相对于</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月至</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月，波动性更小，折线图走势比较平稳，故</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正确．故选</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11" name="文本框 110"/>
          <p:cNvSpPr txBox="1"/>
          <p:nvPr/>
        </p:nvSpPr>
        <p:spPr>
          <a:xfrm>
            <a:off x="872490" y="3996055"/>
            <a:ext cx="10220960" cy="1568450"/>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江苏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2016·4]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已知一组数据</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，则该组数据的方差是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________</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【解析】数据的平均数是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，则方差是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×(0.16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a:t>
            </a:r>
            <a:endParaRPr lang="en-US"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graphicFrame>
        <p:nvGraphicFramePr>
          <p:cNvPr id="5" name="对象 4">
            <a:hlinkClick r:id="" action="ppaction://ole?verb=0"/>
          </p:cNvPr>
          <p:cNvGraphicFramePr>
            <a:graphicFrameLocks/>
          </p:cNvGraphicFramePr>
          <p:nvPr/>
        </p:nvGraphicFramePr>
        <p:xfrm>
          <a:off x="6403975" y="4677410"/>
          <a:ext cx="309245" cy="819785"/>
        </p:xfrm>
        <a:graphic>
          <a:graphicData uri="http://schemas.openxmlformats.org/presentationml/2006/ole">
            <p:oleObj spid="_x0000_s80897" r:id="rId4" imgW="139680" imgH="393480" progId="Equations">
              <p:embed/>
            </p:oleObj>
          </a:graphicData>
        </a:graphic>
      </p:graphicFrame>
      <p:sp>
        <p:nvSpPr>
          <p:cNvPr id="6" name="文本框 5"/>
          <p:cNvSpPr txBox="1"/>
          <p:nvPr/>
        </p:nvSpPr>
        <p:spPr>
          <a:xfrm>
            <a:off x="588645" y="5760085"/>
            <a:ext cx="2134870" cy="460375"/>
          </a:xfrm>
          <a:prstGeom prst="rect">
            <a:avLst/>
          </a:prstGeom>
          <a:noFill/>
        </p:spPr>
        <p:txBody>
          <a:bodyPr wrap="none" rtlCol="0" anchor="t">
            <a:spAutoFit/>
          </a:bodyPr>
          <a:lstStyle/>
          <a:p>
            <a:pPr indent="266700"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0.1</a:t>
            </a:r>
            <a:endParaRPr lang="zh-CN" altLang="en-US"/>
          </a:p>
        </p:txBody>
      </p:sp>
      <p:sp>
        <p:nvSpPr>
          <p:cNvPr id="7" name="文本框 6"/>
          <p:cNvSpPr txBox="1"/>
          <p:nvPr/>
        </p:nvSpPr>
        <p:spPr>
          <a:xfrm>
            <a:off x="986790" y="3198495"/>
            <a:ext cx="1560830" cy="460375"/>
          </a:xfrm>
          <a:prstGeom prst="rect">
            <a:avLst/>
          </a:prstGeom>
          <a:noFill/>
        </p:spPr>
        <p:txBody>
          <a:bodyPr wrap="none" rtlCol="0" anchor="t">
            <a:spAutoFit/>
          </a:bodyPr>
          <a:lstStyle/>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500" fill="hold">
                                          <p:stCondLst>
                                            <p:cond delay="0"/>
                                          </p:stCondLst>
                                        </p:cTn>
                                        <p:tgtEl>
                                          <p:spTgt spid="111"/>
                                        </p:tgtEl>
                                        <p:attrNameLst>
                                          <p:attrName>style.visibility</p:attrName>
                                        </p:attrNameLst>
                                      </p:cBhvr>
                                      <p:to>
                                        <p:strVal val="visible"/>
                                      </p:to>
                                    </p:set>
                                    <p:animEffect transition="in" filter="barn(inVertical)">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1" grpId="0"/>
      <p:bldP spid="6" grpId="0"/>
      <p:bldP spid="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131</a:t>
            </a:fld>
            <a:endParaRPr lang="zh-CN" altLang="en-US"/>
          </a:p>
        </p:txBody>
      </p:sp>
      <p:sp>
        <p:nvSpPr>
          <p:cNvPr id="111" name="文本框 110"/>
          <p:cNvSpPr txBox="1"/>
          <p:nvPr/>
        </p:nvSpPr>
        <p:spPr>
          <a:xfrm>
            <a:off x="360045" y="922655"/>
            <a:ext cx="5806440" cy="521970"/>
          </a:xfrm>
          <a:prstGeom prst="rect">
            <a:avLst/>
          </a:prstGeom>
          <a:noFill/>
          <a:ln w="9525">
            <a:noFill/>
          </a:ln>
        </p:spPr>
        <p:txBody>
          <a:bodyPr wrap="square">
            <a:spAutoFit/>
          </a:bodyPr>
          <a:lstStyle/>
          <a:p>
            <a:pPr indent="266700"/>
            <a:r>
              <a:rPr lang="en-US" sz="2800" b="0">
                <a:solidFill>
                  <a:schemeClr val="bg1"/>
                </a:solidFill>
                <a:latin typeface="+mn-ea"/>
                <a:cs typeface="+mn-ea"/>
              </a:rPr>
              <a:t> </a:t>
            </a:r>
            <a:r>
              <a:rPr lang="zh-CN" sz="2800" b="0">
                <a:solidFill>
                  <a:schemeClr val="bg1"/>
                </a:solidFill>
                <a:latin typeface="+mn-ea"/>
                <a:cs typeface="+mn-ea"/>
              </a:rPr>
              <a:t>考法</a:t>
            </a:r>
            <a:r>
              <a:rPr lang="en-US" sz="2800" b="0">
                <a:solidFill>
                  <a:schemeClr val="bg1"/>
                </a:solidFill>
                <a:latin typeface="+mn-ea"/>
                <a:cs typeface="+mn-ea"/>
              </a:rPr>
              <a:t>3</a:t>
            </a:r>
            <a:r>
              <a:rPr lang="en-US" sz="2800" b="1">
                <a:solidFill>
                  <a:schemeClr val="bg1"/>
                </a:solidFill>
                <a:latin typeface="+mn-ea"/>
                <a:cs typeface="+mn-ea"/>
              </a:rPr>
              <a:t>    </a:t>
            </a:r>
            <a:r>
              <a:rPr lang="zh-CN" sz="2800" b="0">
                <a:solidFill>
                  <a:schemeClr val="bg1"/>
                </a:solidFill>
                <a:latin typeface="+mn-ea"/>
                <a:cs typeface="+mn-ea"/>
              </a:rPr>
              <a:t>回归方程的求解与应用</a:t>
            </a:r>
            <a:r>
              <a:rPr lang="zh-CN" sz="1050" b="0">
                <a:ea typeface="宋体" panose="02010600030101010101" pitchFamily="2" charset="-122"/>
              </a:rPr>
              <a:t>　</a:t>
            </a:r>
            <a:endParaRPr lang="zh-CN" altLang="en-US"/>
          </a:p>
        </p:txBody>
      </p:sp>
      <p:sp>
        <p:nvSpPr>
          <p:cNvPr id="4" name="文本框 3"/>
          <p:cNvSpPr txBox="1"/>
          <p:nvPr/>
        </p:nvSpPr>
        <p:spPr>
          <a:xfrm>
            <a:off x="969010" y="1635760"/>
            <a:ext cx="10612755" cy="119888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rPr>
              <a:t>对于回归分析</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高考考查较多</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主要考查求线性回归方程、利用回归方程进行预测</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一般以解答题的形式出现</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难度中等</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有时也会以小题的形式考查变量的相关性．</a:t>
            </a:r>
            <a:endParaRPr lang="zh-CN" altLang="en-US" sz="2400" b="0">
              <a:solidFill>
                <a:schemeClr val="bg1"/>
              </a:solidFill>
              <a:latin typeface="宋体" panose="02010600030101010101" pitchFamily="2" charset="-122"/>
              <a:ea typeface="宋体" panose="02010600030101010101" pitchFamily="2" charset="-122"/>
            </a:endParaRPr>
          </a:p>
        </p:txBody>
      </p:sp>
      <p:sp>
        <p:nvSpPr>
          <p:cNvPr id="100" name="文本框 99"/>
          <p:cNvSpPr txBox="1"/>
          <p:nvPr/>
        </p:nvSpPr>
        <p:spPr>
          <a:xfrm>
            <a:off x="969010" y="2834640"/>
            <a:ext cx="4872355" cy="3415030"/>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课标全国</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Ⅰ2015·19]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某公司为确定下一年度投入某种产品的宣传费，需了解年宣传费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单位：千元</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对年销售量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单位：</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和年利润</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z(</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单位：千元</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的影响．对近</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年的年宣传费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和年销售量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数据作了初步处理，得到下面的散点图及一些统计量的值．</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147482573" descr="KBQGWKS1-6.TIF"/>
          <p:cNvPicPr>
            <a:picLocks noChangeAspect="1"/>
          </p:cNvPicPr>
          <p:nvPr/>
        </p:nvPicPr>
        <p:blipFill>
          <a:blip r:embed="rId2" r:link="rId3" cstate="print"/>
          <a:stretch>
            <a:fillRect/>
          </a:stretch>
        </p:blipFill>
        <p:spPr>
          <a:xfrm>
            <a:off x="6031865" y="2676525"/>
            <a:ext cx="5376545" cy="3216275"/>
          </a:xfrm>
          <a:prstGeom prst="rect">
            <a:avLst/>
          </a:prstGeom>
          <a:noFill/>
          <a:ln w="9525">
            <a:noFill/>
          </a:ln>
        </p:spPr>
      </p:pic>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500" decel="50000" fill="hold">
                                          <p:stCondLst>
                                            <p:cond delay="0"/>
                                          </p:stCondLst>
                                        </p:cTn>
                                        <p:tgtEl>
                                          <p:spTgt spid="11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1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11"/>
                                        </p:tgtEl>
                                        <p:attrNameLst>
                                          <p:attrName>ppt_w</p:attrName>
                                        </p:attrNameLst>
                                      </p:cBhvr>
                                      <p:tavLst>
                                        <p:tav tm="0">
                                          <p:val>
                                            <p:strVal val="#ppt_w*.05"/>
                                          </p:val>
                                        </p:tav>
                                        <p:tav tm="100000">
                                          <p:val>
                                            <p:strVal val="#ppt_w"/>
                                          </p:val>
                                        </p:tav>
                                      </p:tavLst>
                                    </p:anim>
                                    <p:anim calcmode="lin" valueType="num">
                                      <p:cBhvr>
                                        <p:cTn id="10" dur="1000" fill="hold"/>
                                        <p:tgtEl>
                                          <p:spTgt spid="11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1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1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1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11"/>
                                        </p:tgtEl>
                                      </p:cBhvr>
                                    </p:animEffect>
                                  </p:childTnLst>
                                </p:cTn>
                              </p:par>
                            </p:childTnLst>
                          </p:cTn>
                        </p:par>
                      </p:childTnLst>
                    </p:cTn>
                  </p:par>
                  <p:par>
                    <p:cTn id="15" fill="hold">
                      <p:stCondLst>
                        <p:cond delay="indefinite"/>
                      </p:stCondLst>
                      <p:childTnLst>
                        <p:par>
                          <p:cTn id="16" fill="hold">
                            <p:stCondLst>
                              <p:cond delay="0"/>
                            </p:stCondLst>
                            <p:childTnLst>
                              <p:par>
                                <p:cTn id="17" presetID="48" presetClass="entr" presetSubtype="0" accel="5000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4"/>
                                        </p:tgtEl>
                                        <p:attrNameLst>
                                          <p:attrName>ppt_y</p:attrName>
                                        </p:attrNameLst>
                                      </p:cBhvr>
                                      <p:tavLst>
                                        <p:tav tm="0">
                                          <p:val>
                                            <p:strVal val="#ppt_y"/>
                                          </p:val>
                                        </p:tav>
                                        <p:tav tm="100000">
                                          <p:val>
                                            <p:strVal val="#ppt_y"/>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 calcmode="lin" valueType="num">
                                      <p:cBhvr>
                                        <p:cTn id="27" dur="1000" fill="hold"/>
                                        <p:tgtEl>
                                          <p:spTgt spid="100"/>
                                        </p:tgtEl>
                                        <p:attrNameLst>
                                          <p:attrName>ppt_w</p:attrName>
                                        </p:attrNameLst>
                                      </p:cBhvr>
                                      <p:tavLst>
                                        <p:tav tm="0">
                                          <p:val>
                                            <p:fltVal val="0"/>
                                          </p:val>
                                        </p:tav>
                                        <p:tav tm="100000">
                                          <p:val>
                                            <p:strVal val="#ppt_w"/>
                                          </p:val>
                                        </p:tav>
                                      </p:tavLst>
                                    </p:anim>
                                    <p:anim calcmode="lin" valueType="num">
                                      <p:cBhvr>
                                        <p:cTn id="28" dur="1000" fill="hold"/>
                                        <p:tgtEl>
                                          <p:spTgt spid="100"/>
                                        </p:tgtEl>
                                        <p:attrNameLst>
                                          <p:attrName>ppt_h</p:attrName>
                                        </p:attrNameLst>
                                      </p:cBhvr>
                                      <p:tavLst>
                                        <p:tav tm="0">
                                          <p:val>
                                            <p:fltVal val="0"/>
                                          </p:val>
                                        </p:tav>
                                        <p:tav tm="100000">
                                          <p:val>
                                            <p:strVal val="#ppt_h"/>
                                          </p:val>
                                        </p:tav>
                                      </p:tavLst>
                                    </p:anim>
                                    <p:anim calcmode="lin" valueType="num">
                                      <p:cBhvr>
                                        <p:cTn id="29" dur="1000" fill="hold"/>
                                        <p:tgtEl>
                                          <p:spTgt spid="100"/>
                                        </p:tgtEl>
                                        <p:attrNameLst>
                                          <p:attrName>style.rotation</p:attrName>
                                        </p:attrNameLst>
                                      </p:cBhvr>
                                      <p:tavLst>
                                        <p:tav tm="0">
                                          <p:val>
                                            <p:fltVal val="90"/>
                                          </p:val>
                                        </p:tav>
                                        <p:tav tm="100000">
                                          <p:val>
                                            <p:fltVal val="0"/>
                                          </p:val>
                                        </p:tav>
                                      </p:tavLst>
                                    </p:anim>
                                    <p:animEffect transition="in" filter="fade">
                                      <p:cBhvr>
                                        <p:cTn id="30" dur="1000"/>
                                        <p:tgtEl>
                                          <p:spTgt spid="100"/>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4" grpId="0"/>
      <p:bldP spid="100"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132</a:t>
            </a:fld>
            <a:endParaRPr lang="zh-CN" altLang="en-US"/>
          </a:p>
        </p:txBody>
      </p:sp>
      <p:sp>
        <p:nvSpPr>
          <p:cNvPr id="100" name="文本框 99"/>
          <p:cNvSpPr txBox="1"/>
          <p:nvPr/>
        </p:nvSpPr>
        <p:spPr>
          <a:xfrm>
            <a:off x="3556000" y="2138363"/>
            <a:ext cx="5080000" cy="460375"/>
          </a:xfrm>
          <a:prstGeom prst="rect">
            <a:avLst/>
          </a:prstGeom>
          <a:noFill/>
          <a:ln w="9525">
            <a:noFill/>
          </a:ln>
        </p:spPr>
        <p:txBody>
          <a:bodyPr>
            <a:spAutoFit/>
          </a:bodyPr>
          <a:lstStyle/>
          <a:p>
            <a:pPr indent="266700"/>
            <a:r>
              <a:rPr lang="en-US" sz="2400" b="0">
                <a:latin typeface="宋体" panose="02010600030101010101" pitchFamily="2" charset="-122"/>
                <a:ea typeface="宋体" panose="02010600030101010101" pitchFamily="2" charset="-122"/>
              </a:rPr>
              <a:t> </a:t>
            </a:r>
            <a:endParaRPr lang="en-US" altLang="en-US" sz="2400" b="0">
              <a:latin typeface="宋体" panose="02010600030101010101" pitchFamily="2" charset="-122"/>
              <a:ea typeface="宋体" panose="02010600030101010101" pitchFamily="2" charset="-122"/>
            </a:endParaRPr>
          </a:p>
        </p:txBody>
      </p:sp>
      <p:sp>
        <p:nvSpPr>
          <p:cNvPr id="4" name="文本框 3"/>
          <p:cNvSpPr txBox="1"/>
          <p:nvPr/>
        </p:nvSpPr>
        <p:spPr>
          <a:xfrm>
            <a:off x="659130" y="3679825"/>
            <a:ext cx="10206355" cy="2676525"/>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根据散点图判断，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哪一个适宜作为年销售量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关于年宣传费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的回归方程类型？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给出判断即可，不必说明理由</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的判断结果及表中数据，建立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关于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的回归方程．</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已知这种产品的年利润</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z</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的关系为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z</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0.2y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的结果回答下列问题：</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年宣传费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时，年销售量及年利润的预报值是多少？</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年宣传费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为何值时，年利润的预报值最大？</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cstate="print"/>
          <a:stretch>
            <a:fillRect/>
          </a:stretch>
        </p:blipFill>
        <p:spPr>
          <a:xfrm>
            <a:off x="1358900" y="835025"/>
            <a:ext cx="7902575" cy="2920365"/>
          </a:xfrm>
          <a:prstGeom prst="rect">
            <a:avLst/>
          </a:prstGeom>
        </p:spPr>
      </p:pic>
      <p:sp>
        <p:nvSpPr>
          <p:cNvPr id="6" name="矩形 5"/>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133</a:t>
            </a:fld>
            <a:endParaRPr lang="zh-CN" altLang="en-US"/>
          </a:p>
        </p:txBody>
      </p:sp>
      <p:pic>
        <p:nvPicPr>
          <p:cNvPr id="3" name="图片 2"/>
          <p:cNvPicPr>
            <a:picLocks noChangeAspect="1"/>
          </p:cNvPicPr>
          <p:nvPr/>
        </p:nvPicPr>
        <p:blipFill>
          <a:blip r:embed="rId2" cstate="print"/>
          <a:stretch>
            <a:fillRect/>
          </a:stretch>
        </p:blipFill>
        <p:spPr>
          <a:xfrm>
            <a:off x="982980" y="861060"/>
            <a:ext cx="6162675" cy="1952625"/>
          </a:xfrm>
          <a:prstGeom prst="rect">
            <a:avLst/>
          </a:prstGeom>
        </p:spPr>
      </p:pic>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5" name="图片 4"/>
          <p:cNvPicPr>
            <a:picLocks noChangeAspect="1"/>
          </p:cNvPicPr>
          <p:nvPr/>
        </p:nvPicPr>
        <p:blipFill>
          <a:blip r:embed="rId3" cstate="print"/>
          <a:stretch>
            <a:fillRect/>
          </a:stretch>
        </p:blipFill>
        <p:spPr>
          <a:xfrm>
            <a:off x="352425" y="2813685"/>
            <a:ext cx="5324475" cy="619125"/>
          </a:xfrm>
          <a:prstGeom prst="rect">
            <a:avLst/>
          </a:prstGeom>
        </p:spPr>
      </p:pic>
      <p:pic>
        <p:nvPicPr>
          <p:cNvPr id="6" name="图片 5"/>
          <p:cNvPicPr>
            <a:picLocks noChangeAspect="1"/>
          </p:cNvPicPr>
          <p:nvPr/>
        </p:nvPicPr>
        <p:blipFill>
          <a:blip r:embed="rId4" cstate="print"/>
          <a:stretch>
            <a:fillRect/>
          </a:stretch>
        </p:blipFill>
        <p:spPr>
          <a:xfrm>
            <a:off x="119380" y="3556635"/>
            <a:ext cx="5314950" cy="2238375"/>
          </a:xfrm>
          <a:prstGeom prst="rect">
            <a:avLst/>
          </a:prstGeom>
        </p:spPr>
      </p:pic>
      <p:pic>
        <p:nvPicPr>
          <p:cNvPr id="7" name="图片 6"/>
          <p:cNvPicPr>
            <a:picLocks noChangeAspect="1"/>
          </p:cNvPicPr>
          <p:nvPr/>
        </p:nvPicPr>
        <p:blipFill>
          <a:blip r:embed="rId5" cstate="print"/>
          <a:stretch>
            <a:fillRect/>
          </a:stretch>
        </p:blipFill>
        <p:spPr>
          <a:xfrm>
            <a:off x="6182360" y="2499360"/>
            <a:ext cx="4457700" cy="781050"/>
          </a:xfrm>
          <a:prstGeom prst="rect">
            <a:avLst/>
          </a:prstGeom>
        </p:spPr>
      </p:pic>
      <p:pic>
        <p:nvPicPr>
          <p:cNvPr id="8" name="图片 7"/>
          <p:cNvPicPr>
            <a:picLocks noChangeAspect="1"/>
          </p:cNvPicPr>
          <p:nvPr/>
        </p:nvPicPr>
        <p:blipFill>
          <a:blip r:embed="rId6" cstate="print"/>
          <a:stretch>
            <a:fillRect/>
          </a:stretch>
        </p:blipFill>
        <p:spPr>
          <a:xfrm>
            <a:off x="6122670" y="3160395"/>
            <a:ext cx="4857750" cy="2047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134</a:t>
            </a:fld>
            <a:endParaRPr lang="zh-CN" altLang="en-US"/>
          </a:p>
        </p:txBody>
      </p:sp>
      <p:sp>
        <p:nvSpPr>
          <p:cNvPr id="100" name="文本框 99"/>
          <p:cNvSpPr txBox="1"/>
          <p:nvPr/>
        </p:nvSpPr>
        <p:spPr>
          <a:xfrm>
            <a:off x="382270" y="811530"/>
            <a:ext cx="5080000" cy="521970"/>
          </a:xfrm>
          <a:prstGeom prst="rect">
            <a:avLst/>
          </a:prstGeom>
          <a:noFill/>
          <a:ln w="9525">
            <a:noFill/>
          </a:ln>
        </p:spPr>
        <p:txBody>
          <a:bodyPr>
            <a:spAutoFit/>
          </a:bodyPr>
          <a:lstStyle/>
          <a:p>
            <a:pPr indent="266700"/>
            <a:r>
              <a:rPr lang="zh-CN" sz="2800" b="0">
                <a:solidFill>
                  <a:schemeClr val="bg1"/>
                </a:solidFill>
                <a:latin typeface="+mn-ea"/>
                <a:cs typeface="+mn-ea"/>
              </a:rPr>
              <a:t>考法4</a:t>
            </a:r>
            <a:r>
              <a:rPr lang="zh-CN" sz="2800">
                <a:solidFill>
                  <a:schemeClr val="bg1"/>
                </a:solidFill>
                <a:latin typeface="+mn-ea"/>
                <a:cs typeface="+mn-ea"/>
              </a:rPr>
              <a:t>    </a:t>
            </a:r>
            <a:r>
              <a:rPr lang="zh-CN" sz="2800" b="0">
                <a:solidFill>
                  <a:schemeClr val="bg1"/>
                </a:solidFill>
                <a:latin typeface="+mn-ea"/>
                <a:cs typeface="+mn-ea"/>
              </a:rPr>
              <a:t>独立性检验的应用</a:t>
            </a:r>
            <a:r>
              <a:rPr lang="zh-CN" sz="1050" b="0">
                <a:cs typeface="楷体_GB2312" charset="0"/>
              </a:rPr>
              <a:t>　</a:t>
            </a:r>
            <a:endParaRPr lang="zh-CN" altLang="en-US"/>
          </a:p>
        </p:txBody>
      </p:sp>
      <p:sp>
        <p:nvSpPr>
          <p:cNvPr id="3" name="文本框 2"/>
          <p:cNvSpPr txBox="1"/>
          <p:nvPr/>
        </p:nvSpPr>
        <p:spPr>
          <a:xfrm>
            <a:off x="843280" y="1336040"/>
            <a:ext cx="10739120" cy="1938020"/>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9</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课标全国</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Ⅲ2018·18]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某工厂为提高生产效率，开展技术创新活动，提出了完成某项生产任务的两种新的生产方式．为比较两种生产方式的效率，选取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名工人，将他们随机分成两组，每组</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人．第一组工人用第一种生产方式，第二组工人用第二种生产方式．根据工人完成生产任务的工作时间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单位：</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min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绘制了如下茎叶图：</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p:nvPr/>
        </p:nvPicPr>
        <p:blipFill>
          <a:blip r:embed="rId3" cstate="print"/>
          <a:stretch>
            <a:fillRect/>
          </a:stretch>
        </p:blipFill>
        <p:spPr>
          <a:xfrm>
            <a:off x="3729355" y="3274060"/>
            <a:ext cx="5008245" cy="1848485"/>
          </a:xfrm>
          <a:prstGeom prst="rect">
            <a:avLst/>
          </a:prstGeom>
          <a:noFill/>
          <a:ln w="9525">
            <a:noFill/>
          </a:ln>
        </p:spPr>
      </p:pic>
      <p:sp>
        <p:nvSpPr>
          <p:cNvPr id="101" name="文本框 100"/>
          <p:cNvSpPr txBox="1"/>
          <p:nvPr/>
        </p:nvSpPr>
        <p:spPr>
          <a:xfrm>
            <a:off x="504825" y="4982210"/>
            <a:ext cx="11077575" cy="119888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根据茎叶图判断哪种生产方式的效率更高，并说明理由．</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名工人完成生产任务所需时间的中位数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m</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，并将完成生产任务所需时间超过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m</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和不超过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m</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的工人数填入下面的列联表：</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969135" y="6002655"/>
            <a:ext cx="8025765" cy="829945"/>
          </a:xfrm>
          <a:prstGeom prst="rect">
            <a:avLst/>
          </a:prstGeom>
          <a:noFill/>
          <a:ln w="9525">
            <a:noFill/>
          </a:ln>
        </p:spPr>
        <p:txBody>
          <a:bodyPr wrap="square">
            <a:spAutoFit/>
          </a:bodyPr>
          <a:lstStyle/>
          <a:p>
            <a:pPr indent="26670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0"/>
                                        </p:tgtEl>
                                        <p:attrNameLst>
                                          <p:attrName>ppt_y</p:attrName>
                                        </p:attrNameLst>
                                      </p:cBhvr>
                                      <p:tavLst>
                                        <p:tav tm="0">
                                          <p:val>
                                            <p:strVal val="#ppt_y"/>
                                          </p:val>
                                        </p:tav>
                                        <p:tav tm="100000">
                                          <p:val>
                                            <p:strVal val="#ppt_y"/>
                                          </p:val>
                                        </p:tav>
                                      </p:tavLst>
                                    </p:anim>
                                    <p:anim calcmode="lin" valueType="num">
                                      <p:cBhvr>
                                        <p:cTn id="9" dur="500" fill="hold"/>
                                        <p:tgtEl>
                                          <p:spTgt spid="10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0"/>
                                        </p:tgtEl>
                                      </p:cBhvr>
                                    </p:animEffect>
                                  </p:childTnLst>
                                </p:cTn>
                              </p:par>
                            </p:childTnLst>
                          </p:cTn>
                        </p:par>
                      </p:childTnLst>
                    </p:cTn>
                  </p:par>
                  <p:par>
                    <p:cTn id="12" fill="hold">
                      <p:stCondLst>
                        <p:cond delay="indefinite"/>
                      </p:stCondLst>
                      <p:childTnLst>
                        <p:par>
                          <p:cTn id="13" fill="hold">
                            <p:stCondLst>
                              <p:cond delay="0"/>
                            </p:stCondLst>
                            <p:childTnLst>
                              <p:par>
                                <p:cTn id="14" presetID="15"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1000" fill="hold"/>
                                        <p:tgtEl>
                                          <p:spTgt spid="3"/>
                                        </p:tgtEl>
                                        <p:attrNameLst>
                                          <p:attrName>ppt_w</p:attrName>
                                        </p:attrNameLst>
                                      </p:cBhvr>
                                      <p:tavLst>
                                        <p:tav tm="0">
                                          <p:val>
                                            <p:fltVal val="0"/>
                                          </p:val>
                                        </p:tav>
                                        <p:tav tm="100000">
                                          <p:val>
                                            <p:strVal val="#ppt_w"/>
                                          </p:val>
                                        </p:tav>
                                      </p:tavLst>
                                    </p:anim>
                                    <p:anim calcmode="lin" valueType="num">
                                      <p:cBhvr>
                                        <p:cTn id="17" dur="1000" fill="hold"/>
                                        <p:tgtEl>
                                          <p:spTgt spid="3"/>
                                        </p:tgtEl>
                                        <p:attrNameLst>
                                          <p:attrName>ppt_h</p:attrName>
                                        </p:attrNameLst>
                                      </p:cBhvr>
                                      <p:tavLst>
                                        <p:tav tm="0">
                                          <p:val>
                                            <p:fltVal val="0"/>
                                          </p:val>
                                        </p:tav>
                                        <p:tav tm="100000">
                                          <p:val>
                                            <p:strVal val="#ppt_h"/>
                                          </p:val>
                                        </p:tav>
                                      </p:tavLst>
                                    </p:anim>
                                    <p:anim calcmode="lin" valueType="num">
                                      <p:cBhvr>
                                        <p:cTn id="18"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3"/>
                                        </p:tgtEl>
                                        <p:attrNameLst>
                                          <p:attrName>ppt_y</p:attrName>
                                        </p:attrNameLst>
                                      </p:cBhvr>
                                      <p:tavLst>
                                        <p:tav tm="0" fmla="#ppt_y+(sin(-2*pi*(1-$))*-#ppt_x+cos(-2*pi*(1-$))*(1-#ppt_y))*(1-$)">
                                          <p:val>
                                            <p:fltVal val="0"/>
                                          </p:val>
                                        </p:tav>
                                        <p:tav tm="100000">
                                          <p:val>
                                            <p:fltVal val="1"/>
                                          </p:val>
                                        </p:tav>
                                      </p:tavLst>
                                    </p:anim>
                                  </p:childTnLst>
                                </p:cTn>
                              </p:par>
                              <p:par>
                                <p:cTn id="20" presetID="2" presetClass="entr" presetSubtype="4"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8" presetClass="entr" presetSubtype="16" fill="hold" grpId="0" nodeType="withEffect">
                                  <p:stCondLst>
                                    <p:cond delay="0"/>
                                  </p:stCondLst>
                                  <p:childTnLst>
                                    <p:set>
                                      <p:cBhvr>
                                        <p:cTn id="25" dur="1000" fill="hold">
                                          <p:stCondLst>
                                            <p:cond delay="0"/>
                                          </p:stCondLst>
                                        </p:cTn>
                                        <p:tgtEl>
                                          <p:spTgt spid="101"/>
                                        </p:tgtEl>
                                        <p:attrNameLst>
                                          <p:attrName>style.visibility</p:attrName>
                                        </p:attrNameLst>
                                      </p:cBhvr>
                                      <p:to>
                                        <p:strVal val="visible"/>
                                      </p:to>
                                    </p:set>
                                    <p:animEffect transition="in" filter="diamond(in)">
                                      <p:cBhvr>
                                        <p:cTn id="26"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3" grpId="0"/>
      <p:bldP spid="101"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135</a:t>
            </a:fld>
            <a:endParaRPr lang="zh-CN" altLang="en-US"/>
          </a:p>
        </p:txBody>
      </p:sp>
      <p:sp>
        <p:nvSpPr>
          <p:cNvPr id="101" name="文本框 100"/>
          <p:cNvSpPr txBox="1"/>
          <p:nvPr/>
        </p:nvSpPr>
        <p:spPr>
          <a:xfrm>
            <a:off x="3556000" y="2553017"/>
            <a:ext cx="5080000" cy="460375"/>
          </a:xfrm>
          <a:prstGeom prst="rect">
            <a:avLst/>
          </a:prstGeom>
          <a:noFill/>
          <a:ln w="9525">
            <a:noFill/>
          </a:ln>
        </p:spPr>
        <p:txBody>
          <a:bodyPr>
            <a:spAutoFit/>
          </a:bodyPr>
          <a:lstStyle/>
          <a:p>
            <a:pPr indent="266700"/>
            <a:r>
              <a:rPr lang="en-US" sz="2400" b="0">
                <a:solidFill>
                  <a:schemeClr val="bg1"/>
                </a:solidFill>
                <a:latin typeface="宋体" panose="02010600030101010101" pitchFamily="2" charset="-122"/>
                <a:ea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endParaRPr>
          </a:p>
        </p:txBody>
      </p:sp>
      <p:graphicFrame>
        <p:nvGraphicFramePr>
          <p:cNvPr id="3" name="表格 2"/>
          <p:cNvGraphicFramePr/>
          <p:nvPr/>
        </p:nvGraphicFramePr>
        <p:xfrm>
          <a:off x="1105535" y="974725"/>
          <a:ext cx="9812020" cy="1097280"/>
        </p:xfrm>
        <a:graphic>
          <a:graphicData uri="http://schemas.openxmlformats.org/drawingml/2006/table">
            <a:tbl>
              <a:tblPr firstRow="1" bandRow="1">
                <a:tableStyleId>{5940675A-B579-460E-94D1-54222C63F5DA}</a:tableStyleId>
              </a:tblPr>
              <a:tblGrid>
                <a:gridCol w="4605655"/>
                <a:gridCol w="2141220"/>
                <a:gridCol w="3065145"/>
              </a:tblGrid>
              <a:tr h="36576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超过m</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不超过m</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第一种生产方式</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MingLiU_HKSCS" charset="0"/>
                        </a:rPr>
                        <a:t> </a:t>
                      </a:r>
                      <a:endParaRPr lang="en-US" altLang="en-US" sz="2400" b="0">
                        <a:solidFill>
                          <a:schemeClr val="bg1"/>
                        </a:solidFill>
                        <a:latin typeface="宋体" panose="02010600030101010101" pitchFamily="2" charset="-122"/>
                        <a:ea typeface="宋体" panose="02010600030101010101" pitchFamily="2" charset="-122"/>
                        <a:cs typeface="MingLiU_HKSCS"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MingLiU_HKSCS" charset="0"/>
                        </a:rPr>
                        <a:t> </a:t>
                      </a:r>
                      <a:endParaRPr lang="en-US" altLang="en-US" sz="2400" b="0">
                        <a:solidFill>
                          <a:schemeClr val="bg1"/>
                        </a:solidFill>
                        <a:latin typeface="宋体" panose="02010600030101010101" pitchFamily="2" charset="-122"/>
                        <a:ea typeface="宋体" panose="02010600030101010101" pitchFamily="2" charset="-122"/>
                        <a:cs typeface="MingLiU_HKSCS"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第二种生产方式</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MingLiU_HKSCS" charset="0"/>
                        </a:rPr>
                        <a:t> </a:t>
                      </a:r>
                      <a:endParaRPr lang="en-US" altLang="en-US" sz="2400" b="0">
                        <a:solidFill>
                          <a:schemeClr val="bg1"/>
                        </a:solidFill>
                        <a:latin typeface="宋体" panose="02010600030101010101" pitchFamily="2" charset="-122"/>
                        <a:ea typeface="宋体" panose="02010600030101010101" pitchFamily="2" charset="-122"/>
                        <a:cs typeface="MingLiU_HKSCS"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MingLiU_HKSCS" charset="0"/>
                        </a:rPr>
                        <a:t> </a:t>
                      </a:r>
                      <a:endParaRPr lang="en-US" altLang="en-US" sz="2400" b="0">
                        <a:solidFill>
                          <a:schemeClr val="bg1"/>
                        </a:solidFill>
                        <a:latin typeface="宋体" panose="02010600030101010101" pitchFamily="2" charset="-122"/>
                        <a:ea typeface="宋体" panose="02010600030101010101" pitchFamily="2" charset="-122"/>
                        <a:cs typeface="MingLiU_HKSCS"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782320" y="2014855"/>
            <a:ext cx="10323830" cy="1938020"/>
          </a:xfrm>
          <a:prstGeom prst="rect">
            <a:avLst/>
          </a:prstGeom>
          <a:noFill/>
          <a:ln w="9525">
            <a:noFill/>
          </a:ln>
        </p:spPr>
        <p:txBody>
          <a:bodyPr wrap="square">
            <a:spAutoFit/>
          </a:bodyPr>
          <a:lstStyle/>
          <a:p>
            <a:pPr indent="26670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中的列联表，能否有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的把握认为两种生产方式的效率有差异？</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附：</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 </a:t>
            </a:r>
          </a:p>
          <a:p>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表格 4"/>
          <p:cNvGraphicFramePr/>
          <p:nvPr/>
        </p:nvGraphicFramePr>
        <p:xfrm>
          <a:off x="1481455" y="4140200"/>
          <a:ext cx="9060180" cy="1161415"/>
        </p:xfrm>
        <a:graphic>
          <a:graphicData uri="http://schemas.openxmlformats.org/drawingml/2006/table">
            <a:tbl>
              <a:tblPr firstRow="1" bandRow="1">
                <a:tableStyleId>{5940675A-B579-460E-94D1-54222C63F5DA}</a:tableStyleId>
              </a:tblPr>
              <a:tblGrid>
                <a:gridCol w="3264535"/>
                <a:gridCol w="1859915"/>
                <a:gridCol w="1852295"/>
                <a:gridCol w="2083435"/>
              </a:tblGrid>
              <a:tr h="795655">
                <a:tc>
                  <a:txBody>
                    <a:bodyPr/>
                    <a:lstStyle/>
                    <a:p>
                      <a:pPr indent="0" algn="ctr">
                        <a:buNone/>
                      </a:pP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en-US" sz="2400" b="0" i="1">
                          <a:solidFill>
                            <a:schemeClr val="bg1"/>
                          </a:solidFill>
                          <a:latin typeface="宋体" panose="02010600030101010101" pitchFamily="2" charset="-122"/>
                          <a:ea typeface="宋体" panose="02010600030101010101" pitchFamily="2" charset="-122"/>
                          <a:cs typeface="Times New Roman" panose="02020603050405020304" pitchFamily="18" charset="0"/>
                        </a:rPr>
                        <a:t>K</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a:t>
                      </a:r>
                      <a:endParaRPr lang="en-US" altLang="en-US" sz="2400" b="0" i="1">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0.050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0.010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0.001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i="1">
                          <a:solidFill>
                            <a:schemeClr val="bg1"/>
                          </a:solidFill>
                          <a:latin typeface="宋体" panose="02010600030101010101" pitchFamily="2" charset="-122"/>
                          <a:ea typeface="宋体" panose="02010600030101010101" pitchFamily="2" charset="-122"/>
                          <a:cs typeface="Times New Roman" panose="02020603050405020304" pitchFamily="18" charset="0"/>
                        </a:rPr>
                        <a:t>k</a:t>
                      </a:r>
                      <a:endParaRPr lang="en-US" altLang="en-US" sz="2400" b="0" i="1">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3.841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6.635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10.828</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矩形 5"/>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7" name="图片 6"/>
          <p:cNvPicPr>
            <a:picLocks noChangeAspect="1"/>
          </p:cNvPicPr>
          <p:nvPr/>
        </p:nvPicPr>
        <p:blipFill>
          <a:blip r:embed="rId2" cstate="print"/>
          <a:stretch>
            <a:fillRect/>
          </a:stretch>
        </p:blipFill>
        <p:spPr>
          <a:xfrm>
            <a:off x="1604645" y="3162300"/>
            <a:ext cx="4587240" cy="828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par>
                                <p:cTn id="13" presetID="18" presetClass="entr" presetSubtype="1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par>
                                <p:cTn id="16" presetID="18" presetClass="entr" presetSubtype="12"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136</a:t>
            </a:fld>
            <a:endParaRPr lang="zh-CN" altLang="en-US"/>
          </a:p>
        </p:txBody>
      </p:sp>
      <p:sp>
        <p:nvSpPr>
          <p:cNvPr id="5" name="文本框 4"/>
          <p:cNvSpPr txBox="1"/>
          <p:nvPr/>
        </p:nvSpPr>
        <p:spPr>
          <a:xfrm>
            <a:off x="382905" y="848360"/>
            <a:ext cx="11199495" cy="5507990"/>
          </a:xfrm>
          <a:prstGeom prst="rect">
            <a:avLst/>
          </a:prstGeom>
          <a:noFill/>
          <a:ln w="9525">
            <a:noFill/>
          </a:ln>
        </p:spPr>
        <p:txBody>
          <a:bodyPr wrap="square">
            <a:spAutoFit/>
          </a:bodyPr>
          <a:lstStyle/>
          <a:p>
            <a:pPr indent="266700"/>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　【解】</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第二种生产方式的效率更高．理由如下：</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由茎叶图可知：用第一种生产方式的工人中，有</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75%</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的工人完成生产任务所需时间至少</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80</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分钟，用第二种生产方式的工人中，有</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75%</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的工人完成生产任务所需时间至多</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79</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分钟．因此第二种生产方式的效率更高．</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由茎叶图可知：用第一种生产方式的工人完成生产任务所需时间的中位数为</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85.5</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分钟，用第二种生产方式的工人完成生产任务所需时间的中位数为</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73.5</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分钟．因此第二种生产方式的效率更高．</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由茎叶图可知：用第一种生产方式的工人完成生产任务平均所需时间高于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80</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分钟，用第二种生产方式的工人完成生产任务平均所需时间低于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80</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分钟．因此第二种生产方式的效率更高．</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④</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由茎叶图可知：用第一种生产方式的工人完成生产任务所需时间分布在茎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上的最多，关于茎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大致呈对称分布；用第二种生产方式的工人完成生产任务所需时间分布在茎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上的最多，关于茎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大致呈对称分布．又用两种生产方式的工人完成生产任务所需时间分布的区间相同，故可以认为用第二种生产方式完成生产任务所需的时间比用第一种生产方式完成生产任务所需的时间更少．因此第二种生产方式的效率更高．</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以上给出了</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种理由，答出其中任意一种或其他合理理由均可</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137</a:t>
            </a:fld>
            <a:endParaRPr lang="zh-CN" altLang="en-US"/>
          </a:p>
        </p:txBody>
      </p:sp>
      <p:sp>
        <p:nvSpPr>
          <p:cNvPr id="101" name="文本框 100"/>
          <p:cNvSpPr txBox="1"/>
          <p:nvPr/>
        </p:nvSpPr>
        <p:spPr>
          <a:xfrm>
            <a:off x="904875" y="1137920"/>
            <a:ext cx="9939655" cy="119888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由茎叶图知</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列联表如下：</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543560" y="2054860"/>
          <a:ext cx="9997440" cy="1097280"/>
        </p:xfrm>
        <a:graphic>
          <a:graphicData uri="http://schemas.openxmlformats.org/drawingml/2006/table">
            <a:tbl>
              <a:tblPr firstRow="1" bandRow="1">
                <a:tableStyleId>{5940675A-B579-460E-94D1-54222C63F5DA}</a:tableStyleId>
              </a:tblPr>
              <a:tblGrid>
                <a:gridCol w="5180330"/>
                <a:gridCol w="1590040"/>
                <a:gridCol w="3227070"/>
              </a:tblGrid>
              <a:tr h="0">
                <a:tc>
                  <a:txBody>
                    <a:bodyPr/>
                    <a:lstStyle/>
                    <a:p>
                      <a:pPr indent="0" algn="ctr">
                        <a:buNone/>
                      </a:pPr>
                      <a:r>
                        <a:rPr lang="en-US" sz="2400" b="0" i="1">
                          <a:solidFill>
                            <a:schemeClr val="bg1"/>
                          </a:solidFill>
                          <a:latin typeface="宋体" panose="02010600030101010101" pitchFamily="2" charset="-122"/>
                          <a:ea typeface="宋体" panose="02010600030101010101" pitchFamily="2" charset="-122"/>
                          <a:cs typeface="黑体" panose="02010609060101010101" charset="-122"/>
                        </a:rPr>
                        <a:t> </a:t>
                      </a:r>
                      <a:endParaRPr lang="en-US" altLang="en-US" sz="2400" b="0" i="1">
                        <a:solidFill>
                          <a:schemeClr val="bg1"/>
                        </a:solidFill>
                        <a:latin typeface="宋体" panose="02010600030101010101" pitchFamily="2" charset="-122"/>
                        <a:ea typeface="宋体" panose="02010600030101010101" pitchFamily="2" charset="-122"/>
                        <a:cs typeface="黑体" panose="02010609060101010101"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超过</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m</a:t>
                      </a:r>
                      <a:endParaRPr lang="en-US" alt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不超过</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m</a:t>
                      </a:r>
                      <a:endParaRPr lang="en-US" alt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第一种生产方式</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第二种生产方式</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15</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904875" y="3478530"/>
            <a:ext cx="8995410" cy="1568450"/>
          </a:xfrm>
          <a:prstGeom prst="rect">
            <a:avLst/>
          </a:prstGeom>
          <a:noFill/>
          <a:ln w="9525">
            <a:noFill/>
          </a:ln>
        </p:spPr>
        <p:txBody>
          <a:bodyPr wrap="square">
            <a:spAutoFit/>
          </a:bodyPr>
          <a:lstStyle/>
          <a:p>
            <a:pPr indent="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由于</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 </a:t>
            </a:r>
          </a:p>
          <a:p>
            <a:pPr indent="0"/>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所以有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的把握认为两种生产方式的效率有差异</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6" name="图片 5"/>
          <p:cNvPicPr>
            <a:picLocks noChangeAspect="1"/>
          </p:cNvPicPr>
          <p:nvPr/>
        </p:nvPicPr>
        <p:blipFill>
          <a:blip r:embed="rId2" cstate="print"/>
          <a:stretch>
            <a:fillRect/>
          </a:stretch>
        </p:blipFill>
        <p:spPr>
          <a:xfrm>
            <a:off x="3316605" y="1030605"/>
            <a:ext cx="1967865" cy="655955"/>
          </a:xfrm>
          <a:prstGeom prst="rect">
            <a:avLst/>
          </a:prstGeom>
        </p:spPr>
      </p:pic>
      <p:pic>
        <p:nvPicPr>
          <p:cNvPr id="7" name="图片 6"/>
          <p:cNvPicPr>
            <a:picLocks noChangeAspect="1"/>
          </p:cNvPicPr>
          <p:nvPr/>
        </p:nvPicPr>
        <p:blipFill>
          <a:blip r:embed="rId3" cstate="print"/>
          <a:stretch>
            <a:fillRect/>
          </a:stretch>
        </p:blipFill>
        <p:spPr>
          <a:xfrm>
            <a:off x="2698115" y="3710305"/>
            <a:ext cx="4941570" cy="801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checkerboard(across)">
                                      <p:cBhvr>
                                        <p:cTn id="7" dur="500"/>
                                        <p:tgtEl>
                                          <p:spTgt spid="101"/>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Left)">
                                      <p:cBhvr>
                                        <p:cTn id="18" dur="500"/>
                                        <p:tgtEl>
                                          <p:spTgt spid="4"/>
                                        </p:tgtEl>
                                      </p:cBhvr>
                                    </p:animEffect>
                                  </p:childTnLst>
                                </p:cTn>
                              </p:par>
                              <p:par>
                                <p:cTn id="19" presetID="16" presetClass="entr" presetSubtype="2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101" name="文本框 100"/>
          <p:cNvSpPr txBox="1"/>
          <p:nvPr/>
        </p:nvSpPr>
        <p:spPr>
          <a:xfrm>
            <a:off x="715645" y="1167130"/>
            <a:ext cx="10761345" cy="415417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这种酸奶一天的需求量不超过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瓶，当且仅当最高气温低于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，由表格数据知，最高气温低于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的频率为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2＋16＋36</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，所以估计六月份这种酸奶一天的需求量不超过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瓶的概率为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当这种酸奶一天的进货量为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瓶时，</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若最高气温不低于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6×450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4×450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若最高气温位于区间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6×300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2×(450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4×450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若最高气温低于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6×200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2×(450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4×450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100.</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的所有可能值为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100.</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大于零当且仅当最高气温不低于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，由表格数据知，最高气温不低于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的频率为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36＋25＋7＋4</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，因此估计</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大于零的概率为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0.8.</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endParaRPr lang="zh-CN" altLang="en-US" sz="2400" b="0">
              <a:solidFill>
                <a:schemeClr val="bg1"/>
              </a:solidFill>
              <a:latin typeface="楷体" panose="02010609060101010101" pitchFamily="49" charset="-122"/>
              <a:ea typeface="楷体" panose="02010609060101010101" pitchFamily="49" charset="-122"/>
              <a:cs typeface="宋体" panose="02010600030101010101" pitchFamily="2" charset="-122"/>
            </a:endParaRPr>
          </a:p>
        </p:txBody>
      </p:sp>
      <p:sp>
        <p:nvSpPr>
          <p:cNvPr id="3" name="文本框 2"/>
          <p:cNvSpPr txBox="1"/>
          <p:nvPr/>
        </p:nvSpPr>
        <p:spPr>
          <a:xfrm>
            <a:off x="380365" y="4928235"/>
            <a:ext cx="11202035" cy="829945"/>
          </a:xfrm>
          <a:prstGeom prst="rect">
            <a:avLst/>
          </a:prstGeom>
          <a:noFill/>
        </p:spPr>
        <p:txBody>
          <a:bodyPr wrap="square" rtlCol="0" anchor="t">
            <a:spAutoFit/>
          </a:bodyPr>
          <a:lstStyle/>
          <a:p>
            <a:pPr indent="266700"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【反思】</a:t>
            </a:r>
            <a:r>
              <a:rPr lang="zh-CN" sz="2400">
                <a:solidFill>
                  <a:schemeClr val="bg1"/>
                </a:solidFill>
                <a:latin typeface="楷体" panose="02010609060101010101" pitchFamily="49" charset="-122"/>
                <a:ea typeface="楷体" panose="02010609060101010101" pitchFamily="49" charset="-122"/>
                <a:cs typeface="宋体" panose="02010600030101010101" pitchFamily="2" charset="-122"/>
                <a:sym typeface="+mn-ea"/>
              </a:rPr>
              <a:t>在实际问题中经常以频率估计概率，而频率根据频数除以总数得到．因此求解本题应明确用频率估计概率，则概率等于频数除以总数．</a:t>
            </a:r>
            <a:endParaRPr lang="zh-CN" altLang="en-US"/>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fade">
                                      <p:cBhvr>
                                        <p:cTn id="7" dur="1000"/>
                                        <p:tgtEl>
                                          <p:spTgt spid="101">
                                            <p:txEl>
                                              <p:pRg st="0" end="0"/>
                                            </p:txEl>
                                          </p:spTgt>
                                        </p:tgtEl>
                                      </p:cBhvr>
                                    </p:animEffect>
                                    <p:anim calcmode="lin" valueType="num">
                                      <p:cBhvr>
                                        <p:cTn id="8" dur="1000" fill="hold"/>
                                        <p:tgtEl>
                                          <p:spTgt spid="101">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1">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101" name="文本框 100"/>
          <p:cNvSpPr txBox="1"/>
          <p:nvPr/>
        </p:nvSpPr>
        <p:spPr>
          <a:xfrm>
            <a:off x="241300" y="969645"/>
            <a:ext cx="8901430" cy="521970"/>
          </a:xfrm>
          <a:prstGeom prst="rect">
            <a:avLst/>
          </a:prstGeom>
          <a:noFill/>
          <a:ln w="9525">
            <a:noFill/>
          </a:ln>
        </p:spPr>
        <p:txBody>
          <a:bodyPr wrap="square">
            <a:spAutoFit/>
          </a:bodyPr>
          <a:lstStyle/>
          <a:p>
            <a:pPr algn="l"/>
            <a:r>
              <a:rPr lang="zh-CN" sz="2800" b="0" u="none">
                <a:solidFill>
                  <a:schemeClr val="bg1"/>
                </a:solidFill>
                <a:latin typeface="+mn-ea"/>
                <a:cs typeface="+mn-ea"/>
              </a:rPr>
              <a:t>方法2</a:t>
            </a:r>
            <a:r>
              <a:rPr lang="zh-CN" sz="2800" b="0">
                <a:solidFill>
                  <a:schemeClr val="bg1"/>
                </a:solidFill>
                <a:latin typeface="+mn-ea"/>
                <a:cs typeface="+mn-ea"/>
              </a:rPr>
              <a:t>    </a:t>
            </a:r>
            <a:r>
              <a:rPr lang="zh-CN" sz="2800" b="0" u="none">
                <a:solidFill>
                  <a:schemeClr val="bg1"/>
                </a:solidFill>
                <a:latin typeface="+mn-ea"/>
                <a:cs typeface="+mn-ea"/>
              </a:rPr>
              <a:t>求互斥事件与对立事件概率的方法</a:t>
            </a:r>
            <a:endParaRPr lang="zh-CN" sz="2800">
              <a:solidFill>
                <a:schemeClr val="bg1"/>
              </a:solidFill>
              <a:latin typeface="+mn-ea"/>
              <a:cs typeface="+mn-ea"/>
            </a:endParaRPr>
          </a:p>
        </p:txBody>
      </p:sp>
      <p:sp>
        <p:nvSpPr>
          <p:cNvPr id="3" name="文本框 2"/>
          <p:cNvSpPr txBox="1"/>
          <p:nvPr/>
        </p:nvSpPr>
        <p:spPr>
          <a:xfrm>
            <a:off x="771525" y="1721485"/>
            <a:ext cx="10068560" cy="4407535"/>
          </a:xfrm>
          <a:prstGeom prst="rect">
            <a:avLst/>
          </a:prstGeom>
          <a:noFill/>
          <a:ln w="9525">
            <a:noFill/>
          </a:ln>
        </p:spPr>
        <p:txBody>
          <a:bodyPr wrap="square">
            <a:spAutoFit/>
          </a:bodyPr>
          <a:lstStyle/>
          <a:p>
            <a:pPr indent="266700" fontAlgn="auto">
              <a:lnSpc>
                <a:spcPct val="13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求简单的互斥事件、对立事件概率的方法</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首先应根据互斥事件和对立事件的定义分析出所给的两个事件是互斥事件，还是对立事件，再选择相应的概率公式进行计算．</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求复杂的互斥事件概率的两种方法</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直接法</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：将所求事件分解为一些彼此互斥的事件的和，运用互斥事件概率的加法公式进行计算．</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间接法</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：运用逆向思维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正难则反</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，先求此事件的对立事件，再用公式</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计算，特别是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至多</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至少</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型题目，用间接法求解较简便．</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pic>
        <p:nvPicPr>
          <p:cNvPr id="5" name="图片 4"/>
          <p:cNvPicPr>
            <a:picLocks noChangeAspect="1"/>
          </p:cNvPicPr>
          <p:nvPr/>
        </p:nvPicPr>
        <p:blipFill>
          <a:blip r:embed="rId2" cstate="print"/>
          <a:stretch>
            <a:fillRect/>
          </a:stretch>
        </p:blipFill>
        <p:spPr>
          <a:xfrm>
            <a:off x="2583815" y="5213985"/>
            <a:ext cx="180975" cy="285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000" fill="hold">
                                          <p:stCondLst>
                                            <p:cond delay="0"/>
                                          </p:stCondLst>
                                        </p:cTn>
                                        <p:tgtEl>
                                          <p:spTgt spid="101"/>
                                        </p:tgtEl>
                                        <p:attrNameLst>
                                          <p:attrName>style.visibility</p:attrName>
                                        </p:attrNameLst>
                                      </p:cBhvr>
                                      <p:to>
                                        <p:strVal val="visible"/>
                                      </p:to>
                                    </p:set>
                                    <p:anim calcmode="lin" valueType="num">
                                      <p:cBhvr>
                                        <p:cTn id="7" dur="1000" fill="hold"/>
                                        <p:tgtEl>
                                          <p:spTgt spid="101"/>
                                        </p:tgtEl>
                                        <p:attrNameLst>
                                          <p:attrName>ppt_w</p:attrName>
                                        </p:attrNameLst>
                                      </p:cBhvr>
                                      <p:tavLst>
                                        <p:tav tm="0" fmla="#ppt_w*sin(2.5*pi*$)">
                                          <p:val>
                                            <p:fltVal val="0"/>
                                          </p:val>
                                        </p:tav>
                                        <p:tav tm="100000">
                                          <p:val>
                                            <p:fltVal val="1"/>
                                          </p:val>
                                        </p:tav>
                                      </p:tavLst>
                                    </p:anim>
                                    <p:anim calcmode="lin" valueType="num">
                                      <p:cBhvr>
                                        <p:cTn id="8" dur="1000" fill="hold"/>
                                        <p:tgtEl>
                                          <p:spTgt spid="10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8" presetClass="entr" presetSubtype="0" accel="50000" fill="hold" nodeType="clickEffect">
                                  <p:stCondLst>
                                    <p:cond delay="0"/>
                                  </p:stCondLst>
                                  <p:childTnLst>
                                    <p:set>
                                      <p:cBhvr>
                                        <p:cTn id="12" dur="1000"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6" dur="1000"/>
                                        <p:tgtEl>
                                          <p:spTgt spid="3">
                                            <p:txEl>
                                              <p:pRg st="0" end="0"/>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3" name="文本框 2"/>
          <p:cNvSpPr txBox="1"/>
          <p:nvPr/>
        </p:nvSpPr>
        <p:spPr>
          <a:xfrm>
            <a:off x="291465" y="976630"/>
            <a:ext cx="11976100" cy="2306955"/>
          </a:xfrm>
          <a:prstGeom prst="rect">
            <a:avLst/>
          </a:prstGeom>
          <a:noFill/>
        </p:spPr>
        <p:txBody>
          <a:bodyPr wrap="square" rtlCol="0" anchor="t">
            <a:spAutoFit/>
          </a:bodyPr>
          <a:lstStyle/>
          <a:p>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件产品，其中</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件正品，</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件次品，从中任取</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件，则互斥而不对立的两个事件是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．至少有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件次品与至多有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件正品</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．恰有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件次品与恰有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件正品</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．至少有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件次品与至少有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件正品</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．至少有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件次品与都是正品</a:t>
            </a:r>
            <a:endParaRPr lang="zh-CN" altLang="en-US"/>
          </a:p>
        </p:txBody>
      </p:sp>
      <p:sp>
        <p:nvSpPr>
          <p:cNvPr id="4" name="文本框 3"/>
          <p:cNvSpPr txBox="1"/>
          <p:nvPr/>
        </p:nvSpPr>
        <p:spPr>
          <a:xfrm>
            <a:off x="291465" y="3463290"/>
            <a:ext cx="11799570" cy="2306955"/>
          </a:xfrm>
          <a:prstGeom prst="rect">
            <a:avLst/>
          </a:prstGeom>
          <a:noFill/>
        </p:spPr>
        <p:txBody>
          <a:bodyPr wrap="square" rtlCol="0" anchor="t">
            <a:spAutoFit/>
          </a:bodyPr>
          <a:lstStyle/>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【解析】在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中，至少有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件次品与至多有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件正品能同时发生，不是互斥事件，故</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错误；</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中，恰有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件次品与恰有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件正品不能同时发生，但能同时不发生，是互斥而不对立的两个事件，故</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正确；</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中，至少有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件次品与至少有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件正品能同时发生，不是互斥事件，故</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错误；</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中，至少有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件次品与都是正品是对立事件，故</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错误．</a:t>
            </a:r>
          </a:p>
          <a:p>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B</a:t>
            </a:r>
            <a:endParaRPr lang="en-US" altLang="en-US"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000" fill="hold">
                                          <p:stCondLst>
                                            <p:cond delay="0"/>
                                          </p:stCondLst>
                                        </p:cTn>
                                        <p:tgtEl>
                                          <p:spTgt spid="4"/>
                                        </p:tgtEl>
                                        <p:attrNameLst>
                                          <p:attrName>style.visibility</p:attrName>
                                        </p:attrNameLst>
                                      </p:cBhvr>
                                      <p:to>
                                        <p:strVal val="visible"/>
                                      </p:to>
                                    </p:set>
                                    <p:animEffect transition="in" filter="wheel(1)">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102" name="文本框 101"/>
          <p:cNvSpPr txBox="1"/>
          <p:nvPr/>
        </p:nvSpPr>
        <p:spPr>
          <a:xfrm>
            <a:off x="499745" y="789305"/>
            <a:ext cx="11082655" cy="2306955"/>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经统计，在某储蓄所一个营业窗口等候的人数及相应的概率如下表．</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p>
          <a:p>
            <a:pPr indent="266700"/>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求：</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至多</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人排队等候的概率；</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至少</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人排队等候的概率．</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579755" y="1350645"/>
          <a:ext cx="10462895" cy="895350"/>
        </p:xfrm>
        <a:graphic>
          <a:graphicData uri="http://schemas.openxmlformats.org/drawingml/2006/table">
            <a:tbl>
              <a:tblPr firstRow="1" bandRow="1">
                <a:tableStyleId>{5940675A-B579-460E-94D1-54222C63F5DA}</a:tableStyleId>
              </a:tblPr>
              <a:tblGrid>
                <a:gridCol w="3455670"/>
                <a:gridCol w="914400"/>
                <a:gridCol w="1060450"/>
                <a:gridCol w="911225"/>
                <a:gridCol w="913765"/>
                <a:gridCol w="911225"/>
                <a:gridCol w="2296160"/>
              </a:tblGrid>
              <a:tr h="447675">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排队人数</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2</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3</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4</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5人及5人以上</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概率</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0.16</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0.3</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0.3</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0.04</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499745" y="3153410"/>
            <a:ext cx="11082655" cy="3046095"/>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无人排队等候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人排队等候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人排队等候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人排队等候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人排队等候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E</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人及</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人以上排队等候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F</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E</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F</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互斥．</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至多</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人排队等候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G</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G</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A∪B∪C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P(G)</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0.56.</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方法一：记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至少</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人排队等候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H</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H</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D∪E∪F</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P(H)</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P(E)</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P(F)</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0.44.</a:t>
            </a:r>
            <a:endParaRPr lang="zh-CN" sz="2400" b="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arn(inVertical)">
                                      <p:cBhvr>
                                        <p:cTn id="7" dur="500"/>
                                        <p:tgtEl>
                                          <p:spTgt spid="10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grpId="0" nodeType="clickEffect">
                                  <p:stCondLst>
                                    <p:cond delay="0"/>
                                  </p:stCondLst>
                                  <p:childTnLst>
                                    <p:set>
                                      <p:cBhvr>
                                        <p:cTn id="14" dur="1000" fill="hold">
                                          <p:stCondLst>
                                            <p:cond delay="0"/>
                                          </p:stCondLst>
                                        </p:cTn>
                                        <p:tgtEl>
                                          <p:spTgt spid="4"/>
                                        </p:tgtEl>
                                        <p:attrNameLst>
                                          <p:attrName>style.visibility</p:attrName>
                                        </p:attrNameLst>
                                      </p:cBhvr>
                                      <p:to>
                                        <p:strVal val="visible"/>
                                      </p:to>
                                    </p:set>
                                    <p:animEffect transition="in" filter="plus(in)">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3" name="文本框 2"/>
          <p:cNvSpPr txBox="1"/>
          <p:nvPr/>
        </p:nvSpPr>
        <p:spPr>
          <a:xfrm>
            <a:off x="579755" y="3582670"/>
            <a:ext cx="11233150" cy="829945"/>
          </a:xfrm>
          <a:prstGeom prst="rect">
            <a:avLst/>
          </a:prstGeom>
          <a:noFill/>
        </p:spPr>
        <p:txBody>
          <a:bodyPr wrap="square" rtlCol="0" anchor="t">
            <a:spAutoFit/>
          </a:bodyPr>
          <a:lstStyle/>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方法二：记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至少</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人排队等候</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H</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，则其对立事件为事件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G</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，所以</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P(H)</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p>
          <a:p>
            <a:pPr indent="266700"/>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P(G)</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0.44.</a:t>
            </a:r>
            <a:endParaRPr lang="zh-CN" altLang="en-US">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6" name="文本框 5"/>
          <p:cNvSpPr txBox="1"/>
          <p:nvPr/>
        </p:nvSpPr>
        <p:spPr>
          <a:xfrm>
            <a:off x="731520" y="4599940"/>
            <a:ext cx="10375265" cy="1568450"/>
          </a:xfrm>
          <a:prstGeom prst="rect">
            <a:avLst/>
          </a:prstGeom>
          <a:noFill/>
        </p:spPr>
        <p:txBody>
          <a:bodyPr wrap="square" rtlCol="0" anchor="t">
            <a:spAutoFit/>
          </a:bodyPr>
          <a:lstStyle/>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【反思】</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(1)</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可转化为等候的人数为</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0</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人、</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1</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人和</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人的概率和；</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可转化为等候的人数为</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3</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人、</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4</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人和</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5</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人及</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5</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人以上的概率和，</a:t>
            </a:r>
          </a:p>
          <a:p>
            <a:pPr indent="266700"/>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或转化为求其对立事件</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至多</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人排队等候</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的概率，再用</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1</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减去此概率即为所求概率．</a:t>
            </a:r>
            <a:endParaRPr lang="zh-CN" altLang="en-US" sz="2400"/>
          </a:p>
        </p:txBody>
      </p:sp>
      <p:sp>
        <p:nvSpPr>
          <p:cNvPr id="7" name="矩形 6"/>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
        <p:nvSpPr>
          <p:cNvPr id="8" name="文本框 7"/>
          <p:cNvSpPr txBox="1"/>
          <p:nvPr/>
        </p:nvSpPr>
        <p:spPr>
          <a:xfrm>
            <a:off x="499745" y="932815"/>
            <a:ext cx="11082655" cy="2306955"/>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经统计，在某储蓄所一个营业窗口等候的人数及相应的概率如下表．</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p>
          <a:p>
            <a:pPr indent="266700"/>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求：</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至多</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人排队等候的概率；</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至少</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人排队等候的概率．</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 name="表格 8"/>
          <p:cNvGraphicFramePr/>
          <p:nvPr/>
        </p:nvGraphicFramePr>
        <p:xfrm>
          <a:off x="579755" y="1494155"/>
          <a:ext cx="10462895" cy="895350"/>
        </p:xfrm>
        <a:graphic>
          <a:graphicData uri="http://schemas.openxmlformats.org/drawingml/2006/table">
            <a:tbl>
              <a:tblPr firstRow="1" bandRow="1">
                <a:tableStyleId>{5940675A-B579-460E-94D1-54222C63F5DA}</a:tableStyleId>
              </a:tblPr>
              <a:tblGrid>
                <a:gridCol w="3455670"/>
                <a:gridCol w="914400"/>
                <a:gridCol w="1060450"/>
                <a:gridCol w="911225"/>
                <a:gridCol w="913765"/>
                <a:gridCol w="911225"/>
                <a:gridCol w="2296160"/>
              </a:tblGrid>
              <a:tr h="447675">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排队人数</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2</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3</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4</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5人及5人以上</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7675">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概率</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0.16</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0.3</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0.3</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0.04</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102" name="文本框 101"/>
          <p:cNvSpPr txBox="1"/>
          <p:nvPr/>
        </p:nvSpPr>
        <p:spPr>
          <a:xfrm>
            <a:off x="628650" y="1145540"/>
            <a:ext cx="6010275" cy="521970"/>
          </a:xfrm>
          <a:prstGeom prst="rect">
            <a:avLst/>
          </a:prstGeom>
          <a:noFill/>
          <a:ln w="9525">
            <a:noFill/>
          </a:ln>
        </p:spPr>
        <p:txBody>
          <a:bodyPr wrap="square">
            <a:spAutoFit/>
          </a:bodyPr>
          <a:lstStyle/>
          <a:p>
            <a:pPr algn="l"/>
            <a:r>
              <a:rPr lang="zh-CN" sz="2800" b="0" u="none">
                <a:solidFill>
                  <a:schemeClr val="bg1"/>
                </a:solidFill>
                <a:latin typeface="+mn-ea"/>
                <a:cs typeface="+mn-ea"/>
              </a:rPr>
              <a:t>方法3</a:t>
            </a:r>
            <a:r>
              <a:rPr lang="zh-CN" sz="2800" b="0">
                <a:solidFill>
                  <a:schemeClr val="bg1"/>
                </a:solidFill>
                <a:latin typeface="+mn-ea"/>
                <a:cs typeface="+mn-ea"/>
              </a:rPr>
              <a:t>    </a:t>
            </a:r>
            <a:r>
              <a:rPr lang="zh-CN" sz="2800" b="0" u="none">
                <a:solidFill>
                  <a:schemeClr val="bg1"/>
                </a:solidFill>
                <a:latin typeface="+mn-ea"/>
                <a:cs typeface="+mn-ea"/>
              </a:rPr>
              <a:t>古典概型及其概率计算方法</a:t>
            </a:r>
            <a:endParaRPr lang="zh-CN" sz="2800">
              <a:solidFill>
                <a:schemeClr val="bg1"/>
              </a:solidFill>
              <a:latin typeface="+mn-ea"/>
              <a:cs typeface="+mn-ea"/>
            </a:endParaRPr>
          </a:p>
        </p:txBody>
      </p:sp>
      <p:sp>
        <p:nvSpPr>
          <p:cNvPr id="4" name="文本框 3"/>
          <p:cNvSpPr txBox="1"/>
          <p:nvPr/>
        </p:nvSpPr>
        <p:spPr>
          <a:xfrm>
            <a:off x="873125" y="1889760"/>
            <a:ext cx="8918575" cy="2306955"/>
          </a:xfrm>
          <a:prstGeom prst="rect">
            <a:avLst/>
          </a:prstGeom>
          <a:noFill/>
          <a:ln w="9525">
            <a:noFill/>
          </a:ln>
        </p:spPr>
        <p:txBody>
          <a:bodyPr wrap="square">
            <a:spAutoFit/>
          </a:bodyPr>
          <a:lstStyle/>
          <a:p>
            <a:pPr indent="266700" fontAlgn="auto">
              <a:lnSpc>
                <a:spcPct val="15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求古典概型概率的步骤</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判断试验是否为古典概型，并用字母表示所求事件；</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求出总的基本事件的个数</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及事件</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中包含的基本事件的个数</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m</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计算事件</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的概率</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latin typeface="宋体" panose="02010600030101010101" pitchFamily="2" charset="-122"/>
                <a:ea typeface="宋体" panose="02010600030101010101" pitchFamily="2" charset="-122"/>
                <a:cs typeface="宋体" panose="02010600030101010101" pitchFamily="2" charset="-122"/>
              </a:rPr>
              <a:t>   </a:t>
            </a:r>
            <a:r>
              <a:rPr lang="en-US" sz="2400" b="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对象 4">
            <a:hlinkClick r:id="" action="ppaction://ole?verb=0"/>
          </p:cNvPr>
          <p:cNvGraphicFramePr>
            <a:graphicFrameLocks/>
          </p:cNvGraphicFramePr>
          <p:nvPr/>
        </p:nvGraphicFramePr>
        <p:xfrm>
          <a:off x="4544695" y="3521710"/>
          <a:ext cx="403225" cy="835025"/>
        </p:xfrm>
        <a:graphic>
          <a:graphicData uri="http://schemas.openxmlformats.org/presentationml/2006/ole">
            <p:oleObj spid="_x0000_s22529" r:id="rId3" imgW="190440" imgH="393480" progId="Equations">
              <p:embed/>
            </p:oleObj>
          </a:graphicData>
        </a:graphic>
      </p:graphicFrame>
      <p:sp>
        <p:nvSpPr>
          <p:cNvPr id="7" name="矩形 6"/>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 calcmode="lin" valueType="num">
                                      <p:cBhvr>
                                        <p:cTn id="7" dur="1000" fill="hold"/>
                                        <p:tgtEl>
                                          <p:spTgt spid="10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000" fill="hold">
                                          <p:stCondLst>
                                            <p:cond delay="0"/>
                                          </p:stCondLst>
                                        </p:cTn>
                                        <p:tgtEl>
                                          <p:spTgt spid="4"/>
                                        </p:tgtEl>
                                        <p:attrNameLst>
                                          <p:attrName>style.visibility</p:attrName>
                                        </p:attrNameLst>
                                      </p:cBhvr>
                                      <p:to>
                                        <p:strVal val="visible"/>
                                      </p:to>
                                    </p:set>
                                    <p:animEffect transition="in" filter="box(in)">
                                      <p:cBhvr>
                                        <p:cTn id="14" dur="1000"/>
                                        <p:tgtEl>
                                          <p:spTgt spid="4"/>
                                        </p:tgtEl>
                                      </p:cBhvr>
                                    </p:animEffect>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253582" y="1000836"/>
            <a:ext cx="4694660" cy="4694660"/>
          </a:xfrm>
          <a:prstGeom prst="ellipse">
            <a:avLst/>
          </a:prstGeom>
          <a:solidFill>
            <a:schemeClr val="bg2"/>
          </a:solidFill>
          <a:ln>
            <a:solidFill>
              <a:srgbClr val="009E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1"/>
          <p:cNvSpPr/>
          <p:nvPr/>
        </p:nvSpPr>
        <p:spPr>
          <a:xfrm>
            <a:off x="175732" y="2310145"/>
            <a:ext cx="1717289" cy="2098281"/>
          </a:xfrm>
          <a:custGeom>
            <a:avLst/>
            <a:gdLst>
              <a:gd name="connsiteX0" fmla="*/ 0 w 1705100"/>
              <a:gd name="connsiteY0" fmla="*/ 0 h 2088232"/>
              <a:gd name="connsiteX1" fmla="*/ 1705100 w 1705100"/>
              <a:gd name="connsiteY1" fmla="*/ 0 h 2088232"/>
              <a:gd name="connsiteX2" fmla="*/ 1705100 w 1705100"/>
              <a:gd name="connsiteY2" fmla="*/ 2088232 h 2088232"/>
              <a:gd name="connsiteX3" fmla="*/ 0 w 1705100"/>
              <a:gd name="connsiteY3" fmla="*/ 2088232 h 2088232"/>
              <a:gd name="connsiteX4" fmla="*/ 0 w 1705100"/>
              <a:gd name="connsiteY4" fmla="*/ 0 h 2088232"/>
              <a:gd name="connsiteX0-1" fmla="*/ 0 w 1705100"/>
              <a:gd name="connsiteY0-2" fmla="*/ 0 h 2088232"/>
              <a:gd name="connsiteX1-3" fmla="*/ 1705100 w 1705100"/>
              <a:gd name="connsiteY1-4" fmla="*/ 0 h 2088232"/>
              <a:gd name="connsiteX2-5" fmla="*/ 922602 w 1705100"/>
              <a:gd name="connsiteY2-6" fmla="*/ 1013988 h 2088232"/>
              <a:gd name="connsiteX3-7" fmla="*/ 1705100 w 1705100"/>
              <a:gd name="connsiteY3-8" fmla="*/ 2088232 h 2088232"/>
              <a:gd name="connsiteX4-9" fmla="*/ 0 w 1705100"/>
              <a:gd name="connsiteY4-10" fmla="*/ 2088232 h 2088232"/>
              <a:gd name="connsiteX5" fmla="*/ 0 w 1705100"/>
              <a:gd name="connsiteY5" fmla="*/ 0 h 2088232"/>
              <a:gd name="connsiteX0-11" fmla="*/ 0 w 1705100"/>
              <a:gd name="connsiteY0-12" fmla="*/ 0 h 2088232"/>
              <a:gd name="connsiteX1-13" fmla="*/ 1705100 w 1705100"/>
              <a:gd name="connsiteY1-14" fmla="*/ 0 h 2088232"/>
              <a:gd name="connsiteX2-15" fmla="*/ 1090721 w 1705100"/>
              <a:gd name="connsiteY2-16" fmla="*/ 1075495 h 2088232"/>
              <a:gd name="connsiteX3-17" fmla="*/ 1705100 w 1705100"/>
              <a:gd name="connsiteY3-18" fmla="*/ 2088232 h 2088232"/>
              <a:gd name="connsiteX4-19" fmla="*/ 0 w 1705100"/>
              <a:gd name="connsiteY4-20" fmla="*/ 2088232 h 2088232"/>
              <a:gd name="connsiteX5-21" fmla="*/ 0 w 1705100"/>
              <a:gd name="connsiteY5-22" fmla="*/ 0 h 2088232"/>
              <a:gd name="connsiteX0-23" fmla="*/ 0 w 1705100"/>
              <a:gd name="connsiteY0-24" fmla="*/ 0 h 2088232"/>
              <a:gd name="connsiteX1-25" fmla="*/ 1705100 w 1705100"/>
              <a:gd name="connsiteY1-26" fmla="*/ 0 h 2088232"/>
              <a:gd name="connsiteX2-27" fmla="*/ 1090721 w 1705100"/>
              <a:gd name="connsiteY2-28" fmla="*/ 1075495 h 2088232"/>
              <a:gd name="connsiteX3-29" fmla="*/ 1705100 w 1705100"/>
              <a:gd name="connsiteY3-30" fmla="*/ 2088232 h 2088232"/>
              <a:gd name="connsiteX4-31" fmla="*/ 0 w 1705100"/>
              <a:gd name="connsiteY4-32" fmla="*/ 2088232 h 2088232"/>
              <a:gd name="connsiteX5-33" fmla="*/ 0 w 1705100"/>
              <a:gd name="connsiteY5-34" fmla="*/ 0 h 2088232"/>
              <a:gd name="connsiteX0-35" fmla="*/ 0 w 1705100"/>
              <a:gd name="connsiteY0-36" fmla="*/ 0 h 2088232"/>
              <a:gd name="connsiteX1-37" fmla="*/ 1705100 w 1705100"/>
              <a:gd name="connsiteY1-38" fmla="*/ 0 h 2088232"/>
              <a:gd name="connsiteX2-39" fmla="*/ 1090721 w 1705100"/>
              <a:gd name="connsiteY2-40" fmla="*/ 1075495 h 2088232"/>
              <a:gd name="connsiteX3-41" fmla="*/ 1705100 w 1705100"/>
              <a:gd name="connsiteY3-42" fmla="*/ 2088232 h 2088232"/>
              <a:gd name="connsiteX4-43" fmla="*/ 0 w 1705100"/>
              <a:gd name="connsiteY4-44" fmla="*/ 2088232 h 2088232"/>
              <a:gd name="connsiteX5-45" fmla="*/ 0 w 1705100"/>
              <a:gd name="connsiteY5-46" fmla="*/ 0 h 2088232"/>
              <a:gd name="connsiteX0-47" fmla="*/ 0 w 1705100"/>
              <a:gd name="connsiteY0-48" fmla="*/ 0 h 2088232"/>
              <a:gd name="connsiteX1-49" fmla="*/ 1705100 w 1705100"/>
              <a:gd name="connsiteY1-50" fmla="*/ 0 h 2088232"/>
              <a:gd name="connsiteX2-51" fmla="*/ 1090721 w 1705100"/>
              <a:gd name="connsiteY2-52" fmla="*/ 1075495 h 2088232"/>
              <a:gd name="connsiteX3-53" fmla="*/ 1705100 w 1705100"/>
              <a:gd name="connsiteY3-54" fmla="*/ 2088232 h 2088232"/>
              <a:gd name="connsiteX4-55" fmla="*/ 0 w 1705100"/>
              <a:gd name="connsiteY4-56" fmla="*/ 2088232 h 2088232"/>
              <a:gd name="connsiteX5-57" fmla="*/ 0 w 1705100"/>
              <a:gd name="connsiteY5-58" fmla="*/ 0 h 2088232"/>
              <a:gd name="connsiteX0-59" fmla="*/ 0 w 1705100"/>
              <a:gd name="connsiteY0-60" fmla="*/ 0 h 2088232"/>
              <a:gd name="connsiteX1-61" fmla="*/ 1705100 w 1705100"/>
              <a:gd name="connsiteY1-62" fmla="*/ 0 h 2088232"/>
              <a:gd name="connsiteX2-63" fmla="*/ 1090721 w 1705100"/>
              <a:gd name="connsiteY2-64" fmla="*/ 1075495 h 2088232"/>
              <a:gd name="connsiteX3-65" fmla="*/ 1705100 w 1705100"/>
              <a:gd name="connsiteY3-66" fmla="*/ 2088232 h 2088232"/>
              <a:gd name="connsiteX4-67" fmla="*/ 0 w 1705100"/>
              <a:gd name="connsiteY4-68" fmla="*/ 2088232 h 2088232"/>
              <a:gd name="connsiteX5-69" fmla="*/ 0 w 1705100"/>
              <a:gd name="connsiteY5-70" fmla="*/ 0 h 2088232"/>
              <a:gd name="connsiteX0-71" fmla="*/ 0 w 1705100"/>
              <a:gd name="connsiteY0-72" fmla="*/ 0 h 2088232"/>
              <a:gd name="connsiteX1-73" fmla="*/ 1705100 w 1705100"/>
              <a:gd name="connsiteY1-74" fmla="*/ 0 h 2088232"/>
              <a:gd name="connsiteX2-75" fmla="*/ 1090721 w 1705100"/>
              <a:gd name="connsiteY2-76" fmla="*/ 1075495 h 2088232"/>
              <a:gd name="connsiteX3-77" fmla="*/ 1705100 w 1705100"/>
              <a:gd name="connsiteY3-78" fmla="*/ 2088232 h 2088232"/>
              <a:gd name="connsiteX4-79" fmla="*/ 0 w 1705100"/>
              <a:gd name="connsiteY4-80" fmla="*/ 2088232 h 2088232"/>
              <a:gd name="connsiteX5-81" fmla="*/ 0 w 1705100"/>
              <a:gd name="connsiteY5-82" fmla="*/ 0 h 2088232"/>
              <a:gd name="connsiteX0-83" fmla="*/ 0 w 1705100"/>
              <a:gd name="connsiteY0-84" fmla="*/ 0 h 2088232"/>
              <a:gd name="connsiteX1-85" fmla="*/ 1705100 w 1705100"/>
              <a:gd name="connsiteY1-86" fmla="*/ 0 h 2088232"/>
              <a:gd name="connsiteX2-87" fmla="*/ 1090721 w 1705100"/>
              <a:gd name="connsiteY2-88" fmla="*/ 1075495 h 2088232"/>
              <a:gd name="connsiteX3-89" fmla="*/ 1705100 w 1705100"/>
              <a:gd name="connsiteY3-90" fmla="*/ 2088232 h 2088232"/>
              <a:gd name="connsiteX4-91" fmla="*/ 0 w 1705100"/>
              <a:gd name="connsiteY4-92" fmla="*/ 2088232 h 2088232"/>
              <a:gd name="connsiteX5-93" fmla="*/ 0 w 1705100"/>
              <a:gd name="connsiteY5-94" fmla="*/ 0 h 2088232"/>
              <a:gd name="connsiteX0-95" fmla="*/ 0 w 1705100"/>
              <a:gd name="connsiteY0-96" fmla="*/ 0 h 2088232"/>
              <a:gd name="connsiteX1-97" fmla="*/ 1705100 w 1705100"/>
              <a:gd name="connsiteY1-98" fmla="*/ 0 h 2088232"/>
              <a:gd name="connsiteX2-99" fmla="*/ 1090721 w 1705100"/>
              <a:gd name="connsiteY2-100" fmla="*/ 1075495 h 2088232"/>
              <a:gd name="connsiteX3-101" fmla="*/ 1705100 w 1705100"/>
              <a:gd name="connsiteY3-102" fmla="*/ 2088232 h 2088232"/>
              <a:gd name="connsiteX4-103" fmla="*/ 0 w 1705100"/>
              <a:gd name="connsiteY4-104" fmla="*/ 2088232 h 2088232"/>
              <a:gd name="connsiteX5-105" fmla="*/ 0 w 1705100"/>
              <a:gd name="connsiteY5-106" fmla="*/ 0 h 2088232"/>
              <a:gd name="connsiteX0-107" fmla="*/ 0 w 1705100"/>
              <a:gd name="connsiteY0-108" fmla="*/ 0 h 2088232"/>
              <a:gd name="connsiteX1-109" fmla="*/ 1705100 w 1705100"/>
              <a:gd name="connsiteY1-110" fmla="*/ 0 h 2088232"/>
              <a:gd name="connsiteX2-111" fmla="*/ 1705100 w 1705100"/>
              <a:gd name="connsiteY2-112" fmla="*/ 2088232 h 2088232"/>
              <a:gd name="connsiteX3-113" fmla="*/ 0 w 1705100"/>
              <a:gd name="connsiteY3-114" fmla="*/ 2088232 h 2088232"/>
              <a:gd name="connsiteX4-115" fmla="*/ 0 w 1705100"/>
              <a:gd name="connsiteY4-116" fmla="*/ 0 h 2088232"/>
              <a:gd name="connsiteX0-117" fmla="*/ 0 w 1739059"/>
              <a:gd name="connsiteY0-118" fmla="*/ 0 h 2088232"/>
              <a:gd name="connsiteX1-119" fmla="*/ 1705100 w 1739059"/>
              <a:gd name="connsiteY1-120" fmla="*/ 0 h 2088232"/>
              <a:gd name="connsiteX2-121" fmla="*/ 1705100 w 1739059"/>
              <a:gd name="connsiteY2-122" fmla="*/ 2088232 h 2088232"/>
              <a:gd name="connsiteX3-123" fmla="*/ 0 w 1739059"/>
              <a:gd name="connsiteY3-124" fmla="*/ 2088232 h 2088232"/>
              <a:gd name="connsiteX4-125" fmla="*/ 0 w 1739059"/>
              <a:gd name="connsiteY4-126" fmla="*/ 0 h 2088232"/>
              <a:gd name="connsiteX0-127" fmla="*/ 0 w 1705100"/>
              <a:gd name="connsiteY0-128" fmla="*/ 0 h 2088232"/>
              <a:gd name="connsiteX1-129" fmla="*/ 1705100 w 1705100"/>
              <a:gd name="connsiteY1-130" fmla="*/ 0 h 2088232"/>
              <a:gd name="connsiteX2-131" fmla="*/ 1705100 w 1705100"/>
              <a:gd name="connsiteY2-132" fmla="*/ 2088232 h 2088232"/>
              <a:gd name="connsiteX3-133" fmla="*/ 0 w 1705100"/>
              <a:gd name="connsiteY3-134" fmla="*/ 2088232 h 2088232"/>
              <a:gd name="connsiteX4-135" fmla="*/ 0 w 1705100"/>
              <a:gd name="connsiteY4-136" fmla="*/ 0 h 2088232"/>
              <a:gd name="connsiteX0-137" fmla="*/ 0 w 1705100"/>
              <a:gd name="connsiteY0-138" fmla="*/ 0 h 2088232"/>
              <a:gd name="connsiteX1-139" fmla="*/ 1705100 w 1705100"/>
              <a:gd name="connsiteY1-140" fmla="*/ 0 h 2088232"/>
              <a:gd name="connsiteX2-141" fmla="*/ 1705100 w 1705100"/>
              <a:gd name="connsiteY2-142" fmla="*/ 2088232 h 2088232"/>
              <a:gd name="connsiteX3-143" fmla="*/ 0 w 1705100"/>
              <a:gd name="connsiteY3-144" fmla="*/ 2088232 h 2088232"/>
              <a:gd name="connsiteX4-145" fmla="*/ 0 w 1705100"/>
              <a:gd name="connsiteY4-146" fmla="*/ 0 h 2088232"/>
              <a:gd name="connsiteX0-147" fmla="*/ 0 w 1705100"/>
              <a:gd name="connsiteY0-148" fmla="*/ 0 h 2088232"/>
              <a:gd name="connsiteX1-149" fmla="*/ 1705100 w 1705100"/>
              <a:gd name="connsiteY1-150" fmla="*/ 0 h 2088232"/>
              <a:gd name="connsiteX2-151" fmla="*/ 1705100 w 1705100"/>
              <a:gd name="connsiteY2-152" fmla="*/ 2088232 h 2088232"/>
              <a:gd name="connsiteX3-153" fmla="*/ 0 w 1705100"/>
              <a:gd name="connsiteY3-154" fmla="*/ 2088232 h 2088232"/>
              <a:gd name="connsiteX4-155" fmla="*/ 0 w 1705100"/>
              <a:gd name="connsiteY4-156" fmla="*/ 0 h 2088232"/>
              <a:gd name="connsiteX0-157" fmla="*/ 0 w 1746105"/>
              <a:gd name="connsiteY0-158" fmla="*/ 0 h 2088232"/>
              <a:gd name="connsiteX1-159" fmla="*/ 1746105 w 1746105"/>
              <a:gd name="connsiteY1-160" fmla="*/ 0 h 2088232"/>
              <a:gd name="connsiteX2-161" fmla="*/ 1705100 w 1746105"/>
              <a:gd name="connsiteY2-162" fmla="*/ 2088232 h 2088232"/>
              <a:gd name="connsiteX3-163" fmla="*/ 0 w 1746105"/>
              <a:gd name="connsiteY3-164" fmla="*/ 2088232 h 2088232"/>
              <a:gd name="connsiteX4-165" fmla="*/ 0 w 1746105"/>
              <a:gd name="connsiteY4-166" fmla="*/ 0 h 2088232"/>
              <a:gd name="connsiteX0-167" fmla="*/ 0 w 1746105"/>
              <a:gd name="connsiteY0-168" fmla="*/ 0 h 2088232"/>
              <a:gd name="connsiteX1-169" fmla="*/ 1746105 w 1746105"/>
              <a:gd name="connsiteY1-170" fmla="*/ 0 h 2088232"/>
              <a:gd name="connsiteX2-171" fmla="*/ 1705100 w 1746105"/>
              <a:gd name="connsiteY2-172" fmla="*/ 2088232 h 2088232"/>
              <a:gd name="connsiteX3-173" fmla="*/ 0 w 1746105"/>
              <a:gd name="connsiteY3-174" fmla="*/ 2088232 h 2088232"/>
              <a:gd name="connsiteX4-175" fmla="*/ 0 w 1746105"/>
              <a:gd name="connsiteY4-176" fmla="*/ 0 h 2088232"/>
              <a:gd name="connsiteX0-177" fmla="*/ 0 w 1746105"/>
              <a:gd name="connsiteY0-178" fmla="*/ 0 h 2088232"/>
              <a:gd name="connsiteX1-179" fmla="*/ 1746105 w 1746105"/>
              <a:gd name="connsiteY1-180" fmla="*/ 0 h 2088232"/>
              <a:gd name="connsiteX2-181" fmla="*/ 1705100 w 1746105"/>
              <a:gd name="connsiteY2-182" fmla="*/ 2088232 h 2088232"/>
              <a:gd name="connsiteX3-183" fmla="*/ 0 w 1746105"/>
              <a:gd name="connsiteY3-184" fmla="*/ 2088232 h 2088232"/>
              <a:gd name="connsiteX4-185" fmla="*/ 0 w 1746105"/>
              <a:gd name="connsiteY4-186" fmla="*/ 0 h 2088232"/>
              <a:gd name="connsiteX0-187" fmla="*/ 0 w 1762506"/>
              <a:gd name="connsiteY0-188" fmla="*/ 0 h 2088232"/>
              <a:gd name="connsiteX1-189" fmla="*/ 1746105 w 1762506"/>
              <a:gd name="connsiteY1-190" fmla="*/ 0 h 2088232"/>
              <a:gd name="connsiteX2-191" fmla="*/ 1762506 w 1762506"/>
              <a:gd name="connsiteY2-192" fmla="*/ 2088232 h 2088232"/>
              <a:gd name="connsiteX3-193" fmla="*/ 0 w 1762506"/>
              <a:gd name="connsiteY3-194" fmla="*/ 2088232 h 2088232"/>
              <a:gd name="connsiteX4-195" fmla="*/ 0 w 1762506"/>
              <a:gd name="connsiteY4-196" fmla="*/ 0 h 2088232"/>
              <a:gd name="connsiteX0-197" fmla="*/ 0 w 1762506"/>
              <a:gd name="connsiteY0-198" fmla="*/ 0 h 2088232"/>
              <a:gd name="connsiteX1-199" fmla="*/ 1746105 w 1762506"/>
              <a:gd name="connsiteY1-200" fmla="*/ 0 h 2088232"/>
              <a:gd name="connsiteX2-201" fmla="*/ 1762506 w 1762506"/>
              <a:gd name="connsiteY2-202" fmla="*/ 2088232 h 2088232"/>
              <a:gd name="connsiteX3-203" fmla="*/ 0 w 1762506"/>
              <a:gd name="connsiteY3-204" fmla="*/ 2088232 h 2088232"/>
              <a:gd name="connsiteX4-205" fmla="*/ 0 w 1762506"/>
              <a:gd name="connsiteY4-206" fmla="*/ 0 h 2088232"/>
              <a:gd name="connsiteX0-207" fmla="*/ 0 w 1762506"/>
              <a:gd name="connsiteY0-208" fmla="*/ 0 h 2088232"/>
              <a:gd name="connsiteX1-209" fmla="*/ 1746105 w 1762506"/>
              <a:gd name="connsiteY1-210" fmla="*/ 0 h 2088232"/>
              <a:gd name="connsiteX2-211" fmla="*/ 1762506 w 1762506"/>
              <a:gd name="connsiteY2-212" fmla="*/ 2088232 h 2088232"/>
              <a:gd name="connsiteX3-213" fmla="*/ 0 w 1762506"/>
              <a:gd name="connsiteY3-214" fmla="*/ 2088232 h 2088232"/>
              <a:gd name="connsiteX4-215" fmla="*/ 0 w 1762506"/>
              <a:gd name="connsiteY4-216" fmla="*/ 0 h 2088232"/>
              <a:gd name="connsiteX0-217" fmla="*/ 0 w 1762506"/>
              <a:gd name="connsiteY0-218" fmla="*/ 0 h 2088232"/>
              <a:gd name="connsiteX1-219" fmla="*/ 1746105 w 1762506"/>
              <a:gd name="connsiteY1-220" fmla="*/ 0 h 2088232"/>
              <a:gd name="connsiteX2-221" fmla="*/ 1762506 w 1762506"/>
              <a:gd name="connsiteY2-222" fmla="*/ 2088232 h 2088232"/>
              <a:gd name="connsiteX3-223" fmla="*/ 0 w 1762506"/>
              <a:gd name="connsiteY3-224" fmla="*/ 2088232 h 2088232"/>
              <a:gd name="connsiteX4-225" fmla="*/ 0 w 1762506"/>
              <a:gd name="connsiteY4-226" fmla="*/ 0 h 2088232"/>
              <a:gd name="connsiteX0-227" fmla="*/ 0 w 1762506"/>
              <a:gd name="connsiteY0-228" fmla="*/ 0 h 2088232"/>
              <a:gd name="connsiteX1-229" fmla="*/ 1746105 w 1762506"/>
              <a:gd name="connsiteY1-230" fmla="*/ 0 h 2088232"/>
              <a:gd name="connsiteX2-231" fmla="*/ 1762506 w 1762506"/>
              <a:gd name="connsiteY2-232" fmla="*/ 2088232 h 2088232"/>
              <a:gd name="connsiteX3-233" fmla="*/ 0 w 1762506"/>
              <a:gd name="connsiteY3-234" fmla="*/ 2088232 h 2088232"/>
              <a:gd name="connsiteX4-235" fmla="*/ 0 w 1762506"/>
              <a:gd name="connsiteY4-236" fmla="*/ 0 h 2088232"/>
              <a:gd name="connsiteX0-237" fmla="*/ 0 w 1762506"/>
              <a:gd name="connsiteY0-238" fmla="*/ 0 h 2088232"/>
              <a:gd name="connsiteX1-239" fmla="*/ 1746105 w 1762506"/>
              <a:gd name="connsiteY1-240" fmla="*/ 0 h 2088232"/>
              <a:gd name="connsiteX2-241" fmla="*/ 1762506 w 1762506"/>
              <a:gd name="connsiteY2-242" fmla="*/ 2088232 h 2088232"/>
              <a:gd name="connsiteX3-243" fmla="*/ 0 w 1762506"/>
              <a:gd name="connsiteY3-244" fmla="*/ 2088232 h 2088232"/>
              <a:gd name="connsiteX4-245" fmla="*/ 0 w 1762506"/>
              <a:gd name="connsiteY4-246" fmla="*/ 0 h 2088232"/>
              <a:gd name="connsiteX0-247" fmla="*/ 0 w 1762506"/>
              <a:gd name="connsiteY0-248" fmla="*/ 0 h 2088232"/>
              <a:gd name="connsiteX1-249" fmla="*/ 1746105 w 1762506"/>
              <a:gd name="connsiteY1-250" fmla="*/ 0 h 2088232"/>
              <a:gd name="connsiteX2-251" fmla="*/ 1762506 w 1762506"/>
              <a:gd name="connsiteY2-252" fmla="*/ 2088232 h 2088232"/>
              <a:gd name="connsiteX3-253" fmla="*/ 0 w 1762506"/>
              <a:gd name="connsiteY3-254" fmla="*/ 2088232 h 2088232"/>
              <a:gd name="connsiteX4-255" fmla="*/ 0 w 1762506"/>
              <a:gd name="connsiteY4-256" fmla="*/ 0 h 2088232"/>
              <a:gd name="connsiteX0-257" fmla="*/ 0 w 1762506"/>
              <a:gd name="connsiteY0-258" fmla="*/ 0 h 2088232"/>
              <a:gd name="connsiteX1-259" fmla="*/ 1746105 w 1762506"/>
              <a:gd name="connsiteY1-260" fmla="*/ 0 h 2088232"/>
              <a:gd name="connsiteX2-261" fmla="*/ 1762506 w 1762506"/>
              <a:gd name="connsiteY2-262" fmla="*/ 2088232 h 2088232"/>
              <a:gd name="connsiteX3-263" fmla="*/ 0 w 1762506"/>
              <a:gd name="connsiteY3-264" fmla="*/ 2088232 h 2088232"/>
              <a:gd name="connsiteX4-265" fmla="*/ 0 w 1762506"/>
              <a:gd name="connsiteY4-266" fmla="*/ 0 h 2088232"/>
              <a:gd name="connsiteX0-267" fmla="*/ 0 w 1762506"/>
              <a:gd name="connsiteY0-268" fmla="*/ 0 h 2088237"/>
              <a:gd name="connsiteX1-269" fmla="*/ 1746105 w 1762506"/>
              <a:gd name="connsiteY1-270" fmla="*/ 0 h 2088237"/>
              <a:gd name="connsiteX2-271" fmla="*/ 1762506 w 1762506"/>
              <a:gd name="connsiteY2-272" fmla="*/ 2088232 h 2088237"/>
              <a:gd name="connsiteX3-273" fmla="*/ 0 w 1762506"/>
              <a:gd name="connsiteY3-274" fmla="*/ 2088232 h 2088237"/>
              <a:gd name="connsiteX4-275" fmla="*/ 0 w 1762506"/>
              <a:gd name="connsiteY4-276" fmla="*/ 0 h 2088237"/>
              <a:gd name="connsiteX0-277" fmla="*/ 0 w 1762506"/>
              <a:gd name="connsiteY0-278" fmla="*/ 0 h 2088236"/>
              <a:gd name="connsiteX1-279" fmla="*/ 1746105 w 1762506"/>
              <a:gd name="connsiteY1-280" fmla="*/ 0 h 2088236"/>
              <a:gd name="connsiteX2-281" fmla="*/ 1762506 w 1762506"/>
              <a:gd name="connsiteY2-282" fmla="*/ 2088232 h 2088236"/>
              <a:gd name="connsiteX3-283" fmla="*/ 0 w 1762506"/>
              <a:gd name="connsiteY3-284" fmla="*/ 2088232 h 2088236"/>
              <a:gd name="connsiteX4-285" fmla="*/ 0 w 1762506"/>
              <a:gd name="connsiteY4-286" fmla="*/ 0 h 2088236"/>
              <a:gd name="connsiteX0-287" fmla="*/ 0 w 1762506"/>
              <a:gd name="connsiteY0-288" fmla="*/ 0 h 2088237"/>
              <a:gd name="connsiteX1-289" fmla="*/ 1746105 w 1762506"/>
              <a:gd name="connsiteY1-290" fmla="*/ 0 h 2088237"/>
              <a:gd name="connsiteX2-291" fmla="*/ 1762506 w 1762506"/>
              <a:gd name="connsiteY2-292" fmla="*/ 2088232 h 2088237"/>
              <a:gd name="connsiteX3-293" fmla="*/ 0 w 1762506"/>
              <a:gd name="connsiteY3-294" fmla="*/ 2088232 h 2088237"/>
              <a:gd name="connsiteX4-295" fmla="*/ 0 w 1762506"/>
              <a:gd name="connsiteY4-296" fmla="*/ 0 h 2088237"/>
              <a:gd name="connsiteX0-297" fmla="*/ 0 w 1762506"/>
              <a:gd name="connsiteY0-298" fmla="*/ 0 h 2088685"/>
              <a:gd name="connsiteX1-299" fmla="*/ 1746105 w 1762506"/>
              <a:gd name="connsiteY1-300" fmla="*/ 0 h 2088685"/>
              <a:gd name="connsiteX2-301" fmla="*/ 1762506 w 1762506"/>
              <a:gd name="connsiteY2-302" fmla="*/ 2088232 h 2088685"/>
              <a:gd name="connsiteX3-303" fmla="*/ 0 w 1762506"/>
              <a:gd name="connsiteY3-304" fmla="*/ 2088232 h 2088685"/>
              <a:gd name="connsiteX4-305" fmla="*/ 0 w 1762506"/>
              <a:gd name="connsiteY4-306" fmla="*/ 0 h 2088685"/>
              <a:gd name="connsiteX0-307" fmla="*/ 0 w 1762506"/>
              <a:gd name="connsiteY0-308" fmla="*/ 0 h 2088685"/>
              <a:gd name="connsiteX1-309" fmla="*/ 1690839 w 1762506"/>
              <a:gd name="connsiteY1-310" fmla="*/ 0 h 2088685"/>
              <a:gd name="connsiteX2-311" fmla="*/ 1762506 w 1762506"/>
              <a:gd name="connsiteY2-312" fmla="*/ 2088232 h 2088685"/>
              <a:gd name="connsiteX3-313" fmla="*/ 0 w 1762506"/>
              <a:gd name="connsiteY3-314" fmla="*/ 2088232 h 2088685"/>
              <a:gd name="connsiteX4-315" fmla="*/ 0 w 1762506"/>
              <a:gd name="connsiteY4-316" fmla="*/ 0 h 2088685"/>
              <a:gd name="connsiteX0-317" fmla="*/ 0 w 1762506"/>
              <a:gd name="connsiteY0-318" fmla="*/ 0 h 2088676"/>
              <a:gd name="connsiteX1-319" fmla="*/ 1690839 w 1762506"/>
              <a:gd name="connsiteY1-320" fmla="*/ 0 h 2088676"/>
              <a:gd name="connsiteX2-321" fmla="*/ 1762506 w 1762506"/>
              <a:gd name="connsiteY2-322" fmla="*/ 2088232 h 2088676"/>
              <a:gd name="connsiteX3-323" fmla="*/ 0 w 1762506"/>
              <a:gd name="connsiteY3-324" fmla="*/ 2088232 h 2088676"/>
              <a:gd name="connsiteX4-325" fmla="*/ 0 w 1762506"/>
              <a:gd name="connsiteY4-326" fmla="*/ 0 h 2088676"/>
              <a:gd name="connsiteX0-327" fmla="*/ 0 w 1762506"/>
              <a:gd name="connsiteY0-328" fmla="*/ 0 h 2088845"/>
              <a:gd name="connsiteX1-329" fmla="*/ 1690839 w 1762506"/>
              <a:gd name="connsiteY1-330" fmla="*/ 0 h 2088845"/>
              <a:gd name="connsiteX2-331" fmla="*/ 1762506 w 1762506"/>
              <a:gd name="connsiteY2-332" fmla="*/ 2088232 h 2088845"/>
              <a:gd name="connsiteX3-333" fmla="*/ 0 w 1762506"/>
              <a:gd name="connsiteY3-334" fmla="*/ 2088232 h 2088845"/>
              <a:gd name="connsiteX4-335" fmla="*/ 0 w 1762506"/>
              <a:gd name="connsiteY4-336" fmla="*/ 0 h 2088845"/>
              <a:gd name="connsiteX0-337" fmla="*/ 0 w 1717289"/>
              <a:gd name="connsiteY0-338" fmla="*/ 0 h 2098890"/>
              <a:gd name="connsiteX1-339" fmla="*/ 1690839 w 1717289"/>
              <a:gd name="connsiteY1-340" fmla="*/ 0 h 2098890"/>
              <a:gd name="connsiteX2-341" fmla="*/ 1717289 w 1717289"/>
              <a:gd name="connsiteY2-342" fmla="*/ 2098281 h 2098890"/>
              <a:gd name="connsiteX3-343" fmla="*/ 0 w 1717289"/>
              <a:gd name="connsiteY3-344" fmla="*/ 2088232 h 2098890"/>
              <a:gd name="connsiteX4-345" fmla="*/ 0 w 1717289"/>
              <a:gd name="connsiteY4-346" fmla="*/ 0 h 2098890"/>
              <a:gd name="connsiteX0-347" fmla="*/ 0 w 1717289"/>
              <a:gd name="connsiteY0-348" fmla="*/ 0 h 2098281"/>
              <a:gd name="connsiteX1-349" fmla="*/ 1690839 w 1717289"/>
              <a:gd name="connsiteY1-350" fmla="*/ 0 h 2098281"/>
              <a:gd name="connsiteX2-351" fmla="*/ 1717289 w 1717289"/>
              <a:gd name="connsiteY2-352" fmla="*/ 2098281 h 2098281"/>
              <a:gd name="connsiteX3-353" fmla="*/ 0 w 1717289"/>
              <a:gd name="connsiteY3-354" fmla="*/ 2088232 h 2098281"/>
              <a:gd name="connsiteX4-355" fmla="*/ 0 w 1717289"/>
              <a:gd name="connsiteY4-356" fmla="*/ 0 h 2098281"/>
              <a:gd name="connsiteX0-357" fmla="*/ 0 w 1717289"/>
              <a:gd name="connsiteY0-358" fmla="*/ 0 h 2098281"/>
              <a:gd name="connsiteX1-359" fmla="*/ 1690839 w 1717289"/>
              <a:gd name="connsiteY1-360" fmla="*/ 0 h 2098281"/>
              <a:gd name="connsiteX2-361" fmla="*/ 1717289 w 1717289"/>
              <a:gd name="connsiteY2-362" fmla="*/ 2098281 h 2098281"/>
              <a:gd name="connsiteX3-363" fmla="*/ 0 w 1717289"/>
              <a:gd name="connsiteY3-364" fmla="*/ 2088232 h 2098281"/>
              <a:gd name="connsiteX4-365" fmla="*/ 0 w 1717289"/>
              <a:gd name="connsiteY4-366" fmla="*/ 0 h 2098281"/>
              <a:gd name="connsiteX0-367" fmla="*/ 0 w 1717289"/>
              <a:gd name="connsiteY0-368" fmla="*/ 0 h 2098281"/>
              <a:gd name="connsiteX1-369" fmla="*/ 1690839 w 1717289"/>
              <a:gd name="connsiteY1-370" fmla="*/ 0 h 2098281"/>
              <a:gd name="connsiteX2-371" fmla="*/ 1717289 w 1717289"/>
              <a:gd name="connsiteY2-372" fmla="*/ 2098281 h 2098281"/>
              <a:gd name="connsiteX3-373" fmla="*/ 0 w 1717289"/>
              <a:gd name="connsiteY3-374" fmla="*/ 2088232 h 2098281"/>
              <a:gd name="connsiteX4-375" fmla="*/ 0 w 1717289"/>
              <a:gd name="connsiteY4-376" fmla="*/ 0 h 2098281"/>
              <a:gd name="connsiteX0-377" fmla="*/ 0 w 1717289"/>
              <a:gd name="connsiteY0-378" fmla="*/ 0 h 2098281"/>
              <a:gd name="connsiteX1-379" fmla="*/ 1690839 w 1717289"/>
              <a:gd name="connsiteY1-380" fmla="*/ 0 h 2098281"/>
              <a:gd name="connsiteX2-381" fmla="*/ 1717289 w 1717289"/>
              <a:gd name="connsiteY2-382" fmla="*/ 2098281 h 2098281"/>
              <a:gd name="connsiteX3-383" fmla="*/ 0 w 1717289"/>
              <a:gd name="connsiteY3-384" fmla="*/ 2088232 h 2098281"/>
              <a:gd name="connsiteX4-385" fmla="*/ 0 w 1717289"/>
              <a:gd name="connsiteY4-386" fmla="*/ 0 h 2098281"/>
              <a:gd name="connsiteX0-387" fmla="*/ 0 w 1717289"/>
              <a:gd name="connsiteY0-388" fmla="*/ 0 h 2098281"/>
              <a:gd name="connsiteX1-389" fmla="*/ 1690839 w 1717289"/>
              <a:gd name="connsiteY1-390" fmla="*/ 0 h 2098281"/>
              <a:gd name="connsiteX2-391" fmla="*/ 1717289 w 1717289"/>
              <a:gd name="connsiteY2-392" fmla="*/ 2098281 h 2098281"/>
              <a:gd name="connsiteX3-393" fmla="*/ 0 w 1717289"/>
              <a:gd name="connsiteY3-394" fmla="*/ 2088232 h 2098281"/>
              <a:gd name="connsiteX4-395" fmla="*/ 0 w 1717289"/>
              <a:gd name="connsiteY4-396" fmla="*/ 0 h 2098281"/>
              <a:gd name="connsiteX0-397" fmla="*/ 0 w 1717289"/>
              <a:gd name="connsiteY0-398" fmla="*/ 0 h 2098281"/>
              <a:gd name="connsiteX1-399" fmla="*/ 1690839 w 1717289"/>
              <a:gd name="connsiteY1-400" fmla="*/ 0 h 2098281"/>
              <a:gd name="connsiteX2-401" fmla="*/ 1717289 w 1717289"/>
              <a:gd name="connsiteY2-402" fmla="*/ 2098281 h 2098281"/>
              <a:gd name="connsiteX3-403" fmla="*/ 0 w 1717289"/>
              <a:gd name="connsiteY3-404" fmla="*/ 2088232 h 2098281"/>
              <a:gd name="connsiteX4-405" fmla="*/ 0 w 1717289"/>
              <a:gd name="connsiteY4-406" fmla="*/ 0 h 2098281"/>
              <a:gd name="connsiteX0-407" fmla="*/ 0 w 1717289"/>
              <a:gd name="connsiteY0-408" fmla="*/ 0 h 2098281"/>
              <a:gd name="connsiteX1-409" fmla="*/ 1674437 w 1717289"/>
              <a:gd name="connsiteY1-410" fmla="*/ 4101 h 2098281"/>
              <a:gd name="connsiteX2-411" fmla="*/ 1717289 w 1717289"/>
              <a:gd name="connsiteY2-412" fmla="*/ 2098281 h 2098281"/>
              <a:gd name="connsiteX3-413" fmla="*/ 0 w 1717289"/>
              <a:gd name="connsiteY3-414" fmla="*/ 2088232 h 2098281"/>
              <a:gd name="connsiteX4-415" fmla="*/ 0 w 1717289"/>
              <a:gd name="connsiteY4-416" fmla="*/ 0 h 2098281"/>
              <a:gd name="connsiteX0-417" fmla="*/ 0 w 1717289"/>
              <a:gd name="connsiteY0-418" fmla="*/ 0 h 2098281"/>
              <a:gd name="connsiteX1-419" fmla="*/ 1674437 w 1717289"/>
              <a:gd name="connsiteY1-420" fmla="*/ 4101 h 2098281"/>
              <a:gd name="connsiteX2-421" fmla="*/ 1717289 w 1717289"/>
              <a:gd name="connsiteY2-422" fmla="*/ 2098281 h 2098281"/>
              <a:gd name="connsiteX3-423" fmla="*/ 0 w 1717289"/>
              <a:gd name="connsiteY3-424" fmla="*/ 2088232 h 2098281"/>
              <a:gd name="connsiteX4-425" fmla="*/ 0 w 1717289"/>
              <a:gd name="connsiteY4-426" fmla="*/ 0 h 20982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7289" h="2098281">
                <a:moveTo>
                  <a:pt x="0" y="0"/>
                </a:moveTo>
                <a:lnTo>
                  <a:pt x="1674437" y="4101"/>
                </a:lnTo>
                <a:cubicBezTo>
                  <a:pt x="536394" y="826531"/>
                  <a:pt x="1385887" y="2096234"/>
                  <a:pt x="1717289" y="2098281"/>
                </a:cubicBezTo>
                <a:lnTo>
                  <a:pt x="0" y="2088232"/>
                </a:lnTo>
                <a:lnTo>
                  <a:pt x="0" y="0"/>
                </a:lnTo>
                <a:close/>
              </a:path>
            </a:pathLst>
          </a:custGeom>
          <a:solidFill>
            <a:srgbClr val="009E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70C0"/>
              </a:solidFill>
              <a:effectLst/>
              <a:uLnTx/>
              <a:uFillTx/>
              <a:cs typeface="+mn-ea"/>
              <a:sym typeface="+mn-lt"/>
            </a:endParaRPr>
          </a:p>
        </p:txBody>
      </p:sp>
      <p:sp>
        <p:nvSpPr>
          <p:cNvPr id="10" name="椭圆 9"/>
          <p:cNvSpPr/>
          <p:nvPr/>
        </p:nvSpPr>
        <p:spPr>
          <a:xfrm>
            <a:off x="1376776" y="2166129"/>
            <a:ext cx="2376264" cy="2376264"/>
          </a:xfrm>
          <a:prstGeom prst="ellipse">
            <a:avLst/>
          </a:prstGeom>
          <a:solidFill>
            <a:srgbClr val="009E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nvGrpSpPr>
          <p:cNvPr id="11" name="组合 10"/>
          <p:cNvGrpSpPr/>
          <p:nvPr/>
        </p:nvGrpSpPr>
        <p:grpSpPr>
          <a:xfrm>
            <a:off x="2007996" y="2454161"/>
            <a:ext cx="1062068" cy="1025712"/>
            <a:chOff x="5512720" y="2152017"/>
            <a:chExt cx="583915" cy="496874"/>
          </a:xfrm>
        </p:grpSpPr>
        <p:sp>
          <p:nvSpPr>
            <p:cNvPr id="12"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prstClr val="black"/>
                </a:solidFill>
                <a:cs typeface="+mn-ea"/>
                <a:sym typeface="+mn-lt"/>
              </a:endParaRPr>
            </a:p>
          </p:txBody>
        </p:sp>
        <p:sp>
          <p:nvSpPr>
            <p:cNvPr id="13"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121920" tIns="60960" rIns="121920" bIns="60960" numCol="1" anchor="t" anchorCtr="0" compatLnSpc="1"/>
            <a:lstStyle/>
            <a:p>
              <a:endParaRPr lang="zh-CN" altLang="en-US" sz="2490">
                <a:solidFill>
                  <a:prstClr val="black"/>
                </a:solidFill>
                <a:cs typeface="+mn-ea"/>
                <a:sym typeface="+mn-lt"/>
              </a:endParaRPr>
            </a:p>
          </p:txBody>
        </p:sp>
      </p:grpSp>
      <p:sp>
        <p:nvSpPr>
          <p:cNvPr id="14" name="标题 4"/>
          <p:cNvSpPr txBox="1"/>
          <p:nvPr/>
        </p:nvSpPr>
        <p:spPr>
          <a:xfrm>
            <a:off x="1952840" y="3589293"/>
            <a:ext cx="1296144"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prstClr val="white"/>
                </a:solidFill>
                <a:latin typeface="+mn-lt"/>
                <a:ea typeface="+mn-ea"/>
                <a:cs typeface="+mn-ea"/>
                <a:sym typeface="+mn-lt"/>
              </a:rPr>
              <a:t>目   录</a:t>
            </a:r>
            <a:endParaRPr lang="en-US" altLang="zh-CN" sz="2800" b="1" dirty="0">
              <a:solidFill>
                <a:prstClr val="white"/>
              </a:solidFill>
              <a:latin typeface="+mn-lt"/>
              <a:ea typeface="+mn-ea"/>
              <a:cs typeface="+mn-ea"/>
              <a:sym typeface="+mn-lt"/>
            </a:endParaRPr>
          </a:p>
          <a:p>
            <a:pPr algn="l"/>
            <a:r>
              <a:rPr lang="en-US" altLang="zh-CN" sz="1400" b="1" dirty="0">
                <a:solidFill>
                  <a:prstClr val="white"/>
                </a:solidFill>
                <a:latin typeface="+mn-lt"/>
                <a:ea typeface="+mn-ea"/>
                <a:cs typeface="+mn-ea"/>
                <a:sym typeface="+mn-lt"/>
              </a:rPr>
              <a:t>CONTENTS</a:t>
            </a:r>
            <a:endParaRPr lang="zh-CN" altLang="en-US" sz="1100" b="1" dirty="0">
              <a:solidFill>
                <a:prstClr val="white"/>
              </a:solidFill>
              <a:latin typeface="+mn-lt"/>
              <a:ea typeface="+mn-ea"/>
              <a:cs typeface="+mn-ea"/>
              <a:sym typeface="+mn-lt"/>
            </a:endParaRPr>
          </a:p>
          <a:p>
            <a:pPr algn="l"/>
            <a:endParaRPr lang="en-US" altLang="zh-CN" sz="1400" b="1" dirty="0">
              <a:solidFill>
                <a:prstClr val="white"/>
              </a:solidFill>
              <a:latin typeface="+mn-lt"/>
              <a:ea typeface="+mn-ea"/>
              <a:cs typeface="+mn-ea"/>
              <a:sym typeface="+mn-lt"/>
            </a:endParaRPr>
          </a:p>
        </p:txBody>
      </p:sp>
      <p:sp>
        <p:nvSpPr>
          <p:cNvPr id="15" name="椭圆 14"/>
          <p:cNvSpPr/>
          <p:nvPr/>
        </p:nvSpPr>
        <p:spPr>
          <a:xfrm>
            <a:off x="1520792" y="2297956"/>
            <a:ext cx="2100421" cy="2100421"/>
          </a:xfrm>
          <a:prstGeom prst="ellipse">
            <a:avLst/>
          </a:prstGeom>
          <a:noFill/>
          <a:ln w="12700" cap="flat" cmpd="sng" algn="ctr">
            <a:solidFill>
              <a:sysClr val="window" lastClr="FFFFFF"/>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43" name="组合 42"/>
          <p:cNvGrpSpPr/>
          <p:nvPr/>
        </p:nvGrpSpPr>
        <p:grpSpPr>
          <a:xfrm>
            <a:off x="2784976" y="1000643"/>
            <a:ext cx="6830695" cy="949960"/>
            <a:chOff x="3136212" y="1381297"/>
            <a:chExt cx="6830695" cy="949960"/>
          </a:xfrm>
        </p:grpSpPr>
        <p:sp>
          <p:nvSpPr>
            <p:cNvPr id="41" name="圆角矩形 40"/>
            <p:cNvSpPr/>
            <p:nvPr/>
          </p:nvSpPr>
          <p:spPr>
            <a:xfrm>
              <a:off x="3359732" y="1381297"/>
              <a:ext cx="6607175" cy="949960"/>
            </a:xfrm>
            <a:prstGeom prst="roundRect">
              <a:avLst>
                <a:gd name="adj" fmla="val 50000"/>
              </a:avLst>
            </a:prstGeom>
            <a:solidFill>
              <a:srgbClr val="009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FF"/>
                  </a:solidFill>
                </a:rPr>
                <a:t>       </a:t>
              </a:r>
              <a:r>
                <a:rPr lang="zh-CN" altLang="en-US" sz="3200" dirty="0">
                  <a:solidFill>
                    <a:srgbClr val="FFFFFF"/>
                  </a:solidFill>
                  <a:hlinkClick r:id="rId3" action="ppaction://hlinksldjump"/>
                </a:rPr>
                <a:t>考点一  随机事件的概率、古典概型和几何概型</a:t>
              </a:r>
              <a:endParaRPr lang="zh-CN" altLang="en-US" sz="3200" dirty="0">
                <a:solidFill>
                  <a:srgbClr val="FFFFFF"/>
                </a:solidFill>
                <a:cs typeface="+mn-ea"/>
                <a:sym typeface="+mn-lt"/>
              </a:endParaRPr>
            </a:p>
          </p:txBody>
        </p:sp>
        <p:grpSp>
          <p:nvGrpSpPr>
            <p:cNvPr id="30" name="组合 29"/>
            <p:cNvGrpSpPr/>
            <p:nvPr/>
          </p:nvGrpSpPr>
          <p:grpSpPr>
            <a:xfrm>
              <a:off x="3136212" y="1568622"/>
              <a:ext cx="576064" cy="638184"/>
              <a:chOff x="3865339" y="1763549"/>
              <a:chExt cx="576064" cy="638184"/>
            </a:xfrm>
            <a:effectLst>
              <a:outerShdw blurRad="63500" sx="102000" sy="102000" algn="ctr" rotWithShape="0">
                <a:prstClr val="black">
                  <a:alpha val="40000"/>
                </a:prstClr>
              </a:outerShdw>
            </a:effectLst>
          </p:grpSpPr>
          <p:sp>
            <p:nvSpPr>
              <p:cNvPr id="31" name="椭圆 30"/>
              <p:cNvSpPr/>
              <p:nvPr/>
            </p:nvSpPr>
            <p:spPr>
              <a:xfrm>
                <a:off x="3865339" y="1763549"/>
                <a:ext cx="576064" cy="576064"/>
              </a:xfrm>
              <a:prstGeom prst="ellipse">
                <a:avLst/>
              </a:prstGeom>
              <a:solidFill>
                <a:srgbClr val="009E96"/>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32" name="标题 4"/>
              <p:cNvSpPr txBox="1"/>
              <p:nvPr/>
            </p:nvSpPr>
            <p:spPr>
              <a:xfrm>
                <a:off x="3865339" y="1903927"/>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n-lt"/>
                    <a:ea typeface="+mn-ea"/>
                    <a:cs typeface="+mn-ea"/>
                    <a:sym typeface="+mn-lt"/>
                  </a:rPr>
                  <a:t>1</a:t>
                </a:r>
                <a:endParaRPr kumimoji="0" lang="zh-CN" altLang="en-US" sz="1100" b="1" i="0" u="none" strike="noStrike" kern="1200" cap="none" spc="0" normalizeH="0" baseline="0" noProof="0" dirty="0">
                  <a:ln>
                    <a:noFill/>
                  </a:ln>
                  <a:solidFill>
                    <a:prstClr val="white"/>
                  </a:solidFill>
                  <a:effectLst/>
                  <a:uLnTx/>
                  <a:uFillTx/>
                  <a:latin typeface="+mn-lt"/>
                  <a:ea typeface="+mn-ea"/>
                  <a:cs typeface="+mn-ea"/>
                  <a:sym typeface="+mn-lt"/>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altLang="zh-CN" sz="14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grpSp>
      <p:grpSp>
        <p:nvGrpSpPr>
          <p:cNvPr id="2" name="组合 1"/>
          <p:cNvGrpSpPr/>
          <p:nvPr/>
        </p:nvGrpSpPr>
        <p:grpSpPr>
          <a:xfrm>
            <a:off x="2785274" y="5119496"/>
            <a:ext cx="6487500" cy="576064"/>
            <a:chOff x="3136212" y="1289857"/>
            <a:chExt cx="6487500" cy="576064"/>
          </a:xfrm>
        </p:grpSpPr>
        <p:sp>
          <p:nvSpPr>
            <p:cNvPr id="3" name="圆角矩形 2"/>
            <p:cNvSpPr/>
            <p:nvPr/>
          </p:nvSpPr>
          <p:spPr>
            <a:xfrm>
              <a:off x="3431024" y="1394425"/>
              <a:ext cx="6192688" cy="411556"/>
            </a:xfrm>
            <a:prstGeom prst="roundRect">
              <a:avLst>
                <a:gd name="adj" fmla="val 50000"/>
              </a:avLst>
            </a:prstGeom>
            <a:solidFill>
              <a:srgbClr val="009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FF"/>
                  </a:solidFill>
                  <a:cs typeface="+mn-ea"/>
                  <a:sym typeface="+mn-lt"/>
                  <a:hlinkClick r:id="rId4" action="ppaction://hlinksldjump"/>
                </a:rPr>
                <a:t>考点四 </a:t>
              </a:r>
              <a:r>
                <a:rPr lang="zh-CN" altLang="en-US" sz="3200" dirty="0">
                  <a:solidFill>
                    <a:srgbClr val="FFFFFF"/>
                  </a:solidFill>
                  <a:cs typeface="+mn-ea"/>
                  <a:sym typeface="+mn-lt"/>
                  <a:hlinkClick r:id="rId5" action="ppaction://hlinksldjump"/>
                </a:rPr>
                <a:t> 统计与统计案例</a:t>
              </a:r>
              <a:endParaRPr lang="zh-CN" altLang="en-US" sz="3200" dirty="0">
                <a:solidFill>
                  <a:srgbClr val="FFFFFF"/>
                </a:solidFill>
                <a:cs typeface="+mn-ea"/>
                <a:sym typeface="+mn-lt"/>
              </a:endParaRPr>
            </a:p>
          </p:txBody>
        </p:sp>
        <p:grpSp>
          <p:nvGrpSpPr>
            <p:cNvPr id="4" name="组合 3"/>
            <p:cNvGrpSpPr/>
            <p:nvPr/>
          </p:nvGrpSpPr>
          <p:grpSpPr>
            <a:xfrm>
              <a:off x="3136212" y="1289857"/>
              <a:ext cx="576064" cy="576064"/>
              <a:chOff x="3865339" y="1484784"/>
              <a:chExt cx="576064" cy="576064"/>
            </a:xfrm>
            <a:effectLst>
              <a:outerShdw blurRad="63500" sx="102000" sy="102000" algn="ctr" rotWithShape="0">
                <a:prstClr val="black">
                  <a:alpha val="40000"/>
                </a:prstClr>
              </a:outerShdw>
            </a:effectLst>
          </p:grpSpPr>
          <p:sp>
            <p:nvSpPr>
              <p:cNvPr id="5" name="椭圆 4"/>
              <p:cNvSpPr/>
              <p:nvPr/>
            </p:nvSpPr>
            <p:spPr>
              <a:xfrm>
                <a:off x="3865339" y="1484784"/>
                <a:ext cx="576064" cy="576064"/>
              </a:xfrm>
              <a:prstGeom prst="ellipse">
                <a:avLst/>
              </a:prstGeom>
              <a:solidFill>
                <a:srgbClr val="009E96"/>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 name="标题 4"/>
              <p:cNvSpPr txBox="1"/>
              <p:nvPr/>
            </p:nvSpPr>
            <p:spPr>
              <a:xfrm>
                <a:off x="3865339" y="1523562"/>
                <a:ext cx="576064" cy="4978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sz="2800" b="1" dirty="0">
                    <a:solidFill>
                      <a:prstClr val="white"/>
                    </a:solidFill>
                    <a:latin typeface="+mn-lt"/>
                    <a:ea typeface="+mn-ea"/>
                    <a:cs typeface="+mn-ea"/>
                    <a:sym typeface="+mn-lt"/>
                  </a:rPr>
                  <a:t>4</a:t>
                </a:r>
                <a:endParaRPr kumimoji="0" lang="en-US" sz="1400" b="1" i="0" u="none" strike="noStrike" kern="1200" cap="none" spc="0" normalizeH="0" baseline="0" noProof="0" dirty="0">
                  <a:ln>
                    <a:noFill/>
                  </a:ln>
                  <a:solidFill>
                    <a:prstClr val="white"/>
                  </a:solidFill>
                  <a:effectLst/>
                  <a:uLnTx/>
                  <a:uFillTx/>
                  <a:latin typeface="+mn-lt"/>
                  <a:ea typeface="+mn-ea"/>
                  <a:cs typeface="+mn-ea"/>
                  <a:sym typeface="+mn-lt"/>
                </a:endParaRPr>
              </a:p>
            </p:txBody>
          </p:sp>
        </p:grpSp>
      </p:grpSp>
      <p:sp>
        <p:nvSpPr>
          <p:cNvPr id="24" name="圆角矩形 23"/>
          <p:cNvSpPr/>
          <p:nvPr/>
        </p:nvSpPr>
        <p:spPr>
          <a:xfrm>
            <a:off x="4016876" y="2454158"/>
            <a:ext cx="6607175" cy="949960"/>
          </a:xfrm>
          <a:prstGeom prst="roundRect">
            <a:avLst>
              <a:gd name="adj" fmla="val 50000"/>
            </a:avLst>
          </a:prstGeom>
          <a:solidFill>
            <a:srgbClr val="009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FF"/>
                </a:solidFill>
              </a:rPr>
              <a:t>       </a:t>
            </a:r>
            <a:r>
              <a:rPr lang="zh-CN" altLang="en-US" sz="3200" dirty="0">
                <a:solidFill>
                  <a:srgbClr val="FFFFFF"/>
                </a:solidFill>
                <a:hlinkClick r:id="rId3" action="ppaction://hlinksldjump"/>
              </a:rPr>
              <a:t>考点二  </a:t>
            </a:r>
            <a:r>
              <a:rPr lang="zh-CN" altLang="en-US" sz="3200" dirty="0">
                <a:solidFill>
                  <a:srgbClr val="FFFFFF"/>
                </a:solidFill>
                <a:hlinkClick r:id="rId4" action="ppaction://hlinksldjump"/>
              </a:rPr>
              <a:t>离散型随机变量及其分布列、数学期望与方差</a:t>
            </a:r>
            <a:endParaRPr lang="zh-CN" altLang="en-US" sz="3200" dirty="0">
              <a:solidFill>
                <a:srgbClr val="FFFFFF"/>
              </a:solidFill>
              <a:cs typeface="+mn-ea"/>
              <a:sym typeface="+mn-lt"/>
            </a:endParaRPr>
          </a:p>
        </p:txBody>
      </p:sp>
      <p:sp>
        <p:nvSpPr>
          <p:cNvPr id="25" name="圆角矩形 24"/>
          <p:cNvSpPr/>
          <p:nvPr/>
        </p:nvSpPr>
        <p:spPr>
          <a:xfrm>
            <a:off x="4016876" y="3839093"/>
            <a:ext cx="6607175" cy="949960"/>
          </a:xfrm>
          <a:prstGeom prst="roundRect">
            <a:avLst>
              <a:gd name="adj" fmla="val 50000"/>
            </a:avLst>
          </a:prstGeom>
          <a:solidFill>
            <a:srgbClr val="009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FFFFFF"/>
                </a:solidFill>
              </a:rPr>
              <a:t>       </a:t>
            </a:r>
            <a:r>
              <a:rPr lang="zh-CN" altLang="en-US" sz="3200" dirty="0">
                <a:solidFill>
                  <a:srgbClr val="FFFFFF"/>
                </a:solidFill>
                <a:hlinkClick r:id="rId3" action="ppaction://hlinksldjump"/>
              </a:rPr>
              <a:t>考点三  </a:t>
            </a:r>
            <a:r>
              <a:rPr lang="zh-CN" altLang="en-US" sz="3200" dirty="0">
                <a:solidFill>
                  <a:srgbClr val="FFFFFF"/>
                </a:solidFill>
                <a:hlinkClick r:id="rId6" action="ppaction://hlinksldjump"/>
              </a:rPr>
              <a:t>条件概率、独立性重复试验、二项分布和正态分布</a:t>
            </a:r>
            <a:endParaRPr lang="zh-CN" altLang="en-US" sz="3200" dirty="0">
              <a:solidFill>
                <a:srgbClr val="FFFFFF"/>
              </a:solidFill>
              <a:cs typeface="+mn-ea"/>
              <a:sym typeface="+mn-lt"/>
            </a:endParaRPr>
          </a:p>
        </p:txBody>
      </p:sp>
      <p:sp>
        <p:nvSpPr>
          <p:cNvPr id="8" name="椭圆 7"/>
          <p:cNvSpPr/>
          <p:nvPr/>
        </p:nvSpPr>
        <p:spPr>
          <a:xfrm>
            <a:off x="3753014" y="4026661"/>
            <a:ext cx="576064" cy="576064"/>
          </a:xfrm>
          <a:prstGeom prst="ellipse">
            <a:avLst/>
          </a:prstGeom>
          <a:solidFill>
            <a:srgbClr val="009E96"/>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6" name="文本框 15"/>
          <p:cNvSpPr txBox="1"/>
          <p:nvPr/>
        </p:nvSpPr>
        <p:spPr>
          <a:xfrm>
            <a:off x="3858260" y="4053840"/>
            <a:ext cx="365760" cy="521970"/>
          </a:xfrm>
          <a:prstGeom prst="rect">
            <a:avLst/>
          </a:prstGeom>
          <a:noFill/>
        </p:spPr>
        <p:txBody>
          <a:bodyPr wrap="square" rtlCol="0">
            <a:spAutoFit/>
          </a:bodyPr>
          <a:lstStyle/>
          <a:p>
            <a:r>
              <a:rPr lang="en-US" altLang="zh-CN" sz="2800">
                <a:solidFill>
                  <a:srgbClr val="FFFFFF"/>
                </a:solidFill>
              </a:rPr>
              <a:t>3</a:t>
            </a:r>
          </a:p>
        </p:txBody>
      </p:sp>
      <p:sp>
        <p:nvSpPr>
          <p:cNvPr id="17" name="椭圆 16"/>
          <p:cNvSpPr/>
          <p:nvPr/>
        </p:nvSpPr>
        <p:spPr>
          <a:xfrm>
            <a:off x="3753649" y="2641091"/>
            <a:ext cx="576064" cy="576064"/>
          </a:xfrm>
          <a:prstGeom prst="ellipse">
            <a:avLst/>
          </a:prstGeom>
          <a:solidFill>
            <a:srgbClr val="009E96"/>
          </a:solidFill>
          <a:ln w="571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8" name="文本框 17"/>
          <p:cNvSpPr txBox="1"/>
          <p:nvPr/>
        </p:nvSpPr>
        <p:spPr>
          <a:xfrm>
            <a:off x="3858895" y="2668270"/>
            <a:ext cx="365760" cy="521970"/>
          </a:xfrm>
          <a:prstGeom prst="rect">
            <a:avLst/>
          </a:prstGeom>
          <a:noFill/>
        </p:spPr>
        <p:txBody>
          <a:bodyPr wrap="square" rtlCol="0">
            <a:spAutoFit/>
          </a:bodyPr>
          <a:lstStyle/>
          <a:p>
            <a:r>
              <a:rPr lang="en-US" altLang="zh-CN" sz="2800">
                <a:solidFill>
                  <a:srgbClr val="FFFFFF"/>
                </a:solidFill>
              </a:rPr>
              <a:t>2</a:t>
            </a:r>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0-#ppt_w/2"/>
                                              </p:val>
                                            </p:tav>
                                            <p:tav tm="100000">
                                              <p:val>
                                                <p:strVal val="#ppt_x"/>
                                              </p:val>
                                            </p:tav>
                                          </p:tavLst>
                                        </p:anim>
                                        <p:anim calcmode="lin" valueType="num">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500"/>
                                            <p:tgtEl>
                                              <p:spTgt spid="15"/>
                                            </p:tgtEl>
                                          </p:cBhvr>
                                        </p:animEffect>
                                      </p:childTnLst>
                                    </p:cTn>
                                  </p:par>
                                  <p:par>
                                    <p:cTn id="13" presetID="8" presetClass="emph" presetSubtype="0" repeatCount="indefinite" fill="hold" grpId="1" nodeType="withEffect">
                                      <p:stCondLst>
                                        <p:cond delay="0"/>
                                      </p:stCondLst>
                                      <p:childTnLst>
                                        <p:animRot by="21600000">
                                          <p:cBhvr>
                                            <p:cTn id="14" dur="500" fill="hold"/>
                                            <p:tgtEl>
                                              <p:spTgt spid="15"/>
                                            </p:tgtEl>
                                            <p:attrNameLst>
                                              <p:attrName>r</p:attrName>
                                            </p:attrNameLst>
                                          </p:cBhvr>
                                        </p:animRo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4"/>
                                            </p:tgtEl>
                                            <p:attrNameLst>
                                              <p:attrName>ppt_y</p:attrName>
                                            </p:attrNameLst>
                                          </p:cBhvr>
                                          <p:tavLst>
                                            <p:tav tm="0">
                                              <p:val>
                                                <p:strVal val="#ppt_y"/>
                                              </p:val>
                                            </p:tav>
                                            <p:tav tm="100000">
                                              <p:val>
                                                <p:strVal val="#ppt_y"/>
                                              </p:val>
                                            </p:tav>
                                          </p:tavLst>
                                        </p:anim>
                                        <p:anim calcmode="lin" valueType="num">
                                          <p:cBhvr>
                                            <p:cTn id="26"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4"/>
                                            </p:tgtEl>
                                          </p:cBhvr>
                                        </p:animEffect>
                                      </p:childTnLst>
                                    </p:cTn>
                                  </p:par>
                                </p:childTnLst>
                              </p:cTn>
                            </p:par>
                            <p:par>
                              <p:cTn id="29" fill="hold">
                                <p:stCondLst>
                                  <p:cond delay="2349"/>
                                </p:stCondLst>
                                <p:childTnLst>
                                  <p:par>
                                    <p:cTn id="30" presetID="2" presetClass="entr" presetSubtype="8" fill="hold" grpId="0" nodeType="afterEffect" p14:presetBounceEnd="60000">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14:bounceEnd="60000">
                                          <p:cBhvr additive="base">
                                            <p:cTn id="32" dur="250" fill="hold"/>
                                            <p:tgtEl>
                                              <p:spTgt spid="9"/>
                                            </p:tgtEl>
                                            <p:attrNameLst>
                                              <p:attrName>ppt_x</p:attrName>
                                            </p:attrNameLst>
                                          </p:cBhvr>
                                          <p:tavLst>
                                            <p:tav tm="0">
                                              <p:val>
                                                <p:strVal val="0-#ppt_w/2"/>
                                              </p:val>
                                            </p:tav>
                                            <p:tav tm="100000">
                                              <p:val>
                                                <p:strVal val="#ppt_x"/>
                                              </p:val>
                                            </p:tav>
                                          </p:tavLst>
                                        </p:anim>
                                        <p:anim calcmode="lin" valueType="num" p14:bounceEnd="60000">
                                          <p:cBhvr additive="base">
                                            <p:cTn id="33" dur="25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2849"/>
                                </p:stCondLst>
                                <p:childTnLst>
                                  <p:par>
                                    <p:cTn id="35" presetID="21" presetClass="entr" presetSubtype="1"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heel(1)">
                                          <p:cBhvr>
                                            <p:cTn id="37" dur="500"/>
                                            <p:tgtEl>
                                              <p:spTgt spid="42"/>
                                            </p:tgtEl>
                                          </p:cBhvr>
                                        </p:animEffect>
                                      </p:childTnLst>
                                    </p:cTn>
                                  </p:par>
                                  <p:par>
                                    <p:cTn id="38" presetID="8" presetClass="emph" presetSubtype="0" repeatCount="indefinite" fill="hold" grpId="1" nodeType="withEffect">
                                      <p:stCondLst>
                                        <p:cond delay="0"/>
                                      </p:stCondLst>
                                      <p:childTnLst>
                                        <p:animRot by="21600000">
                                          <p:cBhvr>
                                            <p:cTn id="39" dur="500" fill="hold"/>
                                            <p:tgtEl>
                                              <p:spTgt spid="42"/>
                                            </p:tgtEl>
                                            <p:attrNameLst>
                                              <p:attrName>r</p:attrName>
                                            </p:attrNameLst>
                                          </p:cBhvr>
                                        </p:animRot>
                                      </p:childTnLst>
                                    </p:cTn>
                                  </p:par>
                                </p:childTnLst>
                              </p:cTn>
                            </p:par>
                            <p:par>
                              <p:cTn id="40" fill="hold">
                                <p:stCondLst>
                                  <p:cond delay="3349"/>
                                </p:stCondLst>
                                <p:childTnLst>
                                  <p:par>
                                    <p:cTn id="41" presetID="22" presetClass="entr" presetSubtype="8"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childTnLst>
                              </p:cTn>
                            </p:par>
                            <p:par>
                              <p:cTn id="44" fill="hold">
                                <p:stCondLst>
                                  <p:cond delay="3849"/>
                                </p:stCondLst>
                                <p:childTnLst>
                                  <p:par>
                                    <p:cTn id="45" presetID="22" presetClass="entr" presetSubtype="8"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par>
                              <p:cTn id="54" fill="hold">
                                <p:stCondLst>
                                  <p:cond delay="4349"/>
                                </p:stCondLst>
                                <p:childTnLst>
                                  <p:par>
                                    <p:cTn id="55" presetID="22" presetClass="entr" presetSubtype="8"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left)">
                                          <p:cBhvr>
                                            <p:cTn id="60" dur="500"/>
                                            <p:tgtEl>
                                              <p:spTgt spid="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par>
                              <p:cTn id="64" fill="hold">
                                <p:stCondLst>
                                  <p:cond delay="4849"/>
                                </p:stCondLst>
                                <p:childTnLst>
                                  <p:par>
                                    <p:cTn id="65" presetID="22" presetClass="entr" presetSubtype="8"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2" grpId="1" bldLvl="0" animBg="1"/>
          <p:bldP spid="9" grpId="0" bldLvl="0" animBg="1"/>
          <p:bldP spid="10" grpId="0" bldLvl="0" animBg="1"/>
          <p:bldP spid="14" grpId="0"/>
          <p:bldP spid="15" grpId="0" bldLvl="0" animBg="1"/>
          <p:bldP spid="15" grpId="1" bldLvl="0" animBg="1"/>
          <p:bldP spid="24" grpId="0" bldLvl="0" animBg="1"/>
          <p:bldP spid="25" grpId="0" bldLvl="0" animBg="1"/>
          <p:bldP spid="17" grpId="0" bldLvl="0" animBg="1"/>
          <p:bldP spid="18" grpId="0"/>
          <p:bldP spid="8" grpId="0" bldLvl="0" animBg="1"/>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0-#ppt_w/2"/>
                                              </p:val>
                                            </p:tav>
                                            <p:tav tm="100000">
                                              <p:val>
                                                <p:strVal val="#ppt_x"/>
                                              </p:val>
                                            </p:tav>
                                          </p:tavLst>
                                        </p:anim>
                                        <p:anim calcmode="lin" valueType="num">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500"/>
                                            <p:tgtEl>
                                              <p:spTgt spid="15"/>
                                            </p:tgtEl>
                                          </p:cBhvr>
                                        </p:animEffect>
                                      </p:childTnLst>
                                    </p:cTn>
                                  </p:par>
                                  <p:par>
                                    <p:cTn id="13" presetID="8" presetClass="emph" presetSubtype="0" repeatCount="indefinite" fill="hold" grpId="1" nodeType="withEffect">
                                      <p:stCondLst>
                                        <p:cond delay="0"/>
                                      </p:stCondLst>
                                      <p:childTnLst>
                                        <p:animRot by="21600000">
                                          <p:cBhvr>
                                            <p:cTn id="14" dur="500" fill="hold"/>
                                            <p:tgtEl>
                                              <p:spTgt spid="15"/>
                                            </p:tgtEl>
                                            <p:attrNameLst>
                                              <p:attrName>r</p:attrName>
                                            </p:attrNameLst>
                                          </p:cBhvr>
                                        </p:animRo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4"/>
                                            </p:tgtEl>
                                            <p:attrNameLst>
                                              <p:attrName>ppt_y</p:attrName>
                                            </p:attrNameLst>
                                          </p:cBhvr>
                                          <p:tavLst>
                                            <p:tav tm="0">
                                              <p:val>
                                                <p:strVal val="#ppt_y"/>
                                              </p:val>
                                            </p:tav>
                                            <p:tav tm="100000">
                                              <p:val>
                                                <p:strVal val="#ppt_y"/>
                                              </p:val>
                                            </p:tav>
                                          </p:tavLst>
                                        </p:anim>
                                        <p:anim calcmode="lin" valueType="num">
                                          <p:cBhvr>
                                            <p:cTn id="26"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4"/>
                                            </p:tgtEl>
                                          </p:cBhvr>
                                        </p:animEffect>
                                      </p:childTnLst>
                                    </p:cTn>
                                  </p:par>
                                </p:childTnLst>
                              </p:cTn>
                            </p:par>
                            <p:par>
                              <p:cTn id="29" fill="hold">
                                <p:stCondLst>
                                  <p:cond delay="2349"/>
                                </p:stCondLst>
                                <p:childTnLst>
                                  <p:par>
                                    <p:cTn id="30" presetID="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250" fill="hold"/>
                                            <p:tgtEl>
                                              <p:spTgt spid="9"/>
                                            </p:tgtEl>
                                            <p:attrNameLst>
                                              <p:attrName>ppt_x</p:attrName>
                                            </p:attrNameLst>
                                          </p:cBhvr>
                                          <p:tavLst>
                                            <p:tav tm="0">
                                              <p:val>
                                                <p:strVal val="0-#ppt_w/2"/>
                                              </p:val>
                                            </p:tav>
                                            <p:tav tm="100000">
                                              <p:val>
                                                <p:strVal val="#ppt_x"/>
                                              </p:val>
                                            </p:tav>
                                          </p:tavLst>
                                        </p:anim>
                                        <p:anim calcmode="lin" valueType="num">
                                          <p:cBhvr additive="base">
                                            <p:cTn id="33" dur="25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2849"/>
                                </p:stCondLst>
                                <p:childTnLst>
                                  <p:par>
                                    <p:cTn id="35" presetID="21" presetClass="entr" presetSubtype="1"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heel(1)">
                                          <p:cBhvr>
                                            <p:cTn id="37" dur="500"/>
                                            <p:tgtEl>
                                              <p:spTgt spid="42"/>
                                            </p:tgtEl>
                                          </p:cBhvr>
                                        </p:animEffect>
                                      </p:childTnLst>
                                    </p:cTn>
                                  </p:par>
                                  <p:par>
                                    <p:cTn id="38" presetID="8" presetClass="emph" presetSubtype="0" repeatCount="indefinite" fill="hold" grpId="1" nodeType="withEffect">
                                      <p:stCondLst>
                                        <p:cond delay="0"/>
                                      </p:stCondLst>
                                      <p:childTnLst>
                                        <p:animRot by="21600000">
                                          <p:cBhvr>
                                            <p:cTn id="39" dur="500" fill="hold"/>
                                            <p:tgtEl>
                                              <p:spTgt spid="42"/>
                                            </p:tgtEl>
                                            <p:attrNameLst>
                                              <p:attrName>r</p:attrName>
                                            </p:attrNameLst>
                                          </p:cBhvr>
                                        </p:animRot>
                                      </p:childTnLst>
                                    </p:cTn>
                                  </p:par>
                                </p:childTnLst>
                              </p:cTn>
                            </p:par>
                            <p:par>
                              <p:cTn id="40" fill="hold">
                                <p:stCondLst>
                                  <p:cond delay="3349"/>
                                </p:stCondLst>
                                <p:childTnLst>
                                  <p:par>
                                    <p:cTn id="41" presetID="22" presetClass="entr" presetSubtype="8" fill="hold"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childTnLst>
                              </p:cTn>
                            </p:par>
                            <p:par>
                              <p:cTn id="44" fill="hold">
                                <p:stCondLst>
                                  <p:cond delay="3849"/>
                                </p:stCondLst>
                                <p:childTnLst>
                                  <p:par>
                                    <p:cTn id="45" presetID="22" presetClass="entr" presetSubtype="8"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par>
                              <p:cTn id="54" fill="hold">
                                <p:stCondLst>
                                  <p:cond delay="4349"/>
                                </p:stCondLst>
                                <p:childTnLst>
                                  <p:par>
                                    <p:cTn id="55" presetID="22" presetClass="entr" presetSubtype="8"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left)">
                                          <p:cBhvr>
                                            <p:cTn id="60" dur="500"/>
                                            <p:tgtEl>
                                              <p:spTgt spid="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par>
                              <p:cTn id="64" fill="hold">
                                <p:stCondLst>
                                  <p:cond delay="4849"/>
                                </p:stCondLst>
                                <p:childTnLst>
                                  <p:par>
                                    <p:cTn id="65" presetID="22" presetClass="entr" presetSubtype="8" fill="hold"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2" grpId="1" bldLvl="0" animBg="1"/>
          <p:bldP spid="9" grpId="0" bldLvl="0" animBg="1"/>
          <p:bldP spid="10" grpId="0" bldLvl="0" animBg="1"/>
          <p:bldP spid="14" grpId="0"/>
          <p:bldP spid="15" grpId="0" bldLvl="0" animBg="1"/>
          <p:bldP spid="15" grpId="1" bldLvl="0" animBg="1"/>
          <p:bldP spid="24" grpId="0" bldLvl="0" animBg="1"/>
          <p:bldP spid="25" grpId="0" bldLvl="0" animBg="1"/>
          <p:bldP spid="8" grpId="0" bldLvl="0" animBg="1"/>
          <p:bldP spid="16" grpId="0"/>
          <p:bldP spid="17" grpId="0" bldLvl="0" animBg="1"/>
          <p:bldP spid="18"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102" name="文本框 101"/>
          <p:cNvSpPr txBox="1"/>
          <p:nvPr/>
        </p:nvSpPr>
        <p:spPr>
          <a:xfrm>
            <a:off x="1097915" y="959485"/>
            <a:ext cx="9700895" cy="5077460"/>
          </a:xfrm>
          <a:prstGeom prst="rect">
            <a:avLst/>
          </a:prstGeom>
          <a:noFill/>
          <a:ln w="9525">
            <a:noFill/>
          </a:ln>
        </p:spPr>
        <p:txBody>
          <a:bodyPr wrap="square">
            <a:spAutoFit/>
          </a:bodyPr>
          <a:lstStyle/>
          <a:p>
            <a:pPr indent="266700" fontAlgn="auto">
              <a:lnSpc>
                <a:spcPct val="150000"/>
              </a:lnSpc>
            </a:pPr>
            <a:r>
              <a:rPr lang="zh-CN" sz="2400" b="0">
                <a:latin typeface="宋体" panose="02010600030101010101" pitchFamily="2" charset="-122"/>
                <a:ea typeface="宋体" panose="02010600030101010101" pitchFamily="2" charset="-122"/>
                <a:cs typeface="宋体" panose="02010600030101010101" pitchFamily="2" charset="-122"/>
              </a:rPr>
              <a:t>对</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于较为复杂的古典概型概率问题的处理方法：</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转化为几个互斥事件的和，利用互斥事件的概率加法公式求解；</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采用间接法，先求事件</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的对立事件</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的概率，再由</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求事件</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的概率．</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常用的求基本事件个数的方法</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普通列举法</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：把所有的基本事件一一列举出来，此方法适用于情况相对简单的试验．</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列表法</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：是列举法的一种，借助表格，使结果更清晰明了．</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树状图法</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：逐次记录试验结果，适用于进行多次的试验．</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3" name="文本框 2"/>
          <p:cNvSpPr txBox="1"/>
          <p:nvPr/>
        </p:nvSpPr>
        <p:spPr>
          <a:xfrm>
            <a:off x="1145540" y="1315720"/>
            <a:ext cx="9255760" cy="1445260"/>
          </a:xfrm>
          <a:prstGeom prst="rect">
            <a:avLst/>
          </a:prstGeom>
          <a:noFill/>
          <a:ln w="9525">
            <a:noFill/>
          </a:ln>
        </p:spPr>
        <p:txBody>
          <a:bodyPr wrap="square">
            <a:spAutoFit/>
          </a:bodyPr>
          <a:lstStyle/>
          <a:p>
            <a:pPr indent="266700"/>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22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2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江西南昌</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2018</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复习测试</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四位妈妈相约各带一个小孩去观看花卉展，她们选择共享电动车出行，每辆车只能载一大人和一小孩，其中孩子们都表示不坐自己妈妈的车，则</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的小孩坐</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妈妈或</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妈妈的车的概率是</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pic>
        <p:nvPicPr>
          <p:cNvPr id="6" name="图片 5"/>
          <p:cNvPicPr>
            <a:picLocks noChangeAspect="1"/>
          </p:cNvPicPr>
          <p:nvPr/>
        </p:nvPicPr>
        <p:blipFill>
          <a:blip r:embed="rId2" cstate="print"/>
          <a:stretch>
            <a:fillRect/>
          </a:stretch>
        </p:blipFill>
        <p:spPr>
          <a:xfrm>
            <a:off x="3674745" y="2524760"/>
            <a:ext cx="5269865" cy="636270"/>
          </a:xfrm>
          <a:prstGeom prst="rect">
            <a:avLst/>
          </a:prstGeom>
        </p:spPr>
      </p:pic>
      <p:sp>
        <p:nvSpPr>
          <p:cNvPr id="7" name="文本框 6"/>
          <p:cNvSpPr txBox="1"/>
          <p:nvPr/>
        </p:nvSpPr>
        <p:spPr>
          <a:xfrm>
            <a:off x="776605" y="3161030"/>
            <a:ext cx="11205210" cy="2749550"/>
          </a:xfrm>
          <a:prstGeom prst="rect">
            <a:avLst/>
          </a:prstGeom>
          <a:noFill/>
          <a:ln w="9525">
            <a:noFill/>
          </a:ln>
        </p:spPr>
        <p:txBody>
          <a:bodyPr wrap="square">
            <a:spAutoFit/>
          </a:bodyPr>
          <a:lstStyle/>
          <a:p>
            <a:pPr algn="l" fontAlgn="auto">
              <a:lnSpc>
                <a:spcPct val="120000"/>
              </a:lnSpc>
            </a:pP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【解析】设</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的小孩分别是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，所有的坐车方式为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，共</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种，其中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的小孩坐</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妈妈或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妈妈的车有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种，其概率</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【能力解法】</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的小孩等概率坐</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妈妈或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妈妈或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妈妈的车，故选</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fontAlgn="auto">
              <a:lnSpc>
                <a:spcPct val="120000"/>
              </a:lnSpc>
            </a:pP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【答案】D</a:t>
            </a:r>
          </a:p>
        </p:txBody>
      </p:sp>
      <p:pic>
        <p:nvPicPr>
          <p:cNvPr id="8" name="图片 7"/>
          <p:cNvPicPr>
            <a:picLocks noChangeAspect="1"/>
          </p:cNvPicPr>
          <p:nvPr/>
        </p:nvPicPr>
        <p:blipFill>
          <a:blip r:embed="rId3" cstate="print"/>
          <a:stretch>
            <a:fillRect/>
          </a:stretch>
        </p:blipFill>
        <p:spPr>
          <a:xfrm>
            <a:off x="9126220" y="4504690"/>
            <a:ext cx="933450" cy="476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000" fill="hold">
                                          <p:stCondLst>
                                            <p:cond delay="0"/>
                                          </p:stCondLst>
                                        </p:cTn>
                                        <p:tgtEl>
                                          <p:spTgt spid="7"/>
                                        </p:tgtEl>
                                        <p:attrNameLst>
                                          <p:attrName>style.visibility</p:attrName>
                                        </p:attrNameLst>
                                      </p:cBhvr>
                                      <p:to>
                                        <p:strVal val="visible"/>
                                      </p:to>
                                    </p:set>
                                    <p:animEffect transition="in" filter="box(in)">
                                      <p:cBhvr>
                                        <p:cTn id="15" dur="1000"/>
                                        <p:tgtEl>
                                          <p:spTgt spid="7"/>
                                        </p:tgtEl>
                                      </p:cBhvr>
                                    </p:animEffect>
                                  </p:childTnLst>
                                </p:cTn>
                              </p:par>
                              <p:par>
                                <p:cTn id="16" presetID="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102" name="文本框 101"/>
          <p:cNvSpPr txBox="1"/>
          <p:nvPr/>
        </p:nvSpPr>
        <p:spPr>
          <a:xfrm>
            <a:off x="464820" y="1167130"/>
            <a:ext cx="11031220" cy="829945"/>
          </a:xfrm>
          <a:prstGeom prst="rect">
            <a:avLst/>
          </a:prstGeom>
          <a:noFill/>
          <a:ln w="9525">
            <a:noFill/>
          </a:ln>
        </p:spPr>
        <p:txBody>
          <a:bodyPr wrap="square">
            <a:spAutoFit/>
          </a:bodyPr>
          <a:lstStyle/>
          <a:p>
            <a:pPr indent="266700"/>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将一颗质地均匀的骰子</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它是一种各面上分别标有点数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的正方体玩具</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先后抛掷</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次，至少出现一次</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点向上的概率是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________</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0">
              <a:solidFill>
                <a:schemeClr val="bg1"/>
              </a:solidFill>
              <a:latin typeface="楷体" panose="02010609060101010101" pitchFamily="49" charset="-122"/>
              <a:ea typeface="楷体" panose="02010609060101010101" pitchFamily="49" charset="-122"/>
              <a:cs typeface="楷体" panose="02010609060101010101" pitchFamily="49" charset="-122"/>
            </a:endParaRPr>
          </a:p>
        </p:txBody>
      </p:sp>
      <p:sp>
        <p:nvSpPr>
          <p:cNvPr id="3" name="文本框 2"/>
          <p:cNvSpPr txBox="1"/>
          <p:nvPr/>
        </p:nvSpPr>
        <p:spPr>
          <a:xfrm>
            <a:off x="724535" y="1997075"/>
            <a:ext cx="10241915" cy="2676525"/>
          </a:xfrm>
          <a:prstGeom prst="rect">
            <a:avLst/>
          </a:prstGeom>
          <a:noFill/>
        </p:spPr>
        <p:txBody>
          <a:bodyPr wrap="square" rtlCol="0" anchor="t">
            <a:spAutoFit/>
          </a:bodyPr>
          <a:lstStyle/>
          <a:p>
            <a:pPr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【解析】根据题意，将一颗骰子先后抛掷</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次，每次有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种情况，共</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6×6×6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216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种情况．</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记至少出现一次</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点向上为事件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，则其对立事件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为没有一次出现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点向上．</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为先后</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次抛掷同一颗骰子，向上的点数都不是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点，有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5×5×5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125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种情况，</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p>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525780" y="4673600"/>
            <a:ext cx="10330815" cy="1568450"/>
          </a:xfrm>
          <a:prstGeom prst="rect">
            <a:avLst/>
          </a:prstGeom>
          <a:noFill/>
        </p:spPr>
        <p:txBody>
          <a:bodyPr wrap="square" rtlCol="0" anchor="t">
            <a:spAutoFit/>
          </a:bodyPr>
          <a:lstStyle/>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【反思】</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利用古典概型求解概率问题时，若某一个事件的概率较难求解或者情况比较复杂时，则常先求其对立事件的概率，再利用公式求这个事件的概率．一般地，含有</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至多</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至少</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不都</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型的概率问题，利用对立事件的概率公式较为简单．</a:t>
            </a:r>
            <a:endParaRPr lang="zh-CN" altLang="en-US" sz="2400"/>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pic>
        <p:nvPicPr>
          <p:cNvPr id="6" name="图片 5"/>
          <p:cNvPicPr>
            <a:picLocks noChangeAspect="1"/>
          </p:cNvPicPr>
          <p:nvPr/>
        </p:nvPicPr>
        <p:blipFill>
          <a:blip r:embed="rId2" cstate="print"/>
          <a:stretch>
            <a:fillRect/>
          </a:stretch>
        </p:blipFill>
        <p:spPr>
          <a:xfrm>
            <a:off x="1834515" y="3445510"/>
            <a:ext cx="4487545" cy="678815"/>
          </a:xfrm>
          <a:prstGeom prst="rect">
            <a:avLst/>
          </a:prstGeom>
        </p:spPr>
      </p:pic>
      <p:pic>
        <p:nvPicPr>
          <p:cNvPr id="7" name="图片 6"/>
          <p:cNvPicPr>
            <a:picLocks noChangeAspect="1"/>
          </p:cNvPicPr>
          <p:nvPr/>
        </p:nvPicPr>
        <p:blipFill>
          <a:blip r:embed="rId3" cstate="print"/>
          <a:stretch>
            <a:fillRect/>
          </a:stretch>
        </p:blipFill>
        <p:spPr>
          <a:xfrm>
            <a:off x="840740" y="4124325"/>
            <a:ext cx="1445895" cy="549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ppt_x</p:attrName>
                                        </p:attrNameLst>
                                      </p:cBhvr>
                                      <p:tavLst>
                                        <p:tav tm="0">
                                          <p:val>
                                            <p:strVal val="#ppt_x-.2"/>
                                          </p:val>
                                        </p:tav>
                                        <p:tav tm="100000">
                                          <p:val>
                                            <p:strVal val="#ppt_x"/>
                                          </p:val>
                                        </p:tav>
                                      </p:tavLst>
                                    </p:anim>
                                    <p:anim calcmode="lin" valueType="num">
                                      <p:cBhvr>
                                        <p:cTn id="14"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5" dur="1000"/>
                                        <p:tgtEl>
                                          <p:spTgt spid="3"/>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102" name="文本框 101"/>
          <p:cNvSpPr txBox="1"/>
          <p:nvPr/>
        </p:nvSpPr>
        <p:spPr>
          <a:xfrm>
            <a:off x="1058545" y="1137285"/>
            <a:ext cx="9496425" cy="2306320"/>
          </a:xfrm>
          <a:prstGeom prst="rect">
            <a:avLst/>
          </a:prstGeom>
          <a:noFill/>
          <a:ln w="9525">
            <a:noFill/>
          </a:ln>
        </p:spPr>
        <p:txBody>
          <a:bodyPr wrap="square">
            <a:spAutoFit/>
          </a:bodyPr>
          <a:lstStyle/>
          <a:p>
            <a:pPr indent="266700" fontAlgn="auto">
              <a:lnSpc>
                <a:spcPct val="120000"/>
              </a:lnSpc>
            </a:pP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6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已知集合</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M</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，从集合</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M</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中有放回地任取两元素</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作为点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的坐标．</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写出这个试验的所有基本事件，并求出基本事件的个数；</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落在坐标轴上的概率；</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落在圆</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内的概率．</a:t>
            </a:r>
            <a:endParaRPr lang="zh-CN" altLang="en-US" sz="2400" b="0">
              <a:solidFill>
                <a:schemeClr val="bg1"/>
              </a:solidFill>
              <a:latin typeface="楷体" panose="02010609060101010101" pitchFamily="49" charset="-122"/>
              <a:ea typeface="楷体" panose="02010609060101010101" pitchFamily="49" charset="-122"/>
              <a:cs typeface="楷体" panose="02010609060101010101" pitchFamily="49" charset="-122"/>
            </a:endParaRPr>
          </a:p>
        </p:txBody>
      </p:sp>
      <p:sp>
        <p:nvSpPr>
          <p:cNvPr id="3" name="文本框 2"/>
          <p:cNvSpPr txBox="1"/>
          <p:nvPr/>
        </p:nvSpPr>
        <p:spPr>
          <a:xfrm>
            <a:off x="835025" y="3576320"/>
            <a:ext cx="10428605" cy="1938020"/>
          </a:xfrm>
          <a:prstGeom prst="rect">
            <a:avLst/>
          </a:prstGeom>
          <a:noFill/>
        </p:spPr>
        <p:txBody>
          <a:bodyPr wrap="square" rtlCol="0" anchor="t">
            <a:spAutoFit/>
          </a:bodyPr>
          <a:lstStyle/>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【分析】</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(1)</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因为是有放回地任取两个数，所以共有</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4×4</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16</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种取法，按规律一一列举即可；</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点</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P</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落在坐标轴上，即横坐标为</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0</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或纵坐标为</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0</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，从总的基本事件中找出此事件包含的基本事件，利用古典概型的概率计算公式计算即可；</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(3)</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找到满足</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x</a:t>
            </a:r>
            <a:r>
              <a:rPr lang="en-US" sz="2400" baseline="300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y</a:t>
            </a:r>
            <a:r>
              <a:rPr lang="en-US" sz="2400" baseline="300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4</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的点的坐标，其个数与总的基本事件数之比即为所求事件的概率．</a:t>
            </a:r>
            <a:endParaRPr lang="zh-CN" altLang="en-US" sz="2400"/>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102"/>
                                        </p:tgtEl>
                                        <p:attrNameLst>
                                          <p:attrName>style.visibility</p:attrName>
                                        </p:attrNameLst>
                                      </p:cBhvr>
                                      <p:to>
                                        <p:strVal val="visible"/>
                                      </p:to>
                                    </p:set>
                                    <p:animEffect transition="in" filter="wheel(1)">
                                      <p:cBhvr>
                                        <p:cTn id="7" dur="1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102" name="文本框 101"/>
          <p:cNvSpPr txBox="1"/>
          <p:nvPr/>
        </p:nvSpPr>
        <p:spPr>
          <a:xfrm>
            <a:off x="445135" y="756920"/>
            <a:ext cx="10929620" cy="829945"/>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M</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中有放回地任取两元素作为点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的坐标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，所有基本事件如表</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1378585" y="1191895"/>
          <a:ext cx="9434830" cy="1828800"/>
        </p:xfrm>
        <a:graphic>
          <a:graphicData uri="http://schemas.openxmlformats.org/drawingml/2006/table">
            <a:tbl>
              <a:tblPr firstRow="1" bandRow="1">
                <a:tableStyleId>{5940675A-B579-460E-94D1-54222C63F5DA}</a:tableStyleId>
              </a:tblPr>
              <a:tblGrid>
                <a:gridCol w="1611630"/>
                <a:gridCol w="2159635"/>
                <a:gridCol w="1889760"/>
                <a:gridCol w="1885315"/>
                <a:gridCol w="1888490"/>
              </a:tblGrid>
              <a:tr h="36576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yx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0</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1</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2</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(－1，2)</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(0，2)</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(1，2)</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(2，1)</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(2，2)</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591185" y="3020695"/>
            <a:ext cx="11010265" cy="341503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共有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个基本事件．</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用事件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表示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落在坐标轴上</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这一事件，</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个基本事件组成，</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落在坐标轴上的概率为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用事件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表示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落在圆</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内</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这一事件，</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个基本事件组成，</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所以点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落在圆</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内的概率为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pic>
        <p:nvPicPr>
          <p:cNvPr id="6" name="图片 5"/>
          <p:cNvPicPr>
            <a:picLocks noChangeAspect="1"/>
          </p:cNvPicPr>
          <p:nvPr/>
        </p:nvPicPr>
        <p:blipFill>
          <a:blip r:embed="rId2" cstate="print"/>
          <a:stretch>
            <a:fillRect/>
          </a:stretch>
        </p:blipFill>
        <p:spPr>
          <a:xfrm>
            <a:off x="2309495" y="4530090"/>
            <a:ext cx="295275" cy="396240"/>
          </a:xfrm>
          <a:prstGeom prst="rect">
            <a:avLst/>
          </a:prstGeom>
        </p:spPr>
      </p:pic>
      <p:pic>
        <p:nvPicPr>
          <p:cNvPr id="7" name="图片 6"/>
          <p:cNvPicPr>
            <a:picLocks noChangeAspect="1"/>
          </p:cNvPicPr>
          <p:nvPr/>
        </p:nvPicPr>
        <p:blipFill>
          <a:blip r:embed="rId3" cstate="print"/>
          <a:stretch>
            <a:fillRect/>
          </a:stretch>
        </p:blipFill>
        <p:spPr>
          <a:xfrm>
            <a:off x="6807835" y="4365625"/>
            <a:ext cx="370205" cy="560705"/>
          </a:xfrm>
          <a:prstGeom prst="rect">
            <a:avLst/>
          </a:prstGeom>
        </p:spPr>
      </p:pic>
      <p:pic>
        <p:nvPicPr>
          <p:cNvPr id="8" name="图片 7"/>
          <p:cNvPicPr>
            <a:picLocks noChangeAspect="1"/>
          </p:cNvPicPr>
          <p:nvPr/>
        </p:nvPicPr>
        <p:blipFill>
          <a:blip r:embed="rId4" cstate="print"/>
          <a:stretch>
            <a:fillRect/>
          </a:stretch>
        </p:blipFill>
        <p:spPr>
          <a:xfrm>
            <a:off x="2309495" y="5958205"/>
            <a:ext cx="353060" cy="398145"/>
          </a:xfrm>
          <a:prstGeom prst="rect">
            <a:avLst/>
          </a:prstGeom>
        </p:spPr>
      </p:pic>
      <p:pic>
        <p:nvPicPr>
          <p:cNvPr id="9" name="图片 8"/>
          <p:cNvPicPr>
            <a:picLocks noChangeAspect="1"/>
          </p:cNvPicPr>
          <p:nvPr/>
        </p:nvPicPr>
        <p:blipFill>
          <a:blip r:embed="rId5" cstate="print"/>
          <a:stretch>
            <a:fillRect/>
          </a:stretch>
        </p:blipFill>
        <p:spPr>
          <a:xfrm>
            <a:off x="7705725" y="5906135"/>
            <a:ext cx="314325" cy="450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000" fill="hold">
                                          <p:stCondLst>
                                            <p:cond delay="0"/>
                                          </p:stCondLst>
                                        </p:cTn>
                                        <p:tgtEl>
                                          <p:spTgt spid="102"/>
                                        </p:tgtEl>
                                        <p:attrNameLst>
                                          <p:attrName>style.visibility</p:attrName>
                                        </p:attrNameLst>
                                      </p:cBhvr>
                                      <p:to>
                                        <p:strVal val="visible"/>
                                      </p:to>
                                    </p:set>
                                    <p:animEffect transition="in" filter="box(in)">
                                      <p:cBhvr>
                                        <p:cTn id="7" dur="1000"/>
                                        <p:tgtEl>
                                          <p:spTgt spid="102"/>
                                        </p:tgtEl>
                                      </p:cBhvr>
                                    </p:animEffect>
                                  </p:childTnLst>
                                </p:cTn>
                              </p:par>
                              <p:par>
                                <p:cTn id="8" presetID="4" presetClass="entr" presetSubtype="16" fill="hold" nodeType="withEffect">
                                  <p:stCondLst>
                                    <p:cond delay="0"/>
                                  </p:stCondLst>
                                  <p:childTnLst>
                                    <p:set>
                                      <p:cBhvr>
                                        <p:cTn id="9" dur="1000" fill="hold">
                                          <p:stCondLst>
                                            <p:cond delay="0"/>
                                          </p:stCondLst>
                                        </p:cTn>
                                        <p:tgtEl>
                                          <p:spTgt spid="3"/>
                                        </p:tgtEl>
                                        <p:attrNameLst>
                                          <p:attrName>style.visibility</p:attrName>
                                        </p:attrNameLst>
                                      </p:cBhvr>
                                      <p:to>
                                        <p:strVal val="visible"/>
                                      </p:to>
                                    </p:set>
                                    <p:animEffect transition="in" filter="box(in)">
                                      <p:cBhvr>
                                        <p:cTn id="10" dur="1000"/>
                                        <p:tgtEl>
                                          <p:spTgt spid="3"/>
                                        </p:tgtEl>
                                      </p:cBhvr>
                                    </p:animEffect>
                                  </p:childTnLst>
                                </p:cTn>
                              </p:par>
                              <p:par>
                                <p:cTn id="11" presetID="4" presetClass="entr" presetSubtype="16" fill="hold" grpId="0" nodeType="withEffect">
                                  <p:stCondLst>
                                    <p:cond delay="0"/>
                                  </p:stCondLst>
                                  <p:childTnLst>
                                    <p:set>
                                      <p:cBhvr>
                                        <p:cTn id="12" dur="1000" fill="hold">
                                          <p:stCondLst>
                                            <p:cond delay="0"/>
                                          </p:stCondLst>
                                        </p:cTn>
                                        <p:tgtEl>
                                          <p:spTgt spid="4"/>
                                        </p:tgtEl>
                                        <p:attrNameLst>
                                          <p:attrName>style.visibility</p:attrName>
                                        </p:attrNameLst>
                                      </p:cBhvr>
                                      <p:to>
                                        <p:strVal val="visible"/>
                                      </p:to>
                                    </p:set>
                                    <p:animEffect transition="in" filter="box(in)">
                                      <p:cBhvr>
                                        <p:cTn id="13" dur="1000"/>
                                        <p:tgtEl>
                                          <p:spTgt spid="4"/>
                                        </p:tgtEl>
                                      </p:cBhvr>
                                    </p:animEffect>
                                  </p:childTnLst>
                                </p:cTn>
                              </p:par>
                              <p:par>
                                <p:cTn id="14" presetID="4"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par>
                                <p:cTn id="17" presetID="4"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2000"/>
                                        <p:tgtEl>
                                          <p:spTgt spid="7"/>
                                        </p:tgtEl>
                                      </p:cBhvr>
                                    </p:animEffect>
                                  </p:childTnLst>
                                </p:cTn>
                              </p:par>
                              <p:par>
                                <p:cTn id="20" presetID="4"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2000"/>
                                        <p:tgtEl>
                                          <p:spTgt spid="8"/>
                                        </p:tgtEl>
                                      </p:cBhvr>
                                    </p:animEffect>
                                  </p:childTnLst>
                                </p:cTn>
                              </p:par>
                              <p:par>
                                <p:cTn id="23" presetID="4" presetClass="entr" presetSubtype="1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102" name="文本框 101"/>
          <p:cNvSpPr txBox="1"/>
          <p:nvPr/>
        </p:nvSpPr>
        <p:spPr>
          <a:xfrm>
            <a:off x="915035" y="1466215"/>
            <a:ext cx="9949180" cy="2676525"/>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7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小明准备到上海参观世博会博物馆，但只需要一名家长陪同前往，爸爸、妈妈都很愿意陪同，于是商定用抛掷硬币的方法决定由谁陪同．每次掷一枚硬币，连掷三次．</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用树状图列举三次抛掷硬币的所有结果．</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若规定：有两次或两次以上正面向上，由爸爸陪同前往上海；有两次或两次以上反面向上，则由妈妈陪同前往上海．分别求由爸爸陪同小明前往上海和由妈妈陪同小明前往上海的概率．</a:t>
            </a:r>
            <a:endParaRPr lang="zh-CN" altLang="en-US" sz="2400">
              <a:latin typeface="楷体" panose="02010609060101010101" pitchFamily="49" charset="-122"/>
              <a:ea typeface="楷体" panose="02010609060101010101" pitchFamily="49" charset="-122"/>
              <a:cs typeface="楷体" panose="02010609060101010101" pitchFamily="49" charset="-122"/>
            </a:endParaRPr>
          </a:p>
        </p:txBody>
      </p:sp>
      <p:sp>
        <p:nvSpPr>
          <p:cNvPr id="3" name="文本框 2"/>
          <p:cNvSpPr txBox="1"/>
          <p:nvPr/>
        </p:nvSpPr>
        <p:spPr>
          <a:xfrm>
            <a:off x="776605" y="4219575"/>
            <a:ext cx="10226040" cy="1198880"/>
          </a:xfrm>
          <a:prstGeom prst="rect">
            <a:avLst/>
          </a:prstGeom>
          <a:noFill/>
        </p:spPr>
        <p:txBody>
          <a:bodyPr wrap="square" rtlCol="0" anchor="t">
            <a:spAutoFit/>
          </a:bodyPr>
          <a:lstStyle/>
          <a:p>
            <a:pPr indent="266700"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【分析】</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(1)</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列举出所有情况即可；</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由有两次或两次以上正面向上的情况占总情况的多少可求得爸爸陪同的概率，由有两次或两次以上反面向上的情况占总情况的多少可求得妈妈陪同的概率</a:t>
            </a:r>
            <a:r>
              <a:rPr lang="zh-CN" sz="2400">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diamond(in)">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102" name="文本框 101"/>
          <p:cNvSpPr txBox="1"/>
          <p:nvPr/>
        </p:nvSpPr>
        <p:spPr>
          <a:xfrm>
            <a:off x="664845" y="893445"/>
            <a:ext cx="7937500" cy="460375"/>
          </a:xfrm>
          <a:prstGeom prst="rect">
            <a:avLst/>
          </a:prstGeom>
          <a:noFill/>
          <a:ln w="9525">
            <a:noFill/>
          </a:ln>
        </p:spPr>
        <p:txBody>
          <a:bodyPr wrap="square">
            <a:spAutoFit/>
          </a:bodyPr>
          <a:lstStyle/>
          <a:p>
            <a:pPr indent="266700"/>
            <a:r>
              <a:rPr lang="zh-CN" sz="2400" b="0">
                <a:latin typeface="宋体" panose="02010600030101010101" pitchFamily="2" charset="-122"/>
                <a:ea typeface="宋体" panose="02010600030101010101" pitchFamily="2" charset="-122"/>
                <a:cs typeface="宋体" panose="02010600030101010101" pitchFamily="2" charset="-122"/>
              </a:rPr>
              <a:t>【解</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列树状图如下</a:t>
            </a:r>
            <a:r>
              <a:rPr lang="zh-CN" sz="2400" b="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p:nvPr/>
        </p:nvPicPr>
        <p:blipFill>
          <a:blip r:embed="rId2" cstate="print"/>
          <a:stretch>
            <a:fillRect/>
          </a:stretch>
        </p:blipFill>
        <p:spPr>
          <a:xfrm>
            <a:off x="3662045" y="1353820"/>
            <a:ext cx="4514215" cy="2265045"/>
          </a:xfrm>
          <a:prstGeom prst="rect">
            <a:avLst/>
          </a:prstGeom>
          <a:noFill/>
          <a:ln w="9525">
            <a:noFill/>
          </a:ln>
        </p:spPr>
      </p:pic>
      <p:sp>
        <p:nvSpPr>
          <p:cNvPr id="103" name="文本框 102"/>
          <p:cNvSpPr txBox="1"/>
          <p:nvPr/>
        </p:nvSpPr>
        <p:spPr>
          <a:xfrm>
            <a:off x="1647190" y="3618865"/>
            <a:ext cx="7937500" cy="193802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可知，基本事件总数为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，有两次或两次以上正面向上包含的基本事件数为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由爸爸陪同前往</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有两次或两次以上反面向上包含的基本事件数为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由妈妈陪同前往</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0">
              <a:solidFill>
                <a:schemeClr val="bg1"/>
              </a:solidFill>
              <a:latin typeface="楷体" panose="02010609060101010101" pitchFamily="49" charset="-122"/>
              <a:ea typeface="楷体" panose="02010609060101010101" pitchFamily="49" charset="-122"/>
              <a:cs typeface="宋体" panose="02010600030101010101" pitchFamily="2" charset="-122"/>
            </a:endParaRPr>
          </a:p>
        </p:txBody>
      </p:sp>
      <p:sp>
        <p:nvSpPr>
          <p:cNvPr id="4" name="文本框 3"/>
          <p:cNvSpPr txBox="1"/>
          <p:nvPr/>
        </p:nvSpPr>
        <p:spPr>
          <a:xfrm>
            <a:off x="1543050" y="5420995"/>
            <a:ext cx="8612505" cy="829945"/>
          </a:xfrm>
          <a:prstGeom prst="rect">
            <a:avLst/>
          </a:prstGeom>
          <a:noFill/>
        </p:spPr>
        <p:txBody>
          <a:bodyPr wrap="square" rtlCol="0" anchor="t">
            <a:spAutoFit/>
          </a:bodyPr>
          <a:lstStyle/>
          <a:p>
            <a:pPr indent="266700"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【反思】</a:t>
            </a:r>
            <a:r>
              <a:rPr lang="zh-CN" sz="2400">
                <a:solidFill>
                  <a:schemeClr val="bg1"/>
                </a:solidFill>
                <a:latin typeface="楷体" panose="02010609060101010101" pitchFamily="49" charset="-122"/>
                <a:ea typeface="楷体" panose="02010609060101010101" pitchFamily="49" charset="-122"/>
                <a:cs typeface="宋体" panose="02010600030101010101" pitchFamily="2" charset="-122"/>
                <a:sym typeface="+mn-ea"/>
              </a:rPr>
              <a:t>对于相对较复杂的概率问题，列树状图或表格能有效避免列举不全的情况，使解题思路清晰明了．</a:t>
            </a:r>
            <a:endParaRPr lang="zh-CN" altLang="en-US"/>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pic>
        <p:nvPicPr>
          <p:cNvPr id="6" name="图片 5"/>
          <p:cNvPicPr>
            <a:picLocks noChangeAspect="1"/>
          </p:cNvPicPr>
          <p:nvPr/>
        </p:nvPicPr>
        <p:blipFill>
          <a:blip r:embed="rId3" cstate="print"/>
          <a:stretch>
            <a:fillRect/>
          </a:stretch>
        </p:blipFill>
        <p:spPr>
          <a:xfrm>
            <a:off x="5030470" y="4344670"/>
            <a:ext cx="428625" cy="485775"/>
          </a:xfrm>
          <a:prstGeom prst="rect">
            <a:avLst/>
          </a:prstGeom>
        </p:spPr>
      </p:pic>
      <p:pic>
        <p:nvPicPr>
          <p:cNvPr id="7" name="图片 6"/>
          <p:cNvPicPr>
            <a:picLocks noChangeAspect="1"/>
          </p:cNvPicPr>
          <p:nvPr/>
        </p:nvPicPr>
        <p:blipFill>
          <a:blip r:embed="rId4" cstate="print"/>
          <a:stretch>
            <a:fillRect/>
          </a:stretch>
        </p:blipFill>
        <p:spPr>
          <a:xfrm>
            <a:off x="5030470" y="5118735"/>
            <a:ext cx="342900" cy="438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1000" fill="hold"/>
                                        <p:tgtEl>
                                          <p:spTgt spid="102"/>
                                        </p:tgtEl>
                                        <p:attrNameLst>
                                          <p:attrName>ppt_w</p:attrName>
                                        </p:attrNameLst>
                                      </p:cBhvr>
                                      <p:tavLst>
                                        <p:tav tm="0">
                                          <p:val>
                                            <p:fltVal val="0"/>
                                          </p:val>
                                        </p:tav>
                                        <p:tav tm="100000">
                                          <p:val>
                                            <p:strVal val="#ppt_w"/>
                                          </p:val>
                                        </p:tav>
                                      </p:tavLst>
                                    </p:anim>
                                    <p:anim calcmode="lin" valueType="num">
                                      <p:cBhvr>
                                        <p:cTn id="8" dur="1000" fill="hold"/>
                                        <p:tgtEl>
                                          <p:spTgt spid="102"/>
                                        </p:tgtEl>
                                        <p:attrNameLst>
                                          <p:attrName>ppt_h</p:attrName>
                                        </p:attrNameLst>
                                      </p:cBhvr>
                                      <p:tavLst>
                                        <p:tav tm="0">
                                          <p:val>
                                            <p:fltVal val="0"/>
                                          </p:val>
                                        </p:tav>
                                        <p:tav tm="100000">
                                          <p:val>
                                            <p:strVal val="#ppt_h"/>
                                          </p:val>
                                        </p:tav>
                                      </p:tavLst>
                                    </p:anim>
                                    <p:anim calcmode="lin" valueType="num">
                                      <p:cBhvr>
                                        <p:cTn id="9" dur="1000" fill="hold"/>
                                        <p:tgtEl>
                                          <p:spTgt spid="102"/>
                                        </p:tgtEl>
                                        <p:attrNameLst>
                                          <p:attrName>style.rotation</p:attrName>
                                        </p:attrNameLst>
                                      </p:cBhvr>
                                      <p:tavLst>
                                        <p:tav tm="0">
                                          <p:val>
                                            <p:fltVal val="90"/>
                                          </p:val>
                                        </p:tav>
                                        <p:tav tm="100000">
                                          <p:val>
                                            <p:fltVal val="0"/>
                                          </p:val>
                                        </p:tav>
                                      </p:tavLst>
                                    </p:anim>
                                    <p:animEffect transition="in" filter="fade">
                                      <p:cBhvr>
                                        <p:cTn id="10" dur="1000"/>
                                        <p:tgtEl>
                                          <p:spTgt spid="10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31" presetClass="entr" presetSubtype="0" fill="hold" grpId="0" nodeType="withEffect">
                                  <p:stCondLst>
                                    <p:cond delay="0"/>
                                  </p:stCondLst>
                                  <p:childTnLst>
                                    <p:set>
                                      <p:cBhvr>
                                        <p:cTn id="26" dur="1" fill="hold">
                                          <p:stCondLst>
                                            <p:cond delay="0"/>
                                          </p:stCondLst>
                                        </p:cTn>
                                        <p:tgtEl>
                                          <p:spTgt spid="103"/>
                                        </p:tgtEl>
                                        <p:attrNameLst>
                                          <p:attrName>style.visibility</p:attrName>
                                        </p:attrNameLst>
                                      </p:cBhvr>
                                      <p:to>
                                        <p:strVal val="visible"/>
                                      </p:to>
                                    </p:set>
                                    <p:anim calcmode="lin" valueType="num">
                                      <p:cBhvr>
                                        <p:cTn id="27" dur="1000" fill="hold"/>
                                        <p:tgtEl>
                                          <p:spTgt spid="103"/>
                                        </p:tgtEl>
                                        <p:attrNameLst>
                                          <p:attrName>ppt_w</p:attrName>
                                        </p:attrNameLst>
                                      </p:cBhvr>
                                      <p:tavLst>
                                        <p:tav tm="0">
                                          <p:val>
                                            <p:fltVal val="0"/>
                                          </p:val>
                                        </p:tav>
                                        <p:tav tm="100000">
                                          <p:val>
                                            <p:strVal val="#ppt_w"/>
                                          </p:val>
                                        </p:tav>
                                      </p:tavLst>
                                    </p:anim>
                                    <p:anim calcmode="lin" valueType="num">
                                      <p:cBhvr>
                                        <p:cTn id="28" dur="1000" fill="hold"/>
                                        <p:tgtEl>
                                          <p:spTgt spid="103"/>
                                        </p:tgtEl>
                                        <p:attrNameLst>
                                          <p:attrName>ppt_h</p:attrName>
                                        </p:attrNameLst>
                                      </p:cBhvr>
                                      <p:tavLst>
                                        <p:tav tm="0">
                                          <p:val>
                                            <p:fltVal val="0"/>
                                          </p:val>
                                        </p:tav>
                                        <p:tav tm="100000">
                                          <p:val>
                                            <p:strVal val="#ppt_h"/>
                                          </p:val>
                                        </p:tav>
                                      </p:tavLst>
                                    </p:anim>
                                    <p:anim calcmode="lin" valueType="num">
                                      <p:cBhvr>
                                        <p:cTn id="29" dur="1000" fill="hold"/>
                                        <p:tgtEl>
                                          <p:spTgt spid="103"/>
                                        </p:tgtEl>
                                        <p:attrNameLst>
                                          <p:attrName>style.rotation</p:attrName>
                                        </p:attrNameLst>
                                      </p:cBhvr>
                                      <p:tavLst>
                                        <p:tav tm="0">
                                          <p:val>
                                            <p:fltVal val="90"/>
                                          </p:val>
                                        </p:tav>
                                        <p:tav tm="100000">
                                          <p:val>
                                            <p:fltVal val="0"/>
                                          </p:val>
                                        </p:tav>
                                      </p:tavLst>
                                    </p:anim>
                                    <p:animEffect transition="in" filter="fade">
                                      <p:cBhvr>
                                        <p:cTn id="30" dur="1000"/>
                                        <p:tgtEl>
                                          <p:spTgt spid="103"/>
                                        </p:tgtEl>
                                      </p:cBhvr>
                                    </p:animEffect>
                                  </p:childTnLst>
                                </p:cTn>
                              </p:par>
                            </p:childTnLst>
                          </p:cTn>
                        </p:par>
                      </p:childTnLst>
                    </p:cTn>
                  </p:par>
                  <p:par>
                    <p:cTn id="31" fill="hold">
                      <p:stCondLst>
                        <p:cond delay="indefinite"/>
                      </p:stCondLst>
                      <p:childTnLst>
                        <p:par>
                          <p:cTn id="32" fill="hold">
                            <p:stCondLst>
                              <p:cond delay="0"/>
                            </p:stCondLst>
                            <p:childTnLst>
                              <p:par>
                                <p:cTn id="33" presetID="48" presetClass="entr" presetSubtype="0" accel="5000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6"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37" dur="1000" fill="hold"/>
                                        <p:tgtEl>
                                          <p:spTgt spid="4"/>
                                        </p:tgtEl>
                                        <p:attrNameLst>
                                          <p:attrName>ppt_y</p:attrName>
                                        </p:attrNameLst>
                                      </p:cBhvr>
                                      <p:tavLst>
                                        <p:tav tm="0">
                                          <p:val>
                                            <p:strVal val="#ppt_y"/>
                                          </p:val>
                                        </p:tav>
                                        <p:tav tm="100000">
                                          <p:val>
                                            <p:strVal val="#ppt_y"/>
                                          </p:val>
                                        </p:tav>
                                      </p:tavLst>
                                    </p:anim>
                                    <p:animEffect transition="in" filter="fade">
                                      <p:cBhvr>
                                        <p:cTn id="3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103" name="文本框 102"/>
          <p:cNvSpPr txBox="1"/>
          <p:nvPr/>
        </p:nvSpPr>
        <p:spPr>
          <a:xfrm>
            <a:off x="377190" y="868045"/>
            <a:ext cx="7750810" cy="521970"/>
          </a:xfrm>
          <a:prstGeom prst="rect">
            <a:avLst/>
          </a:prstGeom>
          <a:noFill/>
          <a:ln w="9525">
            <a:noFill/>
          </a:ln>
        </p:spPr>
        <p:txBody>
          <a:bodyPr wrap="square">
            <a:spAutoFit/>
          </a:bodyPr>
          <a:lstStyle/>
          <a:p>
            <a:pPr algn="l"/>
            <a:r>
              <a:rPr lang="zh-CN" sz="2800" b="0" u="none">
                <a:solidFill>
                  <a:schemeClr val="bg1"/>
                </a:solidFill>
                <a:latin typeface="+mn-ea"/>
                <a:cs typeface="+mn-ea"/>
              </a:rPr>
              <a:t>方法4</a:t>
            </a:r>
            <a:r>
              <a:rPr lang="zh-CN" sz="2800" b="0">
                <a:solidFill>
                  <a:schemeClr val="bg1"/>
                </a:solidFill>
                <a:latin typeface="+mn-ea"/>
                <a:cs typeface="+mn-ea"/>
              </a:rPr>
              <a:t>    </a:t>
            </a:r>
            <a:r>
              <a:rPr lang="zh-CN" sz="2800" b="0" u="none">
                <a:solidFill>
                  <a:schemeClr val="bg1"/>
                </a:solidFill>
                <a:latin typeface="+mn-ea"/>
                <a:cs typeface="+mn-ea"/>
              </a:rPr>
              <a:t>几何概型及其概率计算方法</a:t>
            </a:r>
          </a:p>
        </p:txBody>
      </p:sp>
      <p:sp>
        <p:nvSpPr>
          <p:cNvPr id="4" name="文本框 3"/>
          <p:cNvSpPr txBox="1"/>
          <p:nvPr/>
        </p:nvSpPr>
        <p:spPr>
          <a:xfrm>
            <a:off x="1048385" y="1721485"/>
            <a:ext cx="9571355" cy="3415030"/>
          </a:xfrm>
          <a:prstGeom prst="rect">
            <a:avLst/>
          </a:prstGeom>
          <a:noFill/>
        </p:spPr>
        <p:txBody>
          <a:bodyPr wrap="square" rtlCol="0" anchor="t">
            <a:spAutoFit/>
          </a:bodyPr>
          <a:lstStyle/>
          <a:p>
            <a:pPr fontAlgn="auto">
              <a:lnSpc>
                <a:spcPct val="150000"/>
              </a:lnSpc>
            </a:pPr>
            <a:r>
              <a:rPr lang="en-US"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求解与长度、角度有关的几何概型的方法</a:t>
            </a:r>
            <a:endParaRPr lang="en-US"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①</a:t>
            </a:r>
            <a:r>
              <a:rPr lang="zh-CN"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设线段</a:t>
            </a:r>
            <a:r>
              <a:rPr lang="en-US" sz="2400" i="1">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l</a:t>
            </a:r>
            <a:r>
              <a:rPr lang="zh-CN"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是线段</a:t>
            </a:r>
            <a:r>
              <a:rPr lang="en-US" sz="2400" i="1">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L</a:t>
            </a:r>
            <a:r>
              <a:rPr lang="zh-CN"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的一部分，向线段</a:t>
            </a:r>
            <a:r>
              <a:rPr lang="en-US" sz="2400" i="1">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L</a:t>
            </a:r>
            <a:r>
              <a:rPr lang="zh-CN"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上任投一点，点落在线段</a:t>
            </a:r>
            <a:r>
              <a:rPr lang="en-US" sz="2400" i="1">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l</a:t>
            </a:r>
            <a:r>
              <a:rPr lang="zh-CN"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上的概率       ；</a:t>
            </a:r>
            <a:endParaRPr lang="en-US"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②</a:t>
            </a:r>
            <a:r>
              <a:rPr lang="zh-CN" sz="2400">
                <a:solidFill>
                  <a:schemeClr val="bg1"/>
                </a:solidFill>
                <a:effectLst/>
                <a:latin typeface="宋体" panose="02010600030101010101" pitchFamily="2" charset="-122"/>
                <a:ea typeface="宋体" panose="02010600030101010101" pitchFamily="2" charset="-122"/>
                <a:cs typeface="宋体" panose="02010600030101010101" pitchFamily="2" charset="-122"/>
                <a:sym typeface="+mn-ea"/>
              </a:rPr>
              <a:t>当涉及射线的转动，如扇形中有关落点区域问题时，应以角的大小作为区域测度来计算概率，且不可用线段代替，这是两种不同的测度．</a:t>
            </a:r>
            <a:endParaRPr lang="zh-CN" altLang="en-US" sz="2400"/>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pic>
        <p:nvPicPr>
          <p:cNvPr id="6" name="图片 5"/>
          <p:cNvPicPr>
            <a:picLocks noChangeAspect="1"/>
          </p:cNvPicPr>
          <p:nvPr/>
        </p:nvPicPr>
        <p:blipFill>
          <a:blip r:embed="rId2" cstate="print"/>
          <a:stretch>
            <a:fillRect/>
          </a:stretch>
        </p:blipFill>
        <p:spPr>
          <a:xfrm>
            <a:off x="1797050" y="2916555"/>
            <a:ext cx="904875" cy="495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103" name="文本框 102"/>
          <p:cNvSpPr txBox="1"/>
          <p:nvPr/>
        </p:nvSpPr>
        <p:spPr>
          <a:xfrm>
            <a:off x="799465" y="3689985"/>
            <a:ext cx="10223500" cy="2306955"/>
          </a:xfrm>
          <a:prstGeom prst="rect">
            <a:avLst/>
          </a:prstGeom>
          <a:noFill/>
          <a:ln w="9525">
            <a:noFill/>
          </a:ln>
        </p:spPr>
        <p:txBody>
          <a:bodyPr wrap="square">
            <a:spAutoFit/>
          </a:bodyPr>
          <a:lstStyle/>
          <a:p>
            <a:pPr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【解析】由题意知，小明在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之间到达发车站，故他只能乘坐</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发的车，当小明到达时间在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时，小明等车时间不超过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分钟，所以他等车时间不超过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分钟的概率</a:t>
            </a:r>
          </a:p>
          <a:p>
            <a:pPr algn="l"/>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【答案】B</a:t>
            </a:r>
          </a:p>
        </p:txBody>
      </p:sp>
      <p:sp>
        <p:nvSpPr>
          <p:cNvPr id="3" name="文本框 2"/>
          <p:cNvSpPr txBox="1"/>
          <p:nvPr/>
        </p:nvSpPr>
        <p:spPr>
          <a:xfrm>
            <a:off x="765810" y="1301115"/>
            <a:ext cx="10290810" cy="1198880"/>
          </a:xfrm>
          <a:prstGeom prst="rect">
            <a:avLst/>
          </a:prstGeom>
          <a:noFill/>
        </p:spPr>
        <p:txBody>
          <a:bodyPr wrap="square" rtlCol="0" anchor="t">
            <a:spAutoFit/>
          </a:bodyPr>
          <a:lstStyle/>
          <a:p>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某公司的班车在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发车，小明在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之间到达发车站乘坐班车，且到达发车站的时刻是随机的，则他等车时间不超过</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分钟的概率是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pic>
        <p:nvPicPr>
          <p:cNvPr id="5" name="图片 4"/>
          <p:cNvPicPr>
            <a:picLocks noChangeAspect="1"/>
          </p:cNvPicPr>
          <p:nvPr/>
        </p:nvPicPr>
        <p:blipFill>
          <a:blip r:embed="rId2" cstate="print"/>
          <a:stretch>
            <a:fillRect/>
          </a:stretch>
        </p:blipFill>
        <p:spPr>
          <a:xfrm>
            <a:off x="1442720" y="2428875"/>
            <a:ext cx="6985635" cy="863600"/>
          </a:xfrm>
          <a:prstGeom prst="rect">
            <a:avLst/>
          </a:prstGeom>
        </p:spPr>
      </p:pic>
      <p:pic>
        <p:nvPicPr>
          <p:cNvPr id="6" name="图片 5"/>
          <p:cNvPicPr>
            <a:picLocks noChangeAspect="1"/>
          </p:cNvPicPr>
          <p:nvPr/>
        </p:nvPicPr>
        <p:blipFill>
          <a:blip r:embed="rId3" cstate="print"/>
          <a:stretch>
            <a:fillRect/>
          </a:stretch>
        </p:blipFill>
        <p:spPr>
          <a:xfrm>
            <a:off x="949960" y="4835525"/>
            <a:ext cx="1626235" cy="7416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par>
                                <p:cTn id="10" presetID="4"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ppt_w</p:attrName>
                                        </p:attrNameLst>
                                      </p:cBhvr>
                                      <p:tavLst>
                                        <p:tav tm="0">
                                          <p:val>
                                            <p:fltVal val="0"/>
                                          </p:val>
                                        </p:tav>
                                        <p:tav tm="100000">
                                          <p:val>
                                            <p:strVal val="#ppt_w"/>
                                          </p:val>
                                        </p:tav>
                                      </p:tavLst>
                                    </p:anim>
                                    <p:anim calcmode="lin" valueType="num">
                                      <p:cBhvr>
                                        <p:cTn id="18" dur="500" fill="hold"/>
                                        <p:tgtEl>
                                          <p:spTgt spid="103"/>
                                        </p:tgtEl>
                                        <p:attrNameLst>
                                          <p:attrName>ppt_h</p:attrName>
                                        </p:attrNameLst>
                                      </p:cBhvr>
                                      <p:tavLst>
                                        <p:tav tm="0">
                                          <p:val>
                                            <p:fltVal val="0"/>
                                          </p:val>
                                        </p:tav>
                                        <p:tav tm="100000">
                                          <p:val>
                                            <p:strVal val="#ppt_h"/>
                                          </p:val>
                                        </p:tav>
                                      </p:tavLst>
                                    </p:anim>
                                    <p:anim calcmode="lin" valueType="num">
                                      <p:cBhvr>
                                        <p:cTn id="19" dur="500" fill="hold"/>
                                        <p:tgtEl>
                                          <p:spTgt spid="103"/>
                                        </p:tgtEl>
                                        <p:attrNameLst>
                                          <p:attrName>style.rotation</p:attrName>
                                        </p:attrNameLst>
                                      </p:cBhvr>
                                      <p:tavLst>
                                        <p:tav tm="0">
                                          <p:val>
                                            <p:fltVal val="360"/>
                                          </p:val>
                                        </p:tav>
                                        <p:tav tm="100000">
                                          <p:val>
                                            <p:fltVal val="0"/>
                                          </p:val>
                                        </p:tav>
                                      </p:tavLst>
                                    </p:anim>
                                    <p:animEffect transition="in" filter="fade">
                                      <p:cBhvr>
                                        <p:cTn id="20" dur="500"/>
                                        <p:tgtEl>
                                          <p:spTgt spid="103"/>
                                        </p:tgtEl>
                                      </p:cBhvr>
                                    </p:animEffect>
                                  </p:childTnLst>
                                </p:cTn>
                              </p:par>
                              <p:par>
                                <p:cTn id="21" presetID="18" presetClass="entr" presetSubtype="12"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pic>
        <p:nvPicPr>
          <p:cNvPr id="6" name="图片 5"/>
          <p:cNvPicPr>
            <a:picLocks noChangeAspect="1"/>
          </p:cNvPicPr>
          <p:nvPr/>
        </p:nvPicPr>
        <p:blipFill>
          <a:blip r:embed="rId2" cstate="print"/>
          <a:stretch>
            <a:fillRect/>
          </a:stretch>
        </p:blipFill>
        <p:spPr>
          <a:xfrm>
            <a:off x="429895" y="1786890"/>
            <a:ext cx="4791075" cy="2905125"/>
          </a:xfrm>
          <a:prstGeom prst="rect">
            <a:avLst/>
          </a:prstGeom>
        </p:spPr>
      </p:pic>
      <p:pic>
        <p:nvPicPr>
          <p:cNvPr id="7" name="图片 6"/>
          <p:cNvPicPr>
            <a:picLocks noChangeAspect="1"/>
          </p:cNvPicPr>
          <p:nvPr/>
        </p:nvPicPr>
        <p:blipFill>
          <a:blip r:embed="rId3" cstate="print"/>
          <a:stretch>
            <a:fillRect/>
          </a:stretch>
        </p:blipFill>
        <p:spPr>
          <a:xfrm>
            <a:off x="5381625" y="1023620"/>
            <a:ext cx="4924425" cy="2657475"/>
          </a:xfrm>
          <a:prstGeom prst="rect">
            <a:avLst/>
          </a:prstGeom>
        </p:spPr>
      </p:pic>
      <p:pic>
        <p:nvPicPr>
          <p:cNvPr id="8" name="图片 7"/>
          <p:cNvPicPr>
            <a:picLocks noChangeAspect="1"/>
          </p:cNvPicPr>
          <p:nvPr/>
        </p:nvPicPr>
        <p:blipFill>
          <a:blip r:embed="rId4" cstate="print"/>
          <a:stretch>
            <a:fillRect/>
          </a:stretch>
        </p:blipFill>
        <p:spPr>
          <a:xfrm>
            <a:off x="5572125" y="3875405"/>
            <a:ext cx="4733925" cy="1933575"/>
          </a:xfrm>
          <a:prstGeom prst="rect">
            <a:avLst/>
          </a:prstGeom>
        </p:spPr>
      </p:pic>
      <p:pic>
        <p:nvPicPr>
          <p:cNvPr id="9" name="图片 8"/>
          <p:cNvPicPr>
            <a:picLocks noChangeAspect="1"/>
          </p:cNvPicPr>
          <p:nvPr/>
        </p:nvPicPr>
        <p:blipFill>
          <a:blip r:embed="rId5" cstate="print"/>
          <a:stretch>
            <a:fillRect/>
          </a:stretch>
        </p:blipFill>
        <p:spPr>
          <a:xfrm>
            <a:off x="5970905" y="5950585"/>
            <a:ext cx="172402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760296" y="2510452"/>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rgbClr val="009E96"/>
            </a:solidFill>
            <a:ln>
              <a:noFill/>
            </a:ln>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479425" y="1124585"/>
            <a:ext cx="11463655" cy="705485"/>
          </a:xfrm>
          <a:prstGeom prst="rect">
            <a:avLst/>
          </a:prstGeom>
          <a:noFill/>
        </p:spPr>
        <p:txBody>
          <a:bodyPr wrap="square" lIns="91398" tIns="45699" rIns="91398" bIns="45699" rtlCol="0">
            <a:spAutoFit/>
          </a:bodyPr>
          <a:lstStyle/>
          <a:p>
            <a:pPr algn="ctr" fontAlgn="base">
              <a:spcBef>
                <a:spcPct val="0"/>
              </a:spcBef>
              <a:spcAft>
                <a:spcPct val="0"/>
              </a:spcAft>
              <a:buFont typeface="Arial" panose="020B0604020202020204" pitchFamily="34" charset="0"/>
              <a:buNone/>
            </a:pPr>
            <a:r>
              <a:rPr lang="zh-CN" altLang="en-US" sz="4000" b="1" dirty="0">
                <a:cs typeface="+mn-ea"/>
                <a:sym typeface="+mn-lt"/>
              </a:rPr>
              <a:t>考点一 随机事件的概率、古典概型和几何概型</a:t>
            </a:r>
          </a:p>
        </p:txBody>
      </p:sp>
      <p:sp>
        <p:nvSpPr>
          <p:cNvPr id="36" name="Freeform 27"/>
          <p:cNvSpPr>
            <a:spLocks noEditPoints="1"/>
          </p:cNvSpPr>
          <p:nvPr/>
        </p:nvSpPr>
        <p:spPr bwMode="auto">
          <a:xfrm>
            <a:off x="9231421" y="3063457"/>
            <a:ext cx="1358726" cy="1199728"/>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rgbClr val="009E96"/>
          </a:solidFill>
          <a:ln>
            <a:noFill/>
          </a:ln>
          <a:effectLst>
            <a:outerShdw blurRad="63500" sx="102000" sy="102000" algn="ctr" rotWithShape="0">
              <a:prstClr val="black">
                <a:alpha val="40000"/>
              </a:prstClr>
            </a:outerShdw>
          </a:effectLst>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cs typeface="+mn-ea"/>
              <a:sym typeface="+mn-lt"/>
            </a:endParaRPr>
          </a:p>
        </p:txBody>
      </p:sp>
      <p:sp>
        <p:nvSpPr>
          <p:cNvPr id="7" name="文本框 6">
            <a:hlinkClick r:id="rId3" action="ppaction://hlinksldjump"/>
          </p:cNvPr>
          <p:cNvSpPr txBox="1"/>
          <p:nvPr/>
        </p:nvSpPr>
        <p:spPr>
          <a:xfrm>
            <a:off x="2562736" y="2610485"/>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3" action="ppaction://hlinksldjump"/>
              </a:rPr>
              <a:t>必备知识 全面把握</a:t>
            </a:r>
            <a:endParaRPr lang="zh-CN" altLang="en-US" sz="3000" dirty="0">
              <a:latin typeface="微软雅黑" panose="020B0503020204020204" charset="-122"/>
              <a:ea typeface="微软雅黑" panose="020B0503020204020204" charset="-122"/>
            </a:endParaRPr>
          </a:p>
        </p:txBody>
      </p:sp>
      <p:sp>
        <p:nvSpPr>
          <p:cNvPr id="8" name="文本框 7"/>
          <p:cNvSpPr txBox="1"/>
          <p:nvPr/>
        </p:nvSpPr>
        <p:spPr>
          <a:xfrm>
            <a:off x="2562736" y="3493135"/>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4" action="ppaction://hlinksldjump"/>
              </a:rPr>
              <a:t>核心方法 重点突破</a:t>
            </a:r>
            <a:endParaRPr lang="zh-CN" altLang="en-US" sz="3000" dirty="0">
              <a:latin typeface="微软雅黑" panose="020B0503020204020204" charset="-122"/>
              <a:ea typeface="微软雅黑" panose="020B0503020204020204" charset="-122"/>
            </a:endParaRPr>
          </a:p>
        </p:txBody>
      </p:sp>
      <p:sp>
        <p:nvSpPr>
          <p:cNvPr id="9" name="文本框 8"/>
          <p:cNvSpPr txBox="1"/>
          <p:nvPr/>
        </p:nvSpPr>
        <p:spPr>
          <a:xfrm>
            <a:off x="2562736" y="4460875"/>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5" action="ppaction://hlinksldjump"/>
              </a:rPr>
              <a:t>考法例析 成就能力</a:t>
            </a:r>
            <a:endParaRPr lang="zh-CN" altLang="en-US" sz="3000" dirty="0">
              <a:latin typeface="微软雅黑" panose="020B0503020204020204" charset="-122"/>
              <a:ea typeface="微软雅黑" panose="020B0503020204020204" charset="-122"/>
            </a:endParaRPr>
          </a:p>
        </p:txBody>
      </p:sp>
      <p:sp>
        <p:nvSpPr>
          <p:cNvPr id="10" name="Freeform 9"/>
          <p:cNvSpPr>
            <a:spLocks noEditPoints="1"/>
          </p:cNvSpPr>
          <p:nvPr/>
        </p:nvSpPr>
        <p:spPr bwMode="auto">
          <a:xfrm>
            <a:off x="1526534" y="4405825"/>
            <a:ext cx="627540" cy="664453"/>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2" name="Freeform 25"/>
          <p:cNvSpPr>
            <a:spLocks noEditPoints="1"/>
          </p:cNvSpPr>
          <p:nvPr/>
        </p:nvSpPr>
        <p:spPr bwMode="auto">
          <a:xfrm>
            <a:off x="1525899" y="3334525"/>
            <a:ext cx="482519" cy="659180"/>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3" name="Freeform 26"/>
          <p:cNvSpPr>
            <a:spLocks noEditPoints="1"/>
          </p:cNvSpPr>
          <p:nvPr/>
        </p:nvSpPr>
        <p:spPr bwMode="auto">
          <a:xfrm>
            <a:off x="1470528" y="2431994"/>
            <a:ext cx="738282" cy="68554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 calcmode="lin" valueType="num">
                                      <p:cBhvr>
                                        <p:cTn id="15" dur="500" fill="hold"/>
                                        <p:tgtEl>
                                          <p:spTgt spid="36"/>
                                        </p:tgtEl>
                                        <p:attrNameLst>
                                          <p:attrName>style.rotation</p:attrName>
                                        </p:attrNameLst>
                                      </p:cBhvr>
                                      <p:tavLst>
                                        <p:tav tm="0">
                                          <p:val>
                                            <p:fltVal val="90"/>
                                          </p:val>
                                        </p:tav>
                                        <p:tav tm="100000">
                                          <p:val>
                                            <p:fltVal val="0"/>
                                          </p:val>
                                        </p:tav>
                                      </p:tavLst>
                                    </p:anim>
                                    <p:animEffect transition="in" filter="fade">
                                      <p:cBhvr>
                                        <p:cTn id="16" dur="500"/>
                                        <p:tgtEl>
                                          <p:spTgt spid="36"/>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1"/>
                                        </p:tgtEl>
                                        <p:attrNameLst>
                                          <p:attrName>style.visibility</p:attrName>
                                        </p:attrNameLst>
                                      </p:cBhvr>
                                      <p:to>
                                        <p:strVal val="visible"/>
                                      </p:to>
                                    </p:set>
                                    <p:anim calcmode="lin" valueType="num">
                                      <p:cBhvr>
                                        <p:cTn id="20"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1"/>
                                        </p:tgtEl>
                                        <p:attrNameLst>
                                          <p:attrName>ppt_y</p:attrName>
                                        </p:attrNameLst>
                                      </p:cBhvr>
                                      <p:tavLst>
                                        <p:tav tm="0">
                                          <p:val>
                                            <p:strVal val="#ppt_y"/>
                                          </p:val>
                                        </p:tav>
                                        <p:tav tm="100000">
                                          <p:val>
                                            <p:strVal val="#ppt_y"/>
                                          </p:val>
                                        </p:tav>
                                      </p:tavLst>
                                    </p:anim>
                                    <p:anim calcmode="lin" valueType="num">
                                      <p:cBhvr>
                                        <p:cTn id="22"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500"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par>
                                <p:cTn id="30" presetID="3" presetClass="entr" presetSubtype="10" fill="hold" grpId="0" nodeType="withEffect">
                                  <p:stCondLst>
                                    <p:cond delay="0"/>
                                  </p:stCondLst>
                                  <p:childTnLst>
                                    <p:set>
                                      <p:cBhvr>
                                        <p:cTn id="31" dur="500"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par>
                                <p:cTn id="33" presetID="3" presetClass="entr" presetSubtype="10" fill="hold" grpId="0" nodeType="withEffect">
                                  <p:stCondLst>
                                    <p:cond delay="0"/>
                                  </p:stCondLst>
                                  <p:childTnLst>
                                    <p:set>
                                      <p:cBhvr>
                                        <p:cTn id="34" dur="500"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42" presetClass="entr" presetSubtype="0" fill="hold" grpId="0" nodeType="withEffect">
                                  <p:stCondLst>
                                    <p:cond delay="0"/>
                                  </p:stCondLst>
                                  <p:childTnLst>
                                    <p:set>
                                      <p:cBhvr>
                                        <p:cTn id="37" dur="1000"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bldLvl="0" animBg="1"/>
      <p:bldP spid="7" grpId="0"/>
      <p:bldP spid="8" grpId="0"/>
      <p:bldP spid="9" grpId="0"/>
      <p:bldP spid="10" grpId="0" bldLvl="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103" name="文本框 102"/>
          <p:cNvSpPr txBox="1"/>
          <p:nvPr/>
        </p:nvSpPr>
        <p:spPr>
          <a:xfrm>
            <a:off x="377190" y="868045"/>
            <a:ext cx="7750810" cy="521970"/>
          </a:xfrm>
          <a:prstGeom prst="rect">
            <a:avLst/>
          </a:prstGeom>
          <a:noFill/>
          <a:ln w="9525">
            <a:noFill/>
          </a:ln>
        </p:spPr>
        <p:txBody>
          <a:bodyPr wrap="square">
            <a:spAutoFit/>
          </a:bodyPr>
          <a:lstStyle/>
          <a:p>
            <a:pPr algn="l"/>
            <a:r>
              <a:rPr lang="zh-CN" sz="2800" b="0" u="none">
                <a:solidFill>
                  <a:schemeClr val="bg1"/>
                </a:solidFill>
                <a:latin typeface="+mn-ea"/>
                <a:cs typeface="+mn-ea"/>
              </a:rPr>
              <a:t>方法4</a:t>
            </a:r>
            <a:r>
              <a:rPr lang="zh-CN" sz="2800" b="0">
                <a:solidFill>
                  <a:schemeClr val="bg1"/>
                </a:solidFill>
                <a:latin typeface="+mn-ea"/>
                <a:cs typeface="+mn-ea"/>
              </a:rPr>
              <a:t>    </a:t>
            </a:r>
            <a:r>
              <a:rPr lang="zh-CN" sz="2800" b="0" u="none">
                <a:solidFill>
                  <a:schemeClr val="bg1"/>
                </a:solidFill>
                <a:latin typeface="+mn-ea"/>
                <a:cs typeface="+mn-ea"/>
              </a:rPr>
              <a:t>几何概型及其概率计算方法</a:t>
            </a:r>
          </a:p>
        </p:txBody>
      </p:sp>
      <p:sp>
        <p:nvSpPr>
          <p:cNvPr id="3" name="文本框 2"/>
          <p:cNvSpPr txBox="1"/>
          <p:nvPr/>
        </p:nvSpPr>
        <p:spPr>
          <a:xfrm>
            <a:off x="560705" y="1675130"/>
            <a:ext cx="11069955" cy="3636010"/>
          </a:xfrm>
          <a:prstGeom prst="rect">
            <a:avLst/>
          </a:prstGeom>
          <a:noFill/>
          <a:ln w="9525">
            <a:noFill/>
          </a:ln>
        </p:spPr>
        <p:txBody>
          <a:bodyPr wrap="square">
            <a:spAutoFit/>
          </a:bodyPr>
          <a:lstStyle/>
          <a:p>
            <a:pPr indent="266700" fontAlgn="auto">
              <a:lnSpc>
                <a:spcPct val="120000"/>
              </a:lnSpc>
            </a:pPr>
            <a:r>
              <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与面积</a:t>
            </a:r>
            <a:r>
              <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体积</a:t>
            </a:r>
            <a:r>
              <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有关的几何概型</a:t>
            </a:r>
            <a:endPar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①</a:t>
            </a:r>
            <a:r>
              <a:rPr lang="zh-CN" sz="2400" b="0">
                <a:solidFill>
                  <a:srgbClr val="FF0000"/>
                </a:solidFill>
                <a:effectLst/>
                <a:latin typeface="宋体" panose="02010600030101010101" pitchFamily="2" charset="-122"/>
                <a:ea typeface="宋体" panose="02010600030101010101" pitchFamily="2" charset="-122"/>
                <a:cs typeface="宋体" panose="02010600030101010101" pitchFamily="2" charset="-122"/>
              </a:rPr>
              <a:t>求解与面积有关的几何概型的方法</a:t>
            </a:r>
            <a:endPar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求解与面积有关的几何概型时，关键是弄清某事件对应的面积，必要时可根据题意构造两个变量，把变量看成点的坐标，找到全部试验结果构成的平面图形，以便求解．</a:t>
            </a:r>
            <a:endPar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②</a:t>
            </a:r>
            <a:r>
              <a:rPr lang="zh-CN" sz="2400" b="0">
                <a:solidFill>
                  <a:srgbClr val="FF0000"/>
                </a:solidFill>
                <a:effectLst/>
                <a:latin typeface="宋体" panose="02010600030101010101" pitchFamily="2" charset="-122"/>
                <a:ea typeface="宋体" panose="02010600030101010101" pitchFamily="2" charset="-122"/>
                <a:cs typeface="宋体" panose="02010600030101010101" pitchFamily="2" charset="-122"/>
              </a:rPr>
              <a:t>求解与体积有关的几何概型的方法</a:t>
            </a:r>
          </a:p>
          <a:p>
            <a:pPr indent="266700" fontAlgn="auto">
              <a:lnSpc>
                <a:spcPct val="120000"/>
              </a:lnSpc>
            </a:pPr>
            <a:r>
              <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对于与体积有关的几何概型问题，关键是计算问题的总体积</a:t>
            </a:r>
            <a:r>
              <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总空间</a:t>
            </a:r>
            <a:r>
              <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以及事件的体积</a:t>
            </a:r>
            <a:r>
              <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事件空间</a:t>
            </a:r>
            <a:r>
              <a:rPr 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effectLst/>
                <a:latin typeface="宋体" panose="02010600030101010101" pitchFamily="2" charset="-122"/>
                <a:ea typeface="宋体" panose="02010600030101010101" pitchFamily="2" charset="-122"/>
                <a:cs typeface="宋体" panose="02010600030101010101" pitchFamily="2" charset="-122"/>
              </a:rPr>
              <a:t>，对于某些较复杂的问题也可利用其对立事件求解．</a:t>
            </a:r>
            <a:endParaRPr lang="zh-CN" altLang="en-US" sz="2400" b="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Scale>
                                      <p:cBhvr>
                                        <p:cTn id="12"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gtEl>
                                        <p:attrNameLst>
                                          <p:attrName>ppt_x</p:attrName>
                                          <p:attrName>ppt_y</p:attrName>
                                        </p:attrNameLst>
                                      </p:cBhvr>
                                    </p:animMotion>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105" name="文本框 104"/>
          <p:cNvSpPr txBox="1"/>
          <p:nvPr/>
        </p:nvSpPr>
        <p:spPr>
          <a:xfrm>
            <a:off x="956310" y="3545840"/>
            <a:ext cx="9758045" cy="1753235"/>
          </a:xfrm>
          <a:prstGeom prst="rect">
            <a:avLst/>
          </a:prstGeom>
          <a:noFill/>
          <a:ln w="9525">
            <a:noFill/>
          </a:ln>
        </p:spPr>
        <p:txBody>
          <a:bodyPr wrap="square">
            <a:spAutoFit/>
          </a:bodyPr>
          <a:lstStyle/>
          <a:p>
            <a:pPr indent="266700" fontAlgn="auto">
              <a:lnSpc>
                <a:spcPct val="150000"/>
              </a:lnSpc>
            </a:pP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【分析】</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由题意，本题是几何概型问题．首先求出试验的全部结果所构成的区域</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Ω</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的面积，然后求出事件</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所构成的区域的面积，利用几何概型的概率计算公式求值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956310" y="1432560"/>
            <a:ext cx="9922510" cy="1753235"/>
          </a:xfrm>
          <a:prstGeom prst="rect">
            <a:avLst/>
          </a:prstGeom>
          <a:noFill/>
        </p:spPr>
        <p:txBody>
          <a:bodyPr wrap="square" rtlCol="0" anchor="t">
            <a:spAutoFit/>
          </a:bodyPr>
          <a:lstStyle/>
          <a:p>
            <a:pPr fontAlgn="auto">
              <a:lnSpc>
                <a:spcPct val="150000"/>
              </a:lnSpc>
            </a:pP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小明家订了一份报纸，送报人可能在早上</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之间把报纸送到小明家，小明离开家去上班的时间在早上</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之间，问小明在离开家前能得到报纸</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称为事件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的概率是多少？</a:t>
            </a:r>
            <a:endParaRPr lang="zh-CN" altLang="en-US" sz="2400"/>
          </a:p>
        </p:txBody>
      </p:sp>
      <p:sp>
        <p:nvSpPr>
          <p:cNvPr id="5" name="矩形 4"/>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edg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500" fill="hold">
                                          <p:stCondLst>
                                            <p:cond delay="0"/>
                                          </p:stCondLst>
                                        </p:cTn>
                                        <p:tgtEl>
                                          <p:spTgt spid="105"/>
                                        </p:tgtEl>
                                        <p:attrNameLst>
                                          <p:attrName>style.visibility</p:attrName>
                                        </p:attrNameLst>
                                      </p:cBhvr>
                                      <p:to>
                                        <p:strVal val="visible"/>
                                      </p:to>
                                    </p:set>
                                    <p:animEffect transition="in" filter="checkerboard(across)">
                                      <p:cBhvr>
                                        <p:cTn id="1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pic>
        <p:nvPicPr>
          <p:cNvPr id="5" name="图片 4"/>
          <p:cNvPicPr>
            <a:picLocks noChangeAspect="1"/>
          </p:cNvPicPr>
          <p:nvPr/>
        </p:nvPicPr>
        <p:blipFill>
          <a:blip r:embed="rId2" cstate="print"/>
          <a:stretch>
            <a:fillRect/>
          </a:stretch>
        </p:blipFill>
        <p:spPr>
          <a:xfrm>
            <a:off x="897890" y="2720340"/>
            <a:ext cx="6488430" cy="3097530"/>
          </a:xfrm>
          <a:prstGeom prst="rect">
            <a:avLst/>
          </a:prstGeom>
        </p:spPr>
      </p:pic>
      <p:pic>
        <p:nvPicPr>
          <p:cNvPr id="6" name="图片 5"/>
          <p:cNvPicPr>
            <a:picLocks noChangeAspect="1"/>
          </p:cNvPicPr>
          <p:nvPr/>
        </p:nvPicPr>
        <p:blipFill>
          <a:blip r:embed="rId3" cstate="print"/>
          <a:stretch>
            <a:fillRect/>
          </a:stretch>
        </p:blipFill>
        <p:spPr>
          <a:xfrm>
            <a:off x="972185" y="1207135"/>
            <a:ext cx="6926580" cy="1513205"/>
          </a:xfrm>
          <a:prstGeom prst="rect">
            <a:avLst/>
          </a:prstGeom>
        </p:spPr>
      </p:pic>
      <p:pic>
        <p:nvPicPr>
          <p:cNvPr id="7" name="图片 6"/>
          <p:cNvPicPr>
            <a:picLocks noChangeAspect="1"/>
          </p:cNvPicPr>
          <p:nvPr/>
        </p:nvPicPr>
        <p:blipFill>
          <a:blip r:embed="rId4" cstate="print"/>
          <a:stretch>
            <a:fillRect/>
          </a:stretch>
        </p:blipFill>
        <p:spPr>
          <a:xfrm>
            <a:off x="7745730" y="1082675"/>
            <a:ext cx="2597150" cy="2149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Left)">
                                      <p:cBhvr>
                                        <p:cTn id="10" dur="500"/>
                                        <p:tgtEl>
                                          <p:spTgt spid="6"/>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9" name="文本框 8"/>
          <p:cNvSpPr txBox="1"/>
          <p:nvPr/>
        </p:nvSpPr>
        <p:spPr>
          <a:xfrm>
            <a:off x="1311786" y="1045210"/>
            <a:ext cx="3126740" cy="521970"/>
          </a:xfrm>
          <a:prstGeom prst="rect">
            <a:avLst/>
          </a:prstGeom>
          <a:noFill/>
        </p:spPr>
        <p:txBody>
          <a:bodyPr wrap="none" rtlCol="0">
            <a:spAutoFit/>
          </a:bodyPr>
          <a:lstStyle/>
          <a:p>
            <a:pPr algn="l"/>
            <a:r>
              <a:rPr lang="zh-CN" altLang="en-US" sz="2800" b="1" dirty="0">
                <a:cs typeface="+mn-ea"/>
                <a:hlinkClick r:id="rId2" action="ppaction://hlinksldjump"/>
              </a:rPr>
              <a:t>考法例析 成就能力</a:t>
            </a:r>
            <a:endParaRPr lang="zh-CN" altLang="en-US" sz="2800" b="1" dirty="0">
              <a:cs typeface="+mn-ea"/>
            </a:endParaRPr>
          </a:p>
        </p:txBody>
      </p:sp>
      <p:sp>
        <p:nvSpPr>
          <p:cNvPr id="12" name="Freeform 14"/>
          <p:cNvSpPr>
            <a:spLocks noEditPoints="1"/>
          </p:cNvSpPr>
          <p:nvPr/>
        </p:nvSpPr>
        <p:spPr bwMode="auto">
          <a:xfrm>
            <a:off x="650974" y="992793"/>
            <a:ext cx="527344" cy="659180"/>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8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1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2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8"/>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7"/>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8"/>
                </a:lnTo>
                <a:lnTo>
                  <a:pt x="383" y="28"/>
                </a:lnTo>
                <a:cubicBezTo>
                  <a:pt x="389" y="28"/>
                  <a:pt x="394" y="32"/>
                  <a:pt x="394" y="38"/>
                </a:cubicBezTo>
                <a:lnTo>
                  <a:pt x="394" y="422"/>
                </a:lnTo>
                <a:lnTo>
                  <a:pt x="394" y="429"/>
                </a:lnTo>
                <a:lnTo>
                  <a:pt x="414" y="449"/>
                </a:lnTo>
                <a:lnTo>
                  <a:pt x="414" y="443"/>
                </a:lnTo>
                <a:lnTo>
                  <a:pt x="414" y="39"/>
                </a:lnTo>
                <a:lnTo>
                  <a:pt x="414" y="32"/>
                </a:lnTo>
                <a:cubicBezTo>
                  <a:pt x="414" y="15"/>
                  <a:pt x="400" y="0"/>
                  <a:pt x="383" y="0"/>
                </a:cubicBezTo>
                <a:lnTo>
                  <a:pt x="123" y="0"/>
                </a:lnTo>
                <a:lnTo>
                  <a:pt x="121" y="2"/>
                </a:lnTo>
                <a:lnTo>
                  <a:pt x="1" y="122"/>
                </a:lnTo>
                <a:lnTo>
                  <a:pt x="0" y="123"/>
                </a:lnTo>
                <a:lnTo>
                  <a:pt x="0" y="130"/>
                </a:lnTo>
                <a:lnTo>
                  <a:pt x="0" y="492"/>
                </a:lnTo>
                <a:lnTo>
                  <a:pt x="0" y="499"/>
                </a:lnTo>
                <a:cubicBezTo>
                  <a:pt x="0" y="516"/>
                  <a:pt x="14" y="530"/>
                  <a:pt x="31" y="530"/>
                </a:cubicBezTo>
                <a:lnTo>
                  <a:pt x="326" y="530"/>
                </a:lnTo>
                <a:lnTo>
                  <a:pt x="319" y="524"/>
                </a:lnTo>
                <a:lnTo>
                  <a:pt x="326" y="524"/>
                </a:lnTo>
                <a:lnTo>
                  <a:pt x="305" y="503"/>
                </a:lnTo>
                <a:lnTo>
                  <a:pt x="31" y="503"/>
                </a:lnTo>
                <a:cubicBezTo>
                  <a:pt x="25" y="503"/>
                  <a:pt x="21" y="498"/>
                  <a:pt x="20" y="492"/>
                </a:cubicBezTo>
                <a:lnTo>
                  <a:pt x="20" y="492"/>
                </a:lnTo>
                <a:lnTo>
                  <a:pt x="20" y="150"/>
                </a:lnTo>
                <a:close/>
                <a:moveTo>
                  <a:pt x="82" y="322"/>
                </a:moveTo>
                <a:lnTo>
                  <a:pt x="156" y="322"/>
                </a:lnTo>
                <a:lnTo>
                  <a:pt x="156" y="315"/>
                </a:lnTo>
                <a:lnTo>
                  <a:pt x="156" y="301"/>
                </a:lnTo>
                <a:lnTo>
                  <a:pt x="156" y="294"/>
                </a:lnTo>
                <a:lnTo>
                  <a:pt x="82" y="294"/>
                </a:lnTo>
                <a:lnTo>
                  <a:pt x="82" y="301"/>
                </a:lnTo>
                <a:lnTo>
                  <a:pt x="82" y="315"/>
                </a:lnTo>
                <a:lnTo>
                  <a:pt x="82" y="322"/>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05" name="文本框 104"/>
          <p:cNvSpPr txBox="1"/>
          <p:nvPr/>
        </p:nvSpPr>
        <p:spPr>
          <a:xfrm>
            <a:off x="459740" y="1871345"/>
            <a:ext cx="5080000" cy="521970"/>
          </a:xfrm>
          <a:prstGeom prst="rect">
            <a:avLst/>
          </a:prstGeom>
          <a:noFill/>
          <a:ln w="9525">
            <a:noFill/>
          </a:ln>
        </p:spPr>
        <p:txBody>
          <a:bodyPr>
            <a:spAutoFit/>
          </a:bodyPr>
          <a:lstStyle/>
          <a:p>
            <a:pPr indent="266700"/>
            <a:r>
              <a:rPr lang="zh-CN" sz="2800" b="0">
                <a:solidFill>
                  <a:schemeClr val="bg1"/>
                </a:solidFill>
                <a:latin typeface="+mn-ea"/>
                <a:cs typeface="+mn-ea"/>
              </a:rPr>
              <a:t> </a:t>
            </a:r>
            <a:r>
              <a:rPr lang="zh-CN" sz="2800" b="0" u="none">
                <a:solidFill>
                  <a:schemeClr val="bg1"/>
                </a:solidFill>
                <a:latin typeface="+mn-ea"/>
                <a:cs typeface="+mn-ea"/>
              </a:rPr>
              <a:t>考法1</a:t>
            </a:r>
            <a:r>
              <a:rPr lang="zh-CN" sz="2800">
                <a:solidFill>
                  <a:schemeClr val="bg1"/>
                </a:solidFill>
                <a:latin typeface="+mn-ea"/>
                <a:cs typeface="+mn-ea"/>
              </a:rPr>
              <a:t>   </a:t>
            </a:r>
            <a:r>
              <a:rPr lang="zh-CN" sz="2800" b="0" u="none">
                <a:solidFill>
                  <a:schemeClr val="bg1"/>
                </a:solidFill>
                <a:latin typeface="+mn-ea"/>
                <a:cs typeface="+mn-ea"/>
              </a:rPr>
              <a:t>求随机事件的概率</a:t>
            </a:r>
            <a:r>
              <a:rPr lang="zh-CN" sz="1050" b="0">
                <a:ea typeface="宋体" panose="02010600030101010101" pitchFamily="2" charset="-122"/>
              </a:rPr>
              <a:t>　</a:t>
            </a:r>
            <a:endParaRPr lang="zh-CN" altLang="en-US"/>
          </a:p>
        </p:txBody>
      </p:sp>
      <p:sp>
        <p:nvSpPr>
          <p:cNvPr id="3" name="文本框 2"/>
          <p:cNvSpPr txBox="1"/>
          <p:nvPr/>
        </p:nvSpPr>
        <p:spPr>
          <a:xfrm>
            <a:off x="1414145" y="2820035"/>
            <a:ext cx="8910320" cy="1753235"/>
          </a:xfrm>
          <a:prstGeom prst="rect">
            <a:avLst/>
          </a:prstGeom>
          <a:noFill/>
          <a:ln w="9525">
            <a:noFill/>
          </a:ln>
        </p:spPr>
        <p:txBody>
          <a:bodyPr wrap="square">
            <a:spAutoFit/>
          </a:bodyPr>
          <a:lstStyle/>
          <a:p>
            <a:pPr indent="266700" fontAlgn="auto">
              <a:lnSpc>
                <a:spcPct val="150000"/>
              </a:lnSpc>
            </a:pPr>
            <a:r>
              <a:rPr lang="zh-CN" sz="2400" b="0">
                <a:solidFill>
                  <a:schemeClr val="bg1"/>
                </a:solidFill>
                <a:latin typeface="宋体" panose="02010600030101010101" pitchFamily="2" charset="-122"/>
                <a:ea typeface="宋体" panose="02010600030101010101" pitchFamily="2" charset="-122"/>
              </a:rPr>
              <a:t>随机事件的频率与概率在高考中主要考查用样本的频率分布估计总体频率分布</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涉及频率分布直方图的概率问题</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常用</a:t>
            </a:r>
            <a:r>
              <a:rPr lang="zh-CN" sz="2400" b="1">
                <a:solidFill>
                  <a:srgbClr val="FF0000"/>
                </a:solidFill>
                <a:latin typeface="宋体" panose="02010600030101010101" pitchFamily="2" charset="-122"/>
                <a:ea typeface="宋体" panose="02010600030101010101" pitchFamily="2" charset="-122"/>
              </a:rPr>
              <a:t>频率</a:t>
            </a:r>
            <a:r>
              <a:rPr lang="zh-CN" sz="2400" b="0">
                <a:solidFill>
                  <a:schemeClr val="bg1"/>
                </a:solidFill>
                <a:latin typeface="宋体" panose="02010600030101010101" pitchFamily="2" charset="-122"/>
                <a:ea typeface="宋体" panose="02010600030101010101" pitchFamily="2" charset="-122"/>
              </a:rPr>
              <a:t>代替</a:t>
            </a:r>
            <a:r>
              <a:rPr lang="zh-CN" sz="2400" b="1">
                <a:solidFill>
                  <a:srgbClr val="FF0000"/>
                </a:solidFill>
                <a:latin typeface="宋体" panose="02010600030101010101" pitchFamily="2" charset="-122"/>
                <a:ea typeface="宋体" panose="02010600030101010101" pitchFamily="2" charset="-122"/>
              </a:rPr>
              <a:t>概率</a:t>
            </a:r>
            <a:r>
              <a:rPr lang="zh-CN" sz="2400" b="0">
                <a:solidFill>
                  <a:schemeClr val="bg1"/>
                </a:solidFill>
                <a:latin typeface="宋体" panose="02010600030101010101" pitchFamily="2" charset="-122"/>
                <a:ea typeface="宋体" panose="02010600030101010101" pitchFamily="2" charset="-122"/>
              </a:rPr>
              <a:t>．</a:t>
            </a:r>
            <a:endParaRPr lang="zh-CN" altLang="en-US" sz="2400" b="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barn(inVertical)">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500"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34</a:t>
            </a:fld>
            <a:endParaRPr lang="zh-CN" altLang="en-US"/>
          </a:p>
        </p:txBody>
      </p:sp>
      <p:pic>
        <p:nvPicPr>
          <p:cNvPr id="3" name="图片 -2147482579" descr="QG2LS3.TIF"/>
          <p:cNvPicPr>
            <a:picLocks noChangeAspect="1"/>
          </p:cNvPicPr>
          <p:nvPr/>
        </p:nvPicPr>
        <p:blipFill>
          <a:blip r:embed="rId2" r:link="rId3" cstate="print"/>
          <a:stretch>
            <a:fillRect/>
          </a:stretch>
        </p:blipFill>
        <p:spPr>
          <a:xfrm>
            <a:off x="1303655" y="2440940"/>
            <a:ext cx="3458845" cy="1976120"/>
          </a:xfrm>
          <a:prstGeom prst="rect">
            <a:avLst/>
          </a:prstGeom>
          <a:noFill/>
          <a:ln w="9525">
            <a:noFill/>
          </a:ln>
        </p:spPr>
      </p:pic>
      <p:pic>
        <p:nvPicPr>
          <p:cNvPr id="4" name="图片 -2147482578" descr="QG2LS3a.TIF"/>
          <p:cNvPicPr>
            <a:picLocks noChangeAspect="1"/>
          </p:cNvPicPr>
          <p:nvPr/>
        </p:nvPicPr>
        <p:blipFill>
          <a:blip r:embed="rId4" r:link="rId5" cstate="print"/>
          <a:stretch>
            <a:fillRect/>
          </a:stretch>
        </p:blipFill>
        <p:spPr>
          <a:xfrm>
            <a:off x="5674995" y="2362835"/>
            <a:ext cx="2961005" cy="1986280"/>
          </a:xfrm>
          <a:prstGeom prst="rect">
            <a:avLst/>
          </a:prstGeom>
          <a:noFill/>
          <a:ln w="9525">
            <a:noFill/>
          </a:ln>
        </p:spPr>
      </p:pic>
      <p:sp>
        <p:nvSpPr>
          <p:cNvPr id="105" name="文本框 104"/>
          <p:cNvSpPr txBox="1"/>
          <p:nvPr/>
        </p:nvSpPr>
        <p:spPr>
          <a:xfrm>
            <a:off x="343535" y="4530725"/>
            <a:ext cx="9442450" cy="460375"/>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表示事件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旧养殖法的箱产量低于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50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kg</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，估计</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的概率</a:t>
            </a:r>
            <a:r>
              <a:rPr lang="zh-CN" sz="2400" b="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636270" y="4991100"/>
            <a:ext cx="9288780" cy="119888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【解】旧养殖法的箱产量低于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50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kg</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的频率为</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(0.012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0.014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0.024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0.034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0.040)×5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0.62.</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因此，事件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的概率估计值为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0.62.</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43535" y="1110615"/>
            <a:ext cx="10801350" cy="1198880"/>
          </a:xfrm>
          <a:prstGeom prst="rect">
            <a:avLst/>
          </a:prstGeom>
          <a:noFill/>
        </p:spPr>
        <p:txBody>
          <a:bodyPr wrap="square" rtlCol="0" anchor="t">
            <a:spAutoFit/>
          </a:bodyPr>
          <a:lstStyle/>
          <a:p>
            <a:pPr indent="266700"/>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课标全国</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Ⅱ2017·19</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改编</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海水养殖场进行某水产品的新、旧网箱养殖方法的产量对比，收获时各随机抽取了</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100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个网箱，测量各箱水产品的产量</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单位：</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kg</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，其频率分布直方图如下：</a:t>
            </a:r>
            <a:endParaRPr lang="zh-CN" altLang="en-US" sz="2400"/>
          </a:p>
        </p:txBody>
      </p:sp>
      <p:sp>
        <p:nvSpPr>
          <p:cNvPr id="7" name="矩形 6"/>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barn(inVertical)">
                                      <p:cBhvr>
                                        <p:cTn id="13" dur="500"/>
                                        <p:tgtEl>
                                          <p:spTgt spid="10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105" name="文本框 104"/>
          <p:cNvSpPr txBox="1"/>
          <p:nvPr/>
        </p:nvSpPr>
        <p:spPr>
          <a:xfrm>
            <a:off x="1218565" y="4307205"/>
            <a:ext cx="10163810" cy="1568450"/>
          </a:xfrm>
          <a:prstGeom prst="rect">
            <a:avLst/>
          </a:prstGeom>
          <a:noFill/>
          <a:ln w="9525">
            <a:noFill/>
          </a:ln>
        </p:spPr>
        <p:txBody>
          <a:bodyPr wrap="square">
            <a:spAutoFit/>
          </a:bodyPr>
          <a:lstStyle/>
          <a:p>
            <a:pPr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支彩笔中任取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支共有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种取法，其中含有红色彩笔的取法有红、黄，红、蓝，红、绿，红、紫，共</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种．故所求的概率为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故选</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218565" y="1587500"/>
            <a:ext cx="9365615" cy="1568450"/>
          </a:xfrm>
          <a:prstGeom prst="rect">
            <a:avLst/>
          </a:prstGeom>
          <a:noFill/>
        </p:spPr>
        <p:txBody>
          <a:bodyPr wrap="square" rtlCol="0" anchor="t">
            <a:spAutoFit/>
          </a:bodyPr>
          <a:lstStyle/>
          <a:p>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天津</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2017·3]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支彩笔</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除颜色外无差别</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，颜色分别为红、黄、蓝、绿、紫．从这</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支彩笔中任取</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支不同颜色的彩笔，则取出的</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支彩笔中含有红色彩笔的概率为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
        <p:nvSpPr>
          <p:cNvPr id="5" name="文本框 4"/>
          <p:cNvSpPr txBox="1"/>
          <p:nvPr/>
        </p:nvSpPr>
        <p:spPr>
          <a:xfrm>
            <a:off x="1316990" y="5741035"/>
            <a:ext cx="1560830" cy="460375"/>
          </a:xfrm>
          <a:prstGeom prst="rect">
            <a:avLst/>
          </a:prstGeom>
          <a:noFill/>
        </p:spPr>
        <p:txBody>
          <a:bodyPr wrap="none" rtlCol="0" anchor="t">
            <a:spAutoFit/>
          </a:bodyPr>
          <a:lstStyle/>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【答案】C</a:t>
            </a:r>
            <a:endParaRPr lang="zh-CN" altLang="en-US"/>
          </a:p>
        </p:txBody>
      </p:sp>
      <p:pic>
        <p:nvPicPr>
          <p:cNvPr id="6" name="图片 5"/>
          <p:cNvPicPr>
            <a:picLocks noChangeAspect="1"/>
          </p:cNvPicPr>
          <p:nvPr/>
        </p:nvPicPr>
        <p:blipFill>
          <a:blip r:embed="rId2" cstate="print"/>
          <a:stretch>
            <a:fillRect/>
          </a:stretch>
        </p:blipFill>
        <p:spPr>
          <a:xfrm>
            <a:off x="3155950" y="2787650"/>
            <a:ext cx="5490210" cy="1405255"/>
          </a:xfrm>
          <a:prstGeom prst="rect">
            <a:avLst/>
          </a:prstGeom>
        </p:spPr>
      </p:pic>
      <p:pic>
        <p:nvPicPr>
          <p:cNvPr id="7" name="图片 6"/>
          <p:cNvPicPr>
            <a:picLocks noChangeAspect="1"/>
          </p:cNvPicPr>
          <p:nvPr/>
        </p:nvPicPr>
        <p:blipFill>
          <a:blip r:embed="rId3" cstate="print"/>
          <a:stretch>
            <a:fillRect/>
          </a:stretch>
        </p:blipFill>
        <p:spPr>
          <a:xfrm>
            <a:off x="9410700" y="4679315"/>
            <a:ext cx="1034415" cy="684530"/>
          </a:xfrm>
          <a:prstGeom prst="rect">
            <a:avLst/>
          </a:prstGeom>
        </p:spPr>
      </p:pic>
      <p:sp>
        <p:nvSpPr>
          <p:cNvPr id="8" name="文本框 7"/>
          <p:cNvSpPr txBox="1"/>
          <p:nvPr/>
        </p:nvSpPr>
        <p:spPr>
          <a:xfrm>
            <a:off x="487680" y="1057275"/>
            <a:ext cx="5080000" cy="521970"/>
          </a:xfrm>
          <a:prstGeom prst="rect">
            <a:avLst/>
          </a:prstGeom>
          <a:noFill/>
          <a:ln w="9525">
            <a:noFill/>
          </a:ln>
        </p:spPr>
        <p:txBody>
          <a:bodyPr wrap="square">
            <a:spAutoFit/>
          </a:bodyPr>
          <a:lstStyle/>
          <a:p>
            <a:pPr algn="l"/>
            <a:r>
              <a:rPr lang="zh-CN" sz="2800" b="0" u="none">
                <a:solidFill>
                  <a:schemeClr val="bg1"/>
                </a:solidFill>
                <a:latin typeface="+mn-ea"/>
                <a:cs typeface="+mn-ea"/>
              </a:rPr>
              <a:t>考法2</a:t>
            </a:r>
            <a:r>
              <a:rPr lang="zh-CN" sz="2800">
                <a:solidFill>
                  <a:schemeClr val="bg1"/>
                </a:solidFill>
                <a:latin typeface="+mn-ea"/>
                <a:cs typeface="+mn-ea"/>
              </a:rPr>
              <a:t>    </a:t>
            </a:r>
            <a:r>
              <a:rPr lang="zh-CN" sz="2800" b="0" u="none">
                <a:solidFill>
                  <a:schemeClr val="bg1"/>
                </a:solidFill>
                <a:latin typeface="+mn-ea"/>
                <a:cs typeface="+mn-ea"/>
              </a:rPr>
              <a:t>求古典概型的概率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800" decel="100000"/>
                                        <p:tgtEl>
                                          <p:spTgt spid="3"/>
                                        </p:tgtEl>
                                      </p:cBhvr>
                                    </p:animEffect>
                                    <p:anim calcmode="lin" valueType="num">
                                      <p:cBhvr>
                                        <p:cTn id="8" dur="800" decel="100000" fill="hold"/>
                                        <p:tgtEl>
                                          <p:spTgt spid="3"/>
                                        </p:tgtEl>
                                        <p:attrNameLst>
                                          <p:attrName>style.rotation</p:attrName>
                                        </p:attrNameLst>
                                      </p:cBhvr>
                                      <p:tavLst>
                                        <p:tav tm="0">
                                          <p:val>
                                            <p:fltVal val="-90"/>
                                          </p:val>
                                        </p:tav>
                                        <p:tav tm="100000">
                                          <p:val>
                                            <p:fltVal val="0"/>
                                          </p:val>
                                        </p:tav>
                                      </p:tavLst>
                                    </p:anim>
                                    <p:anim calcmode="lin" valueType="num">
                                      <p:cBhvr>
                                        <p:cTn id="9" dur="800" decel="100000" fill="hold"/>
                                        <p:tgtEl>
                                          <p:spTgt spid="3"/>
                                        </p:tgtEl>
                                        <p:attrNameLst>
                                          <p:attrName>ppt_x</p:attrName>
                                        </p:attrNameLst>
                                      </p:cBhvr>
                                      <p:tavLst>
                                        <p:tav tm="0">
                                          <p:val>
                                            <p:strVal val="#ppt_x+0.4"/>
                                          </p:val>
                                        </p:tav>
                                        <p:tav tm="100000">
                                          <p:val>
                                            <p:strVal val="#ppt_x-0.05"/>
                                          </p:val>
                                        </p:tav>
                                      </p:tavLst>
                                    </p:anim>
                                    <p:anim calcmode="lin" valueType="num">
                                      <p:cBhvr>
                                        <p:cTn id="10" dur="800" decel="100000" fill="hold"/>
                                        <p:tgtEl>
                                          <p:spTgt spid="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par>
                                <p:cTn id="13" presetID="18" presetClass="entr" presetSubtype="1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1" presetClass="entr" presetSubtype="0" fill="hold" grpId="0" nodeType="click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fade">
                                      <p:cBhvr>
                                        <p:cTn id="20" dur="385" decel="100000"/>
                                        <p:tgtEl>
                                          <p:spTgt spid="105"/>
                                        </p:tgtEl>
                                      </p:cBhvr>
                                    </p:animEffect>
                                    <p:animScale>
                                      <p:cBhvr>
                                        <p:cTn id="21" dur="385" decel="100000"/>
                                        <p:tgtEl>
                                          <p:spTgt spid="105"/>
                                        </p:tgtEl>
                                      </p:cBhvr>
                                      <p:from x="10000" y="10000"/>
                                      <p:to x="200000" y="450000"/>
                                    </p:animScale>
                                    <p:animScale>
                                      <p:cBhvr>
                                        <p:cTn id="22" dur="615" accel="100000" fill="hold">
                                          <p:stCondLst>
                                            <p:cond delay="385"/>
                                          </p:stCondLst>
                                        </p:cTn>
                                        <p:tgtEl>
                                          <p:spTgt spid="105"/>
                                        </p:tgtEl>
                                      </p:cBhvr>
                                      <p:from x="200000" y="450000"/>
                                      <p:to x="100000" y="100000"/>
                                    </p:animScale>
                                    <p:set>
                                      <p:cBhvr>
                                        <p:cTn id="23" dur="385" fill="hold"/>
                                        <p:tgtEl>
                                          <p:spTgt spid="105"/>
                                        </p:tgtEl>
                                        <p:attrNameLst>
                                          <p:attrName>ppt_x</p:attrName>
                                        </p:attrNameLst>
                                      </p:cBhvr>
                                      <p:to>
                                        <p:strVal val="(0.5)"/>
                                      </p:to>
                                    </p:set>
                                    <p:anim from="(0.5)" to="(#ppt_x)" calcmode="lin" valueType="num">
                                      <p:cBhvr>
                                        <p:cTn id="24" dur="615" accel="100000" fill="hold">
                                          <p:stCondLst>
                                            <p:cond delay="385"/>
                                          </p:stCondLst>
                                        </p:cTn>
                                        <p:tgtEl>
                                          <p:spTgt spid="105"/>
                                        </p:tgtEl>
                                        <p:attrNameLst>
                                          <p:attrName>ppt_x</p:attrName>
                                        </p:attrNameLst>
                                      </p:cBhvr>
                                    </p:anim>
                                    <p:set>
                                      <p:cBhvr>
                                        <p:cTn id="25" dur="385" fill="hold"/>
                                        <p:tgtEl>
                                          <p:spTgt spid="105"/>
                                        </p:tgtEl>
                                        <p:attrNameLst>
                                          <p:attrName>ppt_y</p:attrName>
                                        </p:attrNameLst>
                                      </p:cBhvr>
                                      <p:to>
                                        <p:strVal val="(#ppt_y+0.4)"/>
                                      </p:to>
                                    </p:set>
                                    <p:anim from="(#ppt_y+0.4)" to="(#ppt_y)" calcmode="lin" valueType="num">
                                      <p:cBhvr>
                                        <p:cTn id="26" dur="615" accel="100000" fill="hold">
                                          <p:stCondLst>
                                            <p:cond delay="385"/>
                                          </p:stCondLst>
                                        </p:cTn>
                                        <p:tgtEl>
                                          <p:spTgt spid="105"/>
                                        </p:tgtEl>
                                        <p:attrNameLst>
                                          <p:attrName>ppt_y</p:attrName>
                                        </p:attrNameLst>
                                      </p:cBhvr>
                                    </p:anim>
                                  </p:childTnLst>
                                </p:cTn>
                              </p:par>
                              <p:par>
                                <p:cTn id="27" presetID="2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trips(down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290">
                                          <p:stCondLst>
                                            <p:cond delay="0"/>
                                          </p:stCondLst>
                                        </p:cTn>
                                        <p:tgtEl>
                                          <p:spTgt spid="8"/>
                                        </p:tgtEl>
                                      </p:cBhvr>
                                    </p:animEffect>
                                    <p:anim calcmode="lin" valueType="num">
                                      <p:cBhvr>
                                        <p:cTn id="40"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45" dur="13">
                                          <p:stCondLst>
                                            <p:cond delay="325"/>
                                          </p:stCondLst>
                                        </p:cTn>
                                        <p:tgtEl>
                                          <p:spTgt spid="8"/>
                                        </p:tgtEl>
                                      </p:cBhvr>
                                      <p:to x="100000" y="60000"/>
                                    </p:animScale>
                                    <p:animScale>
                                      <p:cBhvr>
                                        <p:cTn id="46" dur="83" decel="50000">
                                          <p:stCondLst>
                                            <p:cond delay="338"/>
                                          </p:stCondLst>
                                        </p:cTn>
                                        <p:tgtEl>
                                          <p:spTgt spid="8"/>
                                        </p:tgtEl>
                                      </p:cBhvr>
                                      <p:to x="100000" y="100000"/>
                                    </p:animScale>
                                    <p:animScale>
                                      <p:cBhvr>
                                        <p:cTn id="47" dur="13">
                                          <p:stCondLst>
                                            <p:cond delay="656"/>
                                          </p:stCondLst>
                                        </p:cTn>
                                        <p:tgtEl>
                                          <p:spTgt spid="8"/>
                                        </p:tgtEl>
                                      </p:cBhvr>
                                      <p:to x="100000" y="80000"/>
                                    </p:animScale>
                                    <p:animScale>
                                      <p:cBhvr>
                                        <p:cTn id="48" dur="83" decel="50000">
                                          <p:stCondLst>
                                            <p:cond delay="669"/>
                                          </p:stCondLst>
                                        </p:cTn>
                                        <p:tgtEl>
                                          <p:spTgt spid="8"/>
                                        </p:tgtEl>
                                      </p:cBhvr>
                                      <p:to x="100000" y="100000"/>
                                    </p:animScale>
                                    <p:animScale>
                                      <p:cBhvr>
                                        <p:cTn id="49" dur="13">
                                          <p:stCondLst>
                                            <p:cond delay="821"/>
                                          </p:stCondLst>
                                        </p:cTn>
                                        <p:tgtEl>
                                          <p:spTgt spid="8"/>
                                        </p:tgtEl>
                                      </p:cBhvr>
                                      <p:to x="100000" y="90000"/>
                                    </p:animScale>
                                    <p:animScale>
                                      <p:cBhvr>
                                        <p:cTn id="50" dur="83" decel="50000">
                                          <p:stCondLst>
                                            <p:cond delay="834"/>
                                          </p:stCondLst>
                                        </p:cTn>
                                        <p:tgtEl>
                                          <p:spTgt spid="8"/>
                                        </p:tgtEl>
                                      </p:cBhvr>
                                      <p:to x="100000" y="100000"/>
                                    </p:animScale>
                                    <p:animScale>
                                      <p:cBhvr>
                                        <p:cTn id="51" dur="13">
                                          <p:stCondLst>
                                            <p:cond delay="904"/>
                                          </p:stCondLst>
                                        </p:cTn>
                                        <p:tgtEl>
                                          <p:spTgt spid="8"/>
                                        </p:tgtEl>
                                      </p:cBhvr>
                                      <p:to x="100000" y="95000"/>
                                    </p:animScale>
                                    <p:animScale>
                                      <p:cBhvr>
                                        <p:cTn id="52"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3" grpId="0"/>
      <p:bldP spid="5"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3" name="文本框 2"/>
          <p:cNvSpPr txBox="1"/>
          <p:nvPr/>
        </p:nvSpPr>
        <p:spPr>
          <a:xfrm>
            <a:off x="697230" y="1625600"/>
            <a:ext cx="10292715" cy="1198880"/>
          </a:xfrm>
          <a:prstGeom prst="rect">
            <a:avLst/>
          </a:prstGeom>
          <a:noFill/>
          <a:ln w="9525">
            <a:noFill/>
          </a:ln>
        </p:spPr>
        <p:txBody>
          <a:bodyPr wrap="square">
            <a:spAutoFit/>
          </a:bodyPr>
          <a:lstStyle/>
          <a:p>
            <a:pPr algn="l"/>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课标全国</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Ⅱ2016·8]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某路口人行横道的信号灯为红灯和绿灯交替出现，红灯持续时间为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秒．若一名行人来到该路口遇到红灯，则至少需要等待</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秒才出现绿灯的概率为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
        <p:nvSpPr>
          <p:cNvPr id="5" name="文本框 4"/>
          <p:cNvSpPr txBox="1"/>
          <p:nvPr/>
        </p:nvSpPr>
        <p:spPr>
          <a:xfrm>
            <a:off x="697230" y="5627370"/>
            <a:ext cx="1560830" cy="460375"/>
          </a:xfrm>
          <a:prstGeom prst="rect">
            <a:avLst/>
          </a:prstGeom>
          <a:noFill/>
        </p:spPr>
        <p:txBody>
          <a:bodyPr wrap="none" rtlCol="0" anchor="t">
            <a:spAutoFit/>
          </a:bodyPr>
          <a:lstStyle/>
          <a:p>
            <a:pPr algn="l"/>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【答案】B</a:t>
            </a:r>
            <a:endParaRPr lang="zh-CN" altLang="en-US"/>
          </a:p>
        </p:txBody>
      </p:sp>
      <p:sp>
        <p:nvSpPr>
          <p:cNvPr id="6" name="文本框 5"/>
          <p:cNvSpPr txBox="1"/>
          <p:nvPr/>
        </p:nvSpPr>
        <p:spPr>
          <a:xfrm>
            <a:off x="688340" y="4428490"/>
            <a:ext cx="10292080" cy="1198880"/>
          </a:xfrm>
          <a:prstGeom prst="rect">
            <a:avLst/>
          </a:prstGeom>
          <a:noFill/>
        </p:spPr>
        <p:txBody>
          <a:bodyPr wrap="square" rtlCol="0" anchor="t">
            <a:spAutoFit/>
          </a:bodyPr>
          <a:lstStyle/>
          <a:p>
            <a:pPr algn="l" fontAlgn="auto">
              <a:lnSpc>
                <a:spcPct val="150000"/>
              </a:lnSpc>
            </a:pP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【解析】此人来到该路口时，正好是红灯，若至少需要等待</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秒，说明此时距红灯开始时间小于等于</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秒．所求概率</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故选</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a:p>
        </p:txBody>
      </p:sp>
      <p:pic>
        <p:nvPicPr>
          <p:cNvPr id="7" name="图片 6"/>
          <p:cNvPicPr>
            <a:picLocks noChangeAspect="1"/>
          </p:cNvPicPr>
          <p:nvPr/>
        </p:nvPicPr>
        <p:blipFill>
          <a:blip r:embed="rId2" cstate="print"/>
          <a:stretch>
            <a:fillRect/>
          </a:stretch>
        </p:blipFill>
        <p:spPr>
          <a:xfrm>
            <a:off x="2913380" y="2824480"/>
            <a:ext cx="4530090" cy="1443355"/>
          </a:xfrm>
          <a:prstGeom prst="rect">
            <a:avLst/>
          </a:prstGeom>
        </p:spPr>
      </p:pic>
      <p:sp>
        <p:nvSpPr>
          <p:cNvPr id="105" name="文本框 104"/>
          <p:cNvSpPr txBox="1"/>
          <p:nvPr/>
        </p:nvSpPr>
        <p:spPr>
          <a:xfrm>
            <a:off x="688340" y="942340"/>
            <a:ext cx="5080000" cy="521970"/>
          </a:xfrm>
          <a:prstGeom prst="rect">
            <a:avLst/>
          </a:prstGeom>
          <a:noFill/>
          <a:ln w="9525">
            <a:noFill/>
          </a:ln>
        </p:spPr>
        <p:txBody>
          <a:bodyPr>
            <a:spAutoFit/>
          </a:bodyPr>
          <a:lstStyle/>
          <a:p>
            <a:pPr indent="0"/>
            <a:r>
              <a:rPr lang="zh-CN" sz="2800" b="0" u="none">
                <a:solidFill>
                  <a:schemeClr val="bg1"/>
                </a:solidFill>
                <a:latin typeface="+mn-ea"/>
                <a:cs typeface="+mn-ea"/>
              </a:rPr>
              <a:t>考法</a:t>
            </a:r>
            <a:r>
              <a:rPr lang="en-US" sz="2800" b="0" u="none">
                <a:solidFill>
                  <a:schemeClr val="bg1"/>
                </a:solidFill>
                <a:latin typeface="+mn-ea"/>
                <a:cs typeface="+mn-ea"/>
              </a:rPr>
              <a:t>3</a:t>
            </a:r>
            <a:r>
              <a:rPr lang="en-US" sz="2800" b="1">
                <a:solidFill>
                  <a:schemeClr val="bg1"/>
                </a:solidFill>
                <a:latin typeface="+mn-ea"/>
                <a:cs typeface="+mn-ea"/>
              </a:rPr>
              <a:t>    </a:t>
            </a:r>
            <a:r>
              <a:rPr lang="zh-CN" sz="2800" b="0" u="none">
                <a:solidFill>
                  <a:schemeClr val="bg1"/>
                </a:solidFill>
                <a:latin typeface="+mn-ea"/>
                <a:cs typeface="+mn-ea"/>
              </a:rPr>
              <a:t>求几何概型的概率</a:t>
            </a:r>
            <a:endParaRPr lang="zh-CN" altLang="en-US" sz="2800" b="0" u="none">
              <a:solidFill>
                <a:schemeClr val="bg1"/>
              </a:solidFill>
              <a:latin typeface="+mn-ea"/>
              <a:cs typeface="+mn-ea"/>
            </a:endParaRPr>
          </a:p>
        </p:txBody>
      </p:sp>
      <p:pic>
        <p:nvPicPr>
          <p:cNvPr id="8" name="图片 7"/>
          <p:cNvPicPr>
            <a:picLocks noChangeAspect="1"/>
          </p:cNvPicPr>
          <p:nvPr/>
        </p:nvPicPr>
        <p:blipFill>
          <a:blip r:embed="rId3" cstate="print"/>
          <a:stretch>
            <a:fillRect/>
          </a:stretch>
        </p:blipFill>
        <p:spPr>
          <a:xfrm>
            <a:off x="6696710" y="4951095"/>
            <a:ext cx="1028700" cy="676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1" presetClass="entr" presetSubtype="0" fill="hold" grpId="0" nodeType="clickEffect">
                                  <p:stCondLst>
                                    <p:cond delay="0"/>
                                  </p:stCondLst>
                                  <p:iterate type="lt">
                                    <p:tmPct val="10000"/>
                                  </p:iterate>
                                  <p:childTnLst>
                                    <p:set>
                                      <p:cBhvr>
                                        <p:cTn id="26" dur="1" fill="hold">
                                          <p:stCondLst>
                                            <p:cond delay="0"/>
                                          </p:stCondLst>
                                        </p:cTn>
                                        <p:tgtEl>
                                          <p:spTgt spid="105"/>
                                        </p:tgtEl>
                                        <p:attrNameLst>
                                          <p:attrName>style.visibility</p:attrName>
                                        </p:attrNameLst>
                                      </p:cBhvr>
                                      <p:to>
                                        <p:strVal val="visible"/>
                                      </p:to>
                                    </p:set>
                                    <p:anim calcmode="lin" valueType="num">
                                      <p:cBhvr>
                                        <p:cTn id="27" dur="500" fill="hold"/>
                                        <p:tgtEl>
                                          <p:spTgt spid="10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05"/>
                                        </p:tgtEl>
                                        <p:attrNameLst>
                                          <p:attrName>ppt_y</p:attrName>
                                        </p:attrNameLst>
                                      </p:cBhvr>
                                      <p:tavLst>
                                        <p:tav tm="0">
                                          <p:val>
                                            <p:strVal val="#ppt_y"/>
                                          </p:val>
                                        </p:tav>
                                        <p:tav tm="100000">
                                          <p:val>
                                            <p:strVal val="#ppt_y"/>
                                          </p:val>
                                        </p:tav>
                                      </p:tavLst>
                                    </p:anim>
                                    <p:anim calcmode="lin" valueType="num">
                                      <p:cBhvr>
                                        <p:cTn id="29" dur="500" fill="hold"/>
                                        <p:tgtEl>
                                          <p:spTgt spid="10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0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10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679921" y="3944917"/>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rgbClr val="009E96"/>
            </a:solidFill>
            <a:ln>
              <a:noFill/>
            </a:ln>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119380" y="1115060"/>
            <a:ext cx="12092940" cy="690245"/>
          </a:xfrm>
          <a:prstGeom prst="rect">
            <a:avLst/>
          </a:prstGeom>
          <a:noFill/>
        </p:spPr>
        <p:txBody>
          <a:bodyPr wrap="square" lIns="91398" tIns="45699" rIns="91398" bIns="45699" rtlCol="0">
            <a:spAutoFit/>
          </a:bodyPr>
          <a:lstStyle/>
          <a:p>
            <a:pPr algn="ctr" fontAlgn="base">
              <a:spcBef>
                <a:spcPct val="0"/>
              </a:spcBef>
              <a:spcAft>
                <a:spcPct val="0"/>
              </a:spcAft>
              <a:buFont typeface="Arial" panose="020B0604020202020204" pitchFamily="34" charset="0"/>
              <a:buNone/>
            </a:pPr>
            <a:r>
              <a:rPr lang="zh-CN" altLang="en-US" sz="3900" b="1" dirty="0">
                <a:cs typeface="+mn-ea"/>
                <a:sym typeface="+mn-lt"/>
              </a:rPr>
              <a:t>考点二  离散型随机变量及其分布列、数学期望与方差</a:t>
            </a:r>
          </a:p>
        </p:txBody>
      </p:sp>
      <p:sp>
        <p:nvSpPr>
          <p:cNvPr id="7" name="文本框 6">
            <a:hlinkClick r:id="rId3" action="ppaction://hlinksldjump"/>
          </p:cNvPr>
          <p:cNvSpPr txBox="1"/>
          <p:nvPr/>
        </p:nvSpPr>
        <p:spPr>
          <a:xfrm>
            <a:off x="3310131" y="2508250"/>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4" action="ppaction://hlinksldjump"/>
              </a:rPr>
              <a:t>必备知识 全面把握</a:t>
            </a:r>
            <a:endParaRPr lang="zh-CN" altLang="en-US" sz="3000" dirty="0">
              <a:latin typeface="微软雅黑" panose="020B0503020204020204" charset="-122"/>
              <a:ea typeface="微软雅黑" panose="020B0503020204020204" charset="-122"/>
            </a:endParaRPr>
          </a:p>
        </p:txBody>
      </p:sp>
      <p:sp>
        <p:nvSpPr>
          <p:cNvPr id="8" name="文本框 7"/>
          <p:cNvSpPr txBox="1"/>
          <p:nvPr/>
        </p:nvSpPr>
        <p:spPr>
          <a:xfrm>
            <a:off x="5578351" y="3573780"/>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5" action="ppaction://hlinksldjump"/>
              </a:rPr>
              <a:t>核心方法 重点突破</a:t>
            </a:r>
            <a:endParaRPr lang="zh-CN" altLang="en-US" sz="3000" dirty="0">
              <a:latin typeface="微软雅黑" panose="020B0503020204020204" charset="-122"/>
              <a:ea typeface="微软雅黑" panose="020B0503020204020204" charset="-122"/>
            </a:endParaRPr>
          </a:p>
        </p:txBody>
      </p:sp>
      <p:sp>
        <p:nvSpPr>
          <p:cNvPr id="9" name="文本框 8"/>
          <p:cNvSpPr txBox="1"/>
          <p:nvPr/>
        </p:nvSpPr>
        <p:spPr>
          <a:xfrm>
            <a:off x="7666866" y="4821555"/>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6" action="ppaction://hlinksldjump"/>
              </a:rPr>
              <a:t>考法例析 成就能力</a:t>
            </a:r>
            <a:endParaRPr lang="zh-CN" altLang="en-US" sz="3000" dirty="0">
              <a:latin typeface="微软雅黑" panose="020B0503020204020204" charset="-122"/>
              <a:ea typeface="微软雅黑" panose="020B0503020204020204" charset="-122"/>
            </a:endParaRPr>
          </a:p>
        </p:txBody>
      </p:sp>
      <p:sp>
        <p:nvSpPr>
          <p:cNvPr id="10" name="Freeform 9"/>
          <p:cNvSpPr>
            <a:spLocks noEditPoints="1"/>
          </p:cNvSpPr>
          <p:nvPr/>
        </p:nvSpPr>
        <p:spPr bwMode="auto">
          <a:xfrm>
            <a:off x="11190599" y="4711260"/>
            <a:ext cx="627540" cy="664453"/>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2" name="Freeform 25"/>
          <p:cNvSpPr>
            <a:spLocks noEditPoints="1"/>
          </p:cNvSpPr>
          <p:nvPr/>
        </p:nvSpPr>
        <p:spPr bwMode="auto">
          <a:xfrm>
            <a:off x="9174474" y="3468510"/>
            <a:ext cx="482519" cy="659180"/>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3" name="Freeform 26"/>
          <p:cNvSpPr>
            <a:spLocks noEditPoints="1"/>
          </p:cNvSpPr>
          <p:nvPr/>
        </p:nvSpPr>
        <p:spPr bwMode="auto">
          <a:xfrm>
            <a:off x="1287145" y="4570730"/>
            <a:ext cx="1087120" cy="959485"/>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2" name="Freeform 15"/>
          <p:cNvSpPr>
            <a:spLocks noEditPoints="1"/>
          </p:cNvSpPr>
          <p:nvPr/>
        </p:nvSpPr>
        <p:spPr bwMode="auto">
          <a:xfrm>
            <a:off x="6833870" y="2317750"/>
            <a:ext cx="627380" cy="744220"/>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5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 name="矩形 2"/>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1"/>
                                        </p:tgtEl>
                                        <p:attrNameLst>
                                          <p:attrName>ppt_y</p:attrName>
                                        </p:attrNameLst>
                                      </p:cBhvr>
                                      <p:tavLst>
                                        <p:tav tm="0">
                                          <p:val>
                                            <p:strVal val="#ppt_y"/>
                                          </p:val>
                                        </p:tav>
                                        <p:tav tm="100000">
                                          <p:val>
                                            <p:strVal val="#ppt_y"/>
                                          </p:val>
                                        </p:tav>
                                      </p:tavLst>
                                    </p:anim>
                                    <p:anim calcmode="lin" valueType="num">
                                      <p:cBhvr>
                                        <p:cTn id="15"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1"/>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3" presetClass="entr" presetSubtype="10" fill="hold" grpId="0" nodeType="withEffect">
                                  <p:stCondLst>
                                    <p:cond delay="0"/>
                                  </p:stCondLst>
                                  <p:childTnLst>
                                    <p:set>
                                      <p:cBhvr>
                                        <p:cTn id="32" dur="500"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par>
                                <p:cTn id="34" presetID="42" presetClass="entr" presetSubtype="0" fill="hold" grpId="0" nodeType="withEffect">
                                  <p:stCondLst>
                                    <p:cond delay="0"/>
                                  </p:stCondLst>
                                  <p:childTnLst>
                                    <p:set>
                                      <p:cBhvr>
                                        <p:cTn id="35" dur="1000"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 grpId="0"/>
      <p:bldP spid="8" grpId="0"/>
      <p:bldP spid="9" grpId="0"/>
      <p:bldP spid="10" grpId="0" bldLvl="0" animBg="1"/>
      <p:bldP spid="12" grpId="0" bldLvl="0" animBg="1"/>
      <p:bldP spid="13" grpId="0" bldLvl="0" animBg="1"/>
      <p:bldP spid="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100" name="文本框 99"/>
          <p:cNvSpPr txBox="1"/>
          <p:nvPr/>
        </p:nvSpPr>
        <p:spPr>
          <a:xfrm>
            <a:off x="962025" y="5146675"/>
            <a:ext cx="10563225" cy="829945"/>
          </a:xfrm>
          <a:prstGeom prst="rect">
            <a:avLst/>
          </a:prstGeom>
          <a:noFill/>
          <a:ln w="9525">
            <a:noFill/>
          </a:ln>
        </p:spPr>
        <p:txBody>
          <a:bodyPr wrap="square">
            <a:spAutoFit/>
          </a:bodyPr>
          <a:lstStyle/>
          <a:p>
            <a:pPr indent="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连续型随机变量：如果随机变量可以取</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一个区间的一切值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，那么称之为连续型随机变量．</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a:hlinkClick r:id="rId2" action="ppaction://hlinksldjump"/>
          </p:cNvPr>
          <p:cNvSpPr txBox="1"/>
          <p:nvPr/>
        </p:nvSpPr>
        <p:spPr>
          <a:xfrm>
            <a:off x="1810896" y="1020445"/>
            <a:ext cx="3126740" cy="521970"/>
          </a:xfrm>
          <a:prstGeom prst="rect">
            <a:avLst/>
          </a:prstGeom>
          <a:noFill/>
        </p:spPr>
        <p:txBody>
          <a:bodyPr wrap="none" rtlCol="0">
            <a:spAutoFit/>
          </a:bodyPr>
          <a:lstStyle/>
          <a:p>
            <a:pPr algn="l"/>
            <a:r>
              <a:rPr lang="zh-CN" altLang="en-US" sz="2800" b="1" dirty="0">
                <a:cs typeface="+mn-ea"/>
                <a:hlinkClick r:id="rId2" action="ppaction://hlinksldjump"/>
              </a:rPr>
              <a:t>必备知识 全面把握</a:t>
            </a:r>
            <a:endParaRPr lang="zh-CN" altLang="en-US" sz="2800" b="1" dirty="0">
              <a:cs typeface="+mn-ea"/>
            </a:endParaRPr>
          </a:p>
        </p:txBody>
      </p:sp>
      <p:sp>
        <p:nvSpPr>
          <p:cNvPr id="13" name="Freeform 26"/>
          <p:cNvSpPr>
            <a:spLocks noEditPoints="1"/>
          </p:cNvSpPr>
          <p:nvPr/>
        </p:nvSpPr>
        <p:spPr bwMode="auto">
          <a:xfrm>
            <a:off x="862198" y="888309"/>
            <a:ext cx="738282" cy="68554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 name="矩形 2"/>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
        <p:nvSpPr>
          <p:cNvPr id="4" name="文本框 3"/>
          <p:cNvSpPr txBox="1"/>
          <p:nvPr/>
        </p:nvSpPr>
        <p:spPr>
          <a:xfrm>
            <a:off x="862330" y="1710690"/>
            <a:ext cx="4302760" cy="521970"/>
          </a:xfrm>
          <a:prstGeom prst="rect">
            <a:avLst/>
          </a:prstGeom>
          <a:noFill/>
        </p:spPr>
        <p:txBody>
          <a:bodyPr wrap="none" rtlCol="0" anchor="t">
            <a:spAutoFit/>
          </a:bodyPr>
          <a:lstStyle/>
          <a:p>
            <a:r>
              <a:rPr lang="zh-CN" sz="2800">
                <a:solidFill>
                  <a:schemeClr val="bg1"/>
                </a:solidFill>
                <a:latin typeface="+mn-ea"/>
                <a:cs typeface="+mn-ea"/>
                <a:sym typeface="+mn-ea"/>
              </a:rPr>
              <a:t>1．离散型随机变量的概念</a:t>
            </a:r>
            <a:endParaRPr lang="zh-CN" altLang="en-US"/>
          </a:p>
        </p:txBody>
      </p:sp>
      <p:sp>
        <p:nvSpPr>
          <p:cNvPr id="5" name="文本框 4"/>
          <p:cNvSpPr txBox="1"/>
          <p:nvPr/>
        </p:nvSpPr>
        <p:spPr>
          <a:xfrm>
            <a:off x="904875" y="2299335"/>
            <a:ext cx="10677525" cy="1568450"/>
          </a:xfrm>
          <a:prstGeom prst="rect">
            <a:avLst/>
          </a:prstGeom>
          <a:noFill/>
        </p:spPr>
        <p:txBody>
          <a:bodyPr wrap="squar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随机变量</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随机试验中，确定一个对应关系，使得每一个试验结果都用一个确定的数字表示．在这个对应关系下，数字随着试验结果的变化而变化．像这种随着试验结果变化而变化的变量称为随机变量．随机变量通常用字母</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Y</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ξ</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η</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表示．</a:t>
            </a:r>
            <a:endParaRPr lang="zh-CN" altLang="en-US"/>
          </a:p>
        </p:txBody>
      </p:sp>
      <p:sp>
        <p:nvSpPr>
          <p:cNvPr id="6" name="文本框 5"/>
          <p:cNvSpPr txBox="1"/>
          <p:nvPr/>
        </p:nvSpPr>
        <p:spPr>
          <a:xfrm>
            <a:off x="962025" y="4043045"/>
            <a:ext cx="10126980" cy="829945"/>
          </a:xfrm>
          <a:prstGeom prst="rect">
            <a:avLst/>
          </a:prstGeom>
          <a:noFill/>
        </p:spPr>
        <p:txBody>
          <a:bodyPr wrap="squar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离散型随机变量：如果对于随机变量可能取的值我们按</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一定次序一一列出</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，这样的随机变量叫做离散型随机变量</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heckerboard(across)">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fade">
                                      <p:cBhvr>
                                        <p:cTn id="26" dur="1000"/>
                                        <p:tgtEl>
                                          <p:spTgt spid="100"/>
                                        </p:tgtEl>
                                      </p:cBhvr>
                                    </p:animEffect>
                                    <p:anim calcmode="lin" valueType="num">
                                      <p:cBhvr>
                                        <p:cTn id="27" dur="1000" fill="hold"/>
                                        <p:tgtEl>
                                          <p:spTgt spid="100"/>
                                        </p:tgtEl>
                                        <p:attrNameLst>
                                          <p:attrName>ppt_x</p:attrName>
                                        </p:attrNameLst>
                                      </p:cBhvr>
                                      <p:tavLst>
                                        <p:tav tm="0">
                                          <p:val>
                                            <p:strVal val="#ppt_x"/>
                                          </p:val>
                                        </p:tav>
                                        <p:tav tm="100000">
                                          <p:val>
                                            <p:strVal val="#ppt_x"/>
                                          </p:val>
                                        </p:tav>
                                      </p:tavLst>
                                    </p:anim>
                                    <p:anim calcmode="lin" valueType="num">
                                      <p:cBhvr>
                                        <p:cTn id="28"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100" name="文本框 99"/>
          <p:cNvSpPr txBox="1"/>
          <p:nvPr/>
        </p:nvSpPr>
        <p:spPr>
          <a:xfrm>
            <a:off x="1021080" y="1356360"/>
            <a:ext cx="9584055" cy="1198880"/>
          </a:xfrm>
          <a:prstGeom prst="rect">
            <a:avLst/>
          </a:prstGeom>
          <a:noFill/>
          <a:ln w="9525">
            <a:noFill/>
          </a:ln>
        </p:spPr>
        <p:txBody>
          <a:bodyPr wrap="square">
            <a:spAutoFit/>
          </a:bodyPr>
          <a:lstStyle/>
          <a:p>
            <a:pPr indent="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一般地，若离散型随机变量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可能取的不同值为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取每一个值</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的概率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，则称下表为离散型随机变量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概率分布列</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，简称为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的分布列．</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1134110" y="2716530"/>
          <a:ext cx="8298815" cy="731520"/>
        </p:xfrm>
        <a:graphic>
          <a:graphicData uri="http://schemas.openxmlformats.org/drawingml/2006/table">
            <a:tbl>
              <a:tblPr firstRow="1" bandRow="1">
                <a:tableStyleId>{5940675A-B579-460E-94D1-54222C63F5DA}</a:tableStyleId>
              </a:tblPr>
              <a:tblGrid>
                <a:gridCol w="1134745"/>
                <a:gridCol w="1179830"/>
                <a:gridCol w="1180465"/>
                <a:gridCol w="1252855"/>
                <a:gridCol w="1118235"/>
                <a:gridCol w="1252220"/>
                <a:gridCol w="1180465"/>
              </a:tblGrid>
              <a:tr h="36576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r>
                        <a:rPr lang="en-US" sz="2400" b="0" baseline="-2500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r>
                        <a:rPr lang="en-US" sz="2400" b="0" baseline="-2500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r>
                        <a:rPr lang="en-US" sz="2400" b="0" baseline="-25000">
                          <a:latin typeface="宋体" panose="02010600030101010101" pitchFamily="2" charset="-122"/>
                          <a:ea typeface="宋体" panose="02010600030101010101" pitchFamily="2" charset="-122"/>
                          <a:cs typeface="宋体" panose="02010600030101010101" pitchFamily="2" charset="-122"/>
                        </a:rPr>
                        <a:t>i</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r>
                        <a:rPr lang="en-US" sz="2400" b="0" baseline="-25000">
                          <a:latin typeface="宋体" panose="02010600030101010101" pitchFamily="2" charset="-122"/>
                          <a:ea typeface="宋体" panose="02010600030101010101" pitchFamily="2" charset="-122"/>
                          <a:cs typeface="宋体" panose="02010600030101010101" pitchFamily="2" charset="-122"/>
                        </a:rPr>
                        <a:t>n</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r>
                        <a:rPr lang="en-US" sz="2400" b="0" baseline="-2500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r>
                        <a:rPr lang="en-US" sz="2400" b="0" baseline="-2500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r>
                        <a:rPr lang="en-US" sz="2400" b="0" baseline="-25000">
                          <a:latin typeface="宋体" panose="02010600030101010101" pitchFamily="2" charset="-122"/>
                          <a:ea typeface="宋体" panose="02010600030101010101" pitchFamily="2" charset="-122"/>
                          <a:cs typeface="宋体" panose="02010600030101010101" pitchFamily="2" charset="-122"/>
                        </a:rPr>
                        <a:t>i</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r>
                        <a:rPr lang="en-US" sz="2400" b="0" baseline="-25000">
                          <a:latin typeface="宋体" panose="02010600030101010101" pitchFamily="2" charset="-122"/>
                          <a:ea typeface="宋体" panose="02010600030101010101" pitchFamily="2" charset="-122"/>
                          <a:cs typeface="宋体" panose="02010600030101010101" pitchFamily="2" charset="-122"/>
                        </a:rPr>
                        <a:t>n</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134110" y="3865880"/>
            <a:ext cx="9055735" cy="1863725"/>
          </a:xfrm>
          <a:prstGeom prst="rect">
            <a:avLst/>
          </a:prstGeom>
          <a:noFill/>
          <a:ln w="9525">
            <a:noFill/>
          </a:ln>
        </p:spPr>
        <p:txBody>
          <a:bodyPr wrap="square">
            <a:spAutoFit/>
          </a:bodyPr>
          <a:lstStyle/>
          <a:p>
            <a:pPr indent="266700" fontAlgn="auto">
              <a:lnSpc>
                <a:spcPct val="12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离散型随机变量分布列的性质：</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①p</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i=1,2</a:t>
            </a:r>
            <a:r>
              <a:rPr lang="zh-CN" alt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②p</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③P(x</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≤X≤x</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zh-CN"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(i&lt;j</a:t>
            </a:r>
            <a:r>
              <a:rPr 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且</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i</a:t>
            </a:r>
            <a:r>
              <a:rPr 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j∈</a:t>
            </a:r>
            <a:r>
              <a:rPr lang="en-US" sz="2400" b="1">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en-US" sz="2400" b="0" baseline="30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
        <p:nvSpPr>
          <p:cNvPr id="6" name="文本框 5"/>
          <p:cNvSpPr txBox="1"/>
          <p:nvPr/>
        </p:nvSpPr>
        <p:spPr>
          <a:xfrm>
            <a:off x="1021080" y="834390"/>
            <a:ext cx="4658360" cy="521970"/>
          </a:xfrm>
          <a:prstGeom prst="rect">
            <a:avLst/>
          </a:prstGeom>
          <a:noFill/>
        </p:spPr>
        <p:txBody>
          <a:bodyPr wrap="none" rtlCol="0" anchor="t">
            <a:spAutoFit/>
          </a:bodyPr>
          <a:lstStyle/>
          <a:p>
            <a:r>
              <a:rPr lang="zh-CN" sz="2800">
                <a:solidFill>
                  <a:schemeClr val="bg1"/>
                </a:solidFill>
                <a:latin typeface="+mn-ea"/>
                <a:cs typeface="+mn-ea"/>
                <a:sym typeface="+mn-ea"/>
              </a:rPr>
              <a:t>2．离散型随机变量的分布列</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p:cTn id="15" dur="1000" fill="hold"/>
                                        <p:tgtEl>
                                          <p:spTgt spid="10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100"/>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100"/>
                                        </p:tgtEl>
                                        <p:attrNameLst>
                                          <p:attrName>ppt_y</p:attrName>
                                        </p:attrNameLst>
                                      </p:cBhvr>
                                      <p:tavLst>
                                        <p:tav tm="0">
                                          <p:val>
                                            <p:strVal val="#ppt_y"/>
                                          </p:val>
                                        </p:tav>
                                        <p:tav tm="100000">
                                          <p:val>
                                            <p:strVal val="#ppt_y"/>
                                          </p:val>
                                        </p:tav>
                                      </p:tavLst>
                                    </p:anim>
                                    <p:animEffect transition="in" filter="fade">
                                      <p:cBhvr>
                                        <p:cTn id="18" dur="1000"/>
                                        <p:tgtEl>
                                          <p:spTgt spid="10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circle(in)">
                                      <p:cBhvr>
                                        <p:cTn id="23" dur="2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500" fill="hold">
                                          <p:stCondLst>
                                            <p:cond delay="0"/>
                                          </p:stCondLst>
                                        </p:cTn>
                                        <p:tgtEl>
                                          <p:spTgt spid="4"/>
                                        </p:tgtEl>
                                        <p:attrNameLst>
                                          <p:attrName>style.visibility</p:attrName>
                                        </p:attrNameLst>
                                      </p:cBhvr>
                                      <p:to>
                                        <p:strVal val="visible"/>
                                      </p:to>
                                    </p:set>
                                    <p:animEffect transition="in" filter="strips(downLef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983432" y="966498"/>
            <a:ext cx="3814468" cy="523220"/>
          </a:xfrm>
          <a:prstGeom prst="rect">
            <a:avLst/>
          </a:prstGeom>
          <a:noFill/>
        </p:spPr>
        <p:txBody>
          <a:bodyPr wrap="square" rtlCol="0">
            <a:spAutoFit/>
          </a:bodyPr>
          <a:lstStyle/>
          <a:p>
            <a:r>
              <a:rPr lang="zh-CN" altLang="en-US" sz="2800" b="1" dirty="0">
                <a:cs typeface="+mn-ea"/>
                <a:sym typeface="+mn-lt"/>
              </a:rPr>
              <a:t>必备知识 全面把握</a:t>
            </a:r>
          </a:p>
        </p:txBody>
      </p:sp>
      <p:sp>
        <p:nvSpPr>
          <p:cNvPr id="6" name="矩形 5"/>
          <p:cNvSpPr/>
          <p:nvPr/>
        </p:nvSpPr>
        <p:spPr>
          <a:xfrm>
            <a:off x="1152466" y="2344227"/>
            <a:ext cx="8568952" cy="4448175"/>
          </a:xfrm>
          <a:prstGeom prst="rect">
            <a:avLst/>
          </a:prstGeom>
        </p:spPr>
        <p:txBody>
          <a:bodyPr wrap="square">
            <a:spAutoFit/>
          </a:bodyPr>
          <a:lstStyle/>
          <a:p>
            <a:pPr indent="266700" algn="just" fontAlgn="auto">
              <a:lnSpc>
                <a:spcPct val="120000"/>
              </a:lnSpc>
              <a:spcAft>
                <a:spcPts val="0"/>
              </a:spcAft>
            </a:pPr>
            <a:r>
              <a:rPr altLang="zh-CN" sz="2400" kern="100" dirty="0">
                <a:solidFill>
                  <a:schemeClr val="bg1"/>
                </a:solidFill>
                <a:latin typeface="宋体" panose="02010600030101010101" pitchFamily="2" charset="-122"/>
                <a:ea typeface="宋体" panose="02010600030101010101" pitchFamily="2" charset="-122"/>
              </a:rPr>
              <a:t>(1)事件的分类</a:t>
            </a:r>
          </a:p>
          <a:p>
            <a:pPr indent="266700" algn="just" fontAlgn="auto">
              <a:lnSpc>
                <a:spcPct val="120000"/>
              </a:lnSpc>
              <a:spcAft>
                <a:spcPts val="0"/>
              </a:spcAft>
            </a:pPr>
            <a:r>
              <a:rPr altLang="zh-CN" sz="2400" kern="100" dirty="0">
                <a:solidFill>
                  <a:schemeClr val="bg1"/>
                </a:solidFill>
                <a:latin typeface="宋体" panose="02010600030101010101" pitchFamily="2" charset="-122"/>
                <a:ea typeface="宋体" panose="02010600030101010101" pitchFamily="2" charset="-122"/>
              </a:rPr>
              <a:t>①</a:t>
            </a:r>
            <a:r>
              <a:rPr altLang="zh-CN" sz="2400" kern="100" dirty="0">
                <a:solidFill>
                  <a:srgbClr val="FF0000"/>
                </a:solidFill>
                <a:latin typeface="宋体" panose="02010600030101010101" pitchFamily="2" charset="-122"/>
                <a:ea typeface="宋体" panose="02010600030101010101" pitchFamily="2" charset="-122"/>
              </a:rPr>
              <a:t>必然事件</a:t>
            </a:r>
            <a:r>
              <a:rPr altLang="zh-CN" sz="2400" kern="100" dirty="0">
                <a:solidFill>
                  <a:schemeClr val="bg1"/>
                </a:solidFill>
                <a:latin typeface="宋体" panose="02010600030101010101" pitchFamily="2" charset="-122"/>
                <a:ea typeface="宋体" panose="02010600030101010101" pitchFamily="2" charset="-122"/>
              </a:rPr>
              <a:t>：一般地，我们把在条件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
            </a:r>
            <a:r>
              <a:rPr altLang="zh-CN" sz="2400" i="1" kern="100" dirty="0">
                <a:solidFill>
                  <a:schemeClr val="bg1"/>
                </a:solidFill>
                <a:latin typeface="宋体" panose="02010600030101010101" pitchFamily="2" charset="-122"/>
                <a:ea typeface="宋体" panose="02010600030101010101" pitchFamily="2" charset="-122"/>
              </a:rPr>
              <a:t> </a:t>
            </a:r>
            <a:r>
              <a:rPr altLang="zh-CN" sz="2400" kern="100" dirty="0">
                <a:solidFill>
                  <a:schemeClr val="bg1"/>
                </a:solidFill>
                <a:latin typeface="宋体" panose="02010600030101010101" pitchFamily="2" charset="-122"/>
                <a:ea typeface="宋体" panose="02010600030101010101" pitchFamily="2" charset="-122"/>
              </a:rPr>
              <a:t>下，一定会发生的事件，叫做相对于条件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
            </a:r>
            <a:r>
              <a:rPr altLang="zh-CN" sz="2400" i="1" kern="100" dirty="0">
                <a:solidFill>
                  <a:schemeClr val="bg1"/>
                </a:solidFill>
                <a:latin typeface="宋体" panose="02010600030101010101" pitchFamily="2" charset="-122"/>
                <a:ea typeface="宋体" panose="02010600030101010101" pitchFamily="2" charset="-122"/>
              </a:rPr>
              <a:t> </a:t>
            </a:r>
            <a:r>
              <a:rPr altLang="zh-CN" sz="2400" kern="100" dirty="0">
                <a:solidFill>
                  <a:schemeClr val="bg1"/>
                </a:solidFill>
                <a:latin typeface="宋体" panose="02010600030101010101" pitchFamily="2" charset="-122"/>
                <a:ea typeface="宋体" panose="02010600030101010101" pitchFamily="2" charset="-122"/>
              </a:rPr>
              <a:t>的必然事件，简称必然事件．如三角形的内角和是180°，这个事件是必然事件．</a:t>
            </a:r>
          </a:p>
          <a:p>
            <a:pPr indent="266700" algn="just" fontAlgn="auto">
              <a:lnSpc>
                <a:spcPct val="120000"/>
              </a:lnSpc>
              <a:spcAft>
                <a:spcPts val="0"/>
              </a:spcAft>
            </a:pPr>
            <a:r>
              <a:rPr altLang="zh-CN" sz="2400" kern="100" dirty="0">
                <a:solidFill>
                  <a:schemeClr val="bg1"/>
                </a:solidFill>
                <a:latin typeface="宋体" panose="02010600030101010101" pitchFamily="2" charset="-122"/>
                <a:ea typeface="宋体" panose="02010600030101010101" pitchFamily="2" charset="-122"/>
              </a:rPr>
              <a:t>②</a:t>
            </a:r>
            <a:r>
              <a:rPr altLang="zh-CN" sz="2400" kern="100" dirty="0">
                <a:solidFill>
                  <a:srgbClr val="FF0000"/>
                </a:solidFill>
                <a:latin typeface="宋体" panose="02010600030101010101" pitchFamily="2" charset="-122"/>
                <a:ea typeface="宋体" panose="02010600030101010101" pitchFamily="2" charset="-122"/>
              </a:rPr>
              <a:t>不可能事件</a:t>
            </a:r>
            <a:r>
              <a:rPr altLang="zh-CN" sz="2400" kern="100" dirty="0">
                <a:solidFill>
                  <a:schemeClr val="bg1"/>
                </a:solidFill>
                <a:latin typeface="宋体" panose="02010600030101010101" pitchFamily="2" charset="-122"/>
                <a:ea typeface="宋体" panose="02010600030101010101" pitchFamily="2" charset="-122"/>
              </a:rPr>
              <a:t>：在条件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
            </a:r>
            <a:r>
              <a:rPr altLang="zh-CN" sz="2400" i="1" kern="100" dirty="0">
                <a:solidFill>
                  <a:schemeClr val="bg1"/>
                </a:solidFill>
                <a:latin typeface="宋体" panose="02010600030101010101" pitchFamily="2" charset="-122"/>
                <a:ea typeface="宋体" panose="02010600030101010101" pitchFamily="2" charset="-122"/>
              </a:rPr>
              <a:t> </a:t>
            </a:r>
            <a:r>
              <a:rPr altLang="zh-CN" sz="2400" kern="100" dirty="0">
                <a:solidFill>
                  <a:schemeClr val="bg1"/>
                </a:solidFill>
                <a:latin typeface="宋体" panose="02010600030101010101" pitchFamily="2" charset="-122"/>
                <a:ea typeface="宋体" panose="02010600030101010101" pitchFamily="2" charset="-122"/>
              </a:rPr>
              <a:t>下，一定不会发生的事件，叫做相对于条件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
            </a:r>
            <a:r>
              <a:rPr altLang="zh-CN" sz="2400" i="1" kern="100" dirty="0">
                <a:solidFill>
                  <a:schemeClr val="bg1"/>
                </a:solidFill>
                <a:latin typeface="宋体" panose="02010600030101010101" pitchFamily="2" charset="-122"/>
                <a:ea typeface="宋体" panose="02010600030101010101" pitchFamily="2" charset="-122"/>
              </a:rPr>
              <a:t> </a:t>
            </a:r>
            <a:r>
              <a:rPr altLang="zh-CN" sz="2400" kern="100" dirty="0">
                <a:solidFill>
                  <a:schemeClr val="bg1"/>
                </a:solidFill>
                <a:latin typeface="宋体" panose="02010600030101010101" pitchFamily="2" charset="-122"/>
                <a:ea typeface="宋体" panose="02010600030101010101" pitchFamily="2" charset="-122"/>
              </a:rPr>
              <a:t>的不可能事件，简称不可能事件．如抛掷两次骰子，朝上面的点数之和大于12，这个事件是不可能事件．</a:t>
            </a:r>
          </a:p>
          <a:p>
            <a:pPr indent="266700" algn="just" fontAlgn="auto">
              <a:lnSpc>
                <a:spcPct val="120000"/>
              </a:lnSpc>
              <a:spcAft>
                <a:spcPts val="0"/>
              </a:spcAft>
            </a:pPr>
            <a:r>
              <a:rPr altLang="zh-CN" sz="2400" kern="100" dirty="0">
                <a:solidFill>
                  <a:srgbClr val="FF0000"/>
                </a:solidFill>
                <a:latin typeface="宋体" panose="02010600030101010101" pitchFamily="2" charset="-122"/>
                <a:ea typeface="宋体" panose="02010600030101010101" pitchFamily="2" charset="-122"/>
              </a:rPr>
              <a:t>确定事件</a:t>
            </a:r>
            <a:r>
              <a:rPr altLang="zh-CN" sz="2400" kern="100" dirty="0">
                <a:solidFill>
                  <a:schemeClr val="bg1"/>
                </a:solidFill>
                <a:latin typeface="宋体" panose="02010600030101010101" pitchFamily="2" charset="-122"/>
                <a:ea typeface="宋体" panose="02010600030101010101" pitchFamily="2" charset="-122"/>
              </a:rPr>
              <a:t>：必然事件与不可能事件统称为相对于条件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
            </a:r>
            <a:r>
              <a:rPr altLang="zh-CN" sz="2400" i="1" kern="100" dirty="0">
                <a:solidFill>
                  <a:schemeClr val="bg1"/>
                </a:solidFill>
                <a:latin typeface="宋体" panose="02010600030101010101" pitchFamily="2" charset="-122"/>
                <a:ea typeface="宋体" panose="02010600030101010101" pitchFamily="2" charset="-122"/>
              </a:rPr>
              <a:t> </a:t>
            </a:r>
            <a:r>
              <a:rPr altLang="zh-CN" sz="2400" kern="100" dirty="0">
                <a:solidFill>
                  <a:schemeClr val="bg1"/>
                </a:solidFill>
                <a:latin typeface="宋体" panose="02010600030101010101" pitchFamily="2" charset="-122"/>
                <a:ea typeface="宋体" panose="02010600030101010101" pitchFamily="2" charset="-122"/>
              </a:rPr>
              <a:t>的确定事件，简称确定事件．</a:t>
            </a:r>
          </a:p>
          <a:p>
            <a:pPr indent="266700" algn="just">
              <a:spcAft>
                <a:spcPts val="0"/>
              </a:spcAft>
            </a:pPr>
            <a:endParaRPr altLang="zh-CN" sz="2400" kern="100" dirty="0">
              <a:solidFill>
                <a:schemeClr val="bg1"/>
              </a:solidFill>
              <a:latin typeface="宋体" panose="02010600030101010101" pitchFamily="2" charset="-122"/>
              <a:ea typeface="宋体" panose="02010600030101010101" pitchFamily="2" charset="-122"/>
            </a:endParaRPr>
          </a:p>
        </p:txBody>
      </p:sp>
      <p:sp>
        <p:nvSpPr>
          <p:cNvPr id="2" name="矩形 1"/>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
        <p:nvSpPr>
          <p:cNvPr id="8" name="Freeform 27"/>
          <p:cNvSpPr>
            <a:spLocks noEditPoints="1"/>
          </p:cNvSpPr>
          <p:nvPr/>
        </p:nvSpPr>
        <p:spPr bwMode="auto">
          <a:xfrm>
            <a:off x="103536" y="839572"/>
            <a:ext cx="681991" cy="602184"/>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rgbClr val="C00000"/>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dirty="0">
              <a:solidFill>
                <a:srgbClr val="294A5A"/>
              </a:solidFill>
              <a:cs typeface="+mn-ea"/>
              <a:sym typeface="+mn-lt"/>
            </a:endParaRPr>
          </a:p>
        </p:txBody>
      </p:sp>
      <p:sp>
        <p:nvSpPr>
          <p:cNvPr id="9" name="矩形 8"/>
          <p:cNvSpPr/>
          <p:nvPr/>
        </p:nvSpPr>
        <p:spPr>
          <a:xfrm>
            <a:off x="320629" y="1489712"/>
            <a:ext cx="4302760" cy="763270"/>
          </a:xfrm>
          <a:prstGeom prst="rect">
            <a:avLst/>
          </a:prstGeom>
        </p:spPr>
        <p:txBody>
          <a:bodyPr wrap="none">
            <a:spAutoFit/>
          </a:bodyPr>
          <a:lstStyle/>
          <a:p>
            <a:pPr algn="just">
              <a:lnSpc>
                <a:spcPct val="156000"/>
              </a:lnSpc>
              <a:spcBef>
                <a:spcPts val="1400"/>
              </a:spcBef>
              <a:spcAft>
                <a:spcPts val="1450"/>
              </a:spcAft>
            </a:pPr>
            <a:r>
              <a:rPr lang="en-US" altLang="zh-CN" sz="2800" kern="100" dirty="0">
                <a:solidFill>
                  <a:schemeClr val="bg1"/>
                </a:solidFill>
                <a:latin typeface="+mn-ea"/>
              </a:rPr>
              <a:t>1</a:t>
            </a:r>
            <a:r>
              <a:rPr lang="zh-CN" altLang="zh-CN" sz="2800" kern="100" dirty="0">
                <a:solidFill>
                  <a:schemeClr val="bg1"/>
                </a:solidFill>
                <a:latin typeface="+mn-ea"/>
              </a:rPr>
              <a:t>．事件的分类及表示方法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100" name="文本框 99"/>
          <p:cNvSpPr txBox="1"/>
          <p:nvPr/>
        </p:nvSpPr>
        <p:spPr>
          <a:xfrm>
            <a:off x="669290" y="850900"/>
            <a:ext cx="10524490" cy="119888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特殊分布列：</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两点分布</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若随机变量</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的分布列是</a:t>
            </a:r>
            <a:endParaRPr lang="en-US" alt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3395980" y="2049780"/>
          <a:ext cx="3874135" cy="1662430"/>
        </p:xfrm>
        <a:graphic>
          <a:graphicData uri="http://schemas.openxmlformats.org/drawingml/2006/table">
            <a:tbl>
              <a:tblPr firstRow="1" bandRow="1">
                <a:tableStyleId>{5940675A-B579-460E-94D1-54222C63F5DA}</a:tableStyleId>
              </a:tblPr>
              <a:tblGrid>
                <a:gridCol w="1325245"/>
                <a:gridCol w="1284605"/>
                <a:gridCol w="1264285"/>
              </a:tblGrid>
              <a:tr h="819150">
                <a:tc>
                  <a:txBody>
                    <a:bodyPr/>
                    <a:lstStyle/>
                    <a:p>
                      <a:pPr indent="0" algn="ctr">
                        <a:buNone/>
                      </a:pPr>
                      <a:r>
                        <a:rPr lang="en-US" sz="2400" b="0" i="1">
                          <a:latin typeface="宋体" panose="02010600030101010101" pitchFamily="2" charset="-122"/>
                          <a:ea typeface="宋体" panose="02010600030101010101" pitchFamily="2" charset="-122"/>
                          <a:cs typeface="宋体" panose="02010600030101010101" pitchFamily="2" charset="-122"/>
                        </a:rPr>
                        <a:t>X</a:t>
                      </a:r>
                      <a:endParaRPr lang="en-US" altLang="en-US" sz="24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3280">
                <a:tc>
                  <a:txBody>
                    <a:bodyPr/>
                    <a:lstStyle/>
                    <a:p>
                      <a:pPr indent="0" algn="ctr">
                        <a:buNone/>
                      </a:pPr>
                      <a:r>
                        <a:rPr lang="en-US" sz="2400" b="0" i="1">
                          <a:latin typeface="宋体" panose="02010600030101010101" pitchFamily="2" charset="-122"/>
                          <a:ea typeface="宋体" panose="02010600030101010101" pitchFamily="2" charset="-122"/>
                          <a:cs typeface="宋体" panose="02010600030101010101" pitchFamily="2" charset="-122"/>
                        </a:rPr>
                        <a:t>P</a:t>
                      </a:r>
                      <a:endParaRPr lang="en-US" altLang="en-US" sz="24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a:t>
                      </a:r>
                      <a:r>
                        <a:rPr lang="en-US" sz="2400" b="0" i="1">
                          <a:latin typeface="宋体" panose="02010600030101010101" pitchFamily="2" charset="-122"/>
                          <a:ea typeface="宋体" panose="02010600030101010101" pitchFamily="2" charset="-122"/>
                          <a:cs typeface="宋体" panose="02010600030101010101" pitchFamily="2" charset="-122"/>
                        </a:rPr>
                        <a:t>p</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宋体" panose="02010600030101010101" pitchFamily="2" charset="-122"/>
                          <a:ea typeface="宋体" panose="02010600030101010101" pitchFamily="2" charset="-122"/>
                          <a:cs typeface="Times New Roman" panose="02020603050405020304" pitchFamily="18" charset="0"/>
                        </a:rPr>
                        <a:t>p</a:t>
                      </a:r>
                      <a:endParaRPr lang="en-US" altLang="en-US" sz="2400" b="0" i="1">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997585" y="3418840"/>
            <a:ext cx="10196195" cy="156845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则称这样的分布列为两点分布列，两点分布又称</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0－1分布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或</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伯努利分布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若随机变量</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的分布列为两点分布列，则称</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服从</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两点分布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，并称</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为成功概率．</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01" name="文本框 100"/>
          <p:cNvSpPr txBox="1"/>
          <p:nvPr/>
        </p:nvSpPr>
        <p:spPr>
          <a:xfrm>
            <a:off x="1832610" y="5053965"/>
            <a:ext cx="8997315" cy="460375"/>
          </a:xfrm>
          <a:prstGeom prst="rect">
            <a:avLst/>
          </a:prstGeom>
          <a:noFill/>
          <a:ln w="9525">
            <a:noFill/>
          </a:ln>
        </p:spPr>
        <p:txBody>
          <a:bodyPr wrap="square">
            <a:spAutoFit/>
          </a:bodyPr>
          <a:lstStyle/>
          <a:p>
            <a:pPr indent="266700"/>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两点分布的试验结果只有两种可能性，且它们的概率之和为</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1.</a:t>
            </a:r>
            <a:endParaRPr lang="en-US" altLang="en-US" sz="2400" b="0">
              <a:solidFill>
                <a:srgbClr val="00B0F0"/>
              </a:solidFill>
              <a:latin typeface="楷体" panose="02010609060101010101" pitchFamily="49" charset="-122"/>
              <a:ea typeface="楷体" panose="02010609060101010101" pitchFamily="49" charset="-122"/>
              <a:cs typeface="楷体" panose="02010609060101010101" pitchFamily="49" charset="-122"/>
            </a:endParaRPr>
          </a:p>
        </p:txBody>
      </p:sp>
      <p:pic>
        <p:nvPicPr>
          <p:cNvPr id="6" name="图片 5"/>
          <p:cNvPicPr>
            <a:picLocks noChangeAspect="1"/>
          </p:cNvPicPr>
          <p:nvPr/>
        </p:nvPicPr>
        <p:blipFill>
          <a:blip r:embed="rId2" cstate="print"/>
          <a:stretch>
            <a:fillRect/>
          </a:stretch>
        </p:blipFill>
        <p:spPr>
          <a:xfrm>
            <a:off x="997402" y="5053975"/>
            <a:ext cx="1133475" cy="419100"/>
          </a:xfrm>
          <a:prstGeom prst="rect">
            <a:avLst/>
          </a:prstGeom>
        </p:spPr>
      </p:pic>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strips(downLeft)">
                                      <p:cBhvr>
                                        <p:cTn id="7" dur="500"/>
                                        <p:tgtEl>
                                          <p:spTgt spid="100"/>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fade">
                                      <p:cBhvr>
                                        <p:cTn id="20" dur="1000"/>
                                        <p:tgtEl>
                                          <p:spTgt spid="101"/>
                                        </p:tgtEl>
                                      </p:cBhvr>
                                    </p:animEffect>
                                    <p:anim calcmode="lin" valueType="num">
                                      <p:cBhvr>
                                        <p:cTn id="21" dur="1000" fill="hold"/>
                                        <p:tgtEl>
                                          <p:spTgt spid="101"/>
                                        </p:tgtEl>
                                        <p:attrNameLst>
                                          <p:attrName>ppt_x</p:attrName>
                                        </p:attrNameLst>
                                      </p:cBhvr>
                                      <p:tavLst>
                                        <p:tav tm="0">
                                          <p:val>
                                            <p:strVal val="#ppt_x"/>
                                          </p:val>
                                        </p:tav>
                                        <p:tav tm="100000">
                                          <p:val>
                                            <p:strVal val="#ppt_x"/>
                                          </p:val>
                                        </p:tav>
                                      </p:tavLst>
                                    </p:anim>
                                    <p:anim calcmode="lin" valueType="num">
                                      <p:cBhvr>
                                        <p:cTn id="22" dur="1000" fill="hold"/>
                                        <p:tgtEl>
                                          <p:spTgt spid="101"/>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4" grpId="0"/>
      <p:bldP spid="10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101" name="文本框 100"/>
          <p:cNvSpPr txBox="1"/>
          <p:nvPr/>
        </p:nvSpPr>
        <p:spPr>
          <a:xfrm>
            <a:off x="603250" y="800735"/>
            <a:ext cx="9966325" cy="829945"/>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②超几何分布</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一般地，在含有M件次品的N件产品中，任取n件，若其中恰有X件次品， </a:t>
            </a:r>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493395" y="5526405"/>
            <a:ext cx="9717405" cy="829945"/>
          </a:xfrm>
          <a:prstGeom prst="rect">
            <a:avLst/>
          </a:prstGeom>
          <a:noFill/>
          <a:ln w="9525">
            <a:noFill/>
          </a:ln>
        </p:spPr>
        <p:txBody>
          <a:bodyPr wrap="square">
            <a:spAutoFit/>
          </a:bodyPr>
          <a:lstStyle/>
          <a:p>
            <a:pPr indent="0"/>
            <a:r>
              <a:rPr lang="en-US" alt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       </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若随机变量X满足：①试验是</a:t>
            </a:r>
            <a:r>
              <a:rPr lang="zh-CN" sz="2400" b="1">
                <a:solidFill>
                  <a:srgbClr val="00B0F0"/>
                </a:solidFill>
                <a:latin typeface="楷体" panose="02010609060101010101" pitchFamily="49" charset="-122"/>
                <a:ea typeface="楷体" panose="02010609060101010101" pitchFamily="49" charset="-122"/>
                <a:cs typeface="楷体" panose="02010609060101010101" pitchFamily="49" charset="-122"/>
              </a:rPr>
              <a:t>不放回</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地抽取n次；②随机变量X表示抽取到的次品件数，则该随机变量X服从超几何分布．</a:t>
            </a:r>
          </a:p>
        </p:txBody>
      </p:sp>
      <p:sp>
        <p:nvSpPr>
          <p:cNvPr id="6" name="矩形 5"/>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7" name="图片 6"/>
          <p:cNvPicPr>
            <a:picLocks noChangeAspect="1"/>
          </p:cNvPicPr>
          <p:nvPr/>
        </p:nvPicPr>
        <p:blipFill>
          <a:blip r:embed="rId2" cstate="print"/>
          <a:stretch>
            <a:fillRect/>
          </a:stretch>
        </p:blipFill>
        <p:spPr>
          <a:xfrm>
            <a:off x="866775" y="1539875"/>
            <a:ext cx="4219575" cy="790575"/>
          </a:xfrm>
          <a:prstGeom prst="rect">
            <a:avLst/>
          </a:prstGeom>
        </p:spPr>
      </p:pic>
      <p:pic>
        <p:nvPicPr>
          <p:cNvPr id="8" name="图片 7"/>
          <p:cNvPicPr>
            <a:picLocks noChangeAspect="1"/>
          </p:cNvPicPr>
          <p:nvPr/>
        </p:nvPicPr>
        <p:blipFill>
          <a:blip r:embed="rId3" cstate="print"/>
          <a:stretch>
            <a:fillRect/>
          </a:stretch>
        </p:blipFill>
        <p:spPr>
          <a:xfrm>
            <a:off x="1964690" y="2330450"/>
            <a:ext cx="6200775" cy="3076575"/>
          </a:xfrm>
          <a:prstGeom prst="rect">
            <a:avLst/>
          </a:prstGeom>
        </p:spPr>
      </p:pic>
      <p:pic>
        <p:nvPicPr>
          <p:cNvPr id="9" name="图片 8"/>
          <p:cNvPicPr>
            <a:picLocks noChangeAspect="1"/>
          </p:cNvPicPr>
          <p:nvPr/>
        </p:nvPicPr>
        <p:blipFill>
          <a:blip r:embed="rId4" cstate="print"/>
          <a:stretch>
            <a:fillRect/>
          </a:stretch>
        </p:blipFill>
        <p:spPr>
          <a:xfrm>
            <a:off x="603250" y="5592445"/>
            <a:ext cx="1028700" cy="361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checkerboard(across)">
                                      <p:cBhvr>
                                        <p:cTn id="7" dur="500"/>
                                        <p:tgtEl>
                                          <p:spTgt spid="101"/>
                                        </p:tgtEl>
                                      </p:cBhvr>
                                    </p:animEffect>
                                  </p:childTnLst>
                                </p:cTn>
                              </p:par>
                              <p:par>
                                <p:cTn id="8" presetID="18" presetClass="entr" presetSubtype="1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101" name="文本框 100"/>
          <p:cNvSpPr txBox="1"/>
          <p:nvPr/>
        </p:nvSpPr>
        <p:spPr>
          <a:xfrm>
            <a:off x="546100" y="959485"/>
            <a:ext cx="5708650" cy="521970"/>
          </a:xfrm>
          <a:prstGeom prst="rect">
            <a:avLst/>
          </a:prstGeom>
          <a:noFill/>
          <a:ln w="9525">
            <a:noFill/>
          </a:ln>
        </p:spPr>
        <p:txBody>
          <a:bodyPr wrap="square">
            <a:spAutoFit/>
          </a:bodyPr>
          <a:lstStyle/>
          <a:p>
            <a:pPr indent="0"/>
            <a:r>
              <a:rPr lang="zh-CN" sz="2800">
                <a:solidFill>
                  <a:schemeClr val="bg1"/>
                </a:solidFill>
                <a:latin typeface="+mn-ea"/>
                <a:cs typeface="+mn-ea"/>
              </a:rPr>
              <a:t>3．离散型随机变量的期望与方差</a:t>
            </a:r>
            <a:endParaRPr lang="zh-CN" altLang="en-US"/>
          </a:p>
        </p:txBody>
      </p:sp>
      <p:graphicFrame>
        <p:nvGraphicFramePr>
          <p:cNvPr id="3" name="表格 2"/>
          <p:cNvGraphicFramePr/>
          <p:nvPr/>
        </p:nvGraphicFramePr>
        <p:xfrm>
          <a:off x="1478915" y="1968500"/>
          <a:ext cx="7258685" cy="1391920"/>
        </p:xfrm>
        <a:graphic>
          <a:graphicData uri="http://schemas.openxmlformats.org/drawingml/2006/table">
            <a:tbl>
              <a:tblPr firstRow="1" bandRow="1">
                <a:tableStyleId>{5940675A-B579-460E-94D1-54222C63F5DA}</a:tableStyleId>
              </a:tblPr>
              <a:tblGrid>
                <a:gridCol w="992505"/>
                <a:gridCol w="1032510"/>
                <a:gridCol w="1032510"/>
                <a:gridCol w="1095375"/>
                <a:gridCol w="977900"/>
                <a:gridCol w="1095375"/>
                <a:gridCol w="1032510"/>
              </a:tblGrid>
              <a:tr h="69596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r>
                        <a:rPr lang="en-US" sz="2400" b="0" baseline="-2500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r>
                        <a:rPr lang="en-US" sz="2400" b="0" baseline="-2500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r>
                        <a:rPr lang="en-US" sz="2400" b="0" baseline="-25000">
                          <a:latin typeface="宋体" panose="02010600030101010101" pitchFamily="2" charset="-122"/>
                          <a:ea typeface="宋体" panose="02010600030101010101" pitchFamily="2" charset="-122"/>
                          <a:cs typeface="宋体" panose="02010600030101010101" pitchFamily="2" charset="-122"/>
                        </a:rPr>
                        <a:t>i</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x</a:t>
                      </a:r>
                      <a:r>
                        <a:rPr lang="en-US" sz="2400" b="0" baseline="-25000">
                          <a:latin typeface="宋体" panose="02010600030101010101" pitchFamily="2" charset="-122"/>
                          <a:ea typeface="宋体" panose="02010600030101010101" pitchFamily="2" charset="-122"/>
                          <a:cs typeface="宋体" panose="02010600030101010101" pitchFamily="2" charset="-122"/>
                        </a:rPr>
                        <a:t>n</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5960">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r>
                        <a:rPr lang="en-US" sz="2400" b="0" baseline="-25000">
                          <a:latin typeface="宋体" panose="02010600030101010101" pitchFamily="2" charset="-122"/>
                          <a:ea typeface="宋体" panose="02010600030101010101" pitchFamily="2" charset="-122"/>
                          <a:cs typeface="宋体" panose="02010600030101010101" pitchFamily="2" charset="-122"/>
                        </a:rPr>
                        <a:t>1</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r>
                        <a:rPr lang="en-US" sz="2400" b="0" baseline="-25000">
                          <a:latin typeface="宋体" panose="02010600030101010101" pitchFamily="2" charset="-122"/>
                          <a:ea typeface="宋体" panose="02010600030101010101" pitchFamily="2" charset="-122"/>
                          <a:cs typeface="宋体" panose="02010600030101010101" pitchFamily="2" charset="-122"/>
                        </a:rPr>
                        <a:t>2</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r>
                        <a:rPr lang="en-US" sz="2400" b="0" baseline="-25000">
                          <a:latin typeface="宋体" panose="02010600030101010101" pitchFamily="2" charset="-122"/>
                          <a:ea typeface="宋体" panose="02010600030101010101" pitchFamily="2" charset="-122"/>
                          <a:cs typeface="宋体" panose="02010600030101010101" pitchFamily="2" charset="-122"/>
                        </a:rPr>
                        <a:t>i</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p</a:t>
                      </a:r>
                      <a:r>
                        <a:rPr lang="en-US" sz="2400" b="0" baseline="-25000">
                          <a:latin typeface="宋体" panose="02010600030101010101" pitchFamily="2" charset="-122"/>
                          <a:ea typeface="宋体" panose="02010600030101010101" pitchFamily="2" charset="-122"/>
                          <a:cs typeface="宋体" panose="02010600030101010101" pitchFamily="2" charset="-122"/>
                        </a:rPr>
                        <a:t>n</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927735" y="3361055"/>
            <a:ext cx="9498330" cy="2306320"/>
          </a:xfrm>
          <a:prstGeom prst="rect">
            <a:avLst/>
          </a:prstGeom>
          <a:noFill/>
          <a:ln w="9525">
            <a:noFill/>
          </a:ln>
        </p:spPr>
        <p:txBody>
          <a:bodyPr wrap="square">
            <a:spAutoFit/>
          </a:bodyPr>
          <a:lstStyle/>
          <a:p>
            <a:pPr indent="266700" fontAlgn="auto">
              <a:lnSpc>
                <a:spcPct val="120000"/>
              </a:lnSpc>
            </a:pP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E(X)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的均值或数学期望，它反映了离散型随机变量取值的平均水平．</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E</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的方差，它刻画了随机变量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与其均值</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E(X)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平均偏离程度</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，其算术平方根为随机变量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标准差</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，记作</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σ(X)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988060" y="1391920"/>
            <a:ext cx="5462905" cy="737235"/>
          </a:xfrm>
          <a:prstGeom prst="rect">
            <a:avLst/>
          </a:prstGeom>
          <a:noFill/>
        </p:spPr>
        <p:txBody>
          <a:bodyPr wrap="square" rtlCol="0" anchor="t">
            <a:spAutoFit/>
          </a:bodyPr>
          <a:lstStyle/>
          <a:p>
            <a:pPr indent="0"/>
            <a:r>
              <a:rPr lang="zh-CN" sz="2400">
                <a:solidFill>
                  <a:schemeClr val="bg1"/>
                </a:solidFill>
                <a:ea typeface="宋体" panose="02010600030101010101" pitchFamily="2" charset="-122"/>
                <a:sym typeface="+mn-ea"/>
              </a:rPr>
              <a:t>若离散型随机变量</a:t>
            </a:r>
            <a:r>
              <a:rPr lang="en-US" sz="2400">
                <a:solidFill>
                  <a:schemeClr val="bg1"/>
                </a:solidFill>
                <a:latin typeface="Times New Roman" panose="02020603050405020304" pitchFamily="18" charset="0"/>
                <a:ea typeface="宋体" panose="02010600030101010101" pitchFamily="2" charset="-122"/>
                <a:sym typeface="+mn-ea"/>
              </a:rPr>
              <a:t>X</a:t>
            </a:r>
            <a:r>
              <a:rPr lang="zh-CN" sz="2400">
                <a:solidFill>
                  <a:schemeClr val="bg1"/>
                </a:solidFill>
                <a:ea typeface="宋体" panose="02010600030101010101" pitchFamily="2" charset="-122"/>
                <a:sym typeface="+mn-ea"/>
              </a:rPr>
              <a:t>的分布列为</a:t>
            </a:r>
            <a:endParaRPr lang="en-US">
              <a:latin typeface="Times New Roman" panose="02020603050405020304" pitchFamily="18" charset="0"/>
              <a:ea typeface="宋体" panose="02010600030101010101" pitchFamily="2" charset="-122"/>
              <a:sym typeface="+mn-ea"/>
            </a:endParaRPr>
          </a:p>
          <a:p>
            <a:r>
              <a:rPr lang="en-US">
                <a:latin typeface="Times New Roman" panose="02020603050405020304" pitchFamily="18" charset="0"/>
                <a:ea typeface="宋体" panose="02010600030101010101" pitchFamily="2" charset="-122"/>
                <a:sym typeface="+mn-ea"/>
              </a:rPr>
              <a:t> </a:t>
            </a:r>
            <a:endParaRPr lang="zh-CN" altLang="en-US"/>
          </a:p>
        </p:txBody>
      </p:sp>
      <p:sp>
        <p:nvSpPr>
          <p:cNvPr id="6" name="矩形 5"/>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ox(in)">
                                      <p:cBhvr>
                                        <p:cTn id="7" dur="2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par>
                                <p:cTn id="14" presetID="15"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1000" fill="hold"/>
                                        <p:tgtEl>
                                          <p:spTgt spid="3"/>
                                        </p:tgtEl>
                                        <p:attrNameLst>
                                          <p:attrName>ppt_w</p:attrName>
                                        </p:attrNameLst>
                                      </p:cBhvr>
                                      <p:tavLst>
                                        <p:tav tm="0">
                                          <p:val>
                                            <p:fltVal val="0"/>
                                          </p:val>
                                        </p:tav>
                                        <p:tav tm="100000">
                                          <p:val>
                                            <p:strVal val="#ppt_w"/>
                                          </p:val>
                                        </p:tav>
                                      </p:tavLst>
                                    </p:anim>
                                    <p:anim calcmode="lin" valueType="num">
                                      <p:cBhvr>
                                        <p:cTn id="17" dur="1000" fill="hold"/>
                                        <p:tgtEl>
                                          <p:spTgt spid="3"/>
                                        </p:tgtEl>
                                        <p:attrNameLst>
                                          <p:attrName>ppt_h</p:attrName>
                                        </p:attrNameLst>
                                      </p:cBhvr>
                                      <p:tavLst>
                                        <p:tav tm="0">
                                          <p:val>
                                            <p:fltVal val="0"/>
                                          </p:val>
                                        </p:tav>
                                        <p:tav tm="100000">
                                          <p:val>
                                            <p:strVal val="#ppt_h"/>
                                          </p:val>
                                        </p:tav>
                                      </p:tavLst>
                                    </p:anim>
                                    <p:anim calcmode="lin" valueType="num">
                                      <p:cBhvr>
                                        <p:cTn id="18"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p:stCondLst>
                        <p:cond delay="indefinite"/>
                      </p:stCondLst>
                      <p:childTnLst>
                        <p:par>
                          <p:cTn id="21" fill="hold">
                            <p:stCondLst>
                              <p:cond delay="0"/>
                            </p:stCondLst>
                            <p:childTnLst>
                              <p:par>
                                <p:cTn id="22" presetID="5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385" decel="100000"/>
                                        <p:tgtEl>
                                          <p:spTgt spid="4"/>
                                        </p:tgtEl>
                                      </p:cBhvr>
                                    </p:animEffect>
                                    <p:animScale>
                                      <p:cBhvr>
                                        <p:cTn id="25" dur="385" decel="100000"/>
                                        <p:tgtEl>
                                          <p:spTgt spid="4"/>
                                        </p:tgtEl>
                                      </p:cBhvr>
                                      <p:from x="10000" y="10000"/>
                                      <p:to x="200000" y="450000"/>
                                    </p:animScale>
                                    <p:animScale>
                                      <p:cBhvr>
                                        <p:cTn id="26" dur="615" accel="100000" fill="hold">
                                          <p:stCondLst>
                                            <p:cond delay="385"/>
                                          </p:stCondLst>
                                        </p:cTn>
                                        <p:tgtEl>
                                          <p:spTgt spid="4"/>
                                        </p:tgtEl>
                                      </p:cBhvr>
                                      <p:from x="200000" y="450000"/>
                                      <p:to x="100000" y="100000"/>
                                    </p:animScale>
                                    <p:set>
                                      <p:cBhvr>
                                        <p:cTn id="27" dur="385" fill="hold"/>
                                        <p:tgtEl>
                                          <p:spTgt spid="4"/>
                                        </p:tgtEl>
                                        <p:attrNameLst>
                                          <p:attrName>ppt_x</p:attrName>
                                        </p:attrNameLst>
                                      </p:cBhvr>
                                      <p:to>
                                        <p:strVal val="(0.5)"/>
                                      </p:to>
                                    </p:set>
                                    <p:anim from="(0.5)" to="(#ppt_x)" calcmode="lin" valueType="num">
                                      <p:cBhvr>
                                        <p:cTn id="28" dur="615" accel="100000" fill="hold">
                                          <p:stCondLst>
                                            <p:cond delay="385"/>
                                          </p:stCondLst>
                                        </p:cTn>
                                        <p:tgtEl>
                                          <p:spTgt spid="4"/>
                                        </p:tgtEl>
                                        <p:attrNameLst>
                                          <p:attrName>ppt_x</p:attrName>
                                        </p:attrNameLst>
                                      </p:cBhvr>
                                    </p:anim>
                                    <p:set>
                                      <p:cBhvr>
                                        <p:cTn id="29" dur="385" fill="hold"/>
                                        <p:tgtEl>
                                          <p:spTgt spid="4"/>
                                        </p:tgtEl>
                                        <p:attrNameLst>
                                          <p:attrName>ppt_y</p:attrName>
                                        </p:attrNameLst>
                                      </p:cBhvr>
                                      <p:to>
                                        <p:strVal val="(#ppt_y+0.4)"/>
                                      </p:to>
                                    </p:set>
                                    <p:anim from="(#ppt_y+0.4)" to="(#ppt_y)" calcmode="lin" valueType="num">
                                      <p:cBhvr>
                                        <p:cTn id="30" dur="615" accel="100000" fill="hold">
                                          <p:stCondLst>
                                            <p:cond delay="385"/>
                                          </p:stCondLst>
                                        </p:cTn>
                                        <p:tgtEl>
                                          <p:spTgt spid="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43</a:t>
            </a:fld>
            <a:endParaRPr lang="zh-CN" altLang="en-US"/>
          </a:p>
        </p:txBody>
      </p:sp>
      <p:sp>
        <p:nvSpPr>
          <p:cNvPr id="101" name="文本框 100"/>
          <p:cNvSpPr txBox="1"/>
          <p:nvPr/>
        </p:nvSpPr>
        <p:spPr>
          <a:xfrm>
            <a:off x="895350" y="3570605"/>
            <a:ext cx="8079740" cy="156845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两点分布与超几何分布的数学期望与方差：</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服从两点分布，则</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服从超几何分布，则</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687070" y="1004570"/>
            <a:ext cx="7593330" cy="1938020"/>
          </a:xfrm>
          <a:prstGeom prst="rect">
            <a:avLst/>
          </a:prstGeom>
          <a:noFill/>
        </p:spPr>
        <p:txBody>
          <a:bodyPr wrap="squar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数学期望与方差的性质：</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①E(aX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aE(X)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为常数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②E(X</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E(X</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E(X</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③D(aX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D(X)(a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为常数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endParaRPr lang="en-US"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5" name="图片 4"/>
          <p:cNvPicPr>
            <a:picLocks noChangeAspect="1"/>
          </p:cNvPicPr>
          <p:nvPr/>
        </p:nvPicPr>
        <p:blipFill>
          <a:blip r:embed="rId2" cstate="print"/>
          <a:stretch>
            <a:fillRect/>
          </a:stretch>
        </p:blipFill>
        <p:spPr>
          <a:xfrm>
            <a:off x="1243965" y="4692015"/>
            <a:ext cx="4581525" cy="857250"/>
          </a:xfrm>
          <a:prstGeom prst="rect">
            <a:avLst/>
          </a:prstGeom>
        </p:spPr>
      </p:pic>
      <p:pic>
        <p:nvPicPr>
          <p:cNvPr id="6" name="图片 5"/>
          <p:cNvPicPr>
            <a:picLocks noChangeAspect="1"/>
          </p:cNvPicPr>
          <p:nvPr/>
        </p:nvPicPr>
        <p:blipFill>
          <a:blip r:embed="rId3" cstate="print"/>
          <a:stretch>
            <a:fillRect/>
          </a:stretch>
        </p:blipFill>
        <p:spPr>
          <a:xfrm>
            <a:off x="687070" y="2439035"/>
            <a:ext cx="5916295" cy="751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ppt_x</p:attrName>
                                        </p:attrNameLst>
                                      </p:cBhvr>
                                      <p:tavLst>
                                        <p:tav tm="0">
                                          <p:val>
                                            <p:strVal val="#ppt_x-.2"/>
                                          </p:val>
                                        </p:tav>
                                        <p:tav tm="100000">
                                          <p:val>
                                            <p:strVal val="#ppt_x"/>
                                          </p:val>
                                        </p:tav>
                                      </p:tavLst>
                                    </p:anim>
                                    <p:anim calcmode="lin" valueType="num">
                                      <p:cBhvr>
                                        <p:cTn id="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gtEl>
                                      </p:cBhvr>
                                    </p:animEffect>
                                  </p:childTnLst>
                                </p:cTn>
                              </p:par>
                              <p:par>
                                <p:cTn id="10" presetID="29"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ppt_x</p:attrName>
                                        </p:attrNameLst>
                                      </p:cBhvr>
                                      <p:tavLst>
                                        <p:tav tm="0">
                                          <p:val>
                                            <p:strVal val="#ppt_x-.2"/>
                                          </p:val>
                                        </p:tav>
                                        <p:tav tm="100000">
                                          <p:val>
                                            <p:strVal val="#ppt_x"/>
                                          </p:val>
                                        </p:tav>
                                      </p:tavLst>
                                    </p:anim>
                                    <p:anim calcmode="lin" valueType="num">
                                      <p:cBhvr>
                                        <p:cTn id="13"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p:cTn id="19" dur="1000" fill="hold"/>
                                        <p:tgtEl>
                                          <p:spTgt spid="101"/>
                                        </p:tgtEl>
                                        <p:attrNameLst>
                                          <p:attrName>ppt_w</p:attrName>
                                        </p:attrNameLst>
                                      </p:cBhvr>
                                      <p:tavLst>
                                        <p:tav tm="0">
                                          <p:val>
                                            <p:strVal val="#ppt_w*0.70"/>
                                          </p:val>
                                        </p:tav>
                                        <p:tav tm="100000">
                                          <p:val>
                                            <p:strVal val="#ppt_w"/>
                                          </p:val>
                                        </p:tav>
                                      </p:tavLst>
                                    </p:anim>
                                    <p:anim calcmode="lin" valueType="num">
                                      <p:cBhvr>
                                        <p:cTn id="20" dur="1000" fill="hold"/>
                                        <p:tgtEl>
                                          <p:spTgt spid="101"/>
                                        </p:tgtEl>
                                        <p:attrNameLst>
                                          <p:attrName>ppt_h</p:attrName>
                                        </p:attrNameLst>
                                      </p:cBhvr>
                                      <p:tavLst>
                                        <p:tav tm="0">
                                          <p:val>
                                            <p:strVal val="#ppt_h"/>
                                          </p:val>
                                        </p:tav>
                                        <p:tav tm="100000">
                                          <p:val>
                                            <p:strVal val="#ppt_h"/>
                                          </p:val>
                                        </p:tav>
                                      </p:tavLst>
                                    </p:anim>
                                    <p:animEffect transition="in" filter="fade">
                                      <p:cBhvr>
                                        <p:cTn id="21" dur="1000"/>
                                        <p:tgtEl>
                                          <p:spTgt spid="101"/>
                                        </p:tgtEl>
                                      </p:cBhvr>
                                    </p:animEffect>
                                  </p:childTnLst>
                                </p:cTn>
                              </p:par>
                              <p:par>
                                <p:cTn id="22" presetID="55"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strVal val="#ppt_w*0.70"/>
                                          </p:val>
                                        </p:tav>
                                        <p:tav tm="100000">
                                          <p:val>
                                            <p:strVal val="#ppt_w"/>
                                          </p:val>
                                        </p:tav>
                                      </p:tavLst>
                                    </p:anim>
                                    <p:anim calcmode="lin" valueType="num">
                                      <p:cBhvr>
                                        <p:cTn id="25" dur="1000" fill="hold"/>
                                        <p:tgtEl>
                                          <p:spTgt spid="5"/>
                                        </p:tgtEl>
                                        <p:attrNameLst>
                                          <p:attrName>ppt_h</p:attrName>
                                        </p:attrNameLst>
                                      </p:cBhvr>
                                      <p:tavLst>
                                        <p:tav tm="0">
                                          <p:val>
                                            <p:strVal val="#ppt_h"/>
                                          </p:val>
                                        </p:tav>
                                        <p:tav tm="100000">
                                          <p:val>
                                            <p:strVal val="#ppt_h"/>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44</a:t>
            </a:fld>
            <a:endParaRPr lang="zh-CN" altLang="en-US"/>
          </a:p>
        </p:txBody>
      </p:sp>
      <p:sp>
        <p:nvSpPr>
          <p:cNvPr id="8" name="文本框 7"/>
          <p:cNvSpPr txBox="1"/>
          <p:nvPr/>
        </p:nvSpPr>
        <p:spPr>
          <a:xfrm>
            <a:off x="1734696" y="953770"/>
            <a:ext cx="3344545" cy="553085"/>
          </a:xfrm>
          <a:prstGeom prst="rect">
            <a:avLst/>
          </a:prstGeom>
          <a:noFill/>
        </p:spPr>
        <p:txBody>
          <a:bodyPr wrap="none" rtlCol="0">
            <a:spAutoFit/>
          </a:bodyPr>
          <a:lstStyle/>
          <a:p>
            <a:r>
              <a:rPr lang="zh-CN" altLang="en-US" sz="3000" b="1" dirty="0">
                <a:latin typeface="微软雅黑" panose="020B0503020204020204" charset="-122"/>
                <a:ea typeface="微软雅黑" panose="020B0503020204020204" charset="-122"/>
                <a:hlinkClick r:id="rId2" action="ppaction://hlinksldjump"/>
              </a:rPr>
              <a:t>核心方法 重点突破</a:t>
            </a:r>
            <a:endParaRPr lang="zh-CN" altLang="en-US" sz="3000" b="1" dirty="0">
              <a:latin typeface="微软雅黑" panose="020B0503020204020204" charset="-122"/>
              <a:ea typeface="微软雅黑" panose="020B0503020204020204" charset="-122"/>
            </a:endParaRPr>
          </a:p>
        </p:txBody>
      </p:sp>
      <p:sp>
        <p:nvSpPr>
          <p:cNvPr id="16" name="Freeform 18"/>
          <p:cNvSpPr>
            <a:spLocks noEditPoints="1"/>
          </p:cNvSpPr>
          <p:nvPr/>
        </p:nvSpPr>
        <p:spPr bwMode="auto">
          <a:xfrm>
            <a:off x="908314" y="902157"/>
            <a:ext cx="619628" cy="656544"/>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01" name="文本框 100"/>
          <p:cNvSpPr txBox="1"/>
          <p:nvPr/>
        </p:nvSpPr>
        <p:spPr>
          <a:xfrm>
            <a:off x="717550" y="1625600"/>
            <a:ext cx="7451090" cy="521970"/>
          </a:xfrm>
          <a:prstGeom prst="rect">
            <a:avLst/>
          </a:prstGeom>
          <a:noFill/>
          <a:ln w="9525">
            <a:noFill/>
          </a:ln>
        </p:spPr>
        <p:txBody>
          <a:bodyPr wrap="square">
            <a:spAutoFit/>
          </a:bodyPr>
          <a:lstStyle/>
          <a:p>
            <a:pPr indent="0"/>
            <a:r>
              <a:rPr lang="zh-CN" sz="2800" u="none">
                <a:solidFill>
                  <a:schemeClr val="bg1"/>
                </a:solidFill>
                <a:latin typeface="+mn-ea"/>
                <a:cs typeface="+mn-ea"/>
              </a:rPr>
              <a:t>方法1</a:t>
            </a:r>
            <a:r>
              <a:rPr lang="zh-CN" sz="2800">
                <a:solidFill>
                  <a:schemeClr val="bg1"/>
                </a:solidFill>
                <a:latin typeface="+mn-ea"/>
                <a:cs typeface="+mn-ea"/>
              </a:rPr>
              <a:t>    </a:t>
            </a:r>
            <a:r>
              <a:rPr lang="zh-CN" sz="2800" u="none">
                <a:solidFill>
                  <a:schemeClr val="bg1"/>
                </a:solidFill>
                <a:latin typeface="+mn-ea"/>
                <a:cs typeface="+mn-ea"/>
              </a:rPr>
              <a:t>求离散型随机变量的分布列的方法</a:t>
            </a:r>
            <a:r>
              <a:rPr lang="zh-CN" sz="1600" b="1">
                <a:ea typeface="黑体" panose="02010609060101010101" charset="-122"/>
              </a:rPr>
              <a:t>　</a:t>
            </a:r>
            <a:endParaRPr lang="zh-CN" altLang="en-US"/>
          </a:p>
        </p:txBody>
      </p:sp>
      <p:sp>
        <p:nvSpPr>
          <p:cNvPr id="102" name="文本框 101"/>
          <p:cNvSpPr txBox="1"/>
          <p:nvPr/>
        </p:nvSpPr>
        <p:spPr>
          <a:xfrm>
            <a:off x="908050" y="2286635"/>
            <a:ext cx="9584690" cy="341503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求离散型随机变量的分布列的一般步骤：</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第一步，确定</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的所有可能取值</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，并明确每个取值代表的意义；</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第二步，利用概率的有关知识求出随机变量每个取值的概率</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第三步，写出分布列；</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第四步，根据分布列的性质对结果进行检验．</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其中，第二步求出相应的概率最关键，在求解时注意计数原理、排列组合等知识的应用</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ppt_w</p:attrName>
                                        </p:attrNameLst>
                                      </p:cBhvr>
                                      <p:tavLst>
                                        <p:tav tm="0">
                                          <p:val>
                                            <p:fltVal val="0"/>
                                          </p:val>
                                        </p:tav>
                                        <p:tav tm="100000">
                                          <p:val>
                                            <p:strVal val="#ppt_w"/>
                                          </p:val>
                                        </p:tav>
                                      </p:tavLst>
                                    </p:anim>
                                    <p:anim calcmode="lin" valueType="num">
                                      <p:cBhvr>
                                        <p:cTn id="8" dur="500" fill="hold"/>
                                        <p:tgtEl>
                                          <p:spTgt spid="101"/>
                                        </p:tgtEl>
                                        <p:attrNameLst>
                                          <p:attrName>ppt_h</p:attrName>
                                        </p:attrNameLst>
                                      </p:cBhvr>
                                      <p:tavLst>
                                        <p:tav tm="0">
                                          <p:val>
                                            <p:fltVal val="0"/>
                                          </p:val>
                                        </p:tav>
                                        <p:tav tm="100000">
                                          <p:val>
                                            <p:strVal val="#ppt_h"/>
                                          </p:val>
                                        </p:tav>
                                      </p:tavLst>
                                    </p:anim>
                                    <p:anim calcmode="lin" valueType="num">
                                      <p:cBhvr>
                                        <p:cTn id="9" dur="500" fill="hold"/>
                                        <p:tgtEl>
                                          <p:spTgt spid="101"/>
                                        </p:tgtEl>
                                        <p:attrNameLst>
                                          <p:attrName>style.rotation</p:attrName>
                                        </p:attrNameLst>
                                      </p:cBhvr>
                                      <p:tavLst>
                                        <p:tav tm="0">
                                          <p:val>
                                            <p:fltVal val="360"/>
                                          </p:val>
                                        </p:tav>
                                        <p:tav tm="100000">
                                          <p:val>
                                            <p:fltVal val="0"/>
                                          </p:val>
                                        </p:tav>
                                      </p:tavLst>
                                    </p:anim>
                                    <p:animEffect transition="in" filter="fade">
                                      <p:cBhvr>
                                        <p:cTn id="10" dur="500"/>
                                        <p:tgtEl>
                                          <p:spTgt spid="10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checkerboard(across)">
                                      <p:cBhvr>
                                        <p:cTn id="15"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45</a:t>
            </a:fld>
            <a:endParaRPr lang="zh-CN" altLang="en-US"/>
          </a:p>
        </p:txBody>
      </p:sp>
      <p:sp>
        <p:nvSpPr>
          <p:cNvPr id="102" name="文本框 101"/>
          <p:cNvSpPr txBox="1"/>
          <p:nvPr/>
        </p:nvSpPr>
        <p:spPr>
          <a:xfrm>
            <a:off x="593725" y="977900"/>
            <a:ext cx="9746615" cy="460375"/>
          </a:xfrm>
          <a:prstGeom prst="rect">
            <a:avLst/>
          </a:prstGeom>
          <a:noFill/>
          <a:ln w="9525">
            <a:noFill/>
          </a:ln>
        </p:spPr>
        <p:txBody>
          <a:bodyPr wrap="square">
            <a:spAutoFit/>
          </a:bodyPr>
          <a:lstStyle/>
          <a:p>
            <a:pPr indent="266700"/>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rPr>
              <a:t>设</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rPr>
              <a:t>是一个离散型随机变量，其分布列如下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则</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q</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a:t>
            </a:r>
            <a:r>
              <a:rPr lang="en-US" sz="2400">
                <a:latin typeface="宋体" panose="02010600030101010101" pitchFamily="2" charset="-122"/>
                <a:ea typeface="宋体" panose="02010600030101010101" pitchFamily="2" charset="-122"/>
                <a:cs typeface="宋体" panose="02010600030101010101" pitchFamily="2" charset="-122"/>
                <a:sym typeface="+mn-ea"/>
              </a:rPr>
              <a:t>(</a:t>
            </a:r>
            <a:r>
              <a:rPr lang="zh-CN" sz="2400">
                <a:latin typeface="宋体" panose="02010600030101010101" pitchFamily="2" charset="-122"/>
                <a:ea typeface="宋体" panose="02010600030101010101" pitchFamily="2" charset="-122"/>
                <a:cs typeface="宋体" panose="02010600030101010101" pitchFamily="2" charset="-122"/>
                <a:sym typeface="+mn-ea"/>
              </a:rPr>
              <a:t>　　</a:t>
            </a:r>
            <a:r>
              <a:rPr lang="en-US" sz="24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a:p>
        </p:txBody>
      </p:sp>
      <p:sp>
        <p:nvSpPr>
          <p:cNvPr id="7" name="矩形 6"/>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
        <p:nvSpPr>
          <p:cNvPr id="8" name="文本框 7"/>
          <p:cNvSpPr txBox="1"/>
          <p:nvPr/>
        </p:nvSpPr>
        <p:spPr>
          <a:xfrm>
            <a:off x="8105775" y="5828030"/>
            <a:ext cx="1554480" cy="460375"/>
          </a:xfrm>
          <a:prstGeom prst="rect">
            <a:avLst/>
          </a:prstGeom>
          <a:noFill/>
        </p:spPr>
        <p:txBody>
          <a:bodyPr wrap="none" rtlCol="0" anchor="t">
            <a:spAutoFit/>
          </a:bodyPr>
          <a:lstStyle/>
          <a:p>
            <a:pPr algn="l"/>
            <a:r>
              <a:rPr 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【答案】D</a:t>
            </a:r>
            <a:endParaRPr lang="zh-CN" altLang="en-US"/>
          </a:p>
        </p:txBody>
      </p:sp>
      <p:pic>
        <p:nvPicPr>
          <p:cNvPr id="9" name="图片 8"/>
          <p:cNvPicPr>
            <a:picLocks noChangeAspect="1"/>
          </p:cNvPicPr>
          <p:nvPr/>
        </p:nvPicPr>
        <p:blipFill>
          <a:blip r:embed="rId2" cstate="print"/>
          <a:stretch>
            <a:fillRect/>
          </a:stretch>
        </p:blipFill>
        <p:spPr>
          <a:xfrm>
            <a:off x="3723005" y="1402715"/>
            <a:ext cx="3743325" cy="1219200"/>
          </a:xfrm>
          <a:prstGeom prst="rect">
            <a:avLst/>
          </a:prstGeom>
        </p:spPr>
      </p:pic>
      <p:pic>
        <p:nvPicPr>
          <p:cNvPr id="10" name="图片 9"/>
          <p:cNvPicPr>
            <a:picLocks noChangeAspect="1"/>
          </p:cNvPicPr>
          <p:nvPr/>
        </p:nvPicPr>
        <p:blipFill>
          <a:blip r:embed="rId3" cstate="print"/>
          <a:stretch>
            <a:fillRect/>
          </a:stretch>
        </p:blipFill>
        <p:spPr>
          <a:xfrm>
            <a:off x="3030220" y="2545715"/>
            <a:ext cx="5299710" cy="1635760"/>
          </a:xfrm>
          <a:prstGeom prst="rect">
            <a:avLst/>
          </a:prstGeom>
        </p:spPr>
      </p:pic>
      <p:pic>
        <p:nvPicPr>
          <p:cNvPr id="11" name="图片 10"/>
          <p:cNvPicPr>
            <a:picLocks noChangeAspect="1"/>
          </p:cNvPicPr>
          <p:nvPr/>
        </p:nvPicPr>
        <p:blipFill>
          <a:blip r:embed="rId4" cstate="print"/>
          <a:stretch>
            <a:fillRect/>
          </a:stretch>
        </p:blipFill>
        <p:spPr>
          <a:xfrm>
            <a:off x="3374390" y="4181475"/>
            <a:ext cx="4441190" cy="1903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heckerboard(across)">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46</a:t>
            </a:fld>
            <a:endParaRPr lang="zh-CN" altLang="en-US"/>
          </a:p>
        </p:txBody>
      </p:sp>
      <p:sp>
        <p:nvSpPr>
          <p:cNvPr id="102" name="文本框 101"/>
          <p:cNvSpPr txBox="1"/>
          <p:nvPr/>
        </p:nvSpPr>
        <p:spPr>
          <a:xfrm>
            <a:off x="889000" y="1134745"/>
            <a:ext cx="9203690" cy="521970"/>
          </a:xfrm>
          <a:prstGeom prst="rect">
            <a:avLst/>
          </a:prstGeom>
          <a:noFill/>
          <a:ln w="9525">
            <a:noFill/>
          </a:ln>
        </p:spPr>
        <p:txBody>
          <a:bodyPr wrap="square">
            <a:spAutoFit/>
          </a:bodyPr>
          <a:lstStyle/>
          <a:p>
            <a:pPr indent="0"/>
            <a:r>
              <a:rPr lang="zh-CN" sz="2800" u="none">
                <a:solidFill>
                  <a:schemeClr val="bg1"/>
                </a:solidFill>
                <a:latin typeface="+mn-ea"/>
                <a:cs typeface="+mn-ea"/>
              </a:rPr>
              <a:t>方法2</a:t>
            </a:r>
            <a:r>
              <a:rPr lang="zh-CN" sz="2800">
                <a:solidFill>
                  <a:schemeClr val="bg1"/>
                </a:solidFill>
                <a:latin typeface="+mn-ea"/>
                <a:cs typeface="+mn-ea"/>
              </a:rPr>
              <a:t>     </a:t>
            </a:r>
            <a:r>
              <a:rPr lang="zh-CN" sz="2800" u="none">
                <a:solidFill>
                  <a:schemeClr val="bg1"/>
                </a:solidFill>
                <a:latin typeface="+mn-ea"/>
                <a:cs typeface="+mn-ea"/>
              </a:rPr>
              <a:t>求离散型随机变量的数学期望和方差的方法</a:t>
            </a:r>
            <a:r>
              <a:rPr lang="zh-CN" sz="1600" b="1">
                <a:ea typeface="黑体" panose="02010609060101010101" charset="-122"/>
              </a:rPr>
              <a:t>　</a:t>
            </a:r>
            <a:endParaRPr lang="zh-CN" altLang="en-US"/>
          </a:p>
        </p:txBody>
      </p:sp>
      <p:sp>
        <p:nvSpPr>
          <p:cNvPr id="103" name="文本框 102"/>
          <p:cNvSpPr txBox="1"/>
          <p:nvPr/>
        </p:nvSpPr>
        <p:spPr>
          <a:xfrm>
            <a:off x="1193800" y="2110740"/>
            <a:ext cx="8765540" cy="2861310"/>
          </a:xfrm>
          <a:prstGeom prst="rect">
            <a:avLst/>
          </a:prstGeom>
          <a:noFill/>
          <a:ln w="9525">
            <a:noFill/>
          </a:ln>
        </p:spPr>
        <p:txBody>
          <a:bodyPr wrap="square">
            <a:spAutoFit/>
          </a:bodyPr>
          <a:lstStyle/>
          <a:p>
            <a:pPr indent="266700" fontAlgn="auto">
              <a:lnSpc>
                <a:spcPct val="150000"/>
              </a:lnSpc>
            </a:pP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求数学期望与方差的一般步骤：</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理解</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的意义，写出</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的所有可能取值；</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取各个值的概率，写出分布列；</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由数学期望的定义求</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E</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④</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由方差的定义求</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anim calcmode="lin" valueType="num">
                                      <p:cBhvr>
                                        <p:cTn id="8" dur="1000" fill="hold"/>
                                        <p:tgtEl>
                                          <p:spTgt spid="102"/>
                                        </p:tgtEl>
                                        <p:attrNameLst>
                                          <p:attrName>ppt_x</p:attrName>
                                        </p:attrNameLst>
                                      </p:cBhvr>
                                      <p:tavLst>
                                        <p:tav tm="0">
                                          <p:val>
                                            <p:strVal val="#ppt_x-.1"/>
                                          </p:val>
                                        </p:tav>
                                        <p:tav tm="100000">
                                          <p:val>
                                            <p:strVal val="#ppt_x"/>
                                          </p:val>
                                        </p:tav>
                                      </p:tavLst>
                                    </p:anim>
                                    <p:anim calcmode="lin" valueType="num">
                                      <p:cBhvr>
                                        <p:cTn id="9" dur="10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03"/>
                                        </p:tgtEl>
                                        <p:attrNameLst>
                                          <p:attrName>style.visibility</p:attrName>
                                        </p:attrNameLst>
                                      </p:cBhvr>
                                      <p:to>
                                        <p:strVal val="visible"/>
                                      </p:to>
                                    </p:set>
                                    <p:anim calcmode="lin" valueType="num">
                                      <p:cBhvr>
                                        <p:cTn id="14" dur="1000" fill="hold"/>
                                        <p:tgtEl>
                                          <p:spTgt spid="103"/>
                                        </p:tgtEl>
                                        <p:attrNameLst>
                                          <p:attrName>ppt_w</p:attrName>
                                        </p:attrNameLst>
                                      </p:cBhvr>
                                      <p:tavLst>
                                        <p:tav tm="0">
                                          <p:val>
                                            <p:fltVal val="0"/>
                                          </p:val>
                                        </p:tav>
                                        <p:tav tm="100000">
                                          <p:val>
                                            <p:strVal val="#ppt_w"/>
                                          </p:val>
                                        </p:tav>
                                      </p:tavLst>
                                    </p:anim>
                                    <p:anim calcmode="lin" valueType="num">
                                      <p:cBhvr>
                                        <p:cTn id="15" dur="1000" fill="hold"/>
                                        <p:tgtEl>
                                          <p:spTgt spid="103"/>
                                        </p:tgtEl>
                                        <p:attrNameLst>
                                          <p:attrName>ppt_h</p:attrName>
                                        </p:attrNameLst>
                                      </p:cBhvr>
                                      <p:tavLst>
                                        <p:tav tm="0">
                                          <p:val>
                                            <p:fltVal val="0"/>
                                          </p:val>
                                        </p:tav>
                                        <p:tav tm="100000">
                                          <p:val>
                                            <p:strVal val="#ppt_h"/>
                                          </p:val>
                                        </p:tav>
                                      </p:tavLst>
                                    </p:anim>
                                    <p:anim calcmode="lin" valueType="num">
                                      <p:cBhvr>
                                        <p:cTn id="16" dur="1000" fill="hold"/>
                                        <p:tgtEl>
                                          <p:spTgt spid="103"/>
                                        </p:tgtEl>
                                        <p:attrNameLst>
                                          <p:attrName>style.rotation</p:attrName>
                                        </p:attrNameLst>
                                      </p:cBhvr>
                                      <p:tavLst>
                                        <p:tav tm="0">
                                          <p:val>
                                            <p:fltVal val="90"/>
                                          </p:val>
                                        </p:tav>
                                        <p:tav tm="100000">
                                          <p:val>
                                            <p:fltVal val="0"/>
                                          </p:val>
                                        </p:tav>
                                      </p:tavLst>
                                    </p:anim>
                                    <p:animEffect transition="in" filter="fade">
                                      <p:cBhvr>
                                        <p:cTn id="17"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47</a:t>
            </a:fld>
            <a:endParaRPr lang="zh-CN" altLang="en-US"/>
          </a:p>
        </p:txBody>
      </p:sp>
      <p:sp>
        <p:nvSpPr>
          <p:cNvPr id="103" name="文本框 102"/>
          <p:cNvSpPr txBox="1"/>
          <p:nvPr/>
        </p:nvSpPr>
        <p:spPr>
          <a:xfrm>
            <a:off x="1031240" y="1449070"/>
            <a:ext cx="10252075" cy="3415030"/>
          </a:xfrm>
          <a:prstGeom prst="rect">
            <a:avLst/>
          </a:prstGeom>
          <a:noFill/>
          <a:ln w="9525">
            <a:noFill/>
          </a:ln>
        </p:spPr>
        <p:txBody>
          <a:bodyPr wrap="square">
            <a:spAutoFit/>
          </a:bodyPr>
          <a:lstStyle/>
          <a:p>
            <a:pPr indent="266700"/>
            <a:r>
              <a:rPr lang="zh-CN" altLang="en-US" sz="2400" b="0">
                <a:latin typeface="宋体" panose="02010600030101010101" pitchFamily="2" charset="-122"/>
                <a:ea typeface="宋体" panose="02010600030101010101" pitchFamily="2" charset="-122"/>
                <a:cs typeface="宋体" panose="02010600030101010101" pitchFamily="2" charset="-122"/>
              </a:rPr>
              <a:t>例</a:t>
            </a:r>
            <a:r>
              <a:rPr lang="en-US" altLang="zh-CN" sz="2400" b="0">
                <a:latin typeface="宋体" panose="02010600030101010101" pitchFamily="2" charset="-122"/>
                <a:ea typeface="宋体" panose="02010600030101010101" pitchFamily="2" charset="-122"/>
                <a:cs typeface="宋体" panose="02010600030101010101" pitchFamily="2" charset="-122"/>
              </a:rPr>
              <a:t>2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根据以往的经验，某工程施工期间的降水量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单位：</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mm)</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对工期的影响如下表</a:t>
            </a:r>
            <a:r>
              <a:rPr lang="zh-CN" sz="2400" b="0">
                <a:latin typeface="宋体" panose="02010600030101010101" pitchFamily="2" charset="-122"/>
                <a:ea typeface="宋体" panose="02010600030101010101" pitchFamily="2" charset="-122"/>
                <a:cs typeface="宋体" panose="02010600030101010101" pitchFamily="2" charset="-122"/>
              </a:rPr>
              <a:t>：</a:t>
            </a:r>
            <a:endParaRPr lang="en-US" sz="2400" b="0">
              <a:latin typeface="宋体" panose="02010600030101010101" pitchFamily="2" charset="-122"/>
              <a:ea typeface="宋体" panose="02010600030101010101" pitchFamily="2" charset="-122"/>
              <a:cs typeface="宋体" panose="02010600030101010101" pitchFamily="2" charset="-122"/>
            </a:endParaRPr>
          </a:p>
          <a:p>
            <a:r>
              <a:rPr lang="en-US" sz="2400" b="0">
                <a:latin typeface="宋体" panose="02010600030101010101" pitchFamily="2" charset="-122"/>
                <a:ea typeface="宋体" panose="02010600030101010101" pitchFamily="2" charset="-122"/>
                <a:cs typeface="宋体" panose="02010600030101010101" pitchFamily="2" charset="-122"/>
              </a:rPr>
              <a:t> </a:t>
            </a:r>
            <a:endParaRPr lang="zh-CN" sz="2400">
              <a:ea typeface="宋体" panose="02010600030101010101" pitchFamily="2" charset="-122"/>
              <a:sym typeface="+mn-ea"/>
            </a:endParaRPr>
          </a:p>
          <a:p>
            <a:r>
              <a:rPr lang="zh-CN" sz="2400">
                <a:ea typeface="宋体" panose="02010600030101010101" pitchFamily="2" charset="-122"/>
                <a:sym typeface="+mn-ea"/>
              </a:rPr>
              <a:t>　　</a:t>
            </a:r>
          </a:p>
          <a:p>
            <a:pPr indent="266700"/>
            <a:endParaRPr lang="zh-CN" sz="2400">
              <a:ea typeface="宋体" panose="02010600030101010101" pitchFamily="2" charset="-122"/>
              <a:sym typeface="+mn-ea"/>
            </a:endParaRPr>
          </a:p>
          <a:p>
            <a:pPr indent="266700"/>
            <a:endParaRPr lang="zh-CN" sz="2400">
              <a:ea typeface="宋体" panose="02010600030101010101" pitchFamily="2" charset="-122"/>
              <a:sym typeface="+mn-ea"/>
            </a:endParaRPr>
          </a:p>
          <a:p>
            <a:pPr indent="266700"/>
            <a:endParaRPr lang="zh-CN" sz="2400">
              <a:ea typeface="宋体" panose="02010600030101010101" pitchFamily="2" charset="-122"/>
              <a:sym typeface="+mn-ea"/>
            </a:endParaRPr>
          </a:p>
          <a:p>
            <a:pPr indent="266700"/>
            <a:r>
              <a:rPr lang="zh-CN" sz="2400">
                <a:solidFill>
                  <a:schemeClr val="bg1"/>
                </a:solidFill>
                <a:ea typeface="宋体" panose="02010600030101010101" pitchFamily="2" charset="-122"/>
                <a:sym typeface="+mn-ea"/>
              </a:rPr>
              <a:t>历年</a:t>
            </a:r>
            <a:r>
              <a:rPr lang="zh-CN" sz="2400">
                <a:solidFill>
                  <a:schemeClr val="bg1"/>
                </a:solidFill>
                <a:latin typeface="Times New Roman" panose="02020603050405020304" pitchFamily="18" charset="0"/>
                <a:ea typeface="宋体" panose="02010600030101010101" pitchFamily="2" charset="-122"/>
                <a:sym typeface="+mn-ea"/>
              </a:rPr>
              <a:t>气象资料表明</a:t>
            </a:r>
            <a:r>
              <a:rPr lang="zh-CN" sz="2400">
                <a:solidFill>
                  <a:schemeClr val="bg1"/>
                </a:solidFill>
                <a:latin typeface="Times New Roman" panose="02020603050405020304" pitchFamily="18" charset="0"/>
                <a:cs typeface="MingLiU_HKSCS" charset="0"/>
                <a:sym typeface="+mn-ea"/>
              </a:rPr>
              <a:t>，</a:t>
            </a:r>
            <a:r>
              <a:rPr lang="zh-CN" sz="2400">
                <a:solidFill>
                  <a:schemeClr val="bg1"/>
                </a:solidFill>
                <a:latin typeface="Times New Roman" panose="02020603050405020304" pitchFamily="18" charset="0"/>
                <a:ea typeface="宋体" panose="02010600030101010101" pitchFamily="2" charset="-122"/>
                <a:sym typeface="+mn-ea"/>
              </a:rPr>
              <a:t>该工程施工期间降水量</a:t>
            </a:r>
            <a:r>
              <a:rPr lang="en-US" sz="2400" i="1">
                <a:solidFill>
                  <a:schemeClr val="bg1"/>
                </a:solidFill>
                <a:latin typeface="Times New Roman" panose="02020603050405020304" pitchFamily="18" charset="0"/>
                <a:ea typeface="宋体" panose="02010600030101010101" pitchFamily="2" charset="-122"/>
                <a:sym typeface="+mn-ea"/>
              </a:rPr>
              <a:t>X</a:t>
            </a:r>
            <a:r>
              <a:rPr lang="zh-CN" sz="2400">
                <a:solidFill>
                  <a:schemeClr val="bg1"/>
                </a:solidFill>
                <a:ea typeface="宋体" panose="02010600030101010101" pitchFamily="2" charset="-122"/>
                <a:sym typeface="+mn-ea"/>
              </a:rPr>
              <a:t>小于</a:t>
            </a:r>
            <a:r>
              <a:rPr lang="en-US" sz="2400">
                <a:solidFill>
                  <a:schemeClr val="bg1"/>
                </a:solidFill>
                <a:latin typeface="Times New Roman" panose="02020603050405020304" pitchFamily="18" charset="0"/>
                <a:ea typeface="宋体" panose="02010600030101010101" pitchFamily="2" charset="-122"/>
                <a:sym typeface="+mn-ea"/>
              </a:rPr>
              <a:t>300</a:t>
            </a:r>
            <a:r>
              <a:rPr lang="zh-CN" sz="2400">
                <a:solidFill>
                  <a:schemeClr val="bg1"/>
                </a:solidFill>
                <a:latin typeface="Times New Roman" panose="02020603050405020304" pitchFamily="18" charset="0"/>
                <a:cs typeface="MingLiU_HKSCS" charset="0"/>
                <a:sym typeface="+mn-ea"/>
              </a:rPr>
              <a:t>，</a:t>
            </a:r>
            <a:r>
              <a:rPr lang="en-US" sz="2400">
                <a:solidFill>
                  <a:schemeClr val="bg1"/>
                </a:solidFill>
                <a:latin typeface="Times New Roman" panose="02020603050405020304" pitchFamily="18" charset="0"/>
                <a:cs typeface="Times New Roman" panose="02020603050405020304" pitchFamily="18" charset="0"/>
                <a:sym typeface="+mn-ea"/>
              </a:rPr>
              <a:t>700</a:t>
            </a:r>
            <a:r>
              <a:rPr lang="zh-CN" sz="2400">
                <a:solidFill>
                  <a:schemeClr val="bg1"/>
                </a:solidFill>
                <a:latin typeface="Times New Roman" panose="02020603050405020304" pitchFamily="18" charset="0"/>
                <a:cs typeface="MingLiU_HKSCS" charset="0"/>
                <a:sym typeface="+mn-ea"/>
              </a:rPr>
              <a:t>，</a:t>
            </a:r>
            <a:r>
              <a:rPr lang="en-US" sz="2400">
                <a:solidFill>
                  <a:schemeClr val="bg1"/>
                </a:solidFill>
                <a:latin typeface="Times New Roman" panose="02020603050405020304" pitchFamily="18" charset="0"/>
                <a:cs typeface="Times New Roman" panose="02020603050405020304" pitchFamily="18" charset="0"/>
                <a:sym typeface="+mn-ea"/>
              </a:rPr>
              <a:t>900</a:t>
            </a:r>
            <a:r>
              <a:rPr lang="zh-CN" sz="2400">
                <a:solidFill>
                  <a:schemeClr val="bg1"/>
                </a:solidFill>
                <a:ea typeface="宋体" panose="02010600030101010101" pitchFamily="2" charset="-122"/>
                <a:sym typeface="+mn-ea"/>
              </a:rPr>
              <a:t>的概率分别为</a:t>
            </a:r>
            <a:r>
              <a:rPr lang="en-US" sz="2400">
                <a:solidFill>
                  <a:schemeClr val="bg1"/>
                </a:solidFill>
                <a:latin typeface="Times New Roman" panose="02020603050405020304" pitchFamily="18" charset="0"/>
                <a:ea typeface="宋体" panose="02010600030101010101" pitchFamily="2" charset="-122"/>
                <a:sym typeface="+mn-ea"/>
              </a:rPr>
              <a:t>0.3</a:t>
            </a:r>
            <a:r>
              <a:rPr lang="zh-CN" sz="2400">
                <a:solidFill>
                  <a:schemeClr val="bg1"/>
                </a:solidFill>
                <a:latin typeface="Times New Roman" panose="02020603050405020304" pitchFamily="18" charset="0"/>
                <a:cs typeface="MingLiU_HKSCS" charset="0"/>
                <a:sym typeface="+mn-ea"/>
              </a:rPr>
              <a:t>，</a:t>
            </a:r>
            <a:r>
              <a:rPr lang="en-US" sz="2400">
                <a:solidFill>
                  <a:schemeClr val="bg1"/>
                </a:solidFill>
                <a:latin typeface="Times New Roman" panose="02020603050405020304" pitchFamily="18" charset="0"/>
                <a:cs typeface="Times New Roman" panose="02020603050405020304" pitchFamily="18" charset="0"/>
                <a:sym typeface="+mn-ea"/>
              </a:rPr>
              <a:t>0.7</a:t>
            </a:r>
            <a:r>
              <a:rPr lang="zh-CN" sz="2400">
                <a:solidFill>
                  <a:schemeClr val="bg1"/>
                </a:solidFill>
                <a:latin typeface="Times New Roman" panose="02020603050405020304" pitchFamily="18" charset="0"/>
                <a:cs typeface="MingLiU_HKSCS" charset="0"/>
                <a:sym typeface="+mn-ea"/>
              </a:rPr>
              <a:t>，</a:t>
            </a:r>
            <a:r>
              <a:rPr lang="en-US" sz="2400">
                <a:solidFill>
                  <a:schemeClr val="bg1"/>
                </a:solidFill>
                <a:latin typeface="Times New Roman" panose="02020603050405020304" pitchFamily="18" charset="0"/>
                <a:cs typeface="Times New Roman" panose="02020603050405020304" pitchFamily="18" charset="0"/>
                <a:sym typeface="+mn-ea"/>
              </a:rPr>
              <a:t>0.9.</a:t>
            </a:r>
            <a:r>
              <a:rPr lang="zh-CN" sz="2400">
                <a:solidFill>
                  <a:schemeClr val="bg1"/>
                </a:solidFill>
                <a:ea typeface="宋体" panose="02010600030101010101" pitchFamily="2" charset="-122"/>
                <a:sym typeface="+mn-ea"/>
              </a:rPr>
              <a:t>求工期延误天数</a:t>
            </a:r>
            <a:r>
              <a:rPr lang="en-US" sz="2400" i="1">
                <a:solidFill>
                  <a:schemeClr val="bg1"/>
                </a:solidFill>
                <a:latin typeface="Times New Roman" panose="02020603050405020304" pitchFamily="18" charset="0"/>
                <a:ea typeface="宋体" panose="02010600030101010101" pitchFamily="2" charset="-122"/>
                <a:sym typeface="+mn-ea"/>
              </a:rPr>
              <a:t>Y</a:t>
            </a:r>
            <a:r>
              <a:rPr lang="zh-CN" sz="2400">
                <a:solidFill>
                  <a:schemeClr val="bg1"/>
                </a:solidFill>
                <a:ea typeface="宋体" panose="02010600030101010101" pitchFamily="2" charset="-122"/>
                <a:sym typeface="+mn-ea"/>
              </a:rPr>
              <a:t>的均值与方差．</a:t>
            </a:r>
            <a:endPar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3" name="表格 2"/>
          <p:cNvGraphicFramePr/>
          <p:nvPr/>
        </p:nvGraphicFramePr>
        <p:xfrm>
          <a:off x="2161540" y="2392045"/>
          <a:ext cx="7273925" cy="1529080"/>
        </p:xfrm>
        <a:graphic>
          <a:graphicData uri="http://schemas.openxmlformats.org/drawingml/2006/table">
            <a:tbl>
              <a:tblPr firstRow="1" bandRow="1">
                <a:tableStyleId>{5940675A-B579-460E-94D1-54222C63F5DA}</a:tableStyleId>
              </a:tblPr>
              <a:tblGrid>
                <a:gridCol w="2537460"/>
                <a:gridCol w="885825"/>
                <a:gridCol w="1330325"/>
                <a:gridCol w="1329690"/>
                <a:gridCol w="1190625"/>
              </a:tblGrid>
              <a:tr h="877570">
                <a:tc>
                  <a:txBody>
                    <a:bodyPr/>
                    <a:lstStyle/>
                    <a:p>
                      <a:pPr indent="0" algn="ctr">
                        <a:buNone/>
                      </a:pPr>
                      <a:r>
                        <a:rPr lang="en-US" sz="2400" b="0">
                          <a:latin typeface="Times New Roman" panose="02020603050405020304" pitchFamily="18" charset="0"/>
                          <a:cs typeface="Times New Roman" panose="02020603050405020304" pitchFamily="18" charset="0"/>
                        </a:rPr>
                        <a:t>降水量</a:t>
                      </a:r>
                      <a:r>
                        <a:rPr lang="en-US" sz="2400" b="0" i="1">
                          <a:latin typeface="Times New Roman" panose="02020603050405020304" pitchFamily="18" charset="0"/>
                          <a:cs typeface="Times New Roman" panose="02020603050405020304" pitchFamily="18" charset="0"/>
                        </a:rPr>
                        <a:t>X</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X</a:t>
                      </a:r>
                      <a:r>
                        <a:rPr lang="en-US" sz="2400" b="0">
                          <a:latin typeface="Times New Roman" panose="02020603050405020304" pitchFamily="18" charset="0"/>
                          <a:cs typeface="Times New Roman" panose="02020603050405020304" pitchFamily="18" charset="0"/>
                        </a:rPr>
                        <a:t>＜300</a:t>
                      </a:r>
                      <a:endParaRPr lang="en-US" altLang="en-US" sz="24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cs typeface="Times New Roman" panose="02020603050405020304" pitchFamily="18" charset="0"/>
                        </a:rPr>
                        <a:t>300</a:t>
                      </a:r>
                      <a:r>
                        <a:rPr lang="en-US" sz="2400" b="0">
                          <a:latin typeface="宋体" panose="02010600030101010101" pitchFamily="2" charset="-122"/>
                          <a:ea typeface="宋体" panose="02010600030101010101" pitchFamily="2" charset="-122"/>
                          <a:cs typeface="宋体" panose="02010600030101010101" pitchFamily="2" charset="-122"/>
                        </a:rPr>
                        <a:t>≤</a:t>
                      </a:r>
                      <a:r>
                        <a:rPr lang="en-US" sz="2400" b="0" i="1">
                          <a:latin typeface="Times New Roman" panose="02020603050405020304" pitchFamily="18" charset="0"/>
                          <a:cs typeface="Times New Roman" panose="02020603050405020304" pitchFamily="18" charset="0"/>
                        </a:rPr>
                        <a:t>X</a:t>
                      </a:r>
                      <a:r>
                        <a:rPr lang="en-US" sz="2400" b="0">
                          <a:latin typeface="Times New Roman" panose="02020603050405020304" pitchFamily="18" charset="0"/>
                          <a:cs typeface="Times New Roman" panose="02020603050405020304" pitchFamily="18" charset="0"/>
                        </a:rPr>
                        <a:t>＜700</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cs typeface="Times New Roman" panose="02020603050405020304" pitchFamily="18" charset="0"/>
                        </a:rPr>
                        <a:t>700</a:t>
                      </a:r>
                      <a:r>
                        <a:rPr lang="en-US" sz="2400" b="0">
                          <a:latin typeface="宋体" panose="02010600030101010101" pitchFamily="2" charset="-122"/>
                          <a:ea typeface="宋体" panose="02010600030101010101" pitchFamily="2" charset="-122"/>
                          <a:cs typeface="宋体" panose="02010600030101010101" pitchFamily="2" charset="-122"/>
                        </a:rPr>
                        <a:t>≤</a:t>
                      </a:r>
                      <a:r>
                        <a:rPr lang="en-US" sz="2400" b="0" i="1">
                          <a:latin typeface="Times New Roman" panose="02020603050405020304" pitchFamily="18" charset="0"/>
                          <a:cs typeface="Times New Roman" panose="02020603050405020304" pitchFamily="18" charset="0"/>
                        </a:rPr>
                        <a:t>X</a:t>
                      </a:r>
                      <a:r>
                        <a:rPr lang="en-US" sz="2400" b="0">
                          <a:latin typeface="Times New Roman" panose="02020603050405020304" pitchFamily="18" charset="0"/>
                          <a:cs typeface="Times New Roman" panose="02020603050405020304" pitchFamily="18" charset="0"/>
                        </a:rPr>
                        <a:t>＜900</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X</a:t>
                      </a:r>
                      <a:r>
                        <a:rPr lang="en-US" sz="2400" b="0">
                          <a:latin typeface="宋体" panose="02010600030101010101" pitchFamily="2" charset="-122"/>
                          <a:ea typeface="宋体" panose="02010600030101010101" pitchFamily="2" charset="-122"/>
                          <a:cs typeface="宋体" panose="02010600030101010101" pitchFamily="2" charset="-122"/>
                        </a:rPr>
                        <a:t>≥</a:t>
                      </a:r>
                      <a:r>
                        <a:rPr lang="en-US" sz="2400" b="0">
                          <a:latin typeface="Times New Roman" panose="02020603050405020304" pitchFamily="18" charset="0"/>
                          <a:cs typeface="Times New Roman" panose="02020603050405020304" pitchFamily="18" charset="0"/>
                        </a:rPr>
                        <a:t>900</a:t>
                      </a:r>
                      <a:endParaRPr lang="en-US" altLang="en-US" sz="24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1510">
                <a:tc>
                  <a:txBody>
                    <a:bodyPr/>
                    <a:lstStyle/>
                    <a:p>
                      <a:pPr indent="0" algn="ctr">
                        <a:buNone/>
                      </a:pPr>
                      <a:r>
                        <a:rPr lang="en-US" sz="2400" b="0">
                          <a:latin typeface="Times New Roman" panose="02020603050405020304" pitchFamily="18" charset="0"/>
                          <a:cs typeface="Times New Roman" panose="02020603050405020304" pitchFamily="18" charset="0"/>
                        </a:rPr>
                        <a:t>工期延误天数</a:t>
                      </a:r>
                      <a:r>
                        <a:rPr lang="en-US" sz="2400" b="0" i="1">
                          <a:latin typeface="Times New Roman" panose="02020603050405020304" pitchFamily="18" charset="0"/>
                          <a:cs typeface="Times New Roman" panose="02020603050405020304" pitchFamily="18" charset="0"/>
                        </a:rPr>
                        <a:t>Y</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cs typeface="Times New Roman" panose="02020603050405020304" pitchFamily="18" charset="0"/>
                        </a:rPr>
                        <a:t>0</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cs typeface="Times New Roman" panose="02020603050405020304" pitchFamily="18" charset="0"/>
                        </a:rPr>
                        <a:t>2</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cs typeface="Times New Roman" panose="02020603050405020304" pitchFamily="18" charset="0"/>
                        </a:rPr>
                        <a:t>6</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cs typeface="Times New Roman" panose="02020603050405020304" pitchFamily="18" charset="0"/>
                        </a:rPr>
                        <a:t>10</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矩形 7"/>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800" decel="100000"/>
                                        <p:tgtEl>
                                          <p:spTgt spid="103"/>
                                        </p:tgtEl>
                                      </p:cBhvr>
                                    </p:animEffect>
                                    <p:anim calcmode="lin" valueType="num">
                                      <p:cBhvr>
                                        <p:cTn id="8" dur="800" decel="100000" fill="hold"/>
                                        <p:tgtEl>
                                          <p:spTgt spid="103"/>
                                        </p:tgtEl>
                                        <p:attrNameLst>
                                          <p:attrName>style.rotation</p:attrName>
                                        </p:attrNameLst>
                                      </p:cBhvr>
                                      <p:tavLst>
                                        <p:tav tm="0">
                                          <p:val>
                                            <p:fltVal val="-90"/>
                                          </p:val>
                                        </p:tav>
                                        <p:tav tm="100000">
                                          <p:val>
                                            <p:fltVal val="0"/>
                                          </p:val>
                                        </p:tav>
                                      </p:tavLst>
                                    </p:anim>
                                    <p:anim calcmode="lin" valueType="num">
                                      <p:cBhvr>
                                        <p:cTn id="9" dur="800" decel="100000" fill="hold"/>
                                        <p:tgtEl>
                                          <p:spTgt spid="103"/>
                                        </p:tgtEl>
                                        <p:attrNameLst>
                                          <p:attrName>ppt_x</p:attrName>
                                        </p:attrNameLst>
                                      </p:cBhvr>
                                      <p:tavLst>
                                        <p:tav tm="0">
                                          <p:val>
                                            <p:strVal val="#ppt_x+0.4"/>
                                          </p:val>
                                        </p:tav>
                                        <p:tav tm="100000">
                                          <p:val>
                                            <p:strVal val="#ppt_x-0.05"/>
                                          </p:val>
                                        </p:tav>
                                      </p:tavLst>
                                    </p:anim>
                                    <p:anim calcmode="lin" valueType="num">
                                      <p:cBhvr>
                                        <p:cTn id="10" dur="800" decel="100000" fill="hold"/>
                                        <p:tgtEl>
                                          <p:spTgt spid="10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3"/>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800" decel="100000"/>
                                        <p:tgtEl>
                                          <p:spTgt spid="3"/>
                                        </p:tgtEl>
                                      </p:cBhvr>
                                    </p:animEffect>
                                    <p:anim calcmode="lin" valueType="num">
                                      <p:cBhvr>
                                        <p:cTn id="16" dur="800" decel="100000" fill="hold"/>
                                        <p:tgtEl>
                                          <p:spTgt spid="3"/>
                                        </p:tgtEl>
                                        <p:attrNameLst>
                                          <p:attrName>style.rotation</p:attrName>
                                        </p:attrNameLst>
                                      </p:cBhvr>
                                      <p:tavLst>
                                        <p:tav tm="0">
                                          <p:val>
                                            <p:fltVal val="-90"/>
                                          </p:val>
                                        </p:tav>
                                        <p:tav tm="100000">
                                          <p:val>
                                            <p:fltVal val="0"/>
                                          </p:val>
                                        </p:tav>
                                      </p:tavLst>
                                    </p:anim>
                                    <p:anim calcmode="lin" valueType="num">
                                      <p:cBhvr>
                                        <p:cTn id="17" dur="800" decel="100000" fill="hold"/>
                                        <p:tgtEl>
                                          <p:spTgt spid="3"/>
                                        </p:tgtEl>
                                        <p:attrNameLst>
                                          <p:attrName>ppt_x</p:attrName>
                                        </p:attrNameLst>
                                      </p:cBhvr>
                                      <p:tavLst>
                                        <p:tav tm="0">
                                          <p:val>
                                            <p:strVal val="#ppt_x+0.4"/>
                                          </p:val>
                                        </p:tav>
                                        <p:tav tm="100000">
                                          <p:val>
                                            <p:strVal val="#ppt_x-0.05"/>
                                          </p:val>
                                        </p:tav>
                                      </p:tavLst>
                                    </p:anim>
                                    <p:anim calcmode="lin" valueType="num">
                                      <p:cBhvr>
                                        <p:cTn id="18" dur="800" decel="100000" fill="hold"/>
                                        <p:tgtEl>
                                          <p:spTgt spid="3"/>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48</a:t>
            </a:fld>
            <a:endParaRPr lang="zh-CN" altLang="en-US"/>
          </a:p>
        </p:txBody>
      </p:sp>
      <p:sp>
        <p:nvSpPr>
          <p:cNvPr id="3" name="文本框 2"/>
          <p:cNvSpPr txBox="1"/>
          <p:nvPr/>
        </p:nvSpPr>
        <p:spPr>
          <a:xfrm>
            <a:off x="775335" y="850900"/>
            <a:ext cx="9726295" cy="2306955"/>
          </a:xfrm>
          <a:prstGeom prst="rect">
            <a:avLst/>
          </a:prstGeom>
          <a:noFill/>
        </p:spPr>
        <p:txBody>
          <a:bodyPr wrap="square" rtlCol="0" anchor="t">
            <a:spAutoFit/>
          </a:bodyPr>
          <a:lstStyle/>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【解】由已知条件和概率的加法公式得：</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(300≤</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(700≤</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0.9</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0.9</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0.1.</a:t>
            </a:r>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所以</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Y</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的分布列为</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400"/>
          </a:p>
        </p:txBody>
      </p:sp>
      <p:graphicFrame>
        <p:nvGraphicFramePr>
          <p:cNvPr id="5" name="表格 4"/>
          <p:cNvGraphicFramePr/>
          <p:nvPr/>
        </p:nvGraphicFramePr>
        <p:xfrm>
          <a:off x="3127375" y="3157855"/>
          <a:ext cx="3549650" cy="1076960"/>
        </p:xfrm>
        <a:graphic>
          <a:graphicData uri="http://schemas.openxmlformats.org/drawingml/2006/table">
            <a:tbl>
              <a:tblPr firstRow="1" bandRow="1">
                <a:tableStyleId>{5940675A-B579-460E-94D1-54222C63F5DA}</a:tableStyleId>
              </a:tblPr>
              <a:tblGrid>
                <a:gridCol w="589915"/>
                <a:gridCol w="741045"/>
                <a:gridCol w="739140"/>
                <a:gridCol w="741680"/>
                <a:gridCol w="737870"/>
              </a:tblGrid>
              <a:tr h="538480">
                <a:tc>
                  <a:txBody>
                    <a:bodyPr/>
                    <a:lstStyle/>
                    <a:p>
                      <a:pPr indent="0" algn="ctr">
                        <a:buNone/>
                      </a:pPr>
                      <a:r>
                        <a:rPr lang="en-US" sz="1000" b="0" i="1">
                          <a:latin typeface="宋体" panose="02010600030101010101" pitchFamily="2" charset="-122"/>
                          <a:ea typeface="宋体" panose="02010600030101010101" pitchFamily="2" charset="-122"/>
                          <a:cs typeface="宋体" panose="02010600030101010101" pitchFamily="2" charset="-122"/>
                        </a:rPr>
                        <a:t>Y</a:t>
                      </a:r>
                      <a:endParaRPr lang="en-US" altLang="en-US" sz="1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10</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8480">
                <a:tc>
                  <a:txBody>
                    <a:bodyPr/>
                    <a:lstStyle/>
                    <a:p>
                      <a:pPr indent="0" algn="ctr">
                        <a:buNone/>
                      </a:pPr>
                      <a:r>
                        <a:rPr lang="en-US" sz="1000" b="0" i="1">
                          <a:latin typeface="宋体" panose="02010600030101010101" pitchFamily="2" charset="-122"/>
                          <a:ea typeface="宋体" panose="02010600030101010101" pitchFamily="2" charset="-122"/>
                          <a:cs typeface="宋体" panose="02010600030101010101" pitchFamily="2" charset="-122"/>
                        </a:rPr>
                        <a:t>P</a:t>
                      </a:r>
                      <a:endParaRPr lang="en-US" altLang="en-US" sz="1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0.3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0.4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0.2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0.1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853440" y="4344035"/>
            <a:ext cx="10485120" cy="1198880"/>
          </a:xfrm>
          <a:prstGeom prst="rect">
            <a:avLst/>
          </a:prstGeom>
          <a:noFill/>
        </p:spPr>
        <p:txBody>
          <a:bodyPr wrap="none" rtlCol="0" anchor="t">
            <a:spAutoFit/>
          </a:bodyPr>
          <a:lstStyle/>
          <a:p>
            <a:pPr indent="266700"/>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所以，</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Y</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6×0.2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10×0.1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Y</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en-US" sz="2400" baseline="30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故工期延误天数</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Y</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的均值为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，方差为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9.8.</a:t>
            </a:r>
            <a:endParaRPr lang="zh-CN" altLang="en-US"/>
          </a:p>
        </p:txBody>
      </p:sp>
      <p:sp>
        <p:nvSpPr>
          <p:cNvPr id="6" name="文本框 5"/>
          <p:cNvSpPr txBox="1"/>
          <p:nvPr/>
        </p:nvSpPr>
        <p:spPr>
          <a:xfrm>
            <a:off x="975360" y="5526405"/>
            <a:ext cx="9298305" cy="829945"/>
          </a:xfrm>
          <a:prstGeom prst="rect">
            <a:avLst/>
          </a:prstGeom>
          <a:noFill/>
        </p:spPr>
        <p:txBody>
          <a:bodyPr wrap="square" rtlCol="0" anchor="t">
            <a:spAutoFit/>
          </a:bodyPr>
          <a:lstStyle/>
          <a:p>
            <a:pPr indent="266700"/>
            <a:r>
              <a:rPr lang="zh-CN" sz="2400">
                <a:solidFill>
                  <a:schemeClr val="bg1"/>
                </a:solidFill>
                <a:ea typeface="宋体" panose="02010600030101010101" pitchFamily="2" charset="-122"/>
                <a:sym typeface="+mn-ea"/>
              </a:rPr>
              <a:t>【反思】</a:t>
            </a:r>
            <a:r>
              <a:rPr lang="zh-CN" sz="2400">
                <a:solidFill>
                  <a:schemeClr val="bg1"/>
                </a:solidFill>
                <a:latin typeface="楷体" panose="02010609060101010101" pitchFamily="49" charset="-122"/>
                <a:ea typeface="楷体" panose="02010609060101010101" pitchFamily="49" charset="-122"/>
                <a:cs typeface="楷体_GB2312" charset="0"/>
                <a:sym typeface="+mn-ea"/>
              </a:rPr>
              <a:t>求随机变量的均值与方差</a:t>
            </a:r>
            <a:r>
              <a:rPr lang="zh-CN" sz="2400">
                <a:solidFill>
                  <a:schemeClr val="bg1"/>
                </a:solidFill>
                <a:latin typeface="楷体" panose="02010609060101010101" pitchFamily="49" charset="-122"/>
                <a:ea typeface="楷体" panose="02010609060101010101" pitchFamily="49" charset="-122"/>
                <a:cs typeface="MingLiU_HKSCS" charset="0"/>
                <a:sym typeface="+mn-ea"/>
              </a:rPr>
              <a:t>，</a:t>
            </a:r>
            <a:r>
              <a:rPr lang="zh-CN" sz="2400">
                <a:solidFill>
                  <a:schemeClr val="bg1"/>
                </a:solidFill>
                <a:latin typeface="楷体" panose="02010609060101010101" pitchFamily="49" charset="-122"/>
                <a:ea typeface="楷体" panose="02010609060101010101" pitchFamily="49" charset="-122"/>
                <a:cs typeface="楷体_GB2312" charset="0"/>
                <a:sym typeface="+mn-ea"/>
              </a:rPr>
              <a:t>应在准确列出分布列的前提下</a:t>
            </a:r>
            <a:r>
              <a:rPr lang="zh-CN" sz="2400">
                <a:solidFill>
                  <a:schemeClr val="bg1"/>
                </a:solidFill>
                <a:latin typeface="楷体" panose="02010609060101010101" pitchFamily="49" charset="-122"/>
                <a:ea typeface="楷体" panose="02010609060101010101" pitchFamily="49" charset="-122"/>
                <a:cs typeface="MingLiU_HKSCS" charset="0"/>
                <a:sym typeface="+mn-ea"/>
              </a:rPr>
              <a:t>，</a:t>
            </a:r>
            <a:r>
              <a:rPr lang="zh-CN" sz="2400">
                <a:solidFill>
                  <a:schemeClr val="bg1"/>
                </a:solidFill>
                <a:latin typeface="楷体" panose="02010609060101010101" pitchFamily="49" charset="-122"/>
                <a:ea typeface="楷体" panose="02010609060101010101" pitchFamily="49" charset="-122"/>
                <a:cs typeface="楷体_GB2312" charset="0"/>
                <a:sym typeface="+mn-ea"/>
              </a:rPr>
              <a:t>使用期望、方差公式求解</a:t>
            </a:r>
            <a:r>
              <a:rPr lang="zh-CN">
                <a:cs typeface="楷体_GB2312" charset="0"/>
                <a:sym typeface="+mn-ea"/>
              </a:rPr>
              <a:t>．</a:t>
            </a:r>
            <a:endParaRPr lang="zh-CN" altLang="en-US"/>
          </a:p>
        </p:txBody>
      </p:sp>
      <p:sp>
        <p:nvSpPr>
          <p:cNvPr id="7" name="矩形 6"/>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plus(in)">
                                      <p:cBhvr>
                                        <p:cTn id="18"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49</a:t>
            </a:fld>
            <a:endParaRPr lang="zh-CN" altLang="en-US"/>
          </a:p>
        </p:txBody>
      </p:sp>
      <p:sp>
        <p:nvSpPr>
          <p:cNvPr id="103" name="文本框 102"/>
          <p:cNvSpPr txBox="1"/>
          <p:nvPr/>
        </p:nvSpPr>
        <p:spPr>
          <a:xfrm>
            <a:off x="603250" y="854392"/>
            <a:ext cx="5080000" cy="521970"/>
          </a:xfrm>
          <a:prstGeom prst="rect">
            <a:avLst/>
          </a:prstGeom>
          <a:noFill/>
          <a:ln w="9525">
            <a:noFill/>
          </a:ln>
        </p:spPr>
        <p:txBody>
          <a:bodyPr>
            <a:spAutoFit/>
          </a:bodyPr>
          <a:lstStyle/>
          <a:p>
            <a:pPr indent="0"/>
            <a:r>
              <a:rPr lang="zh-CN" sz="2800" u="none">
                <a:solidFill>
                  <a:schemeClr val="bg1"/>
                </a:solidFill>
                <a:latin typeface="+mn-ea"/>
                <a:cs typeface="+mn-ea"/>
              </a:rPr>
              <a:t>方法3</a:t>
            </a:r>
            <a:r>
              <a:rPr lang="zh-CN" sz="2800">
                <a:solidFill>
                  <a:schemeClr val="bg1"/>
                </a:solidFill>
                <a:latin typeface="+mn-ea"/>
                <a:cs typeface="+mn-ea"/>
              </a:rPr>
              <a:t>    </a:t>
            </a:r>
            <a:r>
              <a:rPr lang="zh-CN" sz="2800" u="none">
                <a:solidFill>
                  <a:schemeClr val="bg1"/>
                </a:solidFill>
                <a:latin typeface="+mn-ea"/>
                <a:cs typeface="+mn-ea"/>
              </a:rPr>
              <a:t>超几何分布的求解方法</a:t>
            </a:r>
            <a:r>
              <a:rPr lang="zh-CN" sz="1600" b="1">
                <a:ea typeface="黑体" panose="02010609060101010101" charset="-122"/>
              </a:rPr>
              <a:t>　</a:t>
            </a:r>
            <a:endParaRPr lang="zh-CN" altLang="en-US"/>
          </a:p>
        </p:txBody>
      </p:sp>
      <p:sp>
        <p:nvSpPr>
          <p:cNvPr id="104" name="文本框 103"/>
          <p:cNvSpPr txBox="1"/>
          <p:nvPr/>
        </p:nvSpPr>
        <p:spPr>
          <a:xfrm>
            <a:off x="876300" y="4648835"/>
            <a:ext cx="10233025" cy="119888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求超几何分布的均值与方差的方法</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列出随机变量</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的分布列，利用均值与方差的计算公式直接求解；</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利用公式</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求解．</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070610" y="1445895"/>
            <a:ext cx="9826625" cy="1476375"/>
          </a:xfrm>
          <a:prstGeom prst="rect">
            <a:avLst/>
          </a:prstGeom>
          <a:noFill/>
        </p:spPr>
        <p:txBody>
          <a:bodyPr wrap="squar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判断随机变量是否服从超几何分布</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若随机变量</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满足如下条件，则服从超几何分布：</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①</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该试验是不放回地抽取</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n</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次；</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②</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随机变量</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表示抽取到的次品件数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或类似事件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，反之亦然．</a:t>
            </a:r>
            <a:endParaRPr lang="en-US">
              <a:latin typeface="Times New Roman" panose="02020603050405020304" pitchFamily="18" charset="0"/>
              <a:ea typeface="宋体" panose="02010600030101010101" pitchFamily="2" charset="-122"/>
              <a:sym typeface="+mn-ea"/>
            </a:endParaRPr>
          </a:p>
          <a:p>
            <a:endParaRPr lang="zh-CN" altLang="en-US"/>
          </a:p>
        </p:txBody>
      </p:sp>
      <p:sp>
        <p:nvSpPr>
          <p:cNvPr id="5" name="文本框 4"/>
          <p:cNvSpPr txBox="1"/>
          <p:nvPr/>
        </p:nvSpPr>
        <p:spPr>
          <a:xfrm>
            <a:off x="1070610" y="2710815"/>
            <a:ext cx="10250805" cy="1938020"/>
          </a:xfrm>
          <a:prstGeom prst="rect">
            <a:avLst/>
          </a:prstGeom>
          <a:noFill/>
        </p:spPr>
        <p:txBody>
          <a:bodyPr wrap="square" rtlCol="0" anchor="t">
            <a:spAutoFit/>
          </a:bodyPr>
          <a:lstStyle/>
          <a:p>
            <a:r>
              <a:rPr lang="en-US" sz="2400">
                <a:solidFill>
                  <a:schemeClr val="bg1"/>
                </a:solidFill>
                <a:latin typeface="Times New Roman" panose="02020603050405020304" pitchFamily="18" charset="0"/>
                <a:ea typeface="宋体" panose="02010600030101010101" pitchFamily="2" charset="-122"/>
                <a:sym typeface="+mn-ea"/>
              </a:rPr>
              <a:t>(2)</a:t>
            </a:r>
            <a:r>
              <a:rPr lang="zh-CN" sz="2400">
                <a:solidFill>
                  <a:srgbClr val="FF0000"/>
                </a:solidFill>
                <a:ea typeface="宋体" panose="02010600030101010101" pitchFamily="2" charset="-122"/>
                <a:sym typeface="+mn-ea"/>
              </a:rPr>
              <a:t>求超几何分布的分布列的步骤</a:t>
            </a:r>
          </a:p>
          <a:p>
            <a:r>
              <a:rPr lang="zh-CN" sz="2400">
                <a:solidFill>
                  <a:schemeClr val="bg1"/>
                </a:solidFill>
                <a:ea typeface="宋体" panose="02010600030101010101" pitchFamily="2" charset="-122"/>
                <a:sym typeface="+mn-ea"/>
              </a:rPr>
              <a:t>第一步：验证随机变量服从超几何分布</a:t>
            </a:r>
            <a:r>
              <a:rPr lang="zh-CN" sz="2400">
                <a:solidFill>
                  <a:schemeClr val="bg1"/>
                </a:solidFill>
                <a:latin typeface="Times New Roman" panose="02020603050405020304" pitchFamily="18" charset="0"/>
                <a:cs typeface="MingLiU_HKSCS" charset="0"/>
                <a:sym typeface="+mn-ea"/>
              </a:rPr>
              <a:t>，</a:t>
            </a:r>
            <a:r>
              <a:rPr lang="zh-CN" sz="2400">
                <a:solidFill>
                  <a:schemeClr val="bg1"/>
                </a:solidFill>
                <a:ea typeface="宋体" panose="02010600030101010101" pitchFamily="2" charset="-122"/>
                <a:sym typeface="+mn-ea"/>
              </a:rPr>
              <a:t>并确定参数</a:t>
            </a:r>
            <a:r>
              <a:rPr lang="en-US" sz="2400" i="1">
                <a:solidFill>
                  <a:schemeClr val="bg1"/>
                </a:solidFill>
                <a:latin typeface="Times New Roman" panose="02020603050405020304" pitchFamily="18" charset="0"/>
                <a:ea typeface="宋体" panose="02010600030101010101" pitchFamily="2" charset="-122"/>
                <a:sym typeface="+mn-ea"/>
              </a:rPr>
              <a:t>N</a:t>
            </a:r>
            <a:r>
              <a:rPr lang="zh-CN" sz="2400">
                <a:solidFill>
                  <a:schemeClr val="bg1"/>
                </a:solidFill>
                <a:latin typeface="Times New Roman" panose="02020603050405020304" pitchFamily="18" charset="0"/>
                <a:cs typeface="MingLiU_HKSCS" charset="0"/>
                <a:sym typeface="+mn-ea"/>
              </a:rPr>
              <a:t>，</a:t>
            </a:r>
            <a:r>
              <a:rPr lang="en-US" sz="2400" i="1">
                <a:solidFill>
                  <a:schemeClr val="bg1"/>
                </a:solidFill>
                <a:latin typeface="Times New Roman" panose="02020603050405020304" pitchFamily="18" charset="0"/>
                <a:cs typeface="Times New Roman" panose="02020603050405020304" pitchFamily="18" charset="0"/>
                <a:sym typeface="+mn-ea"/>
              </a:rPr>
              <a:t>M</a:t>
            </a:r>
            <a:r>
              <a:rPr lang="zh-CN" sz="2400">
                <a:solidFill>
                  <a:schemeClr val="bg1"/>
                </a:solidFill>
                <a:latin typeface="Times New Roman" panose="02020603050405020304" pitchFamily="18" charset="0"/>
                <a:cs typeface="MingLiU_HKSCS" charset="0"/>
                <a:sym typeface="+mn-ea"/>
              </a:rPr>
              <a:t>，</a:t>
            </a:r>
            <a:r>
              <a:rPr lang="en-US" sz="2400" i="1">
                <a:solidFill>
                  <a:schemeClr val="bg1"/>
                </a:solidFill>
                <a:latin typeface="Times New Roman" panose="02020603050405020304" pitchFamily="18" charset="0"/>
                <a:cs typeface="Times New Roman" panose="02020603050405020304" pitchFamily="18" charset="0"/>
                <a:sym typeface="+mn-ea"/>
              </a:rPr>
              <a:t>n</a:t>
            </a:r>
            <a:r>
              <a:rPr lang="zh-CN" sz="2400">
                <a:solidFill>
                  <a:schemeClr val="bg1"/>
                </a:solidFill>
                <a:ea typeface="宋体" panose="02010600030101010101" pitchFamily="2" charset="-122"/>
                <a:sym typeface="+mn-ea"/>
              </a:rPr>
              <a:t>的值；</a:t>
            </a:r>
          </a:p>
          <a:p>
            <a:r>
              <a:rPr lang="zh-CN" sz="2400">
                <a:solidFill>
                  <a:schemeClr val="bg1"/>
                </a:solidFill>
                <a:ea typeface="宋体" panose="02010600030101010101" pitchFamily="2" charset="-122"/>
                <a:sym typeface="+mn-ea"/>
              </a:rPr>
              <a:t>第二步</a:t>
            </a:r>
            <a:r>
              <a:rPr lang="zh-CN" sz="2400">
                <a:solidFill>
                  <a:schemeClr val="bg1"/>
                </a:solidFill>
                <a:latin typeface="Times New Roman" panose="02020603050405020304" pitchFamily="18" charset="0"/>
                <a:cs typeface="MingLiU_HKSCS" charset="0"/>
                <a:sym typeface="+mn-ea"/>
              </a:rPr>
              <a:t>，</a:t>
            </a:r>
            <a:r>
              <a:rPr lang="zh-CN" sz="2400">
                <a:solidFill>
                  <a:schemeClr val="bg1"/>
                </a:solidFill>
                <a:ea typeface="宋体" panose="02010600030101010101" pitchFamily="2" charset="-122"/>
                <a:sym typeface="+mn-ea"/>
              </a:rPr>
              <a:t>根据超几何分布的概率计算公式计算出随机变量取每一个值时的概率；</a:t>
            </a:r>
          </a:p>
          <a:p>
            <a:r>
              <a:rPr lang="zh-CN" sz="2400">
                <a:solidFill>
                  <a:schemeClr val="bg1"/>
                </a:solidFill>
                <a:ea typeface="宋体" panose="02010600030101010101" pitchFamily="2" charset="-122"/>
                <a:sym typeface="+mn-ea"/>
              </a:rPr>
              <a:t>第三步</a:t>
            </a:r>
            <a:r>
              <a:rPr lang="zh-CN" sz="2400">
                <a:solidFill>
                  <a:schemeClr val="bg1"/>
                </a:solidFill>
                <a:latin typeface="Times New Roman" panose="02020603050405020304" pitchFamily="18" charset="0"/>
                <a:cs typeface="MingLiU_HKSCS" charset="0"/>
                <a:sym typeface="+mn-ea"/>
              </a:rPr>
              <a:t>，</a:t>
            </a:r>
            <a:r>
              <a:rPr lang="zh-CN" sz="2400">
                <a:solidFill>
                  <a:schemeClr val="bg1"/>
                </a:solidFill>
                <a:ea typeface="宋体" panose="02010600030101010101" pitchFamily="2" charset="-122"/>
                <a:sym typeface="+mn-ea"/>
              </a:rPr>
              <a:t>用表格的形式列出分布列．</a:t>
            </a:r>
            <a:endParaRPr lang="zh-CN" altLang="en-US" sz="2400">
              <a:solidFill>
                <a:schemeClr val="bg1"/>
              </a:solidFill>
              <a:ea typeface="宋体" panose="02010600030101010101" pitchFamily="2" charset="-122"/>
              <a:sym typeface="+mn-ea"/>
            </a:endParaRPr>
          </a:p>
        </p:txBody>
      </p:sp>
      <p:sp>
        <p:nvSpPr>
          <p:cNvPr id="6" name="矩形 5"/>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3" name="图片 2"/>
          <p:cNvPicPr>
            <a:picLocks noChangeAspect="1"/>
          </p:cNvPicPr>
          <p:nvPr/>
        </p:nvPicPr>
        <p:blipFill>
          <a:blip r:embed="rId2" cstate="print"/>
          <a:stretch>
            <a:fillRect/>
          </a:stretch>
        </p:blipFill>
        <p:spPr>
          <a:xfrm>
            <a:off x="2570480" y="5375275"/>
            <a:ext cx="3657600" cy="819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4"/>
                                        </p:tgtEl>
                                        <p:attrNameLst>
                                          <p:attrName>style.visibility</p:attrName>
                                        </p:attrNameLst>
                                      </p:cBhvr>
                                      <p:to>
                                        <p:strVal val="visible"/>
                                      </p:to>
                                    </p:set>
                                    <p:anim calcmode="lin" valueType="num">
                                      <p:cBhvr>
                                        <p:cTn id="23" dur="1000" fill="hold"/>
                                        <p:tgtEl>
                                          <p:spTgt spid="104"/>
                                        </p:tgtEl>
                                        <p:attrNameLst>
                                          <p:attrName>ppt_w</p:attrName>
                                        </p:attrNameLst>
                                      </p:cBhvr>
                                      <p:tavLst>
                                        <p:tav tm="0">
                                          <p:val>
                                            <p:fltVal val="0"/>
                                          </p:val>
                                        </p:tav>
                                        <p:tav tm="100000">
                                          <p:val>
                                            <p:strVal val="#ppt_w"/>
                                          </p:val>
                                        </p:tav>
                                      </p:tavLst>
                                    </p:anim>
                                    <p:anim calcmode="lin" valueType="num">
                                      <p:cBhvr>
                                        <p:cTn id="24" dur="1000" fill="hold"/>
                                        <p:tgtEl>
                                          <p:spTgt spid="104"/>
                                        </p:tgtEl>
                                        <p:attrNameLst>
                                          <p:attrName>ppt_h</p:attrName>
                                        </p:attrNameLst>
                                      </p:cBhvr>
                                      <p:tavLst>
                                        <p:tav tm="0">
                                          <p:val>
                                            <p:fltVal val="0"/>
                                          </p:val>
                                        </p:tav>
                                        <p:tav tm="100000">
                                          <p:val>
                                            <p:strVal val="#ppt_h"/>
                                          </p:val>
                                        </p:tav>
                                      </p:tavLst>
                                    </p:anim>
                                    <p:anim calcmode="lin" valueType="num">
                                      <p:cBhvr>
                                        <p:cTn id="25" dur="1000" fill="hold"/>
                                        <p:tgtEl>
                                          <p:spTgt spid="104"/>
                                        </p:tgtEl>
                                        <p:attrNameLst>
                                          <p:attrName>style.rotation</p:attrName>
                                        </p:attrNameLst>
                                      </p:cBhvr>
                                      <p:tavLst>
                                        <p:tav tm="0">
                                          <p:val>
                                            <p:fltVal val="90"/>
                                          </p:val>
                                        </p:tav>
                                        <p:tav tm="100000">
                                          <p:val>
                                            <p:fltVal val="0"/>
                                          </p:val>
                                        </p:tav>
                                      </p:tavLst>
                                    </p:anim>
                                    <p:animEffect transition="in" filter="fade">
                                      <p:cBhvr>
                                        <p:cTn id="26" dur="1000"/>
                                        <p:tgtEl>
                                          <p:spTgt spid="104"/>
                                        </p:tgtEl>
                                      </p:cBhvr>
                                    </p:animEffect>
                                  </p:childTnLst>
                                </p:cTn>
                              </p:par>
                              <p:par>
                                <p:cTn id="27" presetID="3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1000" fill="hold"/>
                                        <p:tgtEl>
                                          <p:spTgt spid="3"/>
                                        </p:tgtEl>
                                        <p:attrNameLst>
                                          <p:attrName>ppt_w</p:attrName>
                                        </p:attrNameLst>
                                      </p:cBhvr>
                                      <p:tavLst>
                                        <p:tav tm="0">
                                          <p:val>
                                            <p:fltVal val="0"/>
                                          </p:val>
                                        </p:tav>
                                        <p:tav tm="100000">
                                          <p:val>
                                            <p:strVal val="#ppt_w"/>
                                          </p:val>
                                        </p:tav>
                                      </p:tavLst>
                                    </p:anim>
                                    <p:anim calcmode="lin" valueType="num">
                                      <p:cBhvr>
                                        <p:cTn id="30" dur="1000" fill="hold"/>
                                        <p:tgtEl>
                                          <p:spTgt spid="3"/>
                                        </p:tgtEl>
                                        <p:attrNameLst>
                                          <p:attrName>ppt_h</p:attrName>
                                        </p:attrNameLst>
                                      </p:cBhvr>
                                      <p:tavLst>
                                        <p:tav tm="0">
                                          <p:val>
                                            <p:fltVal val="0"/>
                                          </p:val>
                                        </p:tav>
                                        <p:tav tm="100000">
                                          <p:val>
                                            <p:strVal val="#ppt_h"/>
                                          </p:val>
                                        </p:tav>
                                      </p:tavLst>
                                    </p:anim>
                                    <p:anim calcmode="lin" valueType="num">
                                      <p:cBhvr>
                                        <p:cTn id="31" dur="1000" fill="hold"/>
                                        <p:tgtEl>
                                          <p:spTgt spid="3"/>
                                        </p:tgtEl>
                                        <p:attrNameLst>
                                          <p:attrName>style.rotation</p:attrName>
                                        </p:attrNameLst>
                                      </p:cBhvr>
                                      <p:tavLst>
                                        <p:tav tm="0">
                                          <p:val>
                                            <p:fltVal val="90"/>
                                          </p:val>
                                        </p:tav>
                                        <p:tav tm="100000">
                                          <p:val>
                                            <p:fltVal val="0"/>
                                          </p:val>
                                        </p:tav>
                                      </p:tavLst>
                                    </p:anim>
                                    <p:animEffect transition="in" filter="fade">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3" name="文本框 2"/>
          <p:cNvSpPr txBox="1"/>
          <p:nvPr/>
        </p:nvSpPr>
        <p:spPr>
          <a:xfrm>
            <a:off x="1075055" y="1979295"/>
            <a:ext cx="10019030" cy="3415030"/>
          </a:xfrm>
          <a:prstGeom prst="rect">
            <a:avLst/>
          </a:prstGeom>
          <a:noFill/>
        </p:spPr>
        <p:txBody>
          <a:bodyPr wrap="square" rtlCol="0" anchor="t">
            <a:spAutoFit/>
          </a:bodyPr>
          <a:lstStyle/>
          <a:p>
            <a:pPr indent="266700" algn="just" fontAlgn="auto">
              <a:lnSpc>
                <a:spcPct val="150000"/>
              </a:lnSpc>
              <a:spcAft>
                <a:spcPts val="0"/>
              </a:spcAft>
            </a:pPr>
            <a:r>
              <a:rPr altLang="zh-CN" sz="2400" kern="1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③</a:t>
            </a:r>
            <a:r>
              <a:rPr altLang="zh-CN" sz="2400" kern="1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随机事件</a:t>
            </a:r>
            <a:r>
              <a:rPr altLang="zh-CN" sz="2400" kern="1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：在条件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S</a:t>
            </a:r>
            <a:r>
              <a:rPr altLang="zh-CN" sz="2400" i="1" kern="1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altLang="zh-CN" sz="2400" kern="1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下可能发生也可能不发生的事件，叫做相对于条件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S</a:t>
            </a:r>
            <a:r>
              <a:rPr altLang="zh-CN" sz="2400" i="1" kern="1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altLang="zh-CN" sz="2400" kern="1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的随机事件，</a:t>
            </a:r>
          </a:p>
          <a:p>
            <a:pPr indent="266700" algn="just" fontAlgn="auto">
              <a:lnSpc>
                <a:spcPct val="150000"/>
              </a:lnSpc>
              <a:spcAft>
                <a:spcPts val="0"/>
              </a:spcAft>
            </a:pPr>
            <a:r>
              <a:rPr altLang="zh-CN" sz="2400" kern="100"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简称随机事件．如抛掷一枚骰子，朝上面的点数为2，这个事件是一个随机事件．</a:t>
            </a:r>
          </a:p>
          <a:p>
            <a:pPr indent="266700" algn="just" fontAlgn="auto">
              <a:lnSpc>
                <a:spcPct val="150000"/>
              </a:lnSpc>
              <a:spcAft>
                <a:spcPts val="0"/>
              </a:spcAft>
            </a:pP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(2)事件的表示方法</a:t>
            </a:r>
          </a:p>
          <a:p>
            <a:pPr indent="266700" algn="just" fontAlgn="auto">
              <a:lnSpc>
                <a:spcPct val="150000"/>
              </a:lnSpc>
              <a:spcAft>
                <a:spcPts val="0"/>
              </a:spcAft>
            </a:pP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确定事件和随机事件统称为事件，一般用大写字母</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rPr>
              <a:t>……表示．</a:t>
            </a:r>
          </a:p>
        </p:txBody>
      </p:sp>
      <p:sp>
        <p:nvSpPr>
          <p:cNvPr id="4" name="矩形 3"/>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
        <p:nvSpPr>
          <p:cNvPr id="9" name="矩形 8"/>
          <p:cNvSpPr/>
          <p:nvPr/>
        </p:nvSpPr>
        <p:spPr>
          <a:xfrm>
            <a:off x="500334" y="1035687"/>
            <a:ext cx="4302760" cy="763270"/>
          </a:xfrm>
          <a:prstGeom prst="rect">
            <a:avLst/>
          </a:prstGeom>
        </p:spPr>
        <p:txBody>
          <a:bodyPr wrap="none">
            <a:spAutoFit/>
          </a:bodyPr>
          <a:lstStyle/>
          <a:p>
            <a:pPr algn="just">
              <a:lnSpc>
                <a:spcPct val="156000"/>
              </a:lnSpc>
              <a:spcBef>
                <a:spcPts val="1400"/>
              </a:spcBef>
              <a:spcAft>
                <a:spcPts val="1450"/>
              </a:spcAft>
            </a:pPr>
            <a:r>
              <a:rPr lang="en-US" altLang="zh-CN" sz="2800" kern="100" dirty="0">
                <a:solidFill>
                  <a:schemeClr val="bg1"/>
                </a:solidFill>
                <a:latin typeface="+mn-ea"/>
              </a:rPr>
              <a:t>1</a:t>
            </a:r>
            <a:r>
              <a:rPr lang="zh-CN" altLang="zh-CN" sz="2800" kern="100" dirty="0">
                <a:solidFill>
                  <a:schemeClr val="bg1"/>
                </a:solidFill>
                <a:latin typeface="+mn-ea"/>
              </a:rPr>
              <a:t>．事件的分类及表示方法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par>
                                <p:cTn id="12" presetID="5" presetClass="entr" presetSubtype="1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heckerboard(across)">
                                      <p:cBhvr>
                                        <p:cTn id="14" dur="500"/>
                                        <p:tgtEl>
                                          <p:spTgt spid="3">
                                            <p:txEl>
                                              <p:pRg st="1" end="1"/>
                                            </p:txEl>
                                          </p:spTgt>
                                        </p:tgtEl>
                                      </p:cBhvr>
                                    </p:animEffect>
                                  </p:childTnLst>
                                </p:cTn>
                              </p:par>
                              <p:par>
                                <p:cTn id="15" presetID="5" presetClass="entr" presetSubtype="1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50</a:t>
            </a:fld>
            <a:endParaRPr lang="zh-CN" altLang="en-US"/>
          </a:p>
        </p:txBody>
      </p:sp>
      <p:sp>
        <p:nvSpPr>
          <p:cNvPr id="7" name="矩形 6"/>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4" name="图片 3"/>
          <p:cNvPicPr>
            <a:picLocks noChangeAspect="1"/>
          </p:cNvPicPr>
          <p:nvPr/>
        </p:nvPicPr>
        <p:blipFill>
          <a:blip r:embed="rId2" cstate="print"/>
          <a:stretch>
            <a:fillRect/>
          </a:stretch>
        </p:blipFill>
        <p:spPr>
          <a:xfrm>
            <a:off x="221615" y="815975"/>
            <a:ext cx="6229350" cy="2390775"/>
          </a:xfrm>
          <a:prstGeom prst="rect">
            <a:avLst/>
          </a:prstGeom>
        </p:spPr>
      </p:pic>
      <p:pic>
        <p:nvPicPr>
          <p:cNvPr id="8" name="图片 7"/>
          <p:cNvPicPr>
            <a:picLocks noChangeAspect="1"/>
          </p:cNvPicPr>
          <p:nvPr/>
        </p:nvPicPr>
        <p:blipFill>
          <a:blip r:embed="rId3" cstate="print"/>
          <a:stretch>
            <a:fillRect/>
          </a:stretch>
        </p:blipFill>
        <p:spPr>
          <a:xfrm>
            <a:off x="4445" y="3206750"/>
            <a:ext cx="6324600" cy="1524000"/>
          </a:xfrm>
          <a:prstGeom prst="rect">
            <a:avLst/>
          </a:prstGeom>
        </p:spPr>
      </p:pic>
      <p:pic>
        <p:nvPicPr>
          <p:cNvPr id="9" name="图片 8"/>
          <p:cNvPicPr>
            <a:picLocks noChangeAspect="1"/>
          </p:cNvPicPr>
          <p:nvPr/>
        </p:nvPicPr>
        <p:blipFill>
          <a:blip r:embed="rId4" cstate="print"/>
          <a:stretch>
            <a:fillRect/>
          </a:stretch>
        </p:blipFill>
        <p:spPr>
          <a:xfrm>
            <a:off x="221615" y="4659630"/>
            <a:ext cx="3933825" cy="542925"/>
          </a:xfrm>
          <a:prstGeom prst="rect">
            <a:avLst/>
          </a:prstGeom>
        </p:spPr>
      </p:pic>
      <p:pic>
        <p:nvPicPr>
          <p:cNvPr id="10" name="图片 9"/>
          <p:cNvPicPr>
            <a:picLocks noChangeAspect="1"/>
          </p:cNvPicPr>
          <p:nvPr/>
        </p:nvPicPr>
        <p:blipFill>
          <a:blip r:embed="rId5" cstate="print"/>
          <a:stretch>
            <a:fillRect/>
          </a:stretch>
        </p:blipFill>
        <p:spPr>
          <a:xfrm>
            <a:off x="6553835" y="935990"/>
            <a:ext cx="4924425" cy="4702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par>
                                <p:cTn id="13" presetID="4"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51</a:t>
            </a:fld>
            <a:endParaRPr lang="zh-CN" altLang="en-US"/>
          </a:p>
        </p:txBody>
      </p:sp>
      <p:sp>
        <p:nvSpPr>
          <p:cNvPr id="104" name="文本框 103"/>
          <p:cNvSpPr txBox="1"/>
          <p:nvPr/>
        </p:nvSpPr>
        <p:spPr>
          <a:xfrm>
            <a:off x="307975" y="1035050"/>
            <a:ext cx="8756015" cy="521970"/>
          </a:xfrm>
          <a:prstGeom prst="rect">
            <a:avLst/>
          </a:prstGeom>
          <a:noFill/>
          <a:ln w="9525">
            <a:noFill/>
          </a:ln>
        </p:spPr>
        <p:txBody>
          <a:bodyPr wrap="square">
            <a:spAutoFit/>
          </a:bodyPr>
          <a:lstStyle/>
          <a:p>
            <a:pPr indent="0"/>
            <a:r>
              <a:rPr lang="zh-CN" sz="2800" u="none">
                <a:solidFill>
                  <a:schemeClr val="bg1"/>
                </a:solidFill>
                <a:latin typeface="+mn-ea"/>
                <a:cs typeface="+mn-ea"/>
              </a:rPr>
              <a:t>方法4</a:t>
            </a:r>
            <a:r>
              <a:rPr lang="zh-CN" sz="2800">
                <a:solidFill>
                  <a:schemeClr val="bg1"/>
                </a:solidFill>
                <a:latin typeface="+mn-ea"/>
                <a:cs typeface="+mn-ea"/>
              </a:rPr>
              <a:t>    </a:t>
            </a:r>
            <a:r>
              <a:rPr lang="zh-CN" sz="2800" u="none">
                <a:solidFill>
                  <a:schemeClr val="bg1"/>
                </a:solidFill>
                <a:latin typeface="+mn-ea"/>
                <a:cs typeface="+mn-ea"/>
              </a:rPr>
              <a:t>利用数学期望和方差进行决策的方法</a:t>
            </a:r>
            <a:r>
              <a:rPr lang="zh-CN" sz="1600" b="1">
                <a:ea typeface="黑体" panose="02010609060101010101" charset="-122"/>
              </a:rPr>
              <a:t>　</a:t>
            </a:r>
            <a:endParaRPr lang="zh-CN" altLang="en-US"/>
          </a:p>
        </p:txBody>
      </p:sp>
      <p:sp>
        <p:nvSpPr>
          <p:cNvPr id="105" name="文本框 104"/>
          <p:cNvSpPr txBox="1"/>
          <p:nvPr/>
        </p:nvSpPr>
        <p:spPr>
          <a:xfrm>
            <a:off x="998220" y="2022475"/>
            <a:ext cx="10194925" cy="3415030"/>
          </a:xfrm>
          <a:prstGeom prst="rect">
            <a:avLst/>
          </a:prstGeom>
          <a:noFill/>
          <a:ln w="9525">
            <a:noFill/>
          </a:ln>
        </p:spPr>
        <p:txBody>
          <a:bodyPr wrap="square">
            <a:spAutoFit/>
          </a:bodyPr>
          <a:lstStyle/>
          <a:p>
            <a:pPr indent="266700" fontAlgn="auto">
              <a:lnSpc>
                <a:spcPct val="150000"/>
              </a:lnSpc>
            </a:pP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利用随机变量的数学期望与方差可以帮助我们作出科学的决策，其中随机变量</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的数学期望的意义在于描述随机变量的平均程度，而方差则描述了随机变量稳定与波动或集中与分散的状况．品种的优劣、仪器的好坏、预报的准确与否、机器的性能好坏等很多指标都与这两个特征量有关．</a:t>
            </a:r>
          </a:p>
          <a:p>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若</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E</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zh-CN" sz="2400" b="0" baseline="-25000">
                <a:solidFill>
                  <a:srgbClr val="FF0000"/>
                </a:solidFill>
                <a:latin typeface="宋体" panose="02010600030101010101" pitchFamily="2" charset="-122"/>
                <a:ea typeface="宋体" panose="02010600030101010101" pitchFamily="2" charset="-122"/>
                <a:cs typeface="宋体" panose="02010600030101010101" pitchFamily="2" charset="-122"/>
              </a:rPr>
              <a:t>甲</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E</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zh-CN" sz="2400" b="0" baseline="-25000">
                <a:solidFill>
                  <a:srgbClr val="FF0000"/>
                </a:solidFill>
                <a:latin typeface="宋体" panose="02010600030101010101" pitchFamily="2" charset="-122"/>
                <a:ea typeface="宋体" panose="02010600030101010101" pitchFamily="2" charset="-122"/>
                <a:cs typeface="宋体" panose="02010600030101010101" pitchFamily="2" charset="-122"/>
              </a:rPr>
              <a:t>乙</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，在均值意义下，甲优于乙；若</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D</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zh-CN" sz="2400" b="0" baseline="-25000">
                <a:solidFill>
                  <a:srgbClr val="FF0000"/>
                </a:solidFill>
                <a:latin typeface="宋体" panose="02010600030101010101" pitchFamily="2" charset="-122"/>
                <a:ea typeface="宋体" panose="02010600030101010101" pitchFamily="2" charset="-122"/>
                <a:cs typeface="宋体" panose="02010600030101010101" pitchFamily="2" charset="-122"/>
              </a:rPr>
              <a:t>甲</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D</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zh-CN" sz="2400" b="0" baseline="-25000">
                <a:solidFill>
                  <a:srgbClr val="FF0000"/>
                </a:solidFill>
                <a:latin typeface="宋体" panose="02010600030101010101" pitchFamily="2" charset="-122"/>
                <a:ea typeface="宋体" panose="02010600030101010101" pitchFamily="2" charset="-122"/>
                <a:cs typeface="宋体" panose="02010600030101010101" pitchFamily="2" charset="-122"/>
              </a:rPr>
              <a:t>乙</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，说明甲的波动大于乙．若</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E</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zh-CN" sz="2400" b="0" baseline="-25000">
                <a:solidFill>
                  <a:srgbClr val="FF0000"/>
                </a:solidFill>
                <a:latin typeface="宋体" panose="02010600030101010101" pitchFamily="2" charset="-122"/>
                <a:ea typeface="宋体" panose="02010600030101010101" pitchFamily="2" charset="-122"/>
                <a:cs typeface="宋体" panose="02010600030101010101" pitchFamily="2" charset="-122"/>
              </a:rPr>
              <a:t>甲</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E</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zh-CN" sz="2400" b="0" baseline="-25000">
                <a:solidFill>
                  <a:srgbClr val="FF0000"/>
                </a:solidFill>
                <a:latin typeface="宋体" panose="02010600030101010101" pitchFamily="2" charset="-122"/>
                <a:ea typeface="宋体" panose="02010600030101010101" pitchFamily="2" charset="-122"/>
                <a:cs typeface="宋体" panose="02010600030101010101" pitchFamily="2" charset="-122"/>
              </a:rPr>
              <a:t>乙</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，且</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D</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zh-CN" sz="2400" b="0" baseline="-25000">
                <a:solidFill>
                  <a:srgbClr val="FF0000"/>
                </a:solidFill>
                <a:latin typeface="宋体" panose="02010600030101010101" pitchFamily="2" charset="-122"/>
                <a:ea typeface="宋体" panose="02010600030101010101" pitchFamily="2" charset="-122"/>
                <a:cs typeface="宋体" panose="02010600030101010101" pitchFamily="2" charset="-122"/>
              </a:rPr>
              <a:t>甲</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D</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zh-CN" sz="2400" b="0" baseline="-25000">
                <a:solidFill>
                  <a:srgbClr val="FF0000"/>
                </a:solidFill>
                <a:latin typeface="宋体" panose="02010600030101010101" pitchFamily="2" charset="-122"/>
                <a:ea typeface="宋体" panose="02010600030101010101" pitchFamily="2" charset="-122"/>
                <a:cs typeface="宋体" panose="02010600030101010101" pitchFamily="2" charset="-122"/>
              </a:rPr>
              <a:t>乙</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，则乙优于甲．</a:t>
            </a:r>
            <a:endParaRPr lang="zh-CN" altLang="en-US" sz="2400" b="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inVertic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p:cTn id="12" dur="500" fill="hold"/>
                                        <p:tgtEl>
                                          <p:spTgt spid="105"/>
                                        </p:tgtEl>
                                        <p:attrNameLst>
                                          <p:attrName>ppt_w</p:attrName>
                                        </p:attrNameLst>
                                      </p:cBhvr>
                                      <p:tavLst>
                                        <p:tav tm="0">
                                          <p:val>
                                            <p:fltVal val="0"/>
                                          </p:val>
                                        </p:tav>
                                        <p:tav tm="100000">
                                          <p:val>
                                            <p:strVal val="#ppt_w"/>
                                          </p:val>
                                        </p:tav>
                                      </p:tavLst>
                                    </p:anim>
                                    <p:anim calcmode="lin" valueType="num">
                                      <p:cBhvr>
                                        <p:cTn id="13" dur="500" fill="hold"/>
                                        <p:tgtEl>
                                          <p:spTgt spid="10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52</a:t>
            </a:fld>
            <a:endParaRPr lang="zh-CN" altLang="en-US"/>
          </a:p>
        </p:txBody>
      </p:sp>
      <p:sp>
        <p:nvSpPr>
          <p:cNvPr id="3" name="文本框 2"/>
          <p:cNvSpPr txBox="1"/>
          <p:nvPr/>
        </p:nvSpPr>
        <p:spPr>
          <a:xfrm>
            <a:off x="582930" y="1214120"/>
            <a:ext cx="10799445" cy="4154170"/>
          </a:xfrm>
          <a:prstGeom prst="rect">
            <a:avLst/>
          </a:prstGeom>
          <a:noFill/>
        </p:spPr>
        <p:txBody>
          <a:bodyPr wrap="squar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安徽合肥</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2017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第一次教学质检</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某公司在迎新年晚会上举行抽奖活动，有甲、乙两个抽奖方案供员工选择．</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方案甲：员工最多有两次抽奖机会，每次抽奖的中奖率均为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第一次抽奖，若未中奖，则抽奖结束．若中奖，则通过抛一枚质地均匀的硬币，决定是否继续进行第二次抽奖．规定若抛出硬币，反面朝上，员工则获得</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元奖金，不进行第二次抽奖；若正面朝上，员工则进行第二次抽奖，且在第二次抽奖中，若中奖，获得奖金</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1 000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元；若未中奖，则所获奖金为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元．</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方案乙：员工连续三次抽奖，每次中奖率均为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每次中奖均可获奖金</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元．</a:t>
            </a:r>
          </a:p>
          <a:p>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求某员工选择方案甲进行抽奖所获奖金</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元</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的分布列．</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试比较某员工选择方案乙与选择方案甲进行抽奖，哪个方案更划算？</a:t>
            </a:r>
            <a:endPar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6" name="图片 5"/>
          <p:cNvPicPr>
            <a:picLocks noChangeAspect="1"/>
          </p:cNvPicPr>
          <p:nvPr/>
        </p:nvPicPr>
        <p:blipFill>
          <a:blip r:embed="rId2" cstate="print"/>
          <a:stretch>
            <a:fillRect/>
          </a:stretch>
        </p:blipFill>
        <p:spPr>
          <a:xfrm>
            <a:off x="6841490" y="3817620"/>
            <a:ext cx="494665" cy="655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par>
                                <p:cTn id="11" presetID="3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53</a:t>
            </a:fld>
            <a:endParaRPr lang="zh-CN" altLang="en-US"/>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6" name="图片 5"/>
          <p:cNvPicPr>
            <a:picLocks noChangeAspect="1"/>
          </p:cNvPicPr>
          <p:nvPr/>
        </p:nvPicPr>
        <p:blipFill>
          <a:blip r:embed="rId2" cstate="print"/>
          <a:stretch>
            <a:fillRect/>
          </a:stretch>
        </p:blipFill>
        <p:spPr>
          <a:xfrm>
            <a:off x="420370" y="1085215"/>
            <a:ext cx="5742305" cy="4499610"/>
          </a:xfrm>
          <a:prstGeom prst="rect">
            <a:avLst/>
          </a:prstGeom>
        </p:spPr>
      </p:pic>
      <p:pic>
        <p:nvPicPr>
          <p:cNvPr id="7" name="图片 6"/>
          <p:cNvPicPr>
            <a:picLocks noChangeAspect="1"/>
          </p:cNvPicPr>
          <p:nvPr/>
        </p:nvPicPr>
        <p:blipFill>
          <a:blip r:embed="rId3" cstate="print"/>
          <a:stretch>
            <a:fillRect/>
          </a:stretch>
        </p:blipFill>
        <p:spPr>
          <a:xfrm>
            <a:off x="6250940" y="1350010"/>
            <a:ext cx="5331460" cy="3245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54</a:t>
            </a:fld>
            <a:endParaRPr lang="zh-CN" altLang="en-US"/>
          </a:p>
        </p:txBody>
      </p:sp>
      <p:sp>
        <p:nvSpPr>
          <p:cNvPr id="105" name="文本框 104"/>
          <p:cNvSpPr txBox="1"/>
          <p:nvPr/>
        </p:nvSpPr>
        <p:spPr>
          <a:xfrm>
            <a:off x="371475" y="1020445"/>
            <a:ext cx="11013440" cy="521970"/>
          </a:xfrm>
          <a:prstGeom prst="rect">
            <a:avLst/>
          </a:prstGeom>
          <a:noFill/>
          <a:ln w="9525">
            <a:noFill/>
          </a:ln>
        </p:spPr>
        <p:txBody>
          <a:bodyPr wrap="square">
            <a:spAutoFit/>
          </a:bodyPr>
          <a:lstStyle/>
          <a:p>
            <a:pPr indent="266700"/>
            <a:r>
              <a:rPr lang="zh-CN" sz="2800" b="0">
                <a:solidFill>
                  <a:schemeClr val="bg1"/>
                </a:solidFill>
                <a:latin typeface="+mn-ea"/>
                <a:cs typeface="+mn-ea"/>
              </a:rPr>
              <a:t>方法5　综合应用概率知识求解离散型随机变量的概率问题　</a:t>
            </a:r>
            <a:endParaRPr lang="zh-CN" sz="2800">
              <a:solidFill>
                <a:schemeClr val="bg1"/>
              </a:solidFill>
              <a:latin typeface="+mn-ea"/>
              <a:cs typeface="+mn-ea"/>
            </a:endParaRPr>
          </a:p>
        </p:txBody>
      </p:sp>
      <p:sp>
        <p:nvSpPr>
          <p:cNvPr id="106" name="文本框 105"/>
          <p:cNvSpPr txBox="1"/>
          <p:nvPr/>
        </p:nvSpPr>
        <p:spPr>
          <a:xfrm>
            <a:off x="852805" y="1787525"/>
            <a:ext cx="10486390" cy="3576955"/>
          </a:xfrm>
          <a:prstGeom prst="rect">
            <a:avLst/>
          </a:prstGeom>
          <a:noFill/>
          <a:ln w="9525">
            <a:noFill/>
          </a:ln>
        </p:spPr>
        <p:txBody>
          <a:bodyPr wrap="square">
            <a:spAutoFit/>
          </a:bodyPr>
          <a:lstStyle/>
          <a:p>
            <a:pPr indent="266700"/>
            <a:endParaRPr lang="en-US" sz="1050" b="0">
              <a:latin typeface="Times New Roman" panose="02020603050405020304" pitchFamily="18" charset="0"/>
              <a:cs typeface="Times New Roman" panose="02020603050405020304" pitchFamily="18" charset="0"/>
            </a:endParaRPr>
          </a:p>
          <a:p>
            <a:pPr indent="266700" fontAlgn="auto">
              <a:lnSpc>
                <a:spcPct val="15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求解离散型随机变量概率的综合问题，应充分利用古典概型的概率公式，互斥事件、相互独立事件的概率公式，以及对立事件的概率公式等知识．</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求解离散型随机变量取某一值对应的概率时，若较难</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直接求解此概率值，可根据分布列的性质及对立事件的概率公式求此概率．</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涉及两个线性随机变量之间的关系时，可利用其随机变量的概率、期望、方差性质，如</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η</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aξ</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E</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η</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aE</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b</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D</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η</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a</a:t>
            </a:r>
            <a:r>
              <a:rPr lang="en-US" sz="2400" b="0" baseline="300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D</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rgbClr val="FF0000"/>
                </a:solidFill>
                <a:latin typeface="宋体" panose="02010600030101010101" pitchFamily="2" charset="-122"/>
                <a:ea typeface="宋体" panose="02010600030101010101" pitchFamily="2" charset="-122"/>
                <a:cs typeface="宋体" panose="02010600030101010101" pitchFamily="2" charset="-122"/>
              </a:rPr>
              <a:t>ξ</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等．</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800" decel="100000"/>
                                        <p:tgtEl>
                                          <p:spTgt spid="105"/>
                                        </p:tgtEl>
                                      </p:cBhvr>
                                    </p:animEffect>
                                    <p:anim calcmode="lin" valueType="num">
                                      <p:cBhvr>
                                        <p:cTn id="8" dur="800" decel="100000" fill="hold"/>
                                        <p:tgtEl>
                                          <p:spTgt spid="105"/>
                                        </p:tgtEl>
                                        <p:attrNameLst>
                                          <p:attrName>style.rotation</p:attrName>
                                        </p:attrNameLst>
                                      </p:cBhvr>
                                      <p:tavLst>
                                        <p:tav tm="0">
                                          <p:val>
                                            <p:fltVal val="-90"/>
                                          </p:val>
                                        </p:tav>
                                        <p:tav tm="100000">
                                          <p:val>
                                            <p:fltVal val="0"/>
                                          </p:val>
                                        </p:tav>
                                      </p:tavLst>
                                    </p:anim>
                                    <p:anim calcmode="lin" valueType="num">
                                      <p:cBhvr>
                                        <p:cTn id="9" dur="800" decel="100000" fill="hold"/>
                                        <p:tgtEl>
                                          <p:spTgt spid="105"/>
                                        </p:tgtEl>
                                        <p:attrNameLst>
                                          <p:attrName>ppt_x</p:attrName>
                                        </p:attrNameLst>
                                      </p:cBhvr>
                                      <p:tavLst>
                                        <p:tav tm="0">
                                          <p:val>
                                            <p:strVal val="#ppt_x+0.4"/>
                                          </p:val>
                                        </p:tav>
                                        <p:tav tm="100000">
                                          <p:val>
                                            <p:strVal val="#ppt_x-0.05"/>
                                          </p:val>
                                        </p:tav>
                                      </p:tavLst>
                                    </p:anim>
                                    <p:anim calcmode="lin" valueType="num">
                                      <p:cBhvr>
                                        <p:cTn id="10" dur="800" decel="100000" fill="hold"/>
                                        <p:tgtEl>
                                          <p:spTgt spid="10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barn(inVertical)">
                                      <p:cBhvr>
                                        <p:cTn id="1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55</a:t>
            </a:fld>
            <a:endParaRPr lang="zh-CN" altLang="en-US"/>
          </a:p>
        </p:txBody>
      </p:sp>
      <p:sp>
        <p:nvSpPr>
          <p:cNvPr id="7" name="矩形 6"/>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3" name="图片 2"/>
          <p:cNvPicPr>
            <a:picLocks noChangeAspect="1"/>
          </p:cNvPicPr>
          <p:nvPr/>
        </p:nvPicPr>
        <p:blipFill>
          <a:blip r:embed="rId2" cstate="print"/>
          <a:stretch>
            <a:fillRect/>
          </a:stretch>
        </p:blipFill>
        <p:spPr>
          <a:xfrm>
            <a:off x="763270" y="1384300"/>
            <a:ext cx="5969635" cy="4089400"/>
          </a:xfrm>
          <a:prstGeom prst="rect">
            <a:avLst/>
          </a:prstGeom>
        </p:spPr>
      </p:pic>
      <p:pic>
        <p:nvPicPr>
          <p:cNvPr id="8" name="图片 7"/>
          <p:cNvPicPr>
            <a:picLocks noChangeAspect="1"/>
          </p:cNvPicPr>
          <p:nvPr/>
        </p:nvPicPr>
        <p:blipFill>
          <a:blip r:embed="rId3" cstate="print"/>
          <a:stretch>
            <a:fillRect/>
          </a:stretch>
        </p:blipFill>
        <p:spPr>
          <a:xfrm>
            <a:off x="6732905" y="2461260"/>
            <a:ext cx="5271770" cy="14471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56</a:t>
            </a:fld>
            <a:endParaRPr lang="zh-CN" altLang="en-US"/>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9" name="图片 8"/>
          <p:cNvPicPr>
            <a:picLocks noChangeAspect="1"/>
          </p:cNvPicPr>
          <p:nvPr/>
        </p:nvPicPr>
        <p:blipFill>
          <a:blip r:embed="rId2" cstate="print"/>
          <a:stretch>
            <a:fillRect/>
          </a:stretch>
        </p:blipFill>
        <p:spPr>
          <a:xfrm>
            <a:off x="6661785" y="1171575"/>
            <a:ext cx="4807585" cy="4889500"/>
          </a:xfrm>
          <a:prstGeom prst="rect">
            <a:avLst/>
          </a:prstGeom>
        </p:spPr>
      </p:pic>
      <p:pic>
        <p:nvPicPr>
          <p:cNvPr id="3" name="图片 2"/>
          <p:cNvPicPr>
            <a:picLocks noChangeAspect="1"/>
          </p:cNvPicPr>
          <p:nvPr/>
        </p:nvPicPr>
        <p:blipFill>
          <a:blip r:embed="rId3" cstate="print"/>
          <a:stretch>
            <a:fillRect/>
          </a:stretch>
        </p:blipFill>
        <p:spPr>
          <a:xfrm>
            <a:off x="593090" y="1384300"/>
            <a:ext cx="5969635" cy="408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57</a:t>
            </a:fld>
            <a:endParaRPr lang="zh-CN" altLang="en-US"/>
          </a:p>
        </p:txBody>
      </p:sp>
      <p:sp>
        <p:nvSpPr>
          <p:cNvPr id="3" name="文本框 2"/>
          <p:cNvSpPr txBox="1"/>
          <p:nvPr/>
        </p:nvSpPr>
        <p:spPr>
          <a:xfrm>
            <a:off x="1471295" y="945515"/>
            <a:ext cx="3133725" cy="521970"/>
          </a:xfrm>
          <a:prstGeom prst="rect">
            <a:avLst/>
          </a:prstGeom>
          <a:noFill/>
        </p:spPr>
        <p:txBody>
          <a:bodyPr wrap="none" rtlCol="0" anchor="t">
            <a:spAutoFit/>
          </a:bodyPr>
          <a:lstStyle/>
          <a:p>
            <a:r>
              <a:rPr lang="zh-CN" altLang="en-US" sz="2800" b="1" dirty="0">
                <a:latin typeface="+mn-ea"/>
                <a:cs typeface="+mn-ea"/>
                <a:sym typeface="+mn-ea"/>
                <a:hlinkClick r:id="rId2" action="ppaction://hlinksldjump"/>
              </a:rPr>
              <a:t>考法例析 成就能力</a:t>
            </a:r>
            <a:endParaRPr lang="zh-CN" altLang="en-US" sz="2800" b="1">
              <a:latin typeface="+mn-ea"/>
              <a:cs typeface="+mn-ea"/>
            </a:endParaRPr>
          </a:p>
        </p:txBody>
      </p:sp>
      <p:sp>
        <p:nvSpPr>
          <p:cNvPr id="35" name="Freeform 37"/>
          <p:cNvSpPr>
            <a:spLocks noEditPoints="1"/>
          </p:cNvSpPr>
          <p:nvPr/>
        </p:nvSpPr>
        <p:spPr bwMode="auto">
          <a:xfrm>
            <a:off x="682029" y="797558"/>
            <a:ext cx="616993" cy="669727"/>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06" name="文本框 105"/>
          <p:cNvSpPr txBox="1"/>
          <p:nvPr/>
        </p:nvSpPr>
        <p:spPr>
          <a:xfrm>
            <a:off x="400685" y="1467485"/>
            <a:ext cx="11574780" cy="521970"/>
          </a:xfrm>
          <a:prstGeom prst="rect">
            <a:avLst/>
          </a:prstGeom>
          <a:noFill/>
          <a:ln w="9525">
            <a:noFill/>
          </a:ln>
        </p:spPr>
        <p:txBody>
          <a:bodyPr wrap="square">
            <a:spAutoFit/>
          </a:bodyPr>
          <a:lstStyle/>
          <a:p>
            <a:pPr indent="266700"/>
            <a:r>
              <a:rPr lang="zh-CN" sz="2800" b="0">
                <a:solidFill>
                  <a:schemeClr val="bg1"/>
                </a:solidFill>
                <a:latin typeface="+mn-ea"/>
                <a:cs typeface="+mn-ea"/>
              </a:rPr>
              <a:t>考法1　服从两点分布的离散型随机变量的分布列、数学期望与方差</a:t>
            </a:r>
            <a:r>
              <a:rPr lang="zh-CN" sz="1050" b="0">
                <a:ea typeface="宋体" panose="02010600030101010101" pitchFamily="2" charset="-122"/>
              </a:rPr>
              <a:t>　</a:t>
            </a:r>
            <a:endParaRPr lang="zh-CN" altLang="en-US"/>
          </a:p>
        </p:txBody>
      </p:sp>
      <p:sp>
        <p:nvSpPr>
          <p:cNvPr id="5" name="文本框 4"/>
          <p:cNvSpPr txBox="1"/>
          <p:nvPr/>
        </p:nvSpPr>
        <p:spPr>
          <a:xfrm>
            <a:off x="297815" y="1989455"/>
            <a:ext cx="11955780" cy="2306955"/>
          </a:xfrm>
          <a:prstGeom prst="rect">
            <a:avLst/>
          </a:prstGeom>
          <a:noFill/>
        </p:spPr>
        <p:txBody>
          <a:bodyPr wrap="non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浙江</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2017·8]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已知随机变量</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i</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满足</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i</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i</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i</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i</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i</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若</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，则</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8" name="图片 7"/>
          <p:cNvPicPr>
            <a:picLocks noChangeAspect="1"/>
          </p:cNvPicPr>
          <p:nvPr/>
        </p:nvPicPr>
        <p:blipFill>
          <a:blip r:embed="rId3" cstate="print"/>
          <a:stretch>
            <a:fillRect/>
          </a:stretch>
        </p:blipFill>
        <p:spPr>
          <a:xfrm>
            <a:off x="514985" y="4296410"/>
            <a:ext cx="5424805" cy="1461770"/>
          </a:xfrm>
          <a:prstGeom prst="rect">
            <a:avLst/>
          </a:prstGeom>
        </p:spPr>
      </p:pic>
      <p:pic>
        <p:nvPicPr>
          <p:cNvPr id="9" name="图片 8"/>
          <p:cNvPicPr>
            <a:picLocks noChangeAspect="1"/>
          </p:cNvPicPr>
          <p:nvPr/>
        </p:nvPicPr>
        <p:blipFill>
          <a:blip r:embed="rId4" cstate="print"/>
          <a:stretch>
            <a:fillRect/>
          </a:stretch>
        </p:blipFill>
        <p:spPr>
          <a:xfrm>
            <a:off x="6231255" y="4471670"/>
            <a:ext cx="5435600" cy="1110615"/>
          </a:xfrm>
          <a:prstGeom prst="rect">
            <a:avLst/>
          </a:prstGeom>
        </p:spPr>
      </p:pic>
      <p:pic>
        <p:nvPicPr>
          <p:cNvPr id="10" name="图片 9"/>
          <p:cNvPicPr>
            <a:picLocks noChangeAspect="1"/>
          </p:cNvPicPr>
          <p:nvPr/>
        </p:nvPicPr>
        <p:blipFill>
          <a:blip r:embed="rId5" cstate="print"/>
          <a:stretch>
            <a:fillRect/>
          </a:stretch>
        </p:blipFill>
        <p:spPr>
          <a:xfrm>
            <a:off x="1010920" y="5847080"/>
            <a:ext cx="1209675" cy="361950"/>
          </a:xfrm>
          <a:prstGeom prst="rect">
            <a:avLst/>
          </a:prstGeom>
        </p:spPr>
      </p:pic>
      <p:pic>
        <p:nvPicPr>
          <p:cNvPr id="4" name="图片 3"/>
          <p:cNvPicPr>
            <a:picLocks noChangeAspect="1"/>
          </p:cNvPicPr>
          <p:nvPr/>
        </p:nvPicPr>
        <p:blipFill>
          <a:blip r:embed="rId6" cstate="print"/>
          <a:stretch>
            <a:fillRect/>
          </a:stretch>
        </p:blipFill>
        <p:spPr>
          <a:xfrm>
            <a:off x="2305050" y="2344420"/>
            <a:ext cx="171450"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900" decel="100000" fill="hold"/>
                                        <p:tgtEl>
                                          <p:spTgt spid="10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80">
                                          <p:stCondLst>
                                            <p:cond delay="0"/>
                                          </p:stCondLst>
                                        </p:cTn>
                                        <p:tgtEl>
                                          <p:spTgt spid="5"/>
                                        </p:tgtEl>
                                      </p:cBhvr>
                                    </p:animEffect>
                                    <p:anim calcmode="lin" valueType="num">
                                      <p:cBhvr>
                                        <p:cTn id="1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gtEl>
                                      </p:cBhvr>
                                      <p:to x="100000" y="60000"/>
                                    </p:animScale>
                                    <p:animScale>
                                      <p:cBhvr>
                                        <p:cTn id="22" dur="166" decel="50000">
                                          <p:stCondLst>
                                            <p:cond delay="676"/>
                                          </p:stCondLst>
                                        </p:cTn>
                                        <p:tgtEl>
                                          <p:spTgt spid="5"/>
                                        </p:tgtEl>
                                      </p:cBhvr>
                                      <p:to x="100000" y="100000"/>
                                    </p:animScale>
                                    <p:animScale>
                                      <p:cBhvr>
                                        <p:cTn id="23" dur="26">
                                          <p:stCondLst>
                                            <p:cond delay="1312"/>
                                          </p:stCondLst>
                                        </p:cTn>
                                        <p:tgtEl>
                                          <p:spTgt spid="5"/>
                                        </p:tgtEl>
                                      </p:cBhvr>
                                      <p:to x="100000" y="80000"/>
                                    </p:animScale>
                                    <p:animScale>
                                      <p:cBhvr>
                                        <p:cTn id="24" dur="166" decel="50000">
                                          <p:stCondLst>
                                            <p:cond delay="1338"/>
                                          </p:stCondLst>
                                        </p:cTn>
                                        <p:tgtEl>
                                          <p:spTgt spid="5"/>
                                        </p:tgtEl>
                                      </p:cBhvr>
                                      <p:to x="100000" y="100000"/>
                                    </p:animScale>
                                    <p:animScale>
                                      <p:cBhvr>
                                        <p:cTn id="25" dur="26">
                                          <p:stCondLst>
                                            <p:cond delay="1642"/>
                                          </p:stCondLst>
                                        </p:cTn>
                                        <p:tgtEl>
                                          <p:spTgt spid="5"/>
                                        </p:tgtEl>
                                      </p:cBhvr>
                                      <p:to x="100000" y="90000"/>
                                    </p:animScale>
                                    <p:animScale>
                                      <p:cBhvr>
                                        <p:cTn id="26" dur="166" decel="50000">
                                          <p:stCondLst>
                                            <p:cond delay="1668"/>
                                          </p:stCondLst>
                                        </p:cTn>
                                        <p:tgtEl>
                                          <p:spTgt spid="5"/>
                                        </p:tgtEl>
                                      </p:cBhvr>
                                      <p:to x="100000" y="100000"/>
                                    </p:animScale>
                                    <p:animScale>
                                      <p:cBhvr>
                                        <p:cTn id="27" dur="26">
                                          <p:stCondLst>
                                            <p:cond delay="1808"/>
                                          </p:stCondLst>
                                        </p:cTn>
                                        <p:tgtEl>
                                          <p:spTgt spid="5"/>
                                        </p:tgtEl>
                                      </p:cBhvr>
                                      <p:to x="100000" y="95000"/>
                                    </p:animScale>
                                    <p:animScale>
                                      <p:cBhvr>
                                        <p:cTn id="28" dur="166" decel="50000">
                                          <p:stCondLst>
                                            <p:cond delay="1834"/>
                                          </p:stCondLst>
                                        </p:cTn>
                                        <p:tgtEl>
                                          <p:spTgt spid="5"/>
                                        </p:tgtEl>
                                      </p:cBhvr>
                                      <p:to x="100000" y="100000"/>
                                    </p:animScale>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4"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from="(-#ppt_w/2)" to="(#ppt_x)" calcmode="lin" valueType="num">
                                      <p:cBhvr>
                                        <p:cTn id="42" dur="600" fill="hold">
                                          <p:stCondLst>
                                            <p:cond delay="0"/>
                                          </p:stCondLst>
                                        </p:cTn>
                                        <p:tgtEl>
                                          <p:spTgt spid="9"/>
                                        </p:tgtEl>
                                        <p:attrNameLst>
                                          <p:attrName>ppt_x</p:attrName>
                                        </p:attrNameLst>
                                      </p:cBhvr>
                                    </p:anim>
                                    <p:anim from="0" to="-1.0" calcmode="lin" valueType="num">
                                      <p:cBhvr>
                                        <p:cTn id="43" dur="200" decel="50000" autoRev="1" fill="hold">
                                          <p:stCondLst>
                                            <p:cond delay="600"/>
                                          </p:stCondLst>
                                        </p:cTn>
                                        <p:tgtEl>
                                          <p:spTgt spid="9"/>
                                        </p:tgtEl>
                                        <p:attrNameLst>
                                          <p:attrName>xshear</p:attrName>
                                        </p:attrNameLst>
                                      </p:cBhvr>
                                    </p:anim>
                                    <p:animScale>
                                      <p:cBhvr>
                                        <p:cTn id="44" dur="200" decel="100000" autoRev="1" fill="hold">
                                          <p:stCondLst>
                                            <p:cond delay="600"/>
                                          </p:stCondLst>
                                        </p:cTn>
                                        <p:tgtEl>
                                          <p:spTgt spid="9"/>
                                        </p:tgtEl>
                                      </p:cBhvr>
                                      <p:from x="100000" y="100000"/>
                                      <p:to x="80000" y="100000"/>
                                    </p:animScale>
                                    <p:anim by="(#ppt_h/3+#ppt_w*0.1)" calcmode="lin" valueType="num">
                                      <p:cBhvr additive="sum">
                                        <p:cTn id="45" dur="200" decel="100000" autoRev="1" fill="hold">
                                          <p:stCondLst>
                                            <p:cond delay="600"/>
                                          </p:stCondLst>
                                        </p:cTn>
                                        <p:tgtEl>
                                          <p:spTgt spid="9"/>
                                        </p:tgtEl>
                                        <p:attrNameLst>
                                          <p:attrName>ppt_x</p:attrName>
                                        </p:attrNameLst>
                                      </p:cBhvr>
                                    </p:anim>
                                  </p:childTnLst>
                                </p:cTn>
                              </p:par>
                            </p:childTnLst>
                          </p:cTn>
                        </p:par>
                      </p:childTnLst>
                    </p:cTn>
                  </p:par>
                  <p:par>
                    <p:cTn id="46" fill="hold">
                      <p:stCondLst>
                        <p:cond delay="indefinite"/>
                      </p:stCondLst>
                      <p:childTnLst>
                        <p:par>
                          <p:cTn id="47" fill="hold">
                            <p:stCondLst>
                              <p:cond delay="0"/>
                            </p:stCondLst>
                            <p:childTnLst>
                              <p:par>
                                <p:cTn id="48" presetID="30"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800" decel="100000"/>
                                        <p:tgtEl>
                                          <p:spTgt spid="10"/>
                                        </p:tgtEl>
                                      </p:cBhvr>
                                    </p:animEffect>
                                    <p:anim calcmode="lin" valueType="num">
                                      <p:cBhvr>
                                        <p:cTn id="51" dur="800" decel="100000" fill="hold"/>
                                        <p:tgtEl>
                                          <p:spTgt spid="10"/>
                                        </p:tgtEl>
                                        <p:attrNameLst>
                                          <p:attrName>style.rotation</p:attrName>
                                        </p:attrNameLst>
                                      </p:cBhvr>
                                      <p:tavLst>
                                        <p:tav tm="0">
                                          <p:val>
                                            <p:fltVal val="-90"/>
                                          </p:val>
                                        </p:tav>
                                        <p:tav tm="100000">
                                          <p:val>
                                            <p:fltVal val="0"/>
                                          </p:val>
                                        </p:tav>
                                      </p:tavLst>
                                    </p:anim>
                                    <p:anim calcmode="lin" valueType="num">
                                      <p:cBhvr>
                                        <p:cTn id="52" dur="800" decel="100000" fill="hold"/>
                                        <p:tgtEl>
                                          <p:spTgt spid="10"/>
                                        </p:tgtEl>
                                        <p:attrNameLst>
                                          <p:attrName>ppt_x</p:attrName>
                                        </p:attrNameLst>
                                      </p:cBhvr>
                                      <p:tavLst>
                                        <p:tav tm="0">
                                          <p:val>
                                            <p:strVal val="#ppt_x+0.4"/>
                                          </p:val>
                                        </p:tav>
                                        <p:tav tm="100000">
                                          <p:val>
                                            <p:strVal val="#ppt_x-0.05"/>
                                          </p:val>
                                        </p:tav>
                                      </p:tavLst>
                                    </p:anim>
                                    <p:anim calcmode="lin" valueType="num">
                                      <p:cBhvr>
                                        <p:cTn id="53" dur="800" decel="100000" fill="hold"/>
                                        <p:tgtEl>
                                          <p:spTgt spid="10"/>
                                        </p:tgtEl>
                                        <p:attrNameLst>
                                          <p:attrName>ppt_y</p:attrName>
                                        </p:attrNameLst>
                                      </p:cBhvr>
                                      <p:tavLst>
                                        <p:tav tm="0">
                                          <p:val>
                                            <p:strVal val="#ppt_y-0.4"/>
                                          </p:val>
                                        </p:tav>
                                        <p:tav tm="100000">
                                          <p:val>
                                            <p:strVal val="#ppt_y+0.1"/>
                                          </p:val>
                                        </p:tav>
                                      </p:tavLst>
                                    </p:anim>
                                    <p:anim calcmode="lin" valueType="num">
                                      <p:cBhvr>
                                        <p:cTn id="54"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55"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58</a:t>
            </a:fld>
            <a:endParaRPr lang="zh-CN" altLang="en-US"/>
          </a:p>
        </p:txBody>
      </p:sp>
      <p:sp>
        <p:nvSpPr>
          <p:cNvPr id="3" name="文本框 2"/>
          <p:cNvSpPr txBox="1"/>
          <p:nvPr/>
        </p:nvSpPr>
        <p:spPr>
          <a:xfrm>
            <a:off x="1103630" y="1764665"/>
            <a:ext cx="9458325" cy="4078605"/>
          </a:xfrm>
          <a:prstGeom prst="rect">
            <a:avLst/>
          </a:prstGeom>
          <a:noFill/>
        </p:spPr>
        <p:txBody>
          <a:bodyPr wrap="square" rtlCol="0" anchor="t">
            <a:spAutoFit/>
          </a:bodyPr>
          <a:lstStyle/>
          <a:p>
            <a:pPr fontAlgn="auto">
              <a:lnSpc>
                <a:spcPct val="120000"/>
              </a:lnSpc>
            </a:pP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山东</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2017·18]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心理学研究中，常采用对比试验的方法评价不同心理暗示对人的影响，具体方法如下：将参加试验的志愿者随机分成两组，一组接受甲种心理暗示，另一组接受乙种心理暗示，通过对比这两组志愿者接受心理暗示后的结果来评价两种心理暗示的作用．现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名男志愿者</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和</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名女志愿者</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，从中随机抽取</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人接受甲种心理暗示，另</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人接受乙种心理暗示．</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求接受甲种心理暗示的志愿者中包含</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但不包含</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的概率；</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表示接受乙种心理暗示的女志愿者人数，求</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的分布列与数学期望</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E(X)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06" name="文本框 105"/>
          <p:cNvSpPr txBox="1"/>
          <p:nvPr/>
        </p:nvSpPr>
        <p:spPr>
          <a:xfrm>
            <a:off x="374650" y="935990"/>
            <a:ext cx="11756390" cy="521970"/>
          </a:xfrm>
          <a:prstGeom prst="rect">
            <a:avLst/>
          </a:prstGeom>
          <a:noFill/>
          <a:ln w="9525">
            <a:noFill/>
          </a:ln>
        </p:spPr>
        <p:txBody>
          <a:bodyPr wrap="square">
            <a:spAutoFit/>
          </a:bodyPr>
          <a:lstStyle/>
          <a:p>
            <a:pPr indent="266700"/>
            <a:r>
              <a:rPr lang="zh-CN" sz="2800" b="0">
                <a:solidFill>
                  <a:schemeClr val="bg1"/>
                </a:solidFill>
                <a:latin typeface="+mn-ea"/>
                <a:cs typeface="+mn-ea"/>
              </a:rPr>
              <a:t>考法2　服从超几何分布的离散型随机变量的分布列、数学期望与方差　</a:t>
            </a:r>
            <a:endParaRPr lang="zh-CN" altLang="en-US"/>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6"/>
                                        </p:tgtEl>
                                        <p:attrNameLst>
                                          <p:attrName>ppt_y</p:attrName>
                                        </p:attrNameLst>
                                      </p:cBhvr>
                                      <p:tavLst>
                                        <p:tav tm="0">
                                          <p:val>
                                            <p:strVal val="#ppt_y"/>
                                          </p:val>
                                        </p:tav>
                                        <p:tav tm="100000">
                                          <p:val>
                                            <p:strVal val="#ppt_y"/>
                                          </p:val>
                                        </p:tav>
                                      </p:tavLst>
                                    </p:anim>
                                    <p:anim calcmode="lin" valueType="num">
                                      <p:cBhvr>
                                        <p:cTn id="9" dur="500" fill="hold"/>
                                        <p:tgtEl>
                                          <p:spTgt spid="10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6"/>
                                        </p:tgtEl>
                                      </p:cBhvr>
                                    </p:animEffect>
                                  </p:childTnLst>
                                </p:cTn>
                              </p:par>
                            </p:childTnLst>
                          </p:cTn>
                        </p:par>
                      </p:childTnLst>
                    </p:cTn>
                  </p:par>
                  <p:par>
                    <p:cTn id="12" fill="hold">
                      <p:stCondLst>
                        <p:cond delay="indefinite"/>
                      </p:stCondLst>
                      <p:childTnLst>
                        <p:par>
                          <p:cTn id="13" fill="hold">
                            <p:stCondLst>
                              <p:cond delay="0"/>
                            </p:stCondLst>
                            <p:childTnLst>
                              <p:par>
                                <p:cTn id="14" presetID="19" presetClass="entr" presetSubtype="10" fill="hold" grpId="0" nodeType="clickEffect">
                                  <p:stCondLst>
                                    <p:cond delay="0"/>
                                  </p:stCondLst>
                                  <p:childTnLst>
                                    <p:set>
                                      <p:cBhvr>
                                        <p:cTn id="15" dur="1000" fill="hold">
                                          <p:stCondLst>
                                            <p:cond delay="0"/>
                                          </p:stCondLst>
                                        </p:cTn>
                                        <p:tgtEl>
                                          <p:spTgt spid="3"/>
                                        </p:tgtEl>
                                        <p:attrNameLst>
                                          <p:attrName>style.visibility</p:attrName>
                                        </p:attrNameLst>
                                      </p:cBhvr>
                                      <p:to>
                                        <p:strVal val="visible"/>
                                      </p:to>
                                    </p:set>
                                    <p:anim calcmode="lin" valueType="num">
                                      <p:cBhvr>
                                        <p:cTn id="16" dur="1000" fill="hold"/>
                                        <p:tgtEl>
                                          <p:spTgt spid="3"/>
                                        </p:tgtEl>
                                        <p:attrNameLst>
                                          <p:attrName>ppt_w</p:attrName>
                                        </p:attrNameLst>
                                      </p:cBhvr>
                                      <p:tavLst>
                                        <p:tav tm="0" fmla="#ppt_w*sin(2.5*pi*$)">
                                          <p:val>
                                            <p:fltVal val="0"/>
                                          </p:val>
                                        </p:tav>
                                        <p:tav tm="100000">
                                          <p:val>
                                            <p:fltVal val="1"/>
                                          </p:val>
                                        </p:tav>
                                      </p:tavLst>
                                    </p:anim>
                                    <p:anim calcmode="lin" valueType="num">
                                      <p:cBhvr>
                                        <p:cTn id="17"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59</a:t>
            </a:fld>
            <a:endParaRPr lang="zh-CN" altLang="en-US"/>
          </a:p>
        </p:txBody>
      </p:sp>
      <p:sp>
        <p:nvSpPr>
          <p:cNvPr id="4" name="文本框 3"/>
          <p:cNvSpPr txBox="1"/>
          <p:nvPr/>
        </p:nvSpPr>
        <p:spPr>
          <a:xfrm>
            <a:off x="3556000" y="1655127"/>
            <a:ext cx="5080000" cy="575945"/>
          </a:xfrm>
          <a:prstGeom prst="rect">
            <a:avLst/>
          </a:prstGeom>
          <a:noFill/>
          <a:ln w="9525">
            <a:noFill/>
          </a:ln>
        </p:spPr>
        <p:txBody>
          <a:bodyPr>
            <a:spAutoFit/>
          </a:bodyPr>
          <a:lstStyle/>
          <a:p>
            <a:pPr indent="266700"/>
            <a:endParaRPr lang="en-US" sz="1050" b="0">
              <a:latin typeface="Times New Roman" panose="02020603050405020304" pitchFamily="18" charset="0"/>
              <a:ea typeface="宋体" panose="02010600030101010101" pitchFamily="2" charset="-122"/>
            </a:endParaRPr>
          </a:p>
          <a:p>
            <a:r>
              <a:rPr lang="en-US" sz="1050" b="0">
                <a:latin typeface="Times New Roman" panose="02020603050405020304" pitchFamily="18" charset="0"/>
                <a:ea typeface="宋体" panose="02010600030101010101" pitchFamily="2" charset="-122"/>
              </a:rPr>
              <a:t> </a:t>
            </a:r>
            <a:endParaRPr lang="zh-CN" sz="1050" b="0">
              <a:ea typeface="宋体" panose="02010600030101010101" pitchFamily="2" charset="-122"/>
            </a:endParaRPr>
          </a:p>
          <a:p>
            <a:r>
              <a:rPr lang="zh-CN" sz="1050" b="0">
                <a:ea typeface="宋体" panose="02010600030101010101" pitchFamily="2" charset="-122"/>
              </a:rPr>
              <a:t>　　</a:t>
            </a:r>
            <a:endParaRPr lang="zh-CN" altLang="en-US"/>
          </a:p>
        </p:txBody>
      </p:sp>
      <p:sp>
        <p:nvSpPr>
          <p:cNvPr id="8" name="矩形 7"/>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3" name="图片 2"/>
          <p:cNvPicPr>
            <a:picLocks noChangeAspect="1"/>
          </p:cNvPicPr>
          <p:nvPr/>
        </p:nvPicPr>
        <p:blipFill>
          <a:blip r:embed="rId2" cstate="print"/>
          <a:stretch>
            <a:fillRect/>
          </a:stretch>
        </p:blipFill>
        <p:spPr>
          <a:xfrm>
            <a:off x="37465" y="1414145"/>
            <a:ext cx="6467475" cy="1057275"/>
          </a:xfrm>
          <a:prstGeom prst="rect">
            <a:avLst/>
          </a:prstGeom>
        </p:spPr>
      </p:pic>
      <p:pic>
        <p:nvPicPr>
          <p:cNvPr id="5" name="图片 4"/>
          <p:cNvPicPr>
            <a:picLocks noChangeAspect="1"/>
          </p:cNvPicPr>
          <p:nvPr/>
        </p:nvPicPr>
        <p:blipFill>
          <a:blip r:embed="rId3" cstate="print"/>
          <a:stretch>
            <a:fillRect/>
          </a:stretch>
        </p:blipFill>
        <p:spPr>
          <a:xfrm>
            <a:off x="208915" y="2825750"/>
            <a:ext cx="6296025" cy="2095500"/>
          </a:xfrm>
          <a:prstGeom prst="rect">
            <a:avLst/>
          </a:prstGeom>
        </p:spPr>
      </p:pic>
      <p:pic>
        <p:nvPicPr>
          <p:cNvPr id="9" name="图片 8"/>
          <p:cNvPicPr>
            <a:picLocks noChangeAspect="1"/>
          </p:cNvPicPr>
          <p:nvPr/>
        </p:nvPicPr>
        <p:blipFill>
          <a:blip r:embed="rId4" cstate="print"/>
          <a:stretch>
            <a:fillRect/>
          </a:stretch>
        </p:blipFill>
        <p:spPr>
          <a:xfrm>
            <a:off x="6755130" y="1475740"/>
            <a:ext cx="4200525" cy="1628775"/>
          </a:xfrm>
          <a:prstGeom prst="rect">
            <a:avLst/>
          </a:prstGeom>
        </p:spPr>
      </p:pic>
      <p:pic>
        <p:nvPicPr>
          <p:cNvPr id="10" name="图片 9"/>
          <p:cNvPicPr>
            <a:picLocks noChangeAspect="1"/>
          </p:cNvPicPr>
          <p:nvPr/>
        </p:nvPicPr>
        <p:blipFill>
          <a:blip r:embed="rId5" cstate="print"/>
          <a:stretch>
            <a:fillRect/>
          </a:stretch>
        </p:blipFill>
        <p:spPr>
          <a:xfrm>
            <a:off x="6600825" y="3367405"/>
            <a:ext cx="5553710" cy="1468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Left)">
                                      <p:cBhvr>
                                        <p:cTn id="13" dur="500"/>
                                        <p:tgtEl>
                                          <p:spTgt spid="5"/>
                                        </p:tgtEl>
                                      </p:cBhvr>
                                    </p:animEffect>
                                  </p:childTnLst>
                                </p:cTn>
                              </p:par>
                            </p:childTnLst>
                          </p:cTn>
                        </p:par>
                        <p:par>
                          <p:cTn id="14" fill="hold">
                            <p:stCondLst>
                              <p:cond delay="500"/>
                            </p:stCondLst>
                            <p:childTnLst>
                              <p:par>
                                <p:cTn id="15" presetID="18" presetClass="entr" presetSubtype="12"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61" y="1556792"/>
            <a:ext cx="9577064" cy="1753235"/>
          </a:xfrm>
          <a:prstGeom prst="rect">
            <a:avLst/>
          </a:prstGeom>
        </p:spPr>
        <p:txBody>
          <a:bodyPr wrap="square">
            <a:spAutoFit/>
          </a:bodyPr>
          <a:lstStyle/>
          <a:p>
            <a:pPr indent="266700" algn="just">
              <a:lnSpc>
                <a:spcPct val="150000"/>
              </a:lnSpc>
              <a:spcAft>
                <a:spcPts val="0"/>
              </a:spcAft>
            </a:pPr>
            <a:endParaRPr lang="en-US" altLang="zh-CN" sz="2400" dirty="0">
              <a:solidFill>
                <a:schemeClr val="bg1"/>
              </a:solidFill>
              <a:latin typeface="宋体" panose="02010600030101010101" pitchFamily="2" charset="-122"/>
              <a:ea typeface="宋体" panose="02010600030101010101" pitchFamily="2" charset="-122"/>
            </a:endParaRPr>
          </a:p>
          <a:p>
            <a:pPr indent="266700" algn="just">
              <a:lnSpc>
                <a:spcPct val="150000"/>
              </a:lnSpc>
              <a:spcAft>
                <a:spcPts val="0"/>
              </a:spcAft>
            </a:pPr>
            <a:r>
              <a:rPr lang="en-US" altLang="zh-CN" sz="2400" dirty="0">
                <a:solidFill>
                  <a:srgbClr val="0070C0"/>
                </a:solidFill>
                <a:latin typeface="宋体" panose="02010600030101010101" pitchFamily="2" charset="-122"/>
                <a:ea typeface="宋体" panose="02010600030101010101" pitchFamily="2" charset="-122"/>
              </a:rPr>
              <a:t>      </a:t>
            </a:r>
            <a:endParaRPr lang="en-US" altLang="zh-CN" sz="2400" dirty="0">
              <a:solidFill>
                <a:srgbClr val="0070C0"/>
              </a:solidFill>
              <a:latin typeface="楷体" panose="02010609060101010101" pitchFamily="49" charset="-122"/>
              <a:ea typeface="楷体" panose="02010609060101010101" pitchFamily="49" charset="-122"/>
            </a:endParaRPr>
          </a:p>
          <a:p>
            <a:pPr indent="266700" algn="just">
              <a:lnSpc>
                <a:spcPct val="150000"/>
              </a:lnSpc>
            </a:pPr>
            <a:endParaRPr lang="zh-CN" altLang="zh-CN" sz="2400" dirty="0">
              <a:solidFill>
                <a:schemeClr val="bg1"/>
              </a:solidFill>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4" cstate="print"/>
          <a:stretch>
            <a:fillRect/>
          </a:stretch>
        </p:blipFill>
        <p:spPr>
          <a:xfrm>
            <a:off x="827222" y="3964950"/>
            <a:ext cx="1133475" cy="419100"/>
          </a:xfrm>
          <a:prstGeom prst="rect">
            <a:avLst/>
          </a:prstGeom>
        </p:spPr>
      </p:pic>
      <p:sp>
        <p:nvSpPr>
          <p:cNvPr id="2" name="矩形 1"/>
          <p:cNvSpPr/>
          <p:nvPr/>
        </p:nvSpPr>
        <p:spPr>
          <a:xfrm>
            <a:off x="469333" y="790629"/>
            <a:ext cx="2254885" cy="763270"/>
          </a:xfrm>
          <a:prstGeom prst="rect">
            <a:avLst/>
          </a:prstGeom>
        </p:spPr>
        <p:txBody>
          <a:bodyPr wrap="none">
            <a:spAutoFit/>
          </a:bodyPr>
          <a:lstStyle/>
          <a:p>
            <a:pPr algn="just">
              <a:lnSpc>
                <a:spcPct val="156000"/>
              </a:lnSpc>
              <a:spcBef>
                <a:spcPts val="1400"/>
              </a:spcBef>
              <a:spcAft>
                <a:spcPts val="1450"/>
              </a:spcAft>
            </a:pPr>
            <a:r>
              <a:rPr lang="en-US" altLang="zh-CN" sz="2800" kern="100" dirty="0">
                <a:solidFill>
                  <a:schemeClr val="bg1"/>
                </a:solidFill>
                <a:latin typeface="+mn-ea"/>
              </a:rPr>
              <a:t>2.</a:t>
            </a:r>
            <a:r>
              <a:rPr lang="zh-CN" altLang="zh-CN" sz="2800" kern="100" dirty="0">
                <a:solidFill>
                  <a:schemeClr val="bg1"/>
                </a:solidFill>
                <a:latin typeface="+mn-ea"/>
              </a:rPr>
              <a:t>频率与概率</a:t>
            </a:r>
          </a:p>
        </p:txBody>
      </p:sp>
      <p:sp>
        <p:nvSpPr>
          <p:cNvPr id="3" name="矩形 2"/>
          <p:cNvSpPr/>
          <p:nvPr/>
        </p:nvSpPr>
        <p:spPr>
          <a:xfrm>
            <a:off x="593725" y="1488440"/>
            <a:ext cx="11345545" cy="2306955"/>
          </a:xfrm>
          <a:prstGeom prst="rect">
            <a:avLst/>
          </a:prstGeom>
        </p:spPr>
        <p:txBody>
          <a:bodyPr wrap="square">
            <a:spAutoFit/>
          </a:bodyPr>
          <a:lstStyle/>
          <a:p>
            <a:pPr indent="266700" algn="just">
              <a:spcAft>
                <a:spcPts val="0"/>
              </a:spcAft>
            </a:pPr>
            <a:r>
              <a:rPr altLang="zh-CN" sz="2400" kern="100" dirty="0">
                <a:solidFill>
                  <a:schemeClr val="bg1"/>
                </a:solidFill>
                <a:latin typeface="宋体" panose="02010600030101010101" pitchFamily="2" charset="-122"/>
                <a:ea typeface="宋体" panose="02010600030101010101" pitchFamily="2" charset="-122"/>
              </a:rPr>
              <a:t>(1)事件的</a:t>
            </a:r>
            <a:r>
              <a:rPr altLang="zh-CN" sz="2400" kern="100" dirty="0">
                <a:solidFill>
                  <a:srgbClr val="FF0000"/>
                </a:solidFill>
                <a:latin typeface="宋体" panose="02010600030101010101" pitchFamily="2" charset="-122"/>
                <a:ea typeface="宋体" panose="02010600030101010101" pitchFamily="2" charset="-122"/>
              </a:rPr>
              <a:t>频率</a:t>
            </a:r>
            <a:r>
              <a:rPr altLang="zh-CN" sz="2400" kern="100" dirty="0">
                <a:solidFill>
                  <a:schemeClr val="bg1"/>
                </a:solidFill>
                <a:latin typeface="宋体" panose="02010600030101010101" pitchFamily="2" charset="-122"/>
                <a:ea typeface="宋体" panose="02010600030101010101" pitchFamily="2" charset="-122"/>
              </a:rPr>
              <a:t>：在相同的条件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
            </a:r>
            <a:r>
              <a:rPr altLang="zh-CN" sz="2400" kern="100" dirty="0">
                <a:solidFill>
                  <a:schemeClr val="bg1"/>
                </a:solidFill>
                <a:latin typeface="宋体" panose="02010600030101010101" pitchFamily="2" charset="-122"/>
                <a:ea typeface="宋体" panose="02010600030101010101" pitchFamily="2" charset="-122"/>
              </a:rPr>
              <a:t>下重复</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altLang="zh-CN" sz="2400" kern="100" dirty="0">
                <a:solidFill>
                  <a:schemeClr val="bg1"/>
                </a:solidFill>
                <a:latin typeface="宋体" panose="02010600030101010101" pitchFamily="2" charset="-122"/>
                <a:ea typeface="宋体" panose="02010600030101010101" pitchFamily="2" charset="-122"/>
              </a:rPr>
              <a:t>次试验，观察某一事件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altLang="zh-CN" sz="2400" kern="100" dirty="0">
                <a:solidFill>
                  <a:schemeClr val="bg1"/>
                </a:solidFill>
                <a:latin typeface="宋体" panose="02010600030101010101" pitchFamily="2" charset="-122"/>
                <a:ea typeface="宋体" panose="02010600030101010101" pitchFamily="2" charset="-122"/>
              </a:rPr>
              <a:t>出现的次数，称</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altLang="zh-CN" sz="2400" kern="100" dirty="0">
                <a:solidFill>
                  <a:schemeClr val="bg1"/>
                </a:solidFill>
                <a:latin typeface="宋体" panose="02010600030101010101" pitchFamily="2" charset="-122"/>
                <a:ea typeface="宋体" panose="02010600030101010101" pitchFamily="2" charset="-122"/>
              </a:rPr>
              <a:t>次试验中事件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altLang="zh-CN" sz="2400" kern="100" dirty="0">
                <a:solidFill>
                  <a:schemeClr val="bg1"/>
                </a:solidFill>
                <a:latin typeface="宋体" panose="02010600030101010101" pitchFamily="2" charset="-122"/>
                <a:ea typeface="宋体" panose="02010600030101010101" pitchFamily="2" charset="-122"/>
              </a:rPr>
              <a:t>出现的次数</a:t>
            </a:r>
            <a:r>
              <a:rPr lang="en-US"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en-US" sz="2400" i="1" kern="100" baseline="-250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altLang="zh-CN" sz="2400" kern="100" dirty="0">
                <a:solidFill>
                  <a:schemeClr val="bg1"/>
                </a:solidFill>
                <a:latin typeface="宋体" panose="02010600030101010101" pitchFamily="2" charset="-122"/>
                <a:ea typeface="宋体" panose="02010600030101010101" pitchFamily="2" charset="-122"/>
              </a:rPr>
              <a:t>为事件A出现的频数，事件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altLang="zh-CN" sz="2400" kern="100" dirty="0">
                <a:solidFill>
                  <a:schemeClr val="bg1"/>
                </a:solidFill>
                <a:latin typeface="宋体" panose="02010600030101010101" pitchFamily="2" charset="-122"/>
                <a:ea typeface="宋体" panose="02010600030101010101" pitchFamily="2" charset="-122"/>
              </a:rPr>
              <a:t>出现的比例       为事件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altLang="zh-CN" sz="2400" kern="100" dirty="0">
                <a:solidFill>
                  <a:schemeClr val="bg1"/>
                </a:solidFill>
                <a:latin typeface="宋体" panose="02010600030101010101" pitchFamily="2" charset="-122"/>
                <a:ea typeface="宋体" panose="02010600030101010101" pitchFamily="2" charset="-122"/>
              </a:rPr>
              <a:t>出现的频率．</a:t>
            </a:r>
          </a:p>
          <a:p>
            <a:pPr indent="266700" algn="just">
              <a:spcAft>
                <a:spcPts val="0"/>
              </a:spcAft>
            </a:pPr>
            <a:r>
              <a:rPr altLang="zh-CN" sz="2400" kern="100" dirty="0">
                <a:solidFill>
                  <a:schemeClr val="bg1"/>
                </a:solidFill>
                <a:latin typeface="宋体" panose="02010600030101010101" pitchFamily="2" charset="-122"/>
                <a:ea typeface="宋体" panose="02010600030101010101" pitchFamily="2" charset="-122"/>
              </a:rPr>
              <a:t>(2)</a:t>
            </a:r>
            <a:r>
              <a:rPr altLang="zh-CN" sz="2400" kern="100" dirty="0">
                <a:solidFill>
                  <a:srgbClr val="FF0000"/>
                </a:solidFill>
                <a:latin typeface="宋体" panose="02010600030101010101" pitchFamily="2" charset="-122"/>
                <a:ea typeface="宋体" panose="02010600030101010101" pitchFamily="2" charset="-122"/>
              </a:rPr>
              <a:t>概率</a:t>
            </a:r>
            <a:r>
              <a:rPr altLang="zh-CN" sz="2400" kern="100" dirty="0">
                <a:solidFill>
                  <a:schemeClr val="bg1"/>
                </a:solidFill>
                <a:latin typeface="宋体" panose="02010600030101010101" pitchFamily="2" charset="-122"/>
                <a:ea typeface="宋体" panose="02010600030101010101" pitchFamily="2" charset="-122"/>
              </a:rPr>
              <a:t>：对于给定的随机事件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altLang="zh-CN" sz="2400" kern="100" dirty="0">
                <a:solidFill>
                  <a:schemeClr val="bg1"/>
                </a:solidFill>
                <a:latin typeface="宋体" panose="02010600030101010101" pitchFamily="2" charset="-122"/>
                <a:ea typeface="宋体" panose="02010600030101010101" pitchFamily="2" charset="-122"/>
              </a:rPr>
              <a:t>，当</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altLang="zh-CN" sz="2400" kern="100" dirty="0">
                <a:solidFill>
                  <a:schemeClr val="bg1"/>
                </a:solidFill>
                <a:latin typeface="宋体" panose="02010600030101010101" pitchFamily="2" charset="-122"/>
                <a:ea typeface="宋体" panose="02010600030101010101" pitchFamily="2" charset="-122"/>
              </a:rPr>
              <a:t>很大时，事件</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altLang="zh-CN" sz="2400" kern="100" dirty="0">
                <a:solidFill>
                  <a:schemeClr val="bg1"/>
                </a:solidFill>
                <a:latin typeface="宋体" panose="02010600030101010101" pitchFamily="2" charset="-122"/>
                <a:ea typeface="宋体" panose="02010600030101010101" pitchFamily="2" charset="-122"/>
              </a:rPr>
              <a:t>发生的频率</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a:t>
            </a:r>
            <a:r>
              <a:rPr lang="en-US" sz="2400" i="1" kern="100" baseline="-250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altLang="zh-CN" sz="2400" kern="100" dirty="0">
                <a:solidFill>
                  <a:schemeClr val="bg1"/>
                </a:solidFill>
                <a:latin typeface="宋体" panose="02010600030101010101" pitchFamily="2" charset="-122"/>
                <a:ea typeface="宋体" panose="02010600030101010101" pitchFamily="2" charset="-122"/>
              </a:rPr>
              <a:t>稳定在某个常数上，把这个常数记作</a:t>
            </a:r>
            <a:r>
              <a:rPr altLang="zh-CN" sz="2400" i="1"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a:t>
            </a:r>
            <a:r>
              <a:rPr altLang="zh-CN" sz="2400" kern="100" dirty="0">
                <a:solidFill>
                  <a:schemeClr val="bg1"/>
                </a:solidFill>
                <a:latin typeface="宋体" panose="02010600030101010101" pitchFamily="2" charset="-122"/>
                <a:ea typeface="宋体" panose="02010600030101010101" pitchFamily="2" charset="-122"/>
              </a:rPr>
              <a:t>，称为事件A的概率．</a:t>
            </a:r>
          </a:p>
          <a:p>
            <a:pPr indent="266700" algn="just">
              <a:spcAft>
                <a:spcPts val="0"/>
              </a:spcAft>
            </a:pPr>
            <a:r>
              <a:rPr altLang="zh-CN" sz="2400" kern="100" dirty="0">
                <a:solidFill>
                  <a:schemeClr val="bg1"/>
                </a:solidFill>
                <a:latin typeface="宋体" panose="02010600030101010101" pitchFamily="2" charset="-122"/>
                <a:ea typeface="宋体" panose="02010600030101010101" pitchFamily="2" charset="-122"/>
              </a:rPr>
              <a:t>(3)概率是一个确定值，它从数量上反映了随机事件发生的</a:t>
            </a:r>
            <a:r>
              <a:rPr altLang="zh-CN" sz="2400" kern="100" dirty="0">
                <a:solidFill>
                  <a:srgbClr val="FF0000"/>
                </a:solidFill>
                <a:latin typeface="宋体" panose="02010600030101010101" pitchFamily="2" charset="-122"/>
                <a:ea typeface="宋体" panose="02010600030101010101" pitchFamily="2" charset="-122"/>
              </a:rPr>
              <a:t>可能性的大小</a:t>
            </a:r>
            <a:r>
              <a:rPr altLang="zh-CN" sz="2400" kern="100" dirty="0">
                <a:solidFill>
                  <a:schemeClr val="bg1"/>
                </a:solidFill>
                <a:latin typeface="宋体" panose="02010600030101010101" pitchFamily="2" charset="-122"/>
                <a:ea typeface="宋体" panose="02010600030101010101" pitchFamily="2" charset="-122"/>
              </a:rPr>
              <a:t>.</a:t>
            </a:r>
          </a:p>
        </p:txBody>
      </p:sp>
      <p:sp>
        <p:nvSpPr>
          <p:cNvPr id="13" name="矩形 12"/>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graphicFrame>
        <p:nvGraphicFramePr>
          <p:cNvPr id="14" name="对象 13">
            <a:hlinkClick r:id="" action="ppaction://ole?verb=0"/>
          </p:cNvPr>
          <p:cNvGraphicFramePr>
            <a:graphicFrameLocks/>
          </p:cNvGraphicFramePr>
          <p:nvPr/>
        </p:nvGraphicFramePr>
        <p:xfrm>
          <a:off x="9777095" y="1812925"/>
          <a:ext cx="1209040" cy="669925"/>
        </p:xfrm>
        <a:graphic>
          <a:graphicData uri="http://schemas.openxmlformats.org/presentationml/2006/ole">
            <p:oleObj spid="_x0000_s1025" r:id="rId5" imgW="711000" imgH="393480" progId="Equations">
              <p:embed/>
            </p:oleObj>
          </a:graphicData>
        </a:graphic>
      </p:graphicFrame>
      <p:sp>
        <p:nvSpPr>
          <p:cNvPr id="15" name="文本框 14"/>
          <p:cNvSpPr txBox="1"/>
          <p:nvPr/>
        </p:nvSpPr>
        <p:spPr>
          <a:xfrm>
            <a:off x="1960880" y="3964940"/>
            <a:ext cx="8413115" cy="2306955"/>
          </a:xfrm>
          <a:prstGeom prst="rect">
            <a:avLst/>
          </a:prstGeom>
          <a:noFill/>
        </p:spPr>
        <p:txBody>
          <a:bodyPr wrap="square" rtlCol="0">
            <a:spAutoFit/>
          </a:bodyPr>
          <a:lstStyle/>
          <a:p>
            <a:r>
              <a:rPr lang="zh-CN" altLang="zh-CN" sz="2400" dirty="0">
                <a:solidFill>
                  <a:srgbClr val="0070C0"/>
                </a:solidFill>
                <a:latin typeface="楷体" panose="02010609060101010101" pitchFamily="49" charset="-122"/>
                <a:ea typeface="楷体" panose="02010609060101010101" pitchFamily="49" charset="-122"/>
              </a:rPr>
              <a:t>(1)概率是一个确定的数，是客观存在的，与每次试验无关，它度量该事件发生的可能性．</a:t>
            </a:r>
          </a:p>
          <a:p>
            <a:r>
              <a:rPr lang="zh-CN" altLang="zh-CN" sz="2400" dirty="0">
                <a:solidFill>
                  <a:srgbClr val="0070C0"/>
                </a:solidFill>
                <a:latin typeface="楷体" panose="02010609060101010101" pitchFamily="49" charset="-122"/>
                <a:ea typeface="楷体" panose="02010609060101010101" pitchFamily="49" charset="-122"/>
              </a:rPr>
              <a:t>(2)频率本身是随机的，在试验前不能确定，做同样次数的重复试验得到的事件的频率不一定相同．</a:t>
            </a:r>
          </a:p>
          <a:p>
            <a:r>
              <a:rPr lang="zh-CN" altLang="zh-CN" sz="2400" dirty="0">
                <a:solidFill>
                  <a:srgbClr val="0070C0"/>
                </a:solidFill>
                <a:latin typeface="楷体" panose="02010609060101010101" pitchFamily="49" charset="-122"/>
                <a:ea typeface="楷体" panose="02010609060101010101" pitchFamily="49" charset="-122"/>
              </a:rPr>
              <a:t>(3)频率是概率的估计值，在实际问题中，仅当试验次数足够多时，频率可近似地看作概率．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000" fill="hold">
                                          <p:stCondLst>
                                            <p:cond delay="0"/>
                                          </p:stCondLst>
                                        </p:cTn>
                                        <p:tgtEl>
                                          <p:spTgt spid="3">
                                            <p:txEl>
                                              <p:pRg st="0" end="0"/>
                                            </p:txEl>
                                          </p:spTgt>
                                        </p:tgtEl>
                                        <p:attrNameLst>
                                          <p:attrName>style.visibility</p:attrName>
                                        </p:attrNameLst>
                                      </p:cBhvr>
                                      <p:to>
                                        <p:strVal val="visible"/>
                                      </p:to>
                                    </p:set>
                                    <p:animEffect transition="in" filter="box(in)">
                                      <p:cBhvr>
                                        <p:cTn id="25" dur="1000"/>
                                        <p:tgtEl>
                                          <p:spTgt spid="3">
                                            <p:txEl>
                                              <p:pRg st="0" end="0"/>
                                            </p:txEl>
                                          </p:spTgt>
                                        </p:tgtEl>
                                      </p:cBhvr>
                                    </p:animEffect>
                                  </p:childTnLst>
                                </p:cTn>
                              </p:par>
                              <p:par>
                                <p:cTn id="26" presetID="4" presetClass="entr" presetSubtype="16" fill="hold" nodeType="withEffect">
                                  <p:stCondLst>
                                    <p:cond delay="0"/>
                                  </p:stCondLst>
                                  <p:childTnLst>
                                    <p:set>
                                      <p:cBhvr>
                                        <p:cTn id="27" dur="1000" fill="hold">
                                          <p:stCondLst>
                                            <p:cond delay="0"/>
                                          </p:stCondLst>
                                        </p:cTn>
                                        <p:tgtEl>
                                          <p:spTgt spid="3">
                                            <p:txEl>
                                              <p:pRg st="1" end="1"/>
                                            </p:txEl>
                                          </p:spTgt>
                                        </p:tgtEl>
                                        <p:attrNameLst>
                                          <p:attrName>style.visibility</p:attrName>
                                        </p:attrNameLst>
                                      </p:cBhvr>
                                      <p:to>
                                        <p:strVal val="visible"/>
                                      </p:to>
                                    </p:set>
                                    <p:animEffect transition="in" filter="box(in)">
                                      <p:cBhvr>
                                        <p:cTn id="28" dur="1000"/>
                                        <p:tgtEl>
                                          <p:spTgt spid="3">
                                            <p:txEl>
                                              <p:pRg st="1" end="1"/>
                                            </p:txEl>
                                          </p:spTgt>
                                        </p:tgtEl>
                                      </p:cBhvr>
                                    </p:animEffect>
                                  </p:childTnLst>
                                </p:cTn>
                              </p:par>
                              <p:par>
                                <p:cTn id="29" presetID="4" presetClass="entr" presetSubtype="16" fill="hold" nodeType="withEffect">
                                  <p:stCondLst>
                                    <p:cond delay="0"/>
                                  </p:stCondLst>
                                  <p:childTnLst>
                                    <p:set>
                                      <p:cBhvr>
                                        <p:cTn id="30" dur="1000" fill="hold">
                                          <p:stCondLst>
                                            <p:cond delay="0"/>
                                          </p:stCondLst>
                                        </p:cTn>
                                        <p:tgtEl>
                                          <p:spTgt spid="3">
                                            <p:txEl>
                                              <p:pRg st="2" end="2"/>
                                            </p:txEl>
                                          </p:spTgt>
                                        </p:tgtEl>
                                        <p:attrNameLst>
                                          <p:attrName>style.visibility</p:attrName>
                                        </p:attrNameLst>
                                      </p:cBhvr>
                                      <p:to>
                                        <p:strVal val="visible"/>
                                      </p:to>
                                    </p:set>
                                    <p:animEffect transition="in" filter="box(in)">
                                      <p:cBhvr>
                                        <p:cTn id="31" dur="1000"/>
                                        <p:tgtEl>
                                          <p:spTgt spid="3">
                                            <p:txEl>
                                              <p:pRg st="2" end="2"/>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ox(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000" fill="hold">
                                          <p:stCondLst>
                                            <p:cond delay="0"/>
                                          </p:stCondLst>
                                        </p:cTn>
                                        <p:tgtEl>
                                          <p:spTgt spid="15">
                                            <p:txEl>
                                              <p:pRg st="0" end="0"/>
                                            </p:txEl>
                                          </p:spTgt>
                                        </p:tgtEl>
                                        <p:attrNameLst>
                                          <p:attrName>style.visibility</p:attrName>
                                        </p:attrNameLst>
                                      </p:cBhvr>
                                      <p:to>
                                        <p:strVal val="visible"/>
                                      </p:to>
                                    </p:set>
                                    <p:anim calcmode="lin" valueType="num">
                                      <p:cBhvr>
                                        <p:cTn id="39" dur="10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0" dur="1000" fill="hold"/>
                                        <p:tgtEl>
                                          <p:spTgt spid="15">
                                            <p:txEl>
                                              <p:pRg st="0" end="0"/>
                                            </p:txEl>
                                          </p:spTgt>
                                        </p:tgtEl>
                                        <p:attrNameLst>
                                          <p:attrName>ppt_h</p:attrName>
                                        </p:attrNameLst>
                                      </p:cBhvr>
                                      <p:tavLst>
                                        <p:tav tm="0">
                                          <p:val>
                                            <p:fltVal val="0"/>
                                          </p:val>
                                        </p:tav>
                                        <p:tav tm="100000">
                                          <p:val>
                                            <p:strVal val="#ppt_h"/>
                                          </p:val>
                                        </p:tav>
                                      </p:tavLst>
                                    </p:anim>
                                    <p:anim calcmode="lin" valueType="num">
                                      <p:cBhvr>
                                        <p:cTn id="41" dur="1000" fill="hold"/>
                                        <p:tgtEl>
                                          <p:spTgt spid="15">
                                            <p:txEl>
                                              <p:pRg st="0" end="0"/>
                                            </p:txEl>
                                          </p:spTgt>
                                        </p:tgtEl>
                                        <p:attrNameLst>
                                          <p:attrName>style.rotation</p:attrName>
                                        </p:attrNameLst>
                                      </p:cBhvr>
                                      <p:tavLst>
                                        <p:tav tm="0">
                                          <p:val>
                                            <p:fltVal val="90"/>
                                          </p:val>
                                        </p:tav>
                                        <p:tav tm="100000">
                                          <p:val>
                                            <p:fltVal val="0"/>
                                          </p:val>
                                        </p:tav>
                                      </p:tavLst>
                                    </p:anim>
                                    <p:animEffect transition="in" filter="fade">
                                      <p:cBhvr>
                                        <p:cTn id="42" dur="1000"/>
                                        <p:tgtEl>
                                          <p:spTgt spid="15">
                                            <p:txEl>
                                              <p:pRg st="0" end="0"/>
                                            </p:txEl>
                                          </p:spTgt>
                                        </p:tgtEl>
                                      </p:cBhvr>
                                    </p:animEffect>
                                  </p:childTnLst>
                                </p:cTn>
                              </p:par>
                              <p:par>
                                <p:cTn id="43" presetID="31" presetClass="entr" presetSubtype="0" fill="hold" nodeType="withEffect">
                                  <p:stCondLst>
                                    <p:cond delay="0"/>
                                  </p:stCondLst>
                                  <p:childTnLst>
                                    <p:set>
                                      <p:cBhvr>
                                        <p:cTn id="44" dur="1000" fill="hold">
                                          <p:stCondLst>
                                            <p:cond delay="0"/>
                                          </p:stCondLst>
                                        </p:cTn>
                                        <p:tgtEl>
                                          <p:spTgt spid="15">
                                            <p:txEl>
                                              <p:pRg st="1" end="1"/>
                                            </p:txEl>
                                          </p:spTgt>
                                        </p:tgtEl>
                                        <p:attrNameLst>
                                          <p:attrName>style.visibility</p:attrName>
                                        </p:attrNameLst>
                                      </p:cBhvr>
                                      <p:to>
                                        <p:strVal val="visible"/>
                                      </p:to>
                                    </p:set>
                                    <p:anim calcmode="lin" valueType="num">
                                      <p:cBhvr>
                                        <p:cTn id="45" dur="10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6" dur="1000" fill="hold"/>
                                        <p:tgtEl>
                                          <p:spTgt spid="15">
                                            <p:txEl>
                                              <p:pRg st="1" end="1"/>
                                            </p:txEl>
                                          </p:spTgt>
                                        </p:tgtEl>
                                        <p:attrNameLst>
                                          <p:attrName>ppt_h</p:attrName>
                                        </p:attrNameLst>
                                      </p:cBhvr>
                                      <p:tavLst>
                                        <p:tav tm="0">
                                          <p:val>
                                            <p:fltVal val="0"/>
                                          </p:val>
                                        </p:tav>
                                        <p:tav tm="100000">
                                          <p:val>
                                            <p:strVal val="#ppt_h"/>
                                          </p:val>
                                        </p:tav>
                                      </p:tavLst>
                                    </p:anim>
                                    <p:anim calcmode="lin" valueType="num">
                                      <p:cBhvr>
                                        <p:cTn id="47" dur="1000" fill="hold"/>
                                        <p:tgtEl>
                                          <p:spTgt spid="15">
                                            <p:txEl>
                                              <p:pRg st="1" end="1"/>
                                            </p:txEl>
                                          </p:spTgt>
                                        </p:tgtEl>
                                        <p:attrNameLst>
                                          <p:attrName>style.rotation</p:attrName>
                                        </p:attrNameLst>
                                      </p:cBhvr>
                                      <p:tavLst>
                                        <p:tav tm="0">
                                          <p:val>
                                            <p:fltVal val="90"/>
                                          </p:val>
                                        </p:tav>
                                        <p:tav tm="100000">
                                          <p:val>
                                            <p:fltVal val="0"/>
                                          </p:val>
                                        </p:tav>
                                      </p:tavLst>
                                    </p:anim>
                                    <p:animEffect transition="in" filter="fade">
                                      <p:cBhvr>
                                        <p:cTn id="48" dur="1000"/>
                                        <p:tgtEl>
                                          <p:spTgt spid="15">
                                            <p:txEl>
                                              <p:pRg st="1" end="1"/>
                                            </p:txEl>
                                          </p:spTgt>
                                        </p:tgtEl>
                                      </p:cBhvr>
                                    </p:animEffect>
                                  </p:childTnLst>
                                </p:cTn>
                              </p:par>
                              <p:par>
                                <p:cTn id="49" presetID="31" presetClass="entr" presetSubtype="0" fill="hold" nodeType="withEffect">
                                  <p:stCondLst>
                                    <p:cond delay="0"/>
                                  </p:stCondLst>
                                  <p:childTnLst>
                                    <p:set>
                                      <p:cBhvr>
                                        <p:cTn id="50" dur="1000" fill="hold">
                                          <p:stCondLst>
                                            <p:cond delay="0"/>
                                          </p:stCondLst>
                                        </p:cTn>
                                        <p:tgtEl>
                                          <p:spTgt spid="15">
                                            <p:txEl>
                                              <p:pRg st="2" end="2"/>
                                            </p:txEl>
                                          </p:spTgt>
                                        </p:tgtEl>
                                        <p:attrNameLst>
                                          <p:attrName>style.visibility</p:attrName>
                                        </p:attrNameLst>
                                      </p:cBhvr>
                                      <p:to>
                                        <p:strVal val="visible"/>
                                      </p:to>
                                    </p:set>
                                    <p:anim calcmode="lin" valueType="num">
                                      <p:cBhvr>
                                        <p:cTn id="51" dur="1000" fill="hold"/>
                                        <p:tgtEl>
                                          <p:spTgt spid="15">
                                            <p:txEl>
                                              <p:pRg st="2" end="2"/>
                                            </p:txEl>
                                          </p:spTgt>
                                        </p:tgtEl>
                                        <p:attrNameLst>
                                          <p:attrName>ppt_w</p:attrName>
                                        </p:attrNameLst>
                                      </p:cBhvr>
                                      <p:tavLst>
                                        <p:tav tm="0">
                                          <p:val>
                                            <p:fltVal val="0"/>
                                          </p:val>
                                        </p:tav>
                                        <p:tav tm="100000">
                                          <p:val>
                                            <p:strVal val="#ppt_w"/>
                                          </p:val>
                                        </p:tav>
                                      </p:tavLst>
                                    </p:anim>
                                    <p:anim calcmode="lin" valueType="num">
                                      <p:cBhvr>
                                        <p:cTn id="52" dur="1000" fill="hold"/>
                                        <p:tgtEl>
                                          <p:spTgt spid="15">
                                            <p:txEl>
                                              <p:pRg st="2" end="2"/>
                                            </p:txEl>
                                          </p:spTgt>
                                        </p:tgtEl>
                                        <p:attrNameLst>
                                          <p:attrName>ppt_h</p:attrName>
                                        </p:attrNameLst>
                                      </p:cBhvr>
                                      <p:tavLst>
                                        <p:tav tm="0">
                                          <p:val>
                                            <p:fltVal val="0"/>
                                          </p:val>
                                        </p:tav>
                                        <p:tav tm="100000">
                                          <p:val>
                                            <p:strVal val="#ppt_h"/>
                                          </p:val>
                                        </p:tav>
                                      </p:tavLst>
                                    </p:anim>
                                    <p:anim calcmode="lin" valueType="num">
                                      <p:cBhvr>
                                        <p:cTn id="53" dur="1000" fill="hold"/>
                                        <p:tgtEl>
                                          <p:spTgt spid="15">
                                            <p:txEl>
                                              <p:pRg st="2" end="2"/>
                                            </p:txEl>
                                          </p:spTgt>
                                        </p:tgtEl>
                                        <p:attrNameLst>
                                          <p:attrName>style.rotation</p:attrName>
                                        </p:attrNameLst>
                                      </p:cBhvr>
                                      <p:tavLst>
                                        <p:tav tm="0">
                                          <p:val>
                                            <p:fltVal val="90"/>
                                          </p:val>
                                        </p:tav>
                                        <p:tav tm="100000">
                                          <p:val>
                                            <p:fltVal val="0"/>
                                          </p:val>
                                        </p:tav>
                                      </p:tavLst>
                                    </p:anim>
                                    <p:animEffect transition="in" filter="fade">
                                      <p:cBhvr>
                                        <p:cTn id="54" dur="1000"/>
                                        <p:tgtEl>
                                          <p:spTgt spid="15">
                                            <p:txEl>
                                              <p:pRg st="2" end="2"/>
                                            </p:txEl>
                                          </p:spTgt>
                                        </p:tgtEl>
                                      </p:cBhvr>
                                    </p:animEffect>
                                  </p:childTnLst>
                                </p:cTn>
                              </p:par>
                              <p:par>
                                <p:cTn id="55" presetID="15" presetClass="entr" presetSubtype="0" fill="hold" nodeType="with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1000" fill="hold"/>
                                        <p:tgtEl>
                                          <p:spTgt spid="8"/>
                                        </p:tgtEl>
                                        <p:attrNameLst>
                                          <p:attrName>ppt_w</p:attrName>
                                        </p:attrNameLst>
                                      </p:cBhvr>
                                      <p:tavLst>
                                        <p:tav tm="0">
                                          <p:val>
                                            <p:fltVal val="0"/>
                                          </p:val>
                                        </p:tav>
                                        <p:tav tm="100000">
                                          <p:val>
                                            <p:strVal val="#ppt_w"/>
                                          </p:val>
                                        </p:tav>
                                      </p:tavLst>
                                    </p:anim>
                                    <p:anim calcmode="lin" valueType="num">
                                      <p:cBhvr>
                                        <p:cTn id="58" dur="1000" fill="hold"/>
                                        <p:tgtEl>
                                          <p:spTgt spid="8"/>
                                        </p:tgtEl>
                                        <p:attrNameLst>
                                          <p:attrName>ppt_h</p:attrName>
                                        </p:attrNameLst>
                                      </p:cBhvr>
                                      <p:tavLst>
                                        <p:tav tm="0">
                                          <p:val>
                                            <p:fltVal val="0"/>
                                          </p:val>
                                        </p:tav>
                                        <p:tav tm="100000">
                                          <p:val>
                                            <p:strVal val="#ppt_h"/>
                                          </p:val>
                                        </p:tav>
                                      </p:tavLst>
                                    </p:anim>
                                    <p:anim calcmode="lin" valueType="num">
                                      <p:cBhvr>
                                        <p:cTn id="5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60</a:t>
            </a:fld>
            <a:endParaRPr lang="zh-CN" altLang="en-US"/>
          </a:p>
        </p:txBody>
      </p:sp>
      <p:sp>
        <p:nvSpPr>
          <p:cNvPr id="107" name="文本框 106"/>
          <p:cNvSpPr txBox="1"/>
          <p:nvPr/>
        </p:nvSpPr>
        <p:spPr>
          <a:xfrm>
            <a:off x="527050" y="1108710"/>
            <a:ext cx="11137265" cy="521970"/>
          </a:xfrm>
          <a:prstGeom prst="rect">
            <a:avLst/>
          </a:prstGeom>
          <a:noFill/>
          <a:ln w="9525">
            <a:noFill/>
          </a:ln>
        </p:spPr>
        <p:txBody>
          <a:bodyPr wrap="square">
            <a:spAutoFit/>
          </a:bodyPr>
          <a:lstStyle/>
          <a:p>
            <a:pPr indent="266700"/>
            <a:r>
              <a:rPr lang="zh-CN" sz="2800" b="0">
                <a:solidFill>
                  <a:schemeClr val="bg1"/>
                </a:solidFill>
                <a:latin typeface="+mn-ea"/>
                <a:cs typeface="+mn-ea"/>
              </a:rPr>
              <a:t>考法3　 离散型随机变量的分布列、数学期望与方差的综合应用</a:t>
            </a:r>
            <a:endParaRPr lang="zh-CN" sz="2800">
              <a:solidFill>
                <a:schemeClr val="bg1"/>
              </a:solidFill>
              <a:latin typeface="+mn-ea"/>
              <a:cs typeface="+mn-ea"/>
            </a:endParaRPr>
          </a:p>
        </p:txBody>
      </p:sp>
      <p:sp>
        <p:nvSpPr>
          <p:cNvPr id="3" name="文本框 2"/>
          <p:cNvSpPr txBox="1"/>
          <p:nvPr/>
        </p:nvSpPr>
        <p:spPr>
          <a:xfrm>
            <a:off x="1397635" y="2344420"/>
            <a:ext cx="8632190" cy="2306955"/>
          </a:xfrm>
          <a:prstGeom prst="rect">
            <a:avLst/>
          </a:prstGeom>
          <a:noFill/>
          <a:ln w="9525">
            <a:noFill/>
          </a:ln>
        </p:spPr>
        <p:txBody>
          <a:bodyPr wrap="square">
            <a:spAutoFit/>
          </a:bodyPr>
          <a:lstStyle/>
          <a:p>
            <a:pPr indent="266700" fontAlgn="auto">
              <a:lnSpc>
                <a:spcPct val="150000"/>
              </a:lnSpc>
            </a:pPr>
            <a:r>
              <a:rPr lang="zh-CN" sz="2400" b="0">
                <a:solidFill>
                  <a:schemeClr val="bg1"/>
                </a:solidFill>
                <a:latin typeface="宋体" panose="02010600030101010101" pitchFamily="2" charset="-122"/>
                <a:ea typeface="宋体" panose="02010600030101010101" pitchFamily="2" charset="-122"/>
              </a:rPr>
              <a:t>离散型随机变量的数学期望与方差是近几年高考中主要的概率题型</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几乎每套试题都要考．高考中此考点还经常以应用题的形式出现</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且有时还要对数学期望与方差的意义给出解释．另外</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由于计算量较大</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考试时要确保计算正确．</a:t>
            </a:r>
            <a:endParaRPr lang="zh-CN" altLang="en-US" sz="2400" b="0">
              <a:solidFill>
                <a:schemeClr val="bg1"/>
              </a:solidFill>
              <a:latin typeface="宋体" panose="02010600030101010101" pitchFamily="2" charset="-122"/>
              <a:ea typeface="宋体" panose="02010600030101010101" pitchFamily="2" charset="-122"/>
            </a:endParaRPr>
          </a:p>
        </p:txBody>
      </p:sp>
      <p:sp>
        <p:nvSpPr>
          <p:cNvPr id="7" name="矩形 6"/>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
                                        <p:tgtEl>
                                          <p:spTgt spid="107"/>
                                        </p:tgtEl>
                                      </p:cBhvr>
                                    </p:animEffect>
                                    <p:anim calcmode="lin" valueType="num">
                                      <p:cBhvr>
                                        <p:cTn id="8" dur="400" fill="hold"/>
                                        <p:tgtEl>
                                          <p:spTgt spid="107"/>
                                        </p:tgtEl>
                                        <p:attrNameLst>
                                          <p:attrName>ppt_x</p:attrName>
                                        </p:attrNameLst>
                                      </p:cBhvr>
                                      <p:tavLst>
                                        <p:tav tm="0">
                                          <p:val>
                                            <p:strVal val="#ppt_x"/>
                                          </p:val>
                                        </p:tav>
                                        <p:tav tm="100000">
                                          <p:val>
                                            <p:strVal val="#ppt_x"/>
                                          </p:val>
                                        </p:tav>
                                      </p:tavLst>
                                    </p:anim>
                                    <p:anim calcmode="lin" valueType="num">
                                      <p:cBhvr>
                                        <p:cTn id="9" dur="400" fill="hold"/>
                                        <p:tgtEl>
                                          <p:spTgt spid="107"/>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0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0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5"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9" dur="1000" fill="hold"/>
                                        <p:tgtEl>
                                          <p:spTgt spid="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61</a:t>
            </a:fld>
            <a:endParaRPr lang="zh-CN" altLang="en-US"/>
          </a:p>
        </p:txBody>
      </p:sp>
      <p:sp>
        <p:nvSpPr>
          <p:cNvPr id="4" name="文本框 3"/>
          <p:cNvSpPr txBox="1"/>
          <p:nvPr/>
        </p:nvSpPr>
        <p:spPr>
          <a:xfrm>
            <a:off x="653415" y="778510"/>
            <a:ext cx="9997440" cy="991235"/>
          </a:xfrm>
          <a:prstGeom prst="rect">
            <a:avLst/>
          </a:prstGeom>
          <a:noFill/>
          <a:ln w="9525">
            <a:noFill/>
          </a:ln>
        </p:spPr>
        <p:txBody>
          <a:bodyPr wrap="square">
            <a:spAutoFit/>
          </a:bodyPr>
          <a:lstStyle/>
          <a:p>
            <a:pPr indent="266700"/>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北京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2018·17]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电影公司随机收集了电影的有关数据，经分类整理得到下表：</a:t>
            </a:r>
            <a:endParaRPr lang="en-US" sz="1050" b="0">
              <a:latin typeface="Times New Roman" panose="02020603050405020304" pitchFamily="18" charset="0"/>
              <a:ea typeface="宋体" panose="02010600030101010101" pitchFamily="2" charset="-122"/>
            </a:endParaRPr>
          </a:p>
          <a:p>
            <a:r>
              <a:rPr lang="en-US" sz="1050" b="0">
                <a:latin typeface="Times New Roman" panose="02020603050405020304" pitchFamily="18" charset="0"/>
                <a:ea typeface="宋体" panose="02010600030101010101" pitchFamily="2" charset="-122"/>
              </a:rPr>
              <a:t> </a:t>
            </a:r>
            <a:endParaRPr lang="zh-CN" altLang="en-US"/>
          </a:p>
        </p:txBody>
      </p:sp>
      <p:graphicFrame>
        <p:nvGraphicFramePr>
          <p:cNvPr id="5" name="表格 4"/>
          <p:cNvGraphicFramePr/>
          <p:nvPr/>
        </p:nvGraphicFramePr>
        <p:xfrm>
          <a:off x="2193925" y="1607185"/>
          <a:ext cx="7086600" cy="1095375"/>
        </p:xfrm>
        <a:graphic>
          <a:graphicData uri="http://schemas.openxmlformats.org/drawingml/2006/table">
            <a:tbl>
              <a:tblPr firstRow="1" bandRow="1">
                <a:tableStyleId>{5940675A-B579-460E-94D1-54222C63F5DA}</a:tableStyleId>
              </a:tblPr>
              <a:tblGrid>
                <a:gridCol w="2025015"/>
                <a:gridCol w="843280"/>
                <a:gridCol w="843915"/>
                <a:gridCol w="843280"/>
                <a:gridCol w="843915"/>
                <a:gridCol w="843280"/>
                <a:gridCol w="843915"/>
              </a:tblGrid>
              <a:tr h="365125">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电影类型</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第一类</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第二类</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第三类</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第四类</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第五类</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第六类</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125">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电影部数</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140</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50</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300</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200</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800</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510</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125">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好评率</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0.4</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0.2</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0.15</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0.25</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0.2</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Times New Roman" panose="02020603050405020304" pitchFamily="18" charset="0"/>
                          <a:cs typeface="Times New Roman" panose="02020603050405020304" pitchFamily="18" charset="0"/>
                        </a:rPr>
                        <a:t>0.1</a:t>
                      </a:r>
                      <a:endParaRPr lang="en-US" altLang="en-US" sz="18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986790" y="2788920"/>
            <a:ext cx="9759950" cy="3476625"/>
          </a:xfrm>
          <a:prstGeom prst="rect">
            <a:avLst/>
          </a:prstGeom>
          <a:noFill/>
          <a:ln w="9525">
            <a:noFill/>
          </a:ln>
        </p:spPr>
        <p:txBody>
          <a:bodyPr wrap="square">
            <a:spAutoFit/>
          </a:bodyPr>
          <a:lstStyle/>
          <a:p>
            <a:pPr indent="266700" algn="l"/>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好评率是指：一类电影中获得好评的部数与该类电影的部数的比值．</a:t>
            </a:r>
          </a:p>
          <a:p>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假设所有电影是否获得好评相互独立．</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从电影公司收集的电影中随机选取</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部，求这部电影是获得好评的第四类电影的概率；</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从第四类电影和第五类电影中各随机选取</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部，估计恰有</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部获得好评的概率；</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假设每类电影得到人们喜欢的概率与表格中该类电影的好评率相等．用</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en-US" sz="22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表示第</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类电影得到人们喜欢，</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en-US" sz="22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表示第</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类电影没有得到人们喜欢</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6)</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．写出方差</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en-US" sz="22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en-US" sz="22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en-US" sz="22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en-US" sz="22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en-US" sz="22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i="1">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en-US" sz="22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6</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的大小关系</a:t>
            </a:r>
            <a:r>
              <a:rPr lang="zh-CN" sz="1050" b="0">
                <a:ea typeface="宋体" panose="02010600030101010101" pitchFamily="2" charset="-122"/>
              </a:rPr>
              <a:t>．</a:t>
            </a:r>
            <a:endParaRPr lang="zh-CN" altLang="en-US"/>
          </a:p>
        </p:txBody>
      </p:sp>
      <p:sp>
        <p:nvSpPr>
          <p:cNvPr id="7" name="矩形 6"/>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62</a:t>
            </a:fld>
            <a:endParaRPr lang="zh-CN" altLang="en-US"/>
          </a:p>
        </p:txBody>
      </p:sp>
      <p:sp>
        <p:nvSpPr>
          <p:cNvPr id="3" name="文本框 2"/>
          <p:cNvSpPr txBox="1"/>
          <p:nvPr/>
        </p:nvSpPr>
        <p:spPr>
          <a:xfrm>
            <a:off x="635635" y="4726940"/>
            <a:ext cx="9241790" cy="1198880"/>
          </a:xfrm>
          <a:prstGeom prst="rect">
            <a:avLst/>
          </a:prstGeom>
          <a:noFill/>
        </p:spPr>
        <p:txBody>
          <a:bodyPr wrap="square" rtlCol="0" anchor="t">
            <a:spAutoFit/>
          </a:bodyPr>
          <a:lstStyle/>
          <a:p>
            <a:pPr indent="266700"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【点拨】</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(1)</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应用概率的统计定义求解；</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(2)</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应用事件间的关系</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交</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并</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对立</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表示所求事件，然后求概率；</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(3)</a:t>
            </a:r>
            <a:r>
              <a:rPr 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考查两点分布的应用，分布列与方差的计算．</a:t>
            </a:r>
            <a:endParaRPr lang="zh-CN" alt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4" name="文本框 3"/>
          <p:cNvSpPr txBox="1"/>
          <p:nvPr/>
        </p:nvSpPr>
        <p:spPr>
          <a:xfrm>
            <a:off x="749935" y="1034415"/>
            <a:ext cx="11121390" cy="3692525"/>
          </a:xfrm>
          <a:prstGeom prst="rect">
            <a:avLst/>
          </a:prstGeom>
          <a:noFill/>
        </p:spPr>
        <p:txBody>
          <a:bodyPr wrap="square" rtlCol="0" anchor="t">
            <a:spAutoFit/>
          </a:bodyPr>
          <a:lstStyle/>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由题意知，样本中电影的总部数是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140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510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2 000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，第四类电影中获得好评的电影部数是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200×0.25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50.</a:t>
            </a:r>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故所求概率为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2 000(50)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0.025.</a:t>
            </a: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设事件</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从第四类电影中随机选出的电影获得好评</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事件</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从第五类电影中随机选出的电影获得好评”．</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故所求概率为</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由题意知</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估计为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0.25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估计为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0.2.</a:t>
            </a:r>
            <a:endPar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故所求概率估计为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0.25×0.8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0.75×0.2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0.35.</a:t>
            </a: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)&gt;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)&gt;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)&gt;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)&gt;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ξ</a:t>
            </a:r>
            <a:r>
              <a:rPr lang="en-US" sz="2400" baseline="-250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ea typeface="宋体" panose="02010600030101010101" pitchFamily="2" charset="-122"/>
              <a:sym typeface="+mn-ea"/>
            </a:endParaRPr>
          </a:p>
          <a:p>
            <a:endParaRPr lang="zh-CN" altLang="en-US"/>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考点二  </a:t>
            </a:r>
            <a:r>
              <a:rPr lang="zh-CN" altLang="en-US" sz="2800" dirty="0">
                <a:solidFill>
                  <a:srgbClr val="FFFFFF"/>
                </a:solidFill>
                <a:cs typeface="+mn-ea"/>
                <a:sym typeface="+mn-lt"/>
              </a:rPr>
              <a:t>离散型随机变量及其分布列、数学期望与方差</a:t>
            </a:r>
          </a:p>
        </p:txBody>
      </p:sp>
      <p:pic>
        <p:nvPicPr>
          <p:cNvPr id="6" name="图片 5"/>
          <p:cNvPicPr>
            <a:picLocks noChangeAspect="1"/>
          </p:cNvPicPr>
          <p:nvPr/>
        </p:nvPicPr>
        <p:blipFill>
          <a:blip r:embed="rId2" cstate="print"/>
          <a:stretch>
            <a:fillRect/>
          </a:stretch>
        </p:blipFill>
        <p:spPr>
          <a:xfrm>
            <a:off x="2827655" y="2922270"/>
            <a:ext cx="3143250" cy="314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362151" y="1913552"/>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rgbClr val="009E96"/>
            </a:solidFill>
            <a:ln>
              <a:noFill/>
            </a:ln>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307340" y="1105535"/>
            <a:ext cx="11976735" cy="690245"/>
          </a:xfrm>
          <a:prstGeom prst="rect">
            <a:avLst/>
          </a:prstGeom>
          <a:noFill/>
        </p:spPr>
        <p:txBody>
          <a:bodyPr wrap="square" lIns="91398" tIns="45699" rIns="91398" bIns="45699" rtlCol="0">
            <a:spAutoFit/>
          </a:bodyPr>
          <a:lstStyle/>
          <a:p>
            <a:pPr algn="ctr" fontAlgn="base">
              <a:spcBef>
                <a:spcPct val="0"/>
              </a:spcBef>
              <a:spcAft>
                <a:spcPct val="0"/>
              </a:spcAft>
              <a:buFont typeface="Arial" panose="020B0604020202020204" pitchFamily="34" charset="0"/>
              <a:buNone/>
            </a:pPr>
            <a:r>
              <a:rPr lang="zh-CN" altLang="en-US" sz="3900" b="1" dirty="0">
                <a:cs typeface="+mn-ea"/>
                <a:sym typeface="+mn-lt"/>
              </a:rPr>
              <a:t>考点三  条件概率、独立性试验、二项分布和正态分布</a:t>
            </a:r>
          </a:p>
        </p:txBody>
      </p:sp>
      <p:sp>
        <p:nvSpPr>
          <p:cNvPr id="7" name="文本框 6">
            <a:hlinkClick r:id="rId3" action="ppaction://hlinksldjump"/>
          </p:cNvPr>
          <p:cNvSpPr txBox="1"/>
          <p:nvPr/>
        </p:nvSpPr>
        <p:spPr>
          <a:xfrm>
            <a:off x="1684531" y="2596515"/>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4" action="ppaction://hlinksldjump"/>
              </a:rPr>
              <a:t>必备知识 全面把握</a:t>
            </a:r>
            <a:endParaRPr lang="zh-CN" altLang="en-US" sz="3000" dirty="0">
              <a:latin typeface="微软雅黑" panose="020B0503020204020204" charset="-122"/>
              <a:ea typeface="微软雅黑" panose="020B0503020204020204" charset="-122"/>
            </a:endParaRPr>
          </a:p>
        </p:txBody>
      </p:sp>
      <p:sp>
        <p:nvSpPr>
          <p:cNvPr id="8" name="文本框 7"/>
          <p:cNvSpPr txBox="1"/>
          <p:nvPr/>
        </p:nvSpPr>
        <p:spPr>
          <a:xfrm>
            <a:off x="3840991" y="3886835"/>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5" action="ppaction://hlinksldjump"/>
              </a:rPr>
              <a:t>核心方法 重点突破</a:t>
            </a:r>
            <a:endParaRPr lang="zh-CN" altLang="en-US" sz="3000" dirty="0">
              <a:latin typeface="微软雅黑" panose="020B0503020204020204" charset="-122"/>
              <a:ea typeface="微软雅黑" panose="020B0503020204020204" charset="-122"/>
            </a:endParaRPr>
          </a:p>
        </p:txBody>
      </p:sp>
      <p:sp>
        <p:nvSpPr>
          <p:cNvPr id="9" name="文本框 8"/>
          <p:cNvSpPr txBox="1"/>
          <p:nvPr/>
        </p:nvSpPr>
        <p:spPr>
          <a:xfrm>
            <a:off x="6060951" y="5332730"/>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6" action="ppaction://hlinksldjump"/>
              </a:rPr>
              <a:t>考法例析 成就能力</a:t>
            </a:r>
            <a:endParaRPr lang="zh-CN" altLang="en-US" sz="3000" dirty="0">
              <a:latin typeface="微软雅黑" panose="020B0503020204020204" charset="-122"/>
              <a:ea typeface="微软雅黑" panose="020B0503020204020204" charset="-122"/>
            </a:endParaRPr>
          </a:p>
        </p:txBody>
      </p:sp>
      <p:sp>
        <p:nvSpPr>
          <p:cNvPr id="10" name="Freeform 9"/>
          <p:cNvSpPr>
            <a:spLocks noEditPoints="1"/>
          </p:cNvSpPr>
          <p:nvPr/>
        </p:nvSpPr>
        <p:spPr bwMode="auto">
          <a:xfrm>
            <a:off x="9067165" y="2677160"/>
            <a:ext cx="1005205" cy="90932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2" name="Freeform 25"/>
          <p:cNvSpPr>
            <a:spLocks noEditPoints="1"/>
          </p:cNvSpPr>
          <p:nvPr/>
        </p:nvSpPr>
        <p:spPr bwMode="auto">
          <a:xfrm>
            <a:off x="2954014" y="3781565"/>
            <a:ext cx="482519" cy="659180"/>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3" name="Freeform 26"/>
          <p:cNvSpPr>
            <a:spLocks noEditPoints="1"/>
          </p:cNvSpPr>
          <p:nvPr/>
        </p:nvSpPr>
        <p:spPr bwMode="auto">
          <a:xfrm>
            <a:off x="870453" y="2464379"/>
            <a:ext cx="738282" cy="68554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2" name="Freeform 15"/>
          <p:cNvSpPr>
            <a:spLocks noEditPoints="1"/>
          </p:cNvSpPr>
          <p:nvPr/>
        </p:nvSpPr>
        <p:spPr bwMode="auto">
          <a:xfrm>
            <a:off x="5224145" y="5177790"/>
            <a:ext cx="610235" cy="708660"/>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5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 name="矩形 2"/>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1"/>
                                        </p:tgtEl>
                                        <p:attrNameLst>
                                          <p:attrName>ppt_y</p:attrName>
                                        </p:attrNameLst>
                                      </p:cBhvr>
                                      <p:tavLst>
                                        <p:tav tm="0">
                                          <p:val>
                                            <p:strVal val="#ppt_y"/>
                                          </p:val>
                                        </p:tav>
                                        <p:tav tm="100000">
                                          <p:val>
                                            <p:strVal val="#ppt_y"/>
                                          </p:val>
                                        </p:tav>
                                      </p:tavLst>
                                    </p:anim>
                                    <p:anim calcmode="lin" valueType="num">
                                      <p:cBhvr>
                                        <p:cTn id="15"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1"/>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3" presetClass="entr" presetSubtype="10" fill="hold" grpId="0" nodeType="withEffect">
                                  <p:stCondLst>
                                    <p:cond delay="0"/>
                                  </p:stCondLst>
                                  <p:childTnLst>
                                    <p:set>
                                      <p:cBhvr>
                                        <p:cTn id="32" dur="500"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par>
                                <p:cTn id="34" presetID="42" presetClass="entr" presetSubtype="0" fill="hold" grpId="0" nodeType="withEffect">
                                  <p:stCondLst>
                                    <p:cond delay="0"/>
                                  </p:stCondLst>
                                  <p:childTnLst>
                                    <p:set>
                                      <p:cBhvr>
                                        <p:cTn id="35" dur="1000"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 grpId="0"/>
      <p:bldP spid="8" grpId="0"/>
      <p:bldP spid="9" grpId="0"/>
      <p:bldP spid="10" grpId="0" bldLvl="0" animBg="1"/>
      <p:bldP spid="12" grpId="0" bldLvl="0" animBg="1"/>
      <p:bldP spid="13" grpId="0" bldLvl="0" animBg="1"/>
      <p:bldP spid="2"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64</a:t>
            </a:fld>
            <a:endParaRPr lang="zh-CN" altLang="en-US"/>
          </a:p>
        </p:txBody>
      </p:sp>
      <p:sp>
        <p:nvSpPr>
          <p:cNvPr id="107" name="文本框 106"/>
          <p:cNvSpPr txBox="1"/>
          <p:nvPr/>
        </p:nvSpPr>
        <p:spPr>
          <a:xfrm>
            <a:off x="822325" y="1482725"/>
            <a:ext cx="5080000" cy="521970"/>
          </a:xfrm>
          <a:prstGeom prst="rect">
            <a:avLst/>
          </a:prstGeom>
          <a:noFill/>
          <a:ln w="9525">
            <a:noFill/>
          </a:ln>
        </p:spPr>
        <p:txBody>
          <a:bodyPr>
            <a:spAutoFit/>
          </a:bodyPr>
          <a:lstStyle/>
          <a:p>
            <a:pPr indent="0"/>
            <a:r>
              <a:rPr lang="zh-CN" sz="2800">
                <a:solidFill>
                  <a:schemeClr val="bg1"/>
                </a:solidFill>
                <a:latin typeface="+mn-ea"/>
                <a:cs typeface="+mn-ea"/>
              </a:rPr>
              <a:t>1．条件概率</a:t>
            </a:r>
            <a:endParaRPr lang="zh-CN" altLang="en-US"/>
          </a:p>
        </p:txBody>
      </p:sp>
      <p:sp>
        <p:nvSpPr>
          <p:cNvPr id="108" name="文本框 107"/>
          <p:cNvSpPr txBox="1"/>
          <p:nvPr/>
        </p:nvSpPr>
        <p:spPr>
          <a:xfrm>
            <a:off x="746125" y="4959985"/>
            <a:ext cx="10089515" cy="829945"/>
          </a:xfrm>
          <a:prstGeom prst="rect">
            <a:avLst/>
          </a:prstGeom>
          <a:noFill/>
          <a:ln w="9525">
            <a:noFill/>
          </a:ln>
        </p:spPr>
        <p:txBody>
          <a:bodyPr wrap="square">
            <a:spAutoFit/>
          </a:bodyPr>
          <a:lstStyle/>
          <a:p>
            <a:pPr indent="266700"/>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rgbClr val="00B0F0"/>
                </a:solidFill>
                <a:latin typeface="宋体" panose="02010600030101010101" pitchFamily="2" charset="-122"/>
                <a:ea typeface="宋体" panose="02010600030101010101" pitchFamily="2" charset="-122"/>
                <a:cs typeface="宋体" panose="02010600030101010101" pitchFamily="2" charset="-122"/>
              </a:rPr>
              <a:t>公式</a:t>
            </a:r>
            <a:r>
              <a:rPr lang="en-US" sz="2400" b="0">
                <a:solidFill>
                  <a:srgbClr val="00B0F0"/>
                </a:solidFill>
                <a:latin typeface="宋体" panose="02010600030101010101" pitchFamily="2" charset="-122"/>
                <a:ea typeface="宋体" panose="02010600030101010101" pitchFamily="2" charset="-122"/>
                <a:cs typeface="宋体" panose="02010600030101010101" pitchFamily="2" charset="-122"/>
              </a:rPr>
              <a:t>P(B|A)</a:t>
            </a:r>
            <a:r>
              <a:rPr lang="zh-CN" sz="2400" b="0">
                <a:solidFill>
                  <a:srgbClr val="00B0F0"/>
                </a:solidFill>
                <a:latin typeface="宋体" panose="02010600030101010101" pitchFamily="2" charset="-122"/>
                <a:ea typeface="宋体" panose="02010600030101010101" pitchFamily="2" charset="-122"/>
                <a:cs typeface="宋体" panose="02010600030101010101" pitchFamily="2" charset="-122"/>
              </a:rPr>
              <a:t>＝            既是条件概率的定义，也是条件概率的计算公式．</a:t>
            </a:r>
            <a:endParaRPr lang="zh-CN" altLang="en-US" sz="2400" b="0">
              <a:solidFill>
                <a:srgbClr val="00B0F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898525" y="2004695"/>
            <a:ext cx="10394950" cy="2676525"/>
          </a:xfrm>
          <a:prstGeom prst="rect">
            <a:avLst/>
          </a:prstGeom>
          <a:noFill/>
        </p:spPr>
        <p:txBody>
          <a:bodyPr wrap="square" rtlCol="0" anchor="t">
            <a:spAutoFit/>
          </a:bodyPr>
          <a:lstStyle/>
          <a:p>
            <a:pPr indent="0"/>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设</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为两个事件，且</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，称             为在事件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发生的条件下，事件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发生的条件概率．</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P(B|A)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读作</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发生的条件下</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发生的概率．</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条件概率的性质：</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①0≤P(B|A)≤1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②</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若</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和</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是两个</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互斥事件</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，则</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P((B∪C)|A)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P(B|A)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P(C|A)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③</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必然事件的条件概率是</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，不可能事件的条件概率为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若事件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与</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互斥，即</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不可能同时发生，则</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P(B|A)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6" name="图片 5"/>
          <p:cNvPicPr>
            <a:picLocks noChangeAspect="1"/>
          </p:cNvPicPr>
          <p:nvPr/>
        </p:nvPicPr>
        <p:blipFill>
          <a:blip r:embed="rId2" cstate="print"/>
          <a:stretch>
            <a:fillRect/>
          </a:stretch>
        </p:blipFill>
        <p:spPr>
          <a:xfrm>
            <a:off x="898342" y="4959995"/>
            <a:ext cx="1133475" cy="419100"/>
          </a:xfrm>
          <a:prstGeom prst="rect">
            <a:avLst/>
          </a:prstGeom>
        </p:spPr>
      </p:pic>
      <p:sp>
        <p:nvSpPr>
          <p:cNvPr id="7" name="文本框 6">
            <a:hlinkClick r:id="rId3" action="ppaction://hlinksldjump"/>
          </p:cNvPr>
          <p:cNvSpPr txBox="1"/>
          <p:nvPr/>
        </p:nvSpPr>
        <p:spPr>
          <a:xfrm>
            <a:off x="1810896" y="1020445"/>
            <a:ext cx="3126740" cy="521970"/>
          </a:xfrm>
          <a:prstGeom prst="rect">
            <a:avLst/>
          </a:prstGeom>
          <a:noFill/>
        </p:spPr>
        <p:txBody>
          <a:bodyPr wrap="none" rtlCol="0">
            <a:spAutoFit/>
          </a:bodyPr>
          <a:lstStyle/>
          <a:p>
            <a:pPr algn="l"/>
            <a:r>
              <a:rPr lang="zh-CN" altLang="en-US" sz="2800" b="1" dirty="0">
                <a:cs typeface="+mn-ea"/>
                <a:hlinkClick r:id="rId3" action="ppaction://hlinksldjump"/>
              </a:rPr>
              <a:t>必备知识 全面把握</a:t>
            </a:r>
            <a:endParaRPr lang="zh-CN" altLang="en-US" sz="2800" b="1" dirty="0">
              <a:cs typeface="+mn-ea"/>
            </a:endParaRPr>
          </a:p>
        </p:txBody>
      </p:sp>
      <p:sp>
        <p:nvSpPr>
          <p:cNvPr id="13" name="Freeform 26"/>
          <p:cNvSpPr>
            <a:spLocks noEditPoints="1"/>
          </p:cNvSpPr>
          <p:nvPr/>
        </p:nvSpPr>
        <p:spPr bwMode="auto">
          <a:xfrm>
            <a:off x="745993" y="856559"/>
            <a:ext cx="738282" cy="68554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3" name="图片 2"/>
          <p:cNvPicPr>
            <a:picLocks noChangeAspect="1"/>
          </p:cNvPicPr>
          <p:nvPr/>
        </p:nvPicPr>
        <p:blipFill>
          <a:blip r:embed="rId4" cstate="print"/>
          <a:stretch>
            <a:fillRect/>
          </a:stretch>
        </p:blipFill>
        <p:spPr>
          <a:xfrm>
            <a:off x="6253480" y="1858010"/>
            <a:ext cx="1781175" cy="609600"/>
          </a:xfrm>
          <a:prstGeom prst="rect">
            <a:avLst/>
          </a:prstGeom>
        </p:spPr>
      </p:pic>
      <p:pic>
        <p:nvPicPr>
          <p:cNvPr id="8" name="图片 7"/>
          <p:cNvPicPr>
            <a:picLocks noChangeAspect="1"/>
          </p:cNvPicPr>
          <p:nvPr/>
        </p:nvPicPr>
        <p:blipFill>
          <a:blip r:embed="rId5" cstate="print"/>
          <a:stretch>
            <a:fillRect/>
          </a:stretch>
        </p:blipFill>
        <p:spPr>
          <a:xfrm>
            <a:off x="3839845" y="4860290"/>
            <a:ext cx="1771650" cy="619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amond(in)">
                                      <p:cBhvr>
                                        <p:cTn id="7" dur="20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box(in)">
                                      <p:cBhvr>
                                        <p:cTn id="20" dur="2000"/>
                                        <p:tgtEl>
                                          <p:spTgt spid="108"/>
                                        </p:tgtEl>
                                      </p:cBhvr>
                                    </p:animEffect>
                                  </p:childTnLst>
                                </p:cTn>
                              </p:par>
                              <p:par>
                                <p:cTn id="21" presetID="4" presetClass="entr" presetSubtype="16"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2000"/>
                                        <p:tgtEl>
                                          <p:spTgt spid="6"/>
                                        </p:tgtEl>
                                      </p:cBhvr>
                                    </p:animEffect>
                                  </p:childTnLst>
                                </p:cTn>
                              </p:par>
                              <p:par>
                                <p:cTn id="24" presetID="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65</a:t>
            </a:fld>
            <a:endParaRPr lang="zh-CN" altLang="en-US"/>
          </a:p>
        </p:txBody>
      </p:sp>
      <p:sp>
        <p:nvSpPr>
          <p:cNvPr id="108" name="文本框 107"/>
          <p:cNvSpPr txBox="1"/>
          <p:nvPr/>
        </p:nvSpPr>
        <p:spPr>
          <a:xfrm>
            <a:off x="441325" y="1327785"/>
            <a:ext cx="11141075" cy="2676525"/>
          </a:xfrm>
          <a:prstGeom prst="rect">
            <a:avLst/>
          </a:prstGeom>
          <a:noFill/>
          <a:ln w="9525">
            <a:noFill/>
          </a:ln>
        </p:spPr>
        <p:txBody>
          <a:bodyPr wrap="square">
            <a:spAutoFit/>
          </a:bodyPr>
          <a:lstStyle/>
          <a:p>
            <a:pPr indent="0"/>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                      (“AB”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也可记为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相互独立</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，则这些事件同时发生的概率等于每个事件发生的概率的积，即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相互独立，则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也相互独立．</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相互独立，则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P(B|A)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P(B|A)·P(A)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P(A)P(B)(P(A)&gt;0)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09" name="文本框 108"/>
          <p:cNvSpPr txBox="1"/>
          <p:nvPr/>
        </p:nvSpPr>
        <p:spPr>
          <a:xfrm>
            <a:off x="441325" y="4308475"/>
            <a:ext cx="10756265" cy="1198880"/>
          </a:xfrm>
          <a:prstGeom prst="rect">
            <a:avLst/>
          </a:prstGeom>
          <a:noFill/>
          <a:ln w="9525">
            <a:noFill/>
          </a:ln>
        </p:spPr>
        <p:txBody>
          <a:bodyPr wrap="square">
            <a:spAutoFit/>
          </a:bodyPr>
          <a:lstStyle/>
          <a:p>
            <a:pPr indent="266700"/>
            <a:r>
              <a:rPr lang="en-US" alt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       </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互斥事件与独立事件的区别：两事件互斥是指一个试验中的两个结果在一次试验中不可能同时发生，即</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P(AB)</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0</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；两事件相互独立是指一个事件的发生与否对另一个事件发生的概率无影响</a:t>
            </a:r>
            <a:r>
              <a:rPr lang="zh-CN" sz="2400" b="0">
                <a:solidFill>
                  <a:srgbClr val="00B0F0"/>
                </a:solidFill>
                <a:cs typeface="楷体_GB2312" charset="0"/>
              </a:rPr>
              <a:t>．</a:t>
            </a:r>
            <a:endParaRPr lang="zh-CN" altLang="en-US" sz="2400" b="0">
              <a:solidFill>
                <a:srgbClr val="00B0F0"/>
              </a:solidFill>
              <a:cs typeface="楷体_GB2312" charset="0"/>
            </a:endParaRPr>
          </a:p>
        </p:txBody>
      </p:sp>
      <p:sp>
        <p:nvSpPr>
          <p:cNvPr id="4" name="文本框 3"/>
          <p:cNvSpPr txBox="1"/>
          <p:nvPr/>
        </p:nvSpPr>
        <p:spPr>
          <a:xfrm>
            <a:off x="556895" y="805815"/>
            <a:ext cx="3591560" cy="521970"/>
          </a:xfrm>
          <a:prstGeom prst="rect">
            <a:avLst/>
          </a:prstGeom>
          <a:noFill/>
        </p:spPr>
        <p:txBody>
          <a:bodyPr wrap="none" rtlCol="0" anchor="t">
            <a:spAutoFit/>
          </a:bodyPr>
          <a:lstStyle/>
          <a:p>
            <a:r>
              <a:rPr lang="zh-CN" sz="2800">
                <a:solidFill>
                  <a:schemeClr val="bg1"/>
                </a:solidFill>
                <a:latin typeface="+mn-ea"/>
                <a:cs typeface="+mn-ea"/>
                <a:sym typeface="+mn-ea"/>
              </a:rPr>
              <a:t>2．事件的相互独立性</a:t>
            </a:r>
            <a:endParaRPr lang="zh-CN" altLang="en-US"/>
          </a:p>
        </p:txBody>
      </p:sp>
      <p:pic>
        <p:nvPicPr>
          <p:cNvPr id="6" name="图片 5"/>
          <p:cNvPicPr>
            <a:picLocks noChangeAspect="1"/>
          </p:cNvPicPr>
          <p:nvPr/>
        </p:nvPicPr>
        <p:blipFill>
          <a:blip r:embed="rId3" cstate="print"/>
          <a:stretch>
            <a:fillRect/>
          </a:stretch>
        </p:blipFill>
        <p:spPr>
          <a:xfrm>
            <a:off x="660852" y="4308485"/>
            <a:ext cx="1133475" cy="419100"/>
          </a:xfrm>
          <a:prstGeom prst="rect">
            <a:avLst/>
          </a:prstGeom>
        </p:spPr>
      </p:pic>
      <p:graphicFrame>
        <p:nvGraphicFramePr>
          <p:cNvPr id="5" name="对象 4">
            <a:hlinkClick r:id="" action="ppaction://ole?verb=0"/>
          </p:cNvPr>
          <p:cNvGraphicFramePr>
            <a:graphicFrameLocks/>
          </p:cNvGraphicFramePr>
          <p:nvPr/>
        </p:nvGraphicFramePr>
        <p:xfrm>
          <a:off x="4318000" y="2813050"/>
          <a:ext cx="2168525" cy="412115"/>
        </p:xfrm>
        <a:graphic>
          <a:graphicData uri="http://schemas.openxmlformats.org/presentationml/2006/ole">
            <p:oleObj spid="_x0000_s31745" r:id="rId4" imgW="1269720" imgH="241200" progId="Equations">
              <p:embed/>
            </p:oleObj>
          </a:graphicData>
        </a:graphic>
      </p:graphicFrame>
      <p:sp>
        <p:nvSpPr>
          <p:cNvPr id="7" name="矩形 6"/>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3" name="图片 2"/>
          <p:cNvPicPr>
            <a:picLocks noChangeAspect="1"/>
          </p:cNvPicPr>
          <p:nvPr/>
        </p:nvPicPr>
        <p:blipFill>
          <a:blip r:embed="rId5" cstate="print"/>
          <a:stretch>
            <a:fillRect/>
          </a:stretch>
        </p:blipFill>
        <p:spPr>
          <a:xfrm>
            <a:off x="995680" y="1755140"/>
            <a:ext cx="356997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90">
                                          <p:stCondLst>
                                            <p:cond delay="0"/>
                                          </p:stCondLst>
                                        </p:cTn>
                                        <p:tgtEl>
                                          <p:spTgt spid="6"/>
                                        </p:tgtEl>
                                      </p:cBhvr>
                                    </p:animEffect>
                                    <p:anim calcmode="lin" valueType="num">
                                      <p:cBhvr>
                                        <p:cTn id="8"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13" dur="13">
                                          <p:stCondLst>
                                            <p:cond delay="325"/>
                                          </p:stCondLst>
                                        </p:cTn>
                                        <p:tgtEl>
                                          <p:spTgt spid="6"/>
                                        </p:tgtEl>
                                      </p:cBhvr>
                                      <p:to x="100000" y="60000"/>
                                    </p:animScale>
                                    <p:animScale>
                                      <p:cBhvr>
                                        <p:cTn id="14" dur="83" decel="50000">
                                          <p:stCondLst>
                                            <p:cond delay="338"/>
                                          </p:stCondLst>
                                        </p:cTn>
                                        <p:tgtEl>
                                          <p:spTgt spid="6"/>
                                        </p:tgtEl>
                                      </p:cBhvr>
                                      <p:to x="100000" y="100000"/>
                                    </p:animScale>
                                    <p:animScale>
                                      <p:cBhvr>
                                        <p:cTn id="15" dur="13">
                                          <p:stCondLst>
                                            <p:cond delay="656"/>
                                          </p:stCondLst>
                                        </p:cTn>
                                        <p:tgtEl>
                                          <p:spTgt spid="6"/>
                                        </p:tgtEl>
                                      </p:cBhvr>
                                      <p:to x="100000" y="80000"/>
                                    </p:animScale>
                                    <p:animScale>
                                      <p:cBhvr>
                                        <p:cTn id="16" dur="83" decel="50000">
                                          <p:stCondLst>
                                            <p:cond delay="669"/>
                                          </p:stCondLst>
                                        </p:cTn>
                                        <p:tgtEl>
                                          <p:spTgt spid="6"/>
                                        </p:tgtEl>
                                      </p:cBhvr>
                                      <p:to x="100000" y="100000"/>
                                    </p:animScale>
                                    <p:animScale>
                                      <p:cBhvr>
                                        <p:cTn id="17" dur="13">
                                          <p:stCondLst>
                                            <p:cond delay="821"/>
                                          </p:stCondLst>
                                        </p:cTn>
                                        <p:tgtEl>
                                          <p:spTgt spid="6"/>
                                        </p:tgtEl>
                                      </p:cBhvr>
                                      <p:to x="100000" y="90000"/>
                                    </p:animScale>
                                    <p:animScale>
                                      <p:cBhvr>
                                        <p:cTn id="18" dur="83" decel="50000">
                                          <p:stCondLst>
                                            <p:cond delay="834"/>
                                          </p:stCondLst>
                                        </p:cTn>
                                        <p:tgtEl>
                                          <p:spTgt spid="6"/>
                                        </p:tgtEl>
                                      </p:cBhvr>
                                      <p:to x="100000" y="100000"/>
                                    </p:animScale>
                                    <p:animScale>
                                      <p:cBhvr>
                                        <p:cTn id="19" dur="13">
                                          <p:stCondLst>
                                            <p:cond delay="904"/>
                                          </p:stCondLst>
                                        </p:cTn>
                                        <p:tgtEl>
                                          <p:spTgt spid="6"/>
                                        </p:tgtEl>
                                      </p:cBhvr>
                                      <p:to x="100000" y="95000"/>
                                    </p:animScale>
                                    <p:animScale>
                                      <p:cBhvr>
                                        <p:cTn id="20" dur="83" decel="50000">
                                          <p:stCondLst>
                                            <p:cond delay="917"/>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500"/>
                                        <p:tgtEl>
                                          <p:spTgt spid="108"/>
                                        </p:tgtEl>
                                      </p:cBhvr>
                                    </p:animEffec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1" presetClass="entr" presetSubtype="0" fill="hold" grpId="0" nodeType="click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770" decel="100000"/>
                                        <p:tgtEl>
                                          <p:spTgt spid="109"/>
                                        </p:tgtEl>
                                      </p:cBhvr>
                                    </p:animEffect>
                                    <p:animScale>
                                      <p:cBhvr>
                                        <p:cTn id="39" dur="770" decel="100000"/>
                                        <p:tgtEl>
                                          <p:spTgt spid="109"/>
                                        </p:tgtEl>
                                      </p:cBhvr>
                                      <p:from x="10000" y="10000"/>
                                      <p:to x="200000" y="450000"/>
                                    </p:animScale>
                                    <p:animScale>
                                      <p:cBhvr>
                                        <p:cTn id="40" dur="1230" accel="100000" fill="hold">
                                          <p:stCondLst>
                                            <p:cond delay="770"/>
                                          </p:stCondLst>
                                        </p:cTn>
                                        <p:tgtEl>
                                          <p:spTgt spid="109"/>
                                        </p:tgtEl>
                                      </p:cBhvr>
                                      <p:from x="200000" y="450000"/>
                                      <p:to x="100000" y="100000"/>
                                    </p:animScale>
                                    <p:set>
                                      <p:cBhvr>
                                        <p:cTn id="41" dur="770" fill="hold"/>
                                        <p:tgtEl>
                                          <p:spTgt spid="109"/>
                                        </p:tgtEl>
                                        <p:attrNameLst>
                                          <p:attrName>ppt_x</p:attrName>
                                        </p:attrNameLst>
                                      </p:cBhvr>
                                      <p:to>
                                        <p:strVal val="(0.5)"/>
                                      </p:to>
                                    </p:set>
                                    <p:anim from="(0.5)" to="(#ppt_x)" calcmode="lin" valueType="num">
                                      <p:cBhvr>
                                        <p:cTn id="42" dur="1230" accel="100000" fill="hold">
                                          <p:stCondLst>
                                            <p:cond delay="770"/>
                                          </p:stCondLst>
                                        </p:cTn>
                                        <p:tgtEl>
                                          <p:spTgt spid="109"/>
                                        </p:tgtEl>
                                        <p:attrNameLst>
                                          <p:attrName>ppt_x</p:attrName>
                                        </p:attrNameLst>
                                      </p:cBhvr>
                                    </p:anim>
                                    <p:set>
                                      <p:cBhvr>
                                        <p:cTn id="43" dur="770" fill="hold"/>
                                        <p:tgtEl>
                                          <p:spTgt spid="109"/>
                                        </p:tgtEl>
                                        <p:attrNameLst>
                                          <p:attrName>ppt_y</p:attrName>
                                        </p:attrNameLst>
                                      </p:cBhvr>
                                      <p:to>
                                        <p:strVal val="(#ppt_y+0.4)"/>
                                      </p:to>
                                    </p:set>
                                    <p:anim from="(#ppt_y+0.4)" to="(#ppt_y)" calcmode="lin" valueType="num">
                                      <p:cBhvr>
                                        <p:cTn id="44" dur="1230" accel="100000" fill="hold">
                                          <p:stCondLst>
                                            <p:cond delay="770"/>
                                          </p:stCondLst>
                                        </p:cTn>
                                        <p:tgtEl>
                                          <p:spTgt spid="109"/>
                                        </p:tgtEl>
                                        <p:attrNameLst>
                                          <p:attrName>ppt_y</p:attrName>
                                        </p:attrNameLst>
                                      </p:cBhvr>
                                    </p:anim>
                                  </p:childTnLst>
                                </p:cTn>
                              </p:par>
                              <p:par>
                                <p:cTn id="45" presetID="5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770" decel="100000"/>
                                        <p:tgtEl>
                                          <p:spTgt spid="6"/>
                                        </p:tgtEl>
                                      </p:cBhvr>
                                    </p:animEffect>
                                    <p:animScale>
                                      <p:cBhvr>
                                        <p:cTn id="48" dur="770" decel="100000"/>
                                        <p:tgtEl>
                                          <p:spTgt spid="6"/>
                                        </p:tgtEl>
                                      </p:cBhvr>
                                      <p:from x="10000" y="10000"/>
                                      <p:to x="200000" y="450000"/>
                                    </p:animScale>
                                    <p:animScale>
                                      <p:cBhvr>
                                        <p:cTn id="49" dur="1230" accel="100000" fill="hold">
                                          <p:stCondLst>
                                            <p:cond delay="770"/>
                                          </p:stCondLst>
                                        </p:cTn>
                                        <p:tgtEl>
                                          <p:spTgt spid="6"/>
                                        </p:tgtEl>
                                      </p:cBhvr>
                                      <p:from x="200000" y="450000"/>
                                      <p:to x="100000" y="100000"/>
                                    </p:animScale>
                                    <p:set>
                                      <p:cBhvr>
                                        <p:cTn id="50" dur="770" fill="hold"/>
                                        <p:tgtEl>
                                          <p:spTgt spid="6"/>
                                        </p:tgtEl>
                                        <p:attrNameLst>
                                          <p:attrName>ppt_x</p:attrName>
                                        </p:attrNameLst>
                                      </p:cBhvr>
                                      <p:to>
                                        <p:strVal val="(0.5)"/>
                                      </p:to>
                                    </p:set>
                                    <p:anim from="(0.5)" to="(#ppt_x)" calcmode="lin" valueType="num">
                                      <p:cBhvr>
                                        <p:cTn id="51" dur="1230" accel="100000" fill="hold">
                                          <p:stCondLst>
                                            <p:cond delay="770"/>
                                          </p:stCondLst>
                                        </p:cTn>
                                        <p:tgtEl>
                                          <p:spTgt spid="6"/>
                                        </p:tgtEl>
                                        <p:attrNameLst>
                                          <p:attrName>ppt_x</p:attrName>
                                        </p:attrNameLst>
                                      </p:cBhvr>
                                    </p:anim>
                                    <p:set>
                                      <p:cBhvr>
                                        <p:cTn id="52" dur="770" fill="hold"/>
                                        <p:tgtEl>
                                          <p:spTgt spid="6"/>
                                        </p:tgtEl>
                                        <p:attrNameLst>
                                          <p:attrName>ppt_y</p:attrName>
                                        </p:attrNameLst>
                                      </p:cBhvr>
                                      <p:to>
                                        <p:strVal val="(#ppt_y+0.4)"/>
                                      </p:to>
                                    </p:set>
                                    <p:anim from="(#ppt_y+0.4)" to="(#ppt_y)" calcmode="lin" valueType="num">
                                      <p:cBhvr>
                                        <p:cTn id="53" dur="1230" accel="100000" fill="hold">
                                          <p:stCondLst>
                                            <p:cond delay="770"/>
                                          </p:stCondLst>
                                        </p:cTn>
                                        <p:tgtEl>
                                          <p:spTgt spid="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9" grpId="0"/>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66</a:t>
            </a:fld>
            <a:endParaRPr lang="zh-CN" altLang="en-US"/>
          </a:p>
        </p:txBody>
      </p:sp>
      <p:sp>
        <p:nvSpPr>
          <p:cNvPr id="109" name="文本框 108"/>
          <p:cNvSpPr txBox="1"/>
          <p:nvPr/>
        </p:nvSpPr>
        <p:spPr>
          <a:xfrm>
            <a:off x="1280795" y="1721485"/>
            <a:ext cx="8650605" cy="3415030"/>
          </a:xfrm>
          <a:prstGeom prst="rect">
            <a:avLst/>
          </a:prstGeom>
          <a:noFill/>
          <a:ln w="9525">
            <a:noFill/>
          </a:ln>
        </p:spPr>
        <p:txBody>
          <a:bodyPr wrap="square">
            <a:spAutoFit/>
          </a:bodyPr>
          <a:lstStyle/>
          <a:p>
            <a:pPr indent="0" fontAlgn="auto">
              <a:lnSpc>
                <a:spcPct val="15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独立重复试验的概念</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一般地，在</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相同条件</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下重复做的</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次试验</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各次试验的结果相互独立</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次独立重复试验．</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独立重复试验必须满足两个特征：</a:t>
            </a:r>
          </a:p>
          <a:p>
            <a:pPr indent="0" fontAlgn="auto">
              <a:lnSpc>
                <a:spcPct val="15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每次试验的条件完全相同，有关事件的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概率保持不变</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pPr indent="0" fontAlgn="auto">
              <a:lnSpc>
                <a:spcPct val="15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各次试验的结果</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互不影响</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，即各次试验相互独立</a:t>
            </a:r>
            <a:r>
              <a:rPr lang="zh-CN" sz="1050" b="0">
                <a:ea typeface="宋体" panose="02010600030101010101" pitchFamily="2" charset="-122"/>
              </a:rPr>
              <a:t>．</a:t>
            </a:r>
            <a:endParaRPr lang="zh-CN" altLang="en-US"/>
          </a:p>
        </p:txBody>
      </p:sp>
      <p:sp>
        <p:nvSpPr>
          <p:cNvPr id="4" name="文本框 3"/>
          <p:cNvSpPr txBox="1"/>
          <p:nvPr/>
        </p:nvSpPr>
        <p:spPr>
          <a:xfrm>
            <a:off x="585470" y="996315"/>
            <a:ext cx="4658360" cy="521970"/>
          </a:xfrm>
          <a:prstGeom prst="rect">
            <a:avLst/>
          </a:prstGeom>
          <a:noFill/>
        </p:spPr>
        <p:txBody>
          <a:bodyPr wrap="none" rtlCol="0" anchor="t">
            <a:spAutoFit/>
          </a:bodyPr>
          <a:lstStyle/>
          <a:p>
            <a:r>
              <a:rPr lang="zh-CN" sz="2800">
                <a:solidFill>
                  <a:schemeClr val="bg1"/>
                </a:solidFill>
                <a:latin typeface="+mn-ea"/>
                <a:cs typeface="+mn-ea"/>
                <a:sym typeface="+mn-ea"/>
              </a:rPr>
              <a:t>3．独立重复试验与二项分布</a:t>
            </a:r>
            <a:endParaRPr lang="zh-CN" altLang="en-US"/>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2.5"/>
                                          </p:val>
                                        </p:tav>
                                        <p:tav tm="100000">
                                          <p:val>
                                            <p:strVal val="#ppt_w"/>
                                          </p:val>
                                        </p:tav>
                                      </p:tavLst>
                                    </p:anim>
                                    <p:anim calcmode="lin" valueType="num">
                                      <p:cBhvr>
                                        <p:cTn id="8" dur="500" fill="hold"/>
                                        <p:tgtEl>
                                          <p:spTgt spid="4"/>
                                        </p:tgtEl>
                                        <p:attrNameLst>
                                          <p:attrName>ppt_h</p:attrName>
                                        </p:attrNameLst>
                                      </p:cBhvr>
                                      <p:tavLst>
                                        <p:tav tm="0">
                                          <p:val>
                                            <p:strVal val="#ppt_h*0.01"/>
                                          </p:val>
                                        </p:tav>
                                        <p:tav tm="100000">
                                          <p:val>
                                            <p:strVal val="#ppt_h"/>
                                          </p:val>
                                        </p:tav>
                                      </p:tavLst>
                                    </p:anim>
                                    <p:anim calcmode="lin" valueType="num">
                                      <p:cBhvr>
                                        <p:cTn id="9" dur="500" fill="hold"/>
                                        <p:tgtEl>
                                          <p:spTgt spid="4"/>
                                        </p:tgtEl>
                                        <p:attrNameLst>
                                          <p:attrName>ppt_x</p:attrName>
                                        </p:attrNameLst>
                                      </p:cBhvr>
                                      <p:tavLst>
                                        <p:tav tm="0">
                                          <p:val>
                                            <p:strVal val="#ppt_x"/>
                                          </p:val>
                                        </p:tav>
                                        <p:tav tm="100000">
                                          <p:val>
                                            <p:strVal val="#ppt_x"/>
                                          </p:val>
                                        </p:tav>
                                      </p:tavLst>
                                    </p:anim>
                                    <p:anim calcmode="lin" valueType="num">
                                      <p:cBhvr>
                                        <p:cTn id="10" dur="500" fill="hold"/>
                                        <p:tgtEl>
                                          <p:spTgt spid="4"/>
                                        </p:tgtEl>
                                        <p:attrNameLst>
                                          <p:attrName>ppt_y</p:attrName>
                                        </p:attrNameLst>
                                      </p:cBhvr>
                                      <p:tavLst>
                                        <p:tav tm="0">
                                          <p:val>
                                            <p:strVal val="#ppt_h+1"/>
                                          </p:val>
                                        </p:tav>
                                        <p:tav tm="100000">
                                          <p:val>
                                            <p:strVal val="#ppt_y"/>
                                          </p:val>
                                        </p:tav>
                                      </p:tavLst>
                                    </p:anim>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109"/>
                                        </p:tgtEl>
                                        <p:attrNameLst>
                                          <p:attrName>style.visibility</p:attrName>
                                        </p:attrNameLst>
                                      </p:cBhvr>
                                      <p:to>
                                        <p:strVal val="visible"/>
                                      </p:to>
                                    </p:set>
                                    <p:anim calcmode="lin" valueType="num">
                                      <p:cBhvr>
                                        <p:cTn id="16" dur="500" fill="hold"/>
                                        <p:tgtEl>
                                          <p:spTgt spid="109"/>
                                        </p:tgtEl>
                                        <p:attrNameLst>
                                          <p:attrName>ppt_w</p:attrName>
                                        </p:attrNameLst>
                                      </p:cBhvr>
                                      <p:tavLst>
                                        <p:tav tm="0">
                                          <p:val>
                                            <p:strVal val="#ppt_w*0.05"/>
                                          </p:val>
                                        </p:tav>
                                        <p:tav tm="100000">
                                          <p:val>
                                            <p:strVal val="#ppt_w"/>
                                          </p:val>
                                        </p:tav>
                                      </p:tavLst>
                                    </p:anim>
                                    <p:anim calcmode="lin" valueType="num">
                                      <p:cBhvr>
                                        <p:cTn id="17" dur="500" fill="hold"/>
                                        <p:tgtEl>
                                          <p:spTgt spid="109"/>
                                        </p:tgtEl>
                                        <p:attrNameLst>
                                          <p:attrName>ppt_h</p:attrName>
                                        </p:attrNameLst>
                                      </p:cBhvr>
                                      <p:tavLst>
                                        <p:tav tm="0">
                                          <p:val>
                                            <p:strVal val="#ppt_h"/>
                                          </p:val>
                                        </p:tav>
                                        <p:tav tm="100000">
                                          <p:val>
                                            <p:strVal val="#ppt_h"/>
                                          </p:val>
                                        </p:tav>
                                      </p:tavLst>
                                    </p:anim>
                                    <p:anim calcmode="lin" valueType="num">
                                      <p:cBhvr>
                                        <p:cTn id="18" dur="500" fill="hold"/>
                                        <p:tgtEl>
                                          <p:spTgt spid="109"/>
                                        </p:tgtEl>
                                        <p:attrNameLst>
                                          <p:attrName>ppt_x</p:attrName>
                                        </p:attrNameLst>
                                      </p:cBhvr>
                                      <p:tavLst>
                                        <p:tav tm="0">
                                          <p:val>
                                            <p:strVal val="#ppt_x-.2"/>
                                          </p:val>
                                        </p:tav>
                                        <p:tav tm="100000">
                                          <p:val>
                                            <p:strVal val="#ppt_x"/>
                                          </p:val>
                                        </p:tav>
                                      </p:tavLst>
                                    </p:anim>
                                    <p:anim calcmode="lin" valueType="num">
                                      <p:cBhvr>
                                        <p:cTn id="19" dur="500" fill="hold"/>
                                        <p:tgtEl>
                                          <p:spTgt spid="109"/>
                                        </p:tgtEl>
                                        <p:attrNameLst>
                                          <p:attrName>ppt_y</p:attrName>
                                        </p:attrNameLst>
                                      </p:cBhvr>
                                      <p:tavLst>
                                        <p:tav tm="0">
                                          <p:val>
                                            <p:strVal val="#ppt_y"/>
                                          </p:val>
                                        </p:tav>
                                        <p:tav tm="100000">
                                          <p:val>
                                            <p:strVal val="#ppt_y"/>
                                          </p:val>
                                        </p:tav>
                                      </p:tavLst>
                                    </p:anim>
                                    <p:animEffect transition="in" filter="fade">
                                      <p:cBhvr>
                                        <p:cTn id="20"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67</a:t>
            </a:fld>
            <a:endParaRPr lang="zh-CN" altLang="en-US"/>
          </a:p>
        </p:txBody>
      </p:sp>
      <p:sp>
        <p:nvSpPr>
          <p:cNvPr id="109" name="文本框 108"/>
          <p:cNvSpPr txBox="1"/>
          <p:nvPr/>
        </p:nvSpPr>
        <p:spPr>
          <a:xfrm>
            <a:off x="812800" y="1063625"/>
            <a:ext cx="10032365" cy="2306955"/>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二项分布的概念与分布列</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一般地，在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次独立重复试验中，设事件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发生的次数为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，在每次试验中事件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p(0&lt;p&lt;1)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，那么在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次独立重复试验中，事件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恰好发生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次的概率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此时称随机变量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服从二项分布．记作</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，并称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为成功概率．</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于是得到二项分布的分布列如表所示：</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3" name="表格 2"/>
          <p:cNvGraphicFramePr/>
          <p:nvPr/>
        </p:nvGraphicFramePr>
        <p:xfrm>
          <a:off x="1967230" y="3697605"/>
          <a:ext cx="7352665" cy="1771650"/>
        </p:xfrm>
        <a:graphic>
          <a:graphicData uri="http://schemas.openxmlformats.org/drawingml/2006/table">
            <a:tbl>
              <a:tblPr firstRow="1" bandRow="1">
                <a:tableStyleId>{5940675A-B579-460E-94D1-54222C63F5DA}</a:tableStyleId>
              </a:tblPr>
              <a:tblGrid>
                <a:gridCol w="815340"/>
                <a:gridCol w="1377315"/>
                <a:gridCol w="1630680"/>
                <a:gridCol w="260985"/>
                <a:gridCol w="1612900"/>
                <a:gridCol w="280035"/>
                <a:gridCol w="1375410"/>
              </a:tblGrid>
              <a:tr h="885825">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ξ</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0</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1</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k</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n</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5825">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P</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18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en-US" sz="1800" b="0">
                          <a:solidFill>
                            <a:schemeClr val="bg1"/>
                          </a:solidFill>
                          <a:latin typeface="Times New Roman" panose="02020603050405020304" pitchFamily="18" charset="0"/>
                          <a:cs typeface="Times New Roman" panose="02020603050405020304" pitchFamily="18" charset="0"/>
                        </a:rPr>
                        <a:t>(1－p)</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n</a:t>
                      </a:r>
                      <a:endParaRPr lang="en-US" altLang="en-US" sz="1800" b="0" i="1" baseline="3000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18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en-US" sz="1800" b="0">
                          <a:solidFill>
                            <a:schemeClr val="bg1"/>
                          </a:solidFill>
                          <a:latin typeface="Times New Roman" panose="02020603050405020304" pitchFamily="18" charset="0"/>
                          <a:cs typeface="Times New Roman" panose="02020603050405020304" pitchFamily="18" charset="0"/>
                        </a:rPr>
                        <a:t>(1－p)</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1800" b="0" baseline="30000">
                          <a:solidFill>
                            <a:schemeClr val="bg1"/>
                          </a:solidFill>
                          <a:latin typeface="Times New Roman" panose="02020603050405020304" pitchFamily="18" charset="0"/>
                          <a:cs typeface="Times New Roman" panose="02020603050405020304" pitchFamily="18" charset="0"/>
                        </a:rPr>
                        <a:t>－1</a:t>
                      </a:r>
                      <a:endParaRPr lang="en-US" altLang="en-US" sz="1800" b="0" i="1" baseline="3000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18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1800" b="0">
                          <a:solidFill>
                            <a:schemeClr val="bg1"/>
                          </a:solidFill>
                          <a:latin typeface="Times New Roman" panose="02020603050405020304" pitchFamily="18" charset="0"/>
                          <a:cs typeface="Times New Roman" panose="02020603050405020304" pitchFamily="18" charset="0"/>
                        </a:rPr>
                        <a:t>(1－p)</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1800" b="0" baseline="30000">
                          <a:solidFill>
                            <a:schemeClr val="bg1"/>
                          </a:solidFill>
                          <a:latin typeface="Times New Roman" panose="02020603050405020304" pitchFamily="18" charset="0"/>
                          <a:cs typeface="Times New Roman" panose="02020603050405020304" pitchFamily="18" charset="0"/>
                        </a:rPr>
                        <a:t>－k</a:t>
                      </a:r>
                      <a:endParaRPr lang="en-US" altLang="en-US" sz="1800" b="0" i="1" baseline="3000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18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18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1800" b="0">
                          <a:solidFill>
                            <a:schemeClr val="bg1"/>
                          </a:solidFill>
                          <a:latin typeface="Times New Roman" panose="02020603050405020304" pitchFamily="18" charset="0"/>
                          <a:cs typeface="Times New Roman" panose="02020603050405020304" pitchFamily="18" charset="0"/>
                        </a:rPr>
                        <a:t>(1－p)</a:t>
                      </a:r>
                      <a:r>
                        <a:rPr lang="en-US" sz="18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0</a:t>
                      </a:r>
                      <a:endParaRPr lang="en-US" altLang="en-US" sz="1800" b="0" i="1" baseline="3000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strips(downLeft)">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68</a:t>
            </a:fld>
            <a:endParaRPr lang="zh-CN" altLang="en-US"/>
          </a:p>
        </p:txBody>
      </p:sp>
      <p:sp>
        <p:nvSpPr>
          <p:cNvPr id="109" name="文本框 108"/>
          <p:cNvSpPr txBox="1"/>
          <p:nvPr/>
        </p:nvSpPr>
        <p:spPr>
          <a:xfrm>
            <a:off x="603250" y="1520825"/>
            <a:ext cx="10979150" cy="829945"/>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二项分布的数学期望和方差</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如果随机变量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服从二项分布，即</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X ~B(n,p)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，那么</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E(X)=np,D</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=np</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1-p</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10" name="文本框 109"/>
          <p:cNvSpPr txBox="1"/>
          <p:nvPr/>
        </p:nvSpPr>
        <p:spPr>
          <a:xfrm>
            <a:off x="736600" y="2544445"/>
            <a:ext cx="10775315" cy="2837815"/>
          </a:xfrm>
          <a:prstGeom prst="rect">
            <a:avLst/>
          </a:prstGeom>
          <a:noFill/>
          <a:ln w="9525">
            <a:noFill/>
          </a:ln>
        </p:spPr>
        <p:txBody>
          <a:bodyPr wrap="square">
            <a:spAutoFit/>
          </a:bodyPr>
          <a:lstStyle/>
          <a:p>
            <a:pPr indent="266700"/>
            <a:r>
              <a:rPr lang="en-US" altLang="zh-CN" sz="1050" b="0">
                <a:cs typeface="楷体_GB2312" charset="0"/>
              </a:rPr>
              <a:t> </a:t>
            </a:r>
            <a:endParaRPr lang="zh-CN" sz="1050" b="0">
              <a:cs typeface="楷体_GB2312" charset="0"/>
            </a:endParaRPr>
          </a:p>
          <a:p>
            <a:pPr indent="266700"/>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         判断一个随机变量是否服从二项分布的关键：</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①</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独立性，</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②</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重复性，即试验是独立重复地进行</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n</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次．一般地，若试验可以看作是一个只有两种可能结果</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和</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的独立重复试验，则</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n</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次试验中</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发生的次数</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服从二项分布．注意在实际应用中往往出现</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较大</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很大</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非常大</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频率近似等于概率</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等字眼，这表明试验可视为独立重复试验．</a:t>
            </a:r>
          </a:p>
          <a:p>
            <a:r>
              <a:rPr lang="zh-CN" sz="2400" b="0">
                <a:solidFill>
                  <a:srgbClr val="00B0F0"/>
                </a:solidFill>
                <a:latin typeface="楷体" panose="02010609060101010101" pitchFamily="49" charset="-122"/>
                <a:ea typeface="楷体" panose="02010609060101010101" pitchFamily="49" charset="-122"/>
                <a:cs typeface="楷体" panose="02010609060101010101" pitchFamily="49" charset="-122"/>
              </a:rPr>
              <a:t>二项分布模型和超几何分布模型最主要的区别在于二项分布是有放回抽样，而超几何分布是不放回抽样</a:t>
            </a:r>
            <a:r>
              <a:rPr lang="zh-CN" sz="1050" b="0">
                <a:solidFill>
                  <a:srgbClr val="00B0F0"/>
                </a:solidFill>
                <a:latin typeface="Times New Roman" panose="02020603050405020304" pitchFamily="18" charset="0"/>
                <a:cs typeface="楷体_GB2312" charset="0"/>
              </a:rPr>
              <a:t>．</a:t>
            </a:r>
            <a:endParaRPr lang="zh-CN" altLang="en-US" sz="1050" b="0">
              <a:solidFill>
                <a:srgbClr val="00B0F0"/>
              </a:solidFill>
              <a:latin typeface="Times New Roman" panose="02020603050405020304" pitchFamily="18" charset="0"/>
              <a:cs typeface="楷体_GB2312" charset="0"/>
            </a:endParaRPr>
          </a:p>
        </p:txBody>
      </p:sp>
      <p:pic>
        <p:nvPicPr>
          <p:cNvPr id="6" name="图片 5"/>
          <p:cNvPicPr>
            <a:picLocks noChangeAspect="1"/>
          </p:cNvPicPr>
          <p:nvPr/>
        </p:nvPicPr>
        <p:blipFill>
          <a:blip r:embed="rId2" cstate="print"/>
          <a:stretch>
            <a:fillRect/>
          </a:stretch>
        </p:blipFill>
        <p:spPr>
          <a:xfrm>
            <a:off x="918027" y="2717810"/>
            <a:ext cx="1133475" cy="419100"/>
          </a:xfrm>
          <a:prstGeom prst="rect">
            <a:avLst/>
          </a:prstGeom>
        </p:spPr>
      </p:pic>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500" fill="hold"/>
                                        <p:tgtEl>
                                          <p:spTgt spid="109"/>
                                        </p:tgtEl>
                                        <p:attrNameLst>
                                          <p:attrName>ppt_w</p:attrName>
                                        </p:attrNameLst>
                                      </p:cBhvr>
                                      <p:tavLst>
                                        <p:tav tm="0">
                                          <p:val>
                                            <p:strVal val="#ppt_w*0.05"/>
                                          </p:val>
                                        </p:tav>
                                        <p:tav tm="100000">
                                          <p:val>
                                            <p:strVal val="#ppt_w"/>
                                          </p:val>
                                        </p:tav>
                                      </p:tavLst>
                                    </p:anim>
                                    <p:anim calcmode="lin" valueType="num">
                                      <p:cBhvr>
                                        <p:cTn id="8" dur="500" fill="hold"/>
                                        <p:tgtEl>
                                          <p:spTgt spid="109"/>
                                        </p:tgtEl>
                                        <p:attrNameLst>
                                          <p:attrName>ppt_h</p:attrName>
                                        </p:attrNameLst>
                                      </p:cBhvr>
                                      <p:tavLst>
                                        <p:tav tm="0">
                                          <p:val>
                                            <p:strVal val="#ppt_h"/>
                                          </p:val>
                                        </p:tav>
                                        <p:tav tm="100000">
                                          <p:val>
                                            <p:strVal val="#ppt_h"/>
                                          </p:val>
                                        </p:tav>
                                      </p:tavLst>
                                    </p:anim>
                                    <p:anim calcmode="lin" valueType="num">
                                      <p:cBhvr>
                                        <p:cTn id="9" dur="500" fill="hold"/>
                                        <p:tgtEl>
                                          <p:spTgt spid="109"/>
                                        </p:tgtEl>
                                        <p:attrNameLst>
                                          <p:attrName>ppt_x</p:attrName>
                                        </p:attrNameLst>
                                      </p:cBhvr>
                                      <p:tavLst>
                                        <p:tav tm="0">
                                          <p:val>
                                            <p:strVal val="#ppt_x-.2"/>
                                          </p:val>
                                        </p:tav>
                                        <p:tav tm="100000">
                                          <p:val>
                                            <p:strVal val="#ppt_x"/>
                                          </p:val>
                                        </p:tav>
                                      </p:tavLst>
                                    </p:anim>
                                    <p:anim calcmode="lin" valueType="num">
                                      <p:cBhvr>
                                        <p:cTn id="10" dur="500" fill="hold"/>
                                        <p:tgtEl>
                                          <p:spTgt spid="109"/>
                                        </p:tgtEl>
                                        <p:attrNameLst>
                                          <p:attrName>ppt_y</p:attrName>
                                        </p:attrNameLst>
                                      </p:cBhvr>
                                      <p:tavLst>
                                        <p:tav tm="0">
                                          <p:val>
                                            <p:strVal val="#ppt_y"/>
                                          </p:val>
                                        </p:tav>
                                        <p:tav tm="100000">
                                          <p:val>
                                            <p:strVal val="#ppt_y"/>
                                          </p:val>
                                        </p:tav>
                                      </p:tavLst>
                                    </p:anim>
                                    <p:animEffect transition="in" filter="fade">
                                      <p:cBhvr>
                                        <p:cTn id="11" dur="500"/>
                                        <p:tgtEl>
                                          <p:spTgt spid="109"/>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500" fill="hold">
                                          <p:stCondLst>
                                            <p:cond delay="0"/>
                                          </p:stCondLst>
                                        </p:cTn>
                                        <p:tgtEl>
                                          <p:spTgt spid="110"/>
                                        </p:tgtEl>
                                        <p:attrNameLst>
                                          <p:attrName>style.visibility</p:attrName>
                                        </p:attrNameLst>
                                      </p:cBhvr>
                                      <p:to>
                                        <p:strVal val="visible"/>
                                      </p:to>
                                    </p:set>
                                    <p:anim calcmode="lin" valueType="num">
                                      <p:cBhvr>
                                        <p:cTn id="16" dur="500" fill="hold"/>
                                        <p:tgtEl>
                                          <p:spTgt spid="110"/>
                                        </p:tgtEl>
                                        <p:attrNameLst>
                                          <p:attrName>ppt_w</p:attrName>
                                        </p:attrNameLst>
                                      </p:cBhvr>
                                      <p:tavLst>
                                        <p:tav tm="0">
                                          <p:val>
                                            <p:strVal val="#ppt_w*0.05"/>
                                          </p:val>
                                        </p:tav>
                                        <p:tav tm="100000">
                                          <p:val>
                                            <p:strVal val="#ppt_w"/>
                                          </p:val>
                                        </p:tav>
                                      </p:tavLst>
                                    </p:anim>
                                    <p:anim calcmode="lin" valueType="num">
                                      <p:cBhvr>
                                        <p:cTn id="17" dur="500" fill="hold"/>
                                        <p:tgtEl>
                                          <p:spTgt spid="110"/>
                                        </p:tgtEl>
                                        <p:attrNameLst>
                                          <p:attrName>ppt_h</p:attrName>
                                        </p:attrNameLst>
                                      </p:cBhvr>
                                      <p:tavLst>
                                        <p:tav tm="0">
                                          <p:val>
                                            <p:strVal val="#ppt_h"/>
                                          </p:val>
                                        </p:tav>
                                        <p:tav tm="100000">
                                          <p:val>
                                            <p:strVal val="#ppt_h"/>
                                          </p:val>
                                        </p:tav>
                                      </p:tavLst>
                                    </p:anim>
                                    <p:anim calcmode="lin" valueType="num">
                                      <p:cBhvr>
                                        <p:cTn id="18" dur="500" fill="hold"/>
                                        <p:tgtEl>
                                          <p:spTgt spid="110"/>
                                        </p:tgtEl>
                                        <p:attrNameLst>
                                          <p:attrName>ppt_x</p:attrName>
                                        </p:attrNameLst>
                                      </p:cBhvr>
                                      <p:tavLst>
                                        <p:tav tm="0">
                                          <p:val>
                                            <p:strVal val="#ppt_x-.2"/>
                                          </p:val>
                                        </p:tav>
                                        <p:tav tm="100000">
                                          <p:val>
                                            <p:strVal val="#ppt_x"/>
                                          </p:val>
                                        </p:tav>
                                      </p:tavLst>
                                    </p:anim>
                                    <p:anim calcmode="lin" valueType="num">
                                      <p:cBhvr>
                                        <p:cTn id="19" dur="500" fill="hold"/>
                                        <p:tgtEl>
                                          <p:spTgt spid="110"/>
                                        </p:tgtEl>
                                        <p:attrNameLst>
                                          <p:attrName>ppt_y</p:attrName>
                                        </p:attrNameLst>
                                      </p:cBhvr>
                                      <p:tavLst>
                                        <p:tav tm="0">
                                          <p:val>
                                            <p:strVal val="#ppt_y"/>
                                          </p:val>
                                        </p:tav>
                                        <p:tav tm="100000">
                                          <p:val>
                                            <p:strVal val="#ppt_y"/>
                                          </p:val>
                                        </p:tav>
                                      </p:tavLst>
                                    </p:anim>
                                    <p:animEffect transition="in" filter="fade">
                                      <p:cBhvr>
                                        <p:cTn id="20" dur="500"/>
                                        <p:tgtEl>
                                          <p:spTgt spid="110"/>
                                        </p:tgtEl>
                                      </p:cBhvr>
                                    </p:animEffect>
                                  </p:childTnLst>
                                </p:cTn>
                              </p:par>
                              <p:par>
                                <p:cTn id="21" presetID="54" presetClass="entr" presetSubtype="0" accel="100000" fill="hold" nodeType="withEffect">
                                  <p:stCondLst>
                                    <p:cond delay="0"/>
                                  </p:stCondLst>
                                  <p:childTnLst>
                                    <p:set>
                                      <p:cBhvr>
                                        <p:cTn id="22" dur="500"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strVal val="#ppt_w*0.05"/>
                                          </p:val>
                                        </p:tav>
                                        <p:tav tm="100000">
                                          <p:val>
                                            <p:strVal val="#ppt_w"/>
                                          </p:val>
                                        </p:tav>
                                      </p:tavLst>
                                    </p:anim>
                                    <p:anim calcmode="lin" valueType="num">
                                      <p:cBhvr>
                                        <p:cTn id="24" dur="500" fill="hold"/>
                                        <p:tgtEl>
                                          <p:spTgt spid="6"/>
                                        </p:tgtEl>
                                        <p:attrNameLst>
                                          <p:attrName>ppt_h</p:attrName>
                                        </p:attrNameLst>
                                      </p:cBhvr>
                                      <p:tavLst>
                                        <p:tav tm="0">
                                          <p:val>
                                            <p:strVal val="#ppt_h"/>
                                          </p:val>
                                        </p:tav>
                                        <p:tav tm="100000">
                                          <p:val>
                                            <p:strVal val="#ppt_h"/>
                                          </p:val>
                                        </p:tav>
                                      </p:tavLst>
                                    </p:anim>
                                    <p:anim calcmode="lin" valueType="num">
                                      <p:cBhvr>
                                        <p:cTn id="25" dur="500" fill="hold"/>
                                        <p:tgtEl>
                                          <p:spTgt spid="6"/>
                                        </p:tgtEl>
                                        <p:attrNameLst>
                                          <p:attrName>ppt_x</p:attrName>
                                        </p:attrNameLst>
                                      </p:cBhvr>
                                      <p:tavLst>
                                        <p:tav tm="0">
                                          <p:val>
                                            <p:strVal val="#ppt_x-.2"/>
                                          </p:val>
                                        </p:tav>
                                        <p:tav tm="100000">
                                          <p:val>
                                            <p:strVal val="#ppt_x"/>
                                          </p:val>
                                        </p:tav>
                                      </p:tavLst>
                                    </p:anim>
                                    <p:anim calcmode="lin" valueType="num">
                                      <p:cBhvr>
                                        <p:cTn id="26" dur="500" fill="hold"/>
                                        <p:tgtEl>
                                          <p:spTgt spid="6"/>
                                        </p:tgtEl>
                                        <p:attrNameLst>
                                          <p:attrName>ppt_y</p:attrName>
                                        </p:attrNameLst>
                                      </p:cBhvr>
                                      <p:tavLst>
                                        <p:tav tm="0">
                                          <p:val>
                                            <p:strVal val="#ppt_y"/>
                                          </p:val>
                                        </p:tav>
                                        <p:tav tm="100000">
                                          <p:val>
                                            <p:strVal val="#ppt_y"/>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69</a:t>
            </a:fld>
            <a:endParaRPr lang="zh-CN" altLang="en-US"/>
          </a:p>
        </p:txBody>
      </p:sp>
      <p:sp>
        <p:nvSpPr>
          <p:cNvPr id="110" name="文本框 109"/>
          <p:cNvSpPr txBox="1"/>
          <p:nvPr/>
        </p:nvSpPr>
        <p:spPr>
          <a:xfrm>
            <a:off x="927735" y="3556635"/>
            <a:ext cx="10337165" cy="2799715"/>
          </a:xfrm>
          <a:prstGeom prst="rect">
            <a:avLst/>
          </a:prstGeom>
          <a:noFill/>
          <a:ln w="9525">
            <a:noFill/>
          </a:ln>
        </p:spPr>
        <p:txBody>
          <a:bodyPr wrap="square">
            <a:spAutoFit/>
          </a:bodyPr>
          <a:lstStyle/>
          <a:p>
            <a:pPr indent="0"/>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正态曲线的特点</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曲线位于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轴上方，与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轴不相交；</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曲线是</a:t>
            </a:r>
            <a:r>
              <a:rPr lang="zh-CN" sz="2200" b="1">
                <a:solidFill>
                  <a:srgbClr val="FF0000"/>
                </a:solidFill>
                <a:latin typeface="宋体" panose="02010600030101010101" pitchFamily="2" charset="-122"/>
                <a:ea typeface="宋体" panose="02010600030101010101" pitchFamily="2" charset="-122"/>
                <a:cs typeface="宋体" panose="02010600030101010101" pitchFamily="2" charset="-122"/>
              </a:rPr>
              <a:t>单峰</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的，关于直线</a:t>
            </a:r>
            <a:r>
              <a:rPr lang="en-US" sz="2200" b="1">
                <a:solidFill>
                  <a:srgbClr val="FF0000"/>
                </a:solidFill>
                <a:latin typeface="宋体" panose="02010600030101010101" pitchFamily="2" charset="-122"/>
                <a:ea typeface="宋体" panose="02010600030101010101" pitchFamily="2" charset="-122"/>
                <a:cs typeface="宋体" panose="02010600030101010101" pitchFamily="2" charset="-122"/>
              </a:rPr>
              <a:t>x</a:t>
            </a:r>
            <a:r>
              <a:rPr lang="zh-CN" sz="22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200" b="1">
                <a:solidFill>
                  <a:srgbClr val="FF0000"/>
                </a:solidFill>
                <a:latin typeface="宋体" panose="02010600030101010101" pitchFamily="2" charset="-122"/>
                <a:ea typeface="宋体" panose="02010600030101010101" pitchFamily="2" charset="-122"/>
                <a:cs typeface="宋体" panose="02010600030101010101" pitchFamily="2" charset="-122"/>
              </a:rPr>
              <a:t>μ</a:t>
            </a:r>
            <a:r>
              <a:rPr lang="zh-CN" sz="2200" b="1">
                <a:solidFill>
                  <a:srgbClr val="FF0000"/>
                </a:solidFill>
                <a:latin typeface="宋体" panose="02010600030101010101" pitchFamily="2" charset="-122"/>
                <a:ea typeface="宋体" panose="02010600030101010101" pitchFamily="2" charset="-122"/>
                <a:cs typeface="宋体" panose="02010600030101010101" pitchFamily="2" charset="-122"/>
              </a:rPr>
              <a:t>对称</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曲线在</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处达到峰值</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σ(1)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④</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曲线与</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轴之间的</a:t>
            </a:r>
            <a:r>
              <a:rPr lang="en-US" sz="2200" b="1">
                <a:solidFill>
                  <a:srgbClr val="FF0000"/>
                </a:solidFill>
                <a:latin typeface="宋体" panose="02010600030101010101" pitchFamily="2" charset="-122"/>
                <a:ea typeface="宋体" panose="02010600030101010101" pitchFamily="2" charset="-122"/>
                <a:cs typeface="宋体" panose="02010600030101010101" pitchFamily="2" charset="-122"/>
              </a:rPr>
              <a:t>面积为1</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⑤</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当</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一定时，曲线的位置由</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确定，曲线随着</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的变化而沿</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轴平移；</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⑥</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当</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一定时，曲线的形状由σ确定，σ越小，曲线越</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瘦高</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，表示总体的分布越集中；σ越大，曲线越</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矮胖</a:t>
            </a:r>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，表示总体的分布越分散．</a:t>
            </a:r>
            <a:endParaRPr lang="zh-CN" alt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99720" y="872490"/>
            <a:ext cx="3591560" cy="521970"/>
          </a:xfrm>
          <a:prstGeom prst="rect">
            <a:avLst/>
          </a:prstGeom>
          <a:noFill/>
        </p:spPr>
        <p:txBody>
          <a:bodyPr wrap="none" rtlCol="0" anchor="t">
            <a:spAutoFit/>
          </a:bodyPr>
          <a:lstStyle/>
          <a:p>
            <a:r>
              <a:rPr lang="zh-CN" sz="2800">
                <a:solidFill>
                  <a:schemeClr val="bg1"/>
                </a:solidFill>
                <a:latin typeface="+mn-ea"/>
                <a:cs typeface="+mn-ea"/>
                <a:sym typeface="+mn-ea"/>
              </a:rPr>
              <a:t>4．正态分布及其应用</a:t>
            </a:r>
            <a:endParaRPr lang="zh-CN" altLang="en-US"/>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7" name="图片 6"/>
          <p:cNvPicPr>
            <a:picLocks noChangeAspect="1"/>
          </p:cNvPicPr>
          <p:nvPr/>
        </p:nvPicPr>
        <p:blipFill>
          <a:blip r:embed="rId2" cstate="print"/>
          <a:stretch>
            <a:fillRect/>
          </a:stretch>
        </p:blipFill>
        <p:spPr>
          <a:xfrm>
            <a:off x="1071880" y="1451610"/>
            <a:ext cx="6276975" cy="2105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10"/>
                                        </p:tgtEl>
                                        <p:attrNameLst>
                                          <p:attrName>style.visibility</p:attrName>
                                        </p:attrNameLst>
                                      </p:cBhvr>
                                      <p:to>
                                        <p:strVal val="visible"/>
                                      </p:to>
                                    </p:set>
                                    <p:animEffect transition="in" filter="strips(downLeft)">
                                      <p:cBhvr>
                                        <p:cTn id="1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13" name="矩形 12"/>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
        <p:nvSpPr>
          <p:cNvPr id="100" name="文本框 99"/>
          <p:cNvSpPr txBox="1"/>
          <p:nvPr/>
        </p:nvSpPr>
        <p:spPr>
          <a:xfrm>
            <a:off x="423545" y="976947"/>
            <a:ext cx="5080000" cy="763270"/>
          </a:xfrm>
          <a:prstGeom prst="rect">
            <a:avLst/>
          </a:prstGeom>
          <a:noFill/>
          <a:ln w="9525">
            <a:noFill/>
          </a:ln>
        </p:spPr>
        <p:txBody>
          <a:bodyPr>
            <a:spAutoFit/>
          </a:bodyPr>
          <a:lstStyle/>
          <a:p>
            <a:pPr algn="just">
              <a:lnSpc>
                <a:spcPct val="156000"/>
              </a:lnSpc>
              <a:spcBef>
                <a:spcPts val="1400"/>
              </a:spcBef>
              <a:spcAft>
                <a:spcPts val="1450"/>
              </a:spcAft>
            </a:pPr>
            <a:r>
              <a:rPr lang="en-US" altLang="zh-CN" sz="2800" kern="100" dirty="0">
                <a:solidFill>
                  <a:schemeClr val="bg1"/>
                </a:solidFill>
                <a:latin typeface="+mn-ea"/>
              </a:rPr>
              <a:t>3．事件间的关系及运算</a:t>
            </a:r>
          </a:p>
        </p:txBody>
      </p:sp>
      <p:pic>
        <p:nvPicPr>
          <p:cNvPr id="4" name="图片 3"/>
          <p:cNvPicPr>
            <a:picLocks noChangeAspect="1"/>
          </p:cNvPicPr>
          <p:nvPr/>
        </p:nvPicPr>
        <p:blipFill>
          <a:blip r:embed="rId2" cstate="print"/>
          <a:stretch>
            <a:fillRect/>
          </a:stretch>
        </p:blipFill>
        <p:spPr>
          <a:xfrm>
            <a:off x="5889625" y="976630"/>
            <a:ext cx="4819650" cy="4848225"/>
          </a:xfrm>
          <a:prstGeom prst="rect">
            <a:avLst/>
          </a:prstGeom>
        </p:spPr>
      </p:pic>
      <p:sp>
        <p:nvSpPr>
          <p:cNvPr id="101" name="文本框 100"/>
          <p:cNvSpPr txBox="1"/>
          <p:nvPr/>
        </p:nvSpPr>
        <p:spPr>
          <a:xfrm>
            <a:off x="1216660" y="1855470"/>
            <a:ext cx="4137025" cy="3969385"/>
          </a:xfrm>
          <a:prstGeom prst="rect">
            <a:avLst/>
          </a:prstGeom>
          <a:noFill/>
          <a:ln w="9525">
            <a:noFill/>
          </a:ln>
        </p:spPr>
        <p:txBody>
          <a:bodyPr wrap="square">
            <a:spAutoFit/>
          </a:bodyPr>
          <a:lstStyle/>
          <a:p>
            <a:pPr algn="l" fontAlgn="auto">
              <a:lnSpc>
                <a:spcPct val="150000"/>
              </a:lnSpc>
              <a:buNone/>
            </a:pPr>
            <a:r>
              <a:rPr lang="en-US" altLang="zh-CN" sz="2400" b="0" dirty="0">
                <a:solidFill>
                  <a:srgbClr val="0070C0"/>
                </a:solidFill>
                <a:latin typeface="楷体" panose="02010609060101010101" pitchFamily="49" charset="-122"/>
                <a:ea typeface="楷体" panose="02010609060101010101" pitchFamily="49" charset="-122"/>
              </a:rPr>
              <a:t>    </a:t>
            </a:r>
            <a:r>
              <a:rPr lang="zh-CN" altLang="zh-CN" sz="2400" b="0" dirty="0">
                <a:solidFill>
                  <a:srgbClr val="0070C0"/>
                </a:solidFill>
                <a:latin typeface="楷体" panose="02010609060101010101" pitchFamily="49" charset="-122"/>
                <a:ea typeface="楷体" panose="02010609060101010101" pitchFamily="49" charset="-122"/>
              </a:rPr>
              <a:t>对立事件是针对两个事件来说的，是一种特殊的互斥事件．一般地，若两个事件对立，则这两个事件一定是互斥事件；若两个事件互斥，但这两个事件不一定是对立事件．</a:t>
            </a:r>
            <a:endParaRPr lang="zh-CN" altLang="zh-CN" sz="2400" dirty="0">
              <a:solidFill>
                <a:srgbClr val="0070C0"/>
              </a:solidFill>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3" cstate="print"/>
          <a:stretch>
            <a:fillRect/>
          </a:stretch>
        </p:blipFill>
        <p:spPr>
          <a:xfrm>
            <a:off x="740227" y="2031375"/>
            <a:ext cx="1133475" cy="419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 calcmode="lin" valueType="num">
                                      <p:cBhvr>
                                        <p:cTn id="7" dur="500" fill="hold"/>
                                        <p:tgtEl>
                                          <p:spTgt spid="10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0">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00">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10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5" presetClass="entr" presetSubtype="1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checkerboard(across)">
                                      <p:cBhvr>
                                        <p:cTn id="2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70</a:t>
            </a:fld>
            <a:endParaRPr lang="zh-CN" altLang="en-US"/>
          </a:p>
        </p:txBody>
      </p:sp>
      <p:sp>
        <p:nvSpPr>
          <p:cNvPr id="110" name="文本框 109"/>
          <p:cNvSpPr txBox="1"/>
          <p:nvPr/>
        </p:nvSpPr>
        <p:spPr>
          <a:xfrm>
            <a:off x="803275" y="1803400"/>
            <a:ext cx="10422255" cy="3046095"/>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正态分布的定义及表示</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若对于任何实数</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&lt;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，随机变量</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满足</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&lt;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i="1" baseline="3000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φ</a:t>
            </a:r>
            <a:r>
              <a:rPr lang="en-US" sz="24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baseline="-25000">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即由直线</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，正态曲线及</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轴围成的曲边梯形的面积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，则称随机变量</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服从正态分布，记作</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正态分布的</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原则</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①P(μ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σ&lt;X≤μ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0.682 7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②P(μ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2σ&lt;X≤μ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0.954 5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③P(μ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3σ&lt;X≤μ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0.997 3</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2000"/>
                                        <p:tgtEl>
                                          <p:spTgt spid="110"/>
                                        </p:tgtEl>
                                      </p:cBhvr>
                                    </p:animEffect>
                                    <p:anim calcmode="lin" valueType="num">
                                      <p:cBhvr>
                                        <p:cTn id="8" dur="2000" fill="hold"/>
                                        <p:tgtEl>
                                          <p:spTgt spid="110"/>
                                        </p:tgtEl>
                                        <p:attrNameLst>
                                          <p:attrName>ppt_w</p:attrName>
                                        </p:attrNameLst>
                                      </p:cBhvr>
                                      <p:tavLst>
                                        <p:tav tm="0" fmla="#ppt_w*sin(2.5*pi*$)">
                                          <p:val>
                                            <p:fltVal val="0"/>
                                          </p:val>
                                        </p:tav>
                                        <p:tav tm="100000">
                                          <p:val>
                                            <p:fltVal val="1"/>
                                          </p:val>
                                        </p:tav>
                                      </p:tavLst>
                                    </p:anim>
                                    <p:anim calcmode="lin" valueType="num">
                                      <p:cBhvr>
                                        <p:cTn id="9" dur="2000" fill="hold"/>
                                        <p:tgtEl>
                                          <p:spTgt spid="1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71</a:t>
            </a:fld>
            <a:endParaRPr lang="zh-CN" altLang="en-US"/>
          </a:p>
        </p:txBody>
      </p:sp>
      <p:sp>
        <p:nvSpPr>
          <p:cNvPr id="8" name="文本框 7"/>
          <p:cNvSpPr txBox="1"/>
          <p:nvPr/>
        </p:nvSpPr>
        <p:spPr>
          <a:xfrm>
            <a:off x="1734696" y="953770"/>
            <a:ext cx="3344545" cy="553085"/>
          </a:xfrm>
          <a:prstGeom prst="rect">
            <a:avLst/>
          </a:prstGeom>
          <a:noFill/>
        </p:spPr>
        <p:txBody>
          <a:bodyPr wrap="none" rtlCol="0">
            <a:spAutoFit/>
          </a:bodyPr>
          <a:lstStyle/>
          <a:p>
            <a:r>
              <a:rPr lang="zh-CN" altLang="en-US" sz="3000" b="1" dirty="0">
                <a:latin typeface="微软雅黑" panose="020B0503020204020204" charset="-122"/>
                <a:ea typeface="微软雅黑" panose="020B0503020204020204" charset="-122"/>
                <a:hlinkClick r:id="rId2" action="ppaction://hlinksldjump"/>
              </a:rPr>
              <a:t>核心方法 重点突破</a:t>
            </a:r>
            <a:endParaRPr lang="zh-CN" altLang="en-US" sz="3000" b="1" dirty="0">
              <a:latin typeface="微软雅黑" panose="020B0503020204020204" charset="-122"/>
              <a:ea typeface="微软雅黑" panose="020B0503020204020204" charset="-122"/>
            </a:endParaRPr>
          </a:p>
        </p:txBody>
      </p:sp>
      <p:sp>
        <p:nvSpPr>
          <p:cNvPr id="16" name="Freeform 18"/>
          <p:cNvSpPr>
            <a:spLocks noEditPoints="1"/>
          </p:cNvSpPr>
          <p:nvPr/>
        </p:nvSpPr>
        <p:spPr bwMode="auto">
          <a:xfrm>
            <a:off x="908314" y="902157"/>
            <a:ext cx="619628" cy="656544"/>
          </a:xfrm>
          <a:custGeom>
            <a:avLst/>
            <a:gdLst>
              <a:gd name="T0" fmla="*/ 283 w 568"/>
              <a:gd name="T1" fmla="*/ 574 h 601"/>
              <a:gd name="T2" fmla="*/ 284 w 568"/>
              <a:gd name="T3" fmla="*/ 333 h 601"/>
              <a:gd name="T4" fmla="*/ 453 w 568"/>
              <a:gd name="T5" fmla="*/ 301 h 601"/>
              <a:gd name="T6" fmla="*/ 347 w 568"/>
              <a:gd name="T7" fmla="*/ 343 h 601"/>
              <a:gd name="T8" fmla="*/ 95 w 568"/>
              <a:gd name="T9" fmla="*/ 214 h 601"/>
              <a:gd name="T10" fmla="*/ 127 w 568"/>
              <a:gd name="T11" fmla="*/ 218 h 601"/>
              <a:gd name="T12" fmla="*/ 168 w 568"/>
              <a:gd name="T13" fmla="*/ 222 h 601"/>
              <a:gd name="T14" fmla="*/ 167 w 568"/>
              <a:gd name="T15" fmla="*/ 195 h 601"/>
              <a:gd name="T16" fmla="*/ 284 w 568"/>
              <a:gd name="T17" fmla="*/ 303 h 601"/>
              <a:gd name="T18" fmla="*/ 413 w 568"/>
              <a:gd name="T19" fmla="*/ 209 h 601"/>
              <a:gd name="T20" fmla="*/ 442 w 568"/>
              <a:gd name="T21" fmla="*/ 204 h 601"/>
              <a:gd name="T22" fmla="*/ 458 w 568"/>
              <a:gd name="T23" fmla="*/ 210 h 601"/>
              <a:gd name="T24" fmla="*/ 416 w 568"/>
              <a:gd name="T25" fmla="*/ 256 h 601"/>
              <a:gd name="T26" fmla="*/ 489 w 568"/>
              <a:gd name="T27" fmla="*/ 341 h 601"/>
              <a:gd name="T28" fmla="*/ 467 w 568"/>
              <a:gd name="T29" fmla="*/ 263 h 601"/>
              <a:gd name="T30" fmla="*/ 467 w 568"/>
              <a:gd name="T31" fmla="*/ 500 h 601"/>
              <a:gd name="T32" fmla="*/ 494 w 568"/>
              <a:gd name="T33" fmla="*/ 494 h 601"/>
              <a:gd name="T34" fmla="*/ 310 w 568"/>
              <a:gd name="T35" fmla="*/ 595 h 601"/>
              <a:gd name="T36" fmla="*/ 285 w 568"/>
              <a:gd name="T37" fmla="*/ 601 h 601"/>
              <a:gd name="T38" fmla="*/ 75 w 568"/>
              <a:gd name="T39" fmla="*/ 494 h 601"/>
              <a:gd name="T40" fmla="*/ 102 w 568"/>
              <a:gd name="T41" fmla="*/ 500 h 601"/>
              <a:gd name="T42" fmla="*/ 102 w 568"/>
              <a:gd name="T43" fmla="*/ 263 h 601"/>
              <a:gd name="T44" fmla="*/ 80 w 568"/>
              <a:gd name="T45" fmla="*/ 341 h 601"/>
              <a:gd name="T46" fmla="*/ 142 w 568"/>
              <a:gd name="T47" fmla="*/ 252 h 601"/>
              <a:gd name="T48" fmla="*/ 62 w 568"/>
              <a:gd name="T49" fmla="*/ 400 h 601"/>
              <a:gd name="T50" fmla="*/ 74 w 568"/>
              <a:gd name="T51" fmla="*/ 424 h 601"/>
              <a:gd name="T52" fmla="*/ 85 w 568"/>
              <a:gd name="T53" fmla="*/ 446 h 601"/>
              <a:gd name="T54" fmla="*/ 45 w 568"/>
              <a:gd name="T55" fmla="*/ 475 h 601"/>
              <a:gd name="T56" fmla="*/ 28 w 568"/>
              <a:gd name="T57" fmla="*/ 377 h 601"/>
              <a:gd name="T58" fmla="*/ 54 w 568"/>
              <a:gd name="T59" fmla="*/ 333 h 601"/>
              <a:gd name="T60" fmla="*/ 473 w 568"/>
              <a:gd name="T61" fmla="*/ 381 h 601"/>
              <a:gd name="T62" fmla="*/ 463 w 568"/>
              <a:gd name="T63" fmla="*/ 406 h 601"/>
              <a:gd name="T64" fmla="*/ 455 w 568"/>
              <a:gd name="T65" fmla="*/ 431 h 601"/>
              <a:gd name="T66" fmla="*/ 450 w 568"/>
              <a:gd name="T67" fmla="*/ 450 h 601"/>
              <a:gd name="T68" fmla="*/ 482 w 568"/>
              <a:gd name="T69" fmla="*/ 363 h 601"/>
              <a:gd name="T70" fmla="*/ 513 w 568"/>
              <a:gd name="T71" fmla="*/ 360 h 601"/>
              <a:gd name="T72" fmla="*/ 282 w 568"/>
              <a:gd name="T73" fmla="*/ 0 h 601"/>
              <a:gd name="T74" fmla="*/ 418 w 568"/>
              <a:gd name="T75" fmla="*/ 107 h 601"/>
              <a:gd name="T76" fmla="*/ 394 w 568"/>
              <a:gd name="T77" fmla="*/ 179 h 601"/>
              <a:gd name="T78" fmla="*/ 365 w 568"/>
              <a:gd name="T79" fmla="*/ 81 h 601"/>
              <a:gd name="T80" fmla="*/ 194 w 568"/>
              <a:gd name="T81" fmla="*/ 183 h 601"/>
              <a:gd name="T82" fmla="*/ 152 w 568"/>
              <a:gd name="T83" fmla="*/ 154 h 601"/>
              <a:gd name="T84" fmla="*/ 198 w 568"/>
              <a:gd name="T85" fmla="*/ 4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10" name="文本框 109"/>
          <p:cNvSpPr txBox="1"/>
          <p:nvPr/>
        </p:nvSpPr>
        <p:spPr>
          <a:xfrm>
            <a:off x="908050" y="1678305"/>
            <a:ext cx="5080000" cy="521970"/>
          </a:xfrm>
          <a:prstGeom prst="rect">
            <a:avLst/>
          </a:prstGeom>
          <a:noFill/>
          <a:ln w="9525">
            <a:noFill/>
          </a:ln>
        </p:spPr>
        <p:txBody>
          <a:bodyPr>
            <a:spAutoFit/>
          </a:bodyPr>
          <a:lstStyle/>
          <a:p>
            <a:pPr indent="0"/>
            <a:r>
              <a:rPr lang="zh-CN" sz="2800" u="none">
                <a:solidFill>
                  <a:schemeClr val="bg1"/>
                </a:solidFill>
                <a:latin typeface="+mn-ea"/>
                <a:cs typeface="+mn-ea"/>
              </a:rPr>
              <a:t>方法1</a:t>
            </a:r>
            <a:r>
              <a:rPr lang="zh-CN" sz="2800">
                <a:solidFill>
                  <a:schemeClr val="bg1"/>
                </a:solidFill>
                <a:latin typeface="+mn-ea"/>
                <a:cs typeface="+mn-ea"/>
              </a:rPr>
              <a:t>    </a:t>
            </a:r>
            <a:r>
              <a:rPr lang="zh-CN" sz="2800" u="none">
                <a:solidFill>
                  <a:schemeClr val="bg1"/>
                </a:solidFill>
                <a:latin typeface="+mn-ea"/>
                <a:cs typeface="+mn-ea"/>
              </a:rPr>
              <a:t>条件概率的求法</a:t>
            </a:r>
            <a:r>
              <a:rPr lang="zh-CN" sz="1600" b="1">
                <a:ea typeface="黑体" panose="02010609060101010101" charset="-122"/>
              </a:rPr>
              <a:t>　</a:t>
            </a:r>
            <a:endParaRPr lang="zh-CN" altLang="en-US"/>
          </a:p>
        </p:txBody>
      </p:sp>
      <p:sp>
        <p:nvSpPr>
          <p:cNvPr id="111" name="文本框 110"/>
          <p:cNvSpPr txBox="1"/>
          <p:nvPr/>
        </p:nvSpPr>
        <p:spPr>
          <a:xfrm>
            <a:off x="908050" y="3768725"/>
            <a:ext cx="10173970" cy="2099310"/>
          </a:xfrm>
          <a:prstGeom prst="rect">
            <a:avLst/>
          </a:prstGeom>
          <a:noFill/>
          <a:ln w="9525">
            <a:noFill/>
          </a:ln>
        </p:spPr>
        <p:txBody>
          <a:bodyPr wrap="square">
            <a:spAutoFit/>
          </a:bodyPr>
          <a:lstStyle/>
          <a:p>
            <a:pPr indent="266700"/>
            <a:endParaRPr lang="zh-CN" sz="1050" b="0">
              <a:ea typeface="宋体" panose="02010600030101010101" pitchFamily="2" charset="-122"/>
            </a:endParaRPr>
          </a:p>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第二步，计算概率．这里有两种方法：方法一，直接利用条件概率的计算公式计算条件概率，即先分别计算出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，再利用公式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P(B|A)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P（AB）</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计算；方法二，对于古典概型，可以利用缩小样本空间的观点来计算，在这种观点下，原来的样本空间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Ω</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缩小为已知的条件事件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，原来的事件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缩小为事件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，再利用公式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计算．</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965835" y="2200275"/>
            <a:ext cx="9384030" cy="1568450"/>
          </a:xfrm>
          <a:prstGeom prst="rect">
            <a:avLst/>
          </a:prstGeom>
          <a:noFill/>
        </p:spPr>
        <p:txBody>
          <a:bodyPr wrap="square" rtlCol="0" anchor="t">
            <a:spAutoFit/>
          </a:bodyPr>
          <a:lstStyle/>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计算条件概率时，可按以下步骤进行：</a:t>
            </a:r>
          </a:p>
          <a:p>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第一步，判断是否为条件概率．若题目中出现</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在</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前提下</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等字眼，一般为条件概率．题目中若没有出现上述字眼，但已知事件的出现影响所求事件的概率时，也需注意是否为条件概率．</a:t>
            </a:r>
            <a:endPar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3" name="图片 2"/>
          <p:cNvPicPr>
            <a:picLocks noChangeAspect="1"/>
          </p:cNvPicPr>
          <p:nvPr/>
        </p:nvPicPr>
        <p:blipFill>
          <a:blip r:embed="rId3" cstate="print"/>
          <a:stretch>
            <a:fillRect/>
          </a:stretch>
        </p:blipFill>
        <p:spPr>
          <a:xfrm>
            <a:off x="6561455" y="5436870"/>
            <a:ext cx="1771650" cy="619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80">
                                          <p:stCondLst>
                                            <p:cond delay="0"/>
                                          </p:stCondLst>
                                        </p:cTn>
                                        <p:tgtEl>
                                          <p:spTgt spid="110"/>
                                        </p:tgtEl>
                                      </p:cBhvr>
                                    </p:animEffect>
                                    <p:anim calcmode="lin" valueType="num">
                                      <p:cBhvr>
                                        <p:cTn id="8" dur="1822" tmFilter="0,0; 0.14,0.36; 0.43,0.73; 0.71,0.91; 1.0,1.0">
                                          <p:stCondLst>
                                            <p:cond delay="0"/>
                                          </p:stCondLst>
                                        </p:cTn>
                                        <p:tgtEl>
                                          <p:spTgt spid="1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10"/>
                                        </p:tgtEl>
                                      </p:cBhvr>
                                      <p:to x="100000" y="60000"/>
                                    </p:animScale>
                                    <p:animScale>
                                      <p:cBhvr>
                                        <p:cTn id="14" dur="166" decel="50000">
                                          <p:stCondLst>
                                            <p:cond delay="676"/>
                                          </p:stCondLst>
                                        </p:cTn>
                                        <p:tgtEl>
                                          <p:spTgt spid="110"/>
                                        </p:tgtEl>
                                      </p:cBhvr>
                                      <p:to x="100000" y="100000"/>
                                    </p:animScale>
                                    <p:animScale>
                                      <p:cBhvr>
                                        <p:cTn id="15" dur="26">
                                          <p:stCondLst>
                                            <p:cond delay="1312"/>
                                          </p:stCondLst>
                                        </p:cTn>
                                        <p:tgtEl>
                                          <p:spTgt spid="110"/>
                                        </p:tgtEl>
                                      </p:cBhvr>
                                      <p:to x="100000" y="80000"/>
                                    </p:animScale>
                                    <p:animScale>
                                      <p:cBhvr>
                                        <p:cTn id="16" dur="166" decel="50000">
                                          <p:stCondLst>
                                            <p:cond delay="1338"/>
                                          </p:stCondLst>
                                        </p:cTn>
                                        <p:tgtEl>
                                          <p:spTgt spid="110"/>
                                        </p:tgtEl>
                                      </p:cBhvr>
                                      <p:to x="100000" y="100000"/>
                                    </p:animScale>
                                    <p:animScale>
                                      <p:cBhvr>
                                        <p:cTn id="17" dur="26">
                                          <p:stCondLst>
                                            <p:cond delay="1642"/>
                                          </p:stCondLst>
                                        </p:cTn>
                                        <p:tgtEl>
                                          <p:spTgt spid="110"/>
                                        </p:tgtEl>
                                      </p:cBhvr>
                                      <p:to x="100000" y="90000"/>
                                    </p:animScale>
                                    <p:animScale>
                                      <p:cBhvr>
                                        <p:cTn id="18" dur="166" decel="50000">
                                          <p:stCondLst>
                                            <p:cond delay="1668"/>
                                          </p:stCondLst>
                                        </p:cTn>
                                        <p:tgtEl>
                                          <p:spTgt spid="110"/>
                                        </p:tgtEl>
                                      </p:cBhvr>
                                      <p:to x="100000" y="100000"/>
                                    </p:animScale>
                                    <p:animScale>
                                      <p:cBhvr>
                                        <p:cTn id="19" dur="26">
                                          <p:stCondLst>
                                            <p:cond delay="1808"/>
                                          </p:stCondLst>
                                        </p:cTn>
                                        <p:tgtEl>
                                          <p:spTgt spid="110"/>
                                        </p:tgtEl>
                                      </p:cBhvr>
                                      <p:to x="100000" y="95000"/>
                                    </p:animScale>
                                    <p:animScale>
                                      <p:cBhvr>
                                        <p:cTn id="20" dur="166" decel="50000">
                                          <p:stCondLst>
                                            <p:cond delay="1834"/>
                                          </p:stCondLst>
                                        </p:cTn>
                                        <p:tgtEl>
                                          <p:spTgt spid="1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checkerboard(across)">
                                      <p:cBhvr>
                                        <p:cTn id="30" dur="500"/>
                                        <p:tgtEl>
                                          <p:spTgt spid="111"/>
                                        </p:tgtEl>
                                      </p:cBhvr>
                                    </p:animEffect>
                                  </p:childTnLst>
                                </p:cTn>
                              </p:par>
                              <p:par>
                                <p:cTn id="31" presetID="2" presetClass="entr" presetSubtype="4"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72</a:t>
            </a:fld>
            <a:endParaRPr lang="zh-CN" altLang="en-US"/>
          </a:p>
        </p:txBody>
      </p:sp>
      <p:sp>
        <p:nvSpPr>
          <p:cNvPr id="3" name="文本框 2"/>
          <p:cNvSpPr txBox="1"/>
          <p:nvPr/>
        </p:nvSpPr>
        <p:spPr>
          <a:xfrm>
            <a:off x="559435" y="1091565"/>
            <a:ext cx="10415905" cy="829945"/>
          </a:xfrm>
          <a:prstGeom prst="rect">
            <a:avLst/>
          </a:prstGeom>
          <a:noFill/>
        </p:spPr>
        <p:txBody>
          <a:bodyPr wrap="square" rtlCol="0" anchor="t">
            <a:spAutoFit/>
          </a:bodyPr>
          <a:lstStyle/>
          <a:p>
            <a:r>
              <a:rPr lang="en-US" sz="2400">
                <a:solidFill>
                  <a:schemeClr val="bg1"/>
                </a:solidFill>
                <a:latin typeface="Times New Roman" panose="02020603050405020304" pitchFamily="18" charset="0"/>
                <a:cs typeface="仿宋_GB2312" charset="0"/>
                <a:sym typeface="+mn-ea"/>
              </a:rPr>
              <a:t>      </a:t>
            </a:r>
            <a:r>
              <a:rPr lang="zh-CN" altLang="en-US" sz="2400">
                <a:solidFill>
                  <a:schemeClr val="bg1"/>
                </a:solidFill>
                <a:latin typeface="Times New Roman" panose="02020603050405020304" pitchFamily="18" charset="0"/>
                <a:cs typeface="仿宋_GB2312" charset="0"/>
                <a:sym typeface="+mn-ea"/>
              </a:rPr>
              <a:t>例</a:t>
            </a:r>
            <a:r>
              <a:rPr lang="en-US" altLang="zh-CN" sz="2400">
                <a:solidFill>
                  <a:schemeClr val="bg1"/>
                </a:solidFill>
                <a:latin typeface="Times New Roman" panose="02020603050405020304" pitchFamily="18" charset="0"/>
                <a:cs typeface="仿宋_GB2312" charset="0"/>
                <a:sym typeface="+mn-ea"/>
              </a:rPr>
              <a:t>1</a:t>
            </a:r>
            <a:r>
              <a:rPr lang="en-US" sz="2400">
                <a:solidFill>
                  <a:schemeClr val="bg1"/>
                </a:solidFill>
                <a:latin typeface="Times New Roman" panose="02020603050405020304" pitchFamily="18" charset="0"/>
                <a:cs typeface="仿宋_GB2312" charset="0"/>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东北三省三校</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2018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一模</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ea typeface="宋体" panose="02010600030101010101" pitchFamily="2" charset="-122"/>
                <a:sym typeface="+mn-ea"/>
              </a:rPr>
              <a:t>从标有</a:t>
            </a:r>
            <a:r>
              <a:rPr lang="en-US" sz="2400">
                <a:solidFill>
                  <a:schemeClr val="bg1"/>
                </a:solidFill>
                <a:latin typeface="Times New Roman" panose="02020603050405020304" pitchFamily="18" charset="0"/>
                <a:ea typeface="宋体" panose="02010600030101010101" pitchFamily="2" charset="-122"/>
                <a:sym typeface="+mn-ea"/>
              </a:rPr>
              <a:t>1</a:t>
            </a:r>
            <a:r>
              <a:rPr lang="zh-CN" sz="2400">
                <a:solidFill>
                  <a:schemeClr val="bg1"/>
                </a:solidFill>
                <a:latin typeface="Times New Roman" panose="02020603050405020304" pitchFamily="18" charset="0"/>
                <a:cs typeface="MingLiU_HKSCS" charset="0"/>
                <a:sym typeface="+mn-ea"/>
              </a:rPr>
              <a:t>，</a:t>
            </a:r>
            <a:r>
              <a:rPr lang="en-US" sz="2400">
                <a:solidFill>
                  <a:schemeClr val="bg1"/>
                </a:solidFill>
                <a:latin typeface="Times New Roman" panose="02020603050405020304" pitchFamily="18" charset="0"/>
                <a:cs typeface="Times New Roman" panose="02020603050405020304" pitchFamily="18" charset="0"/>
                <a:sym typeface="+mn-ea"/>
              </a:rPr>
              <a:t>2</a:t>
            </a:r>
            <a:r>
              <a:rPr lang="zh-CN" sz="2400">
                <a:solidFill>
                  <a:schemeClr val="bg1"/>
                </a:solidFill>
                <a:latin typeface="Times New Roman" panose="02020603050405020304" pitchFamily="18" charset="0"/>
                <a:cs typeface="MingLiU_HKSCS" charset="0"/>
                <a:sym typeface="+mn-ea"/>
              </a:rPr>
              <a:t>，</a:t>
            </a:r>
            <a:r>
              <a:rPr lang="en-US" sz="2400">
                <a:solidFill>
                  <a:schemeClr val="bg1"/>
                </a:solidFill>
                <a:latin typeface="Times New Roman" panose="02020603050405020304" pitchFamily="18" charset="0"/>
                <a:cs typeface="Times New Roman" panose="02020603050405020304" pitchFamily="18" charset="0"/>
                <a:sym typeface="+mn-ea"/>
              </a:rPr>
              <a:t>3</a:t>
            </a:r>
            <a:r>
              <a:rPr lang="zh-CN" sz="2400">
                <a:solidFill>
                  <a:schemeClr val="bg1"/>
                </a:solidFill>
                <a:latin typeface="Times New Roman" panose="02020603050405020304" pitchFamily="18" charset="0"/>
                <a:cs typeface="MingLiU_HKSCS" charset="0"/>
                <a:sym typeface="+mn-ea"/>
              </a:rPr>
              <a:t>，</a:t>
            </a:r>
            <a:r>
              <a:rPr lang="en-US" sz="2400">
                <a:solidFill>
                  <a:schemeClr val="bg1"/>
                </a:solidFill>
                <a:latin typeface="Times New Roman" panose="02020603050405020304" pitchFamily="18" charset="0"/>
                <a:cs typeface="Times New Roman" panose="02020603050405020304" pitchFamily="18" charset="0"/>
                <a:sym typeface="+mn-ea"/>
              </a:rPr>
              <a:t>4</a:t>
            </a:r>
            <a:r>
              <a:rPr lang="zh-CN" sz="2400">
                <a:solidFill>
                  <a:schemeClr val="bg1"/>
                </a:solidFill>
                <a:latin typeface="Times New Roman" panose="02020603050405020304" pitchFamily="18" charset="0"/>
                <a:cs typeface="MingLiU_HKSCS" charset="0"/>
                <a:sym typeface="+mn-ea"/>
              </a:rPr>
              <a:t>，</a:t>
            </a:r>
            <a:r>
              <a:rPr lang="en-US" sz="2400">
                <a:solidFill>
                  <a:schemeClr val="bg1"/>
                </a:solidFill>
                <a:latin typeface="Times New Roman" panose="02020603050405020304" pitchFamily="18" charset="0"/>
                <a:cs typeface="Times New Roman" panose="02020603050405020304" pitchFamily="18" charset="0"/>
                <a:sym typeface="+mn-ea"/>
              </a:rPr>
              <a:t>5</a:t>
            </a:r>
            <a:r>
              <a:rPr lang="zh-CN" sz="2400">
                <a:solidFill>
                  <a:schemeClr val="bg1"/>
                </a:solidFill>
                <a:ea typeface="宋体" panose="02010600030101010101" pitchFamily="2" charset="-122"/>
                <a:sym typeface="+mn-ea"/>
              </a:rPr>
              <a:t>的五张卡中</a:t>
            </a:r>
            <a:r>
              <a:rPr lang="zh-CN" sz="2400">
                <a:solidFill>
                  <a:schemeClr val="bg1"/>
                </a:solidFill>
                <a:latin typeface="Times New Roman" panose="02020603050405020304" pitchFamily="18" charset="0"/>
                <a:cs typeface="MingLiU_HKSCS" charset="0"/>
                <a:sym typeface="+mn-ea"/>
              </a:rPr>
              <a:t>，</a:t>
            </a:r>
            <a:r>
              <a:rPr lang="zh-CN" sz="2400">
                <a:solidFill>
                  <a:schemeClr val="bg1"/>
                </a:solidFill>
                <a:ea typeface="宋体" panose="02010600030101010101" pitchFamily="2" charset="-122"/>
                <a:sym typeface="+mn-ea"/>
              </a:rPr>
              <a:t>依次抽出</a:t>
            </a:r>
            <a:r>
              <a:rPr lang="en-US" sz="2400">
                <a:solidFill>
                  <a:schemeClr val="bg1"/>
                </a:solidFill>
                <a:latin typeface="Times New Roman" panose="02020603050405020304" pitchFamily="18" charset="0"/>
                <a:ea typeface="宋体" panose="02010600030101010101" pitchFamily="2" charset="-122"/>
                <a:sym typeface="+mn-ea"/>
              </a:rPr>
              <a:t>2</a:t>
            </a:r>
            <a:r>
              <a:rPr lang="zh-CN" sz="2400">
                <a:solidFill>
                  <a:schemeClr val="bg1"/>
                </a:solidFill>
                <a:ea typeface="宋体" panose="02010600030101010101" pitchFamily="2" charset="-122"/>
                <a:sym typeface="+mn-ea"/>
              </a:rPr>
              <a:t>张</a:t>
            </a:r>
            <a:r>
              <a:rPr lang="zh-CN" sz="2400">
                <a:solidFill>
                  <a:schemeClr val="bg1"/>
                </a:solidFill>
                <a:latin typeface="Times New Roman" panose="02020603050405020304" pitchFamily="18" charset="0"/>
                <a:cs typeface="MingLiU_HKSCS" charset="0"/>
                <a:sym typeface="+mn-ea"/>
              </a:rPr>
              <a:t>，</a:t>
            </a:r>
            <a:r>
              <a:rPr lang="zh-CN" sz="2400">
                <a:solidFill>
                  <a:schemeClr val="bg1"/>
                </a:solidFill>
                <a:ea typeface="宋体" panose="02010600030101010101" pitchFamily="2" charset="-122"/>
                <a:sym typeface="+mn-ea"/>
              </a:rPr>
              <a:t>则在第一次抽</a:t>
            </a:r>
            <a:r>
              <a:rPr lang="zh-CN" sz="2400">
                <a:solidFill>
                  <a:schemeClr val="bg1"/>
                </a:solidFill>
                <a:latin typeface="Times New Roman" panose="02020603050405020304" pitchFamily="18" charset="0"/>
                <a:ea typeface="宋体" panose="02010600030101010101" pitchFamily="2" charset="-122"/>
                <a:sym typeface="+mn-ea"/>
              </a:rPr>
              <a:t>到奇数的情况下</a:t>
            </a:r>
            <a:r>
              <a:rPr lang="zh-CN" sz="2400">
                <a:solidFill>
                  <a:schemeClr val="bg1"/>
                </a:solidFill>
                <a:latin typeface="Times New Roman" panose="02020603050405020304" pitchFamily="18" charset="0"/>
                <a:cs typeface="MingLiU_HKSCS" charset="0"/>
                <a:sym typeface="+mn-ea"/>
              </a:rPr>
              <a:t>，</a:t>
            </a:r>
            <a:r>
              <a:rPr lang="zh-CN" sz="2400">
                <a:solidFill>
                  <a:schemeClr val="bg1"/>
                </a:solidFill>
                <a:latin typeface="Times New Roman" panose="02020603050405020304" pitchFamily="18" charset="0"/>
                <a:ea typeface="宋体" panose="02010600030101010101" pitchFamily="2" charset="-122"/>
                <a:sym typeface="+mn-ea"/>
              </a:rPr>
              <a:t>第二次抽到偶数的概率为</a:t>
            </a:r>
            <a:r>
              <a:rPr lang="en-US" sz="2400">
                <a:solidFill>
                  <a:schemeClr val="bg1"/>
                </a:solidFill>
                <a:latin typeface="Times New Roman" panose="02020603050405020304" pitchFamily="18" charset="0"/>
                <a:ea typeface="宋体" panose="02010600030101010101" pitchFamily="2" charset="-122"/>
                <a:sym typeface="+mn-ea"/>
              </a:rPr>
              <a:t>(</a:t>
            </a:r>
            <a:r>
              <a:rPr lang="zh-CN" sz="2400">
                <a:solidFill>
                  <a:schemeClr val="bg1"/>
                </a:solidFill>
                <a:ea typeface="宋体" panose="02010600030101010101" pitchFamily="2" charset="-122"/>
                <a:sym typeface="+mn-ea"/>
              </a:rPr>
              <a:t>　　</a:t>
            </a:r>
            <a:r>
              <a:rPr lang="en-US" sz="2400">
                <a:solidFill>
                  <a:schemeClr val="bg1"/>
                </a:solidFill>
                <a:latin typeface="Times New Roman" panose="02020603050405020304" pitchFamily="18" charset="0"/>
                <a:ea typeface="宋体" panose="02010600030101010101" pitchFamily="2" charset="-122"/>
                <a:sym typeface="+mn-ea"/>
              </a:rPr>
              <a:t>)</a:t>
            </a:r>
            <a:endParaRPr lang="zh-CN" altLang="en-US" sz="2400">
              <a:solidFill>
                <a:schemeClr val="bg1"/>
              </a:solidFill>
              <a:ea typeface="宋体" panose="02010600030101010101" pitchFamily="2" charset="-122"/>
              <a:sym typeface="+mn-ea"/>
            </a:endParaRPr>
          </a:p>
        </p:txBody>
      </p:sp>
      <p:sp>
        <p:nvSpPr>
          <p:cNvPr id="6" name="矩形 5"/>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7" name="图片 6"/>
          <p:cNvPicPr>
            <a:picLocks noChangeAspect="1"/>
          </p:cNvPicPr>
          <p:nvPr/>
        </p:nvPicPr>
        <p:blipFill>
          <a:blip r:embed="rId2" cstate="print"/>
          <a:stretch>
            <a:fillRect/>
          </a:stretch>
        </p:blipFill>
        <p:spPr>
          <a:xfrm>
            <a:off x="2200275" y="2145665"/>
            <a:ext cx="6202045" cy="783590"/>
          </a:xfrm>
          <a:prstGeom prst="rect">
            <a:avLst/>
          </a:prstGeom>
        </p:spPr>
      </p:pic>
      <p:sp>
        <p:nvSpPr>
          <p:cNvPr id="8" name="文本框 7"/>
          <p:cNvSpPr txBox="1"/>
          <p:nvPr/>
        </p:nvSpPr>
        <p:spPr>
          <a:xfrm>
            <a:off x="1435735" y="5230495"/>
            <a:ext cx="1554480" cy="460375"/>
          </a:xfrm>
          <a:prstGeom prst="rect">
            <a:avLst/>
          </a:prstGeom>
          <a:noFill/>
        </p:spPr>
        <p:txBody>
          <a:bodyPr wrap="none" rtlCol="0" anchor="t">
            <a:spAutoFit/>
          </a:bodyPr>
          <a:lstStyle/>
          <a:p>
            <a:pPr algn="l"/>
            <a:r>
              <a:rPr 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【答案】B</a:t>
            </a:r>
            <a:endParaRPr lang="zh-CN" altLang="en-US"/>
          </a:p>
        </p:txBody>
      </p:sp>
      <p:pic>
        <p:nvPicPr>
          <p:cNvPr id="9" name="图片 8"/>
          <p:cNvPicPr>
            <a:picLocks noChangeAspect="1"/>
          </p:cNvPicPr>
          <p:nvPr/>
        </p:nvPicPr>
        <p:blipFill>
          <a:blip r:embed="rId3" cstate="print"/>
          <a:stretch>
            <a:fillRect/>
          </a:stretch>
        </p:blipFill>
        <p:spPr>
          <a:xfrm>
            <a:off x="1511300" y="3161665"/>
            <a:ext cx="6219825" cy="1590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18" presetClass="entr" presetSubtype="1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73</a:t>
            </a:fld>
            <a:endParaRPr lang="zh-CN" altLang="en-US"/>
          </a:p>
        </p:txBody>
      </p:sp>
      <p:sp>
        <p:nvSpPr>
          <p:cNvPr id="3" name="文本框 2"/>
          <p:cNvSpPr txBox="1"/>
          <p:nvPr/>
        </p:nvSpPr>
        <p:spPr>
          <a:xfrm>
            <a:off x="471170" y="864870"/>
            <a:ext cx="11472545" cy="1938020"/>
          </a:xfrm>
          <a:prstGeom prst="rect">
            <a:avLst/>
          </a:prstGeom>
          <a:noFill/>
        </p:spPr>
        <p:txBody>
          <a:bodyPr wrap="square" rtlCol="0" anchor="t">
            <a:spAutoFit/>
          </a:bodyPr>
          <a:lstStyle/>
          <a:p>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将外形相同的球分装在三个盒子，每盒</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个．其中，第一个盒子中有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个球标有字母</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个球标有字母</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；第二个盒子中有红球和白球各</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个；第三个盒子中有红球</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个，白球</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个．试验按如下规则进行：先在第一个盒子中任取一个球，若取得标有字母</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的球，则在第二个盒子中任取一个球；若第一次取得标有字母</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的球，则在第三个盒子中任取一个球．如果第二次取出的是红球，则试验成功．求试验成功的概率．</a:t>
            </a:r>
            <a:endPar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7" name="图片 6"/>
          <p:cNvPicPr>
            <a:picLocks noChangeAspect="1"/>
          </p:cNvPicPr>
          <p:nvPr/>
        </p:nvPicPr>
        <p:blipFill>
          <a:blip r:embed="rId2" cstate="print"/>
          <a:stretch>
            <a:fillRect/>
          </a:stretch>
        </p:blipFill>
        <p:spPr>
          <a:xfrm>
            <a:off x="227965" y="2887345"/>
            <a:ext cx="5705475" cy="3276600"/>
          </a:xfrm>
          <a:prstGeom prst="rect">
            <a:avLst/>
          </a:prstGeom>
        </p:spPr>
      </p:pic>
      <p:pic>
        <p:nvPicPr>
          <p:cNvPr id="8" name="图片 7"/>
          <p:cNvPicPr>
            <a:picLocks noChangeAspect="1"/>
          </p:cNvPicPr>
          <p:nvPr/>
        </p:nvPicPr>
        <p:blipFill>
          <a:blip r:embed="rId3" cstate="print"/>
          <a:stretch>
            <a:fillRect/>
          </a:stretch>
        </p:blipFill>
        <p:spPr>
          <a:xfrm>
            <a:off x="4739005" y="3957320"/>
            <a:ext cx="6400800" cy="1819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down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74</a:t>
            </a:fld>
            <a:endParaRPr lang="zh-CN" altLang="en-US"/>
          </a:p>
        </p:txBody>
      </p:sp>
      <p:sp>
        <p:nvSpPr>
          <p:cNvPr id="111" name="文本框 110"/>
          <p:cNvSpPr txBox="1"/>
          <p:nvPr/>
        </p:nvSpPr>
        <p:spPr>
          <a:xfrm>
            <a:off x="593725" y="1011555"/>
            <a:ext cx="7556500" cy="521970"/>
          </a:xfrm>
          <a:prstGeom prst="rect">
            <a:avLst/>
          </a:prstGeom>
          <a:noFill/>
          <a:ln w="9525">
            <a:noFill/>
          </a:ln>
        </p:spPr>
        <p:txBody>
          <a:bodyPr wrap="square">
            <a:spAutoFit/>
          </a:bodyPr>
          <a:lstStyle/>
          <a:p>
            <a:pPr indent="0"/>
            <a:r>
              <a:rPr lang="zh-CN" sz="2800" u="none">
                <a:solidFill>
                  <a:schemeClr val="bg1"/>
                </a:solidFill>
                <a:latin typeface="+mn-ea"/>
                <a:cs typeface="+mn-ea"/>
              </a:rPr>
              <a:t>方法2</a:t>
            </a:r>
            <a:r>
              <a:rPr lang="zh-CN" sz="2800">
                <a:solidFill>
                  <a:schemeClr val="bg1"/>
                </a:solidFill>
                <a:latin typeface="+mn-ea"/>
                <a:cs typeface="+mn-ea"/>
              </a:rPr>
              <a:t>    </a:t>
            </a:r>
            <a:r>
              <a:rPr lang="zh-CN" sz="2800" u="none">
                <a:solidFill>
                  <a:schemeClr val="bg1"/>
                </a:solidFill>
                <a:latin typeface="+mn-ea"/>
                <a:cs typeface="+mn-ea"/>
              </a:rPr>
              <a:t>相互独立事件的概率的求法</a:t>
            </a:r>
            <a:r>
              <a:rPr lang="zh-CN" sz="2800">
                <a:solidFill>
                  <a:schemeClr val="bg1"/>
                </a:solidFill>
                <a:latin typeface="+mn-ea"/>
                <a:cs typeface="+mn-ea"/>
              </a:rPr>
              <a:t>　</a:t>
            </a:r>
          </a:p>
        </p:txBody>
      </p:sp>
      <p:sp>
        <p:nvSpPr>
          <p:cNvPr id="112" name="文本框 111"/>
          <p:cNvSpPr txBox="1"/>
          <p:nvPr/>
        </p:nvSpPr>
        <p:spPr>
          <a:xfrm>
            <a:off x="1203960" y="1594485"/>
            <a:ext cx="9930130" cy="4569460"/>
          </a:xfrm>
          <a:prstGeom prst="rect">
            <a:avLst/>
          </a:prstGeom>
          <a:noFill/>
          <a:ln w="9525">
            <a:noFill/>
          </a:ln>
        </p:spPr>
        <p:txBody>
          <a:bodyPr wrap="square">
            <a:spAutoFit/>
          </a:bodyPr>
          <a:lstStyle/>
          <a:p>
            <a:pPr indent="266700"/>
            <a:endParaRPr lang="en-US" sz="1050" b="0">
              <a:latin typeface="Times New Roman" panose="02020603050405020304" pitchFamily="18" charset="0"/>
              <a:ea typeface="宋体" panose="02010600030101010101" pitchFamily="2" charset="-122"/>
            </a:endParaRPr>
          </a:p>
          <a:p>
            <a:pPr indent="266700" fontAlgn="auto">
              <a:lnSpc>
                <a:spcPct val="130000"/>
              </a:lnSpc>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首先要搞清事件间的关系，正确区分</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互斥事件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对立事件”．当且仅当事件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和事件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相互独立时，才有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P(A)·P(B)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中至少有一个发生：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A∪B.</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互斥，则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，否则不成立．</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若</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相互独立（不</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互斥）</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，则概率的求法如下：</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方法一：</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方法二：</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某些事件若含有较多的互斥事件，可考虑其对立事件的概率，这样可减少运算量，提高准确率．要注意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至多</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至少</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等题型的转化．</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3" name="图片 2"/>
          <p:cNvPicPr>
            <a:picLocks noChangeAspect="1"/>
          </p:cNvPicPr>
          <p:nvPr/>
        </p:nvPicPr>
        <p:blipFill>
          <a:blip r:embed="rId2" cstate="print"/>
          <a:stretch>
            <a:fillRect/>
          </a:stretch>
        </p:blipFill>
        <p:spPr>
          <a:xfrm>
            <a:off x="2395855" y="4320540"/>
            <a:ext cx="3695700" cy="276225"/>
          </a:xfrm>
          <a:prstGeom prst="rect">
            <a:avLst/>
          </a:prstGeom>
        </p:spPr>
      </p:pic>
      <p:pic>
        <p:nvPicPr>
          <p:cNvPr id="5" name="图片 4"/>
          <p:cNvPicPr>
            <a:picLocks noChangeAspect="1"/>
          </p:cNvPicPr>
          <p:nvPr/>
        </p:nvPicPr>
        <p:blipFill>
          <a:blip r:embed="rId3" cstate="print"/>
          <a:stretch>
            <a:fillRect/>
          </a:stretch>
        </p:blipFill>
        <p:spPr>
          <a:xfrm>
            <a:off x="2395855" y="4768850"/>
            <a:ext cx="2647950" cy="304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box(in)">
                                      <p:cBhvr>
                                        <p:cTn id="7" dur="20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2"/>
                                        </p:tgtEl>
                                        <p:attrNameLst>
                                          <p:attrName>style.visibility</p:attrName>
                                        </p:attrNameLst>
                                      </p:cBhvr>
                                      <p:to>
                                        <p:strVal val="visible"/>
                                      </p:to>
                                    </p:set>
                                    <p:anim calcmode="lin" valueType="num">
                                      <p:cBhvr>
                                        <p:cTn id="12" dur="1000" fill="hold"/>
                                        <p:tgtEl>
                                          <p:spTgt spid="112"/>
                                        </p:tgtEl>
                                        <p:attrNameLst>
                                          <p:attrName>ppt_w</p:attrName>
                                        </p:attrNameLst>
                                      </p:cBhvr>
                                      <p:tavLst>
                                        <p:tav tm="0">
                                          <p:val>
                                            <p:fltVal val="0"/>
                                          </p:val>
                                        </p:tav>
                                        <p:tav tm="100000">
                                          <p:val>
                                            <p:strVal val="#ppt_w"/>
                                          </p:val>
                                        </p:tav>
                                      </p:tavLst>
                                    </p:anim>
                                    <p:anim calcmode="lin" valueType="num">
                                      <p:cBhvr>
                                        <p:cTn id="13" dur="1000" fill="hold"/>
                                        <p:tgtEl>
                                          <p:spTgt spid="112"/>
                                        </p:tgtEl>
                                        <p:attrNameLst>
                                          <p:attrName>ppt_h</p:attrName>
                                        </p:attrNameLst>
                                      </p:cBhvr>
                                      <p:tavLst>
                                        <p:tav tm="0">
                                          <p:val>
                                            <p:fltVal val="0"/>
                                          </p:val>
                                        </p:tav>
                                        <p:tav tm="100000">
                                          <p:val>
                                            <p:strVal val="#ppt_h"/>
                                          </p:val>
                                        </p:tav>
                                      </p:tavLst>
                                    </p:anim>
                                    <p:anim calcmode="lin" valueType="num">
                                      <p:cBhvr>
                                        <p:cTn id="14" dur="1000" fill="hold"/>
                                        <p:tgtEl>
                                          <p:spTgt spid="11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2"/>
                                        </p:tgtEl>
                                        <p:attrNameLst>
                                          <p:attrName>ppt_y</p:attrName>
                                        </p:attrNameLst>
                                      </p:cBhvr>
                                      <p:tavLst>
                                        <p:tav tm="0" fmla="#ppt_y+(sin(-2*pi*(1-$))*-#ppt_x+cos(-2*pi*(1-$))*(1-#ppt_y))*(1-$)">
                                          <p:val>
                                            <p:fltVal val="0"/>
                                          </p:val>
                                        </p:tav>
                                        <p:tav tm="100000">
                                          <p:val>
                                            <p:fltVal val="1"/>
                                          </p:val>
                                        </p:tav>
                                      </p:tavLst>
                                    </p:anim>
                                  </p:childTnLst>
                                </p:cTn>
                              </p:par>
                              <p:par>
                                <p:cTn id="16" presetID="1"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75</a:t>
            </a:fld>
            <a:endParaRPr lang="zh-CN" altLang="en-US"/>
          </a:p>
        </p:txBody>
      </p:sp>
      <p:sp>
        <p:nvSpPr>
          <p:cNvPr id="3" name="文本框 2"/>
          <p:cNvSpPr txBox="1"/>
          <p:nvPr/>
        </p:nvSpPr>
        <p:spPr>
          <a:xfrm>
            <a:off x="619760" y="1073150"/>
            <a:ext cx="10333355" cy="1568450"/>
          </a:xfrm>
          <a:prstGeom prst="rect">
            <a:avLst/>
          </a:prstGeom>
          <a:noFill/>
        </p:spPr>
        <p:txBody>
          <a:bodyPr wrap="square" rtlCol="0" anchor="t">
            <a:spAutoFit/>
          </a:bodyPr>
          <a:lstStyle/>
          <a:p>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将一枚质地均匀的硬币连续抛掷</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n</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次，事件</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至少有一次正面向上</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的概率为     ，则</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n</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的最小值为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5  </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                             </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矩形 5"/>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
        <p:nvSpPr>
          <p:cNvPr id="7" name="文本框 6"/>
          <p:cNvSpPr txBox="1"/>
          <p:nvPr/>
        </p:nvSpPr>
        <p:spPr>
          <a:xfrm>
            <a:off x="1226185" y="5066030"/>
            <a:ext cx="1554480" cy="460375"/>
          </a:xfrm>
          <a:prstGeom prst="rect">
            <a:avLst/>
          </a:prstGeom>
          <a:noFill/>
        </p:spPr>
        <p:txBody>
          <a:bodyPr wrap="none" rtlCol="0" anchor="t">
            <a:spAutoFit/>
          </a:bodyPr>
          <a:lstStyle/>
          <a:p>
            <a:r>
              <a:rPr 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t>
            </a:r>
            <a:r>
              <a:rPr lang="en-US" sz="2400" i="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a:t>
            </a:r>
            <a:endParaRPr lang="zh-CN" altLang="en-US"/>
          </a:p>
        </p:txBody>
      </p:sp>
      <p:pic>
        <p:nvPicPr>
          <p:cNvPr id="8" name="图片 7"/>
          <p:cNvPicPr>
            <a:picLocks noChangeAspect="1"/>
          </p:cNvPicPr>
          <p:nvPr/>
        </p:nvPicPr>
        <p:blipFill>
          <a:blip r:embed="rId2" cstate="print"/>
          <a:stretch>
            <a:fillRect/>
          </a:stretch>
        </p:blipFill>
        <p:spPr>
          <a:xfrm>
            <a:off x="1162050" y="2997835"/>
            <a:ext cx="7384415" cy="1826260"/>
          </a:xfrm>
          <a:prstGeom prst="rect">
            <a:avLst/>
          </a:prstGeom>
        </p:spPr>
      </p:pic>
      <p:pic>
        <p:nvPicPr>
          <p:cNvPr id="9" name="图片 8"/>
          <p:cNvPicPr>
            <a:picLocks noChangeAspect="1"/>
          </p:cNvPicPr>
          <p:nvPr/>
        </p:nvPicPr>
        <p:blipFill>
          <a:blip r:embed="rId3" cstate="print"/>
          <a:stretch>
            <a:fillRect/>
          </a:stretch>
        </p:blipFill>
        <p:spPr>
          <a:xfrm>
            <a:off x="2009140" y="1412875"/>
            <a:ext cx="771525" cy="647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76</a:t>
            </a:fld>
            <a:endParaRPr lang="zh-CN" altLang="en-US"/>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6" name="图片 5"/>
          <p:cNvPicPr>
            <a:picLocks noChangeAspect="1"/>
          </p:cNvPicPr>
          <p:nvPr/>
        </p:nvPicPr>
        <p:blipFill>
          <a:blip r:embed="rId2" cstate="print"/>
          <a:stretch>
            <a:fillRect/>
          </a:stretch>
        </p:blipFill>
        <p:spPr>
          <a:xfrm>
            <a:off x="514350" y="1842770"/>
            <a:ext cx="4991735" cy="2496185"/>
          </a:xfrm>
          <a:prstGeom prst="rect">
            <a:avLst/>
          </a:prstGeom>
        </p:spPr>
      </p:pic>
      <p:pic>
        <p:nvPicPr>
          <p:cNvPr id="7" name="图片 6"/>
          <p:cNvPicPr>
            <a:picLocks noChangeAspect="1"/>
          </p:cNvPicPr>
          <p:nvPr/>
        </p:nvPicPr>
        <p:blipFill>
          <a:blip r:embed="rId3" cstate="print"/>
          <a:stretch>
            <a:fillRect/>
          </a:stretch>
        </p:blipFill>
        <p:spPr>
          <a:xfrm>
            <a:off x="5707380" y="1775460"/>
            <a:ext cx="5875020" cy="3031490"/>
          </a:xfrm>
          <a:prstGeom prst="rect">
            <a:avLst/>
          </a:prstGeom>
        </p:spPr>
      </p:pic>
      <p:pic>
        <p:nvPicPr>
          <p:cNvPr id="8" name="图片 7"/>
          <p:cNvPicPr>
            <a:picLocks noChangeAspect="1"/>
          </p:cNvPicPr>
          <p:nvPr/>
        </p:nvPicPr>
        <p:blipFill>
          <a:blip r:embed="rId4" cstate="print"/>
          <a:stretch>
            <a:fillRect/>
          </a:stretch>
        </p:blipFill>
        <p:spPr>
          <a:xfrm>
            <a:off x="5707380" y="5034280"/>
            <a:ext cx="1228725" cy="428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77</a:t>
            </a:fld>
            <a:endParaRPr lang="zh-CN" altLang="en-US"/>
          </a:p>
        </p:txBody>
      </p:sp>
      <p:sp>
        <p:nvSpPr>
          <p:cNvPr id="112" name="文本框 111"/>
          <p:cNvSpPr txBox="1"/>
          <p:nvPr/>
        </p:nvSpPr>
        <p:spPr>
          <a:xfrm>
            <a:off x="765175" y="1073150"/>
            <a:ext cx="5080000" cy="521970"/>
          </a:xfrm>
          <a:prstGeom prst="rect">
            <a:avLst/>
          </a:prstGeom>
          <a:noFill/>
          <a:ln w="9525">
            <a:noFill/>
          </a:ln>
        </p:spPr>
        <p:txBody>
          <a:bodyPr>
            <a:spAutoFit/>
          </a:bodyPr>
          <a:lstStyle/>
          <a:p>
            <a:pPr indent="0"/>
            <a:r>
              <a:rPr lang="zh-CN" sz="2800" u="none">
                <a:solidFill>
                  <a:schemeClr val="bg1"/>
                </a:solidFill>
                <a:latin typeface="+mn-ea"/>
                <a:cs typeface="+mn-ea"/>
              </a:rPr>
              <a:t>方法3</a:t>
            </a:r>
            <a:r>
              <a:rPr lang="zh-CN" sz="2800">
                <a:solidFill>
                  <a:schemeClr val="bg1"/>
                </a:solidFill>
                <a:latin typeface="+mn-ea"/>
                <a:cs typeface="+mn-ea"/>
              </a:rPr>
              <a:t>    </a:t>
            </a:r>
            <a:r>
              <a:rPr lang="zh-CN" sz="2800" u="none">
                <a:solidFill>
                  <a:schemeClr val="bg1"/>
                </a:solidFill>
                <a:latin typeface="+mn-ea"/>
                <a:cs typeface="+mn-ea"/>
              </a:rPr>
              <a:t>二项分布及其应用</a:t>
            </a:r>
            <a:r>
              <a:rPr lang="zh-CN" sz="2800">
                <a:solidFill>
                  <a:schemeClr val="bg1"/>
                </a:solidFill>
                <a:latin typeface="+mn-ea"/>
                <a:cs typeface="+mn-ea"/>
              </a:rPr>
              <a:t>　</a:t>
            </a:r>
            <a:endParaRPr lang="zh-CN" altLang="en-US"/>
          </a:p>
        </p:txBody>
      </p:sp>
      <p:sp>
        <p:nvSpPr>
          <p:cNvPr id="113" name="文本框 112"/>
          <p:cNvSpPr txBox="1"/>
          <p:nvPr/>
        </p:nvSpPr>
        <p:spPr>
          <a:xfrm>
            <a:off x="765175" y="1876425"/>
            <a:ext cx="10290175" cy="341503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解决二项分布的分布列问题一般遵循以下三个步骤：</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第一步，判断随机变量是否服从二项分布，即若满足</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：一次试验中只有两种结果</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成功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不成功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，而且有且仅有一个发生；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：试验在相同条件下独立重复地进行</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次，保证每一次试验中成功的概率和不成功的概率都保持不变．</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第二步，若该随机变量服从二项分布，还需要通过古典概型或相互独立事件的概率计算公式计算出试验</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成功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不成功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的概率．</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第三步，根据二项分布的分布列</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列出相应的分布列．</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down)">
                                      <p:cBhvr>
                                        <p:cTn id="7" dur="580">
                                          <p:stCondLst>
                                            <p:cond delay="0"/>
                                          </p:stCondLst>
                                        </p:cTn>
                                        <p:tgtEl>
                                          <p:spTgt spid="112"/>
                                        </p:tgtEl>
                                      </p:cBhvr>
                                    </p:animEffect>
                                    <p:anim calcmode="lin" valueType="num">
                                      <p:cBhvr>
                                        <p:cTn id="8" dur="1822" tmFilter="0,0; 0.14,0.36; 0.43,0.73; 0.71,0.91; 1.0,1.0">
                                          <p:stCondLst>
                                            <p:cond delay="0"/>
                                          </p:stCondLst>
                                        </p:cTn>
                                        <p:tgtEl>
                                          <p:spTgt spid="1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12"/>
                                        </p:tgtEl>
                                      </p:cBhvr>
                                      <p:to x="100000" y="60000"/>
                                    </p:animScale>
                                    <p:animScale>
                                      <p:cBhvr>
                                        <p:cTn id="14" dur="166" decel="50000">
                                          <p:stCondLst>
                                            <p:cond delay="676"/>
                                          </p:stCondLst>
                                        </p:cTn>
                                        <p:tgtEl>
                                          <p:spTgt spid="112"/>
                                        </p:tgtEl>
                                      </p:cBhvr>
                                      <p:to x="100000" y="100000"/>
                                    </p:animScale>
                                    <p:animScale>
                                      <p:cBhvr>
                                        <p:cTn id="15" dur="26">
                                          <p:stCondLst>
                                            <p:cond delay="1312"/>
                                          </p:stCondLst>
                                        </p:cTn>
                                        <p:tgtEl>
                                          <p:spTgt spid="112"/>
                                        </p:tgtEl>
                                      </p:cBhvr>
                                      <p:to x="100000" y="80000"/>
                                    </p:animScale>
                                    <p:animScale>
                                      <p:cBhvr>
                                        <p:cTn id="16" dur="166" decel="50000">
                                          <p:stCondLst>
                                            <p:cond delay="1338"/>
                                          </p:stCondLst>
                                        </p:cTn>
                                        <p:tgtEl>
                                          <p:spTgt spid="112"/>
                                        </p:tgtEl>
                                      </p:cBhvr>
                                      <p:to x="100000" y="100000"/>
                                    </p:animScale>
                                    <p:animScale>
                                      <p:cBhvr>
                                        <p:cTn id="17" dur="26">
                                          <p:stCondLst>
                                            <p:cond delay="1642"/>
                                          </p:stCondLst>
                                        </p:cTn>
                                        <p:tgtEl>
                                          <p:spTgt spid="112"/>
                                        </p:tgtEl>
                                      </p:cBhvr>
                                      <p:to x="100000" y="90000"/>
                                    </p:animScale>
                                    <p:animScale>
                                      <p:cBhvr>
                                        <p:cTn id="18" dur="166" decel="50000">
                                          <p:stCondLst>
                                            <p:cond delay="1668"/>
                                          </p:stCondLst>
                                        </p:cTn>
                                        <p:tgtEl>
                                          <p:spTgt spid="112"/>
                                        </p:tgtEl>
                                      </p:cBhvr>
                                      <p:to x="100000" y="100000"/>
                                    </p:animScale>
                                    <p:animScale>
                                      <p:cBhvr>
                                        <p:cTn id="19" dur="26">
                                          <p:stCondLst>
                                            <p:cond delay="1808"/>
                                          </p:stCondLst>
                                        </p:cTn>
                                        <p:tgtEl>
                                          <p:spTgt spid="112"/>
                                        </p:tgtEl>
                                      </p:cBhvr>
                                      <p:to x="100000" y="95000"/>
                                    </p:animScale>
                                    <p:animScale>
                                      <p:cBhvr>
                                        <p:cTn id="20" dur="166" decel="50000">
                                          <p:stCondLst>
                                            <p:cond delay="1834"/>
                                          </p:stCondLst>
                                        </p:cTn>
                                        <p:tgtEl>
                                          <p:spTgt spid="11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13"/>
                                        </p:tgtEl>
                                        <p:attrNameLst>
                                          <p:attrName>style.visibility</p:attrName>
                                        </p:attrNameLst>
                                      </p:cBhvr>
                                      <p:to>
                                        <p:strVal val="visible"/>
                                      </p:to>
                                    </p:set>
                                    <p:animEffect transition="in" filter="barn(inVertical)">
                                      <p:cBhvr>
                                        <p:cTn id="25"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78</a:t>
            </a:fld>
            <a:endParaRPr lang="zh-CN" altLang="en-US"/>
          </a:p>
        </p:txBody>
      </p:sp>
      <p:sp>
        <p:nvSpPr>
          <p:cNvPr id="113" name="文本框 112"/>
          <p:cNvSpPr txBox="1"/>
          <p:nvPr/>
        </p:nvSpPr>
        <p:spPr>
          <a:xfrm>
            <a:off x="838835" y="3179445"/>
            <a:ext cx="10483850" cy="2099310"/>
          </a:xfrm>
          <a:prstGeom prst="rect">
            <a:avLst/>
          </a:prstGeom>
          <a:noFill/>
          <a:ln w="9525">
            <a:noFill/>
          </a:ln>
        </p:spPr>
        <p:txBody>
          <a:bodyPr wrap="square">
            <a:spAutoFit/>
          </a:bodyPr>
          <a:lstStyle/>
          <a:p>
            <a:pPr indent="266700" algn="l"/>
            <a:endParaRPr lang="zh-CN" sz="1050" b="0">
              <a:ea typeface="宋体" panose="02010600030101010101" pitchFamily="2" charset="-122"/>
            </a:endParaRPr>
          </a:p>
          <a:p>
            <a:pPr indent="266700"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【解析】由题知</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1 000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粒种子每粒不发芽的概率为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不发芽的种子数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B(1 000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∴1 000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粒种子中不发芽的种子数的数学期望</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E(ξ)</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1 000×0.1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粒</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．又</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每粒不发芽的种子需补种</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粒，</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需补种的种子数的数学期望</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E(X)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2×100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200.</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lgn="l"/>
            <a:endParaRPr lang="en-US" sz="2400" b="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838835" y="1610995"/>
            <a:ext cx="10314305" cy="1198880"/>
          </a:xfrm>
          <a:prstGeom prst="rect">
            <a:avLst/>
          </a:prstGeom>
          <a:noFill/>
        </p:spPr>
        <p:txBody>
          <a:bodyPr wrap="square" rtlCol="0" anchor="t">
            <a:spAutoFit/>
          </a:bodyPr>
          <a:lstStyle/>
          <a:p>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6  </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某种子每粒发芽的概率都为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0.9</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，现播种了</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1 000</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粒，对于没有发芽的种子，每粒需再补种</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粒，补种的种子数记为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，则</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的数学期望为</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100    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200  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300  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400</a:t>
            </a:r>
            <a:endParaRPr lang="en-US"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
        <p:nvSpPr>
          <p:cNvPr id="6" name="文本框 5"/>
          <p:cNvSpPr txBox="1"/>
          <p:nvPr/>
        </p:nvSpPr>
        <p:spPr>
          <a:xfrm>
            <a:off x="1064895" y="5457190"/>
            <a:ext cx="1821180" cy="460375"/>
          </a:xfrm>
          <a:prstGeom prst="rect">
            <a:avLst/>
          </a:prstGeom>
          <a:noFill/>
        </p:spPr>
        <p:txBody>
          <a:bodyPr wrap="none" rtlCol="0" anchor="t">
            <a:spAutoFit/>
          </a:bodyPr>
          <a:lstStyle/>
          <a:p>
            <a:pPr indent="266700" algn="l"/>
            <a:r>
              <a:rPr 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p:cTn id="12" dur="1000" fill="hold"/>
                                        <p:tgtEl>
                                          <p:spTgt spid="113"/>
                                        </p:tgtEl>
                                        <p:attrNameLst>
                                          <p:attrName>ppt_x</p:attrName>
                                        </p:attrNameLst>
                                      </p:cBhvr>
                                      <p:tavLst>
                                        <p:tav tm="0">
                                          <p:val>
                                            <p:strVal val="#ppt_x-.2"/>
                                          </p:val>
                                        </p:tav>
                                        <p:tav tm="100000">
                                          <p:val>
                                            <p:strVal val="#ppt_x"/>
                                          </p:val>
                                        </p:tav>
                                      </p:tavLst>
                                    </p:anim>
                                    <p:anim calcmode="lin" valueType="num">
                                      <p:cBhvr>
                                        <p:cTn id="13" dur="1000" fill="hold"/>
                                        <p:tgtEl>
                                          <p:spTgt spid="11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3"/>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3"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79</a:t>
            </a:fld>
            <a:endParaRPr lang="zh-CN" altLang="en-US"/>
          </a:p>
        </p:txBody>
      </p:sp>
      <p:sp>
        <p:nvSpPr>
          <p:cNvPr id="113" name="文本框 112"/>
          <p:cNvSpPr txBox="1"/>
          <p:nvPr/>
        </p:nvSpPr>
        <p:spPr>
          <a:xfrm>
            <a:off x="889635" y="1308100"/>
            <a:ext cx="5080000" cy="521970"/>
          </a:xfrm>
          <a:prstGeom prst="rect">
            <a:avLst/>
          </a:prstGeom>
          <a:noFill/>
          <a:ln w="9525">
            <a:noFill/>
          </a:ln>
        </p:spPr>
        <p:txBody>
          <a:bodyPr>
            <a:spAutoFit/>
          </a:bodyPr>
          <a:lstStyle/>
          <a:p>
            <a:pPr indent="0"/>
            <a:r>
              <a:rPr lang="zh-CN" sz="2800" u="none">
                <a:solidFill>
                  <a:schemeClr val="bg1"/>
                </a:solidFill>
                <a:latin typeface="+mn-ea"/>
                <a:cs typeface="+mn-ea"/>
              </a:rPr>
              <a:t>方法4</a:t>
            </a:r>
            <a:r>
              <a:rPr lang="zh-CN" sz="2800">
                <a:solidFill>
                  <a:schemeClr val="bg1"/>
                </a:solidFill>
                <a:latin typeface="+mn-ea"/>
                <a:cs typeface="+mn-ea"/>
              </a:rPr>
              <a:t>    </a:t>
            </a:r>
            <a:r>
              <a:rPr lang="zh-CN" sz="2800" u="none">
                <a:solidFill>
                  <a:schemeClr val="bg1"/>
                </a:solidFill>
                <a:latin typeface="+mn-ea"/>
                <a:cs typeface="+mn-ea"/>
              </a:rPr>
              <a:t>正态分布及其应用</a:t>
            </a:r>
            <a:r>
              <a:rPr lang="zh-CN" sz="2800">
                <a:solidFill>
                  <a:schemeClr val="bg1"/>
                </a:solidFill>
                <a:latin typeface="+mn-ea"/>
                <a:cs typeface="+mn-ea"/>
              </a:rPr>
              <a:t>　</a:t>
            </a:r>
          </a:p>
        </p:txBody>
      </p:sp>
      <p:sp>
        <p:nvSpPr>
          <p:cNvPr id="114" name="文本框 113"/>
          <p:cNvSpPr txBox="1"/>
          <p:nvPr/>
        </p:nvSpPr>
        <p:spPr>
          <a:xfrm>
            <a:off x="1403350" y="2171700"/>
            <a:ext cx="9775190" cy="2861310"/>
          </a:xfrm>
          <a:prstGeom prst="rect">
            <a:avLst/>
          </a:prstGeom>
          <a:noFill/>
          <a:ln w="9525">
            <a:noFill/>
          </a:ln>
        </p:spPr>
        <p:txBody>
          <a:bodyPr wrap="square">
            <a:spAutoFit/>
          </a:bodyPr>
          <a:lstStyle/>
          <a:p>
            <a:pPr indent="266700" fontAlgn="auto">
              <a:lnSpc>
                <a:spcPct val="150000"/>
              </a:lnSpc>
            </a:pP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在高考中主要考查正态分布的概率计算问题，其解决方法如下：第一步，弄清正态分布的均值；第二步，若均值为</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，则根据正态曲线的对称性可得</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&gt;0)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等结论；第三步，根据这些结论、题目中所给条件及对称性，对目标概率进行转化求解即可．</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additive="base">
                                        <p:cTn id="7" dur="500" fill="hold"/>
                                        <p:tgtEl>
                                          <p:spTgt spid="113"/>
                                        </p:tgtEl>
                                        <p:attrNameLst>
                                          <p:attrName>ppt_x</p:attrName>
                                        </p:attrNameLst>
                                      </p:cBhvr>
                                      <p:tavLst>
                                        <p:tav tm="0">
                                          <p:val>
                                            <p:strVal val="#ppt_x"/>
                                          </p:val>
                                        </p:tav>
                                        <p:tav tm="100000">
                                          <p:val>
                                            <p:strVal val="#ppt_x"/>
                                          </p:val>
                                        </p:tav>
                                      </p:tavLst>
                                    </p:anim>
                                    <p:anim calcmode="lin" valueType="num">
                                      <p:cBhvr additive="base">
                                        <p:cTn id="8"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barn(inVertical)">
                                      <p:cBhvr>
                                        <p:cTn id="1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101" name="文本框 100"/>
          <p:cNvSpPr txBox="1"/>
          <p:nvPr/>
        </p:nvSpPr>
        <p:spPr>
          <a:xfrm>
            <a:off x="826135" y="1135380"/>
            <a:ext cx="11198225" cy="3476625"/>
          </a:xfrm>
          <a:prstGeom prst="rect">
            <a:avLst/>
          </a:prstGeom>
          <a:noFill/>
          <a:ln w="9525">
            <a:noFill/>
          </a:ln>
        </p:spPr>
        <p:txBody>
          <a:bodyPr wrap="square">
            <a:spAutoFit/>
          </a:bodyPr>
          <a:lstStyle/>
          <a:p>
            <a:pPr indent="0"/>
            <a:r>
              <a:rPr lang="en-US" altLang="zh-CN" sz="2800" kern="100" dirty="0">
                <a:solidFill>
                  <a:schemeClr val="bg1"/>
                </a:solidFill>
                <a:latin typeface="+mn-ea"/>
              </a:rPr>
              <a:t>4．概率的几个基本性质</a:t>
            </a:r>
          </a:p>
          <a:p>
            <a:pPr indent="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事件</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的概率的取值范围</a:t>
            </a:r>
            <a:endPar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必然事件的概率为</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alt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不可能的事件概率为</a:t>
            </a:r>
            <a:r>
              <a:rPr lang="en-US" altLang="zh-CN"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，随机事件的概率在</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(0</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范围内．</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当事件</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与事件</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互斥</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时，</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发生的频数等于</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发生的频数与</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频数之和</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，从而</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发生的频率</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f</a:t>
            </a:r>
            <a:r>
              <a:rPr lang="en-US" sz="2400" b="0" i="1"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A∪B</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f</a:t>
            </a:r>
            <a:r>
              <a:rPr lang="en-US" sz="2400" b="0" i="1"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f</a:t>
            </a:r>
            <a:r>
              <a:rPr lang="en-US" sz="2400" b="0" i="1" baseline="-2500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．由此可得概率的加法公式：如果事件</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与事件</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B互</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斥，则</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P</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B</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P</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P</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B</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④</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若事件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与事件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互为对立事件，则</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必然事件</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再由概率的加法公式</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，得</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P</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1－P</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en-US" sz="2400" b="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，其中与事件</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互为对立事件的事件</a:t>
            </a:r>
            <a:r>
              <a:rPr lang="en-US" sz="2400" b="0" i="1">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可记为  ，即</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P</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P</a:t>
            </a:r>
            <a:r>
              <a:rPr lang="en-US" sz="24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02" name="文本框 101"/>
          <p:cNvSpPr txBox="1"/>
          <p:nvPr/>
        </p:nvSpPr>
        <p:spPr>
          <a:xfrm>
            <a:off x="1587500" y="4855845"/>
            <a:ext cx="9284335" cy="1198880"/>
          </a:xfrm>
          <a:prstGeom prst="rect">
            <a:avLst/>
          </a:prstGeom>
          <a:noFill/>
          <a:ln w="9525">
            <a:noFill/>
          </a:ln>
        </p:spPr>
        <p:txBody>
          <a:bodyPr wrap="square">
            <a:spAutoFit/>
          </a:bodyPr>
          <a:lstStyle/>
          <a:p>
            <a:pPr algn="l">
              <a:buNone/>
            </a:pPr>
            <a:r>
              <a:rPr lang="zh-CN" altLang="zh-CN" sz="2400" b="0" dirty="0">
                <a:solidFill>
                  <a:srgbClr val="0070C0"/>
                </a:solidFill>
                <a:latin typeface="楷体" panose="02010609060101010101" pitchFamily="49" charset="-122"/>
                <a:ea typeface="楷体" panose="02010609060101010101" pitchFamily="49" charset="-122"/>
              </a:rPr>
              <a:t>(1（</a:t>
            </a:r>
            <a:r>
              <a:rPr lang="en-US" altLang="zh-CN" sz="2400" b="0" dirty="0">
                <a:solidFill>
                  <a:srgbClr val="0070C0"/>
                </a:solidFill>
                <a:latin typeface="楷体" panose="02010609060101010101" pitchFamily="49" charset="-122"/>
                <a:ea typeface="楷体" panose="02010609060101010101" pitchFamily="49" charset="-122"/>
              </a:rPr>
              <a:t>1</a:t>
            </a:r>
            <a:r>
              <a:rPr lang="zh-CN" altLang="zh-CN" sz="2400" b="0" dirty="0">
                <a:solidFill>
                  <a:srgbClr val="0070C0"/>
                </a:solidFill>
                <a:latin typeface="楷体" panose="02010609060101010101" pitchFamily="49" charset="-122"/>
                <a:ea typeface="楷体" panose="02010609060101010101" pitchFamily="49" charset="-122"/>
              </a:rPr>
              <a:t>)概率加法公式的应用前提是“事件A与事件B互斥”，否则不能使用．(2)概率公式P(A)＝1－P(B)的应用前提是“事件A与事件B互为对立事件”，否则不能使用．</a:t>
            </a:r>
            <a:endParaRPr lang="zh-CN" altLang="zh-CN" sz="2400" dirty="0">
              <a:solidFill>
                <a:srgbClr val="0070C0"/>
              </a:solidFill>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3" cstate="print"/>
          <a:stretch>
            <a:fillRect/>
          </a:stretch>
        </p:blipFill>
        <p:spPr>
          <a:xfrm>
            <a:off x="893262" y="4855855"/>
            <a:ext cx="1133475" cy="419100"/>
          </a:xfrm>
          <a:prstGeom prst="rect">
            <a:avLst/>
          </a:prstGeom>
        </p:spPr>
      </p:pic>
      <p:graphicFrame>
        <p:nvGraphicFramePr>
          <p:cNvPr id="4" name="对象 3">
            <a:hlinkClick r:id="" action="ppaction://ole?verb=0"/>
          </p:cNvPr>
          <p:cNvGraphicFramePr>
            <a:graphicFrameLocks/>
          </p:cNvGraphicFramePr>
          <p:nvPr/>
        </p:nvGraphicFramePr>
        <p:xfrm>
          <a:off x="5638800" y="3321050"/>
          <a:ext cx="914400" cy="215900"/>
        </p:xfrm>
        <a:graphic>
          <a:graphicData uri="http://schemas.openxmlformats.org/presentationml/2006/ole">
            <p:oleObj spid="_x0000_s15364" r:id="rId4" imgW="914400" imgH="215640" progId="Equations">
              <p:embed/>
            </p:oleObj>
          </a:graphicData>
        </a:graphic>
      </p:graphicFrame>
      <p:graphicFrame>
        <p:nvGraphicFramePr>
          <p:cNvPr id="5" name="对象 4">
            <a:hlinkClick r:id="" action="ppaction://ole?verb=0"/>
          </p:cNvPr>
          <p:cNvGraphicFramePr>
            <a:graphicFrameLocks/>
          </p:cNvGraphicFramePr>
          <p:nvPr/>
        </p:nvGraphicFramePr>
        <p:xfrm>
          <a:off x="2305050" y="4121150"/>
          <a:ext cx="325120" cy="433705"/>
        </p:xfrm>
        <a:graphic>
          <a:graphicData uri="http://schemas.openxmlformats.org/presentationml/2006/ole">
            <p:oleObj spid="_x0000_s15363" r:id="rId5" imgW="152280" imgH="203040" progId="Equations">
              <p:embed/>
            </p:oleObj>
          </a:graphicData>
        </a:graphic>
      </p:graphicFrame>
      <p:graphicFrame>
        <p:nvGraphicFramePr>
          <p:cNvPr id="6" name="对象 5">
            <a:hlinkClick r:id="" action="ppaction://ole?verb=0"/>
          </p:cNvPr>
          <p:cNvGraphicFramePr>
            <a:graphicFrameLocks/>
          </p:cNvGraphicFramePr>
          <p:nvPr/>
        </p:nvGraphicFramePr>
        <p:xfrm>
          <a:off x="4797425" y="4121150"/>
          <a:ext cx="325120" cy="433705"/>
        </p:xfrm>
        <a:graphic>
          <a:graphicData uri="http://schemas.openxmlformats.org/presentationml/2006/ole">
            <p:oleObj spid="_x0000_s15362" r:id="rId6" imgW="152280" imgH="203040" progId="Equations">
              <p:embed/>
            </p:oleObj>
          </a:graphicData>
        </a:graphic>
      </p:graphicFrame>
      <p:graphicFrame>
        <p:nvGraphicFramePr>
          <p:cNvPr id="7" name="对象 6">
            <a:hlinkClick r:id="" action="ppaction://ole?verb=0"/>
          </p:cNvPr>
          <p:cNvGraphicFramePr>
            <a:graphicFrameLocks/>
          </p:cNvGraphicFramePr>
          <p:nvPr/>
        </p:nvGraphicFramePr>
        <p:xfrm>
          <a:off x="4489133" y="1550988"/>
          <a:ext cx="1814195" cy="481965"/>
        </p:xfrm>
        <a:graphic>
          <a:graphicData uri="http://schemas.openxmlformats.org/presentationml/2006/ole">
            <p:oleObj spid="_x0000_s15361" r:id="rId7" imgW="812520" imgH="215640" progId="Equations">
              <p:embed/>
            </p:oleObj>
          </a:graphicData>
        </a:graphic>
      </p:graphicFrame>
      <p:sp>
        <p:nvSpPr>
          <p:cNvPr id="13" name="矩形 12"/>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animEffect transition="in" filter="barn(inVertical)">
                                      <p:cBhvr>
                                        <p:cTn id="7" dur="500"/>
                                        <p:tgtEl>
                                          <p:spTgt spid="1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000" fill="hold">
                                          <p:stCondLst>
                                            <p:cond delay="0"/>
                                          </p:stCondLst>
                                        </p:cTn>
                                        <p:tgtEl>
                                          <p:spTgt spid="101">
                                            <p:txEl>
                                              <p:pRg st="1" end="1"/>
                                            </p:txEl>
                                          </p:spTgt>
                                        </p:tgtEl>
                                        <p:attrNameLst>
                                          <p:attrName>style.visibility</p:attrName>
                                        </p:attrNameLst>
                                      </p:cBhvr>
                                      <p:to>
                                        <p:strVal val="visible"/>
                                      </p:to>
                                    </p:set>
                                    <p:animEffect transition="in" filter="wheel(1)">
                                      <p:cBhvr>
                                        <p:cTn id="12" dur="1000"/>
                                        <p:tgtEl>
                                          <p:spTgt spid="101">
                                            <p:txEl>
                                              <p:pRg st="1" end="1"/>
                                            </p:txEl>
                                          </p:spTgt>
                                        </p:tgtEl>
                                      </p:cBhvr>
                                    </p:animEffect>
                                  </p:childTnLst>
                                </p:cTn>
                              </p:par>
                              <p:par>
                                <p:cTn id="13" presetID="21" presetClass="entr" presetSubtype="1" fill="hold" nodeType="withEffect">
                                  <p:stCondLst>
                                    <p:cond delay="0"/>
                                  </p:stCondLst>
                                  <p:childTnLst>
                                    <p:set>
                                      <p:cBhvr>
                                        <p:cTn id="14" dur="1000" fill="hold">
                                          <p:stCondLst>
                                            <p:cond delay="0"/>
                                          </p:stCondLst>
                                        </p:cTn>
                                        <p:tgtEl>
                                          <p:spTgt spid="101">
                                            <p:txEl>
                                              <p:pRg st="2" end="2"/>
                                            </p:txEl>
                                          </p:spTgt>
                                        </p:tgtEl>
                                        <p:attrNameLst>
                                          <p:attrName>style.visibility</p:attrName>
                                        </p:attrNameLst>
                                      </p:cBhvr>
                                      <p:to>
                                        <p:strVal val="visible"/>
                                      </p:to>
                                    </p:set>
                                    <p:animEffect transition="in" filter="wheel(1)">
                                      <p:cBhvr>
                                        <p:cTn id="15" dur="1000"/>
                                        <p:tgtEl>
                                          <p:spTgt spid="101">
                                            <p:txEl>
                                              <p:pRg st="2" end="2"/>
                                            </p:txEl>
                                          </p:spTgt>
                                        </p:tgtEl>
                                      </p:cBhvr>
                                    </p:animEffect>
                                  </p:childTnLst>
                                </p:cTn>
                              </p:par>
                              <p:par>
                                <p:cTn id="16" presetID="21" presetClass="entr" presetSubtype="1" fill="hold" nodeType="withEffect">
                                  <p:stCondLst>
                                    <p:cond delay="0"/>
                                  </p:stCondLst>
                                  <p:childTnLst>
                                    <p:set>
                                      <p:cBhvr>
                                        <p:cTn id="17" dur="1000" fill="hold">
                                          <p:stCondLst>
                                            <p:cond delay="0"/>
                                          </p:stCondLst>
                                        </p:cTn>
                                        <p:tgtEl>
                                          <p:spTgt spid="4"/>
                                        </p:tgtEl>
                                        <p:attrNameLst>
                                          <p:attrName>style.visibility</p:attrName>
                                        </p:attrNameLst>
                                      </p:cBhvr>
                                      <p:to>
                                        <p:strVal val="visible"/>
                                      </p:to>
                                    </p:set>
                                    <p:animEffect transition="in" filter="wheel(1)">
                                      <p:cBhvr>
                                        <p:cTn id="18" dur="1000"/>
                                        <p:tgtEl>
                                          <p:spTgt spid="4"/>
                                        </p:tgtEl>
                                      </p:cBhvr>
                                    </p:animEffect>
                                  </p:childTnLst>
                                </p:cTn>
                              </p:par>
                              <p:par>
                                <p:cTn id="19" presetID="21" presetClass="entr" presetSubtype="1" fill="hold" nodeType="withEffect">
                                  <p:stCondLst>
                                    <p:cond delay="0"/>
                                  </p:stCondLst>
                                  <p:childTnLst>
                                    <p:set>
                                      <p:cBhvr>
                                        <p:cTn id="20" dur="1000" fill="hold">
                                          <p:stCondLst>
                                            <p:cond delay="0"/>
                                          </p:stCondLst>
                                        </p:cTn>
                                        <p:tgtEl>
                                          <p:spTgt spid="5"/>
                                        </p:tgtEl>
                                        <p:attrNameLst>
                                          <p:attrName>style.visibility</p:attrName>
                                        </p:attrNameLst>
                                      </p:cBhvr>
                                      <p:to>
                                        <p:strVal val="visible"/>
                                      </p:to>
                                    </p:set>
                                    <p:animEffect transition="in" filter="wheel(1)">
                                      <p:cBhvr>
                                        <p:cTn id="21" dur="1000"/>
                                        <p:tgtEl>
                                          <p:spTgt spid="5"/>
                                        </p:tgtEl>
                                      </p:cBhvr>
                                    </p:animEffect>
                                  </p:childTnLst>
                                </p:cTn>
                              </p:par>
                              <p:par>
                                <p:cTn id="22" presetID="21" presetClass="entr" presetSubtype="1" fill="hold" nodeType="withEffect">
                                  <p:stCondLst>
                                    <p:cond delay="0"/>
                                  </p:stCondLst>
                                  <p:childTnLst>
                                    <p:set>
                                      <p:cBhvr>
                                        <p:cTn id="23" dur="1000" fill="hold">
                                          <p:stCondLst>
                                            <p:cond delay="0"/>
                                          </p:stCondLst>
                                        </p:cTn>
                                        <p:tgtEl>
                                          <p:spTgt spid="6"/>
                                        </p:tgtEl>
                                        <p:attrNameLst>
                                          <p:attrName>style.visibility</p:attrName>
                                        </p:attrNameLst>
                                      </p:cBhvr>
                                      <p:to>
                                        <p:strVal val="visible"/>
                                      </p:to>
                                    </p:set>
                                    <p:animEffect transition="in" filter="wheel(1)">
                                      <p:cBhvr>
                                        <p:cTn id="24" dur="1000"/>
                                        <p:tgtEl>
                                          <p:spTgt spid="6"/>
                                        </p:tgtEl>
                                      </p:cBhvr>
                                    </p:animEffect>
                                  </p:childTnLst>
                                </p:cTn>
                              </p:par>
                              <p:par>
                                <p:cTn id="25" presetID="21" presetClass="entr" presetSubtype="1" fill="hold" nodeType="withEffect">
                                  <p:stCondLst>
                                    <p:cond delay="0"/>
                                  </p:stCondLst>
                                  <p:childTnLst>
                                    <p:set>
                                      <p:cBhvr>
                                        <p:cTn id="26" dur="1000" fill="hold">
                                          <p:stCondLst>
                                            <p:cond delay="0"/>
                                          </p:stCondLst>
                                        </p:cTn>
                                        <p:tgtEl>
                                          <p:spTgt spid="7"/>
                                        </p:tgtEl>
                                        <p:attrNameLst>
                                          <p:attrName>style.visibility</p:attrName>
                                        </p:attrNameLst>
                                      </p:cBhvr>
                                      <p:to>
                                        <p:strVal val="visible"/>
                                      </p:to>
                                    </p:set>
                                    <p:animEffect transition="in" filter="wheel(1)">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
                                            <p:txEl>
                                              <p:pRg st="0" end="0"/>
                                            </p:txEl>
                                          </p:spTgt>
                                        </p:tgtEl>
                                        <p:attrNameLst>
                                          <p:attrName>style.visibility</p:attrName>
                                        </p:attrNameLst>
                                      </p:cBhvr>
                                      <p:to>
                                        <p:strVal val="visible"/>
                                      </p:to>
                                    </p:set>
                                    <p:animEffect transition="in" filter="blinds(horizontal)">
                                      <p:cBhvr>
                                        <p:cTn id="32" dur="500"/>
                                        <p:tgtEl>
                                          <p:spTgt spid="102">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80</a:t>
            </a:fld>
            <a:endParaRPr lang="zh-CN" altLang="en-US"/>
          </a:p>
        </p:txBody>
      </p:sp>
      <p:sp>
        <p:nvSpPr>
          <p:cNvPr id="114" name="文本框 113"/>
          <p:cNvSpPr txBox="1"/>
          <p:nvPr/>
        </p:nvSpPr>
        <p:spPr>
          <a:xfrm>
            <a:off x="511810" y="834390"/>
            <a:ext cx="11365865" cy="4892675"/>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7</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贵州贵阳第一中学</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第五次适应性考试</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设随机变量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，其正态分布密度曲线如图所示，且</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P(1&lt;x≤3)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0.682 7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，那么向正方形</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OABC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中随机投掷</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10 000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个点，则落入阴影部分的点的个数的估计值为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附：随机变量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ξ</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服从正态分布</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ξ≤μ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0.682 7</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ξ≤μ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0.954 5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ξ≤μ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0.997 3)</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pPr indent="266700"/>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en-US" sz="2400" i="1">
              <a:latin typeface="Times New Roman" panose="02020603050405020304" pitchFamily="18" charset="0"/>
              <a:cs typeface="Times New Roman" panose="02020603050405020304" pitchFamily="18" charset="0"/>
              <a:sym typeface="+mn-ea"/>
            </a:endParaRPr>
          </a:p>
          <a:p>
            <a:pPr indent="266700"/>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8 426                 B</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8 641</a:t>
            </a: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C</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9 544                 D</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9 973</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p:cNvPicPr/>
          <p:nvPr/>
        </p:nvPicPr>
        <p:blipFill>
          <a:blip r:embed="rId2" cstate="print"/>
          <a:stretch>
            <a:fillRect/>
          </a:stretch>
        </p:blipFill>
        <p:spPr>
          <a:xfrm>
            <a:off x="3746500" y="2772410"/>
            <a:ext cx="3771900" cy="1742440"/>
          </a:xfrm>
          <a:prstGeom prst="rect">
            <a:avLst/>
          </a:prstGeom>
          <a:noFill/>
          <a:ln w="9525">
            <a:noFill/>
          </a:ln>
        </p:spPr>
      </p:pic>
      <p:sp>
        <p:nvSpPr>
          <p:cNvPr id="5" name="矩形 4"/>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checkerboard(across)">
                                      <p:cBhvr>
                                        <p:cTn id="7" dur="500"/>
                                        <p:tgtEl>
                                          <p:spTgt spid="114"/>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81</a:t>
            </a:fld>
            <a:endParaRPr lang="zh-CN" altLang="en-US"/>
          </a:p>
        </p:txBody>
      </p:sp>
      <p:sp>
        <p:nvSpPr>
          <p:cNvPr id="115" name="文本框 114"/>
          <p:cNvSpPr txBox="1"/>
          <p:nvPr/>
        </p:nvSpPr>
        <p:spPr>
          <a:xfrm>
            <a:off x="1387475" y="3744595"/>
            <a:ext cx="9108440" cy="1891665"/>
          </a:xfrm>
          <a:prstGeom prst="rect">
            <a:avLst/>
          </a:prstGeom>
          <a:noFill/>
          <a:ln w="9525">
            <a:noFill/>
          </a:ln>
        </p:spPr>
        <p:txBody>
          <a:bodyPr wrap="square">
            <a:spAutoFit/>
          </a:bodyPr>
          <a:lstStyle/>
          <a:p>
            <a:pPr indent="266700"/>
            <a:endParaRPr lang="zh-CN" sz="1050" b="0">
              <a:ea typeface="宋体" panose="02010600030101010101" pitchFamily="2" charset="-122"/>
            </a:endParaRPr>
          </a:p>
          <a:p>
            <a:pPr indent="266700"/>
            <a:endParaRPr lang="zh-CN" sz="1050" b="0">
              <a:ea typeface="宋体" panose="02010600030101010101" pitchFamily="2" charset="-122"/>
            </a:endParaRPr>
          </a:p>
          <a:p>
            <a:pPr indent="266700"/>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【反思】关于服从正态分布</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N</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μ</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σ</a:t>
            </a:r>
            <a:r>
              <a:rPr lang="en-US" sz="2400" b="0" baseline="30000">
                <a:solidFill>
                  <a:schemeClr val="bg1"/>
                </a:solidFill>
                <a:latin typeface="楷体" panose="02010609060101010101" pitchFamily="49" charset="-122"/>
                <a:ea typeface="楷体" panose="02010609060101010101" pitchFamily="49" charset="-122"/>
                <a:cs typeface="楷体" panose="02010609060101010101" pitchFamily="49" charset="-122"/>
              </a:rPr>
              <a:t>2</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的变量</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X</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在某个区间内取值的概率的求法：</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(1)</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熟记</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P</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μ</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σ</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&lt;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X</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μ</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σ</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P</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μ</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2</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σ</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&lt;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X</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μ</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2</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σ</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P</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μ</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3</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σ</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&lt;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X</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μ</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3</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σ</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的值；</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(2)</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充分利用</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正态曲线的对称性</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和</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曲线与</a:t>
            </a:r>
            <a:r>
              <a:rPr lang="en-US" sz="2400" b="0" i="1">
                <a:solidFill>
                  <a:schemeClr val="bg1"/>
                </a:solidFill>
                <a:latin typeface="楷体" panose="02010609060101010101" pitchFamily="49" charset="-122"/>
                <a:ea typeface="楷体" panose="02010609060101010101" pitchFamily="49" charset="-122"/>
                <a:cs typeface="楷体" panose="02010609060101010101" pitchFamily="49" charset="-122"/>
              </a:rPr>
              <a:t>x</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轴之间的面积为</a:t>
            </a:r>
            <a:r>
              <a:rPr lang="en-US" sz="2400" b="0">
                <a:solidFill>
                  <a:schemeClr val="bg1"/>
                </a:solidFill>
                <a:latin typeface="楷体" panose="02010609060101010101" pitchFamily="49" charset="-122"/>
                <a:ea typeface="楷体" panose="02010609060101010101" pitchFamily="49" charset="-122"/>
                <a:cs typeface="楷体" panose="02010609060101010101" pitchFamily="49" charset="-122"/>
              </a:rPr>
              <a:t>1”</a:t>
            </a:r>
            <a:r>
              <a:rPr lang="zh-CN" sz="2400" b="0">
                <a:solidFill>
                  <a:schemeClr val="bg1"/>
                </a:solidFill>
                <a:latin typeface="楷体" panose="02010609060101010101" pitchFamily="49" charset="-122"/>
                <a:ea typeface="楷体" panose="02010609060101010101" pitchFamily="49" charset="-122"/>
                <a:cs typeface="楷体" panose="02010609060101010101" pitchFamily="49" charset="-122"/>
              </a:rPr>
              <a:t>的性质．</a:t>
            </a:r>
            <a:endParaRPr lang="zh-CN" altLang="en-US" sz="2400" b="0">
              <a:solidFill>
                <a:schemeClr val="bg1"/>
              </a:solidFill>
              <a:latin typeface="楷体" panose="02010609060101010101" pitchFamily="49" charset="-122"/>
              <a:ea typeface="楷体" panose="02010609060101010101" pitchFamily="49" charset="-122"/>
              <a:cs typeface="楷体" panose="02010609060101010101" pitchFamily="49" charset="-122"/>
            </a:endParaRPr>
          </a:p>
        </p:txBody>
      </p:sp>
      <p:sp>
        <p:nvSpPr>
          <p:cNvPr id="3" name="文本框 2"/>
          <p:cNvSpPr txBox="1"/>
          <p:nvPr/>
        </p:nvSpPr>
        <p:spPr>
          <a:xfrm>
            <a:off x="1461770" y="1898650"/>
            <a:ext cx="9135110" cy="1198880"/>
          </a:xfrm>
          <a:prstGeom prst="rect">
            <a:avLst/>
          </a:prstGeom>
          <a:noFill/>
        </p:spPr>
        <p:txBody>
          <a:bodyPr wrap="square" rtlCol="0" anchor="t">
            <a:spAutoFit/>
          </a:bodyPr>
          <a:lstStyle/>
          <a:p>
            <a:pPr indent="266700"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【解析】由题知，</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μ</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μ</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σ</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&lt;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μ</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σ</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0.682 7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σ</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P</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a:t>
            </a:r>
            <a:r>
              <a:rPr lang="en-US" sz="2400" i="1">
                <a:solidFill>
                  <a:schemeClr val="bg1"/>
                </a:solidFill>
                <a:latin typeface="宋体" panose="02010600030101010101" pitchFamily="2" charset="-122"/>
                <a:ea typeface="宋体" panose="02010600030101010101" pitchFamily="2" charset="-122"/>
                <a:cs typeface="宋体" panose="02010600030101010101" pitchFamily="2" charset="-122"/>
                <a:sym typeface="+mn-ea"/>
              </a:rPr>
              <a:t>X</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1/2×(0.954 5</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0.682 7)</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0.135 9</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估计阴影区域内有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10 000×(1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0.135 9)</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8 641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个点，故选</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B.</a:t>
            </a:r>
            <a:endParaRPr 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
        <p:nvSpPr>
          <p:cNvPr id="5" name="文本框 4"/>
          <p:cNvSpPr txBox="1"/>
          <p:nvPr/>
        </p:nvSpPr>
        <p:spPr>
          <a:xfrm>
            <a:off x="1387475" y="3350260"/>
            <a:ext cx="1821180" cy="460375"/>
          </a:xfrm>
          <a:prstGeom prst="rect">
            <a:avLst/>
          </a:prstGeom>
          <a:noFill/>
        </p:spPr>
        <p:txBody>
          <a:bodyPr wrap="none" rtlCol="0" anchor="t">
            <a:spAutoFit/>
          </a:bodyPr>
          <a:lstStyle/>
          <a:p>
            <a:pPr indent="266700" algn="l"/>
            <a:r>
              <a:rPr 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500" fill="hold">
                                          <p:stCondLst>
                                            <p:cond delay="0"/>
                                          </p:stCondLst>
                                        </p:cTn>
                                        <p:tgtEl>
                                          <p:spTgt spid="5"/>
                                        </p:tgtEl>
                                        <p:attrNameLst>
                                          <p:attrName>style.visibility</p:attrName>
                                        </p:attrNameLst>
                                      </p:cBhvr>
                                      <p:to>
                                        <p:strVal val="visible"/>
                                      </p:to>
                                    </p:set>
                                    <p:animEffect transition="in" filter="strips(down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15"/>
                                        </p:tgtEl>
                                        <p:attrNameLst>
                                          <p:attrName>style.visibility</p:attrName>
                                        </p:attrNameLst>
                                      </p:cBhvr>
                                      <p:to>
                                        <p:strVal val="visible"/>
                                      </p:to>
                                    </p:set>
                                    <p:anim calcmode="lin" valueType="num">
                                      <p:cBhvr>
                                        <p:cTn id="20" dur="500" fill="hold"/>
                                        <p:tgtEl>
                                          <p:spTgt spid="115"/>
                                        </p:tgtEl>
                                        <p:attrNameLst>
                                          <p:attrName>ppt_w</p:attrName>
                                        </p:attrNameLst>
                                      </p:cBhvr>
                                      <p:tavLst>
                                        <p:tav tm="0">
                                          <p:val>
                                            <p:fltVal val="0"/>
                                          </p:val>
                                        </p:tav>
                                        <p:tav tm="100000">
                                          <p:val>
                                            <p:strVal val="#ppt_w"/>
                                          </p:val>
                                        </p:tav>
                                      </p:tavLst>
                                    </p:anim>
                                    <p:anim calcmode="lin" valueType="num">
                                      <p:cBhvr>
                                        <p:cTn id="21" dur="500" fill="hold"/>
                                        <p:tgtEl>
                                          <p:spTgt spid="1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3"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82</a:t>
            </a:fld>
            <a:endParaRPr lang="zh-CN" altLang="en-US"/>
          </a:p>
        </p:txBody>
      </p:sp>
      <p:sp>
        <p:nvSpPr>
          <p:cNvPr id="3" name="文本框 2"/>
          <p:cNvSpPr txBox="1"/>
          <p:nvPr/>
        </p:nvSpPr>
        <p:spPr>
          <a:xfrm>
            <a:off x="1471295" y="945515"/>
            <a:ext cx="3133725" cy="521970"/>
          </a:xfrm>
          <a:prstGeom prst="rect">
            <a:avLst/>
          </a:prstGeom>
          <a:noFill/>
        </p:spPr>
        <p:txBody>
          <a:bodyPr wrap="none" rtlCol="0" anchor="t">
            <a:spAutoFit/>
          </a:bodyPr>
          <a:lstStyle/>
          <a:p>
            <a:r>
              <a:rPr lang="zh-CN" altLang="en-US" sz="2800" b="1" dirty="0">
                <a:latin typeface="+mn-ea"/>
                <a:cs typeface="+mn-ea"/>
                <a:sym typeface="+mn-ea"/>
                <a:hlinkClick r:id="rId2" action="ppaction://hlinksldjump"/>
              </a:rPr>
              <a:t>考法例析 成就能力</a:t>
            </a:r>
            <a:endParaRPr lang="zh-CN" altLang="en-US" sz="2800" b="1">
              <a:latin typeface="+mn-ea"/>
              <a:cs typeface="+mn-ea"/>
            </a:endParaRPr>
          </a:p>
        </p:txBody>
      </p:sp>
      <p:sp>
        <p:nvSpPr>
          <p:cNvPr id="35" name="Freeform 37"/>
          <p:cNvSpPr>
            <a:spLocks noEditPoints="1"/>
          </p:cNvSpPr>
          <p:nvPr/>
        </p:nvSpPr>
        <p:spPr bwMode="auto">
          <a:xfrm>
            <a:off x="682029" y="797558"/>
            <a:ext cx="616993" cy="669727"/>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7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7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7"/>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7"/>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15" name="文本框 114"/>
          <p:cNvSpPr txBox="1"/>
          <p:nvPr/>
        </p:nvSpPr>
        <p:spPr>
          <a:xfrm>
            <a:off x="882650" y="1577975"/>
            <a:ext cx="8584565" cy="521970"/>
          </a:xfrm>
          <a:prstGeom prst="rect">
            <a:avLst/>
          </a:prstGeom>
          <a:noFill/>
          <a:ln w="9525">
            <a:noFill/>
          </a:ln>
        </p:spPr>
        <p:txBody>
          <a:bodyPr wrap="square">
            <a:spAutoFit/>
          </a:bodyPr>
          <a:lstStyle/>
          <a:p>
            <a:pPr indent="0"/>
            <a:r>
              <a:rPr lang="zh-CN" sz="2800" b="0">
                <a:solidFill>
                  <a:schemeClr val="bg1"/>
                </a:solidFill>
                <a:latin typeface="+mn-ea"/>
                <a:cs typeface="+mn-ea"/>
              </a:rPr>
              <a:t>考法1</a:t>
            </a:r>
            <a:r>
              <a:rPr lang="zh-CN" sz="2800">
                <a:solidFill>
                  <a:schemeClr val="bg1"/>
                </a:solidFill>
                <a:latin typeface="+mn-ea"/>
                <a:cs typeface="+mn-ea"/>
              </a:rPr>
              <a:t>    </a:t>
            </a:r>
            <a:r>
              <a:rPr lang="zh-CN" sz="2800" b="0">
                <a:solidFill>
                  <a:schemeClr val="bg1"/>
                </a:solidFill>
                <a:latin typeface="+mn-ea"/>
                <a:cs typeface="+mn-ea"/>
              </a:rPr>
              <a:t>利用条件概率公式求概率问题　</a:t>
            </a:r>
            <a:endParaRPr lang="zh-CN" altLang="en-US"/>
          </a:p>
        </p:txBody>
      </p:sp>
      <p:sp>
        <p:nvSpPr>
          <p:cNvPr id="4" name="文本框 3"/>
          <p:cNvSpPr txBox="1"/>
          <p:nvPr/>
        </p:nvSpPr>
        <p:spPr>
          <a:xfrm>
            <a:off x="882650" y="2099945"/>
            <a:ext cx="10775950" cy="119888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rPr>
              <a:t>解决条件概率问题的关键</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首先是能够正确判断出问题属于条件概率问题</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其次是使用条件概率的计算公式进行计算．计算条件概率在近几年高考中也时常出现</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难度一般中等偏下．</a:t>
            </a:r>
            <a:endParaRPr lang="zh-CN" altLang="en-US" sz="2400" b="0">
              <a:solidFill>
                <a:schemeClr val="bg1"/>
              </a:solidFill>
              <a:latin typeface="宋体" panose="02010600030101010101" pitchFamily="2" charset="-122"/>
              <a:ea typeface="宋体" panose="02010600030101010101" pitchFamily="2" charset="-122"/>
            </a:endParaRPr>
          </a:p>
        </p:txBody>
      </p:sp>
      <p:sp>
        <p:nvSpPr>
          <p:cNvPr id="5" name="文本框 4"/>
          <p:cNvSpPr txBox="1"/>
          <p:nvPr/>
        </p:nvSpPr>
        <p:spPr>
          <a:xfrm>
            <a:off x="956310" y="3161030"/>
            <a:ext cx="10223500" cy="156845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课标全国</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Ⅱ2014·5]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某地区空气质量监测资料表明，一天的空气质量为优良的概率是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0.75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，连续两天为优良的概率是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已知某天的空气质量为优良，则随后一天的空气质量为优良的概率是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0.75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0.45</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574040" y="4600575"/>
            <a:ext cx="10735945" cy="1198880"/>
          </a:xfrm>
          <a:prstGeom prst="rect">
            <a:avLst/>
          </a:prstGeom>
          <a:noFill/>
          <a:ln w="9525">
            <a:noFill/>
          </a:ln>
        </p:spPr>
        <p:txBody>
          <a:bodyPr wrap="square">
            <a:spAutoFit/>
          </a:bodyPr>
          <a:lstStyle/>
          <a:p>
            <a:pPr indent="266700" algn="l"/>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【解析】设</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第一天空气质量为优良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第二天空气质量为优良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，则</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0.75</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由题知，要求的是在事件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发生的条件下事件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发生的概率，根据条件概率公式得</a:t>
            </a:r>
            <a:endParaRPr lang="en-US" sz="2400" b="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矩形 6"/>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8" name="图片 7"/>
          <p:cNvPicPr>
            <a:picLocks noChangeAspect="1"/>
          </p:cNvPicPr>
          <p:nvPr/>
        </p:nvPicPr>
        <p:blipFill>
          <a:blip r:embed="rId3" cstate="print"/>
          <a:stretch>
            <a:fillRect/>
          </a:stretch>
        </p:blipFill>
        <p:spPr>
          <a:xfrm>
            <a:off x="5996305" y="5302885"/>
            <a:ext cx="3328670" cy="657860"/>
          </a:xfrm>
          <a:prstGeom prst="rect">
            <a:avLst/>
          </a:prstGeom>
        </p:spPr>
      </p:pic>
      <p:sp>
        <p:nvSpPr>
          <p:cNvPr id="9" name="文本框 8"/>
          <p:cNvSpPr txBox="1"/>
          <p:nvPr/>
        </p:nvSpPr>
        <p:spPr>
          <a:xfrm>
            <a:off x="752475" y="5835650"/>
            <a:ext cx="1821180" cy="460375"/>
          </a:xfrm>
          <a:prstGeom prst="rect">
            <a:avLst/>
          </a:prstGeom>
          <a:noFill/>
        </p:spPr>
        <p:txBody>
          <a:bodyPr wrap="none" rtlCol="0" anchor="t">
            <a:spAutoFit/>
          </a:bodyPr>
          <a:lstStyle/>
          <a:p>
            <a:pPr indent="266700" algn="l"/>
            <a:r>
              <a:rPr 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【答案】A</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5"/>
                                        </p:tgtEl>
                                        <p:attrNameLst>
                                          <p:attrName>style.visibility</p:attrName>
                                        </p:attrNameLst>
                                      </p:cBhvr>
                                      <p:to>
                                        <p:strVal val="visible"/>
                                      </p:to>
                                    </p:set>
                                    <p:anim calcmode="lin" valueType="num">
                                      <p:cBhvr>
                                        <p:cTn id="7" dur="500" fill="hold"/>
                                        <p:tgtEl>
                                          <p:spTgt spid="1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5"/>
                                        </p:tgtEl>
                                        <p:attrNameLst>
                                          <p:attrName>ppt_y</p:attrName>
                                        </p:attrNameLst>
                                      </p:cBhvr>
                                      <p:tavLst>
                                        <p:tav tm="0">
                                          <p:val>
                                            <p:strVal val="#ppt_y"/>
                                          </p:val>
                                        </p:tav>
                                        <p:tav tm="100000">
                                          <p:val>
                                            <p:strVal val="#ppt_y"/>
                                          </p:val>
                                        </p:tav>
                                      </p:tavLst>
                                    </p:anim>
                                    <p:anim calcmode="lin" valueType="num">
                                      <p:cBhvr>
                                        <p:cTn id="9" dur="500" fill="hold"/>
                                        <p:tgtEl>
                                          <p:spTgt spid="1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5"/>
                                        </p:tgtEl>
                                      </p:cBhvr>
                                    </p:animEffect>
                                  </p:childTnLst>
                                </p:cTn>
                              </p:par>
                            </p:childTnLst>
                          </p:cTn>
                        </p:par>
                      </p:childTnLst>
                    </p:cTn>
                  </p:par>
                  <p:par>
                    <p:cTn id="12" fill="hold">
                      <p:stCondLst>
                        <p:cond delay="indefinite"/>
                      </p:stCondLst>
                      <p:childTnLst>
                        <p:par>
                          <p:cTn id="13" fill="hold">
                            <p:stCondLst>
                              <p:cond delay="0"/>
                            </p:stCondLst>
                            <p:childTnLst>
                              <p:par>
                                <p:cTn id="14" presetID="25"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blinds(horizontal)">
                                      <p:cBhvr>
                                        <p:cTn id="33" dur="500"/>
                                        <p:tgtEl>
                                          <p:spTgt spid="100"/>
                                        </p:tgtEl>
                                      </p:cBhvr>
                                    </p:animEffect>
                                  </p:childTnLst>
                                </p:cTn>
                              </p:par>
                              <p:par>
                                <p:cTn id="34" presetID="16" presetClass="entr" presetSubtype="21"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4" grpId="0"/>
      <p:bldP spid="5" grpId="0"/>
      <p:bldP spid="100"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83</a:t>
            </a:fld>
            <a:endParaRPr lang="zh-CN" altLang="en-US"/>
          </a:p>
        </p:txBody>
      </p:sp>
      <p:sp>
        <p:nvSpPr>
          <p:cNvPr id="100" name="文本框 99"/>
          <p:cNvSpPr txBox="1"/>
          <p:nvPr/>
        </p:nvSpPr>
        <p:spPr>
          <a:xfrm>
            <a:off x="817245" y="907415"/>
            <a:ext cx="8680450" cy="521970"/>
          </a:xfrm>
          <a:prstGeom prst="rect">
            <a:avLst/>
          </a:prstGeom>
          <a:noFill/>
          <a:ln w="9525">
            <a:noFill/>
          </a:ln>
        </p:spPr>
        <p:txBody>
          <a:bodyPr wrap="square">
            <a:spAutoFit/>
          </a:bodyPr>
          <a:lstStyle/>
          <a:p>
            <a:pPr indent="0"/>
            <a:r>
              <a:rPr lang="zh-CN" sz="2800" b="0">
                <a:solidFill>
                  <a:schemeClr val="bg1"/>
                </a:solidFill>
                <a:latin typeface="+mn-ea"/>
                <a:cs typeface="+mn-ea"/>
              </a:rPr>
              <a:t>考法2</a:t>
            </a:r>
            <a:r>
              <a:rPr lang="zh-CN" sz="2800">
                <a:solidFill>
                  <a:schemeClr val="bg1"/>
                </a:solidFill>
                <a:latin typeface="+mn-ea"/>
                <a:cs typeface="+mn-ea"/>
              </a:rPr>
              <a:t>    </a:t>
            </a:r>
            <a:r>
              <a:rPr lang="zh-CN" sz="2800" b="0">
                <a:solidFill>
                  <a:schemeClr val="bg1"/>
                </a:solidFill>
                <a:latin typeface="+mn-ea"/>
                <a:cs typeface="+mn-ea"/>
              </a:rPr>
              <a:t>相互独立事件的概率计算</a:t>
            </a:r>
            <a:endParaRPr lang="zh-CN" altLang="en-US"/>
          </a:p>
        </p:txBody>
      </p:sp>
      <p:sp>
        <p:nvSpPr>
          <p:cNvPr id="3" name="文本框 2"/>
          <p:cNvSpPr txBox="1"/>
          <p:nvPr/>
        </p:nvSpPr>
        <p:spPr>
          <a:xfrm>
            <a:off x="1167130" y="1543685"/>
            <a:ext cx="8985250" cy="829945"/>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rPr>
              <a:t>相互独立事件的概率是高考考查的一个重点</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是解决复杂问题的基础</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在高考中主要以解答题的形式出现</a:t>
            </a:r>
            <a:r>
              <a:rPr lang="zh-CN" sz="2400" b="0">
                <a:solidFill>
                  <a:schemeClr val="bg1"/>
                </a:solidFill>
                <a:latin typeface="宋体" panose="02010600030101010101" pitchFamily="2" charset="-122"/>
                <a:ea typeface="宋体" panose="02010600030101010101" pitchFamily="2" charset="-122"/>
                <a:cs typeface="MingLiU_HKSCS" charset="0"/>
              </a:rPr>
              <a:t>，</a:t>
            </a:r>
            <a:r>
              <a:rPr lang="zh-CN" sz="2400" b="0">
                <a:solidFill>
                  <a:schemeClr val="bg1"/>
                </a:solidFill>
                <a:latin typeface="宋体" panose="02010600030101010101" pitchFamily="2" charset="-122"/>
                <a:ea typeface="宋体" panose="02010600030101010101" pitchFamily="2" charset="-122"/>
              </a:rPr>
              <a:t>难度中等．</a:t>
            </a:r>
            <a:endParaRPr lang="zh-CN" altLang="en-US" sz="2400" b="0">
              <a:solidFill>
                <a:schemeClr val="bg1"/>
              </a:solidFill>
              <a:latin typeface="宋体" panose="02010600030101010101" pitchFamily="2" charset="-122"/>
              <a:ea typeface="宋体" panose="02010600030101010101" pitchFamily="2" charset="-122"/>
            </a:endParaRPr>
          </a:p>
        </p:txBody>
      </p:sp>
      <p:sp>
        <p:nvSpPr>
          <p:cNvPr id="4" name="文本框 3"/>
          <p:cNvSpPr txBox="1"/>
          <p:nvPr/>
        </p:nvSpPr>
        <p:spPr>
          <a:xfrm>
            <a:off x="984250" y="2644775"/>
            <a:ext cx="10223500" cy="156845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课标全国</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Ⅰ2015·4]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投篮测试中，每人投</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次，至少投中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次才能通过测试．已知某同学每次投篮投中的概率为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，且各次投篮是否投中相互独立，则该同学通过测试的概率为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0.648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0.432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0.36</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0.312</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817245" y="4232275"/>
            <a:ext cx="9499600" cy="193802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【解析】由题意，设</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表示投</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次恰好投中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表示投</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次恰好投中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次；则该同学通过测试的概率为</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．由</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次独立重复试验恰好有</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次发生的概率计算公式知，该同学通过测试的概率为</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0.648</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，故选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【答案】A</a:t>
            </a:r>
          </a:p>
        </p:txBody>
      </p:sp>
      <p:sp>
        <p:nvSpPr>
          <p:cNvPr id="8" name="矩形 7"/>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900" decel="100000" fill="hold"/>
                                        <p:tgtEl>
                                          <p:spTgt spid="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2" dur="1000" fill="hold"/>
                                        <p:tgtEl>
                                          <p:spTgt spid="5"/>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3" grpId="0"/>
      <p:bldP spid="4" grpId="0"/>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84</a:t>
            </a:fld>
            <a:endParaRPr lang="zh-CN" altLang="en-US"/>
          </a:p>
        </p:txBody>
      </p:sp>
      <p:sp>
        <p:nvSpPr>
          <p:cNvPr id="100" name="文本框 99"/>
          <p:cNvSpPr txBox="1"/>
          <p:nvPr/>
        </p:nvSpPr>
        <p:spPr>
          <a:xfrm>
            <a:off x="418465" y="910590"/>
            <a:ext cx="10356850" cy="521970"/>
          </a:xfrm>
          <a:prstGeom prst="rect">
            <a:avLst/>
          </a:prstGeom>
          <a:noFill/>
          <a:ln w="9525">
            <a:noFill/>
          </a:ln>
        </p:spPr>
        <p:txBody>
          <a:bodyPr wrap="square">
            <a:spAutoFit/>
          </a:bodyPr>
          <a:lstStyle/>
          <a:p>
            <a:pPr indent="266700"/>
            <a:r>
              <a:rPr lang="zh-CN" sz="2800" b="0">
                <a:solidFill>
                  <a:schemeClr val="bg1"/>
                </a:solidFill>
                <a:latin typeface="+mn-ea"/>
                <a:cs typeface="+mn-ea"/>
              </a:rPr>
              <a:t>考法3　服从二项分布的随机变量的分布列、数学期望与方差　</a:t>
            </a:r>
            <a:endParaRPr lang="zh-CN" sz="2800">
              <a:solidFill>
                <a:schemeClr val="bg1"/>
              </a:solidFill>
              <a:latin typeface="+mn-ea"/>
              <a:cs typeface="+mn-ea"/>
            </a:endParaRPr>
          </a:p>
        </p:txBody>
      </p:sp>
      <p:sp>
        <p:nvSpPr>
          <p:cNvPr id="3" name="文本框 2"/>
          <p:cNvSpPr txBox="1"/>
          <p:nvPr/>
        </p:nvSpPr>
        <p:spPr>
          <a:xfrm>
            <a:off x="913765" y="1627505"/>
            <a:ext cx="10850880" cy="193802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二项分布是一种重要的概率分布，在实际问题中应用广泛，在高考中是考查的热点之一．判断随机变量是否服从二项分布的关键是看某一事件是否进行了</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次独立重复试验，且每次试验是否只有两种结果．在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次独立重复试验中，事件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次的概率为</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C</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baseline="3000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为事件</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发生的概率，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，服从二项分布可表示为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B(n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，且</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E(X)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D(X)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np(1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p)</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029335" y="3783965"/>
            <a:ext cx="9584690" cy="119888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rPr>
              <a:t>例</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四川</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2016·12]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同时抛掷两枚质地均匀的硬币，当至少有一枚硬币正面向上时，就说这次试验成功，则在</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次试验中成功次数</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的均值是</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________</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500" fill="hold">
                                          <p:stCondLst>
                                            <p:cond delay="0"/>
                                          </p:stCondLst>
                                        </p:cTn>
                                        <p:tgtEl>
                                          <p:spTgt spid="100"/>
                                        </p:tgtEl>
                                        <p:attrNameLst>
                                          <p:attrName>style.visibility</p:attrName>
                                        </p:attrNameLst>
                                      </p:cBhvr>
                                      <p:to>
                                        <p:strVal val="visible"/>
                                      </p:to>
                                    </p:set>
                                    <p:anim by="(-#ppt_w*2)" calcmode="lin" valueType="num">
                                      <p:cBhvr rctx="PPT">
                                        <p:cTn id="7" dur="500" autoRev="1" fill="hold">
                                          <p:stCondLst>
                                            <p:cond delay="0"/>
                                          </p:stCondLst>
                                        </p:cTn>
                                        <p:tgtEl>
                                          <p:spTgt spid="100"/>
                                        </p:tgtEl>
                                        <p:attrNameLst>
                                          <p:attrName>ppt_w</p:attrName>
                                        </p:attrNameLst>
                                      </p:cBhvr>
                                    </p:anim>
                                    <p:anim by="(#ppt_w*0.50)" calcmode="lin" valueType="num">
                                      <p:cBhvr>
                                        <p:cTn id="8" dur="500" decel="50000" autoRev="1" fill="hold">
                                          <p:stCondLst>
                                            <p:cond delay="0"/>
                                          </p:stCondLst>
                                        </p:cTn>
                                        <p:tgtEl>
                                          <p:spTgt spid="100"/>
                                        </p:tgtEl>
                                        <p:attrNameLst>
                                          <p:attrName>ppt_x</p:attrName>
                                        </p:attrNameLst>
                                      </p:cBhvr>
                                    </p:anim>
                                    <p:anim from="(-#ppt_h/2)" to="(#ppt_y)" calcmode="lin" valueType="num">
                                      <p:cBhvr>
                                        <p:cTn id="9" dur="500" fill="hold">
                                          <p:stCondLst>
                                            <p:cond delay="0"/>
                                          </p:stCondLst>
                                        </p:cTn>
                                        <p:tgtEl>
                                          <p:spTgt spid="100"/>
                                        </p:tgtEl>
                                        <p:attrNameLst>
                                          <p:attrName>ppt_y</p:attrName>
                                        </p:attrNameLst>
                                      </p:cBhvr>
                                    </p:anim>
                                    <p:animRot by="21600000">
                                      <p:cBhvr>
                                        <p:cTn id="10" dur="500" fill="hold">
                                          <p:stCondLst>
                                            <p:cond delay="0"/>
                                          </p:stCondLst>
                                        </p:cTn>
                                        <p:tgtEl>
                                          <p:spTgt spid="10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8" dur="1000" fill="hold"/>
                                        <p:tgtEl>
                                          <p:spTgt spid="3"/>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3" grpId="0"/>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85</a:t>
            </a:fld>
            <a:endParaRPr lang="zh-CN" altLang="en-US"/>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pic>
        <p:nvPicPr>
          <p:cNvPr id="5" name="图片 4"/>
          <p:cNvPicPr>
            <a:picLocks noChangeAspect="1"/>
          </p:cNvPicPr>
          <p:nvPr/>
        </p:nvPicPr>
        <p:blipFill>
          <a:blip r:embed="rId2" cstate="print"/>
          <a:stretch>
            <a:fillRect/>
          </a:stretch>
        </p:blipFill>
        <p:spPr>
          <a:xfrm>
            <a:off x="3312795" y="1187450"/>
            <a:ext cx="4657725" cy="2800350"/>
          </a:xfrm>
          <a:prstGeom prst="rect">
            <a:avLst/>
          </a:prstGeom>
        </p:spPr>
      </p:pic>
      <p:pic>
        <p:nvPicPr>
          <p:cNvPr id="6" name="图片 5"/>
          <p:cNvPicPr>
            <a:picLocks noChangeAspect="1"/>
          </p:cNvPicPr>
          <p:nvPr/>
        </p:nvPicPr>
        <p:blipFill>
          <a:blip r:embed="rId3" cstate="print"/>
          <a:stretch>
            <a:fillRect/>
          </a:stretch>
        </p:blipFill>
        <p:spPr>
          <a:xfrm>
            <a:off x="3547110" y="4142740"/>
            <a:ext cx="2886075" cy="923925"/>
          </a:xfrm>
          <a:prstGeom prst="rect">
            <a:avLst/>
          </a:prstGeom>
        </p:spPr>
      </p:pic>
      <p:pic>
        <p:nvPicPr>
          <p:cNvPr id="7" name="图片 6"/>
          <p:cNvPicPr>
            <a:picLocks noChangeAspect="1"/>
          </p:cNvPicPr>
          <p:nvPr/>
        </p:nvPicPr>
        <p:blipFill>
          <a:blip r:embed="rId4" cstate="print"/>
          <a:stretch>
            <a:fillRect/>
          </a:stretch>
        </p:blipFill>
        <p:spPr>
          <a:xfrm>
            <a:off x="3649345" y="5142230"/>
            <a:ext cx="904875" cy="5048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86</a:t>
            </a:fld>
            <a:endParaRPr lang="zh-CN" altLang="en-US"/>
          </a:p>
        </p:txBody>
      </p:sp>
      <p:sp>
        <p:nvSpPr>
          <p:cNvPr id="100" name="文本框 99"/>
          <p:cNvSpPr txBox="1"/>
          <p:nvPr/>
        </p:nvSpPr>
        <p:spPr>
          <a:xfrm>
            <a:off x="744855" y="932815"/>
            <a:ext cx="9537065" cy="521970"/>
          </a:xfrm>
          <a:prstGeom prst="rect">
            <a:avLst/>
          </a:prstGeom>
          <a:noFill/>
          <a:ln w="9525">
            <a:noFill/>
          </a:ln>
        </p:spPr>
        <p:txBody>
          <a:bodyPr wrap="square">
            <a:spAutoFit/>
          </a:bodyPr>
          <a:lstStyle/>
          <a:p>
            <a:pPr indent="266700"/>
            <a:r>
              <a:rPr lang="zh-CN" sz="2800" b="0">
                <a:solidFill>
                  <a:schemeClr val="bg1"/>
                </a:solidFill>
                <a:latin typeface="+mn-ea"/>
                <a:cs typeface="+mn-ea"/>
              </a:rPr>
              <a:t>考法4</a:t>
            </a:r>
            <a:r>
              <a:rPr lang="zh-CN" sz="2800">
                <a:solidFill>
                  <a:schemeClr val="bg1"/>
                </a:solidFill>
                <a:latin typeface="+mn-ea"/>
                <a:cs typeface="+mn-ea"/>
              </a:rPr>
              <a:t>    </a:t>
            </a:r>
            <a:r>
              <a:rPr lang="zh-CN" sz="2800" b="0">
                <a:solidFill>
                  <a:schemeClr val="bg1"/>
                </a:solidFill>
                <a:latin typeface="+mn-ea"/>
                <a:cs typeface="+mn-ea"/>
              </a:rPr>
              <a:t>服从正态分布的随机变量的概率</a:t>
            </a:r>
            <a:r>
              <a:rPr lang="zh-CN" sz="1050" b="0">
                <a:ea typeface="宋体" panose="02010600030101010101" pitchFamily="2" charset="-122"/>
              </a:rPr>
              <a:t>　</a:t>
            </a:r>
            <a:endParaRPr lang="zh-CN" altLang="en-US"/>
          </a:p>
        </p:txBody>
      </p:sp>
      <p:sp>
        <p:nvSpPr>
          <p:cNvPr id="3" name="文本框 2"/>
          <p:cNvSpPr txBox="1"/>
          <p:nvPr/>
        </p:nvSpPr>
        <p:spPr>
          <a:xfrm>
            <a:off x="1003300" y="2336800"/>
            <a:ext cx="10184765" cy="193802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正态分布是自然界中常见的一种分布，许多现象都近似地服从正态分布，这也是高中阶段唯一连续随机变量的分布，其中概率计算是考查的一个热点．要求服从正态分布的随机变量</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在某一范围内的概率，只需借助于正态曲线的性质，把所求问题转化到已知概率的区间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μ</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3σ)</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上即可．</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8559800" cy="521970"/>
          </a:xfrm>
          <a:prstGeom prst="rect">
            <a:avLst/>
          </a:prstGeom>
        </p:spPr>
        <p:txBody>
          <a:bodyPr wrap="none">
            <a:spAutoFit/>
          </a:bodyPr>
          <a:lstStyle/>
          <a:p>
            <a:pPr algn="l"/>
            <a:r>
              <a:rPr lang="zh-CN" altLang="en-US" sz="2800" dirty="0">
                <a:solidFill>
                  <a:srgbClr val="FFFFFF"/>
                </a:solidFill>
              </a:rPr>
              <a:t>考点三  </a:t>
            </a:r>
            <a:r>
              <a:rPr lang="zh-CN" altLang="en-US" sz="2800" dirty="0">
                <a:solidFill>
                  <a:srgbClr val="FFFFFF"/>
                </a:solidFill>
                <a:cs typeface="+mn-ea"/>
                <a:sym typeface="+mn-lt"/>
              </a:rPr>
              <a:t>条件概率、独立性试验、二项分布和正态分布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900" decel="100000" fill="hold"/>
                                        <p:tgtEl>
                                          <p:spTgt spid="10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726911" y="2744767"/>
            <a:ext cx="2300976" cy="2307326"/>
            <a:chOff x="6609209" y="790981"/>
            <a:chExt cx="2301875" cy="2308226"/>
          </a:xfrm>
          <a:effectLst>
            <a:outerShdw blurRad="63500" sx="102000" sy="102000" algn="ctr" rotWithShape="0">
              <a:prstClr val="black">
                <a:alpha val="40000"/>
              </a:prstClr>
            </a:outerShdw>
          </a:effectLst>
        </p:grpSpPr>
        <p:sp>
          <p:nvSpPr>
            <p:cNvPr id="29" name="Oval 5"/>
            <p:cNvSpPr>
              <a:spLocks noChangeArrowheads="1"/>
            </p:cNvSpPr>
            <p:nvPr/>
          </p:nvSpPr>
          <p:spPr bwMode="auto">
            <a:xfrm>
              <a:off x="6609209" y="790981"/>
              <a:ext cx="2301875" cy="2308226"/>
            </a:xfrm>
            <a:prstGeom prst="ellipse">
              <a:avLst/>
            </a:prstGeom>
            <a:solidFill>
              <a:srgbClr val="FFFFFF"/>
            </a:solidFill>
            <a:ln w="57150">
              <a:noFill/>
              <a:round/>
            </a:ln>
            <a:effectLst>
              <a:innerShdw blurRad="114300">
                <a:prstClr val="black"/>
              </a:innerShdw>
            </a:effectLst>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rgbClr val="009E96"/>
            </a:solidFill>
            <a:ln>
              <a:noFill/>
            </a:ln>
          </p:spPr>
          <p:txBody>
            <a:bodyPr vert="horz" wrap="square" lIns="91404" tIns="45702" rIns="91404" bIns="45702"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grpSp>
      <p:sp>
        <p:nvSpPr>
          <p:cNvPr id="31" name="TextBox 12"/>
          <p:cNvSpPr txBox="1"/>
          <p:nvPr/>
        </p:nvSpPr>
        <p:spPr>
          <a:xfrm>
            <a:off x="479425" y="1124585"/>
            <a:ext cx="11463655" cy="705485"/>
          </a:xfrm>
          <a:prstGeom prst="rect">
            <a:avLst/>
          </a:prstGeom>
          <a:noFill/>
        </p:spPr>
        <p:txBody>
          <a:bodyPr wrap="square" lIns="91398" tIns="45699" rIns="91398" bIns="45699" rtlCol="0">
            <a:spAutoFit/>
          </a:bodyPr>
          <a:lstStyle/>
          <a:p>
            <a:pPr algn="ctr" fontAlgn="base">
              <a:spcBef>
                <a:spcPct val="0"/>
              </a:spcBef>
              <a:spcAft>
                <a:spcPct val="0"/>
              </a:spcAft>
              <a:buFont typeface="Arial" panose="020B0604020202020204" pitchFamily="34" charset="0"/>
              <a:buNone/>
            </a:pPr>
            <a:r>
              <a:rPr lang="zh-CN" altLang="en-US" sz="4000" b="1" dirty="0">
                <a:cs typeface="+mn-ea"/>
                <a:sym typeface="+mn-lt"/>
              </a:rPr>
              <a:t>考点四  统计与统计案例</a:t>
            </a:r>
          </a:p>
        </p:txBody>
      </p:sp>
      <p:sp>
        <p:nvSpPr>
          <p:cNvPr id="7" name="文本框 6">
            <a:hlinkClick r:id="rId3" action="ppaction://hlinksldjump"/>
          </p:cNvPr>
          <p:cNvSpPr txBox="1"/>
          <p:nvPr/>
        </p:nvSpPr>
        <p:spPr>
          <a:xfrm>
            <a:off x="5578351" y="2678430"/>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4" action="ppaction://hlinksldjump"/>
              </a:rPr>
              <a:t>必备知识 全面把握</a:t>
            </a:r>
            <a:endParaRPr lang="zh-CN" altLang="en-US" sz="3000" dirty="0">
              <a:latin typeface="微软雅黑" panose="020B0503020204020204" charset="-122"/>
              <a:ea typeface="微软雅黑" panose="020B0503020204020204" charset="-122"/>
            </a:endParaRPr>
          </a:p>
        </p:txBody>
      </p:sp>
      <p:sp>
        <p:nvSpPr>
          <p:cNvPr id="8" name="文本框 7"/>
          <p:cNvSpPr txBox="1"/>
          <p:nvPr/>
        </p:nvSpPr>
        <p:spPr>
          <a:xfrm>
            <a:off x="5578351" y="3573780"/>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5" action="ppaction://hlinksldjump"/>
              </a:rPr>
              <a:t>核心方法 重点突破</a:t>
            </a:r>
            <a:endParaRPr lang="zh-CN" altLang="en-US" sz="3000" dirty="0">
              <a:latin typeface="微软雅黑" panose="020B0503020204020204" charset="-122"/>
              <a:ea typeface="微软雅黑" panose="020B0503020204020204" charset="-122"/>
            </a:endParaRPr>
          </a:p>
        </p:txBody>
      </p:sp>
      <p:sp>
        <p:nvSpPr>
          <p:cNvPr id="9" name="文本框 8"/>
          <p:cNvSpPr txBox="1"/>
          <p:nvPr/>
        </p:nvSpPr>
        <p:spPr>
          <a:xfrm>
            <a:off x="5578351" y="4594860"/>
            <a:ext cx="3376245" cy="553998"/>
          </a:xfrm>
          <a:prstGeom prst="rect">
            <a:avLst/>
          </a:prstGeom>
          <a:noFill/>
        </p:spPr>
        <p:txBody>
          <a:bodyPr wrap="none" rtlCol="0">
            <a:spAutoFit/>
          </a:bodyPr>
          <a:lstStyle/>
          <a:p>
            <a:r>
              <a:rPr lang="zh-CN" altLang="en-US" sz="3000" dirty="0">
                <a:latin typeface="微软雅黑" panose="020B0503020204020204" charset="-122"/>
                <a:ea typeface="微软雅黑" panose="020B0503020204020204" charset="-122"/>
                <a:hlinkClick r:id="rId6" action="ppaction://hlinksldjump"/>
              </a:rPr>
              <a:t>考法例析 成就能力</a:t>
            </a:r>
            <a:endParaRPr lang="zh-CN" altLang="en-US" sz="3000" dirty="0">
              <a:latin typeface="微软雅黑" panose="020B0503020204020204" charset="-122"/>
              <a:ea typeface="微软雅黑" panose="020B0503020204020204" charset="-122"/>
            </a:endParaRPr>
          </a:p>
        </p:txBody>
      </p:sp>
      <p:sp>
        <p:nvSpPr>
          <p:cNvPr id="10" name="Freeform 9"/>
          <p:cNvSpPr>
            <a:spLocks noEditPoints="1"/>
          </p:cNvSpPr>
          <p:nvPr/>
        </p:nvSpPr>
        <p:spPr bwMode="auto">
          <a:xfrm>
            <a:off x="9102084" y="4484565"/>
            <a:ext cx="627540" cy="664453"/>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2" name="Freeform 25"/>
          <p:cNvSpPr>
            <a:spLocks noEditPoints="1"/>
          </p:cNvSpPr>
          <p:nvPr/>
        </p:nvSpPr>
        <p:spPr bwMode="auto">
          <a:xfrm>
            <a:off x="9174474" y="3468510"/>
            <a:ext cx="482519" cy="659180"/>
          </a:xfrm>
          <a:custGeom>
            <a:avLst/>
            <a:gdLst>
              <a:gd name="T0" fmla="*/ 58 w 443"/>
              <a:gd name="T1" fmla="*/ 98 h 605"/>
              <a:gd name="T2" fmla="*/ 49 w 443"/>
              <a:gd name="T3" fmla="*/ 605 h 605"/>
              <a:gd name="T4" fmla="*/ 443 w 443"/>
              <a:gd name="T5" fmla="*/ 149 h 605"/>
              <a:gd name="T6" fmla="*/ 410 w 443"/>
              <a:gd name="T7" fmla="*/ 159 h 605"/>
              <a:gd name="T8" fmla="*/ 51 w 443"/>
              <a:gd name="T9" fmla="*/ 570 h 605"/>
              <a:gd name="T10" fmla="*/ 192 w 443"/>
              <a:gd name="T11" fmla="*/ 64 h 605"/>
              <a:gd name="T12" fmla="*/ 252 w 443"/>
              <a:gd name="T13" fmla="*/ 64 h 605"/>
              <a:gd name="T14" fmla="*/ 221 w 443"/>
              <a:gd name="T15" fmla="*/ 96 h 605"/>
              <a:gd name="T16" fmla="*/ 155 w 443"/>
              <a:gd name="T17" fmla="*/ 66 h 605"/>
              <a:gd name="T18" fmla="*/ 81 w 443"/>
              <a:gd name="T19" fmla="*/ 153 h 605"/>
              <a:gd name="T20" fmla="*/ 362 w 443"/>
              <a:gd name="T21" fmla="*/ 153 h 605"/>
              <a:gd name="T22" fmla="*/ 288 w 443"/>
              <a:gd name="T23" fmla="*/ 66 h 605"/>
              <a:gd name="T24" fmla="*/ 155 w 443"/>
              <a:gd name="T25" fmla="*/ 66 h 605"/>
              <a:gd name="T26" fmla="*/ 156 w 443"/>
              <a:gd name="T27" fmla="*/ 459 h 605"/>
              <a:gd name="T28" fmla="*/ 107 w 443"/>
              <a:gd name="T29" fmla="*/ 473 h 605"/>
              <a:gd name="T30" fmla="*/ 97 w 443"/>
              <a:gd name="T31" fmla="*/ 484 h 605"/>
              <a:gd name="T32" fmla="*/ 156 w 443"/>
              <a:gd name="T33" fmla="*/ 489 h 605"/>
              <a:gd name="T34" fmla="*/ 94 w 443"/>
              <a:gd name="T35" fmla="*/ 519 h 605"/>
              <a:gd name="T36" fmla="*/ 172 w 443"/>
              <a:gd name="T37" fmla="*/ 481 h 605"/>
              <a:gd name="T38" fmla="*/ 172 w 443"/>
              <a:gd name="T39" fmla="*/ 456 h 605"/>
              <a:gd name="T40" fmla="*/ 78 w 443"/>
              <a:gd name="T41" fmla="*/ 461 h 605"/>
              <a:gd name="T42" fmla="*/ 152 w 443"/>
              <a:gd name="T43" fmla="*/ 539 h 605"/>
              <a:gd name="T44" fmla="*/ 152 w 443"/>
              <a:gd name="T45" fmla="*/ 237 h 605"/>
              <a:gd name="T46" fmla="*/ 107 w 443"/>
              <a:gd name="T47" fmla="*/ 251 h 605"/>
              <a:gd name="T48" fmla="*/ 123 w 443"/>
              <a:gd name="T49" fmla="*/ 291 h 605"/>
              <a:gd name="T50" fmla="*/ 94 w 443"/>
              <a:gd name="T51" fmla="*/ 302 h 605"/>
              <a:gd name="T52" fmla="*/ 152 w 443"/>
              <a:gd name="T53" fmla="*/ 222 h 605"/>
              <a:gd name="T54" fmla="*/ 78 w 443"/>
              <a:gd name="T55" fmla="*/ 300 h 605"/>
              <a:gd name="T56" fmla="*/ 171 w 443"/>
              <a:gd name="T57" fmla="*/ 255 h 605"/>
              <a:gd name="T58" fmla="*/ 170 w 443"/>
              <a:gd name="T59" fmla="*/ 234 h 605"/>
              <a:gd name="T60" fmla="*/ 156 w 443"/>
              <a:gd name="T61" fmla="*/ 357 h 605"/>
              <a:gd name="T62" fmla="*/ 97 w 443"/>
              <a:gd name="T63" fmla="*/ 372 h 605"/>
              <a:gd name="T64" fmla="*/ 156 w 443"/>
              <a:gd name="T65" fmla="*/ 412 h 605"/>
              <a:gd name="T66" fmla="*/ 171 w 443"/>
              <a:gd name="T67" fmla="*/ 345 h 605"/>
              <a:gd name="T68" fmla="*/ 78 w 443"/>
              <a:gd name="T69" fmla="*/ 349 h 605"/>
              <a:gd name="T70" fmla="*/ 156 w 443"/>
              <a:gd name="T71" fmla="*/ 427 h 605"/>
              <a:gd name="T72" fmla="*/ 205 w 443"/>
              <a:gd name="T73" fmla="*/ 330 h 605"/>
              <a:gd name="T74" fmla="*/ 232 w 443"/>
              <a:gd name="T75" fmla="*/ 513 h 605"/>
              <a:gd name="T76" fmla="*/ 356 w 443"/>
              <a:gd name="T77" fmla="*/ 475 h 605"/>
              <a:gd name="T78" fmla="*/ 227 w 443"/>
              <a:gd name="T79" fmla="*/ 508 h 605"/>
              <a:gd name="T80" fmla="*/ 356 w 443"/>
              <a:gd name="T81" fmla="*/ 360 h 605"/>
              <a:gd name="T82" fmla="*/ 227 w 443"/>
              <a:gd name="T83" fmla="*/ 291 h 605"/>
              <a:gd name="T84" fmla="*/ 227 w 443"/>
              <a:gd name="T85" fmla="*/ 25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3" h="605">
                <a:moveTo>
                  <a:pt x="34" y="159"/>
                </a:moveTo>
                <a:cubicBezTo>
                  <a:pt x="34" y="142"/>
                  <a:pt x="42" y="134"/>
                  <a:pt x="58" y="133"/>
                </a:cubicBezTo>
                <a:lnTo>
                  <a:pt x="58" y="98"/>
                </a:lnTo>
                <a:cubicBezTo>
                  <a:pt x="27" y="99"/>
                  <a:pt x="0" y="118"/>
                  <a:pt x="0" y="149"/>
                </a:cubicBezTo>
                <a:lnTo>
                  <a:pt x="0" y="556"/>
                </a:lnTo>
                <a:cubicBezTo>
                  <a:pt x="0" y="581"/>
                  <a:pt x="24" y="605"/>
                  <a:pt x="49" y="605"/>
                </a:cubicBezTo>
                <a:lnTo>
                  <a:pt x="394" y="605"/>
                </a:lnTo>
                <a:cubicBezTo>
                  <a:pt x="419" y="605"/>
                  <a:pt x="443" y="581"/>
                  <a:pt x="443" y="556"/>
                </a:cubicBezTo>
                <a:lnTo>
                  <a:pt x="443" y="149"/>
                </a:lnTo>
                <a:cubicBezTo>
                  <a:pt x="443" y="118"/>
                  <a:pt x="416" y="99"/>
                  <a:pt x="385" y="98"/>
                </a:cubicBezTo>
                <a:lnTo>
                  <a:pt x="385" y="133"/>
                </a:lnTo>
                <a:cubicBezTo>
                  <a:pt x="402" y="134"/>
                  <a:pt x="410" y="142"/>
                  <a:pt x="410" y="159"/>
                </a:cubicBezTo>
                <a:lnTo>
                  <a:pt x="410" y="545"/>
                </a:lnTo>
                <a:cubicBezTo>
                  <a:pt x="410" y="557"/>
                  <a:pt x="404" y="570"/>
                  <a:pt x="393" y="570"/>
                </a:cubicBezTo>
                <a:lnTo>
                  <a:pt x="51" y="570"/>
                </a:lnTo>
                <a:cubicBezTo>
                  <a:pt x="37" y="570"/>
                  <a:pt x="34" y="556"/>
                  <a:pt x="34" y="542"/>
                </a:cubicBezTo>
                <a:lnTo>
                  <a:pt x="34" y="159"/>
                </a:lnTo>
                <a:close/>
                <a:moveTo>
                  <a:pt x="192" y="64"/>
                </a:moveTo>
                <a:cubicBezTo>
                  <a:pt x="192" y="50"/>
                  <a:pt x="205" y="37"/>
                  <a:pt x="219" y="37"/>
                </a:cubicBezTo>
                <a:lnTo>
                  <a:pt x="224" y="37"/>
                </a:lnTo>
                <a:cubicBezTo>
                  <a:pt x="238" y="37"/>
                  <a:pt x="252" y="50"/>
                  <a:pt x="252" y="64"/>
                </a:cubicBezTo>
                <a:lnTo>
                  <a:pt x="252" y="67"/>
                </a:lnTo>
                <a:cubicBezTo>
                  <a:pt x="252" y="83"/>
                  <a:pt x="238" y="96"/>
                  <a:pt x="222" y="96"/>
                </a:cubicBezTo>
                <a:lnTo>
                  <a:pt x="221" y="96"/>
                </a:lnTo>
                <a:cubicBezTo>
                  <a:pt x="205" y="96"/>
                  <a:pt x="192" y="83"/>
                  <a:pt x="192" y="67"/>
                </a:cubicBezTo>
                <a:lnTo>
                  <a:pt x="192" y="64"/>
                </a:lnTo>
                <a:close/>
                <a:moveTo>
                  <a:pt x="155" y="66"/>
                </a:moveTo>
                <a:lnTo>
                  <a:pt x="106" y="66"/>
                </a:lnTo>
                <a:cubicBezTo>
                  <a:pt x="89" y="66"/>
                  <a:pt x="81" y="74"/>
                  <a:pt x="81" y="90"/>
                </a:cubicBezTo>
                <a:lnTo>
                  <a:pt x="81" y="153"/>
                </a:lnTo>
                <a:cubicBezTo>
                  <a:pt x="81" y="164"/>
                  <a:pt x="88" y="175"/>
                  <a:pt x="98" y="175"/>
                </a:cubicBezTo>
                <a:lnTo>
                  <a:pt x="345" y="175"/>
                </a:lnTo>
                <a:cubicBezTo>
                  <a:pt x="355" y="175"/>
                  <a:pt x="362" y="164"/>
                  <a:pt x="362" y="153"/>
                </a:cubicBezTo>
                <a:lnTo>
                  <a:pt x="362" y="90"/>
                </a:lnTo>
                <a:cubicBezTo>
                  <a:pt x="362" y="74"/>
                  <a:pt x="354" y="66"/>
                  <a:pt x="337" y="66"/>
                </a:cubicBezTo>
                <a:lnTo>
                  <a:pt x="288" y="66"/>
                </a:lnTo>
                <a:cubicBezTo>
                  <a:pt x="288" y="32"/>
                  <a:pt x="260" y="0"/>
                  <a:pt x="227" y="0"/>
                </a:cubicBezTo>
                <a:lnTo>
                  <a:pt x="216" y="0"/>
                </a:lnTo>
                <a:cubicBezTo>
                  <a:pt x="184" y="0"/>
                  <a:pt x="155" y="32"/>
                  <a:pt x="155" y="66"/>
                </a:cubicBezTo>
                <a:close/>
                <a:moveTo>
                  <a:pt x="94" y="464"/>
                </a:moveTo>
                <a:cubicBezTo>
                  <a:pt x="94" y="460"/>
                  <a:pt x="95" y="459"/>
                  <a:pt x="98" y="459"/>
                </a:cubicBezTo>
                <a:lnTo>
                  <a:pt x="156" y="459"/>
                </a:lnTo>
                <a:lnTo>
                  <a:pt x="156" y="464"/>
                </a:lnTo>
                <a:cubicBezTo>
                  <a:pt x="156" y="469"/>
                  <a:pt x="132" y="483"/>
                  <a:pt x="127" y="485"/>
                </a:cubicBezTo>
                <a:cubicBezTo>
                  <a:pt x="123" y="482"/>
                  <a:pt x="114" y="473"/>
                  <a:pt x="107" y="473"/>
                </a:cubicBezTo>
                <a:lnTo>
                  <a:pt x="106" y="473"/>
                </a:lnTo>
                <a:cubicBezTo>
                  <a:pt x="102" y="473"/>
                  <a:pt x="97" y="479"/>
                  <a:pt x="97" y="482"/>
                </a:cubicBezTo>
                <a:lnTo>
                  <a:pt x="97" y="484"/>
                </a:lnTo>
                <a:cubicBezTo>
                  <a:pt x="97" y="488"/>
                  <a:pt x="118" y="511"/>
                  <a:pt x="123" y="511"/>
                </a:cubicBezTo>
                <a:lnTo>
                  <a:pt x="124" y="511"/>
                </a:lnTo>
                <a:cubicBezTo>
                  <a:pt x="128" y="511"/>
                  <a:pt x="152" y="492"/>
                  <a:pt x="156" y="489"/>
                </a:cubicBezTo>
                <a:cubicBezTo>
                  <a:pt x="156" y="497"/>
                  <a:pt x="160" y="524"/>
                  <a:pt x="152" y="524"/>
                </a:cubicBezTo>
                <a:lnTo>
                  <a:pt x="98" y="524"/>
                </a:lnTo>
                <a:cubicBezTo>
                  <a:pt x="95" y="524"/>
                  <a:pt x="94" y="523"/>
                  <a:pt x="94" y="519"/>
                </a:cubicBezTo>
                <a:lnTo>
                  <a:pt x="94" y="464"/>
                </a:lnTo>
                <a:close/>
                <a:moveTo>
                  <a:pt x="152" y="539"/>
                </a:moveTo>
                <a:cubicBezTo>
                  <a:pt x="181" y="539"/>
                  <a:pt x="170" y="508"/>
                  <a:pt x="172" y="481"/>
                </a:cubicBezTo>
                <a:cubicBezTo>
                  <a:pt x="173" y="467"/>
                  <a:pt x="207" y="455"/>
                  <a:pt x="210" y="443"/>
                </a:cubicBezTo>
                <a:lnTo>
                  <a:pt x="206" y="443"/>
                </a:lnTo>
                <a:cubicBezTo>
                  <a:pt x="195" y="443"/>
                  <a:pt x="179" y="452"/>
                  <a:pt x="172" y="456"/>
                </a:cubicBezTo>
                <a:cubicBezTo>
                  <a:pt x="168" y="451"/>
                  <a:pt x="164" y="444"/>
                  <a:pt x="155" y="444"/>
                </a:cubicBezTo>
                <a:lnTo>
                  <a:pt x="95" y="444"/>
                </a:lnTo>
                <a:cubicBezTo>
                  <a:pt x="86" y="444"/>
                  <a:pt x="78" y="452"/>
                  <a:pt x="78" y="461"/>
                </a:cubicBezTo>
                <a:lnTo>
                  <a:pt x="78" y="522"/>
                </a:lnTo>
                <a:cubicBezTo>
                  <a:pt x="78" y="533"/>
                  <a:pt x="87" y="539"/>
                  <a:pt x="98" y="539"/>
                </a:cubicBezTo>
                <a:lnTo>
                  <a:pt x="152" y="539"/>
                </a:lnTo>
                <a:close/>
                <a:moveTo>
                  <a:pt x="94" y="242"/>
                </a:moveTo>
                <a:cubicBezTo>
                  <a:pt x="94" y="238"/>
                  <a:pt x="95" y="237"/>
                  <a:pt x="98" y="237"/>
                </a:cubicBezTo>
                <a:lnTo>
                  <a:pt x="152" y="237"/>
                </a:lnTo>
                <a:cubicBezTo>
                  <a:pt x="155" y="237"/>
                  <a:pt x="156" y="238"/>
                  <a:pt x="156" y="242"/>
                </a:cubicBezTo>
                <a:cubicBezTo>
                  <a:pt x="156" y="246"/>
                  <a:pt x="130" y="263"/>
                  <a:pt x="127" y="263"/>
                </a:cubicBezTo>
                <a:cubicBezTo>
                  <a:pt x="124" y="263"/>
                  <a:pt x="116" y="251"/>
                  <a:pt x="107" y="251"/>
                </a:cubicBezTo>
                <a:cubicBezTo>
                  <a:pt x="103" y="251"/>
                  <a:pt x="97" y="256"/>
                  <a:pt x="97" y="260"/>
                </a:cubicBezTo>
                <a:lnTo>
                  <a:pt x="97" y="262"/>
                </a:lnTo>
                <a:cubicBezTo>
                  <a:pt x="97" y="268"/>
                  <a:pt x="118" y="288"/>
                  <a:pt x="123" y="291"/>
                </a:cubicBezTo>
                <a:lnTo>
                  <a:pt x="156" y="266"/>
                </a:lnTo>
                <a:lnTo>
                  <a:pt x="156" y="302"/>
                </a:lnTo>
                <a:lnTo>
                  <a:pt x="94" y="302"/>
                </a:lnTo>
                <a:lnTo>
                  <a:pt x="94" y="242"/>
                </a:lnTo>
                <a:close/>
                <a:moveTo>
                  <a:pt x="170" y="234"/>
                </a:moveTo>
                <a:cubicBezTo>
                  <a:pt x="168" y="226"/>
                  <a:pt x="162" y="222"/>
                  <a:pt x="152" y="222"/>
                </a:cubicBezTo>
                <a:lnTo>
                  <a:pt x="98" y="222"/>
                </a:lnTo>
                <a:cubicBezTo>
                  <a:pt x="87" y="222"/>
                  <a:pt x="78" y="229"/>
                  <a:pt x="78" y="239"/>
                </a:cubicBezTo>
                <a:lnTo>
                  <a:pt x="78" y="300"/>
                </a:lnTo>
                <a:cubicBezTo>
                  <a:pt x="78" y="309"/>
                  <a:pt x="86" y="317"/>
                  <a:pt x="95" y="317"/>
                </a:cubicBezTo>
                <a:lnTo>
                  <a:pt x="155" y="317"/>
                </a:lnTo>
                <a:cubicBezTo>
                  <a:pt x="179" y="317"/>
                  <a:pt x="172" y="279"/>
                  <a:pt x="171" y="255"/>
                </a:cubicBezTo>
                <a:lnTo>
                  <a:pt x="210" y="222"/>
                </a:lnTo>
                <a:cubicBezTo>
                  <a:pt x="210" y="222"/>
                  <a:pt x="207" y="221"/>
                  <a:pt x="207" y="221"/>
                </a:cubicBezTo>
                <a:cubicBezTo>
                  <a:pt x="192" y="221"/>
                  <a:pt x="180" y="234"/>
                  <a:pt x="170" y="234"/>
                </a:cubicBezTo>
                <a:close/>
                <a:moveTo>
                  <a:pt x="94" y="349"/>
                </a:moveTo>
                <a:lnTo>
                  <a:pt x="156" y="349"/>
                </a:lnTo>
                <a:lnTo>
                  <a:pt x="156" y="357"/>
                </a:lnTo>
                <a:lnTo>
                  <a:pt x="127" y="375"/>
                </a:lnTo>
                <a:lnTo>
                  <a:pt x="108" y="361"/>
                </a:lnTo>
                <a:cubicBezTo>
                  <a:pt x="103" y="364"/>
                  <a:pt x="97" y="365"/>
                  <a:pt x="97" y="372"/>
                </a:cubicBezTo>
                <a:cubicBezTo>
                  <a:pt x="97" y="377"/>
                  <a:pt x="118" y="401"/>
                  <a:pt x="123" y="401"/>
                </a:cubicBezTo>
                <a:cubicBezTo>
                  <a:pt x="130" y="401"/>
                  <a:pt x="148" y="380"/>
                  <a:pt x="156" y="378"/>
                </a:cubicBezTo>
                <a:lnTo>
                  <a:pt x="156" y="412"/>
                </a:lnTo>
                <a:lnTo>
                  <a:pt x="94" y="412"/>
                </a:lnTo>
                <a:lnTo>
                  <a:pt x="94" y="349"/>
                </a:lnTo>
                <a:close/>
                <a:moveTo>
                  <a:pt x="171" y="345"/>
                </a:moveTo>
                <a:cubicBezTo>
                  <a:pt x="169" y="340"/>
                  <a:pt x="165" y="334"/>
                  <a:pt x="156" y="334"/>
                </a:cubicBezTo>
                <a:lnTo>
                  <a:pt x="94" y="334"/>
                </a:lnTo>
                <a:cubicBezTo>
                  <a:pt x="86" y="334"/>
                  <a:pt x="78" y="341"/>
                  <a:pt x="78" y="349"/>
                </a:cubicBezTo>
                <a:lnTo>
                  <a:pt x="78" y="412"/>
                </a:lnTo>
                <a:cubicBezTo>
                  <a:pt x="78" y="420"/>
                  <a:pt x="86" y="427"/>
                  <a:pt x="94" y="427"/>
                </a:cubicBezTo>
                <a:lnTo>
                  <a:pt x="156" y="427"/>
                </a:lnTo>
                <a:cubicBezTo>
                  <a:pt x="179" y="427"/>
                  <a:pt x="172" y="388"/>
                  <a:pt x="171" y="365"/>
                </a:cubicBezTo>
                <a:lnTo>
                  <a:pt x="210" y="333"/>
                </a:lnTo>
                <a:lnTo>
                  <a:pt x="205" y="330"/>
                </a:lnTo>
                <a:lnTo>
                  <a:pt x="171" y="345"/>
                </a:lnTo>
                <a:close/>
                <a:moveTo>
                  <a:pt x="227" y="508"/>
                </a:moveTo>
                <a:cubicBezTo>
                  <a:pt x="227" y="512"/>
                  <a:pt x="228" y="513"/>
                  <a:pt x="232" y="513"/>
                </a:cubicBezTo>
                <a:lnTo>
                  <a:pt x="351" y="513"/>
                </a:lnTo>
                <a:cubicBezTo>
                  <a:pt x="355" y="513"/>
                  <a:pt x="356" y="512"/>
                  <a:pt x="356" y="508"/>
                </a:cubicBezTo>
                <a:lnTo>
                  <a:pt x="356" y="475"/>
                </a:lnTo>
                <a:cubicBezTo>
                  <a:pt x="356" y="471"/>
                  <a:pt x="355" y="470"/>
                  <a:pt x="351" y="470"/>
                </a:cubicBezTo>
                <a:lnTo>
                  <a:pt x="227" y="470"/>
                </a:lnTo>
                <a:lnTo>
                  <a:pt x="227" y="508"/>
                </a:lnTo>
                <a:close/>
                <a:moveTo>
                  <a:pt x="227" y="401"/>
                </a:moveTo>
                <a:lnTo>
                  <a:pt x="356" y="401"/>
                </a:lnTo>
                <a:lnTo>
                  <a:pt x="356" y="360"/>
                </a:lnTo>
                <a:lnTo>
                  <a:pt x="227" y="360"/>
                </a:lnTo>
                <a:lnTo>
                  <a:pt x="227" y="401"/>
                </a:lnTo>
                <a:close/>
                <a:moveTo>
                  <a:pt x="227" y="291"/>
                </a:moveTo>
                <a:lnTo>
                  <a:pt x="321" y="291"/>
                </a:lnTo>
                <a:lnTo>
                  <a:pt x="321" y="250"/>
                </a:lnTo>
                <a:lnTo>
                  <a:pt x="227" y="250"/>
                </a:lnTo>
                <a:lnTo>
                  <a:pt x="227" y="291"/>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13" name="Freeform 26"/>
          <p:cNvSpPr>
            <a:spLocks noEditPoints="1"/>
          </p:cNvSpPr>
          <p:nvPr/>
        </p:nvSpPr>
        <p:spPr bwMode="auto">
          <a:xfrm>
            <a:off x="9046078" y="2546294"/>
            <a:ext cx="738282" cy="68554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2" name="Freeform 15"/>
          <p:cNvSpPr>
            <a:spLocks noEditPoints="1"/>
          </p:cNvSpPr>
          <p:nvPr/>
        </p:nvSpPr>
        <p:spPr bwMode="auto">
          <a:xfrm>
            <a:off x="1339850" y="3277870"/>
            <a:ext cx="1075690" cy="1241425"/>
          </a:xfrm>
          <a:custGeom>
            <a:avLst/>
            <a:gdLst>
              <a:gd name="T0" fmla="*/ 171 w 568"/>
              <a:gd name="T1" fmla="*/ 92 h 606"/>
              <a:gd name="T2" fmla="*/ 372 w 568"/>
              <a:gd name="T3" fmla="*/ 67 h 606"/>
              <a:gd name="T4" fmla="*/ 300 w 568"/>
              <a:gd name="T5" fmla="*/ 41 h 606"/>
              <a:gd name="T6" fmla="*/ 217 w 568"/>
              <a:gd name="T7" fmla="*/ 41 h 606"/>
              <a:gd name="T8" fmla="*/ 145 w 568"/>
              <a:gd name="T9" fmla="*/ 67 h 606"/>
              <a:gd name="T10" fmla="*/ 468 w 568"/>
              <a:gd name="T11" fmla="*/ 525 h 606"/>
              <a:gd name="T12" fmla="*/ 475 w 568"/>
              <a:gd name="T13" fmla="*/ 507 h 606"/>
              <a:gd name="T14" fmla="*/ 443 w 568"/>
              <a:gd name="T15" fmla="*/ 393 h 606"/>
              <a:gd name="T16" fmla="*/ 422 w 568"/>
              <a:gd name="T17" fmla="*/ 393 h 606"/>
              <a:gd name="T18" fmla="*/ 422 w 568"/>
              <a:gd name="T19" fmla="*/ 481 h 606"/>
              <a:gd name="T20" fmla="*/ 422 w 568"/>
              <a:gd name="T21" fmla="*/ 483 h 606"/>
              <a:gd name="T22" fmla="*/ 423 w 568"/>
              <a:gd name="T23" fmla="*/ 484 h 606"/>
              <a:gd name="T24" fmla="*/ 425 w 568"/>
              <a:gd name="T25" fmla="*/ 486 h 606"/>
              <a:gd name="T26" fmla="*/ 541 w 568"/>
              <a:gd name="T27" fmla="*/ 400 h 606"/>
              <a:gd name="T28" fmla="*/ 432 w 568"/>
              <a:gd name="T29" fmla="*/ 342 h 606"/>
              <a:gd name="T30" fmla="*/ 407 w 568"/>
              <a:gd name="T31" fmla="*/ 604 h 606"/>
              <a:gd name="T32" fmla="*/ 562 w 568"/>
              <a:gd name="T33" fmla="*/ 499 h 606"/>
              <a:gd name="T34" fmla="*/ 542 w 568"/>
              <a:gd name="T35" fmla="*/ 495 h 606"/>
              <a:gd name="T36" fmla="*/ 432 w 568"/>
              <a:gd name="T37" fmla="*/ 586 h 606"/>
              <a:gd name="T38" fmla="*/ 323 w 568"/>
              <a:gd name="T39" fmla="*/ 453 h 606"/>
              <a:gd name="T40" fmla="*/ 453 w 568"/>
              <a:gd name="T41" fmla="*/ 365 h 606"/>
              <a:gd name="T42" fmla="*/ 542 w 568"/>
              <a:gd name="T43" fmla="*/ 495 h 606"/>
              <a:gd name="T44" fmla="*/ 190 w 568"/>
              <a:gd name="T45" fmla="*/ 494 h 606"/>
              <a:gd name="T46" fmla="*/ 325 w 568"/>
              <a:gd name="T47" fmla="*/ 360 h 606"/>
              <a:gd name="T48" fmla="*/ 353 w 568"/>
              <a:gd name="T49" fmla="*/ 339 h 606"/>
              <a:gd name="T50" fmla="*/ 491 w 568"/>
              <a:gd name="T51" fmla="*/ 205 h 606"/>
              <a:gd name="T52" fmla="*/ 496 w 568"/>
              <a:gd name="T53" fmla="*/ 331 h 606"/>
              <a:gd name="T54" fmla="*/ 518 w 568"/>
              <a:gd name="T55" fmla="*/ 339 h 606"/>
              <a:gd name="T56" fmla="*/ 518 w 568"/>
              <a:gd name="T57" fmla="*/ 139 h 606"/>
              <a:gd name="T58" fmla="*/ 27 w 568"/>
              <a:gd name="T59" fmla="*/ 112 h 606"/>
              <a:gd name="T60" fmla="*/ 0 w 568"/>
              <a:gd name="T61" fmla="*/ 211 h 606"/>
              <a:gd name="T62" fmla="*/ 0 w 568"/>
              <a:gd name="T63" fmla="*/ 360 h 606"/>
              <a:gd name="T64" fmla="*/ 0 w 568"/>
              <a:gd name="T65" fmla="*/ 504 h 606"/>
              <a:gd name="T66" fmla="*/ 286 w 568"/>
              <a:gd name="T67" fmla="*/ 531 h 606"/>
              <a:gd name="T68" fmla="*/ 21 w 568"/>
              <a:gd name="T69" fmla="*/ 211 h 606"/>
              <a:gd name="T70" fmla="*/ 27 w 568"/>
              <a:gd name="T71" fmla="*/ 205 h 606"/>
              <a:gd name="T72" fmla="*/ 169 w 568"/>
              <a:gd name="T73" fmla="*/ 339 h 606"/>
              <a:gd name="T74" fmla="*/ 21 w 568"/>
              <a:gd name="T75" fmla="*/ 211 h 606"/>
              <a:gd name="T76" fmla="*/ 169 w 568"/>
              <a:gd name="T77" fmla="*/ 360 h 606"/>
              <a:gd name="T78" fmla="*/ 27 w 568"/>
              <a:gd name="T79" fmla="*/ 494 h 606"/>
              <a:gd name="T80" fmla="*/ 21 w 568"/>
              <a:gd name="T81" fmla="*/ 360 h 606"/>
              <a:gd name="T82" fmla="*/ 190 w 568"/>
              <a:gd name="T83" fmla="*/ 339 h 606"/>
              <a:gd name="T84" fmla="*/ 190 w 568"/>
              <a:gd name="T85" fmla="*/ 205 h 606"/>
              <a:gd name="T86" fmla="*/ 332 w 568"/>
              <a:gd name="T87" fmla="*/ 339 h 606"/>
              <a:gd name="T88" fmla="*/ 342 w 568"/>
              <a:gd name="T89" fmla="*/ 139 h 606"/>
              <a:gd name="T90" fmla="*/ 361 w 568"/>
              <a:gd name="T91" fmla="*/ 157 h 606"/>
              <a:gd name="T92" fmla="*/ 324 w 568"/>
              <a:gd name="T93" fmla="*/ 157 h 606"/>
              <a:gd name="T94" fmla="*/ 180 w 568"/>
              <a:gd name="T95" fmla="*/ 139 h 606"/>
              <a:gd name="T96" fmla="*/ 198 w 568"/>
              <a:gd name="T97" fmla="*/ 157 h 606"/>
              <a:gd name="T98" fmla="*/ 161 w 568"/>
              <a:gd name="T99" fmla="*/ 157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606">
                <a:moveTo>
                  <a:pt x="145" y="67"/>
                </a:moveTo>
                <a:cubicBezTo>
                  <a:pt x="145" y="81"/>
                  <a:pt x="157" y="92"/>
                  <a:pt x="171" y="92"/>
                </a:cubicBezTo>
                <a:lnTo>
                  <a:pt x="347" y="92"/>
                </a:lnTo>
                <a:cubicBezTo>
                  <a:pt x="361" y="92"/>
                  <a:pt x="372" y="81"/>
                  <a:pt x="372" y="67"/>
                </a:cubicBezTo>
                <a:cubicBezTo>
                  <a:pt x="372" y="53"/>
                  <a:pt x="361" y="41"/>
                  <a:pt x="347" y="41"/>
                </a:cubicBezTo>
                <a:lnTo>
                  <a:pt x="300" y="41"/>
                </a:lnTo>
                <a:cubicBezTo>
                  <a:pt x="300" y="18"/>
                  <a:pt x="282" y="0"/>
                  <a:pt x="259" y="0"/>
                </a:cubicBezTo>
                <a:cubicBezTo>
                  <a:pt x="236" y="0"/>
                  <a:pt x="217" y="18"/>
                  <a:pt x="217" y="41"/>
                </a:cubicBezTo>
                <a:lnTo>
                  <a:pt x="171" y="41"/>
                </a:lnTo>
                <a:cubicBezTo>
                  <a:pt x="157" y="41"/>
                  <a:pt x="145" y="53"/>
                  <a:pt x="145" y="67"/>
                </a:cubicBezTo>
                <a:close/>
                <a:moveTo>
                  <a:pt x="460" y="522"/>
                </a:moveTo>
                <a:cubicBezTo>
                  <a:pt x="462" y="524"/>
                  <a:pt x="465" y="525"/>
                  <a:pt x="468" y="525"/>
                </a:cubicBezTo>
                <a:cubicBezTo>
                  <a:pt x="471" y="525"/>
                  <a:pt x="473" y="524"/>
                  <a:pt x="475" y="522"/>
                </a:cubicBezTo>
                <a:cubicBezTo>
                  <a:pt x="480" y="518"/>
                  <a:pt x="480" y="511"/>
                  <a:pt x="475" y="507"/>
                </a:cubicBezTo>
                <a:lnTo>
                  <a:pt x="443" y="474"/>
                </a:lnTo>
                <a:lnTo>
                  <a:pt x="443" y="393"/>
                </a:lnTo>
                <a:cubicBezTo>
                  <a:pt x="443" y="387"/>
                  <a:pt x="438" y="383"/>
                  <a:pt x="432" y="383"/>
                </a:cubicBezTo>
                <a:cubicBezTo>
                  <a:pt x="426" y="383"/>
                  <a:pt x="422" y="387"/>
                  <a:pt x="422" y="393"/>
                </a:cubicBezTo>
                <a:lnTo>
                  <a:pt x="422" y="479"/>
                </a:lnTo>
                <a:cubicBezTo>
                  <a:pt x="422" y="479"/>
                  <a:pt x="422" y="480"/>
                  <a:pt x="422" y="481"/>
                </a:cubicBezTo>
                <a:cubicBezTo>
                  <a:pt x="422" y="481"/>
                  <a:pt x="422" y="481"/>
                  <a:pt x="422" y="481"/>
                </a:cubicBezTo>
                <a:cubicBezTo>
                  <a:pt x="422" y="482"/>
                  <a:pt x="422" y="482"/>
                  <a:pt x="422" y="483"/>
                </a:cubicBezTo>
                <a:cubicBezTo>
                  <a:pt x="423" y="483"/>
                  <a:pt x="423" y="483"/>
                  <a:pt x="423" y="484"/>
                </a:cubicBezTo>
                <a:cubicBezTo>
                  <a:pt x="423" y="484"/>
                  <a:pt x="423" y="484"/>
                  <a:pt x="423" y="484"/>
                </a:cubicBezTo>
                <a:cubicBezTo>
                  <a:pt x="424" y="485"/>
                  <a:pt x="424" y="485"/>
                  <a:pt x="425" y="486"/>
                </a:cubicBezTo>
                <a:cubicBezTo>
                  <a:pt x="425" y="486"/>
                  <a:pt x="425" y="486"/>
                  <a:pt x="425" y="486"/>
                </a:cubicBezTo>
                <a:lnTo>
                  <a:pt x="460" y="522"/>
                </a:lnTo>
                <a:close/>
                <a:moveTo>
                  <a:pt x="541" y="400"/>
                </a:moveTo>
                <a:cubicBezTo>
                  <a:pt x="522" y="371"/>
                  <a:pt x="492" y="351"/>
                  <a:pt x="457" y="344"/>
                </a:cubicBezTo>
                <a:cubicBezTo>
                  <a:pt x="449" y="343"/>
                  <a:pt x="440" y="342"/>
                  <a:pt x="432" y="342"/>
                </a:cubicBezTo>
                <a:cubicBezTo>
                  <a:pt x="369" y="342"/>
                  <a:pt x="314" y="387"/>
                  <a:pt x="303" y="449"/>
                </a:cubicBezTo>
                <a:cubicBezTo>
                  <a:pt x="289" y="521"/>
                  <a:pt x="336" y="590"/>
                  <a:pt x="407" y="604"/>
                </a:cubicBezTo>
                <a:cubicBezTo>
                  <a:pt x="416" y="605"/>
                  <a:pt x="424" y="606"/>
                  <a:pt x="432" y="606"/>
                </a:cubicBezTo>
                <a:cubicBezTo>
                  <a:pt x="496" y="606"/>
                  <a:pt x="550" y="561"/>
                  <a:pt x="562" y="499"/>
                </a:cubicBezTo>
                <a:cubicBezTo>
                  <a:pt x="568" y="464"/>
                  <a:pt x="561" y="429"/>
                  <a:pt x="541" y="400"/>
                </a:cubicBezTo>
                <a:close/>
                <a:moveTo>
                  <a:pt x="542" y="495"/>
                </a:moveTo>
                <a:lnTo>
                  <a:pt x="542" y="495"/>
                </a:lnTo>
                <a:cubicBezTo>
                  <a:pt x="532" y="547"/>
                  <a:pt x="486" y="586"/>
                  <a:pt x="432" y="586"/>
                </a:cubicBezTo>
                <a:cubicBezTo>
                  <a:pt x="425" y="586"/>
                  <a:pt x="418" y="585"/>
                  <a:pt x="411" y="584"/>
                </a:cubicBezTo>
                <a:cubicBezTo>
                  <a:pt x="351" y="572"/>
                  <a:pt x="311" y="513"/>
                  <a:pt x="323" y="453"/>
                </a:cubicBezTo>
                <a:cubicBezTo>
                  <a:pt x="333" y="401"/>
                  <a:pt x="379" y="363"/>
                  <a:pt x="432" y="363"/>
                </a:cubicBezTo>
                <a:cubicBezTo>
                  <a:pt x="439" y="363"/>
                  <a:pt x="446" y="363"/>
                  <a:pt x="453" y="365"/>
                </a:cubicBezTo>
                <a:cubicBezTo>
                  <a:pt x="482" y="370"/>
                  <a:pt x="508" y="387"/>
                  <a:pt x="524" y="411"/>
                </a:cubicBezTo>
                <a:cubicBezTo>
                  <a:pt x="541" y="436"/>
                  <a:pt x="547" y="466"/>
                  <a:pt x="542" y="495"/>
                </a:cubicBezTo>
                <a:close/>
                <a:moveTo>
                  <a:pt x="277" y="494"/>
                </a:moveTo>
                <a:lnTo>
                  <a:pt x="190" y="494"/>
                </a:lnTo>
                <a:lnTo>
                  <a:pt x="190" y="360"/>
                </a:lnTo>
                <a:lnTo>
                  <a:pt x="325" y="360"/>
                </a:lnTo>
                <a:cubicBezTo>
                  <a:pt x="334" y="352"/>
                  <a:pt x="343" y="345"/>
                  <a:pt x="353" y="339"/>
                </a:cubicBezTo>
                <a:lnTo>
                  <a:pt x="353" y="339"/>
                </a:lnTo>
                <a:lnTo>
                  <a:pt x="353" y="205"/>
                </a:lnTo>
                <a:lnTo>
                  <a:pt x="491" y="205"/>
                </a:lnTo>
                <a:cubicBezTo>
                  <a:pt x="494" y="205"/>
                  <a:pt x="496" y="208"/>
                  <a:pt x="496" y="211"/>
                </a:cubicBezTo>
                <a:lnTo>
                  <a:pt x="496" y="331"/>
                </a:lnTo>
                <a:cubicBezTo>
                  <a:pt x="504" y="335"/>
                  <a:pt x="511" y="339"/>
                  <a:pt x="518" y="343"/>
                </a:cubicBezTo>
                <a:lnTo>
                  <a:pt x="518" y="339"/>
                </a:lnTo>
                <a:lnTo>
                  <a:pt x="518" y="211"/>
                </a:lnTo>
                <a:lnTo>
                  <a:pt x="518" y="139"/>
                </a:lnTo>
                <a:cubicBezTo>
                  <a:pt x="518" y="124"/>
                  <a:pt x="506" y="112"/>
                  <a:pt x="491" y="112"/>
                </a:cubicBezTo>
                <a:lnTo>
                  <a:pt x="27" y="112"/>
                </a:lnTo>
                <a:cubicBezTo>
                  <a:pt x="12" y="112"/>
                  <a:pt x="0" y="124"/>
                  <a:pt x="0" y="139"/>
                </a:cubicBezTo>
                <a:lnTo>
                  <a:pt x="0" y="211"/>
                </a:lnTo>
                <a:lnTo>
                  <a:pt x="0" y="339"/>
                </a:lnTo>
                <a:lnTo>
                  <a:pt x="0" y="360"/>
                </a:lnTo>
                <a:lnTo>
                  <a:pt x="0" y="488"/>
                </a:lnTo>
                <a:lnTo>
                  <a:pt x="0" y="504"/>
                </a:lnTo>
                <a:cubicBezTo>
                  <a:pt x="0" y="519"/>
                  <a:pt x="12" y="531"/>
                  <a:pt x="27" y="531"/>
                </a:cubicBezTo>
                <a:lnTo>
                  <a:pt x="286" y="531"/>
                </a:lnTo>
                <a:cubicBezTo>
                  <a:pt x="282" y="519"/>
                  <a:pt x="278" y="507"/>
                  <a:pt x="277" y="494"/>
                </a:cubicBezTo>
                <a:close/>
                <a:moveTo>
                  <a:pt x="21" y="211"/>
                </a:moveTo>
                <a:lnTo>
                  <a:pt x="21" y="211"/>
                </a:lnTo>
                <a:cubicBezTo>
                  <a:pt x="21" y="208"/>
                  <a:pt x="24" y="205"/>
                  <a:pt x="27" y="205"/>
                </a:cubicBezTo>
                <a:lnTo>
                  <a:pt x="169" y="205"/>
                </a:lnTo>
                <a:lnTo>
                  <a:pt x="169" y="339"/>
                </a:lnTo>
                <a:lnTo>
                  <a:pt x="21" y="339"/>
                </a:lnTo>
                <a:lnTo>
                  <a:pt x="21" y="211"/>
                </a:lnTo>
                <a:close/>
                <a:moveTo>
                  <a:pt x="169" y="360"/>
                </a:moveTo>
                <a:lnTo>
                  <a:pt x="169" y="360"/>
                </a:lnTo>
                <a:lnTo>
                  <a:pt x="169" y="494"/>
                </a:lnTo>
                <a:lnTo>
                  <a:pt x="27" y="494"/>
                </a:lnTo>
                <a:cubicBezTo>
                  <a:pt x="24" y="494"/>
                  <a:pt x="21" y="491"/>
                  <a:pt x="21" y="488"/>
                </a:cubicBezTo>
                <a:lnTo>
                  <a:pt x="21" y="360"/>
                </a:lnTo>
                <a:lnTo>
                  <a:pt x="169" y="360"/>
                </a:lnTo>
                <a:close/>
                <a:moveTo>
                  <a:pt x="190" y="339"/>
                </a:moveTo>
                <a:lnTo>
                  <a:pt x="190" y="339"/>
                </a:lnTo>
                <a:lnTo>
                  <a:pt x="190" y="205"/>
                </a:lnTo>
                <a:lnTo>
                  <a:pt x="332" y="205"/>
                </a:lnTo>
                <a:lnTo>
                  <a:pt x="332" y="339"/>
                </a:lnTo>
                <a:lnTo>
                  <a:pt x="190" y="339"/>
                </a:lnTo>
                <a:close/>
                <a:moveTo>
                  <a:pt x="342" y="139"/>
                </a:moveTo>
                <a:lnTo>
                  <a:pt x="342" y="139"/>
                </a:lnTo>
                <a:cubicBezTo>
                  <a:pt x="353" y="139"/>
                  <a:pt x="361" y="147"/>
                  <a:pt x="361" y="157"/>
                </a:cubicBezTo>
                <a:cubicBezTo>
                  <a:pt x="361" y="167"/>
                  <a:pt x="353" y="176"/>
                  <a:pt x="342" y="176"/>
                </a:cubicBezTo>
                <a:cubicBezTo>
                  <a:pt x="332" y="176"/>
                  <a:pt x="324" y="167"/>
                  <a:pt x="324" y="157"/>
                </a:cubicBezTo>
                <a:cubicBezTo>
                  <a:pt x="324" y="147"/>
                  <a:pt x="332" y="139"/>
                  <a:pt x="342" y="139"/>
                </a:cubicBezTo>
                <a:close/>
                <a:moveTo>
                  <a:pt x="180" y="139"/>
                </a:moveTo>
                <a:lnTo>
                  <a:pt x="180" y="139"/>
                </a:lnTo>
                <a:cubicBezTo>
                  <a:pt x="190" y="139"/>
                  <a:pt x="198" y="147"/>
                  <a:pt x="198" y="157"/>
                </a:cubicBezTo>
                <a:cubicBezTo>
                  <a:pt x="198" y="167"/>
                  <a:pt x="190" y="176"/>
                  <a:pt x="180" y="176"/>
                </a:cubicBezTo>
                <a:cubicBezTo>
                  <a:pt x="170" y="176"/>
                  <a:pt x="161" y="167"/>
                  <a:pt x="161" y="157"/>
                </a:cubicBezTo>
                <a:cubicBezTo>
                  <a:pt x="161" y="147"/>
                  <a:pt x="170" y="139"/>
                  <a:pt x="180" y="139"/>
                </a:cubicBez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 name="矩形 2"/>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1"/>
                                        </p:tgtEl>
                                        <p:attrNameLst>
                                          <p:attrName>ppt_y</p:attrName>
                                        </p:attrNameLst>
                                      </p:cBhvr>
                                      <p:tavLst>
                                        <p:tav tm="0">
                                          <p:val>
                                            <p:strVal val="#ppt_y"/>
                                          </p:val>
                                        </p:tav>
                                        <p:tav tm="100000">
                                          <p:val>
                                            <p:strVal val="#ppt_y"/>
                                          </p:val>
                                        </p:tav>
                                      </p:tavLst>
                                    </p:anim>
                                    <p:anim calcmode="lin" valueType="num">
                                      <p:cBhvr>
                                        <p:cTn id="15"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1"/>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500"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3" presetClass="entr" presetSubtype="10" fill="hold" grpId="0" nodeType="withEffect">
                                  <p:stCondLst>
                                    <p:cond delay="0"/>
                                  </p:stCondLst>
                                  <p:childTnLst>
                                    <p:set>
                                      <p:cBhvr>
                                        <p:cTn id="32" dur="500"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par>
                                <p:cTn id="34" presetID="42" presetClass="entr" presetSubtype="0" fill="hold" grpId="0" nodeType="withEffect">
                                  <p:stCondLst>
                                    <p:cond delay="0"/>
                                  </p:stCondLst>
                                  <p:childTnLst>
                                    <p:set>
                                      <p:cBhvr>
                                        <p:cTn id="35" dur="1000"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 grpId="0"/>
      <p:bldP spid="8" grpId="0"/>
      <p:bldP spid="9" grpId="0"/>
      <p:bldP spid="10" grpId="0" bldLvl="0" animBg="1"/>
      <p:bldP spid="12" grpId="0" bldLvl="0" animBg="1"/>
      <p:bldP spid="13" grpId="0" bldLvl="0" animBg="1"/>
      <p:bldP spid="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88</a:t>
            </a:fld>
            <a:endParaRPr lang="zh-CN" altLang="en-US"/>
          </a:p>
        </p:txBody>
      </p:sp>
      <p:sp>
        <p:nvSpPr>
          <p:cNvPr id="106" name="文本框 105"/>
          <p:cNvSpPr txBox="1"/>
          <p:nvPr/>
        </p:nvSpPr>
        <p:spPr>
          <a:xfrm>
            <a:off x="862330" y="2273935"/>
            <a:ext cx="10271125" cy="1938020"/>
          </a:xfrm>
          <a:prstGeom prst="rect">
            <a:avLst/>
          </a:prstGeom>
          <a:noFill/>
          <a:ln w="9525">
            <a:noFill/>
          </a:ln>
        </p:spPr>
        <p:txBody>
          <a:bodyPr wrap="square">
            <a:spAutoFit/>
          </a:bodyPr>
          <a:lstStyle/>
          <a:p>
            <a:pPr indent="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总体</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：统计中所考察对象的某一数值指标的全体构成的集合称为总体．</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个体</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：构成总体的每一个元素叫做个体．</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样本</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：从总体中抽取若干个个体进行考察，这若干个个体所构成的集合叫做总体的一个样本．</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样本容量</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：样本中个体的数目叫做样本容量．</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a:hlinkClick r:id="rId2" action="ppaction://hlinksldjump"/>
          </p:cNvPr>
          <p:cNvSpPr txBox="1"/>
          <p:nvPr/>
        </p:nvSpPr>
        <p:spPr>
          <a:xfrm>
            <a:off x="1810896" y="1020445"/>
            <a:ext cx="3126740" cy="521970"/>
          </a:xfrm>
          <a:prstGeom prst="rect">
            <a:avLst/>
          </a:prstGeom>
          <a:noFill/>
        </p:spPr>
        <p:txBody>
          <a:bodyPr wrap="none" rtlCol="0">
            <a:spAutoFit/>
          </a:bodyPr>
          <a:lstStyle/>
          <a:p>
            <a:pPr algn="l"/>
            <a:r>
              <a:rPr lang="zh-CN" altLang="en-US" sz="2800" b="1" dirty="0">
                <a:cs typeface="+mn-ea"/>
                <a:hlinkClick r:id="rId2" action="ppaction://hlinksldjump"/>
              </a:rPr>
              <a:t>必备知识 全面把握</a:t>
            </a:r>
            <a:endParaRPr lang="zh-CN" altLang="en-US" sz="2800" b="1" dirty="0">
              <a:cs typeface="+mn-ea"/>
            </a:endParaRPr>
          </a:p>
        </p:txBody>
      </p:sp>
      <p:sp>
        <p:nvSpPr>
          <p:cNvPr id="13" name="Freeform 26"/>
          <p:cNvSpPr>
            <a:spLocks noEditPoints="1"/>
          </p:cNvSpPr>
          <p:nvPr/>
        </p:nvSpPr>
        <p:spPr bwMode="auto">
          <a:xfrm>
            <a:off x="862198" y="888309"/>
            <a:ext cx="738282" cy="68554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009E96"/>
          </a:solidFill>
          <a:ln>
            <a:noFill/>
          </a:ln>
        </p:spPr>
        <p:txBody>
          <a:bodyPr vert="horz" wrap="square" lIns="91398" tIns="45699" rIns="91398" bIns="45699" numCol="1" anchor="t" anchorCtr="0" compatLnSpc="1"/>
          <a:lstStyle/>
          <a:p>
            <a:pPr fontAlgn="base">
              <a:spcBef>
                <a:spcPct val="0"/>
              </a:spcBef>
              <a:spcAft>
                <a:spcPct val="0"/>
              </a:spcAft>
              <a:buFont typeface="Arial" panose="020B0604020202020204" pitchFamily="34" charset="0"/>
              <a:buNone/>
            </a:pPr>
            <a:endParaRPr lang="zh-CN" altLang="en-US" sz="1800">
              <a:solidFill>
                <a:srgbClr val="294A5A"/>
              </a:solidFill>
              <a:cs typeface="+mn-ea"/>
              <a:sym typeface="+mn-lt"/>
            </a:endParaRPr>
          </a:p>
        </p:txBody>
      </p:sp>
      <p:sp>
        <p:nvSpPr>
          <p:cNvPr id="3" name="文本框 2"/>
          <p:cNvSpPr txBox="1"/>
          <p:nvPr/>
        </p:nvSpPr>
        <p:spPr>
          <a:xfrm>
            <a:off x="862330" y="4787900"/>
            <a:ext cx="9983470" cy="1568450"/>
          </a:xfrm>
          <a:prstGeom prst="rect">
            <a:avLst/>
          </a:prstGeom>
          <a:noFill/>
          <a:ln w="9525">
            <a:noFill/>
          </a:ln>
        </p:spPr>
        <p:txBody>
          <a:bodyPr wrap="square">
            <a:spAutoFit/>
          </a:bodyPr>
          <a:lstStyle/>
          <a:p>
            <a:pPr indent="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定义：一般地，设一个总体含有</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个个体，从中逐个不放回地抽取</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个个体作为样本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，如果每次抽取时总体内的各个个体被抽到的机会都相等，就把这种抽样方法叫做</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简单随机抽样</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．这样抽取的样本，叫做简单随机样本．</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076325" y="1751965"/>
            <a:ext cx="7147560" cy="521970"/>
          </a:xfrm>
          <a:prstGeom prst="rect">
            <a:avLst/>
          </a:prstGeom>
          <a:noFill/>
        </p:spPr>
        <p:txBody>
          <a:bodyPr wrap="none" rtlCol="0" anchor="t">
            <a:spAutoFit/>
          </a:bodyPr>
          <a:lstStyle/>
          <a:p>
            <a:r>
              <a:rPr lang="zh-CN" sz="2800">
                <a:solidFill>
                  <a:schemeClr val="bg1"/>
                </a:solidFill>
                <a:latin typeface="+mn-ea"/>
                <a:cs typeface="+mn-ea"/>
                <a:sym typeface="+mn-ea"/>
              </a:rPr>
              <a:t>1．总体、个体、样本、样本容量的相关概念</a:t>
            </a:r>
            <a:endParaRPr lang="zh-CN" altLang="en-US"/>
          </a:p>
        </p:txBody>
      </p:sp>
      <p:sp>
        <p:nvSpPr>
          <p:cNvPr id="5" name="文本框 4"/>
          <p:cNvSpPr txBox="1"/>
          <p:nvPr/>
        </p:nvSpPr>
        <p:spPr>
          <a:xfrm>
            <a:off x="1007110" y="4330065"/>
            <a:ext cx="2880360" cy="521970"/>
          </a:xfrm>
          <a:prstGeom prst="rect">
            <a:avLst/>
          </a:prstGeom>
          <a:noFill/>
        </p:spPr>
        <p:txBody>
          <a:bodyPr wrap="none" rtlCol="0" anchor="t">
            <a:spAutoFit/>
          </a:bodyPr>
          <a:lstStyle/>
          <a:p>
            <a:r>
              <a:rPr lang="zh-CN" sz="2800">
                <a:solidFill>
                  <a:schemeClr val="bg1"/>
                </a:solidFill>
                <a:latin typeface="+mn-ea"/>
                <a:cs typeface="+mn-ea"/>
                <a:sym typeface="+mn-ea"/>
              </a:rPr>
              <a:t>2．简单随机抽样</a:t>
            </a:r>
            <a:endParaRPr lang="zh-CN" altLang="en-US"/>
          </a:p>
        </p:txBody>
      </p:sp>
      <p:sp>
        <p:nvSpPr>
          <p:cNvPr id="6" name="矩形 5"/>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checkerboard(across)">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Par">
                                  <p:stCondLst>
                                    <p:cond delay="0"/>
                                  </p:stCondLst>
                                  <p:childTnLst>
                                    <p:set>
                                      <p:cBhvr>
                                        <p:cTn id="16" dur="500"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1000" fill="hold"/>
                                        <p:tgtEl>
                                          <p:spTgt spid="3"/>
                                        </p:tgtEl>
                                        <p:attrNameLst>
                                          <p:attrName>ppt_w</p:attrName>
                                        </p:attrNameLst>
                                      </p:cBhvr>
                                      <p:tavLst>
                                        <p:tav tm="0">
                                          <p:val>
                                            <p:fltVal val="0"/>
                                          </p:val>
                                        </p:tav>
                                        <p:tav tm="100000">
                                          <p:val>
                                            <p:strVal val="#ppt_w"/>
                                          </p:val>
                                        </p:tav>
                                      </p:tavLst>
                                    </p:anim>
                                    <p:anim calcmode="lin" valueType="num">
                                      <p:cBhvr>
                                        <p:cTn id="23" dur="1000" fill="hold"/>
                                        <p:tgtEl>
                                          <p:spTgt spid="3"/>
                                        </p:tgtEl>
                                        <p:attrNameLst>
                                          <p:attrName>ppt_h</p:attrName>
                                        </p:attrNameLst>
                                      </p:cBhvr>
                                      <p:tavLst>
                                        <p:tav tm="0">
                                          <p:val>
                                            <p:fltVal val="0"/>
                                          </p:val>
                                        </p:tav>
                                        <p:tav tm="100000">
                                          <p:val>
                                            <p:strVal val="#ppt_h"/>
                                          </p:val>
                                        </p:tav>
                                      </p:tavLst>
                                    </p:anim>
                                    <p:anim calcmode="lin" valueType="num">
                                      <p:cBhvr>
                                        <p:cTn id="24" dur="1000" fill="hold"/>
                                        <p:tgtEl>
                                          <p:spTgt spid="3"/>
                                        </p:tgtEl>
                                        <p:attrNameLst>
                                          <p:attrName>style.rotation</p:attrName>
                                        </p:attrNameLst>
                                      </p:cBhvr>
                                      <p:tavLst>
                                        <p:tav tm="0">
                                          <p:val>
                                            <p:fltVal val="90"/>
                                          </p:val>
                                        </p:tav>
                                        <p:tav tm="100000">
                                          <p:val>
                                            <p:fltVal val="0"/>
                                          </p:val>
                                        </p:tav>
                                      </p:tavLst>
                                    </p:anim>
                                    <p:animEffect transition="in" filter="fade">
                                      <p:cBhvr>
                                        <p:cTn id="2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 grpId="0"/>
      <p:bldP spid="4" grpId="0"/>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89</a:t>
            </a:fld>
            <a:endParaRPr lang="zh-CN" altLang="en-US"/>
          </a:p>
        </p:txBody>
      </p:sp>
      <p:sp>
        <p:nvSpPr>
          <p:cNvPr id="106" name="文本框 105"/>
          <p:cNvSpPr txBox="1"/>
          <p:nvPr/>
        </p:nvSpPr>
        <p:spPr>
          <a:xfrm>
            <a:off x="132080" y="2788285"/>
            <a:ext cx="11767185" cy="3630930"/>
          </a:xfrm>
          <a:prstGeom prst="rect">
            <a:avLst/>
          </a:prstGeom>
          <a:noFill/>
          <a:ln w="9525">
            <a:noFill/>
          </a:ln>
        </p:spPr>
        <p:txBody>
          <a:bodyPr wrap="square">
            <a:spAutoFit/>
          </a:bodyPr>
          <a:lstStyle/>
          <a:p>
            <a:pPr indent="266700"/>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抽签法</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抓阄法</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altLang="en-US" sz="23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把总体中的</a:t>
            </a:r>
            <a:r>
              <a:rPr lang="en-US" sz="23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个个体编号，把号码写在号签上，将号签放在一个容器中，搅拌均匀后，每次从中抽取一个号签，连续抽取</a:t>
            </a:r>
            <a:r>
              <a:rPr lang="en-US" sz="23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次</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3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3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，就得到一个容量为</a:t>
            </a:r>
            <a:r>
              <a:rPr lang="en-US" sz="23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的样本．</a:t>
            </a:r>
          </a:p>
          <a:p>
            <a:pPr indent="266700"/>
            <a:r>
              <a:rPr lang="zh-CN" altLang="en-US" sz="2300" b="0">
                <a:solidFill>
                  <a:schemeClr val="bg1"/>
                </a:solidFill>
                <a:latin typeface="宋体" panose="02010600030101010101" pitchFamily="2" charset="-122"/>
                <a:ea typeface="宋体" panose="02010600030101010101" pitchFamily="2" charset="-122"/>
                <a:cs typeface="宋体" panose="02010600030101010101" pitchFamily="2" charset="-122"/>
              </a:rPr>
              <a:t>用抽签法从容量为N的总体中抽取一个容量为n的样本的步骤：</a:t>
            </a:r>
          </a:p>
          <a:p>
            <a:pPr indent="266700"/>
            <a:r>
              <a:rPr lang="zh-CN" altLang="en-US" sz="2300" b="0">
                <a:solidFill>
                  <a:schemeClr val="bg1"/>
                </a:solidFill>
                <a:latin typeface="宋体" panose="02010600030101010101" pitchFamily="2" charset="-122"/>
                <a:ea typeface="宋体" panose="02010600030101010101" pitchFamily="2" charset="-122"/>
                <a:cs typeface="宋体" panose="02010600030101010101" pitchFamily="2" charset="-122"/>
              </a:rPr>
              <a:t>第一步，先将总体中的所有个体(共有N个) 编号(号码可以从1到N)；</a:t>
            </a:r>
          </a:p>
          <a:p>
            <a:pPr indent="266700"/>
            <a:r>
              <a:rPr lang="zh-CN" altLang="en-US" sz="2300" b="0">
                <a:solidFill>
                  <a:schemeClr val="bg1"/>
                </a:solidFill>
                <a:latin typeface="宋体" panose="02010600030101010101" pitchFamily="2" charset="-122"/>
                <a:ea typeface="宋体" panose="02010600030101010101" pitchFamily="2" charset="-122"/>
                <a:cs typeface="宋体" panose="02010600030101010101" pitchFamily="2" charset="-122"/>
              </a:rPr>
              <a:t>第二步，把号码写在形状、大小相同的号签上(号签可以用小球、卡片、纸条等制作)；</a:t>
            </a:r>
          </a:p>
          <a:p>
            <a:pPr indent="266700"/>
            <a:r>
              <a:rPr lang="zh-CN" altLang="en-US" sz="2300" b="0">
                <a:solidFill>
                  <a:schemeClr val="bg1"/>
                </a:solidFill>
                <a:latin typeface="宋体" panose="02010600030101010101" pitchFamily="2" charset="-122"/>
                <a:ea typeface="宋体" panose="02010600030101010101" pitchFamily="2" charset="-122"/>
                <a:cs typeface="宋体" panose="02010600030101010101" pitchFamily="2" charset="-122"/>
              </a:rPr>
              <a:t>第三步，将这些号签放在一个容器里搅拌均匀；</a:t>
            </a:r>
          </a:p>
          <a:p>
            <a:pPr indent="266700"/>
            <a:r>
              <a:rPr lang="zh-CN" altLang="en-US" sz="2300" b="0">
                <a:solidFill>
                  <a:schemeClr val="bg1"/>
                </a:solidFill>
                <a:latin typeface="宋体" panose="02010600030101010101" pitchFamily="2" charset="-122"/>
                <a:ea typeface="宋体" panose="02010600030101010101" pitchFamily="2" charset="-122"/>
                <a:cs typeface="宋体" panose="02010600030101010101" pitchFamily="2" charset="-122"/>
              </a:rPr>
              <a:t>第四步，每次从中抽取1个号签，并记录其编号，连续抽取n次；</a:t>
            </a:r>
          </a:p>
          <a:p>
            <a:pPr indent="266700"/>
            <a:r>
              <a:rPr lang="zh-CN" altLang="en-US" sz="2300" b="0">
                <a:solidFill>
                  <a:schemeClr val="bg1"/>
                </a:solidFill>
                <a:latin typeface="宋体" panose="02010600030101010101" pitchFamily="2" charset="-122"/>
                <a:ea typeface="宋体" panose="02010600030101010101" pitchFamily="2" charset="-122"/>
                <a:cs typeface="宋体" panose="02010600030101010101" pitchFamily="2" charset="-122"/>
              </a:rPr>
              <a:t>第五步：从总体中将与抽到的号签上的编号一致的个体取出，得到一个容量为n 的样本．</a:t>
            </a:r>
          </a:p>
        </p:txBody>
      </p:sp>
      <p:pic>
        <p:nvPicPr>
          <p:cNvPr id="8" name="图片 7"/>
          <p:cNvPicPr>
            <a:picLocks noChangeAspect="1"/>
          </p:cNvPicPr>
          <p:nvPr/>
        </p:nvPicPr>
        <p:blipFill>
          <a:blip r:embed="rId2" cstate="print"/>
          <a:stretch>
            <a:fillRect/>
          </a:stretch>
        </p:blipFill>
        <p:spPr>
          <a:xfrm>
            <a:off x="729432" y="937270"/>
            <a:ext cx="1133475" cy="419100"/>
          </a:xfrm>
          <a:prstGeom prst="rect">
            <a:avLst/>
          </a:prstGeom>
        </p:spPr>
      </p:pic>
      <p:sp>
        <p:nvSpPr>
          <p:cNvPr id="3" name="文本框 2"/>
          <p:cNvSpPr txBox="1"/>
          <p:nvPr/>
        </p:nvSpPr>
        <p:spPr>
          <a:xfrm>
            <a:off x="575945" y="937260"/>
            <a:ext cx="10020300" cy="829945"/>
          </a:xfrm>
          <a:prstGeom prst="rect">
            <a:avLst/>
          </a:prstGeom>
          <a:noFill/>
        </p:spPr>
        <p:txBody>
          <a:bodyPr wrap="square" rtlCol="0" anchor="t">
            <a:spAutoFit/>
          </a:bodyPr>
          <a:lstStyle/>
          <a:p>
            <a:r>
              <a:rPr lang="en-US" altLang="zh-CN"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        </a:t>
            </a:r>
            <a:r>
              <a:rPr lang="zh-CN" sz="240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从含有</a:t>
            </a:r>
            <a:r>
              <a:rPr lang="en-US" sz="2400" i="1">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N</a:t>
            </a:r>
            <a:r>
              <a:rPr lang="zh-CN" sz="240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个个体的总体中抽取一个容量为</a:t>
            </a:r>
            <a:r>
              <a:rPr lang="en-US" sz="2400" i="1">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n</a:t>
            </a:r>
            <a:r>
              <a:rPr lang="zh-CN" sz="240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的样本</a:t>
            </a:r>
            <a:r>
              <a:rPr lang="en-US" sz="240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a:t>
            </a:r>
            <a:r>
              <a:rPr lang="en-US" sz="2400" i="1">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n</a:t>
            </a:r>
            <a:r>
              <a:rPr lang="en-US" sz="240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a:t>
            </a:r>
            <a:r>
              <a:rPr lang="en-US" sz="2400" i="1">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N</a:t>
            </a:r>
            <a:r>
              <a:rPr lang="en-US" sz="240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a:t>
            </a:r>
            <a:r>
              <a:rPr lang="zh-CN" sz="240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，那么每个个体被抽到的可能性都相等，都等于</a:t>
            </a:r>
            <a:r>
              <a:rPr lang="en-US" sz="240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N(n)</a:t>
            </a:r>
            <a:r>
              <a:rPr lang="en-US" sz="2400">
                <a:solidFill>
                  <a:schemeClr val="bg1"/>
                </a:solidFill>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a:p>
        </p:txBody>
      </p:sp>
      <p:sp>
        <p:nvSpPr>
          <p:cNvPr id="4" name="文本框 3"/>
          <p:cNvSpPr txBox="1"/>
          <p:nvPr/>
        </p:nvSpPr>
        <p:spPr>
          <a:xfrm>
            <a:off x="456565" y="1639570"/>
            <a:ext cx="11278870" cy="798830"/>
          </a:xfrm>
          <a:prstGeom prst="rect">
            <a:avLst/>
          </a:prstGeom>
          <a:noFill/>
        </p:spPr>
        <p:txBody>
          <a:bodyPr wrap="square" rtlCol="0" anchor="t">
            <a:spAutoFit/>
          </a:bodyPr>
          <a:lstStyle/>
          <a:p>
            <a:r>
              <a:rPr lang="en-US"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特点：</a:t>
            </a:r>
            <a:r>
              <a:rPr lang="en-US"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①</a:t>
            </a:r>
            <a:r>
              <a:rPr lang="zh-CN"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简单随机抽样要求被抽取样本的总体的个体数；</a:t>
            </a:r>
            <a:r>
              <a:rPr lang="en-US"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②</a:t>
            </a:r>
            <a:r>
              <a:rPr lang="zh-CN"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简单随机抽样是从地进行抽取；</a:t>
            </a:r>
            <a:r>
              <a:rPr lang="en-US"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③</a:t>
            </a:r>
            <a:r>
              <a:rPr lang="zh-CN"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简单随机抽样是一种抽样；</a:t>
            </a:r>
            <a:r>
              <a:rPr lang="en-US"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④</a:t>
            </a:r>
            <a:r>
              <a:rPr lang="zh-CN"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简单随机抽样是一种抽样．</a:t>
            </a:r>
            <a:endParaRPr lang="zh-CN" altLang="en-US"/>
          </a:p>
        </p:txBody>
      </p:sp>
      <p:sp>
        <p:nvSpPr>
          <p:cNvPr id="5" name="文本框 4"/>
          <p:cNvSpPr txBox="1"/>
          <p:nvPr/>
        </p:nvSpPr>
        <p:spPr>
          <a:xfrm>
            <a:off x="575945" y="2438400"/>
            <a:ext cx="3834130" cy="445135"/>
          </a:xfrm>
          <a:prstGeom prst="rect">
            <a:avLst/>
          </a:prstGeom>
          <a:noFill/>
        </p:spPr>
        <p:txBody>
          <a:bodyPr wrap="none" rtlCol="0" anchor="t">
            <a:spAutoFit/>
          </a:bodyPr>
          <a:lstStyle/>
          <a:p>
            <a:r>
              <a:rPr lang="en-US"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(3)</a:t>
            </a:r>
            <a:r>
              <a:rPr lang="zh-CN" sz="23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常用的简单随机抽样方法</a:t>
            </a:r>
            <a:endParaRPr lang="zh-CN" altLang="en-US"/>
          </a:p>
        </p:txBody>
      </p:sp>
      <p:sp>
        <p:nvSpPr>
          <p:cNvPr id="6" name="矩形 5"/>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barn(inVertical)">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
                                        <p:tgtEl>
                                          <p:spTgt spid="4"/>
                                        </p:tgtEl>
                                      </p:cBhvr>
                                    </p:animEffect>
                                    <p:anim calcmode="lin" valueType="num">
                                      <p:cBhvr>
                                        <p:cTn id="15" dur="400" fill="hold"/>
                                        <p:tgtEl>
                                          <p:spTgt spid="4"/>
                                        </p:tgtEl>
                                        <p:attrNameLst>
                                          <p:attrName>ppt_x</p:attrName>
                                        </p:attrNameLst>
                                      </p:cBhvr>
                                      <p:tavLst>
                                        <p:tav tm="0">
                                          <p:val>
                                            <p:strVal val="#ppt_x"/>
                                          </p:val>
                                        </p:tav>
                                        <p:tav tm="100000">
                                          <p:val>
                                            <p:strVal val="#ppt_x"/>
                                          </p:val>
                                        </p:tav>
                                      </p:tavLst>
                                    </p:anim>
                                    <p:anim calcmode="lin" valueType="num">
                                      <p:cBhvr>
                                        <p:cTn id="16" dur="400" fill="hold"/>
                                        <p:tgtEl>
                                          <p:spTgt spid="4"/>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1000"/>
                                        <p:tgtEl>
                                          <p:spTgt spid="106"/>
                                        </p:tgtEl>
                                      </p:cBhvr>
                                    </p:animEffect>
                                    <p:anim calcmode="lin" valueType="num">
                                      <p:cBhvr>
                                        <p:cTn id="29" dur="1000" fill="hold"/>
                                        <p:tgtEl>
                                          <p:spTgt spid="106"/>
                                        </p:tgtEl>
                                        <p:attrNameLst>
                                          <p:attrName>ppt_x</p:attrName>
                                        </p:attrNameLst>
                                      </p:cBhvr>
                                      <p:tavLst>
                                        <p:tav tm="0">
                                          <p:val>
                                            <p:strVal val="#ppt_x"/>
                                          </p:val>
                                        </p:tav>
                                        <p:tav tm="100000">
                                          <p:val>
                                            <p:strVal val="#ppt_x"/>
                                          </p:val>
                                        </p:tav>
                                      </p:tavLst>
                                    </p:anim>
                                    <p:anim calcmode="lin" valueType="num">
                                      <p:cBhvr>
                                        <p:cTn id="30"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l"/>
            <a:fld id="{0C913308-F349-4B6D-A68A-DD1791B4A57B}" type="slidenum">
              <a:rPr lang="zh-CN" altLang="en-US" smtClean="0"/>
              <a:pPr algn="l"/>
              <a:t>9</a:t>
            </a:fld>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13" name="矩形 12"/>
          <p:cNvSpPr/>
          <p:nvPr/>
        </p:nvSpPr>
        <p:spPr>
          <a:xfrm>
            <a:off x="119336" y="118207"/>
            <a:ext cx="7493000" cy="521970"/>
          </a:xfrm>
          <a:prstGeom prst="rect">
            <a:avLst/>
          </a:prstGeom>
        </p:spPr>
        <p:txBody>
          <a:bodyPr wrap="none">
            <a:spAutoFit/>
          </a:bodyPr>
          <a:lstStyle/>
          <a:p>
            <a:r>
              <a:rPr lang="zh-CN" altLang="en-US" sz="2800" dirty="0">
                <a:solidFill>
                  <a:srgbClr val="FFFFFF"/>
                </a:solidFill>
              </a:rPr>
              <a:t>考点一  随机事件的概率、古典概型和几何概型</a:t>
            </a:r>
            <a:endParaRPr lang="zh-CN" altLang="en-US" sz="2800" dirty="0"/>
          </a:p>
        </p:txBody>
      </p:sp>
      <p:sp>
        <p:nvSpPr>
          <p:cNvPr id="102" name="文本框 101"/>
          <p:cNvSpPr txBox="1"/>
          <p:nvPr/>
        </p:nvSpPr>
        <p:spPr>
          <a:xfrm>
            <a:off x="826770" y="1074420"/>
            <a:ext cx="10892790" cy="4584700"/>
          </a:xfrm>
          <a:prstGeom prst="rect">
            <a:avLst/>
          </a:prstGeom>
          <a:noFill/>
          <a:ln w="9525">
            <a:noFill/>
          </a:ln>
        </p:spPr>
        <p:txBody>
          <a:bodyPr wrap="square">
            <a:spAutoFit/>
          </a:bodyPr>
          <a:lstStyle/>
          <a:p>
            <a:pPr indent="0"/>
            <a:r>
              <a:rPr lang="en-US" sz="2800">
                <a:solidFill>
                  <a:schemeClr val="bg1"/>
                </a:solidFill>
                <a:latin typeface="+mn-ea"/>
                <a:cs typeface="+mn-ea"/>
              </a:rPr>
              <a:t>5．古典概型</a:t>
            </a:r>
            <a:endParaRPr lang="en-US" sz="1050" b="0">
              <a:latin typeface="Times New Roman" panose="02020603050405020304" pitchFamily="18" charset="0"/>
              <a:ea typeface="宋体" panose="02010600030101010101" pitchFamily="2" charset="-122"/>
            </a:endParaRPr>
          </a:p>
          <a:p>
            <a:pPr indent="0"/>
            <a:r>
              <a:rPr lang="en-US" sz="2400" b="0">
                <a:latin typeface="Times New Roman" panose="02020603050405020304" pitchFamily="18" charset="0"/>
                <a:ea typeface="宋体" panose="02010600030101010101" pitchFamily="2" charset="-122"/>
              </a:rPr>
              <a:t>(1)</a:t>
            </a:r>
            <a:r>
              <a:rPr lang="zh-CN" sz="2400" b="0">
                <a:ea typeface="宋体" panose="02010600030101010101" pitchFamily="2" charset="-122"/>
              </a:rPr>
              <a:t>基本事件</a:t>
            </a:r>
          </a:p>
          <a:p>
            <a:r>
              <a:rPr lang="zh-CN" sz="2400" b="0">
                <a:ea typeface="宋体" panose="02010600030101010101" pitchFamily="2" charset="-122"/>
              </a:rPr>
              <a:t>一次试验中可能出现的每一个基本结果称为基本事件．所有基本事件构成的集合称为</a:t>
            </a:r>
            <a:r>
              <a:rPr lang="zh-CN" sz="2400" b="1">
                <a:solidFill>
                  <a:srgbClr val="FF0000"/>
                </a:solidFill>
                <a:ea typeface="宋体" panose="02010600030101010101" pitchFamily="2" charset="-122"/>
              </a:rPr>
              <a:t>基本事件空间</a:t>
            </a:r>
            <a:r>
              <a:rPr lang="zh-CN" sz="2400" b="0">
                <a:ea typeface="宋体" panose="02010600030101010101" pitchFamily="2" charset="-122"/>
              </a:rPr>
              <a:t>．基本事件空间通常用大写希腊字母</a:t>
            </a:r>
            <a:r>
              <a:rPr lang="en-US" sz="2400" b="0">
                <a:latin typeface="Times New Roman" panose="02020603050405020304" pitchFamily="18" charset="0"/>
                <a:ea typeface="宋体" panose="02010600030101010101" pitchFamily="2" charset="-122"/>
              </a:rPr>
              <a:t>Ω</a:t>
            </a:r>
            <a:r>
              <a:rPr lang="zh-CN" sz="2400" b="0">
                <a:ea typeface="宋体" panose="02010600030101010101" pitchFamily="2" charset="-122"/>
              </a:rPr>
              <a:t>表示．</a:t>
            </a:r>
            <a:endParaRPr lang="en-US" sz="2400" b="0">
              <a:latin typeface="Times New Roman" panose="02020603050405020304" pitchFamily="18" charset="0"/>
              <a:ea typeface="宋体" panose="02010600030101010101" pitchFamily="2" charset="-122"/>
            </a:endParaRPr>
          </a:p>
          <a:p>
            <a:r>
              <a:rPr lang="en-US" sz="2400" b="0">
                <a:latin typeface="Times New Roman" panose="02020603050405020304" pitchFamily="18" charset="0"/>
                <a:ea typeface="宋体" panose="02010600030101010101" pitchFamily="2" charset="-122"/>
              </a:rPr>
              <a:t>(2)</a:t>
            </a:r>
            <a:r>
              <a:rPr lang="zh-CN" sz="2400" b="0">
                <a:ea typeface="宋体" panose="02010600030101010101" pitchFamily="2" charset="-122"/>
              </a:rPr>
              <a:t>基本事件的特点</a:t>
            </a:r>
            <a:endParaRPr lang="en-US" sz="2400" b="0">
              <a:latin typeface="宋体" panose="02010600030101010101" pitchFamily="2" charset="-122"/>
              <a:cs typeface="Times New Roman" panose="02020603050405020304" pitchFamily="18" charset="0"/>
            </a:endParaRPr>
          </a:p>
          <a:p>
            <a:r>
              <a:rPr lang="en-US" sz="2400" b="0">
                <a:latin typeface="宋体" panose="02010600030101010101" pitchFamily="2" charset="-122"/>
                <a:cs typeface="Times New Roman" panose="02020603050405020304" pitchFamily="18" charset="0"/>
              </a:rPr>
              <a:t>①</a:t>
            </a:r>
            <a:r>
              <a:rPr lang="zh-CN" sz="2400" b="0">
                <a:ea typeface="宋体" panose="02010600030101010101" pitchFamily="2" charset="-122"/>
              </a:rPr>
              <a:t>一次试验中只能出现一个基本事件．</a:t>
            </a:r>
            <a:endParaRPr lang="en-US" sz="2400" b="0">
              <a:latin typeface="宋体" panose="02010600030101010101" pitchFamily="2" charset="-122"/>
              <a:cs typeface="Times New Roman" panose="02020603050405020304" pitchFamily="18" charset="0"/>
            </a:endParaRPr>
          </a:p>
          <a:p>
            <a:r>
              <a:rPr lang="en-US" sz="2400" b="0">
                <a:latin typeface="宋体" panose="02010600030101010101" pitchFamily="2" charset="-122"/>
                <a:cs typeface="Times New Roman" panose="02020603050405020304" pitchFamily="18" charset="0"/>
              </a:rPr>
              <a:t>②</a:t>
            </a:r>
            <a:r>
              <a:rPr lang="zh-CN" sz="2400" b="0">
                <a:ea typeface="宋体" panose="02010600030101010101" pitchFamily="2" charset="-122"/>
              </a:rPr>
              <a:t>一次试验中的任意两个基本事件都是互斥的．</a:t>
            </a:r>
            <a:endParaRPr lang="en-US" sz="2400" b="0">
              <a:latin typeface="宋体" panose="02010600030101010101" pitchFamily="2" charset="-122"/>
              <a:cs typeface="Times New Roman" panose="02020603050405020304" pitchFamily="18" charset="0"/>
            </a:endParaRPr>
          </a:p>
          <a:p>
            <a:r>
              <a:rPr lang="en-US" sz="2400" b="0">
                <a:latin typeface="宋体" panose="02010600030101010101" pitchFamily="2" charset="-122"/>
                <a:cs typeface="Times New Roman" panose="02020603050405020304" pitchFamily="18" charset="0"/>
              </a:rPr>
              <a:t>③</a:t>
            </a:r>
            <a:r>
              <a:rPr lang="zh-CN" sz="2400" b="0">
                <a:ea typeface="宋体" panose="02010600030101010101" pitchFamily="2" charset="-122"/>
              </a:rPr>
              <a:t>任何事件</a:t>
            </a:r>
            <a:r>
              <a:rPr lang="en-US" sz="2400" b="0">
                <a:latin typeface="Times New Roman" panose="02020603050405020304" pitchFamily="18" charset="0"/>
                <a:ea typeface="宋体" panose="02010600030101010101" pitchFamily="2" charset="-122"/>
              </a:rPr>
              <a:t>(</a:t>
            </a:r>
            <a:r>
              <a:rPr lang="zh-CN" sz="2400" b="0">
                <a:ea typeface="宋体" panose="02010600030101010101" pitchFamily="2" charset="-122"/>
              </a:rPr>
              <a:t>除不可能事件</a:t>
            </a:r>
            <a:r>
              <a:rPr lang="en-US" sz="2400" b="0">
                <a:latin typeface="Times New Roman" panose="02020603050405020304" pitchFamily="18" charset="0"/>
                <a:ea typeface="宋体" panose="02010600030101010101" pitchFamily="2" charset="-122"/>
              </a:rPr>
              <a:t>)</a:t>
            </a:r>
            <a:r>
              <a:rPr lang="zh-CN" sz="2400" b="0">
                <a:ea typeface="宋体" panose="02010600030101010101" pitchFamily="2" charset="-122"/>
              </a:rPr>
              <a:t>都可以表示成基本事件的和．</a:t>
            </a:r>
            <a:endParaRPr lang="en-US" sz="2400" b="0">
              <a:latin typeface="Times New Roman" panose="02020603050405020304" pitchFamily="18" charset="0"/>
              <a:ea typeface="宋体" panose="02010600030101010101" pitchFamily="2" charset="-122"/>
            </a:endParaRPr>
          </a:p>
          <a:p>
            <a:r>
              <a:rPr lang="en-US" sz="2400" b="0">
                <a:latin typeface="Times New Roman" panose="02020603050405020304" pitchFamily="18" charset="0"/>
                <a:ea typeface="宋体" panose="02010600030101010101" pitchFamily="2" charset="-122"/>
              </a:rPr>
              <a:t>(3)</a:t>
            </a:r>
            <a:r>
              <a:rPr lang="zh-CN" sz="2400" b="0">
                <a:ea typeface="宋体" panose="02010600030101010101" pitchFamily="2" charset="-122"/>
              </a:rPr>
              <a:t>古典概型的概念及特点</a:t>
            </a:r>
            <a:endParaRPr lang="zh-CN" altLang="zh-CN" sz="2400" b="0" dirty="0">
              <a:solidFill>
                <a:srgbClr val="0070C0"/>
              </a:solidFill>
              <a:latin typeface="楷体" panose="02010609060101010101" pitchFamily="49" charset="-122"/>
              <a:ea typeface="楷体" panose="02010609060101010101" pitchFamily="49" charset="-122"/>
            </a:endParaRPr>
          </a:p>
          <a:p>
            <a:pPr indent="0"/>
            <a:r>
              <a:rPr lang="zh-CN" sz="2400" b="0">
                <a:ea typeface="宋体" panose="02010600030101010101" pitchFamily="2" charset="-122"/>
              </a:rPr>
              <a:t>具有以下两个特点的随机试验的概率模型称为</a:t>
            </a:r>
            <a:r>
              <a:rPr lang="zh-CN" sz="2400" b="1">
                <a:solidFill>
                  <a:srgbClr val="FF0000"/>
                </a:solidFill>
                <a:ea typeface="宋体" panose="02010600030101010101" pitchFamily="2" charset="-122"/>
              </a:rPr>
              <a:t>古典概型</a:t>
            </a:r>
            <a:r>
              <a:rPr lang="zh-CN" sz="2400" b="0">
                <a:ea typeface="宋体" panose="02010600030101010101" pitchFamily="2" charset="-122"/>
              </a:rPr>
              <a:t>．</a:t>
            </a:r>
            <a:endParaRPr lang="zh-CN"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indent="0"/>
            <a:r>
              <a:rPr lang="en-US" sz="2400" b="0">
                <a:latin typeface="宋体" panose="02010600030101010101" pitchFamily="2" charset="-122"/>
                <a:cs typeface="Times New Roman" panose="02020603050405020304" pitchFamily="18" charset="0"/>
              </a:rPr>
              <a:t>①</a:t>
            </a:r>
            <a:r>
              <a:rPr lang="zh-CN" sz="2400" b="0">
                <a:ea typeface="宋体" panose="02010600030101010101" pitchFamily="2" charset="-122"/>
              </a:rPr>
              <a:t>：试验中所有可能出现的基本事件只有</a:t>
            </a:r>
            <a:r>
              <a:rPr lang="zh-CN" sz="2400" b="1">
                <a:solidFill>
                  <a:srgbClr val="FF0000"/>
                </a:solidFill>
                <a:ea typeface="宋体" panose="02010600030101010101" pitchFamily="2" charset="-122"/>
              </a:rPr>
              <a:t>有限个</a:t>
            </a:r>
            <a:r>
              <a:rPr lang="zh-CN" sz="2400" b="0">
                <a:ea typeface="宋体" panose="02010600030101010101" pitchFamily="2" charset="-122"/>
              </a:rPr>
              <a:t>．</a:t>
            </a:r>
            <a:endParaRPr lang="en-US" altLang="zh-CN" sz="2800" b="0" kern="100" dirty="0">
              <a:solidFill>
                <a:schemeClr val="bg1"/>
              </a:solidFill>
              <a:latin typeface="+mn-ea"/>
            </a:endParaRPr>
          </a:p>
          <a:p>
            <a:pPr indent="0"/>
            <a:r>
              <a:rPr lang="en-US" sz="2400" b="0">
                <a:latin typeface="宋体" panose="02010600030101010101" pitchFamily="2" charset="-122"/>
                <a:cs typeface="Times New Roman" panose="02020603050405020304" pitchFamily="18" charset="0"/>
              </a:rPr>
              <a:t>②</a:t>
            </a:r>
            <a:r>
              <a:rPr lang="zh-CN" sz="2400" b="0">
                <a:ea typeface="宋体" panose="02010600030101010101" pitchFamily="2" charset="-122"/>
              </a:rPr>
              <a:t>：每个基本事件发生的</a:t>
            </a:r>
            <a:r>
              <a:rPr lang="zh-CN" sz="2400" b="1">
                <a:solidFill>
                  <a:srgbClr val="FF0000"/>
                </a:solidFill>
                <a:ea typeface="宋体" panose="02010600030101010101" pitchFamily="2" charset="-122"/>
              </a:rPr>
              <a:t>可能性相等</a:t>
            </a:r>
            <a:r>
              <a:rPr lang="zh-CN" sz="2400" b="0">
                <a:ea typeface="宋体" panose="02010600030101010101" pitchFamily="2" charset="-122"/>
              </a:rPr>
              <a:t>．</a:t>
            </a:r>
            <a:endParaRPr lang="zh-CN" altLang="en-US" sz="2400"/>
          </a:p>
        </p:txBody>
      </p:sp>
      <p:sp>
        <p:nvSpPr>
          <p:cNvPr id="103" name="文本框 102"/>
          <p:cNvSpPr txBox="1"/>
          <p:nvPr/>
        </p:nvSpPr>
        <p:spPr>
          <a:xfrm>
            <a:off x="1937385" y="5426710"/>
            <a:ext cx="9264650" cy="929640"/>
          </a:xfrm>
          <a:prstGeom prst="rect">
            <a:avLst/>
          </a:prstGeom>
          <a:noFill/>
          <a:ln w="9525">
            <a:noFill/>
          </a:ln>
        </p:spPr>
        <p:txBody>
          <a:bodyPr wrap="square">
            <a:spAutoFit/>
          </a:bodyPr>
          <a:lstStyle/>
          <a:p>
            <a:pPr algn="l">
              <a:buNone/>
            </a:pPr>
            <a:endParaRPr lang="zh-CN" sz="1050" b="0">
              <a:cs typeface="楷体_GB2312" charset="0"/>
            </a:endParaRPr>
          </a:p>
          <a:p>
            <a:pPr algn="l">
              <a:buNone/>
            </a:pPr>
            <a:r>
              <a:rPr lang="zh-CN" altLang="zh-CN" sz="2200" b="0" dirty="0">
                <a:solidFill>
                  <a:srgbClr val="0070C0"/>
                </a:solidFill>
                <a:latin typeface="楷体" panose="02010609060101010101" pitchFamily="49" charset="-122"/>
                <a:ea typeface="楷体" panose="02010609060101010101" pitchFamily="49" charset="-122"/>
              </a:rPr>
              <a:t>下列三类试验不是古典概型：(1)基本事件个数有限，但非等可能；(2)基本事件个数无限，但等可能；(3)基本事件个数无限，也非等可能．</a:t>
            </a:r>
          </a:p>
        </p:txBody>
      </p:sp>
      <p:pic>
        <p:nvPicPr>
          <p:cNvPr id="8" name="图片 7"/>
          <p:cNvPicPr>
            <a:picLocks noChangeAspect="1"/>
          </p:cNvPicPr>
          <p:nvPr/>
        </p:nvPicPr>
        <p:blipFill>
          <a:blip r:embed="rId2" cstate="print"/>
          <a:stretch>
            <a:fillRect/>
          </a:stretch>
        </p:blipFill>
        <p:spPr>
          <a:xfrm>
            <a:off x="880562" y="5591820"/>
            <a:ext cx="1133475" cy="419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102">
                                            <p:txEl>
                                              <p:pRg st="0" end="0"/>
                                            </p:txEl>
                                          </p:spTgt>
                                        </p:tgtEl>
                                        <p:attrNameLst>
                                          <p:attrName>style.visibility</p:attrName>
                                        </p:attrNameLst>
                                      </p:cBhvr>
                                      <p:to>
                                        <p:strVal val="visible"/>
                                      </p:to>
                                    </p:set>
                                    <p:anim calcmode="lin" valueType="num">
                                      <p:cBhvr>
                                        <p:cTn id="7" dur="500" fill="hold"/>
                                        <p:tgtEl>
                                          <p:spTgt spid="10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0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4" presetClass="entr" presetSubtype="0" fill="hold" nodeType="clickEffect">
                                  <p:stCondLst>
                                    <p:cond delay="0"/>
                                  </p:stCondLst>
                                  <p:childTnLst>
                                    <p:set>
                                      <p:cBhvr>
                                        <p:cTn id="15" dur="1" fill="hold">
                                          <p:stCondLst>
                                            <p:cond delay="0"/>
                                          </p:stCondLst>
                                        </p:cTn>
                                        <p:tgtEl>
                                          <p:spTgt spid="102">
                                            <p:txEl>
                                              <p:pRg st="1" end="1"/>
                                            </p:txEl>
                                          </p:spTgt>
                                        </p:tgtEl>
                                        <p:attrNameLst>
                                          <p:attrName>style.visibility</p:attrName>
                                        </p:attrNameLst>
                                      </p:cBhvr>
                                      <p:to>
                                        <p:strVal val="visible"/>
                                      </p:to>
                                    </p:set>
                                    <p:anim from="(-#ppt_w/2)" to="(#ppt_x)" calcmode="lin" valueType="num">
                                      <p:cBhvr>
                                        <p:cTn id="16" dur="600" fill="hold">
                                          <p:stCondLst>
                                            <p:cond delay="0"/>
                                          </p:stCondLst>
                                        </p:cTn>
                                        <p:tgtEl>
                                          <p:spTgt spid="102">
                                            <p:txEl>
                                              <p:pRg st="1" end="1"/>
                                            </p:txEl>
                                          </p:spTgt>
                                        </p:tgtEl>
                                        <p:attrNameLst>
                                          <p:attrName>ppt_x</p:attrName>
                                        </p:attrNameLst>
                                      </p:cBhvr>
                                    </p:anim>
                                    <p:anim from="0" to="-1.0" calcmode="lin" valueType="num">
                                      <p:cBhvr>
                                        <p:cTn id="17" dur="200" decel="50000" autoRev="1" fill="hold">
                                          <p:stCondLst>
                                            <p:cond delay="600"/>
                                          </p:stCondLst>
                                        </p:cTn>
                                        <p:tgtEl>
                                          <p:spTgt spid="102">
                                            <p:txEl>
                                              <p:pRg st="1" end="1"/>
                                            </p:txEl>
                                          </p:spTgt>
                                        </p:tgtEl>
                                        <p:attrNameLst>
                                          <p:attrName>xshear</p:attrName>
                                        </p:attrNameLst>
                                      </p:cBhvr>
                                    </p:anim>
                                    <p:animScale>
                                      <p:cBhvr>
                                        <p:cTn id="18" dur="200" decel="100000" autoRev="1" fill="hold">
                                          <p:stCondLst>
                                            <p:cond delay="600"/>
                                          </p:stCondLst>
                                        </p:cTn>
                                        <p:tgtEl>
                                          <p:spTgt spid="102">
                                            <p:txEl>
                                              <p:pRg st="1" end="1"/>
                                            </p:txEl>
                                          </p:spTgt>
                                        </p:tgtEl>
                                      </p:cBhvr>
                                      <p:from x="100000" y="100000"/>
                                      <p:to x="80000" y="100000"/>
                                    </p:animScale>
                                    <p:anim by="(#ppt_h/3+#ppt_w*0.1)" calcmode="lin" valueType="num">
                                      <p:cBhvr additive="sum">
                                        <p:cTn id="19" dur="200" decel="100000" autoRev="1" fill="hold">
                                          <p:stCondLst>
                                            <p:cond delay="600"/>
                                          </p:stCondLst>
                                        </p:cTn>
                                        <p:tgtEl>
                                          <p:spTgt spid="102">
                                            <p:txEl>
                                              <p:pRg st="1" end="1"/>
                                            </p:txEl>
                                          </p:spTgt>
                                        </p:tgtEl>
                                        <p:attrNameLst>
                                          <p:attrName>ppt_x</p:attrName>
                                        </p:attrNameLst>
                                      </p:cBhvr>
                                    </p:anim>
                                  </p:childTnLst>
                                </p:cTn>
                              </p:par>
                              <p:par>
                                <p:cTn id="20" presetID="34" presetClass="entr" presetSubtype="0" fill="hold" nodeType="withEffect">
                                  <p:stCondLst>
                                    <p:cond delay="0"/>
                                  </p:stCondLst>
                                  <p:childTnLst>
                                    <p:set>
                                      <p:cBhvr>
                                        <p:cTn id="21" dur="1" fill="hold">
                                          <p:stCondLst>
                                            <p:cond delay="0"/>
                                          </p:stCondLst>
                                        </p:cTn>
                                        <p:tgtEl>
                                          <p:spTgt spid="102">
                                            <p:txEl>
                                              <p:pRg st="2" end="2"/>
                                            </p:txEl>
                                          </p:spTgt>
                                        </p:tgtEl>
                                        <p:attrNameLst>
                                          <p:attrName>style.visibility</p:attrName>
                                        </p:attrNameLst>
                                      </p:cBhvr>
                                      <p:to>
                                        <p:strVal val="visible"/>
                                      </p:to>
                                    </p:set>
                                    <p:anim from="(-#ppt_w/2)" to="(#ppt_x)" calcmode="lin" valueType="num">
                                      <p:cBhvr>
                                        <p:cTn id="22" dur="600" fill="hold">
                                          <p:stCondLst>
                                            <p:cond delay="0"/>
                                          </p:stCondLst>
                                        </p:cTn>
                                        <p:tgtEl>
                                          <p:spTgt spid="102">
                                            <p:txEl>
                                              <p:pRg st="2" end="2"/>
                                            </p:txEl>
                                          </p:spTgt>
                                        </p:tgtEl>
                                        <p:attrNameLst>
                                          <p:attrName>ppt_x</p:attrName>
                                        </p:attrNameLst>
                                      </p:cBhvr>
                                    </p:anim>
                                    <p:anim from="0" to="-1.0" calcmode="lin" valueType="num">
                                      <p:cBhvr>
                                        <p:cTn id="23" dur="200" decel="50000" autoRev="1" fill="hold">
                                          <p:stCondLst>
                                            <p:cond delay="600"/>
                                          </p:stCondLst>
                                        </p:cTn>
                                        <p:tgtEl>
                                          <p:spTgt spid="102">
                                            <p:txEl>
                                              <p:pRg st="2" end="2"/>
                                            </p:txEl>
                                          </p:spTgt>
                                        </p:tgtEl>
                                        <p:attrNameLst>
                                          <p:attrName>xshear</p:attrName>
                                        </p:attrNameLst>
                                      </p:cBhvr>
                                    </p:anim>
                                    <p:animScale>
                                      <p:cBhvr>
                                        <p:cTn id="24" dur="200" decel="100000" autoRev="1" fill="hold">
                                          <p:stCondLst>
                                            <p:cond delay="600"/>
                                          </p:stCondLst>
                                        </p:cTn>
                                        <p:tgtEl>
                                          <p:spTgt spid="102">
                                            <p:txEl>
                                              <p:pRg st="2" end="2"/>
                                            </p:txEl>
                                          </p:spTgt>
                                        </p:tgtEl>
                                      </p:cBhvr>
                                      <p:from x="100000" y="100000"/>
                                      <p:to x="80000" y="100000"/>
                                    </p:animScale>
                                    <p:anim by="(#ppt_h/3+#ppt_w*0.1)" calcmode="lin" valueType="num">
                                      <p:cBhvr additive="sum">
                                        <p:cTn id="25" dur="200" decel="100000" autoRev="1" fill="hold">
                                          <p:stCondLst>
                                            <p:cond delay="600"/>
                                          </p:stCondLst>
                                        </p:cTn>
                                        <p:tgtEl>
                                          <p:spTgt spid="102">
                                            <p:txEl>
                                              <p:pRg st="2" end="2"/>
                                            </p:txEl>
                                          </p:spTgt>
                                        </p:tgtEl>
                                        <p:attrNameLst>
                                          <p:attrName>ppt_x</p:attrName>
                                        </p:attrNameLst>
                                      </p:cBhvr>
                                    </p:anim>
                                  </p:childTnLst>
                                </p:cTn>
                              </p:par>
                              <p:par>
                                <p:cTn id="26" presetID="34" presetClass="entr" presetSubtype="0" fill="hold" nodeType="withEffect">
                                  <p:stCondLst>
                                    <p:cond delay="0"/>
                                  </p:stCondLst>
                                  <p:childTnLst>
                                    <p:set>
                                      <p:cBhvr>
                                        <p:cTn id="27" dur="1" fill="hold">
                                          <p:stCondLst>
                                            <p:cond delay="0"/>
                                          </p:stCondLst>
                                        </p:cTn>
                                        <p:tgtEl>
                                          <p:spTgt spid="102">
                                            <p:txEl>
                                              <p:pRg st="3" end="3"/>
                                            </p:txEl>
                                          </p:spTgt>
                                        </p:tgtEl>
                                        <p:attrNameLst>
                                          <p:attrName>style.visibility</p:attrName>
                                        </p:attrNameLst>
                                      </p:cBhvr>
                                      <p:to>
                                        <p:strVal val="visible"/>
                                      </p:to>
                                    </p:set>
                                    <p:anim from="(-#ppt_w/2)" to="(#ppt_x)" calcmode="lin" valueType="num">
                                      <p:cBhvr>
                                        <p:cTn id="28" dur="600" fill="hold">
                                          <p:stCondLst>
                                            <p:cond delay="0"/>
                                          </p:stCondLst>
                                        </p:cTn>
                                        <p:tgtEl>
                                          <p:spTgt spid="102">
                                            <p:txEl>
                                              <p:pRg st="3" end="3"/>
                                            </p:txEl>
                                          </p:spTgt>
                                        </p:tgtEl>
                                        <p:attrNameLst>
                                          <p:attrName>ppt_x</p:attrName>
                                        </p:attrNameLst>
                                      </p:cBhvr>
                                    </p:anim>
                                    <p:anim from="0" to="-1.0" calcmode="lin" valueType="num">
                                      <p:cBhvr>
                                        <p:cTn id="29" dur="200" decel="50000" autoRev="1" fill="hold">
                                          <p:stCondLst>
                                            <p:cond delay="600"/>
                                          </p:stCondLst>
                                        </p:cTn>
                                        <p:tgtEl>
                                          <p:spTgt spid="102">
                                            <p:txEl>
                                              <p:pRg st="3" end="3"/>
                                            </p:txEl>
                                          </p:spTgt>
                                        </p:tgtEl>
                                        <p:attrNameLst>
                                          <p:attrName>xshear</p:attrName>
                                        </p:attrNameLst>
                                      </p:cBhvr>
                                    </p:anim>
                                    <p:animScale>
                                      <p:cBhvr>
                                        <p:cTn id="30" dur="200" decel="100000" autoRev="1" fill="hold">
                                          <p:stCondLst>
                                            <p:cond delay="600"/>
                                          </p:stCondLst>
                                        </p:cTn>
                                        <p:tgtEl>
                                          <p:spTgt spid="102">
                                            <p:txEl>
                                              <p:pRg st="3" end="3"/>
                                            </p:txEl>
                                          </p:spTgt>
                                        </p:tgtEl>
                                      </p:cBhvr>
                                      <p:from x="100000" y="100000"/>
                                      <p:to x="80000" y="100000"/>
                                    </p:animScale>
                                    <p:anim by="(#ppt_h/3+#ppt_w*0.1)" calcmode="lin" valueType="num">
                                      <p:cBhvr additive="sum">
                                        <p:cTn id="31" dur="200" decel="100000" autoRev="1" fill="hold">
                                          <p:stCondLst>
                                            <p:cond delay="600"/>
                                          </p:stCondLst>
                                        </p:cTn>
                                        <p:tgtEl>
                                          <p:spTgt spid="102">
                                            <p:txEl>
                                              <p:pRg st="3" end="3"/>
                                            </p:txEl>
                                          </p:spTgt>
                                        </p:tgtEl>
                                        <p:attrNameLst>
                                          <p:attrName>ppt_x</p:attrName>
                                        </p:attrNameLst>
                                      </p:cBhvr>
                                    </p:anim>
                                  </p:childTnLst>
                                </p:cTn>
                              </p:par>
                              <p:par>
                                <p:cTn id="32" presetID="34" presetClass="entr" presetSubtype="0" fill="hold" nodeType="withEffect">
                                  <p:stCondLst>
                                    <p:cond delay="0"/>
                                  </p:stCondLst>
                                  <p:childTnLst>
                                    <p:set>
                                      <p:cBhvr>
                                        <p:cTn id="33" dur="1" fill="hold">
                                          <p:stCondLst>
                                            <p:cond delay="0"/>
                                          </p:stCondLst>
                                        </p:cTn>
                                        <p:tgtEl>
                                          <p:spTgt spid="102">
                                            <p:txEl>
                                              <p:pRg st="4" end="4"/>
                                            </p:txEl>
                                          </p:spTgt>
                                        </p:tgtEl>
                                        <p:attrNameLst>
                                          <p:attrName>style.visibility</p:attrName>
                                        </p:attrNameLst>
                                      </p:cBhvr>
                                      <p:to>
                                        <p:strVal val="visible"/>
                                      </p:to>
                                    </p:set>
                                    <p:anim from="(-#ppt_w/2)" to="(#ppt_x)" calcmode="lin" valueType="num">
                                      <p:cBhvr>
                                        <p:cTn id="34" dur="600" fill="hold">
                                          <p:stCondLst>
                                            <p:cond delay="0"/>
                                          </p:stCondLst>
                                        </p:cTn>
                                        <p:tgtEl>
                                          <p:spTgt spid="102">
                                            <p:txEl>
                                              <p:pRg st="4" end="4"/>
                                            </p:txEl>
                                          </p:spTgt>
                                        </p:tgtEl>
                                        <p:attrNameLst>
                                          <p:attrName>ppt_x</p:attrName>
                                        </p:attrNameLst>
                                      </p:cBhvr>
                                    </p:anim>
                                    <p:anim from="0" to="-1.0" calcmode="lin" valueType="num">
                                      <p:cBhvr>
                                        <p:cTn id="35" dur="200" decel="50000" autoRev="1" fill="hold">
                                          <p:stCondLst>
                                            <p:cond delay="600"/>
                                          </p:stCondLst>
                                        </p:cTn>
                                        <p:tgtEl>
                                          <p:spTgt spid="102">
                                            <p:txEl>
                                              <p:pRg st="4" end="4"/>
                                            </p:txEl>
                                          </p:spTgt>
                                        </p:tgtEl>
                                        <p:attrNameLst>
                                          <p:attrName>xshear</p:attrName>
                                        </p:attrNameLst>
                                      </p:cBhvr>
                                    </p:anim>
                                    <p:animScale>
                                      <p:cBhvr>
                                        <p:cTn id="36" dur="200" decel="100000" autoRev="1" fill="hold">
                                          <p:stCondLst>
                                            <p:cond delay="600"/>
                                          </p:stCondLst>
                                        </p:cTn>
                                        <p:tgtEl>
                                          <p:spTgt spid="102">
                                            <p:txEl>
                                              <p:pRg st="4" end="4"/>
                                            </p:txEl>
                                          </p:spTgt>
                                        </p:tgtEl>
                                      </p:cBhvr>
                                      <p:from x="100000" y="100000"/>
                                      <p:to x="80000" y="100000"/>
                                    </p:animScale>
                                    <p:anim by="(#ppt_h/3+#ppt_w*0.1)" calcmode="lin" valueType="num">
                                      <p:cBhvr additive="sum">
                                        <p:cTn id="37" dur="200" decel="100000" autoRev="1" fill="hold">
                                          <p:stCondLst>
                                            <p:cond delay="600"/>
                                          </p:stCondLst>
                                        </p:cTn>
                                        <p:tgtEl>
                                          <p:spTgt spid="102">
                                            <p:txEl>
                                              <p:pRg st="4" end="4"/>
                                            </p:txEl>
                                          </p:spTgt>
                                        </p:tgtEl>
                                        <p:attrNameLst>
                                          <p:attrName>ppt_x</p:attrName>
                                        </p:attrNameLst>
                                      </p:cBhvr>
                                    </p:anim>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103">
                                            <p:txEl>
                                              <p:pRg st="1" end="1"/>
                                            </p:txEl>
                                          </p:spTgt>
                                        </p:tgtEl>
                                        <p:attrNameLst>
                                          <p:attrName>style.visibility</p:attrName>
                                        </p:attrNameLst>
                                      </p:cBhvr>
                                      <p:to>
                                        <p:strVal val="visible"/>
                                      </p:to>
                                    </p:set>
                                    <p:anim calcmode="lin" valueType="num">
                                      <p:cBhvr>
                                        <p:cTn id="42" dur="1000" fill="hold"/>
                                        <p:tgtEl>
                                          <p:spTgt spid="103">
                                            <p:txEl>
                                              <p:pRg st="1" end="1"/>
                                            </p:txEl>
                                          </p:spTgt>
                                        </p:tgtEl>
                                        <p:attrNameLst>
                                          <p:attrName>ppt_x</p:attrName>
                                        </p:attrNameLst>
                                      </p:cBhvr>
                                      <p:tavLst>
                                        <p:tav tm="0">
                                          <p:val>
                                            <p:strVal val="#ppt_x-.2"/>
                                          </p:val>
                                        </p:tav>
                                        <p:tav tm="100000">
                                          <p:val>
                                            <p:strVal val="#ppt_x"/>
                                          </p:val>
                                        </p:tav>
                                      </p:tavLst>
                                    </p:anim>
                                    <p:anim calcmode="lin" valueType="num">
                                      <p:cBhvr>
                                        <p:cTn id="43" dur="1000" fill="hold"/>
                                        <p:tgtEl>
                                          <p:spTgt spid="10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03">
                                            <p:txEl>
                                              <p:pRg st="1" end="1"/>
                                            </p:txEl>
                                          </p:spTgt>
                                        </p:tgtEl>
                                      </p:cBhvr>
                                    </p:animEffect>
                                  </p:childTnLst>
                                </p:cTn>
                              </p:par>
                              <p:par>
                                <p:cTn id="45" presetID="39" presetClass="entr" presetSubtype="0" accel="10000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90</a:t>
            </a:fld>
            <a:endParaRPr lang="zh-CN" altLang="en-US"/>
          </a:p>
        </p:txBody>
      </p:sp>
      <p:sp>
        <p:nvSpPr>
          <p:cNvPr id="106" name="文本框 105"/>
          <p:cNvSpPr txBox="1"/>
          <p:nvPr/>
        </p:nvSpPr>
        <p:spPr>
          <a:xfrm>
            <a:off x="596265" y="972820"/>
            <a:ext cx="10592435" cy="415417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随机数法</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随机数法是利用随机数表、随机数骰子或计算机产生的随机数抽样，这里仅介绍随机数表法．随机数表是由数字</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0</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9</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组成，并且每个数字在表中各个位置出现的机会都是一样的．</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用随机数表抽样的步骤：</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第一步，将总体中的所有个体编号</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每个号码位数一致</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第二步，在随机数表中任选一个数作为开始数；</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第三步，从选定的数开始按一定的方向读下去，得到与编号位数一致的号码，得到的号码若不在编号中，则跳过，若在编号中，则取出，得到的号码若在前面已经取出，也跳过，如此进行下去，直到取满为止；</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第四步，根据选定的号码抽取样本．</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Scale>
                                      <p:cBhvr>
                                        <p:cTn id="7" dur="1000" decel="50000" fill="hold">
                                          <p:stCondLst>
                                            <p:cond delay="0"/>
                                          </p:stCondLst>
                                        </p:cTn>
                                        <p:tgtEl>
                                          <p:spTgt spid="10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6"/>
                                        </p:tgtEl>
                                        <p:attrNameLst>
                                          <p:attrName>ppt_x</p:attrName>
                                          <p:attrName>ppt_y</p:attrName>
                                        </p:attrNameLst>
                                      </p:cBhvr>
                                    </p:animMotion>
                                    <p:animEffect transition="in" filter="fade">
                                      <p:cBhvr>
                                        <p:cTn id="9"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91</a:t>
            </a:fld>
            <a:endParaRPr lang="zh-CN" altLang="en-US"/>
          </a:p>
        </p:txBody>
      </p:sp>
      <p:sp>
        <p:nvSpPr>
          <p:cNvPr id="106" name="文本框 105"/>
          <p:cNvSpPr txBox="1"/>
          <p:nvPr/>
        </p:nvSpPr>
        <p:spPr>
          <a:xfrm>
            <a:off x="579120" y="3049270"/>
            <a:ext cx="10269855" cy="2676525"/>
          </a:xfrm>
          <a:prstGeom prst="rect">
            <a:avLst/>
          </a:prstGeom>
          <a:noFill/>
          <a:ln w="9525">
            <a:noFill/>
          </a:ln>
        </p:spPr>
        <p:txBody>
          <a:bodyPr wrap="square">
            <a:spAutoFit/>
          </a:bodyPr>
          <a:lstStyle/>
          <a:p>
            <a:pPr indent="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特点：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系统抽样适用于总体容量较大的情况；</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系统抽样是</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不放回</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抽样；</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系统抽样中，每个个体被抽到的可能性相等，均为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为总体的个体数，</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为抽取的样本容量，</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④</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系统抽样的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抽样间隔相等</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根据系统抽样的特点，可以确定系统抽样的应用范围，即当样本容量与总体容量都较大时，可以考虑采用系统抽样．</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79120" y="965835"/>
            <a:ext cx="2169160" cy="521970"/>
          </a:xfrm>
          <a:prstGeom prst="rect">
            <a:avLst/>
          </a:prstGeom>
          <a:noFill/>
        </p:spPr>
        <p:txBody>
          <a:bodyPr wrap="none" rtlCol="0" anchor="t">
            <a:spAutoFit/>
          </a:bodyPr>
          <a:lstStyle/>
          <a:p>
            <a:r>
              <a:rPr lang="zh-CN" sz="2800">
                <a:solidFill>
                  <a:schemeClr val="bg1"/>
                </a:solidFill>
                <a:latin typeface="+mn-ea"/>
                <a:cs typeface="+mn-ea"/>
                <a:sym typeface="+mn-ea"/>
              </a:rPr>
              <a:t>3．系统抽样</a:t>
            </a:r>
            <a:endParaRPr lang="zh-CN" altLang="en-US"/>
          </a:p>
        </p:txBody>
      </p:sp>
      <p:sp>
        <p:nvSpPr>
          <p:cNvPr id="4" name="文本框 3"/>
          <p:cNvSpPr txBox="1"/>
          <p:nvPr/>
        </p:nvSpPr>
        <p:spPr>
          <a:xfrm>
            <a:off x="579120" y="1850390"/>
            <a:ext cx="10162540" cy="1198880"/>
          </a:xfrm>
          <a:prstGeom prst="rect">
            <a:avLst/>
          </a:prstGeom>
          <a:noFill/>
        </p:spPr>
        <p:txBody>
          <a:bodyPr wrap="squar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定义：当总体中的个体数较多时，可以将总体分成</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均衡</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的几部分，然后按照预先制定的规则，从每一部分抽取一个个体，得到所需的样本，这种抽样的方法叫做</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系统抽样</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6" name="图片 5"/>
          <p:cNvPicPr>
            <a:picLocks noChangeAspect="1"/>
          </p:cNvPicPr>
          <p:nvPr/>
        </p:nvPicPr>
        <p:blipFill>
          <a:blip r:embed="rId2" cstate="print"/>
          <a:stretch>
            <a:fillRect/>
          </a:stretch>
        </p:blipFill>
        <p:spPr>
          <a:xfrm>
            <a:off x="7696200" y="3677920"/>
            <a:ext cx="426085" cy="630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7" dur="1000" fill="hold"/>
                                        <p:tgtEl>
                                          <p:spTgt spid="4"/>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barn(inVertical)">
                                      <p:cBhvr>
                                        <p:cTn id="26" dur="500"/>
                                        <p:tgtEl>
                                          <p:spTgt spid="106"/>
                                        </p:tgtEl>
                                      </p:cBhvr>
                                    </p:animEffect>
                                  </p:childTnLst>
                                </p:cTn>
                              </p:par>
                              <p:par>
                                <p:cTn id="27" presetID="18" presetClass="entr" presetSubtype="12"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strips(downLef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 grpId="0"/>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92</a:t>
            </a:fld>
            <a:endParaRPr lang="zh-CN" altLang="en-US"/>
          </a:p>
        </p:txBody>
      </p:sp>
      <p:pic>
        <p:nvPicPr>
          <p:cNvPr id="8" name="图片 7"/>
          <p:cNvPicPr>
            <a:picLocks noChangeAspect="1"/>
          </p:cNvPicPr>
          <p:nvPr/>
        </p:nvPicPr>
        <p:blipFill>
          <a:blip r:embed="rId2" cstate="print"/>
          <a:stretch>
            <a:fillRect/>
          </a:stretch>
        </p:blipFill>
        <p:spPr>
          <a:xfrm>
            <a:off x="511627" y="935365"/>
            <a:ext cx="1133475" cy="419100"/>
          </a:xfrm>
          <a:prstGeom prst="rect">
            <a:avLst/>
          </a:prstGeom>
        </p:spPr>
      </p:pic>
      <p:sp>
        <p:nvSpPr>
          <p:cNvPr id="106" name="文本框 105"/>
          <p:cNvSpPr txBox="1"/>
          <p:nvPr/>
        </p:nvSpPr>
        <p:spPr>
          <a:xfrm>
            <a:off x="1645285" y="935355"/>
            <a:ext cx="10169525" cy="1198880"/>
          </a:xfrm>
          <a:prstGeom prst="rect">
            <a:avLst/>
          </a:prstGeom>
          <a:noFill/>
          <a:ln w="9525">
            <a:noFill/>
          </a:ln>
        </p:spPr>
        <p:txBody>
          <a:bodyPr wrap="square">
            <a:spAutoFit/>
          </a:bodyPr>
          <a:lstStyle/>
          <a:p>
            <a:pPr indent="0"/>
            <a:r>
              <a:rPr lang="zh-CN" sz="2400" b="0">
                <a:solidFill>
                  <a:srgbClr val="00B0F0"/>
                </a:solidFill>
                <a:latin typeface="楷体" panose="02010609060101010101" pitchFamily="49" charset="-122"/>
                <a:ea typeface="楷体" panose="02010609060101010101" pitchFamily="49" charset="-122"/>
                <a:cs typeface="楷体_GB2312" charset="0"/>
              </a:rPr>
              <a:t>当总体中的个体数不能被样本容量整除时</a:t>
            </a:r>
            <a:r>
              <a:rPr lang="zh-CN" sz="2400" b="0">
                <a:solidFill>
                  <a:srgbClr val="00B0F0"/>
                </a:solidFill>
                <a:latin typeface="楷体" panose="02010609060101010101" pitchFamily="49" charset="-122"/>
                <a:ea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_GB2312" charset="0"/>
              </a:rPr>
              <a:t>可先用简</a:t>
            </a:r>
            <a:r>
              <a:rPr lang="zh-CN" sz="2400" b="0">
                <a:solidFill>
                  <a:srgbClr val="00B0F0"/>
                </a:solidFill>
                <a:latin typeface="楷体" panose="02010609060101010101" pitchFamily="49" charset="-122"/>
                <a:ea typeface="楷体" panose="02010609060101010101" pitchFamily="49" charset="-122"/>
              </a:rPr>
              <a:t>单随机抽样的方法从总体中剔除几个个体，使剩下的个体数能被样本容量整除，然后再按系统抽样进行．</a:t>
            </a:r>
            <a:r>
              <a:rPr lang="zh-CN" sz="2400" b="0">
                <a:solidFill>
                  <a:srgbClr val="00B0F0"/>
                </a:solidFill>
                <a:latin typeface="楷体" panose="02010609060101010101" pitchFamily="49" charset="-122"/>
                <a:ea typeface="楷体" panose="02010609060101010101" pitchFamily="49" charset="-122"/>
                <a:cs typeface="楷体_GB2312" charset="0"/>
              </a:rPr>
              <a:t>这时在整个抽样过程中每个个体被抽取的可能性仍然相等</a:t>
            </a:r>
            <a:r>
              <a:rPr lang="zh-CN" sz="1050" b="0">
                <a:cs typeface="楷体_GB2312" charset="0"/>
              </a:rPr>
              <a:t>．</a:t>
            </a:r>
            <a:endParaRPr lang="zh-CN" altLang="en-US"/>
          </a:p>
        </p:txBody>
      </p:sp>
      <p:sp>
        <p:nvSpPr>
          <p:cNvPr id="3" name="文本框 2"/>
          <p:cNvSpPr txBox="1"/>
          <p:nvPr/>
        </p:nvSpPr>
        <p:spPr>
          <a:xfrm>
            <a:off x="447040" y="2134235"/>
            <a:ext cx="10492740" cy="4154170"/>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步骤：一般地，假设要从容量为</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的总体中抽取容量为</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的样本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，我们可以按下列步骤进行系统抽样：</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先将总体的</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个个体编号．有时可直接利用个体自身所带的号码，如学号、准考证号、门牌号等．</a:t>
            </a:r>
          </a:p>
          <a:p>
            <a:pPr indent="26670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zh-CN"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pPr indent="266700"/>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在第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段用简单随机抽样确定第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个个体编号</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④</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按照一定的规则抽取样本．通常是将</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加上间隔</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得到第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个个体编号</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，再加</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得到第</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个个体编号</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l</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en-US" sz="2400" b="0" i="1">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，依次进行下去，直到获得整个样本．</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5" name="图片 4"/>
          <p:cNvPicPr>
            <a:picLocks noChangeAspect="1"/>
          </p:cNvPicPr>
          <p:nvPr/>
        </p:nvPicPr>
        <p:blipFill>
          <a:blip r:embed="rId3" cstate="print"/>
          <a:stretch>
            <a:fillRect/>
          </a:stretch>
        </p:blipFill>
        <p:spPr>
          <a:xfrm>
            <a:off x="617220" y="3636645"/>
            <a:ext cx="5308600" cy="1465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8" presetClass="entr" presetSubtype="12"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animEffect transition="in" filter="strips(downLeft)">
                                      <p:cBhvr>
                                        <p:cTn id="9" dur="500"/>
                                        <p:tgtEl>
                                          <p:spTgt spid="106"/>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93</a:t>
            </a:fld>
            <a:endParaRPr lang="zh-CN" altLang="en-US"/>
          </a:p>
        </p:txBody>
      </p:sp>
      <p:sp>
        <p:nvSpPr>
          <p:cNvPr id="106" name="文本框 105"/>
          <p:cNvSpPr txBox="1"/>
          <p:nvPr/>
        </p:nvSpPr>
        <p:spPr>
          <a:xfrm>
            <a:off x="544195" y="2260600"/>
            <a:ext cx="9479915" cy="1568450"/>
          </a:xfrm>
          <a:prstGeom prst="rect">
            <a:avLst/>
          </a:prstGeom>
          <a:noFill/>
          <a:ln w="9525">
            <a:noFill/>
          </a:ln>
        </p:spPr>
        <p:txBody>
          <a:bodyPr wrap="square">
            <a:spAutoFit/>
          </a:bodyPr>
          <a:lstStyle/>
          <a:p>
            <a:pPr indent="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特点：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分层抽样适用于总体由差异明显几个部分组成的情况；</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分层抽样是等可能抽样，用分层抽样从个体数为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的总体中抽取一个容量为</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的样本时，在整个抽样过程中，每个个体被抽到的可能性相等，都等于</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，即为抽样比．</a:t>
            </a:r>
            <a:endParaRPr lang="zh-CN" altLang="en-US" sz="2400" b="0">
              <a:solidFill>
                <a:schemeClr val="bg1"/>
              </a:solidFill>
              <a:latin typeface="楷体" panose="02010609060101010101" pitchFamily="49" charset="-122"/>
              <a:ea typeface="楷体" panose="02010609060101010101" pitchFamily="49" charset="-122"/>
              <a:cs typeface="宋体" panose="02010600030101010101" pitchFamily="2" charset="-122"/>
            </a:endParaRPr>
          </a:p>
        </p:txBody>
      </p:sp>
      <p:pic>
        <p:nvPicPr>
          <p:cNvPr id="3" name="图片 2"/>
          <p:cNvPicPr>
            <a:picLocks noChangeAspect="1"/>
          </p:cNvPicPr>
          <p:nvPr/>
        </p:nvPicPr>
        <p:blipFill>
          <a:blip r:embed="rId2" cstate="print"/>
          <a:stretch>
            <a:fillRect/>
          </a:stretch>
        </p:blipFill>
        <p:spPr>
          <a:xfrm>
            <a:off x="758007" y="3761750"/>
            <a:ext cx="1133475" cy="419100"/>
          </a:xfrm>
          <a:prstGeom prst="rect">
            <a:avLst/>
          </a:prstGeom>
        </p:spPr>
      </p:pic>
      <p:sp>
        <p:nvSpPr>
          <p:cNvPr id="4" name="文本框 3"/>
          <p:cNvSpPr txBox="1"/>
          <p:nvPr/>
        </p:nvSpPr>
        <p:spPr>
          <a:xfrm>
            <a:off x="467360" y="4495165"/>
            <a:ext cx="10979785" cy="1861185"/>
          </a:xfrm>
          <a:prstGeom prst="rect">
            <a:avLst/>
          </a:prstGeom>
          <a:noFill/>
          <a:ln w="9525">
            <a:noFill/>
          </a:ln>
        </p:spPr>
        <p:txBody>
          <a:bodyPr wrap="square">
            <a:spAutoFit/>
          </a:bodyPr>
          <a:lstStyle/>
          <a:p>
            <a:pPr indent="266700"/>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步骤：</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将总体按一定标准分成互不交叉的层；</a:t>
            </a:r>
            <a:endParaRPr lang="en-US" sz="23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根据总体中的个体数</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和样本容量</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计算抽样比</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sz="23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确定第</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层应该抽取的个体数目</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3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3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×k(N</a:t>
            </a:r>
            <a:r>
              <a:rPr lang="en-US" sz="23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为第</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层所包含的个体数</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，使得</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en-US" sz="23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之和为</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en-US" sz="23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④</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按步骤</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③</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中确定的数目在各层中随机抽取个体，合在一起得到容量为</a:t>
            </a:r>
            <a:r>
              <a:rPr lang="en-US" sz="23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300" b="0">
                <a:solidFill>
                  <a:schemeClr val="bg1"/>
                </a:solidFill>
                <a:latin typeface="宋体" panose="02010600030101010101" pitchFamily="2" charset="-122"/>
                <a:ea typeface="宋体" panose="02010600030101010101" pitchFamily="2" charset="-122"/>
                <a:cs typeface="宋体" panose="02010600030101010101" pitchFamily="2" charset="-122"/>
              </a:rPr>
              <a:t>的样本．</a:t>
            </a:r>
            <a:endParaRPr lang="zh-CN" altLang="en-US" sz="23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758190" y="776605"/>
            <a:ext cx="2169160" cy="521970"/>
          </a:xfrm>
          <a:prstGeom prst="rect">
            <a:avLst/>
          </a:prstGeom>
          <a:noFill/>
        </p:spPr>
        <p:txBody>
          <a:bodyPr wrap="none" rtlCol="0" anchor="t">
            <a:spAutoFit/>
          </a:bodyPr>
          <a:lstStyle/>
          <a:p>
            <a:r>
              <a:rPr lang="en-US" sz="2800">
                <a:solidFill>
                  <a:schemeClr val="bg1"/>
                </a:solidFill>
                <a:latin typeface="+mn-ea"/>
                <a:cs typeface="+mn-ea"/>
                <a:sym typeface="+mn-ea"/>
              </a:rPr>
              <a:t>4</a:t>
            </a:r>
            <a:r>
              <a:rPr lang="zh-CN" sz="2800">
                <a:solidFill>
                  <a:schemeClr val="bg1"/>
                </a:solidFill>
                <a:latin typeface="+mn-ea"/>
                <a:cs typeface="+mn-ea"/>
                <a:sym typeface="+mn-ea"/>
              </a:rPr>
              <a:t>．分层抽样</a:t>
            </a:r>
            <a:endParaRPr lang="zh-CN" altLang="en-US"/>
          </a:p>
        </p:txBody>
      </p:sp>
      <p:sp>
        <p:nvSpPr>
          <p:cNvPr id="6" name="文本框 5"/>
          <p:cNvSpPr txBox="1"/>
          <p:nvPr/>
        </p:nvSpPr>
        <p:spPr>
          <a:xfrm>
            <a:off x="584835" y="3761740"/>
            <a:ext cx="9860915" cy="829945"/>
          </a:xfrm>
          <a:prstGeom prst="rect">
            <a:avLst/>
          </a:prstGeom>
          <a:noFill/>
        </p:spPr>
        <p:txBody>
          <a:bodyPr wrap="square" rtlCol="0" anchor="t">
            <a:spAutoFit/>
          </a:bodyPr>
          <a:lstStyle/>
          <a:p>
            <a:pPr algn="l"/>
            <a:r>
              <a:rPr lang="zh-CN" alt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a:solidFill>
                  <a:srgbClr val="00B0F0"/>
                </a:solidFill>
                <a:latin typeface="楷体" panose="02010609060101010101" pitchFamily="49" charset="-122"/>
                <a:ea typeface="楷体" panose="02010609060101010101" pitchFamily="49" charset="-122"/>
                <a:cs typeface="宋体" panose="02010600030101010101" pitchFamily="2" charset="-122"/>
                <a:sym typeface="+mn-ea"/>
              </a:rPr>
              <a:t>分层抽样时，为保证每个个体等可能入样，各层内所采用的抽样方法为简单随机抽样或系统抽样，视情况而定</a:t>
            </a:r>
            <a:r>
              <a:rPr lang="zh-CN" altLang="en-US" sz="2400">
                <a:solidFill>
                  <a:schemeClr val="bg1"/>
                </a:solidFill>
                <a:latin typeface="楷体" panose="02010609060101010101" pitchFamily="49" charset="-122"/>
                <a:ea typeface="楷体" panose="02010609060101010101" pitchFamily="49" charset="-122"/>
                <a:cs typeface="宋体" panose="02010600030101010101" pitchFamily="2" charset="-122"/>
                <a:sym typeface="+mn-ea"/>
              </a:rPr>
              <a:t>．</a:t>
            </a:r>
            <a:endParaRPr lang="zh-CN" altLang="en-US"/>
          </a:p>
        </p:txBody>
      </p:sp>
      <p:sp>
        <p:nvSpPr>
          <p:cNvPr id="7" name="文本框 6"/>
          <p:cNvSpPr txBox="1"/>
          <p:nvPr/>
        </p:nvSpPr>
        <p:spPr>
          <a:xfrm>
            <a:off x="584835" y="1184910"/>
            <a:ext cx="10245725" cy="1198880"/>
          </a:xfrm>
          <a:prstGeom prst="rect">
            <a:avLst/>
          </a:prstGeom>
          <a:noFill/>
        </p:spPr>
        <p:txBody>
          <a:bodyPr wrap="squar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定义：一般地，在抽样时，将总体分成互不交叉的层，然后按照一定的比例，从各层独立地抽取一定数量的个体，将各层取出的个体合在一起作为样本，这种抽样方法是一种分层抽样．</a:t>
            </a:r>
            <a:endParaRPr lang="zh-CN" altLang="en-US"/>
          </a:p>
        </p:txBody>
      </p:sp>
      <p:sp>
        <p:nvSpPr>
          <p:cNvPr id="8" name="矩形 7"/>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9" name="图片 8"/>
          <p:cNvPicPr>
            <a:picLocks noChangeAspect="1"/>
          </p:cNvPicPr>
          <p:nvPr/>
        </p:nvPicPr>
        <p:blipFill>
          <a:blip r:embed="rId3" cstate="print"/>
          <a:stretch>
            <a:fillRect/>
          </a:stretch>
        </p:blipFill>
        <p:spPr>
          <a:xfrm>
            <a:off x="7276465" y="4707890"/>
            <a:ext cx="275590" cy="601345"/>
          </a:xfrm>
          <a:prstGeom prst="rect">
            <a:avLst/>
          </a:prstGeom>
        </p:spPr>
      </p:pic>
      <p:pic>
        <p:nvPicPr>
          <p:cNvPr id="10" name="图片 9"/>
          <p:cNvPicPr>
            <a:picLocks noChangeAspect="1"/>
          </p:cNvPicPr>
          <p:nvPr/>
        </p:nvPicPr>
        <p:blipFill>
          <a:blip r:embed="rId3" cstate="print"/>
          <a:stretch>
            <a:fillRect/>
          </a:stretch>
        </p:blipFill>
        <p:spPr>
          <a:xfrm>
            <a:off x="1737995" y="3371215"/>
            <a:ext cx="209550" cy="390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7" presetClass="entr" presetSubtype="4" fill="hold" grpId="0" nodeType="clickEffect">
                                  <p:stCondLst>
                                    <p:cond delay="0"/>
                                  </p:stCondLst>
                                  <p:childTnLst>
                                    <p:set>
                                      <p:cBhvr>
                                        <p:cTn id="17" dur="1000" fill="hold">
                                          <p:stCondLst>
                                            <p:cond delay="0"/>
                                          </p:stCondLst>
                                        </p:cTn>
                                        <p:tgtEl>
                                          <p:spTgt spid="106"/>
                                        </p:tgtEl>
                                        <p:attrNameLst>
                                          <p:attrName>style.visibility</p:attrName>
                                        </p:attrNameLst>
                                      </p:cBhvr>
                                      <p:to>
                                        <p:strVal val="visible"/>
                                      </p:to>
                                    </p:set>
                                    <p:anim calcmode="lin" valueType="num">
                                      <p:cBhvr additive="base">
                                        <p:cTn id="18" dur="1000" fill="hold"/>
                                        <p:tgtEl>
                                          <p:spTgt spid="106"/>
                                        </p:tgtEl>
                                        <p:attrNameLst>
                                          <p:attrName>ppt_x</p:attrName>
                                        </p:attrNameLst>
                                      </p:cBhvr>
                                      <p:tavLst>
                                        <p:tav tm="0">
                                          <p:val>
                                            <p:strVal val="#ppt_x"/>
                                          </p:val>
                                        </p:tav>
                                        <p:tav tm="100000">
                                          <p:val>
                                            <p:strVal val="#ppt_x"/>
                                          </p:val>
                                        </p:tav>
                                      </p:tavLst>
                                    </p:anim>
                                    <p:anim calcmode="lin" valueType="num">
                                      <p:cBhvr additive="base">
                                        <p:cTn id="19" dur="1000" fill="hold"/>
                                        <p:tgtEl>
                                          <p:spTgt spid="10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trips(downLeft)">
                                      <p:cBhvr>
                                        <p:cTn id="28" dur="500"/>
                                        <p:tgtEl>
                                          <p:spTgt spid="6"/>
                                        </p:tgtEl>
                                      </p:cBhvr>
                                    </p:animEffect>
                                  </p:childTnLst>
                                </p:cTn>
                              </p:par>
                              <p:par>
                                <p:cTn id="29" presetID="26"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290">
                                          <p:stCondLst>
                                            <p:cond delay="0"/>
                                          </p:stCondLst>
                                        </p:cTn>
                                        <p:tgtEl>
                                          <p:spTgt spid="3"/>
                                        </p:tgtEl>
                                      </p:cBhvr>
                                    </p:animEffect>
                                    <p:anim calcmode="lin" valueType="num">
                                      <p:cBhvr>
                                        <p:cTn id="32"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37" dur="13">
                                          <p:stCondLst>
                                            <p:cond delay="325"/>
                                          </p:stCondLst>
                                        </p:cTn>
                                        <p:tgtEl>
                                          <p:spTgt spid="3"/>
                                        </p:tgtEl>
                                      </p:cBhvr>
                                      <p:to x="100000" y="60000"/>
                                    </p:animScale>
                                    <p:animScale>
                                      <p:cBhvr>
                                        <p:cTn id="38" dur="83" decel="50000">
                                          <p:stCondLst>
                                            <p:cond delay="338"/>
                                          </p:stCondLst>
                                        </p:cTn>
                                        <p:tgtEl>
                                          <p:spTgt spid="3"/>
                                        </p:tgtEl>
                                      </p:cBhvr>
                                      <p:to x="100000" y="100000"/>
                                    </p:animScale>
                                    <p:animScale>
                                      <p:cBhvr>
                                        <p:cTn id="39" dur="13">
                                          <p:stCondLst>
                                            <p:cond delay="656"/>
                                          </p:stCondLst>
                                        </p:cTn>
                                        <p:tgtEl>
                                          <p:spTgt spid="3"/>
                                        </p:tgtEl>
                                      </p:cBhvr>
                                      <p:to x="100000" y="80000"/>
                                    </p:animScale>
                                    <p:animScale>
                                      <p:cBhvr>
                                        <p:cTn id="40" dur="83" decel="50000">
                                          <p:stCondLst>
                                            <p:cond delay="669"/>
                                          </p:stCondLst>
                                        </p:cTn>
                                        <p:tgtEl>
                                          <p:spTgt spid="3"/>
                                        </p:tgtEl>
                                      </p:cBhvr>
                                      <p:to x="100000" y="100000"/>
                                    </p:animScale>
                                    <p:animScale>
                                      <p:cBhvr>
                                        <p:cTn id="41" dur="13">
                                          <p:stCondLst>
                                            <p:cond delay="821"/>
                                          </p:stCondLst>
                                        </p:cTn>
                                        <p:tgtEl>
                                          <p:spTgt spid="3"/>
                                        </p:tgtEl>
                                      </p:cBhvr>
                                      <p:to x="100000" y="90000"/>
                                    </p:animScale>
                                    <p:animScale>
                                      <p:cBhvr>
                                        <p:cTn id="42" dur="83" decel="50000">
                                          <p:stCondLst>
                                            <p:cond delay="834"/>
                                          </p:stCondLst>
                                        </p:cTn>
                                        <p:tgtEl>
                                          <p:spTgt spid="3"/>
                                        </p:tgtEl>
                                      </p:cBhvr>
                                      <p:to x="100000" y="100000"/>
                                    </p:animScale>
                                    <p:animScale>
                                      <p:cBhvr>
                                        <p:cTn id="43" dur="13">
                                          <p:stCondLst>
                                            <p:cond delay="904"/>
                                          </p:stCondLst>
                                        </p:cTn>
                                        <p:tgtEl>
                                          <p:spTgt spid="3"/>
                                        </p:tgtEl>
                                      </p:cBhvr>
                                      <p:to x="100000" y="95000"/>
                                    </p:animScale>
                                    <p:animScale>
                                      <p:cBhvr>
                                        <p:cTn id="44" dur="83" decel="50000">
                                          <p:stCondLst>
                                            <p:cond delay="917"/>
                                          </p:stCondLst>
                                        </p:cTn>
                                        <p:tgtEl>
                                          <p:spTgt spid="3"/>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54" presetClass="entr" presetSubtype="0" accel="10000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p:cTn id="49" dur="500" fill="hold"/>
                                        <p:tgtEl>
                                          <p:spTgt spid="4"/>
                                        </p:tgtEl>
                                        <p:attrNameLst>
                                          <p:attrName>ppt_w</p:attrName>
                                        </p:attrNameLst>
                                      </p:cBhvr>
                                      <p:tavLst>
                                        <p:tav tm="0">
                                          <p:val>
                                            <p:strVal val="#ppt_w*0.05"/>
                                          </p:val>
                                        </p:tav>
                                        <p:tav tm="100000">
                                          <p:val>
                                            <p:strVal val="#ppt_w"/>
                                          </p:val>
                                        </p:tav>
                                      </p:tavLst>
                                    </p:anim>
                                    <p:anim calcmode="lin" valueType="num">
                                      <p:cBhvr>
                                        <p:cTn id="50" dur="500" fill="hold"/>
                                        <p:tgtEl>
                                          <p:spTgt spid="4"/>
                                        </p:tgtEl>
                                        <p:attrNameLst>
                                          <p:attrName>ppt_h</p:attrName>
                                        </p:attrNameLst>
                                      </p:cBhvr>
                                      <p:tavLst>
                                        <p:tav tm="0">
                                          <p:val>
                                            <p:strVal val="#ppt_h"/>
                                          </p:val>
                                        </p:tav>
                                        <p:tav tm="100000">
                                          <p:val>
                                            <p:strVal val="#ppt_h"/>
                                          </p:val>
                                        </p:tav>
                                      </p:tavLst>
                                    </p:anim>
                                    <p:anim calcmode="lin" valueType="num">
                                      <p:cBhvr>
                                        <p:cTn id="51" dur="500" fill="hold"/>
                                        <p:tgtEl>
                                          <p:spTgt spid="4"/>
                                        </p:tgtEl>
                                        <p:attrNameLst>
                                          <p:attrName>ppt_x</p:attrName>
                                        </p:attrNameLst>
                                      </p:cBhvr>
                                      <p:tavLst>
                                        <p:tav tm="0">
                                          <p:val>
                                            <p:strVal val="#ppt_x-.2"/>
                                          </p:val>
                                        </p:tav>
                                        <p:tav tm="100000">
                                          <p:val>
                                            <p:strVal val="#ppt_x"/>
                                          </p:val>
                                        </p:tav>
                                      </p:tavLst>
                                    </p:anim>
                                    <p:anim calcmode="lin" valueType="num">
                                      <p:cBhvr>
                                        <p:cTn id="52" dur="500" fill="hold"/>
                                        <p:tgtEl>
                                          <p:spTgt spid="4"/>
                                        </p:tgtEl>
                                        <p:attrNameLst>
                                          <p:attrName>ppt_y</p:attrName>
                                        </p:attrNameLst>
                                      </p:cBhvr>
                                      <p:tavLst>
                                        <p:tav tm="0">
                                          <p:val>
                                            <p:strVal val="#ppt_y"/>
                                          </p:val>
                                        </p:tav>
                                        <p:tav tm="100000">
                                          <p:val>
                                            <p:strVal val="#ppt_y"/>
                                          </p:val>
                                        </p:tav>
                                      </p:tavLst>
                                    </p:anim>
                                    <p:animEffect transition="in" filter="fade">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Par">
                                  <p:stCondLst>
                                    <p:cond delay="0"/>
                                  </p:stCondLst>
                                  <p:childTnLst>
                                    <p:set>
                                      <p:cBhvr>
                                        <p:cTn id="57" dur="500"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ppt_x"/>
                                          </p:val>
                                        </p:tav>
                                        <p:tav tm="100000">
                                          <p:val>
                                            <p:strVal val="#ppt_x"/>
                                          </p:val>
                                        </p:tav>
                                      </p:tavLst>
                                    </p:anim>
                                    <p:anim calcmode="lin" valueType="num">
                                      <p:cBhvr additive="base">
                                        <p:cTn id="5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 grpId="0"/>
      <p:bldP spid="5" grpId="0"/>
      <p:bldP spid="6" grpId="0"/>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94</a:t>
            </a:fld>
            <a:endParaRPr lang="zh-CN" altLang="en-US"/>
          </a:p>
        </p:txBody>
      </p:sp>
      <p:sp>
        <p:nvSpPr>
          <p:cNvPr id="106" name="文本框 105"/>
          <p:cNvSpPr txBox="1"/>
          <p:nvPr/>
        </p:nvSpPr>
        <p:spPr>
          <a:xfrm>
            <a:off x="505460" y="1208087"/>
            <a:ext cx="5080000" cy="521970"/>
          </a:xfrm>
          <a:prstGeom prst="rect">
            <a:avLst/>
          </a:prstGeom>
          <a:noFill/>
          <a:ln w="9525">
            <a:noFill/>
          </a:ln>
        </p:spPr>
        <p:txBody>
          <a:bodyPr>
            <a:spAutoFit/>
          </a:bodyPr>
          <a:lstStyle/>
          <a:p>
            <a:pPr indent="0"/>
            <a:r>
              <a:rPr lang="en-US" sz="2800">
                <a:solidFill>
                  <a:schemeClr val="bg1"/>
                </a:solidFill>
                <a:latin typeface="+mn-ea"/>
                <a:cs typeface="+mn-ea"/>
              </a:rPr>
              <a:t>5</a:t>
            </a:r>
            <a:r>
              <a:rPr lang="zh-CN" sz="2800">
                <a:solidFill>
                  <a:schemeClr val="bg1"/>
                </a:solidFill>
                <a:latin typeface="+mn-ea"/>
                <a:cs typeface="+mn-ea"/>
              </a:rPr>
              <a:t>．三种抽样方法的区别与联系</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628650" y="2342515"/>
            <a:ext cx="9796780" cy="2306955"/>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简单随机抽样：从总体中逐个抽取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总体中的</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个体数较少</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系统抽样：先将总体均匀分成几部分，再按事先确定的规则在各部分抽取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在起始部分抽样时</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采用简单随机抽样</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总体</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个体数较多</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，且个体之间无明显差异；</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分层抽样：将总体分成几层，</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分层抽取</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各层抽样时采用简单随机抽样或系统抽样</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总体由</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差异明显</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的几部分组成</a:t>
            </a:r>
            <a:r>
              <a:rPr lang="en-US" alt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p:txBody>
      </p:sp>
      <p:sp>
        <p:nvSpPr>
          <p:cNvPr id="3" name="矩形 2"/>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500" fill="hold">
                                          <p:stCondLst>
                                            <p:cond delay="0"/>
                                          </p:stCondLst>
                                        </p:cTn>
                                        <p:tgtEl>
                                          <p:spTgt spid="106"/>
                                        </p:tgtEl>
                                        <p:attrNameLst>
                                          <p:attrName>style.visibility</p:attrName>
                                        </p:attrNameLst>
                                      </p:cBhvr>
                                      <p:to>
                                        <p:strVal val="visible"/>
                                      </p:to>
                                    </p:set>
                                    <p:animEffect transition="in" filter="checkerboard(across)">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95</a:t>
            </a:fld>
            <a:endParaRPr lang="zh-CN" altLang="en-US"/>
          </a:p>
        </p:txBody>
      </p:sp>
      <p:sp>
        <p:nvSpPr>
          <p:cNvPr id="106" name="文本框 105"/>
          <p:cNvSpPr txBox="1"/>
          <p:nvPr/>
        </p:nvSpPr>
        <p:spPr>
          <a:xfrm>
            <a:off x="419735" y="3499485"/>
            <a:ext cx="10998200" cy="2676525"/>
          </a:xfrm>
          <a:prstGeom prst="rect">
            <a:avLst/>
          </a:prstGeom>
          <a:noFill/>
          <a:ln w="9525">
            <a:noFill/>
          </a:ln>
        </p:spPr>
        <p:txBody>
          <a:bodyPr wrap="square">
            <a:spAutoFit/>
          </a:bodyPr>
          <a:lstStyle/>
          <a:p>
            <a:pPr indent="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绘制频率分布直方图的步骤：</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①</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绘制频率分布表；</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②</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依据频率分布表绘制频率分布直方图．</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频率分布直方图中，横轴表示数据的意义，纵轴表示频率与组距的比值，＝频率，各小长</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频率</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频率分布折线图：连接频率分布直方图中各小长方形上端的中点，就得到频率分布折线图．</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511810" y="1039495"/>
            <a:ext cx="5725160" cy="521970"/>
          </a:xfrm>
          <a:prstGeom prst="rect">
            <a:avLst/>
          </a:prstGeom>
          <a:noFill/>
        </p:spPr>
        <p:txBody>
          <a:bodyPr wrap="none" rtlCol="0" anchor="t">
            <a:spAutoFit/>
          </a:bodyPr>
          <a:lstStyle/>
          <a:p>
            <a:r>
              <a:rPr lang="zh-CN" sz="2800">
                <a:solidFill>
                  <a:schemeClr val="bg1"/>
                </a:solidFill>
                <a:latin typeface="+mn-ea"/>
                <a:cs typeface="+mn-ea"/>
                <a:sym typeface="+mn-ea"/>
              </a:rPr>
              <a:t>6．用样本的频率分布估计总体分布</a:t>
            </a:r>
            <a:endParaRPr lang="zh-CN" altLang="en-US"/>
          </a:p>
        </p:txBody>
      </p:sp>
      <p:sp>
        <p:nvSpPr>
          <p:cNvPr id="4" name="文本框 3"/>
          <p:cNvSpPr txBox="1"/>
          <p:nvPr/>
        </p:nvSpPr>
        <p:spPr>
          <a:xfrm>
            <a:off x="370205" y="1561465"/>
            <a:ext cx="11097260" cy="1938020"/>
          </a:xfrm>
          <a:prstGeom prst="rect">
            <a:avLst/>
          </a:prstGeom>
          <a:noFill/>
        </p:spPr>
        <p:txBody>
          <a:bodyPr wrap="squar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频率分布表：根据随机抽取的样本的大小，分别计算某一事件出现的频率，这些频率的分布规律</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取值状况</a:t>
            </a:r>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，就叫做样本的频率分布．为了能</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直观</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地显示样本的频率分布情况，通常将样本的容量、样本中出现该事件的频数以及计算所得的相应频率列在一张表中，这张表叫做</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样本频率分布表</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endParaRPr>
          </a:p>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(2)</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频率分布直方图：反映样本的频率分布规律的直方图，称为</a:t>
            </a:r>
            <a:r>
              <a:rPr 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频率分布直方图</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a:t>
            </a:r>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checkerboard(across)">
                                      <p:cBhvr>
                                        <p:cTn id="1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3" grpId="0"/>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577580" y="5882641"/>
            <a:ext cx="2844800" cy="365125"/>
          </a:xfrm>
        </p:spPr>
        <p:txBody>
          <a:bodyPr/>
          <a:lstStyle/>
          <a:p>
            <a:fld id="{0C913308-F349-4B6D-A68A-DD1791B4A57B}" type="slidenum">
              <a:rPr lang="zh-CN" altLang="en-US" sz="2000" smtClean="0">
                <a:solidFill>
                  <a:schemeClr val="bg1"/>
                </a:solidFill>
              </a:rPr>
              <a:pPr/>
              <a:t>96</a:t>
            </a:fld>
            <a:endParaRPr lang="zh-CN" altLang="en-US" sz="2000" smtClean="0">
              <a:solidFill>
                <a:schemeClr val="bg1"/>
              </a:solidFill>
            </a:endParaRPr>
          </a:p>
        </p:txBody>
      </p:sp>
      <p:pic>
        <p:nvPicPr>
          <p:cNvPr id="3" name="图片 2"/>
          <p:cNvPicPr>
            <a:picLocks noChangeAspect="1"/>
          </p:cNvPicPr>
          <p:nvPr/>
        </p:nvPicPr>
        <p:blipFill>
          <a:blip r:embed="rId2" cstate="print"/>
          <a:stretch>
            <a:fillRect/>
          </a:stretch>
        </p:blipFill>
        <p:spPr>
          <a:xfrm>
            <a:off x="511627" y="935365"/>
            <a:ext cx="1133475" cy="419100"/>
          </a:xfrm>
          <a:prstGeom prst="rect">
            <a:avLst/>
          </a:prstGeom>
        </p:spPr>
      </p:pic>
      <p:sp>
        <p:nvSpPr>
          <p:cNvPr id="106" name="文本框 105"/>
          <p:cNvSpPr txBox="1"/>
          <p:nvPr/>
        </p:nvSpPr>
        <p:spPr>
          <a:xfrm>
            <a:off x="1645285" y="935355"/>
            <a:ext cx="9745980" cy="1198880"/>
          </a:xfrm>
          <a:prstGeom prst="rect">
            <a:avLst/>
          </a:prstGeom>
          <a:noFill/>
          <a:ln w="9525">
            <a:noFill/>
          </a:ln>
        </p:spPr>
        <p:txBody>
          <a:bodyPr wrap="square">
            <a:spAutoFit/>
          </a:bodyPr>
          <a:lstStyle/>
          <a:p>
            <a:pPr indent="0"/>
            <a:r>
              <a:rPr lang="zh-CN" sz="2400" b="0">
                <a:solidFill>
                  <a:srgbClr val="00B0F0"/>
                </a:solidFill>
                <a:latin typeface="楷体" panose="02010609060101010101" pitchFamily="49" charset="-122"/>
                <a:ea typeface="楷体" panose="02010609060101010101" pitchFamily="49" charset="-122"/>
                <a:cs typeface="楷体_GB2312" charset="0"/>
              </a:rPr>
              <a:t>当总体中的个体数较多时</a:t>
            </a:r>
            <a:r>
              <a:rPr lang="zh-CN" sz="2400" b="0">
                <a:solidFill>
                  <a:srgbClr val="00B0F0"/>
                </a:solidFill>
                <a:latin typeface="楷体" panose="02010609060101010101" pitchFamily="49" charset="-122"/>
                <a:ea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_GB2312" charset="0"/>
              </a:rPr>
              <a:t>抽样时样本容量不能太小．随着样本容量的增加</a:t>
            </a:r>
            <a:r>
              <a:rPr lang="zh-CN" sz="2400" b="0">
                <a:solidFill>
                  <a:srgbClr val="00B0F0"/>
                </a:solidFill>
                <a:latin typeface="楷体" panose="02010609060101010101" pitchFamily="49" charset="-122"/>
                <a:ea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_GB2312" charset="0"/>
              </a:rPr>
              <a:t>作图时所分的组数增加</a:t>
            </a:r>
            <a:r>
              <a:rPr lang="zh-CN" sz="2400" b="0">
                <a:solidFill>
                  <a:srgbClr val="00B0F0"/>
                </a:solidFill>
                <a:latin typeface="楷体" panose="02010609060101010101" pitchFamily="49" charset="-122"/>
                <a:ea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_GB2312" charset="0"/>
              </a:rPr>
              <a:t>组距减小</a:t>
            </a:r>
            <a:r>
              <a:rPr lang="zh-CN" sz="2400" b="0">
                <a:solidFill>
                  <a:srgbClr val="00B0F0"/>
                </a:solidFill>
                <a:latin typeface="楷体" panose="02010609060101010101" pitchFamily="49" charset="-122"/>
                <a:ea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_GB2312" charset="0"/>
              </a:rPr>
              <a:t>相应的频率折线图会越来越接近于一条光滑曲线</a:t>
            </a:r>
            <a:r>
              <a:rPr lang="zh-CN" sz="2400" b="0">
                <a:solidFill>
                  <a:srgbClr val="00B0F0"/>
                </a:solidFill>
                <a:latin typeface="楷体" panose="02010609060101010101" pitchFamily="49" charset="-122"/>
                <a:ea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_GB2312" charset="0"/>
              </a:rPr>
              <a:t>统计中称这条光滑曲线为总体密度曲线．</a:t>
            </a:r>
            <a:endParaRPr lang="zh-CN" altLang="en-US" sz="2400" b="0">
              <a:solidFill>
                <a:srgbClr val="00B0F0"/>
              </a:solidFill>
              <a:latin typeface="楷体" panose="02010609060101010101" pitchFamily="49" charset="-122"/>
              <a:ea typeface="楷体" panose="02010609060101010101" pitchFamily="49" charset="-122"/>
              <a:cs typeface="楷体_GB2312" charset="0"/>
            </a:endParaRPr>
          </a:p>
        </p:txBody>
      </p:sp>
      <p:sp>
        <p:nvSpPr>
          <p:cNvPr id="4" name="文本框 3"/>
          <p:cNvSpPr txBox="1"/>
          <p:nvPr/>
        </p:nvSpPr>
        <p:spPr>
          <a:xfrm>
            <a:off x="1002030" y="2134235"/>
            <a:ext cx="10575290" cy="829945"/>
          </a:xfrm>
          <a:prstGeom prst="rect">
            <a:avLst/>
          </a:prstGeom>
          <a:noFill/>
          <a:ln w="9525">
            <a:noFill/>
          </a:ln>
        </p:spPr>
        <p:txBody>
          <a:bodyPr wrap="square">
            <a:spAutoFit/>
          </a:bodyPr>
          <a:lstStyle/>
          <a:p>
            <a:pPr indent="26670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茎叶图：茎叶图也是用来表示数据的一种图，茎是指中间的一列数，叶是指从茎的旁边生长出来的数．</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 name="表格 4"/>
          <p:cNvGraphicFramePr/>
          <p:nvPr/>
        </p:nvGraphicFramePr>
        <p:xfrm>
          <a:off x="1138555" y="3383280"/>
          <a:ext cx="10438130" cy="2194560"/>
        </p:xfrm>
        <a:graphic>
          <a:graphicData uri="http://schemas.openxmlformats.org/drawingml/2006/table">
            <a:tbl>
              <a:tblPr firstRow="1" bandRow="1">
                <a:tableStyleId>{5940675A-B579-460E-94D1-54222C63F5DA}</a:tableStyleId>
              </a:tblPr>
              <a:tblGrid>
                <a:gridCol w="2550160"/>
                <a:gridCol w="3674110"/>
                <a:gridCol w="4213860"/>
              </a:tblGrid>
              <a:tr h="365760">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分类</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优点</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不足</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频率分布表</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表示数据较确切</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分析数据分布的总体态势不</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方便</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频率分布直方图</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表示数据分布情况非常直观</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原有的具体数据信息缺失</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频率分布折线图</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能反映数据的变化趋势</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不能显示原有数据</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1138555" y="4663440"/>
          <a:ext cx="10438130" cy="1463040"/>
        </p:xfrm>
        <a:graphic>
          <a:graphicData uri="http://schemas.openxmlformats.org/drawingml/2006/table">
            <a:tbl>
              <a:tblPr firstRow="1" bandRow="1">
                <a:tableStyleId>{5940675A-B579-460E-94D1-54222C63F5DA}</a:tableStyleId>
              </a:tblPr>
              <a:tblGrid>
                <a:gridCol w="2561590"/>
                <a:gridCol w="3658870"/>
                <a:gridCol w="4217670"/>
              </a:tblGrid>
              <a:tr h="906145">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茎叶图</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一是所有的信息都可以从这个茎叶图中得到；二是茎叶图便于记录和表示</a:t>
                      </a:r>
                      <a:r>
                        <a:rPr lang="en-US" sz="2000" b="0">
                          <a:solidFill>
                            <a:schemeClr val="bg1"/>
                          </a:solidFill>
                          <a:latin typeface="宋体" panose="02010600030101010101" pitchFamily="2" charset="-122"/>
                          <a:ea typeface="宋体" panose="02010600030101010101" pitchFamily="2" charset="-122"/>
                          <a:cs typeface="MingLiU_HKSCS" charset="0"/>
                        </a:rPr>
                        <a:t>，</a:t>
                      </a: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能够展示数据的分布情况</a:t>
                      </a:r>
                      <a:endParaRPr lang="en-US" alt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样本数据较多或数据中叶的位数较多时</a:t>
                      </a:r>
                      <a:r>
                        <a:rPr lang="en-US" sz="2000" b="0">
                          <a:solidFill>
                            <a:schemeClr val="bg1"/>
                          </a:solidFill>
                          <a:latin typeface="宋体" panose="02010600030101010101" pitchFamily="2" charset="-122"/>
                          <a:ea typeface="宋体" panose="02010600030101010101" pitchFamily="2" charset="-122"/>
                          <a:cs typeface="MingLiU_HKSCS" charset="0"/>
                        </a:rPr>
                        <a:t>，</a:t>
                      </a:r>
                      <a:r>
                        <a:rPr lang="en-US" sz="2000" b="0">
                          <a:solidFill>
                            <a:schemeClr val="bg1"/>
                          </a:solidFill>
                          <a:latin typeface="宋体" panose="02010600030101010101" pitchFamily="2" charset="-122"/>
                          <a:ea typeface="宋体" panose="02010600030101010101" pitchFamily="2" charset="-122"/>
                          <a:cs typeface="Times New Roman" panose="02020603050405020304" pitchFamily="18" charset="0"/>
                        </a:rPr>
                        <a:t>不</a:t>
                      </a:r>
                      <a:r>
                        <a:rPr lang="en-US" sz="2000" b="0">
                          <a:solidFill>
                            <a:schemeClr val="bg1"/>
                          </a:solidFill>
                          <a:latin typeface="宋体" panose="02010600030101010101" pitchFamily="2" charset="-122"/>
                          <a:ea typeface="宋体" panose="02010600030101010101" pitchFamily="2" charset="-122"/>
                          <a:cs typeface="宋体" panose="02010600030101010101" pitchFamily="2" charset="-122"/>
                        </a:rPr>
                        <a:t>方便表示数据</a:t>
                      </a:r>
                      <a:endParaRPr lang="en-US" altLang="en-US" sz="20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1138555" y="2922905"/>
            <a:ext cx="4411980" cy="460375"/>
          </a:xfrm>
          <a:prstGeom prst="rect">
            <a:avLst/>
          </a:prstGeom>
          <a:noFill/>
        </p:spPr>
        <p:txBody>
          <a:bodyPr wrap="none" rtlCol="0" anchor="t">
            <a:spAutoFit/>
          </a:bodyPr>
          <a:lstStyle/>
          <a:p>
            <a:pPr indent="266700" algn="l"/>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各种统计图表的优点与不足：</a:t>
            </a:r>
            <a:endParaRPr lang="zh-CN" altLang="en-US"/>
          </a:p>
        </p:txBody>
      </p:sp>
      <p:sp>
        <p:nvSpPr>
          <p:cNvPr id="8" name="矩形 7"/>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8" presetClass="entr" presetSubtype="12"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animEffect transition="in" filter="strips(downLeft)">
                                      <p:cBhvr>
                                        <p:cTn id="9" dur="500"/>
                                        <p:tgtEl>
                                          <p:spTgt spid="10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trips(downLeft)">
                                      <p:cBhvr>
                                        <p:cTn id="25" dur="500"/>
                                        <p:tgtEl>
                                          <p:spTgt spid="2"/>
                                        </p:tgtEl>
                                      </p:cBhvr>
                                    </p:animEffect>
                                  </p:childTnLst>
                                </p:cTn>
                              </p:par>
                              <p:par>
                                <p:cTn id="26" presetID="18" presetClass="entr" presetSubtype="12"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trips(downLeft)">
                                      <p:cBhvr>
                                        <p:cTn id="28" dur="500"/>
                                        <p:tgtEl>
                                          <p:spTgt spid="5"/>
                                        </p:tgtEl>
                                      </p:cBhvr>
                                    </p:animEffect>
                                  </p:childTnLst>
                                </p:cTn>
                              </p:par>
                              <p:par>
                                <p:cTn id="29" presetID="18" presetClass="entr" presetSubtype="12"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trips(down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6" grpId="0"/>
      <p:bldP spid="4" grpId="0"/>
      <p:bldP spid="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97</a:t>
            </a:fld>
            <a:endParaRPr lang="zh-CN" altLang="en-US"/>
          </a:p>
        </p:txBody>
      </p:sp>
      <p:sp>
        <p:nvSpPr>
          <p:cNvPr id="106" name="文本框 105"/>
          <p:cNvSpPr txBox="1"/>
          <p:nvPr/>
        </p:nvSpPr>
        <p:spPr>
          <a:xfrm>
            <a:off x="715645" y="950595"/>
            <a:ext cx="10118725" cy="683895"/>
          </a:xfrm>
          <a:prstGeom prst="rect">
            <a:avLst/>
          </a:prstGeom>
          <a:noFill/>
          <a:ln w="9525">
            <a:noFill/>
          </a:ln>
        </p:spPr>
        <p:txBody>
          <a:bodyPr wrap="square">
            <a:spAutoFit/>
          </a:bodyPr>
          <a:lstStyle/>
          <a:p>
            <a:pPr indent="0"/>
            <a:r>
              <a:rPr lang="zh-CN" sz="2800">
                <a:solidFill>
                  <a:schemeClr val="bg1"/>
                </a:solidFill>
                <a:latin typeface="+mn-ea"/>
                <a:cs typeface="+mn-ea"/>
              </a:rPr>
              <a:t>7．用样本的数字特征估计总体的数字特征</a:t>
            </a:r>
            <a:endParaRPr lang="en-US" sz="1050" b="0">
              <a:latin typeface="Times New Roman" panose="02020603050405020304" pitchFamily="18" charset="0"/>
              <a:ea typeface="宋体" panose="02010600030101010101" pitchFamily="2" charset="-122"/>
            </a:endParaRPr>
          </a:p>
          <a:p>
            <a:r>
              <a:rPr lang="en-US" sz="1050" b="0">
                <a:latin typeface="Times New Roman" panose="02020603050405020304" pitchFamily="18" charset="0"/>
                <a:ea typeface="宋体" panose="02010600030101010101" pitchFamily="2" charset="-122"/>
              </a:rPr>
              <a:t> </a:t>
            </a:r>
            <a:endParaRPr lang="zh-CN" altLang="en-US"/>
          </a:p>
        </p:txBody>
      </p:sp>
      <p:graphicFrame>
        <p:nvGraphicFramePr>
          <p:cNvPr id="3" name="表格 2"/>
          <p:cNvGraphicFramePr/>
          <p:nvPr/>
        </p:nvGraphicFramePr>
        <p:xfrm>
          <a:off x="1247775" y="2305685"/>
          <a:ext cx="9695815" cy="3657600"/>
        </p:xfrm>
        <a:graphic>
          <a:graphicData uri="http://schemas.openxmlformats.org/drawingml/2006/table">
            <a:tbl>
              <a:tblPr firstRow="1" bandRow="1">
                <a:tableStyleId>{5940675A-B579-460E-94D1-54222C63F5DA}</a:tableStyleId>
              </a:tblPr>
              <a:tblGrid>
                <a:gridCol w="2571750"/>
                <a:gridCol w="3562350"/>
                <a:gridCol w="3561715"/>
              </a:tblGrid>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 </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样本数据中</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频率分布直方图中</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众数</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出现次数最多的数据</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取最高小长方形底边中点的横坐标</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中位数</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将数据按大小依次排列，处在最中间位置的一个数据(或最中间两个数据的平均数)</a:t>
                      </a:r>
                      <a:endParaRPr lang="en-US"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把频率分布直方图划分为左右面积相等的两部分的分界线与横轴交点的横坐标</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平均数</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样本数据的算术平均数</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rPr>
                        <a:t>每个小长方形的面积乘小长方形底边中点的横坐标之和</a:t>
                      </a:r>
                      <a:endParaRPr lang="en-US" altLang="en-US" sz="2400" b="0">
                        <a:solidFill>
                          <a:schemeClr val="bg1"/>
                        </a:solidFill>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247775" y="1705610"/>
            <a:ext cx="3688080" cy="460375"/>
          </a:xfrm>
          <a:prstGeom prst="rect">
            <a:avLst/>
          </a:prstGeom>
          <a:noFill/>
        </p:spPr>
        <p:txBody>
          <a:bodyPr wrap="none" rtlCol="0" anchor="t">
            <a:spAutoFit/>
          </a:bodyPr>
          <a:lstStyle/>
          <a:p>
            <a:r>
              <a:rPr lang="en-US"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(1)</a:t>
            </a:r>
            <a:r>
              <a:rPr lang="zh-CN" sz="240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众数、中位数、平均数</a:t>
            </a:r>
            <a:endParaRPr lang="zh-CN" altLang="en-US"/>
          </a:p>
        </p:txBody>
      </p:sp>
      <p:sp>
        <p:nvSpPr>
          <p:cNvPr id="5" name="矩形 4"/>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linds(horizontal)">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z="2200" smtClean="0"/>
              <a:pPr/>
              <a:t>98</a:t>
            </a:fld>
            <a:endParaRPr lang="zh-CN" altLang="en-US" sz="2200" smtClean="0"/>
          </a:p>
        </p:txBody>
      </p:sp>
      <p:pic>
        <p:nvPicPr>
          <p:cNvPr id="3" name="图片 2"/>
          <p:cNvPicPr>
            <a:picLocks noChangeAspect="1"/>
          </p:cNvPicPr>
          <p:nvPr/>
        </p:nvPicPr>
        <p:blipFill>
          <a:blip r:embed="rId2" cstate="print"/>
          <a:stretch>
            <a:fillRect/>
          </a:stretch>
        </p:blipFill>
        <p:spPr>
          <a:xfrm>
            <a:off x="1579697" y="935365"/>
            <a:ext cx="1133475" cy="419100"/>
          </a:xfrm>
          <a:prstGeom prst="rect">
            <a:avLst/>
          </a:prstGeom>
        </p:spPr>
      </p:pic>
      <p:sp>
        <p:nvSpPr>
          <p:cNvPr id="106" name="文本框 105"/>
          <p:cNvSpPr txBox="1"/>
          <p:nvPr/>
        </p:nvSpPr>
        <p:spPr>
          <a:xfrm>
            <a:off x="1366520" y="935355"/>
            <a:ext cx="9458960" cy="1445260"/>
          </a:xfrm>
          <a:prstGeom prst="rect">
            <a:avLst/>
          </a:prstGeom>
          <a:noFill/>
          <a:ln w="9525">
            <a:noFill/>
          </a:ln>
        </p:spPr>
        <p:txBody>
          <a:bodyPr wrap="square">
            <a:spAutoFit/>
          </a:bodyPr>
          <a:lstStyle/>
          <a:p>
            <a:pPr indent="266700"/>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        (1)</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众数、中位数与平均数都是描述一组数据的集中趋势的量，平均数是最重要的量．</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平均数反映的是一组数据的平均水平，众数和中位数则反映一组数据的</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重心”．</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(3)</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在实际问题中求得的平均数、众数和中位数应带上单位．</a:t>
            </a:r>
            <a:endParaRPr lang="zh-CN" altLang="en-US" sz="2200" b="0">
              <a:solidFill>
                <a:srgbClr val="00B0F0"/>
              </a:solidFill>
              <a:latin typeface="楷体" panose="02010609060101010101" pitchFamily="49" charset="-122"/>
              <a:ea typeface="楷体" panose="02010609060101010101" pitchFamily="49" charset="-122"/>
              <a:cs typeface="楷体" panose="02010609060101010101" pitchFamily="49" charset="-122"/>
            </a:endParaRPr>
          </a:p>
        </p:txBody>
      </p:sp>
      <p:sp>
        <p:nvSpPr>
          <p:cNvPr id="4" name="文本框 3"/>
          <p:cNvSpPr txBox="1"/>
          <p:nvPr/>
        </p:nvSpPr>
        <p:spPr>
          <a:xfrm>
            <a:off x="1256030" y="2233295"/>
            <a:ext cx="9424670" cy="1445260"/>
          </a:xfrm>
          <a:prstGeom prst="rect">
            <a:avLst/>
          </a:prstGeom>
          <a:noFill/>
          <a:ln w="9525">
            <a:noFill/>
          </a:ln>
        </p:spPr>
        <p:txBody>
          <a:bodyPr wrap="square">
            <a:spAutoFit/>
          </a:bodyPr>
          <a:lstStyle/>
          <a:p>
            <a:pPr indent="266700"/>
            <a:r>
              <a:rPr lang="en-US" sz="22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方差、标准差</a:t>
            </a:r>
          </a:p>
          <a:p>
            <a:r>
              <a:rPr lang="zh-CN" sz="2200" b="0">
                <a:solidFill>
                  <a:schemeClr val="bg1"/>
                </a:solidFill>
                <a:latin typeface="宋体" panose="02010600030101010101" pitchFamily="2" charset="-122"/>
                <a:ea typeface="宋体" panose="02010600030101010101" pitchFamily="2" charset="-122"/>
                <a:cs typeface="宋体" panose="02010600030101010101" pitchFamily="2" charset="-122"/>
              </a:rPr>
              <a:t>方差和标准差反映了数据分散程度的大小．方差越小，越稳定；方差越大，越分散．</a:t>
            </a:r>
            <a:endParaRPr 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a:p>
            <a:endParaRPr lang="en-US" altLang="en-US" sz="22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cstate="print"/>
          <a:stretch>
            <a:fillRect/>
          </a:stretch>
        </p:blipFill>
        <p:spPr>
          <a:xfrm>
            <a:off x="1078682" y="4468505"/>
            <a:ext cx="1133475" cy="419100"/>
          </a:xfrm>
          <a:prstGeom prst="rect">
            <a:avLst/>
          </a:prstGeom>
        </p:spPr>
      </p:pic>
      <p:sp>
        <p:nvSpPr>
          <p:cNvPr id="6" name="文本框 5"/>
          <p:cNvSpPr txBox="1"/>
          <p:nvPr/>
        </p:nvSpPr>
        <p:spPr>
          <a:xfrm>
            <a:off x="960120" y="4468495"/>
            <a:ext cx="10554335" cy="1814830"/>
          </a:xfrm>
          <a:prstGeom prst="rect">
            <a:avLst/>
          </a:prstGeom>
          <a:noFill/>
          <a:ln w="9525">
            <a:noFill/>
          </a:ln>
        </p:spPr>
        <p:txBody>
          <a:bodyPr wrap="square">
            <a:spAutoFit/>
          </a:bodyPr>
          <a:lstStyle/>
          <a:p>
            <a:pPr indent="266700"/>
            <a:r>
              <a:rPr lang="en-US" alt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       </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关于平均数、方差的有关性质：</a:t>
            </a:r>
            <a:endPar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endParaRPr>
          </a:p>
          <a:p>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①</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若</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1</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n</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的平均数为</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，则</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mx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1</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mx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mx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n</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的平均数为</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mx</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a:t>
            </a:r>
          </a:p>
          <a:p>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②</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数据</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1</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n</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与数据</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1</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1</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n</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n</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的方差相等，即数据经过平移后方差不变．</a:t>
            </a:r>
            <a:endPar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endParaRPr>
          </a:p>
          <a:p>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③</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若</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1</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n</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的方差为</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s</a:t>
            </a:r>
            <a:r>
              <a:rPr lang="en-US" sz="2200" b="0" baseline="30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，则</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1</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ax</a:t>
            </a:r>
            <a:r>
              <a:rPr lang="en-US" sz="2200" b="0" baseline="-25000">
                <a:solidFill>
                  <a:srgbClr val="00B0F0"/>
                </a:solidFill>
                <a:latin typeface="楷体" panose="02010609060101010101" pitchFamily="49" charset="-122"/>
                <a:ea typeface="楷体" panose="02010609060101010101" pitchFamily="49" charset="-122"/>
                <a:cs typeface="楷体" panose="02010609060101010101" pitchFamily="49" charset="-122"/>
              </a:rPr>
              <a:t>n</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b</a:t>
            </a:r>
            <a:r>
              <a:rPr lang="zh-CN" sz="2200" b="0">
                <a:solidFill>
                  <a:srgbClr val="00B0F0"/>
                </a:solidFill>
                <a:latin typeface="楷体" panose="02010609060101010101" pitchFamily="49" charset="-122"/>
                <a:ea typeface="楷体" panose="02010609060101010101" pitchFamily="49" charset="-122"/>
                <a:cs typeface="楷体" panose="02010609060101010101" pitchFamily="49" charset="-122"/>
              </a:rPr>
              <a:t>的方差为</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a</a:t>
            </a:r>
            <a:r>
              <a:rPr lang="en-US" sz="2200" b="0" baseline="30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en-US" sz="2200" b="0">
                <a:solidFill>
                  <a:srgbClr val="00B0F0"/>
                </a:solidFill>
                <a:latin typeface="楷体" panose="02010609060101010101" pitchFamily="49" charset="-122"/>
                <a:ea typeface="楷体" panose="02010609060101010101" pitchFamily="49" charset="-122"/>
                <a:cs typeface="楷体" panose="02010609060101010101" pitchFamily="49" charset="-122"/>
              </a:rPr>
              <a:t>s</a:t>
            </a:r>
            <a:r>
              <a:rPr lang="en-US" sz="2400" b="0" baseline="30000">
                <a:solidFill>
                  <a:srgbClr val="00B0F0"/>
                </a:solidFill>
                <a:latin typeface="楷体" panose="02010609060101010101" pitchFamily="49" charset="-122"/>
                <a:ea typeface="楷体" panose="02010609060101010101" pitchFamily="49" charset="-122"/>
                <a:cs typeface="楷体" panose="02010609060101010101" pitchFamily="49" charset="-122"/>
              </a:rPr>
              <a:t>2</a:t>
            </a:r>
            <a:r>
              <a:rPr lang="en-US" sz="2400" b="0">
                <a:solidFill>
                  <a:srgbClr val="00B0F0"/>
                </a:solidFill>
                <a:latin typeface="楷体" panose="02010609060101010101" pitchFamily="49" charset="-122"/>
                <a:ea typeface="楷体" panose="02010609060101010101" pitchFamily="49" charset="-122"/>
                <a:cs typeface="楷体" panose="02010609060101010101" pitchFamily="49" charset="-122"/>
              </a:rPr>
              <a:t>.</a:t>
            </a:r>
            <a:endParaRPr lang="en-US" altLang="en-US" sz="2400" b="0">
              <a:solidFill>
                <a:srgbClr val="00B0F0"/>
              </a:solidFill>
              <a:latin typeface="楷体" panose="02010609060101010101" pitchFamily="49" charset="-122"/>
              <a:ea typeface="楷体" panose="02010609060101010101" pitchFamily="49" charset="-122"/>
              <a:cs typeface="楷体" panose="02010609060101010101" pitchFamily="49" charset="-122"/>
            </a:endParaRPr>
          </a:p>
        </p:txBody>
      </p:sp>
      <p:sp>
        <p:nvSpPr>
          <p:cNvPr id="7" name="矩形 6"/>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pic>
        <p:nvPicPr>
          <p:cNvPr id="8" name="图片 7"/>
          <p:cNvPicPr>
            <a:picLocks noChangeAspect="1"/>
          </p:cNvPicPr>
          <p:nvPr/>
        </p:nvPicPr>
        <p:blipFill>
          <a:blip r:embed="rId3" cstate="print"/>
          <a:stretch>
            <a:fillRect/>
          </a:stretch>
        </p:blipFill>
        <p:spPr>
          <a:xfrm>
            <a:off x="1256030" y="3241675"/>
            <a:ext cx="5647690" cy="12268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37"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animEffect transition="in" filter="fade">
                                      <p:cBhvr>
                                        <p:cTn id="9" dur="1000"/>
                                        <p:tgtEl>
                                          <p:spTgt spid="106"/>
                                        </p:tgtEl>
                                      </p:cBhvr>
                                    </p:animEffect>
                                    <p:anim calcmode="lin" valueType="num">
                                      <p:cBhvr>
                                        <p:cTn id="10" dur="1000" fill="hold"/>
                                        <p:tgtEl>
                                          <p:spTgt spid="106"/>
                                        </p:tgtEl>
                                        <p:attrNameLst>
                                          <p:attrName>ppt_x</p:attrName>
                                        </p:attrNameLst>
                                      </p:cBhvr>
                                      <p:tavLst>
                                        <p:tav tm="0">
                                          <p:val>
                                            <p:strVal val="#ppt_x"/>
                                          </p:val>
                                        </p:tav>
                                        <p:tav tm="100000">
                                          <p:val>
                                            <p:strVal val="#ppt_x"/>
                                          </p:val>
                                        </p:tav>
                                      </p:tavLst>
                                    </p:anim>
                                    <p:anim calcmode="lin" valueType="num">
                                      <p:cBhvr>
                                        <p:cTn id="11" dur="900" decel="100000" fill="hold"/>
                                        <p:tgtEl>
                                          <p:spTgt spid="106"/>
                                        </p:tgtEl>
                                        <p:attrNameLst>
                                          <p:attrName>ppt_y</p:attrName>
                                        </p:attrNameLst>
                                      </p:cBhvr>
                                      <p:tavLst>
                                        <p:tav tm="0">
                                          <p:val>
                                            <p:strVal val="#ppt_y+1"/>
                                          </p:val>
                                        </p:tav>
                                        <p:tav tm="100000">
                                          <p:val>
                                            <p:strVal val="#ppt_y-.03"/>
                                          </p:val>
                                        </p:tav>
                                      </p:tavLst>
                                    </p:anim>
                                    <p:anim calcmode="lin" valueType="num">
                                      <p:cBhvr>
                                        <p:cTn id="12"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25"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 grpId="0"/>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99</a:t>
            </a:fld>
            <a:endParaRPr lang="zh-CN" altLang="en-US"/>
          </a:p>
        </p:txBody>
      </p:sp>
      <p:sp>
        <p:nvSpPr>
          <p:cNvPr id="106" name="文本框 105"/>
          <p:cNvSpPr txBox="1"/>
          <p:nvPr/>
        </p:nvSpPr>
        <p:spPr>
          <a:xfrm>
            <a:off x="588645" y="1543685"/>
            <a:ext cx="9949815" cy="1938020"/>
          </a:xfrm>
          <a:prstGeom prst="rect">
            <a:avLst/>
          </a:prstGeom>
          <a:noFill/>
          <a:ln w="9525">
            <a:noFill/>
          </a:ln>
        </p:spPr>
        <p:txBody>
          <a:bodyPr wrap="square">
            <a:spAutoFit/>
          </a:bodyPr>
          <a:lstStyle/>
          <a:p>
            <a:pPr indent="0"/>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变量间的相关关系</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变量间的关系常见的有两类，一类是确定性关系，即函数关系；另一类是变量与变量之间虽然确定存在关系，但是却不具有函数关系所要求的确定性，它们的关系是当一变量取值一定时，另一变量的取值带有一定的随机性的两个变量间的关系，我们把这种关系称为相关关系．</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cstate="print"/>
          <a:stretch>
            <a:fillRect/>
          </a:stretch>
        </p:blipFill>
        <p:spPr>
          <a:xfrm>
            <a:off x="588462" y="3481715"/>
            <a:ext cx="1133475" cy="419100"/>
          </a:xfrm>
          <a:prstGeom prst="rect">
            <a:avLst/>
          </a:prstGeom>
        </p:spPr>
      </p:pic>
      <p:sp>
        <p:nvSpPr>
          <p:cNvPr id="4" name="文本框 3"/>
          <p:cNvSpPr txBox="1"/>
          <p:nvPr/>
        </p:nvSpPr>
        <p:spPr>
          <a:xfrm>
            <a:off x="1722120" y="3481705"/>
            <a:ext cx="9578340" cy="829945"/>
          </a:xfrm>
          <a:prstGeom prst="rect">
            <a:avLst/>
          </a:prstGeom>
          <a:noFill/>
          <a:ln w="9525">
            <a:noFill/>
          </a:ln>
        </p:spPr>
        <p:txBody>
          <a:bodyPr wrap="square">
            <a:spAutoFit/>
          </a:bodyPr>
          <a:lstStyle/>
          <a:p>
            <a:pPr indent="0"/>
            <a:r>
              <a:rPr lang="zh-CN" sz="2400" b="0">
                <a:solidFill>
                  <a:srgbClr val="00B0F0"/>
                </a:solidFill>
                <a:latin typeface="楷体" panose="02010609060101010101" pitchFamily="49" charset="-122"/>
                <a:ea typeface="楷体" panose="02010609060101010101" pitchFamily="49" charset="-122"/>
                <a:cs typeface="楷体_GB2312" charset="0"/>
              </a:rPr>
              <a:t>函数关系是一种确定性关系</a:t>
            </a:r>
            <a:r>
              <a:rPr lang="zh-CN" sz="2400" b="0">
                <a:solidFill>
                  <a:srgbClr val="00B0F0"/>
                </a:solidFill>
                <a:latin typeface="楷体" panose="02010609060101010101" pitchFamily="49" charset="-122"/>
                <a:ea typeface="楷体" panose="02010609060101010101" pitchFamily="49" charset="-122"/>
              </a:rPr>
              <a:t>，</a:t>
            </a:r>
            <a:r>
              <a:rPr lang="zh-CN" sz="2400" b="0">
                <a:solidFill>
                  <a:srgbClr val="00B0F0"/>
                </a:solidFill>
                <a:latin typeface="楷体" panose="02010609060101010101" pitchFamily="49" charset="-122"/>
                <a:ea typeface="楷体" panose="02010609060101010101" pitchFamily="49" charset="-122"/>
                <a:cs typeface="楷体_GB2312" charset="0"/>
              </a:rPr>
              <a:t>而相关关系是一种非确定性关系．回归分析是对具有相关关系的两个变量进行统计分析的一种常用方法．</a:t>
            </a:r>
            <a:endParaRPr lang="zh-CN" altLang="en-US" sz="2400" b="0">
              <a:solidFill>
                <a:srgbClr val="00B0F0"/>
              </a:solidFill>
              <a:latin typeface="楷体" panose="02010609060101010101" pitchFamily="49" charset="-122"/>
              <a:ea typeface="楷体" panose="02010609060101010101" pitchFamily="49" charset="-122"/>
              <a:cs typeface="楷体_GB2312" charset="0"/>
            </a:endParaRPr>
          </a:p>
        </p:txBody>
      </p:sp>
      <p:sp>
        <p:nvSpPr>
          <p:cNvPr id="5" name="文本框 4"/>
          <p:cNvSpPr txBox="1"/>
          <p:nvPr/>
        </p:nvSpPr>
        <p:spPr>
          <a:xfrm>
            <a:off x="969010" y="4311650"/>
            <a:ext cx="10153015" cy="1938020"/>
          </a:xfrm>
          <a:prstGeom prst="rect">
            <a:avLst/>
          </a:prstGeom>
          <a:noFill/>
          <a:ln w="9525">
            <a:noFill/>
          </a:ln>
        </p:spPr>
        <p:txBody>
          <a:bodyPr wrap="square">
            <a:spAutoFit/>
          </a:bodyPr>
          <a:lstStyle/>
          <a:p>
            <a:pPr indent="266700"/>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用回归分析的方法研究两个具有线性相关关系的变量，其步骤为画散点图，求回归方程，并用回归方程进行预报．</a:t>
            </a:r>
            <a:endParaRPr 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a:p>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散点图</a:t>
            </a:r>
          </a:p>
          <a:p>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将样本中</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个数据点</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(x</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y</a:t>
            </a:r>
            <a:r>
              <a:rPr lang="en-US" sz="2400" b="0" baseline="-2500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)(i</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sz="2400" b="0">
                <a:solidFill>
                  <a:schemeClr val="bg1"/>
                </a:solidFill>
                <a:latin typeface="宋体" panose="02010600030101010101" pitchFamily="2" charset="-122"/>
                <a:ea typeface="宋体" panose="02010600030101010101" pitchFamily="2" charset="-122"/>
                <a:cs typeface="宋体" panose="02010600030101010101" pitchFamily="2" charset="-122"/>
              </a:rPr>
              <a:t>n)</a:t>
            </a:r>
            <a:r>
              <a:rPr lang="zh-CN" sz="2400" b="0">
                <a:solidFill>
                  <a:schemeClr val="bg1"/>
                </a:solidFill>
                <a:latin typeface="宋体" panose="02010600030101010101" pitchFamily="2" charset="-122"/>
                <a:ea typeface="宋体" panose="02010600030101010101" pitchFamily="2" charset="-122"/>
                <a:cs typeface="宋体" panose="02010600030101010101" pitchFamily="2" charset="-122"/>
              </a:rPr>
              <a:t>描在平面直角坐标系中，表示具有相关关系的两个变量的一组数据的图形叫做散点图，如图所示．</a:t>
            </a:r>
            <a:endParaRPr lang="zh-CN" altLang="en-US" sz="2400" b="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0410" y="1021715"/>
            <a:ext cx="4302760" cy="521970"/>
          </a:xfrm>
          <a:prstGeom prst="rect">
            <a:avLst/>
          </a:prstGeom>
          <a:noFill/>
        </p:spPr>
        <p:txBody>
          <a:bodyPr wrap="none" rtlCol="0" anchor="t">
            <a:spAutoFit/>
          </a:bodyPr>
          <a:lstStyle/>
          <a:p>
            <a:r>
              <a:rPr lang="zh-CN" sz="2800">
                <a:solidFill>
                  <a:schemeClr val="bg1"/>
                </a:solidFill>
                <a:latin typeface="+mn-ea"/>
                <a:cs typeface="+mn-ea"/>
                <a:sym typeface="+mn-ea"/>
              </a:rPr>
              <a:t>8．线性回归方程及其应用</a:t>
            </a:r>
            <a:endParaRPr lang="zh-CN" altLang="en-US"/>
          </a:p>
        </p:txBody>
      </p:sp>
      <p:sp>
        <p:nvSpPr>
          <p:cNvPr id="7" name="矩形 6"/>
          <p:cNvSpPr/>
          <p:nvPr/>
        </p:nvSpPr>
        <p:spPr>
          <a:xfrm>
            <a:off x="119336" y="118207"/>
            <a:ext cx="3937000" cy="521970"/>
          </a:xfrm>
          <a:prstGeom prst="rect">
            <a:avLst/>
          </a:prstGeom>
        </p:spPr>
        <p:txBody>
          <a:bodyPr wrap="none">
            <a:spAutoFit/>
          </a:bodyPr>
          <a:lstStyle/>
          <a:p>
            <a:r>
              <a:rPr lang="zh-CN" altLang="en-US" sz="2800" dirty="0">
                <a:solidFill>
                  <a:srgbClr val="FFFFFF"/>
                </a:solidFill>
              </a:rPr>
              <a:t>考点四  统计与统计案例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strips(downLeft)">
                                      <p:cBhvr>
                                        <p:cTn id="16" dur="500"/>
                                        <p:tgtEl>
                                          <p:spTgt spid="10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5" presetClass="entr" presetSubtype="1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000" fill="hold">
                                          <p:stCondLst>
                                            <p:cond delay="0"/>
                                          </p:stCondLst>
                                        </p:cTn>
                                        <p:tgtEl>
                                          <p:spTgt spid="5"/>
                                        </p:tgtEl>
                                        <p:attrNameLst>
                                          <p:attrName>style.visibility</p:attrName>
                                        </p:attrNameLst>
                                      </p:cBhvr>
                                      <p:to>
                                        <p:strVal val="visible"/>
                                      </p:to>
                                    </p:set>
                                    <p:animEffect transition="in" filter="wheel(1)">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4"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timeline"/>
</p:tagLst>
</file>

<file path=ppt/theme/theme1.xml><?xml version="1.0" encoding="utf-8"?>
<a:theme xmlns:a="http://schemas.openxmlformats.org/drawingml/2006/main" name="Office 主题">
  <a:themeElements>
    <a:clrScheme name="蓝色学术风主题配色">
      <a:dk1>
        <a:srgbClr val="262626"/>
      </a:dk1>
      <a:lt1>
        <a:srgbClr val="003760"/>
      </a:lt1>
      <a:dk2>
        <a:srgbClr val="EEECE1"/>
      </a:dk2>
      <a:lt2>
        <a:srgbClr val="EEECE1"/>
      </a:lt2>
      <a:accent1>
        <a:srgbClr val="003760"/>
      </a:accent1>
      <a:accent2>
        <a:srgbClr val="92CDDC"/>
      </a:accent2>
      <a:accent3>
        <a:srgbClr val="00B0F0"/>
      </a:accent3>
      <a:accent4>
        <a:srgbClr val="6565FF"/>
      </a:accent4>
      <a:accent5>
        <a:srgbClr val="4BACC6"/>
      </a:accent5>
      <a:accent6>
        <a:srgbClr val="002060"/>
      </a:accent6>
      <a:hlink>
        <a:srgbClr val="003760"/>
      </a:hlink>
      <a:folHlink>
        <a:srgbClr val="7F7F7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24971</Words>
  <Application>Microsoft Office PowerPoint</Application>
  <PresentationFormat>自定义</PresentationFormat>
  <Paragraphs>1303</Paragraphs>
  <Slides>137</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137</vt:i4>
      </vt:variant>
    </vt:vector>
  </HeadingPairs>
  <TitlesOfParts>
    <vt:vector size="139" baseType="lpstr">
      <vt:lpstr>Office 主题</vt:lpstr>
      <vt:lpstr>A Equation(公式3.1)</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xbany</cp:lastModifiedBy>
  <cp:revision>332</cp:revision>
  <dcterms:created xsi:type="dcterms:W3CDTF">2017-02-11T06:33:00Z</dcterms:created>
  <dcterms:modified xsi:type="dcterms:W3CDTF">2019-07-15T10:28:51Z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