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8"/>
  </p:notesMasterIdLst>
  <p:sldIdLst>
    <p:sldId id="256" r:id="rId2"/>
    <p:sldId id="259" r:id="rId3"/>
    <p:sldId id="260" r:id="rId4"/>
    <p:sldId id="375" r:id="rId5"/>
    <p:sldId id="376" r:id="rId6"/>
    <p:sldId id="377" r:id="rId7"/>
    <p:sldId id="263" r:id="rId8"/>
    <p:sldId id="264" r:id="rId9"/>
    <p:sldId id="265" r:id="rId10"/>
    <p:sldId id="324" r:id="rId11"/>
    <p:sldId id="373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26" r:id="rId25"/>
    <p:sldId id="330" r:id="rId26"/>
    <p:sldId id="327" r:id="rId27"/>
    <p:sldId id="331" r:id="rId28"/>
    <p:sldId id="279" r:id="rId29"/>
    <p:sldId id="332" r:id="rId30"/>
    <p:sldId id="281" r:id="rId31"/>
    <p:sldId id="333" r:id="rId32"/>
    <p:sldId id="283" r:id="rId33"/>
    <p:sldId id="284" r:id="rId34"/>
    <p:sldId id="285" r:id="rId35"/>
    <p:sldId id="286" r:id="rId36"/>
    <p:sldId id="287" r:id="rId37"/>
    <p:sldId id="289" r:id="rId38"/>
    <p:sldId id="290" r:id="rId39"/>
    <p:sldId id="366" r:id="rId40"/>
    <p:sldId id="291" r:id="rId41"/>
    <p:sldId id="367" r:id="rId42"/>
    <p:sldId id="292" r:id="rId43"/>
    <p:sldId id="368" r:id="rId44"/>
    <p:sldId id="293" r:id="rId45"/>
    <p:sldId id="369" r:id="rId46"/>
    <p:sldId id="294" r:id="rId47"/>
    <p:sldId id="295" r:id="rId48"/>
    <p:sldId id="296" r:id="rId49"/>
    <p:sldId id="370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48" r:id="rId78"/>
    <p:sldId id="349" r:id="rId79"/>
    <p:sldId id="350" r:id="rId80"/>
    <p:sldId id="351" r:id="rId81"/>
    <p:sldId id="352" r:id="rId82"/>
    <p:sldId id="311" r:id="rId83"/>
    <p:sldId id="312" r:id="rId84"/>
    <p:sldId id="313" r:id="rId85"/>
    <p:sldId id="314" r:id="rId86"/>
    <p:sldId id="353" r:id="rId87"/>
    <p:sldId id="315" r:id="rId88"/>
    <p:sldId id="354" r:id="rId89"/>
    <p:sldId id="317" r:id="rId90"/>
    <p:sldId id="318" r:id="rId91"/>
    <p:sldId id="319" r:id="rId92"/>
    <p:sldId id="320" r:id="rId93"/>
    <p:sldId id="321" r:id="rId94"/>
    <p:sldId id="322" r:id="rId95"/>
    <p:sldId id="323" r:id="rId96"/>
    <p:sldId id="355" r:id="rId97"/>
    <p:sldId id="359" r:id="rId98"/>
    <p:sldId id="356" r:id="rId99"/>
    <p:sldId id="360" r:id="rId100"/>
    <p:sldId id="357" r:id="rId101"/>
    <p:sldId id="361" r:id="rId102"/>
    <p:sldId id="362" r:id="rId103"/>
    <p:sldId id="363" r:id="rId104"/>
    <p:sldId id="358" r:id="rId105"/>
    <p:sldId id="364" r:id="rId106"/>
    <p:sldId id="365" r:id="rId10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B55CE-D2F6-454D-B8F5-272E5652BE0C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24D97-2CE5-4C14-9E90-77C123DD5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4D97-2CE5-4C14-9E90-77C123DD5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4D97-2CE5-4C14-9E90-77C123DD5FBD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2176-6EE3-48E5-9F86-D710DF02B722}" type="datetime1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胡亮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9703-453D-4507-B371-656EE53F18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210C-EC22-4B75-910A-53943B846CCB}" type="datetime1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胡亮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9703-453D-4507-B371-656EE53F18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17D-1160-4BFE-B41D-53503661A829}" type="datetime1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胡亮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9703-453D-4507-B371-656EE53F18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E34BECD-8E64-4CC1-81AB-E9529E60C4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F0C-4C0E-404A-850D-E1FC0F835155}" type="datetime1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胡亮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9703-453D-4507-B371-656EE53F18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8697-03AA-421E-8D49-E31495290675}" type="datetime1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胡亮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9703-453D-4507-B371-656EE53F18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9577-26C9-4C0F-AF39-58468AB556C8}" type="datetime1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胡亮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9703-453D-4507-B371-656EE53F18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E81E-F761-40B4-90E7-75D3D171D282}" type="datetime1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胡亮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9703-453D-4507-B371-656EE53F18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93E59-AD11-4BB6-A35E-F8F1A53E4832}" type="datetime1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胡亮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9703-453D-4507-B371-656EE53F18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EB6E-A7A8-4749-97B9-68D1CF90CB52}" type="datetime1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胡亮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9703-453D-4507-B371-656EE53F18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CD87-74EE-4966-837C-A46D81804E8D}" type="datetime1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胡亮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9703-453D-4507-B371-656EE53F18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2D4D-38CF-4507-BF93-F93AEBE78AA7}" type="datetime1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胡亮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9703-453D-4507-B371-656EE53F18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0F87C-C013-4A91-9CA5-BF1ED7A793F6}" type="datetime1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胡亮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9703-453D-4507-B371-656EE53F18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d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-pub.com/search/power_search/power_search.asp?key1=%D0%EC%C1%BC%CF%CD&amp;zyandor=and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paf.net/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5328592" cy="2450703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方正舒体" pitchFamily="2" charset="-122"/>
              </a:rPr>
              <a:t>计算机网络</a:t>
            </a:r>
            <a:r>
              <a:rPr lang="en-US" altLang="zh-CN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方正舒体" pitchFamily="2" charset="-122"/>
              </a:rPr>
              <a:t/>
            </a:r>
            <a:br>
              <a:rPr lang="en-US" altLang="zh-CN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方正舒体" pitchFamily="2" charset="-122"/>
              </a:rPr>
            </a:br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computer Network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2808312" cy="175260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隶书" pitchFamily="2" charset="-122"/>
              </a:rPr>
              <a:t>胡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隶书" pitchFamily="2" charset="-122"/>
              </a:rPr>
              <a:t>亮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隶书" pitchFamily="2" charset="-122"/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Email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hul@jlu.edu.cn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pic>
        <p:nvPicPr>
          <p:cNvPr id="1028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pic>
        <p:nvPicPr>
          <p:cNvPr id="1030" name="Picture 6" descr="http://t2.baidu.com/it/u=2503072015,3655396855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844824"/>
            <a:ext cx="2559884" cy="1944216"/>
          </a:xfrm>
          <a:prstGeom prst="rect">
            <a:avLst/>
          </a:prstGeom>
          <a:noFill/>
        </p:spPr>
      </p:pic>
      <p:cxnSp>
        <p:nvCxnSpPr>
          <p:cNvPr id="27" name="直接连接符 26"/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9" descr="haw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90492">
            <a:off x="5731344" y="3901960"/>
            <a:ext cx="2760138" cy="199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16" name="TextBox 1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412776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404664"/>
            <a:ext cx="74168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C00000"/>
                </a:solidFill>
              </a:rPr>
              <a:t>An overview of Computer Network </a:t>
            </a:r>
          </a:p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– The history about internet</a:t>
            </a:r>
            <a:endParaRPr lang="zh-CN" altLang="en-US" sz="20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Group 3"/>
          <p:cNvGraphicFramePr>
            <a:graphicFrameLocks noGrp="1"/>
          </p:cNvGraphicFramePr>
          <p:nvPr/>
        </p:nvGraphicFramePr>
        <p:xfrm>
          <a:off x="395536" y="1443037"/>
          <a:ext cx="8352928" cy="5010298"/>
        </p:xfrm>
        <a:graphic>
          <a:graphicData uri="http://schemas.openxmlformats.org/drawingml/2006/table">
            <a:tbl>
              <a:tblPr/>
              <a:tblGrid>
                <a:gridCol w="778737"/>
                <a:gridCol w="7574191"/>
              </a:tblGrid>
              <a:tr h="685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ARPANET reaches 500 and becomes a truly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civilian-based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network, which marks the arrival of Internet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5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Internet grows to 60,000 hosts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Europe &amp; North America are linked by fiber-optic cable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Internet Worm,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1</a:t>
                      </a:r>
                      <a:r>
                        <a:rPr kumimoji="0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internet virus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 impacts 10% of the internet computers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ARPANET is officially retired. (11 countries became new members of NSFNET)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 2 million hosts, 17 countries in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Africa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Asia, …,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joined Internet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1999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 16 million,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internet2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 US law establishes domain names as property, US Internet backbone reach the speed at 2.5Gbps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2000/2001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IPv6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is used for internet2,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push to implement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wireless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communication is 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3816424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吞吐量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(throughput):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表示在单位时间内通过某个网络（或信道、接口）的数据量。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吞吐量经常地用于对网络的一种测量，以便知道实际上到底有多少数据量能够通过网络。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吞吐量受网络的带宽或网络的额定速率的限制。</a:t>
            </a:r>
            <a:r>
              <a:rPr lang="zh-CN" altLang="en-US" sz="2400" dirty="0" smtClean="0"/>
              <a:t>  </a:t>
            </a: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性能参数之一：吞吐量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4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100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3816424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信道利用率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：</a:t>
            </a:r>
            <a:endParaRPr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除去全部控制信息后的数据率与信道吞吐量之比；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3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或发送数据的时间和信道被占用时间之比。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性能参数之二：信道利用率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4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101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896544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延迟时间：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①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排队时间：在发送队列中的等待时间；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访问延时：等待信道空闲的时间；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③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发送时延：从发送数据帧的第一个比特算起，到该帧的最后一个比特发送完毕所需的时间。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r>
              <a:rPr lang="zh-CN" altLang="zh-CN" sz="2000" b="1" dirty="0" smtClean="0">
                <a:solidFill>
                  <a:srgbClr val="000000"/>
                </a:solidFill>
              </a:rPr>
              <a:t>④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传输延时：电磁波在信道中需要传播一定的距离而花费的时间。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sz="2000" b="1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sz="20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2000" b="1" dirty="0" smtClean="0">
                <a:solidFill>
                  <a:srgbClr val="000000"/>
                </a:solidFill>
              </a:rPr>
              <a:t>总时延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= 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发送时延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+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传播时延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+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排队时延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+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访问时延</a:t>
            </a:r>
            <a:r>
              <a:rPr lang="en-US" altLang="zh-CN" sz="20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性能参数之三：延迟时间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3635896" y="620688"/>
            <a:ext cx="5097462" cy="1225550"/>
            <a:chOff x="1574" y="3066"/>
            <a:chExt cx="3211" cy="772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574" y="3066"/>
              <a:ext cx="3211" cy="772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688" y="3286"/>
              <a:ext cx="1144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</a:rPr>
                <a:t>发送时延 </a:t>
              </a:r>
              <a:r>
                <a:rPr lang="en-US" altLang="zh-CN" sz="240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</a:rPr>
                <a:t>=</a:t>
              </a:r>
              <a:r>
                <a:rPr lang="en-US" altLang="zh-CN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 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2789" y="3142"/>
              <a:ext cx="1844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</a:rPr>
                <a:t>数据块长度（比特）</a:t>
              </a: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2858" y="3467"/>
              <a:ext cx="1917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</a:rPr>
                <a:t>信道带宽（比特</a:t>
              </a:r>
              <a:r>
                <a:rPr lang="en-US" altLang="zh-CN" sz="2400" dirty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</a:rPr>
                <a:t>/</a:t>
              </a:r>
              <a:r>
                <a:rPr lang="zh-CN" altLang="en-US" sz="2400" dirty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</a:rPr>
                <a:t>秒）</a:t>
              </a: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 flipV="1">
              <a:off x="2789" y="3449"/>
              <a:ext cx="1819" cy="1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r>
                <a:rPr lang="zh-CN" altLang="en-US" dirty="0" smtClean="0"/>
                <a:t>                                                               </a:t>
              </a:r>
              <a:endParaRPr lang="zh-CN" altLang="en-US" dirty="0"/>
            </a:p>
          </p:txBody>
        </p:sp>
      </p:grpSp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1187624" y="4221088"/>
            <a:ext cx="6769100" cy="1225550"/>
            <a:chOff x="1111" y="2885"/>
            <a:chExt cx="4264" cy="772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1111" y="2885"/>
              <a:ext cx="4264" cy="772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134" y="3060"/>
              <a:ext cx="1144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</a:rPr>
                <a:t>传播时延 </a:t>
              </a:r>
              <a:r>
                <a:rPr lang="en-US" altLang="zh-CN" sz="2400" dirty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</a:rPr>
                <a:t>=</a:t>
              </a:r>
              <a:r>
                <a:rPr lang="en-US" altLang="zh-CN" sz="2400" dirty="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 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3053" y="2916"/>
              <a:ext cx="1460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</a:rPr>
                <a:t>信道长度（米）</a:t>
              </a: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2185" y="3241"/>
              <a:ext cx="3069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</a:rPr>
                <a:t>信号在信道上的传播速率（米</a:t>
              </a:r>
              <a:r>
                <a:rPr lang="en-US" altLang="zh-CN" sz="240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</a:rPr>
                <a:t>/</a:t>
              </a:r>
              <a:r>
                <a:rPr lang="zh-CN" altLang="en-US" sz="240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</a:rPr>
                <a:t>秒）</a:t>
              </a: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2190" y="3233"/>
              <a:ext cx="2913" cy="1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to="1.3" calcmode="lin" valueType="num">
                                      <p:cBhvr override="childStyl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2208213" y="4197350"/>
            <a:ext cx="5522912" cy="265113"/>
          </a:xfrm>
          <a:prstGeom prst="rect">
            <a:avLst/>
          </a:prstGeom>
          <a:gradFill rotWithShape="1">
            <a:gsLst>
              <a:gs pos="0">
                <a:srgbClr val="B2B2B2">
                  <a:gamma/>
                  <a:shade val="27451"/>
                  <a:invGamma/>
                </a:srgbClr>
              </a:gs>
              <a:gs pos="50000">
                <a:srgbClr val="B2B2B2"/>
              </a:gs>
              <a:gs pos="100000">
                <a:srgbClr val="B2B2B2">
                  <a:gamma/>
                  <a:shade val="27451"/>
                  <a:invGamma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49" name="Oval 5"/>
          <p:cNvSpPr>
            <a:spLocks noChangeArrowheads="1"/>
          </p:cNvSpPr>
          <p:nvPr/>
        </p:nvSpPr>
        <p:spPr bwMode="auto">
          <a:xfrm>
            <a:off x="939800" y="3663950"/>
            <a:ext cx="1358900" cy="133191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50" name="Oval 6"/>
          <p:cNvSpPr>
            <a:spLocks noChangeArrowheads="1"/>
          </p:cNvSpPr>
          <p:nvPr/>
        </p:nvSpPr>
        <p:spPr bwMode="auto">
          <a:xfrm>
            <a:off x="7640638" y="3663950"/>
            <a:ext cx="1358900" cy="133191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01750" y="4071938"/>
            <a:ext cx="723900" cy="458787"/>
            <a:chOff x="1567" y="1056"/>
            <a:chExt cx="384" cy="336"/>
          </a:xfrm>
        </p:grpSpPr>
        <p:sp>
          <p:nvSpPr>
            <p:cNvPr id="287752" name="Rectangle 8"/>
            <p:cNvSpPr>
              <a:spLocks noChangeArrowheads="1"/>
            </p:cNvSpPr>
            <p:nvPr/>
          </p:nvSpPr>
          <p:spPr bwMode="auto">
            <a:xfrm>
              <a:off x="1663" y="1056"/>
              <a:ext cx="288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53" name="Freeform 9"/>
            <p:cNvSpPr>
              <a:spLocks/>
            </p:cNvSpPr>
            <p:nvPr/>
          </p:nvSpPr>
          <p:spPr bwMode="auto">
            <a:xfrm>
              <a:off x="1567" y="1056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0"/>
                </a:cxn>
                <a:cxn ang="0">
                  <a:pos x="384" y="336"/>
                </a:cxn>
                <a:cxn ang="0">
                  <a:pos x="0" y="336"/>
                </a:cxn>
              </a:cxnLst>
              <a:rect l="0" t="0" r="r" b="b"/>
              <a:pathLst>
                <a:path w="384" h="336">
                  <a:moveTo>
                    <a:pt x="0" y="0"/>
                  </a:moveTo>
                  <a:lnTo>
                    <a:pt x="384" y="0"/>
                  </a:lnTo>
                  <a:lnTo>
                    <a:pt x="384" y="336"/>
                  </a:ln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4" name="Line 10"/>
            <p:cNvSpPr>
              <a:spLocks noChangeShapeType="1"/>
            </p:cNvSpPr>
            <p:nvPr/>
          </p:nvSpPr>
          <p:spPr bwMode="auto">
            <a:xfrm>
              <a:off x="1855" y="1056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5" name="Line 11"/>
            <p:cNvSpPr>
              <a:spLocks noChangeShapeType="1"/>
            </p:cNvSpPr>
            <p:nvPr/>
          </p:nvSpPr>
          <p:spPr bwMode="auto">
            <a:xfrm>
              <a:off x="1759" y="1056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6" name="Line 12"/>
            <p:cNvSpPr>
              <a:spLocks noChangeShapeType="1"/>
            </p:cNvSpPr>
            <p:nvPr/>
          </p:nvSpPr>
          <p:spPr bwMode="auto">
            <a:xfrm>
              <a:off x="1663" y="1056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757" name="Line 13"/>
          <p:cNvSpPr>
            <a:spLocks noChangeShapeType="1"/>
          </p:cNvSpPr>
          <p:nvPr/>
        </p:nvSpPr>
        <p:spPr bwMode="auto">
          <a:xfrm>
            <a:off x="2020888" y="4318000"/>
            <a:ext cx="271462" cy="63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7758" name="Rectangle 14"/>
          <p:cNvSpPr>
            <a:spLocks noChangeArrowheads="1"/>
          </p:cNvSpPr>
          <p:nvPr/>
        </p:nvSpPr>
        <p:spPr bwMode="auto">
          <a:xfrm>
            <a:off x="2082800" y="4224338"/>
            <a:ext cx="169863" cy="193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59" name="AutoShape 15"/>
          <p:cNvSpPr>
            <a:spLocks noChangeArrowheads="1"/>
          </p:cNvSpPr>
          <p:nvPr/>
        </p:nvSpPr>
        <p:spPr bwMode="auto">
          <a:xfrm>
            <a:off x="2841625" y="4249738"/>
            <a:ext cx="1266825" cy="177800"/>
          </a:xfrm>
          <a:prstGeom prst="rightArrow">
            <a:avLst>
              <a:gd name="adj1" fmla="val 50000"/>
              <a:gd name="adj2" fmla="val 178125"/>
            </a:avLst>
          </a:prstGeom>
          <a:solidFill>
            <a:srgbClr val="00FFCC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60" name="AutoShape 16"/>
          <p:cNvSpPr>
            <a:spLocks noChangeArrowheads="1"/>
          </p:cNvSpPr>
          <p:nvPr/>
        </p:nvSpPr>
        <p:spPr bwMode="auto">
          <a:xfrm>
            <a:off x="211138" y="4249738"/>
            <a:ext cx="1268412" cy="177800"/>
          </a:xfrm>
          <a:prstGeom prst="rightArrow">
            <a:avLst>
              <a:gd name="adj1" fmla="val 50000"/>
              <a:gd name="adj2" fmla="val 178348"/>
            </a:avLst>
          </a:prstGeom>
          <a:solidFill>
            <a:srgbClr val="00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61" name="AutoShape 17"/>
          <p:cNvSpPr>
            <a:spLocks noChangeArrowheads="1"/>
          </p:cNvSpPr>
          <p:nvPr/>
        </p:nvSpPr>
        <p:spPr bwMode="auto">
          <a:xfrm>
            <a:off x="6635750" y="4241800"/>
            <a:ext cx="1266825" cy="176213"/>
          </a:xfrm>
          <a:prstGeom prst="rightArrow">
            <a:avLst>
              <a:gd name="adj1" fmla="val 50000"/>
              <a:gd name="adj2" fmla="val 179729"/>
            </a:avLst>
          </a:prstGeom>
          <a:solidFill>
            <a:srgbClr val="00FFCC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62" name="Text Box 18"/>
          <p:cNvSpPr txBox="1">
            <a:spLocks noChangeArrowheads="1"/>
          </p:cNvSpPr>
          <p:nvPr/>
        </p:nvSpPr>
        <p:spPr bwMode="auto">
          <a:xfrm>
            <a:off x="4132263" y="4140200"/>
            <a:ext cx="159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</a:rPr>
              <a:t>1 0 1 1 0 0 1</a:t>
            </a:r>
          </a:p>
        </p:txBody>
      </p:sp>
      <p:sp>
        <p:nvSpPr>
          <p:cNvPr id="287763" name="Text Box 19"/>
          <p:cNvSpPr txBox="1">
            <a:spLocks noChangeArrowheads="1"/>
          </p:cNvSpPr>
          <p:nvPr/>
        </p:nvSpPr>
        <p:spPr bwMode="auto">
          <a:xfrm>
            <a:off x="5746750" y="4006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3333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87764" name="Text Box 20"/>
          <p:cNvSpPr txBox="1">
            <a:spLocks noChangeArrowheads="1"/>
          </p:cNvSpPr>
          <p:nvPr/>
        </p:nvSpPr>
        <p:spPr bwMode="auto">
          <a:xfrm>
            <a:off x="2303463" y="49688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发送器</a:t>
            </a:r>
          </a:p>
        </p:txBody>
      </p:sp>
      <p:sp>
        <p:nvSpPr>
          <p:cNvPr id="287765" name="Text Box 21"/>
          <p:cNvSpPr txBox="1">
            <a:spLocks noChangeArrowheads="1"/>
          </p:cNvSpPr>
          <p:nvPr/>
        </p:nvSpPr>
        <p:spPr bwMode="auto">
          <a:xfrm>
            <a:off x="1258888" y="44831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队列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607050" y="2563813"/>
            <a:ext cx="2089150" cy="1612900"/>
            <a:chOff x="3419" y="1933"/>
            <a:chExt cx="1316" cy="1016"/>
          </a:xfrm>
        </p:grpSpPr>
        <p:sp>
          <p:nvSpPr>
            <p:cNvPr id="287767" name="Line 23"/>
            <p:cNvSpPr>
              <a:spLocks noChangeShapeType="1"/>
            </p:cNvSpPr>
            <p:nvPr/>
          </p:nvSpPr>
          <p:spPr bwMode="auto">
            <a:xfrm flipH="1">
              <a:off x="3602" y="2495"/>
              <a:ext cx="276" cy="45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8" name="Text Box 24"/>
            <p:cNvSpPr txBox="1">
              <a:spLocks noChangeArrowheads="1"/>
            </p:cNvSpPr>
            <p:nvPr/>
          </p:nvSpPr>
          <p:spPr bwMode="auto">
            <a:xfrm>
              <a:off x="3419" y="1933"/>
              <a:ext cx="1316" cy="566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在链路上产生</a:t>
              </a:r>
            </a:p>
            <a:p>
              <a:pPr algn="ctr"/>
              <a:r>
                <a:rPr kumimoji="1" lang="zh-CN" altLang="en-US" sz="24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传播时延</a:t>
              </a:r>
            </a:p>
          </p:txBody>
        </p:sp>
      </p:grpSp>
      <p:sp>
        <p:nvSpPr>
          <p:cNvPr id="287769" name="Text Box 25"/>
          <p:cNvSpPr txBox="1">
            <a:spLocks noChangeArrowheads="1"/>
          </p:cNvSpPr>
          <p:nvPr/>
        </p:nvSpPr>
        <p:spPr bwMode="auto">
          <a:xfrm>
            <a:off x="7775575" y="5059363"/>
            <a:ext cx="105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结点</a:t>
            </a:r>
            <a:r>
              <a:rPr kumimoji="1" lang="zh-CN" altLang="en-US" sz="16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287770" name="Text Box 26"/>
          <p:cNvSpPr txBox="1">
            <a:spLocks noChangeArrowheads="1"/>
          </p:cNvSpPr>
          <p:nvPr/>
        </p:nvSpPr>
        <p:spPr bwMode="auto">
          <a:xfrm>
            <a:off x="1079500" y="4968875"/>
            <a:ext cx="105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结点</a:t>
            </a:r>
            <a:r>
              <a:rPr kumimoji="1" lang="zh-CN" altLang="en-US" sz="16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A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006600" y="2779713"/>
            <a:ext cx="3308350" cy="1470025"/>
            <a:chOff x="1151" y="2069"/>
            <a:chExt cx="2084" cy="926"/>
          </a:xfrm>
        </p:grpSpPr>
        <p:sp>
          <p:nvSpPr>
            <p:cNvPr id="287772" name="Text Box 28"/>
            <p:cNvSpPr txBox="1">
              <a:spLocks noChangeArrowheads="1"/>
            </p:cNvSpPr>
            <p:nvPr/>
          </p:nvSpPr>
          <p:spPr bwMode="auto">
            <a:xfrm>
              <a:off x="1151" y="2069"/>
              <a:ext cx="2084" cy="566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在发送器产生传输时延</a:t>
              </a:r>
            </a:p>
            <a:p>
              <a:pPr algn="ctr"/>
              <a:r>
                <a:rPr kumimoji="1" lang="en-US" altLang="zh-CN" sz="24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kumimoji="1" lang="zh-CN" altLang="en-US" sz="24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即发送时延</a:t>
              </a:r>
              <a:r>
                <a:rPr kumimoji="1" lang="en-US" altLang="zh-CN" sz="24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287773" name="Line 29"/>
            <p:cNvSpPr>
              <a:spLocks noChangeShapeType="1"/>
            </p:cNvSpPr>
            <p:nvPr/>
          </p:nvSpPr>
          <p:spPr bwMode="auto">
            <a:xfrm flipH="1">
              <a:off x="1247" y="2614"/>
              <a:ext cx="454" cy="38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774" name="Line 30"/>
          <p:cNvSpPr>
            <a:spLocks noChangeShapeType="1"/>
          </p:cNvSpPr>
          <p:nvPr/>
        </p:nvSpPr>
        <p:spPr bwMode="auto">
          <a:xfrm flipH="1" flipV="1">
            <a:off x="2159000" y="4392613"/>
            <a:ext cx="431800" cy="647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7775" name="Line 31"/>
          <p:cNvSpPr>
            <a:spLocks noChangeShapeType="1"/>
          </p:cNvSpPr>
          <p:nvPr/>
        </p:nvSpPr>
        <p:spPr bwMode="auto">
          <a:xfrm flipH="1">
            <a:off x="1619250" y="2636838"/>
            <a:ext cx="55563" cy="10080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250825" y="1628775"/>
            <a:ext cx="3003550" cy="898525"/>
          </a:xfrm>
          <a:prstGeom prst="rect">
            <a:avLst/>
          </a:prstGeom>
          <a:solidFill>
            <a:srgbClr val="FFFF99"/>
          </a:solidFill>
          <a:ln w="76200" cmpd="tri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在结点</a:t>
            </a:r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A </a:t>
            </a:r>
            <a:r>
              <a:rPr kumimoji="1" lang="zh-CN" altLang="en-US" sz="24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中产生</a:t>
            </a:r>
          </a:p>
          <a:p>
            <a:pPr algn="ctr"/>
            <a:r>
              <a:rPr kumimoji="1" lang="zh-CN" altLang="en-US" sz="24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访问时延和排队时延</a:t>
            </a:r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179388" y="37877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数据</a:t>
            </a:r>
            <a:endParaRPr kumimoji="1" lang="zh-CN" altLang="en-US" sz="2400">
              <a:solidFill>
                <a:srgbClr val="333399"/>
              </a:solidFill>
              <a:ea typeface="黑体" pitchFamily="49" charset="-122"/>
            </a:endParaRPr>
          </a:p>
        </p:txBody>
      </p:sp>
      <p:sp>
        <p:nvSpPr>
          <p:cNvPr id="287778" name="Text Box 34"/>
          <p:cNvSpPr txBox="1">
            <a:spLocks noChangeArrowheads="1"/>
          </p:cNvSpPr>
          <p:nvPr/>
        </p:nvSpPr>
        <p:spPr bwMode="auto">
          <a:xfrm>
            <a:off x="4427538" y="45085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链路</a:t>
            </a:r>
            <a:endParaRPr kumimoji="1" lang="zh-CN" altLang="en-US" sz="2400">
              <a:solidFill>
                <a:srgbClr val="333399"/>
              </a:solidFill>
              <a:ea typeface="黑体" pitchFamily="49" charset="-122"/>
            </a:endParaRPr>
          </a:p>
        </p:txBody>
      </p:sp>
      <p:grpSp>
        <p:nvGrpSpPr>
          <p:cNvPr id="33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4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35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接连接符 35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103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58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06152" y="0"/>
            <a:ext cx="1907704" cy="408794"/>
          </a:xfrm>
          <a:prstGeom prst="rect">
            <a:avLst/>
          </a:prstGeom>
          <a:noFill/>
        </p:spPr>
      </p:pic>
      <p:grpSp>
        <p:nvGrpSpPr>
          <p:cNvPr id="59" name="组合 14"/>
          <p:cNvGrpSpPr/>
          <p:nvPr/>
        </p:nvGrpSpPr>
        <p:grpSpPr>
          <a:xfrm>
            <a:off x="4668194" y="0"/>
            <a:ext cx="4269654" cy="430887"/>
            <a:chOff x="4874346" y="0"/>
            <a:chExt cx="4269654" cy="430887"/>
          </a:xfrm>
        </p:grpSpPr>
        <p:sp>
          <p:nvSpPr>
            <p:cNvPr id="60" name="TextBox 59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接连接符 61"/>
          <p:cNvCxnSpPr/>
          <p:nvPr/>
        </p:nvCxnSpPr>
        <p:spPr>
          <a:xfrm>
            <a:off x="117376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941912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灯片编号占位符 4"/>
          <p:cNvSpPr txBox="1">
            <a:spLocks/>
          </p:cNvSpPr>
          <p:nvPr/>
        </p:nvSpPr>
        <p:spPr>
          <a:xfrm>
            <a:off x="680424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性能参数之三：延迟时间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896544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3"/>
              </a:buBlip>
            </a:pPr>
            <a:r>
              <a:rPr lang="en-US" altLang="zh-CN" sz="2400" b="1" dirty="0" smtClean="0">
                <a:solidFill>
                  <a:srgbClr val="000000"/>
                </a:solidFill>
              </a:rPr>
              <a:t>1. A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主机距离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100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米，采用双绞线，计算从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到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的传播时间？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      解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:    100m÷200m/us=0.5us</a:t>
            </a:r>
          </a:p>
          <a:p>
            <a:pPr>
              <a:buNone/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3"/>
              </a:buBlip>
            </a:pPr>
            <a:r>
              <a:rPr lang="en-US" altLang="zh-CN" sz="2400" b="1" dirty="0" smtClean="0">
                <a:solidFill>
                  <a:srgbClr val="000000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主机的发送速率是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10Mbps,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要发送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5000B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的文件需要多长时间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?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      解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:    5000×8÷10Mbps=4ms</a:t>
            </a: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例   题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4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104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896544"/>
          </a:xfrm>
        </p:spPr>
        <p:txBody>
          <a:bodyPr>
            <a:normAutofit fontScale="85000" lnSpcReduction="10000"/>
          </a:bodyPr>
          <a:lstStyle/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什么是计算机网络？计算机网络具有哪些功能？</a:t>
            </a:r>
            <a:endParaRPr lang="en-US" altLang="zh-CN" sz="2400" b="1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什么是通信子网？什么是资源子网？它们分别是由哪些主要部分组成？</a:t>
            </a:r>
            <a:endParaRPr lang="zh-CN" altLang="zh-CN" sz="2400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什么是计算机网络的拓扑结构？计算机网络拓扑结构主要有哪些？</a:t>
            </a:r>
            <a:endParaRPr lang="zh-CN" altLang="zh-CN" sz="2400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4</a:t>
            </a:r>
            <a:r>
              <a:rPr lang="zh-CN" altLang="zh-CN" sz="2400" b="1" dirty="0" smtClean="0"/>
              <a:t>什么是计算机网络协议？计算机网络协议有哪些基本要素？</a:t>
            </a:r>
            <a:endParaRPr lang="zh-CN" altLang="zh-CN" sz="2400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5</a:t>
            </a:r>
            <a:r>
              <a:rPr lang="zh-CN" altLang="zh-CN" sz="2400" b="1" dirty="0" smtClean="0"/>
              <a:t>什么是计算机网络体系结构？分层体系结构的主要优点有哪些？</a:t>
            </a:r>
            <a:endParaRPr lang="zh-CN" altLang="zh-CN" sz="2400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6 ISO OSI/RM </a:t>
            </a:r>
            <a:r>
              <a:rPr lang="zh-CN" altLang="zh-CN" sz="2400" b="1" dirty="0" smtClean="0"/>
              <a:t>共分为哪几层？各层的主要功能是什么？通信子网是由哪几层组成的？</a:t>
            </a:r>
            <a:endParaRPr lang="zh-CN" altLang="zh-CN" sz="2400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7</a:t>
            </a:r>
            <a:r>
              <a:rPr lang="zh-CN" altLang="zh-CN" sz="2400" b="1" dirty="0" smtClean="0"/>
              <a:t>什么是服务原语？</a:t>
            </a:r>
            <a:r>
              <a:rPr lang="en-US" altLang="zh-CN" sz="2400" b="1" dirty="0" smtClean="0"/>
              <a:t>OSI</a:t>
            </a:r>
            <a:r>
              <a:rPr lang="zh-CN" altLang="zh-CN" sz="2400" b="1" dirty="0" smtClean="0"/>
              <a:t>模型中定义了哪些服务原语？</a:t>
            </a:r>
            <a:endParaRPr lang="zh-CN" altLang="zh-CN" sz="2400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8</a:t>
            </a:r>
            <a:r>
              <a:rPr lang="zh-CN" altLang="zh-CN" sz="2400" b="1" dirty="0" smtClean="0"/>
              <a:t>面向连接的服务进行数据传送需经哪几个阶段？</a:t>
            </a:r>
            <a:r>
              <a:rPr lang="en-US" altLang="zh-CN" sz="2400" b="1" dirty="0" smtClean="0"/>
              <a:t>	</a:t>
            </a:r>
            <a:endParaRPr lang="zh-CN" altLang="zh-CN" sz="2400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9</a:t>
            </a:r>
            <a:r>
              <a:rPr lang="zh-CN" altLang="zh-CN" sz="2400" b="1" dirty="0" smtClean="0"/>
              <a:t>面向非连接的服务有哪几种？</a:t>
            </a:r>
            <a:endParaRPr lang="zh-CN" altLang="zh-CN" sz="2400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10  TCP/IP</a:t>
            </a:r>
            <a:r>
              <a:rPr lang="zh-CN" altLang="zh-CN" sz="2400" b="1" dirty="0" smtClean="0"/>
              <a:t>的网络层协议有哪些？传输层协议有哪些？</a:t>
            </a:r>
            <a:endParaRPr lang="zh-CN" altLang="zh-CN" sz="2400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11</a:t>
            </a:r>
            <a:r>
              <a:rPr lang="zh-CN" altLang="zh-CN" sz="2400" b="1" dirty="0" smtClean="0"/>
              <a:t>什么是网络互连？网络互连的目的是什么？</a:t>
            </a:r>
            <a:endParaRPr lang="zh-CN" altLang="zh-CN" sz="2400" dirty="0" smtClean="0"/>
          </a:p>
          <a:p>
            <a:pPr>
              <a:buBlip>
                <a:blip r:embed="rId2"/>
              </a:buBlip>
            </a:pPr>
            <a:r>
              <a:rPr lang="en-US" altLang="zh-CN" sz="2400" b="1" dirty="0" smtClean="0"/>
              <a:t>12</a:t>
            </a:r>
            <a:r>
              <a:rPr lang="zh-CN" altLang="zh-CN" sz="2400" b="1" dirty="0" smtClean="0"/>
              <a:t>网络互连的设备有哪些？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本  章  习  题 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4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105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本 章 小 节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4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106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098" name="Picture 2" descr="立体问号图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212976"/>
            <a:ext cx="3168352" cy="259228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35696" y="1916832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/>
              <a:t>本章重点内容</a:t>
            </a:r>
            <a:endParaRPr lang="en-US" altLang="zh-CN" sz="2400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/>
              <a:t>本章难点</a:t>
            </a:r>
            <a:endParaRPr lang="en-US" altLang="zh-CN" sz="2400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/>
              <a:t>有问题吗？</a:t>
            </a:r>
            <a:endParaRPr lang="zh-CN" altLang="en-US" sz="24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412776"/>
            <a:ext cx="6419056" cy="4896544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计算机网络</a:t>
            </a:r>
            <a:endParaRPr lang="en-US" altLang="zh-CN" sz="28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宽泛的定义：利用通信设备和线路将地理位置不同的、功能独立的多个计算机系统连接起来，以功能完善的网络软件实现网络的资源共享和信息传递的系统。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AndrewS.Tanenbaum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DavidJ.Wetherall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编著的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计算机网络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一书中定义：“大量互相独立但彼此连接的计算机共同完成计算任务“。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b="1" dirty="0" smtClean="0">
                <a:solidFill>
                  <a:srgbClr val="000000"/>
                </a:solidFill>
              </a:rPr>
              <a:t>连接在网络上的计算机称为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主机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(host)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。</a:t>
            </a: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计算机网络的定义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412776"/>
            <a:ext cx="6419056" cy="452596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计算机网络的功能</a:t>
            </a:r>
            <a:endParaRPr lang="en-US" altLang="zh-CN" sz="28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数据通信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2000" b="1" dirty="0" smtClean="0">
              <a:solidFill>
                <a:srgbClr val="00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资源共享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并行和分布式处理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提高可靠性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可扩充性</a:t>
            </a:r>
            <a:endParaRPr lang="zh-CN" altLang="en-US" sz="20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1.1 </a:t>
            </a:r>
            <a:r>
              <a:rPr lang="zh-CN" altLang="en-US" sz="32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计算机网络发展、功能和组成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计算机网络的组成</a:t>
            </a:r>
          </a:p>
          <a:p>
            <a:pPr>
              <a:buBlip>
                <a:blip r:embed="rId3"/>
              </a:buBlip>
            </a:pPr>
            <a:endParaRPr lang="en-US" altLang="zh-CN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资源子网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—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负责信息处理，向网络用户提供各种网络资源与服务。如：计算机系统、外设、软件资源等</a:t>
            </a:r>
          </a:p>
          <a:p>
            <a:pPr>
              <a:buFont typeface="Wingdings" pitchFamily="2" charset="2"/>
              <a:buNone/>
            </a:pPr>
            <a:endParaRPr lang="zh-CN" altLang="en-US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通信子网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—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负责信息传递，完成数据传输及转发。如：节点转发设备、通信设备等</a:t>
            </a:r>
          </a:p>
          <a:p>
            <a:pPr>
              <a:buFont typeface="Wingdings" pitchFamily="2" charset="2"/>
              <a:buNone/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1.1 </a:t>
            </a:r>
            <a:r>
              <a:rPr lang="zh-CN" altLang="en-US" sz="32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计算机网络发展、功能和组成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通信子网和资源子网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1" descr="绘图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84313"/>
            <a:ext cx="8135938" cy="49053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56792"/>
            <a:ext cx="7474024" cy="4525963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、网状拓扑		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- </a:t>
            </a:r>
            <a:r>
              <a:rPr lang="en-US" altLang="zh-CN" sz="2400" b="1" dirty="0" smtClean="0"/>
              <a:t>Mesh Topology</a:t>
            </a:r>
          </a:p>
          <a:p>
            <a:pPr>
              <a:buBlip>
                <a:blip r:embed="rId2"/>
              </a:buBlip>
            </a:pPr>
            <a:endParaRPr lang="en-US" altLang="zh-CN" sz="2400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、星状拓扑		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- </a:t>
            </a:r>
            <a:r>
              <a:rPr lang="en-US" altLang="zh-CN" sz="2400" b="1" dirty="0" smtClean="0"/>
              <a:t>Star Topology</a:t>
            </a:r>
          </a:p>
          <a:p>
            <a:pPr>
              <a:buBlip>
                <a:blip r:embed="rId2"/>
              </a:buBlip>
            </a:pPr>
            <a:endParaRPr lang="en-US" altLang="zh-CN" sz="2400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、树状拓扑		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- </a:t>
            </a:r>
            <a:r>
              <a:rPr lang="en-US" altLang="zh-CN" sz="2400" b="1" dirty="0" smtClean="0"/>
              <a:t>Tree Topology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、总线型拓扑 	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- </a:t>
            </a:r>
            <a:r>
              <a:rPr lang="en-US" altLang="zh-CN" sz="2400" b="1" dirty="0" smtClean="0"/>
              <a:t>Bus Topology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、环状拓扑 	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- </a:t>
            </a:r>
            <a:r>
              <a:rPr lang="en-US" altLang="zh-CN" sz="2400" b="1" dirty="0" smtClean="0"/>
              <a:t>Ring Topology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、混合型拓扑	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- </a:t>
            </a:r>
            <a:r>
              <a:rPr lang="en-US" altLang="zh-CN" sz="2400" b="1" dirty="0" smtClean="0"/>
              <a:t>Hybrid Topology</a:t>
            </a: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1.2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计算机网络的拓扑结构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网状拓扑 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 Mesh Topology</a:t>
            </a:r>
          </a:p>
          <a:p>
            <a:pPr algn="ctr"/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7" y="1700808"/>
            <a:ext cx="4754610" cy="352839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9" name="Rectangle 3"/>
          <p:cNvSpPr txBox="1">
            <a:spLocks noRot="1" noChangeArrowheads="1"/>
          </p:cNvSpPr>
          <p:nvPr/>
        </p:nvSpPr>
        <p:spPr>
          <a:xfrm>
            <a:off x="755576" y="1628800"/>
            <a:ext cx="3240360" cy="4194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网状拓扑的特点：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4"/>
              </a:buBlip>
              <a:tabLst/>
              <a:defRPr/>
            </a:pP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①避免拥塞问题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②具有较好的健壮性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③具有好的安全性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④便于管理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⑤安装费用高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星状拓扑 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 Star Topology</a:t>
            </a:r>
          </a:p>
          <a:p>
            <a:pPr algn="ctr"/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429000"/>
            <a:ext cx="3468948" cy="241755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8" name="Rectangle 3"/>
          <p:cNvSpPr txBox="1">
            <a:spLocks noRot="1" noChangeArrowheads="1"/>
          </p:cNvSpPr>
          <p:nvPr/>
        </p:nvSpPr>
        <p:spPr>
          <a:xfrm>
            <a:off x="539552" y="1484784"/>
            <a:ext cx="3096344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星状拓扑的特点：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①拓扑结构简单            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②具有较好的健壮性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③便于管理 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④中央控制器是网络的瓶颈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4" descr="hu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484784"/>
            <a:ext cx="4680520" cy="4288252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5652120" y="5949280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集线器 </a:t>
            </a:r>
            <a:r>
              <a:rPr lang="en-US" altLang="zh-CN" b="1" dirty="0" smtClean="0"/>
              <a:t>- HUB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3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树状拓扑 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 Tree Topology</a:t>
            </a:r>
          </a:p>
          <a:p>
            <a:pPr algn="ctr"/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628800"/>
            <a:ext cx="4680446" cy="393541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8" name="Rectangle 3"/>
          <p:cNvSpPr txBox="1">
            <a:spLocks noRot="1" noChangeArrowheads="1"/>
          </p:cNvSpPr>
          <p:nvPr/>
        </p:nvSpPr>
        <p:spPr>
          <a:xfrm>
            <a:off x="683568" y="2060848"/>
            <a:ext cx="2952328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树状拓扑的特点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：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①扩展了网络距离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②允许网络隔离不同计算机的通信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总线型拓扑 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 Bus Topology</a:t>
            </a:r>
          </a:p>
          <a:p>
            <a:pPr algn="ctr"/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933056"/>
            <a:ext cx="7575550" cy="17176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8" name="Rectangle 3"/>
          <p:cNvSpPr txBox="1">
            <a:spLocks noRot="1" noChangeArrowheads="1"/>
          </p:cNvSpPr>
          <p:nvPr/>
        </p:nvSpPr>
        <p:spPr>
          <a:xfrm>
            <a:off x="827584" y="1772816"/>
            <a:ext cx="7596262" cy="172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总线型拓扑的特点：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①不存在路由                          ②易安装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③总线长度有限                        ④故障隔离问题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zh-CN" altLang="en-US" sz="2300" b="1" dirty="0" smtClean="0">
                <a:latin typeface="楷体" pitchFamily="49" charset="-122"/>
                <a:ea typeface="楷体" pitchFamily="49" charset="-122"/>
              </a:rPr>
              <a:t>课程类型 ：   专业必修课         闭卷考试</a:t>
            </a: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zh-CN" altLang="en-US" sz="2300" b="1" dirty="0" smtClean="0">
                <a:latin typeface="楷体" pitchFamily="49" charset="-122"/>
                <a:ea typeface="楷体" pitchFamily="49" charset="-122"/>
              </a:rPr>
              <a:t>学    时 ：   </a:t>
            </a:r>
            <a:r>
              <a:rPr lang="en-US" altLang="zh-CN" sz="2300" b="1" dirty="0" smtClean="0">
                <a:latin typeface="楷体" pitchFamily="49" charset="-122"/>
                <a:ea typeface="楷体" pitchFamily="49" charset="-122"/>
              </a:rPr>
              <a:t>56</a:t>
            </a:r>
            <a:r>
              <a:rPr lang="zh-CN" altLang="en-US" sz="2300" b="1" dirty="0" smtClean="0">
                <a:latin typeface="楷体" pitchFamily="49" charset="-122"/>
                <a:ea typeface="楷体" pitchFamily="49" charset="-122"/>
              </a:rPr>
              <a:t>学时    　       </a:t>
            </a:r>
            <a:r>
              <a:rPr lang="en-US" altLang="zh-CN" sz="23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300" b="1" dirty="0" smtClean="0">
                <a:latin typeface="楷体" pitchFamily="49" charset="-122"/>
                <a:ea typeface="楷体" pitchFamily="49" charset="-122"/>
              </a:rPr>
              <a:t>学时</a:t>
            </a:r>
            <a:r>
              <a:rPr lang="en-US" altLang="zh-CN" sz="2300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300" b="1" dirty="0" smtClean="0">
                <a:latin typeface="楷体" pitchFamily="49" charset="-122"/>
                <a:ea typeface="楷体" pitchFamily="49" charset="-122"/>
              </a:rPr>
              <a:t>周</a:t>
            </a: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zh-CN" altLang="en-US" sz="2300" b="1" dirty="0" smtClean="0">
                <a:latin typeface="楷体" pitchFamily="49" charset="-122"/>
                <a:ea typeface="楷体" pitchFamily="49" charset="-122"/>
              </a:rPr>
              <a:t>教    材 ：   计算机网络        （高教出版社）</a:t>
            </a: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zh-CN" altLang="en-US" sz="2300" b="1" dirty="0" smtClean="0">
                <a:latin typeface="楷体" pitchFamily="49" charset="-122"/>
                <a:ea typeface="楷体" pitchFamily="49" charset="-122"/>
              </a:rPr>
              <a:t>参考教材 ：</a:t>
            </a:r>
            <a:endParaRPr lang="zh-CN" altLang="en-US" sz="2300" b="1" dirty="0" smtClean="0"/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r>
              <a:rPr lang="en-US" altLang="zh-CN" sz="1900" b="1" dirty="0" smtClean="0">
                <a:latin typeface="+mn-ea"/>
                <a:ea typeface="新宋体" pitchFamily="49" charset="-122"/>
              </a:rPr>
              <a:t>1. 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《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Computer Networks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（第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5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版）》，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Andrew S. </a:t>
            </a:r>
            <a:r>
              <a:rPr lang="en-US" altLang="zh-CN" sz="1900" b="1" dirty="0" err="1" smtClean="0">
                <a:latin typeface="+mn-ea"/>
                <a:ea typeface="新宋体" pitchFamily="49" charset="-122"/>
              </a:rPr>
              <a:t>Tanebaum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，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2011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。</a:t>
            </a:r>
            <a:endParaRPr lang="en-US" altLang="zh-CN" sz="1900" b="1" dirty="0" smtClean="0">
              <a:latin typeface="+mn-ea"/>
              <a:ea typeface="新宋体" pitchFamily="49" charset="-122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r>
              <a:rPr lang="en-US" altLang="zh-CN" sz="1900" b="1" dirty="0" smtClean="0">
                <a:latin typeface="+mn-ea"/>
                <a:ea typeface="新宋体" pitchFamily="49" charset="-122"/>
              </a:rPr>
              <a:t>2. 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《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Computer Networks and Internets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》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, Douglas E. Comer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，</a:t>
            </a:r>
            <a:r>
              <a:rPr lang="en-US" altLang="zh-CN" sz="1900" b="1" dirty="0" err="1" smtClean="0">
                <a:latin typeface="+mn-ea"/>
                <a:ea typeface="新宋体" pitchFamily="49" charset="-122"/>
                <a:hlinkClick r:id="rId3"/>
              </a:rPr>
              <a:t>徐良贤译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等，机械工业出版社，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2000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。</a:t>
            </a:r>
            <a:endParaRPr lang="en-US" altLang="zh-CN" sz="1900" b="1" dirty="0" smtClean="0">
              <a:latin typeface="+mn-ea"/>
              <a:ea typeface="新宋体" pitchFamily="49" charset="-122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r>
              <a:rPr lang="en-US" altLang="zh-CN" sz="1900" b="1" dirty="0" smtClean="0">
                <a:latin typeface="+mn-ea"/>
                <a:ea typeface="新宋体" pitchFamily="49" charset="-122"/>
              </a:rPr>
              <a:t>3. 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《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TCP/IP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详解（卷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1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：协议）》，（美）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W. Richard Steven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著，范建华等译，谢希仁校，机械工业出版社，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2002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。</a:t>
            </a:r>
            <a:endParaRPr lang="en-US" altLang="zh-CN" sz="1900" b="1" dirty="0" smtClean="0">
              <a:latin typeface="+mn-ea"/>
              <a:ea typeface="新宋体" pitchFamily="49" charset="-122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r>
              <a:rPr lang="en-US" altLang="zh-CN" sz="1900" b="1" dirty="0" smtClean="0">
                <a:latin typeface="+mn-ea"/>
                <a:ea typeface="新宋体" pitchFamily="49" charset="-122"/>
              </a:rPr>
              <a:t>4. 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《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TCP/IP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详解（卷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3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：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TCP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事物协议、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HTTP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、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NNTP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和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UNIX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域协议）》，（美）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W. Richard Steven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著，胡谷雨等译，谢希仁校，机械工业出版社，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2001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。</a:t>
            </a:r>
            <a:endParaRPr lang="en-US" altLang="zh-CN" sz="1900" b="1" dirty="0" smtClean="0">
              <a:latin typeface="+mn-ea"/>
              <a:ea typeface="新宋体" pitchFamily="49" charset="-122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r>
              <a:rPr lang="en-US" altLang="zh-CN" sz="1900" b="1" dirty="0" smtClean="0">
                <a:latin typeface="+mn-ea"/>
                <a:ea typeface="新宋体" pitchFamily="49" charset="-122"/>
              </a:rPr>
              <a:t>5. 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《计算机网络（第</a:t>
            </a:r>
            <a:r>
              <a:rPr lang="zh-CN" altLang="en-US" sz="1900" b="1" dirty="0" smtClean="0">
                <a:latin typeface="+mn-ea"/>
                <a:ea typeface="新宋体" pitchFamily="49" charset="-122"/>
              </a:rPr>
              <a:t>五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版）》，</a:t>
            </a:r>
            <a:r>
              <a:rPr lang="zh-CN" altLang="en-US" sz="1900" b="1" dirty="0" smtClean="0">
                <a:latin typeface="+mn-ea"/>
                <a:ea typeface="新宋体" pitchFamily="49" charset="-122"/>
              </a:rPr>
              <a:t>普通高等教育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“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十</a:t>
            </a:r>
            <a:r>
              <a:rPr lang="zh-CN" altLang="en-US" sz="1900" b="1" dirty="0" smtClean="0">
                <a:latin typeface="+mn-ea"/>
                <a:ea typeface="新宋体" pitchFamily="49" charset="-122"/>
              </a:rPr>
              <a:t>一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五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”</a:t>
            </a:r>
            <a:r>
              <a:rPr lang="zh-CN" altLang="en-US" sz="1900" b="1" dirty="0" smtClean="0">
                <a:latin typeface="+mn-ea"/>
                <a:ea typeface="新宋体" pitchFamily="49" charset="-122"/>
              </a:rPr>
              <a:t>国家级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规划教材，</a:t>
            </a:r>
            <a:r>
              <a:rPr lang="zh-CN" altLang="en-US" sz="1900" b="1" dirty="0" smtClean="0">
                <a:latin typeface="+mn-ea"/>
                <a:ea typeface="新宋体" pitchFamily="49" charset="-122"/>
              </a:rPr>
              <a:t>谢希仁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等编</a:t>
            </a:r>
            <a:r>
              <a:rPr lang="zh-CN" altLang="en-US" sz="1900" b="1" dirty="0" smtClean="0">
                <a:latin typeface="+mn-ea"/>
                <a:ea typeface="新宋体" pitchFamily="49" charset="-122"/>
              </a:rPr>
              <a:t>著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，</a:t>
            </a:r>
            <a:r>
              <a:rPr lang="zh-CN" altLang="en-US" sz="1900" b="1" dirty="0" smtClean="0">
                <a:latin typeface="+mn-ea"/>
                <a:ea typeface="新宋体" pitchFamily="49" charset="-122"/>
              </a:rPr>
              <a:t>电子工业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出版社，</a:t>
            </a:r>
            <a:r>
              <a:rPr lang="en-US" altLang="zh-CN" sz="1900" b="1" smtClean="0">
                <a:latin typeface="+mn-ea"/>
                <a:ea typeface="新宋体" pitchFamily="49" charset="-122"/>
              </a:rPr>
              <a:t>2011</a:t>
            </a:r>
            <a:r>
              <a:rPr lang="zh-CN" altLang="zh-CN" sz="1900" b="1" smtClean="0">
                <a:latin typeface="+mn-ea"/>
                <a:ea typeface="新宋体" pitchFamily="49" charset="-122"/>
              </a:rPr>
              <a:t>。</a:t>
            </a:r>
            <a:endParaRPr lang="en-US" altLang="zh-CN" sz="1900" b="1" dirty="0" smtClean="0">
              <a:latin typeface="+mn-ea"/>
              <a:ea typeface="新宋体" pitchFamily="49" charset="-122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r>
              <a:rPr lang="en-US" altLang="zh-CN" sz="1900" b="1" dirty="0" smtClean="0">
                <a:latin typeface="+mn-ea"/>
                <a:ea typeface="新宋体" pitchFamily="49" charset="-122"/>
              </a:rPr>
              <a:t>6. 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《信息安全原理及应用》，阙喜戎等编著，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21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世纪大学本科计算机专业系列教材，清华大学出版社，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2003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。</a:t>
            </a:r>
            <a:endParaRPr lang="en-US" altLang="zh-CN" sz="1900" b="1" dirty="0" smtClean="0">
              <a:latin typeface="+mn-ea"/>
              <a:ea typeface="新宋体" pitchFamily="49" charset="-122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r>
              <a:rPr lang="en-US" altLang="zh-CN" sz="1900" b="1" dirty="0" smtClean="0">
                <a:latin typeface="+mn-ea"/>
                <a:ea typeface="新宋体" pitchFamily="49" charset="-122"/>
              </a:rPr>
              <a:t>7. 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《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IPv6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精髓》，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Silvia </a:t>
            </a:r>
            <a:r>
              <a:rPr lang="en-US" altLang="zh-CN" sz="1900" b="1" dirty="0" err="1" smtClean="0">
                <a:latin typeface="+mn-ea"/>
                <a:ea typeface="新宋体" pitchFamily="49" charset="-122"/>
              </a:rPr>
              <a:t>Hangen</a:t>
            </a:r>
            <a:r>
              <a:rPr lang="zh-CN" altLang="zh-CN" sz="1900" b="1" dirty="0" smtClean="0">
                <a:latin typeface="+mn-ea"/>
                <a:ea typeface="新宋体" pitchFamily="49" charset="-122"/>
              </a:rPr>
              <a:t>著，技桥译，清华大学出版社，</a:t>
            </a:r>
            <a:r>
              <a:rPr lang="en-US" altLang="zh-CN" sz="1900" b="1" dirty="0" smtClean="0">
                <a:latin typeface="+mn-ea"/>
                <a:ea typeface="新宋体" pitchFamily="49" charset="-122"/>
              </a:rPr>
              <a:t>2004</a:t>
            </a:r>
            <a:r>
              <a:rPr lang="zh-CN" altLang="zh-CN" sz="1900" b="1" dirty="0" smtClean="0">
                <a:latin typeface="新宋体" pitchFamily="49" charset="-122"/>
                <a:ea typeface="新宋体" pitchFamily="49" charset="-122"/>
              </a:rPr>
              <a:t>。</a:t>
            </a:r>
          </a:p>
          <a:p>
            <a:pPr lvl="1"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000" b="1" dirty="0" smtClean="0"/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相关课程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zh-CN" altLang="en-US" sz="2400" b="1" dirty="0" smtClean="0"/>
          </a:p>
          <a:p>
            <a:pPr lvl="1"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zh-CN" altLang="en-US" sz="2000" b="1" dirty="0" smtClean="0"/>
              <a:t>网络工程、网络协议分析、网络安全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>
                <a:solidFill>
                  <a:schemeClr val="tx1"/>
                </a:solidFill>
              </a:rPr>
              <a:pPr/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74346" y="0"/>
            <a:ext cx="4269654" cy="430887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0" scaled="1"/>
            <a:tileRect/>
          </a:gradFill>
          <a:effectLst>
            <a:innerShdw blurRad="63500" dist="50800" dir="5400000">
              <a:prstClr val="black">
                <a:alpha val="50000"/>
              </a:prstClr>
            </a:innerShdw>
            <a:softEdge rad="127000"/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College of Computer Science and Technology</a:t>
            </a:r>
          </a:p>
          <a:p>
            <a:pPr algn="r"/>
            <a:r>
              <a:rPr lang="zh-CN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计算机科学</a:t>
            </a:r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与</a:t>
            </a:r>
            <a:r>
              <a:rPr lang="zh-CN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技术学院</a:t>
            </a:r>
            <a:endParaRPr lang="zh-CN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60232" y="33265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476672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3648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课程介绍</a:t>
            </a:r>
            <a:endParaRPr lang="zh-CN" altLang="en-US" sz="36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0"/>
                            </p:stCondLst>
                            <p:childTnLst>
                              <p:par>
                                <p:cTn id="4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环状拓扑 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 Ring Topology</a:t>
            </a:r>
          </a:p>
          <a:p>
            <a:pPr algn="ctr"/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5" descr="RingTop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348880"/>
            <a:ext cx="4484344" cy="32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3"/>
          <p:cNvSpPr txBox="1">
            <a:spLocks noRot="1" noChangeArrowheads="1"/>
          </p:cNvSpPr>
          <p:nvPr/>
        </p:nvSpPr>
        <p:spPr>
          <a:xfrm>
            <a:off x="683568" y="1916832"/>
            <a:ext cx="3312368" cy="3816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环状拓扑的特点：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①易安装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②维护管理方便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③传输延迟大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混合型拓扑 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 Hybrid Topology</a:t>
            </a:r>
          </a:p>
          <a:p>
            <a:pPr algn="ctr"/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2060575"/>
            <a:ext cx="770572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胡   亮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4" descr="JLUNET-TOPU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484784"/>
            <a:ext cx="6851104" cy="2304255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、按作用范围分类</a:t>
            </a:r>
          </a:p>
          <a:p>
            <a:pPr>
              <a:buFont typeface="Wingdings" pitchFamily="2" charset="2"/>
              <a:buNone/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zh-CN" sz="2400" b="1" dirty="0" smtClean="0">
                <a:solidFill>
                  <a:srgbClr val="000000"/>
                </a:solidFill>
              </a:rPr>
              <a:t>①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局域网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(LAN—Local Area Network)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b="1" dirty="0" smtClean="0">
                <a:solidFill>
                  <a:srgbClr val="000000"/>
                </a:solidFill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城域网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(MAN—Metropolitan Area Network) </a:t>
            </a:r>
          </a:p>
          <a:p>
            <a:pPr>
              <a:buFont typeface="Wingdings" pitchFamily="2" charset="2"/>
              <a:buNone/>
            </a:pPr>
            <a:r>
              <a:rPr lang="zh-CN" altLang="zh-CN" sz="2400" b="1" dirty="0" smtClean="0">
                <a:solidFill>
                  <a:srgbClr val="000000"/>
                </a:solidFill>
              </a:rPr>
              <a:t>③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广域网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(WAN—Wide Area Network)</a:t>
            </a: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1.3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计算机网络的分类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99592" y="3933056"/>
            <a:ext cx="6048672" cy="2077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、按通信介质分类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 smtClean="0">
                <a:solidFill>
                  <a:srgbClr val="000000"/>
                </a:solidFill>
              </a:rPr>
              <a:t>①有线：同轴电缆、双绞线、光纤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 smtClean="0">
                <a:solidFill>
                  <a:srgbClr val="000000"/>
                </a:solidFill>
              </a:rPr>
              <a:t>②无线：卫星、微波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3744416" cy="21602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、按传播方式分类：</a:t>
            </a:r>
          </a:p>
          <a:p>
            <a:pPr>
              <a:buFont typeface="Wingdings" pitchFamily="2" charset="2"/>
              <a:buNone/>
            </a:pPr>
            <a:endParaRPr lang="zh-CN" altLang="en-US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①点对点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②广播网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1.3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计算机网络的分类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211960" y="4077072"/>
            <a:ext cx="4392488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、按通信速率分类：</a:t>
            </a:r>
          </a:p>
          <a:p>
            <a:pPr>
              <a:buFont typeface="Wingdings" pitchFamily="2" charset="2"/>
              <a:buNone/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①低速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:kbps—1.4Mbps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中速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:1.4Mbps—45Mbps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③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高速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:50Mbps—1000Mbps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1.3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计算机网络的分类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67544" y="1916832"/>
            <a:ext cx="3672408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、按使用范围分类：</a:t>
            </a:r>
          </a:p>
          <a:p>
            <a:pPr>
              <a:buFont typeface="Wingdings" pitchFamily="2" charset="2"/>
              <a:buNone/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①公用网          ②专用网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283968" y="1916832"/>
            <a:ext cx="4536504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、按网络控制方式分类：</a:t>
            </a:r>
          </a:p>
          <a:p>
            <a:endParaRPr lang="en-US" altLang="zh-CN" sz="2600" b="1" dirty="0" smtClean="0">
              <a:solidFill>
                <a:srgbClr val="000000"/>
              </a:solidFill>
            </a:endParaRPr>
          </a:p>
          <a:p>
            <a:r>
              <a:rPr lang="zh-CN" altLang="en-US" sz="2600" b="1" dirty="0" smtClean="0">
                <a:solidFill>
                  <a:srgbClr val="000000"/>
                </a:solidFill>
              </a:rPr>
              <a:t>①集中式      ②分布式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1979712" y="4149080"/>
            <a:ext cx="4680520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、按网络环境分类：</a:t>
            </a:r>
          </a:p>
          <a:p>
            <a:pPr>
              <a:buFont typeface="Wingdings" pitchFamily="2" charset="2"/>
              <a:buNone/>
            </a:pPr>
            <a:endParaRPr lang="zh-CN" altLang="en-US" sz="28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①部门网    ②企业网   ③校园网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592" y="692696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An overview of Computer Network – Working models</a:t>
            </a:r>
            <a:endParaRPr lang="zh-CN" altLang="en-US" sz="24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Rot="1" noChangeArrowheads="1"/>
          </p:cNvSpPr>
          <p:nvPr/>
        </p:nvSpPr>
        <p:spPr>
          <a:xfrm>
            <a:off x="323528" y="1772816"/>
            <a:ext cx="854075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Working models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Based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Client/Server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 to Peer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Based – IBM SNA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1960s to the beginnings the 1980s, data communication meant directly connecting CPU-less terminals to mainframe and minicomputers through IBM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Network Architecture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communications protocol.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IBM SNA</a:t>
            </a:r>
          </a:p>
        </p:txBody>
      </p:sp>
      <p:sp>
        <p:nvSpPr>
          <p:cNvPr id="328707" name="mainfrm"/>
          <p:cNvSpPr>
            <a:spLocks noEditPoints="1" noChangeArrowheads="1"/>
          </p:cNvSpPr>
          <p:nvPr/>
        </p:nvSpPr>
        <p:spPr bwMode="auto">
          <a:xfrm>
            <a:off x="3429000" y="2209800"/>
            <a:ext cx="1752600" cy="990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08" name="modem"/>
          <p:cNvSpPr>
            <a:spLocks noEditPoints="1" noChangeArrowheads="1"/>
          </p:cNvSpPr>
          <p:nvPr/>
        </p:nvSpPr>
        <p:spPr bwMode="auto">
          <a:xfrm>
            <a:off x="4038600" y="3581400"/>
            <a:ext cx="609600" cy="9144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09" name="Line 5"/>
          <p:cNvSpPr>
            <a:spLocks noChangeShapeType="1"/>
          </p:cNvSpPr>
          <p:nvPr/>
        </p:nvSpPr>
        <p:spPr bwMode="auto">
          <a:xfrm>
            <a:off x="4343400" y="3200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4876800" y="3810000"/>
            <a:ext cx="13716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SNA Gateway</a:t>
            </a: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5486400" y="2438400"/>
            <a:ext cx="15240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Mainframe</a:t>
            </a:r>
          </a:p>
        </p:txBody>
      </p:sp>
      <p:sp>
        <p:nvSpPr>
          <p:cNvPr id="328712" name="computr2"/>
          <p:cNvSpPr>
            <a:spLocks noEditPoints="1" noChangeArrowheads="1"/>
          </p:cNvSpPr>
          <p:nvPr/>
        </p:nvSpPr>
        <p:spPr bwMode="auto">
          <a:xfrm>
            <a:off x="457200" y="4648200"/>
            <a:ext cx="1274763" cy="96678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13" name="computr2"/>
          <p:cNvSpPr>
            <a:spLocks noEditPoints="1" noChangeArrowheads="1"/>
          </p:cNvSpPr>
          <p:nvPr/>
        </p:nvSpPr>
        <p:spPr bwMode="auto">
          <a:xfrm>
            <a:off x="2306638" y="5053013"/>
            <a:ext cx="1274762" cy="9667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14" name="computr2"/>
          <p:cNvSpPr>
            <a:spLocks noEditPoints="1" noChangeArrowheads="1"/>
          </p:cNvSpPr>
          <p:nvPr/>
        </p:nvSpPr>
        <p:spPr bwMode="auto">
          <a:xfrm>
            <a:off x="5049838" y="5029200"/>
            <a:ext cx="1274762" cy="96678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15" name="computr2"/>
          <p:cNvSpPr>
            <a:spLocks noEditPoints="1" noChangeArrowheads="1"/>
          </p:cNvSpPr>
          <p:nvPr/>
        </p:nvSpPr>
        <p:spPr bwMode="auto">
          <a:xfrm>
            <a:off x="7391400" y="4648200"/>
            <a:ext cx="1274763" cy="96678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16" name="Line 12"/>
          <p:cNvSpPr>
            <a:spLocks noChangeShapeType="1"/>
          </p:cNvSpPr>
          <p:nvPr/>
        </p:nvSpPr>
        <p:spPr bwMode="auto">
          <a:xfrm flipH="1">
            <a:off x="1600200" y="4038600"/>
            <a:ext cx="2438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28717" name="Line 13"/>
          <p:cNvSpPr>
            <a:spLocks noChangeShapeType="1"/>
          </p:cNvSpPr>
          <p:nvPr/>
        </p:nvSpPr>
        <p:spPr bwMode="auto">
          <a:xfrm flipH="1">
            <a:off x="3352800" y="4495800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28718" name="Line 14"/>
          <p:cNvSpPr>
            <a:spLocks noChangeShapeType="1"/>
          </p:cNvSpPr>
          <p:nvPr/>
        </p:nvSpPr>
        <p:spPr bwMode="auto">
          <a:xfrm>
            <a:off x="4648200" y="44958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28719" name="Line 15"/>
          <p:cNvSpPr>
            <a:spLocks noChangeShapeType="1"/>
          </p:cNvSpPr>
          <p:nvPr/>
        </p:nvSpPr>
        <p:spPr bwMode="auto">
          <a:xfrm>
            <a:off x="4648200" y="4267200"/>
            <a:ext cx="2895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381000" y="5791200"/>
            <a:ext cx="1219200" cy="32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Terminal</a:t>
            </a: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2286000" y="6172200"/>
            <a:ext cx="1219200" cy="32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Terminal</a:t>
            </a:r>
          </a:p>
        </p:txBody>
      </p:sp>
      <p:sp>
        <p:nvSpPr>
          <p:cNvPr id="328722" name="Text Box 18"/>
          <p:cNvSpPr txBox="1">
            <a:spLocks noChangeArrowheads="1"/>
          </p:cNvSpPr>
          <p:nvPr/>
        </p:nvSpPr>
        <p:spPr bwMode="auto">
          <a:xfrm>
            <a:off x="5105400" y="6151563"/>
            <a:ext cx="1219200" cy="325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Terminal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7467600" y="5791200"/>
            <a:ext cx="1219200" cy="325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Terminal</a:t>
            </a:r>
          </a:p>
        </p:txBody>
      </p:sp>
      <p:pic>
        <p:nvPicPr>
          <p:cNvPr id="20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1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22" name="TextBox 21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Client Server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301625" y="1905000"/>
            <a:ext cx="854075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Client/server computing combines the power of new desktop PCs with specialized servers that are not much larger than the desktop computers themselves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better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some load from server side to client side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machine could be both a server and client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560" y="548680"/>
            <a:ext cx="8229600" cy="854968"/>
          </a:xfrm>
        </p:spPr>
        <p:txBody>
          <a:bodyPr/>
          <a:lstStyle/>
          <a:p>
            <a:r>
              <a:rPr lang="en-US" altLang="zh-CN" sz="4000" dirty="0">
                <a:solidFill>
                  <a:srgbClr val="C00000"/>
                </a:solidFill>
              </a:rPr>
              <a:t>A client/server model architecture</a:t>
            </a:r>
          </a:p>
        </p:txBody>
      </p:sp>
      <p:sp>
        <p:nvSpPr>
          <p:cNvPr id="330755" name="computr3"/>
          <p:cNvSpPr>
            <a:spLocks noEditPoints="1" noChangeArrowheads="1"/>
          </p:cNvSpPr>
          <p:nvPr/>
        </p:nvSpPr>
        <p:spPr bwMode="auto">
          <a:xfrm>
            <a:off x="2590800" y="4191000"/>
            <a:ext cx="1524000" cy="6858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0756" name="computr3"/>
          <p:cNvSpPr>
            <a:spLocks noEditPoints="1" noChangeArrowheads="1"/>
          </p:cNvSpPr>
          <p:nvPr/>
        </p:nvSpPr>
        <p:spPr bwMode="auto">
          <a:xfrm>
            <a:off x="4419600" y="3429000"/>
            <a:ext cx="1524000" cy="6858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0757" name="computr3"/>
          <p:cNvSpPr>
            <a:spLocks noEditPoints="1" noChangeArrowheads="1"/>
          </p:cNvSpPr>
          <p:nvPr/>
        </p:nvSpPr>
        <p:spPr bwMode="auto">
          <a:xfrm>
            <a:off x="6400800" y="2209800"/>
            <a:ext cx="1524000" cy="6858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0758" name="computr2"/>
          <p:cNvSpPr>
            <a:spLocks noEditPoints="1" noChangeArrowheads="1"/>
          </p:cNvSpPr>
          <p:nvPr/>
        </p:nvSpPr>
        <p:spPr bwMode="auto">
          <a:xfrm>
            <a:off x="5410200" y="5410200"/>
            <a:ext cx="1524000" cy="83820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0759" name="Line 7"/>
          <p:cNvSpPr>
            <a:spLocks noChangeShapeType="1"/>
          </p:cNvSpPr>
          <p:nvPr/>
        </p:nvSpPr>
        <p:spPr bwMode="auto">
          <a:xfrm flipV="1">
            <a:off x="33528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0760" name="Line 8"/>
          <p:cNvSpPr>
            <a:spLocks noChangeShapeType="1"/>
          </p:cNvSpPr>
          <p:nvPr/>
        </p:nvSpPr>
        <p:spPr bwMode="auto">
          <a:xfrm>
            <a:off x="3352800" y="3810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0761" name="Line 9"/>
          <p:cNvSpPr>
            <a:spLocks noChangeShapeType="1"/>
          </p:cNvSpPr>
          <p:nvPr/>
        </p:nvSpPr>
        <p:spPr bwMode="auto">
          <a:xfrm>
            <a:off x="3429000" y="3048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0762" name="Line 10"/>
          <p:cNvSpPr>
            <a:spLocks noChangeShapeType="1"/>
          </p:cNvSpPr>
          <p:nvPr/>
        </p:nvSpPr>
        <p:spPr bwMode="auto">
          <a:xfrm flipV="1">
            <a:off x="5181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0763" name="Line 11"/>
          <p:cNvSpPr>
            <a:spLocks noChangeShapeType="1"/>
          </p:cNvSpPr>
          <p:nvPr/>
        </p:nvSpPr>
        <p:spPr bwMode="auto">
          <a:xfrm>
            <a:off x="6934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0764" name="computr3"/>
          <p:cNvSpPr>
            <a:spLocks noEditPoints="1" noChangeArrowheads="1"/>
          </p:cNvSpPr>
          <p:nvPr/>
        </p:nvSpPr>
        <p:spPr bwMode="auto">
          <a:xfrm>
            <a:off x="2362200" y="2057400"/>
            <a:ext cx="1524000" cy="6858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0765" name="Line 13"/>
          <p:cNvSpPr>
            <a:spLocks noChangeShapeType="1"/>
          </p:cNvSpPr>
          <p:nvPr/>
        </p:nvSpPr>
        <p:spPr bwMode="auto">
          <a:xfrm>
            <a:off x="34290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0766" name="Line 14"/>
          <p:cNvSpPr>
            <a:spLocks noChangeShapeType="1"/>
          </p:cNvSpPr>
          <p:nvPr/>
        </p:nvSpPr>
        <p:spPr bwMode="auto">
          <a:xfrm flipH="1" flipV="1">
            <a:off x="3810000" y="4953000"/>
            <a:ext cx="175260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0767" name="Line 15"/>
          <p:cNvSpPr>
            <a:spLocks noChangeShapeType="1"/>
          </p:cNvSpPr>
          <p:nvPr/>
        </p:nvSpPr>
        <p:spPr bwMode="auto">
          <a:xfrm flipV="1">
            <a:off x="3886200" y="40386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0768" name="Line 16"/>
          <p:cNvSpPr>
            <a:spLocks noChangeShapeType="1"/>
          </p:cNvSpPr>
          <p:nvPr/>
        </p:nvSpPr>
        <p:spPr bwMode="auto">
          <a:xfrm flipV="1">
            <a:off x="5638800" y="26670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0769" name="Line 17"/>
          <p:cNvSpPr>
            <a:spLocks noChangeShapeType="1"/>
          </p:cNvSpPr>
          <p:nvPr/>
        </p:nvSpPr>
        <p:spPr bwMode="auto">
          <a:xfrm flipH="1" flipV="1">
            <a:off x="3581400" y="2819400"/>
            <a:ext cx="8382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0770" name="Text Box 18"/>
          <p:cNvSpPr txBox="1">
            <a:spLocks noChangeArrowheads="1"/>
          </p:cNvSpPr>
          <p:nvPr/>
        </p:nvSpPr>
        <p:spPr bwMode="auto">
          <a:xfrm>
            <a:off x="6934200" y="5486400"/>
            <a:ext cx="1066800" cy="403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client</a:t>
            </a:r>
          </a:p>
        </p:txBody>
      </p:sp>
      <p:sp>
        <p:nvSpPr>
          <p:cNvPr id="330771" name="Text Box 19"/>
          <p:cNvSpPr txBox="1">
            <a:spLocks noChangeArrowheads="1"/>
          </p:cNvSpPr>
          <p:nvPr/>
        </p:nvSpPr>
        <p:spPr bwMode="auto">
          <a:xfrm>
            <a:off x="1752600" y="4953000"/>
            <a:ext cx="1066800" cy="714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Web Server</a:t>
            </a:r>
          </a:p>
        </p:txBody>
      </p:sp>
      <p:sp>
        <p:nvSpPr>
          <p:cNvPr id="330772" name="Text Box 20"/>
          <p:cNvSpPr txBox="1">
            <a:spLocks noChangeArrowheads="1"/>
          </p:cNvSpPr>
          <p:nvPr/>
        </p:nvSpPr>
        <p:spPr bwMode="auto">
          <a:xfrm>
            <a:off x="5943600" y="3886200"/>
            <a:ext cx="16002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Application Server</a:t>
            </a:r>
          </a:p>
        </p:txBody>
      </p:sp>
      <p:sp>
        <p:nvSpPr>
          <p:cNvPr id="330773" name="Text Box 21"/>
          <p:cNvSpPr txBox="1">
            <a:spLocks noChangeArrowheads="1"/>
          </p:cNvSpPr>
          <p:nvPr/>
        </p:nvSpPr>
        <p:spPr bwMode="auto">
          <a:xfrm>
            <a:off x="609600" y="2286000"/>
            <a:ext cx="1600200" cy="868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Faculty database Server</a:t>
            </a:r>
          </a:p>
        </p:txBody>
      </p:sp>
      <p:sp>
        <p:nvSpPr>
          <p:cNvPr id="330774" name="Text Box 22"/>
          <p:cNvSpPr txBox="1">
            <a:spLocks noChangeArrowheads="1"/>
          </p:cNvSpPr>
          <p:nvPr/>
        </p:nvSpPr>
        <p:spPr bwMode="auto">
          <a:xfrm>
            <a:off x="7391400" y="3094038"/>
            <a:ext cx="1600200" cy="868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Student database Server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3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24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接连接符 27"/>
            <p:cNvCxnSpPr/>
            <p:nvPr/>
          </p:nvCxnSpPr>
          <p:spPr>
            <a:xfrm>
              <a:off x="5076056" y="548680"/>
              <a:ext cx="406794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29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1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3648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教学内容及学时分布  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403648" y="1556792"/>
          <a:ext cx="6408712" cy="45365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57987"/>
                <a:gridCol w="2850725"/>
              </a:tblGrid>
              <a:tr h="4072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                  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                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r>
                        <a:rPr lang="zh-CN" altLang="zh-CN" sz="1800" dirty="0" smtClean="0"/>
                        <a:t>第一章</a:t>
                      </a:r>
                      <a:r>
                        <a:rPr lang="en-US" altLang="zh-CN" sz="1800" dirty="0" smtClean="0"/>
                        <a:t>     </a:t>
                      </a:r>
                      <a:r>
                        <a:rPr lang="zh-CN" altLang="zh-CN" sz="1800" dirty="0" smtClean="0"/>
                        <a:t> 概论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学时</a:t>
                      </a:r>
                      <a:endParaRPr lang="zh-CN" altLang="en-US" b="1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/>
                        <a:t>第二章</a:t>
                      </a:r>
                      <a:r>
                        <a:rPr lang="en-US" altLang="zh-CN" sz="1800" dirty="0" smtClean="0"/>
                        <a:t>      </a:t>
                      </a:r>
                      <a:r>
                        <a:rPr lang="zh-CN" altLang="zh-CN" sz="1800" dirty="0" smtClean="0"/>
                        <a:t>数据通信基础</a:t>
                      </a:r>
                      <a:endParaRPr lang="en-US" altLang="zh-CN" sz="18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8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b="1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第三章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物理层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3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第四章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数据链路层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6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第五章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网络层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8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第六章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传输层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4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第七章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局域网和广域网技术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8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第八章</a:t>
                      </a:r>
                      <a:r>
                        <a:rPr lang="en-US" altLang="zh-CN" sz="1800" kern="1200" dirty="0" smtClean="0"/>
                        <a:t>      TCP/IP</a:t>
                      </a:r>
                      <a:r>
                        <a:rPr lang="zh-CN" altLang="zh-CN" sz="1800" kern="1200" dirty="0" smtClean="0"/>
                        <a:t>协议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9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第九章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网络程序设计基础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3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第十章</a:t>
                      </a:r>
                      <a:r>
                        <a:rPr lang="en-US" altLang="zh-CN" sz="1800" kern="1200" dirty="0" smtClean="0"/>
                        <a:t>       Internet</a:t>
                      </a:r>
                      <a:r>
                        <a:rPr lang="zh-CN" altLang="zh-CN" sz="1800" kern="1200" dirty="0" smtClean="0"/>
                        <a:t>服务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/>
                        <a:t>2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1612776"/>
          </a:xfrm>
        </p:spPr>
        <p:txBody>
          <a:bodyPr>
            <a:normAutofit fontScale="62500" lnSpcReduction="20000"/>
          </a:bodyPr>
          <a:lstStyle/>
          <a:p>
            <a:pPr>
              <a:buBlip>
                <a:blip r:embed="rId2"/>
              </a:buBlip>
            </a:pPr>
            <a:r>
              <a:rPr lang="en-US" altLang="zh-CN" sz="7300" dirty="0" smtClean="0"/>
              <a:t>A new model to support large scale network resource sharing 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C00000"/>
                </a:solidFill>
              </a:rPr>
              <a:t>Peer to Peer Model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587152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An example of Peer to Peer Model</a:t>
            </a:r>
          </a:p>
        </p:txBody>
      </p:sp>
      <p:sp>
        <p:nvSpPr>
          <p:cNvPr id="332803" name="Cloud"/>
          <p:cNvSpPr>
            <a:spLocks noChangeAspect="1" noEditPoints="1" noChangeArrowheads="1"/>
          </p:cNvSpPr>
          <p:nvPr/>
        </p:nvSpPr>
        <p:spPr bwMode="auto">
          <a:xfrm>
            <a:off x="2819400" y="2743200"/>
            <a:ext cx="1447800" cy="9699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WAN</a:t>
            </a:r>
          </a:p>
        </p:txBody>
      </p:sp>
      <p:sp>
        <p:nvSpPr>
          <p:cNvPr id="332804" name="mainfrm"/>
          <p:cNvSpPr>
            <a:spLocks noEditPoints="1" noChangeArrowheads="1"/>
          </p:cNvSpPr>
          <p:nvPr/>
        </p:nvSpPr>
        <p:spPr bwMode="auto">
          <a:xfrm>
            <a:off x="1219200" y="2590800"/>
            <a:ext cx="1125538" cy="129698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2805" name="Line 5"/>
          <p:cNvSpPr>
            <a:spLocks noChangeShapeType="1"/>
          </p:cNvSpPr>
          <p:nvPr/>
        </p:nvSpPr>
        <p:spPr bwMode="auto">
          <a:xfrm>
            <a:off x="2362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2806" name="AutoShape 6"/>
          <p:cNvSpPr>
            <a:spLocks noChangeArrowheads="1"/>
          </p:cNvSpPr>
          <p:nvPr/>
        </p:nvSpPr>
        <p:spPr bwMode="auto">
          <a:xfrm>
            <a:off x="2133600" y="4038600"/>
            <a:ext cx="6096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07" name="Line 7"/>
          <p:cNvSpPr>
            <a:spLocks noChangeShapeType="1"/>
          </p:cNvSpPr>
          <p:nvPr/>
        </p:nvSpPr>
        <p:spPr bwMode="auto">
          <a:xfrm>
            <a:off x="16764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2808" name="Line 8"/>
          <p:cNvSpPr>
            <a:spLocks noChangeShapeType="1"/>
          </p:cNvSpPr>
          <p:nvPr/>
        </p:nvSpPr>
        <p:spPr bwMode="auto">
          <a:xfrm>
            <a:off x="16764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2809" name="Line 9"/>
          <p:cNvSpPr>
            <a:spLocks noChangeShapeType="1"/>
          </p:cNvSpPr>
          <p:nvPr/>
        </p:nvSpPr>
        <p:spPr bwMode="auto">
          <a:xfrm flipV="1">
            <a:off x="4191000" y="24384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2810" name="computr3"/>
          <p:cNvSpPr>
            <a:spLocks noEditPoints="1" noChangeArrowheads="1"/>
          </p:cNvSpPr>
          <p:nvPr/>
        </p:nvSpPr>
        <p:spPr bwMode="auto">
          <a:xfrm>
            <a:off x="6019800" y="1905000"/>
            <a:ext cx="838200" cy="8382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2811" name="AutoShape 11"/>
          <p:cNvSpPr>
            <a:spLocks noChangeArrowheads="1"/>
          </p:cNvSpPr>
          <p:nvPr/>
        </p:nvSpPr>
        <p:spPr bwMode="auto">
          <a:xfrm>
            <a:off x="7086600" y="2057400"/>
            <a:ext cx="6096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12" name="Line 12"/>
          <p:cNvSpPr>
            <a:spLocks noChangeShapeType="1"/>
          </p:cNvSpPr>
          <p:nvPr/>
        </p:nvSpPr>
        <p:spPr bwMode="auto">
          <a:xfrm>
            <a:off x="67056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2813" name="computr3"/>
          <p:cNvSpPr>
            <a:spLocks noEditPoints="1" noChangeArrowheads="1"/>
          </p:cNvSpPr>
          <p:nvPr/>
        </p:nvSpPr>
        <p:spPr bwMode="auto">
          <a:xfrm>
            <a:off x="6096000" y="3124200"/>
            <a:ext cx="838200" cy="8382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2814" name="AutoShape 14"/>
          <p:cNvSpPr>
            <a:spLocks noChangeArrowheads="1"/>
          </p:cNvSpPr>
          <p:nvPr/>
        </p:nvSpPr>
        <p:spPr bwMode="auto">
          <a:xfrm>
            <a:off x="7162800" y="3276600"/>
            <a:ext cx="6096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15" name="Line 15"/>
          <p:cNvSpPr>
            <a:spLocks noChangeShapeType="1"/>
          </p:cNvSpPr>
          <p:nvPr/>
        </p:nvSpPr>
        <p:spPr bwMode="auto">
          <a:xfrm>
            <a:off x="67818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2816" name="computr3"/>
          <p:cNvSpPr>
            <a:spLocks noEditPoints="1" noChangeArrowheads="1"/>
          </p:cNvSpPr>
          <p:nvPr/>
        </p:nvSpPr>
        <p:spPr bwMode="auto">
          <a:xfrm>
            <a:off x="6172200" y="5257800"/>
            <a:ext cx="838200" cy="8382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2817" name="AutoShape 17"/>
          <p:cNvSpPr>
            <a:spLocks noChangeArrowheads="1"/>
          </p:cNvSpPr>
          <p:nvPr/>
        </p:nvSpPr>
        <p:spPr bwMode="auto">
          <a:xfrm>
            <a:off x="7239000" y="5410200"/>
            <a:ext cx="6096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auto">
          <a:xfrm>
            <a:off x="6858000" y="563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2819" name="Cloud"/>
          <p:cNvSpPr>
            <a:spLocks noChangeAspect="1" noEditPoints="1" noChangeArrowheads="1"/>
          </p:cNvSpPr>
          <p:nvPr/>
        </p:nvSpPr>
        <p:spPr bwMode="auto">
          <a:xfrm>
            <a:off x="4648200" y="4343400"/>
            <a:ext cx="1066800" cy="7159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WAN</a:t>
            </a:r>
          </a:p>
        </p:txBody>
      </p:sp>
      <p:sp>
        <p:nvSpPr>
          <p:cNvPr id="332820" name="Line 20"/>
          <p:cNvSpPr>
            <a:spLocks noChangeShapeType="1"/>
          </p:cNvSpPr>
          <p:nvPr/>
        </p:nvSpPr>
        <p:spPr bwMode="auto">
          <a:xfrm>
            <a:off x="3962400" y="3581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2821" name="Line 21"/>
          <p:cNvSpPr>
            <a:spLocks noChangeShapeType="1"/>
          </p:cNvSpPr>
          <p:nvPr/>
        </p:nvSpPr>
        <p:spPr bwMode="auto">
          <a:xfrm>
            <a:off x="5410200" y="4953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2822" name="Line 22"/>
          <p:cNvSpPr>
            <a:spLocks noChangeShapeType="1"/>
          </p:cNvSpPr>
          <p:nvPr/>
        </p:nvSpPr>
        <p:spPr bwMode="auto">
          <a:xfrm>
            <a:off x="4343400" y="32766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332823" name="Group 23"/>
          <p:cNvGraphicFramePr>
            <a:graphicFrameLocks noGrp="1"/>
          </p:cNvGraphicFramePr>
          <p:nvPr>
            <p:ph idx="1"/>
          </p:nvPr>
        </p:nvGraphicFramePr>
        <p:xfrm>
          <a:off x="395536" y="4663440"/>
          <a:ext cx="4191000" cy="1584960"/>
        </p:xfrm>
        <a:graphic>
          <a:graphicData uri="http://schemas.openxmlformats.org/drawingml/2006/table">
            <a:tbl>
              <a:tblPr/>
              <a:tblGrid>
                <a:gridCol w="1397000"/>
                <a:gridCol w="1397000"/>
                <a:gridCol w="1397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Music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Contributor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Swan Lake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192.0.0.1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201.0.0.3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201.4.0.3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2845" name="Text Box 45"/>
          <p:cNvSpPr txBox="1">
            <a:spLocks noChangeArrowheads="1"/>
          </p:cNvSpPr>
          <p:nvPr/>
        </p:nvSpPr>
        <p:spPr bwMode="auto">
          <a:xfrm>
            <a:off x="7848600" y="2239963"/>
            <a:ext cx="762000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John</a:t>
            </a:r>
          </a:p>
        </p:txBody>
      </p:sp>
      <p:sp>
        <p:nvSpPr>
          <p:cNvPr id="332846" name="Text Box 46"/>
          <p:cNvSpPr txBox="1">
            <a:spLocks noChangeArrowheads="1"/>
          </p:cNvSpPr>
          <p:nvPr/>
        </p:nvSpPr>
        <p:spPr bwMode="auto">
          <a:xfrm>
            <a:off x="7924800" y="3352800"/>
            <a:ext cx="7620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Alice</a:t>
            </a:r>
          </a:p>
        </p:txBody>
      </p:sp>
      <p:sp>
        <p:nvSpPr>
          <p:cNvPr id="332847" name="Text Box 47"/>
          <p:cNvSpPr txBox="1">
            <a:spLocks noChangeArrowheads="1"/>
          </p:cNvSpPr>
          <p:nvPr/>
        </p:nvSpPr>
        <p:spPr bwMode="auto">
          <a:xfrm>
            <a:off x="8001000" y="5516563"/>
            <a:ext cx="838200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David</a:t>
            </a:r>
          </a:p>
        </p:txBody>
      </p:sp>
      <p:sp>
        <p:nvSpPr>
          <p:cNvPr id="332848" name="Text Box 48"/>
          <p:cNvSpPr txBox="1">
            <a:spLocks noChangeArrowheads="1"/>
          </p:cNvSpPr>
          <p:nvPr/>
        </p:nvSpPr>
        <p:spPr bwMode="auto">
          <a:xfrm>
            <a:off x="1219200" y="2057400"/>
            <a:ext cx="9906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Server</a:t>
            </a:r>
          </a:p>
        </p:txBody>
      </p:sp>
      <p:sp>
        <p:nvSpPr>
          <p:cNvPr id="332849" name="Text Box 49"/>
          <p:cNvSpPr txBox="1">
            <a:spLocks noChangeArrowheads="1"/>
          </p:cNvSpPr>
          <p:nvPr/>
        </p:nvSpPr>
        <p:spPr bwMode="auto">
          <a:xfrm>
            <a:off x="2819400" y="4114800"/>
            <a:ext cx="1066800" cy="50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Directory service</a:t>
            </a:r>
          </a:p>
        </p:txBody>
      </p:sp>
      <p:sp>
        <p:nvSpPr>
          <p:cNvPr id="332850" name="Text Box 50"/>
          <p:cNvSpPr txBox="1">
            <a:spLocks noChangeArrowheads="1"/>
          </p:cNvSpPr>
          <p:nvPr/>
        </p:nvSpPr>
        <p:spPr bwMode="auto">
          <a:xfrm>
            <a:off x="7010400" y="2667000"/>
            <a:ext cx="1219200" cy="50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John’s data for sharing</a:t>
            </a:r>
          </a:p>
        </p:txBody>
      </p:sp>
      <p:sp>
        <p:nvSpPr>
          <p:cNvPr id="332851" name="Text Box 51"/>
          <p:cNvSpPr txBox="1">
            <a:spLocks noChangeArrowheads="1"/>
          </p:cNvSpPr>
          <p:nvPr/>
        </p:nvSpPr>
        <p:spPr bwMode="auto">
          <a:xfrm>
            <a:off x="7086600" y="3962400"/>
            <a:ext cx="1219200" cy="50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Alice’s data for sharing</a:t>
            </a:r>
          </a:p>
        </p:txBody>
      </p:sp>
      <p:sp>
        <p:nvSpPr>
          <p:cNvPr id="332852" name="Text Box 52"/>
          <p:cNvSpPr txBox="1">
            <a:spLocks noChangeArrowheads="1"/>
          </p:cNvSpPr>
          <p:nvPr/>
        </p:nvSpPr>
        <p:spPr bwMode="auto">
          <a:xfrm>
            <a:off x="7010400" y="6045200"/>
            <a:ext cx="1371600" cy="50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David’s data for sharing</a:t>
            </a:r>
          </a:p>
        </p:txBody>
      </p:sp>
      <p:sp>
        <p:nvSpPr>
          <p:cNvPr id="332853" name="Freeform 53"/>
          <p:cNvSpPr>
            <a:spLocks/>
          </p:cNvSpPr>
          <p:nvPr/>
        </p:nvSpPr>
        <p:spPr bwMode="auto">
          <a:xfrm>
            <a:off x="4152900" y="3403600"/>
            <a:ext cx="2019300" cy="1854200"/>
          </a:xfrm>
          <a:custGeom>
            <a:avLst/>
            <a:gdLst/>
            <a:ahLst/>
            <a:cxnLst>
              <a:cxn ang="0">
                <a:pos x="1176" y="16"/>
              </a:cxn>
              <a:cxn ang="0">
                <a:pos x="648" y="16"/>
              </a:cxn>
              <a:cxn ang="0">
                <a:pos x="72" y="112"/>
              </a:cxn>
              <a:cxn ang="0">
                <a:pos x="216" y="304"/>
              </a:cxn>
              <a:cxn ang="0">
                <a:pos x="552" y="544"/>
              </a:cxn>
              <a:cxn ang="0">
                <a:pos x="1272" y="1168"/>
              </a:cxn>
            </a:cxnLst>
            <a:rect l="0" t="0" r="r" b="b"/>
            <a:pathLst>
              <a:path w="1272" h="1168">
                <a:moveTo>
                  <a:pt x="1176" y="16"/>
                </a:moveTo>
                <a:cubicBezTo>
                  <a:pt x="1004" y="8"/>
                  <a:pt x="832" y="0"/>
                  <a:pt x="648" y="16"/>
                </a:cubicBezTo>
                <a:cubicBezTo>
                  <a:pt x="464" y="32"/>
                  <a:pt x="144" y="64"/>
                  <a:pt x="72" y="112"/>
                </a:cubicBezTo>
                <a:cubicBezTo>
                  <a:pt x="0" y="160"/>
                  <a:pt x="136" y="232"/>
                  <a:pt x="216" y="304"/>
                </a:cubicBezTo>
                <a:cubicBezTo>
                  <a:pt x="296" y="376"/>
                  <a:pt x="376" y="400"/>
                  <a:pt x="552" y="544"/>
                </a:cubicBezTo>
                <a:cubicBezTo>
                  <a:pt x="728" y="688"/>
                  <a:pt x="1152" y="1064"/>
                  <a:pt x="1272" y="116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32854" name="Line 54"/>
          <p:cNvSpPr>
            <a:spLocks noChangeShapeType="1"/>
          </p:cNvSpPr>
          <p:nvPr/>
        </p:nvSpPr>
        <p:spPr bwMode="auto">
          <a:xfrm flipH="1" flipV="1">
            <a:off x="2438400" y="3048000"/>
            <a:ext cx="350520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37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直接连接符 37"/>
            <p:cNvCxnSpPr/>
            <p:nvPr/>
          </p:nvCxnSpPr>
          <p:spPr>
            <a:xfrm>
              <a:off x="5076056" y="548680"/>
              <a:ext cx="406794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31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564904"/>
            <a:ext cx="7427168" cy="3096344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计算机网定络是个复杂的系统，在计算机网络的设计和实现中需要进行分层处理，每层完成特定的功能，各层协调起来实现整个网络系统。</a:t>
            </a: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1.4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网络分层体系结构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网络协议：</a:t>
            </a:r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通信双方必须遵守的规则、标准、约定。</a:t>
            </a:r>
            <a:endParaRPr lang="en-US" altLang="zh-CN" sz="24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网络协议三要素：</a:t>
            </a:r>
            <a:endParaRPr lang="en-US" altLang="zh-CN" sz="24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语法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--</a:t>
            </a:r>
            <a:r>
              <a:rPr lang="zh-CN" altLang="en-US" sz="2000" b="1" dirty="0" smtClean="0">
                <a:solidFill>
                  <a:srgbClr val="000000"/>
                </a:solidFill>
                <a:latin typeface="+mn-ea"/>
              </a:rPr>
              <a:t>数据与控制信息的结构或格式。如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:</a:t>
            </a:r>
            <a:r>
              <a:rPr lang="zh-CN" altLang="en-US" sz="2000" b="1" dirty="0" smtClean="0">
                <a:solidFill>
                  <a:srgbClr val="000000"/>
                </a:solidFill>
                <a:latin typeface="+mn-ea"/>
              </a:rPr>
              <a:t>数据的格式、电平等。</a:t>
            </a:r>
          </a:p>
          <a:p>
            <a:pPr>
              <a:buBlip>
                <a:blip r:embed="rId3"/>
              </a:buBlip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语义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--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控制信息的功能及动作。</a:t>
            </a:r>
          </a:p>
          <a:p>
            <a:pPr>
              <a:buBlip>
                <a:blip r:embed="rId3"/>
              </a:buBlip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时序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--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信息的同步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速度匹配。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9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1.4.1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网络协议和分层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体系结构：</a:t>
            </a:r>
            <a:endParaRPr lang="en-US" altLang="zh-CN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计算机网络的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各个层次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及其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协议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的集合称为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体系结构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网络体系结构是抽象的，是对功能的精确描述。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其功能的实现是具体的，是真正运行的硬件和软件。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1.4.1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网络协议和分层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2060848"/>
            <a:ext cx="2386608" cy="331236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网络协议分层的优点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</a:rPr>
              <a:t>     ①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独立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</a:rPr>
              <a:t>     ②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灵活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</a:rPr>
              <a:t>     ③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模块化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</a:rPr>
              <a:t>     ④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易于维护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</a:rPr>
              <a:t>     ⑤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标准化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1.4.1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网络协议和分层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716016" y="2060848"/>
            <a:ext cx="3528392" cy="33123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Blip>
                <a:blip r:embed="rId2"/>
              </a:buBlip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网络协议分层的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主要原则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00"/>
                </a:solidFill>
              </a:rPr>
              <a:t>      ①功能相近的分在一层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20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00"/>
                </a:solidFill>
              </a:rPr>
              <a:t>      ②每层的功能明确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20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00"/>
                </a:solidFill>
              </a:rPr>
              <a:t>       ③边界信息要尽量少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84784"/>
            <a:ext cx="6912768" cy="4525963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国际标准化组织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ISO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于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1984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年制定了开放系统互连参考模型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OSI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模型的作用：解决网络之间不能兼容和不能通信的问题。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模型的内容：分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个层次，每层解决一个问题 ，共同描述计算机通信的过程。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1.4.3 OSI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参考模型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47664" y="2852936"/>
            <a:ext cx="5976664" cy="830997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zh-CN" sz="2400" b="1" i="1" dirty="0">
                <a:latin typeface="Times" charset="0"/>
                <a:ea typeface="宋体" charset="-122"/>
              </a:rPr>
              <a:t>ISO is the organization. </a:t>
            </a:r>
            <a:br>
              <a:rPr lang="en-US" altLang="zh-CN" sz="2400" b="1" i="1" dirty="0">
                <a:latin typeface="Times" charset="0"/>
                <a:ea typeface="宋体" charset="-122"/>
              </a:rPr>
            </a:br>
            <a:r>
              <a:rPr lang="en-US" altLang="zh-CN" sz="2400" b="1" i="1" dirty="0">
                <a:latin typeface="Times" charset="0"/>
                <a:ea typeface="宋体" charset="-122"/>
              </a:rPr>
              <a:t>OSI is the model.</a:t>
            </a:r>
            <a:endParaRPr lang="en-US" altLang="zh-CN" sz="24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" charset="0"/>
              <a:ea typeface="宋体" charset="-12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276872"/>
            <a:ext cx="1656184" cy="557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71600" y="836712"/>
          <a:ext cx="7488237" cy="5544616"/>
        </p:xfrm>
        <a:graphic>
          <a:graphicData uri="http://schemas.openxmlformats.org/presentationml/2006/ole">
            <p:oleObj spid="_x0000_s1026" name="Visio" r:id="rId4" imgW="6331320" imgH="5247720" progId="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功能：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规定了机械的、电气的、功能的、规程的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个特性，负责如何将计算机连接到通信媒体上。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机械特性：</a:t>
            </a:r>
            <a:r>
              <a:rPr lang="zh-CN" altLang="en-US" sz="2400" dirty="0" smtClean="0">
                <a:solidFill>
                  <a:srgbClr val="000000"/>
                </a:solidFill>
              </a:rPr>
              <a:t>定义连接头、机械尺寸、通信媒体等。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电气特性：</a:t>
            </a:r>
            <a:r>
              <a:rPr lang="zh-CN" altLang="en-US" sz="2400" dirty="0" smtClean="0">
                <a:solidFill>
                  <a:srgbClr val="000000"/>
                </a:solidFill>
              </a:rPr>
              <a:t>信号电平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</a:rPr>
              <a:t>编码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</a:rPr>
              <a:t>数据传输率</a:t>
            </a:r>
            <a:r>
              <a:rPr lang="en-US" altLang="zh-CN" sz="2400" dirty="0" smtClean="0">
                <a:solidFill>
                  <a:srgbClr val="000000"/>
                </a:solidFill>
              </a:rPr>
              <a:t>.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功能特性：</a:t>
            </a:r>
            <a:r>
              <a:rPr lang="zh-CN" altLang="en-US" sz="2400" dirty="0" smtClean="0">
                <a:solidFill>
                  <a:srgbClr val="000000"/>
                </a:solidFill>
              </a:rPr>
              <a:t>信号之间的关系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</a:rPr>
              <a:t>数据线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</a:rPr>
              <a:t>控制线等。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规程特性：</a:t>
            </a:r>
            <a:r>
              <a:rPr lang="zh-CN" altLang="en-US" sz="2400" dirty="0" smtClean="0">
                <a:solidFill>
                  <a:srgbClr val="000000"/>
                </a:solidFill>
              </a:rPr>
              <a:t>数据交换的控制步骤。</a:t>
            </a:r>
          </a:p>
          <a:p>
            <a:endParaRPr lang="zh-CN" altLang="en-US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物理层数据传输的单位是比特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00"/>
                </a:solidFill>
                <a:ea typeface="黑体" pitchFamily="49" charset="-122"/>
              </a:rPr>
              <a:t>Bit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物理层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(Physical)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物理层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(Physical)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8058150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556792"/>
            <a:ext cx="663508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1.1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计算机网络发展、功能和组成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1.2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计算机网络的拓扑结构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1.3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计算机网络的分类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1.4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网络分层体系结构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1.5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实体间通信与服务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1.6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网络互连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1.7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计算机网络的性能</a:t>
            </a:r>
          </a:p>
          <a:p>
            <a:pPr marL="342900" lvl="1" indent="-342900"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3648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第一章  概论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(Introduction)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帧同步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: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传输的信息单位是帧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(Frame)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差错控制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: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为上层提供可靠链路。</a:t>
            </a: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流量控制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: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处理输入数据的速率。</a:t>
            </a: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链路管理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: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链路的建立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维持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拆除。</a:t>
            </a:r>
          </a:p>
          <a:p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数据链路层处理相邻节点的数据传输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传输的数据单元是</a:t>
            </a:r>
            <a:r>
              <a:rPr lang="en-US" altLang="zh-CN" sz="2800" b="1" dirty="0" smtClean="0">
                <a:solidFill>
                  <a:srgbClr val="000000"/>
                </a:solidFill>
                <a:ea typeface="黑体" pitchFamily="49" charset="-122"/>
              </a:rPr>
              <a:t>Frame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3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数据链路层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(Data-Link)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数据链路层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(Data-Link)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8280920" cy="401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6491064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任务：交换、路由、拥塞控制、网际互连</a:t>
            </a:r>
          </a:p>
          <a:p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网络层处理任意节点的数据传输</a:t>
            </a:r>
            <a:endParaRPr lang="en-US" altLang="zh-CN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传输的信息单位是分组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00"/>
                </a:solidFill>
                <a:ea typeface="黑体" pitchFamily="49" charset="-122"/>
              </a:rPr>
              <a:t>Packet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buBlip>
                <a:blip r:embed="rId3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网络层（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Network)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网络层（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Network)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300" y="1809750"/>
            <a:ext cx="76327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52596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端到端的通信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把数据可靠的从一端用户进程送到另一端用户进程。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端到端的流量控制</a:t>
            </a: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端到端的差错控制</a:t>
            </a:r>
          </a:p>
          <a:p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传输的信息单元是报文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00"/>
                </a:solidFill>
                <a:ea typeface="黑体" pitchFamily="49" charset="-122"/>
              </a:rPr>
              <a:t>Message)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传输层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(Transport)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传输层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(Transport)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550" y="1676400"/>
            <a:ext cx="85280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89269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两个计算机上的用户进程建立连接，双方互相确认身份，协商会话连接的细节。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会话层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(Session)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92896"/>
            <a:ext cx="8235950" cy="388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576064"/>
          </a:xfrm>
        </p:spPr>
        <p:txBody>
          <a:bodyPr anchor="t"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dirty="0" smtClean="0">
                <a:solidFill>
                  <a:srgbClr val="000000"/>
                </a:solidFill>
              </a:rPr>
              <a:t>解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决用户信息的语法问题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对用户数据进行翻译、编码和变换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表示层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(Presentation)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276872"/>
            <a:ext cx="7961313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72008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处理用户的数据和信息，完成用户所希望的实际任务。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应用层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(Application)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492896"/>
            <a:ext cx="8062912" cy="35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7953375" cy="41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OSI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参考模型各层功能总结</a:t>
            </a:r>
          </a:p>
        </p:txBody>
      </p:sp>
      <p:cxnSp>
        <p:nvCxnSpPr>
          <p:cNvPr id="18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、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计算机网络的演变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</a:rPr>
              <a:t>①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具有通信功能的联机系统：终端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线路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计算机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00"/>
                </a:solidFill>
              </a:rPr>
              <a:t>②具有通信功能的分时系统：终端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集中器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计算机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2000" b="1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00"/>
                </a:solidFill>
              </a:rPr>
              <a:t>③计算机网络：独立的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计算机互连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00"/>
                </a:solidFill>
              </a:rPr>
              <a:t>④国际标准化网络：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开放式标准计算机网络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1.1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计算机网络发展、功能和组成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TCP/IP:(Transmission Control Protocol/ Internet Protocol) 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是世界上最大的计算机网络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Internet 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运行的基础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, 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是目前应用最广泛的网络通信协议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</a:rPr>
              <a:t>OSI/RM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的制定具有十分重大的意义，但是由于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TCP/IP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协议得到普遍使用，所以在计算机网络领域一般认为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TCP/IP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是事实上的工业标准，在实际运行的系统中采用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OSI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模型的并不多。尽管如此，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OSI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模型仍然对建立计算机网络具有重要的指导意义。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1.4.4 TCP/IP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网络体系结构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27584" y="692696"/>
            <a:ext cx="7777162" cy="5729758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所有关于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Internet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网络的正式标准都以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RFC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Request for Comment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）文档出版。出版的目的只是为了提供相关的信息。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RFC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文档的每一项都用一个数字来标识，例如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RFC983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，数字值越大说明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RFC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文档的内容越新。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所有的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RFC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文档都可以网络上免费获得。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hlinkClick r:id="rId3"/>
              </a:rPr>
              <a:t>http://www.cnpaf.net/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中国协议分析网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RFC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文档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在计算机网络中，每层的功能由该层的实体来实现，下层实体为上层实体提供服务。上层通过下层的服务完成自己的功能。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1.5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实体间通信与服务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层间通信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: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同一节点上相邻层次的通信。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对等层间通信：不同的网络节点上对等层间的通信。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实通信：层间通信和物理层之间的通信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虚通信：除物理层之外，对等层间的通信。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1.5.1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层间通信与对等层间通信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39750" y="476250"/>
            <a:ext cx="8280400" cy="5899150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72816"/>
            <a:ext cx="6995120" cy="452596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数据在网络中各节点内是沿层次传送的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.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每层为其上面各层提供专门的通信服务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.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也就是说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每层完成的功能是其上各层工作的基础。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层向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N+1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层提供服务。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层是服务提供者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,N+1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层是用户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服务是通过一组服务原语来执行的。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1.5.2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服务与数据单元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层间接口处提供服务的地方称为服务访问点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SAP (Service Access Point) 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相邻层在提供服务的过程中要传递信息，这些信息称为服务数据单元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SDU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Service Data Unit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）。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对等层间交换的信息单位称为协议数据单元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PDU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Protocol Data Unit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）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1.5.2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服务与数据单元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132857"/>
            <a:ext cx="7355160" cy="403244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层的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PDU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由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层的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SDU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加上该层的协议控制信息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PCI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Protocol Control Information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）构成。</a:t>
            </a: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(N+1)PDU --〉(N)SDU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(N)SDU+(N)PCI --〉(N)PDU</a:t>
            </a: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1.5.2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服务与数据单元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1.5.2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服务与数据单元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43608" y="1988840"/>
            <a:ext cx="7285929" cy="3672408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21 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世纪的重要特征就是数字化、网络化和信息化，它是一个以网络为核心的信息时代。</a:t>
            </a:r>
            <a:endParaRPr lang="en-US" altLang="zh-CN" sz="24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网络是指“三网”，即电信网络、有线电视网络和计算机网络。</a:t>
            </a:r>
            <a:endParaRPr lang="en-US" altLang="zh-CN" sz="24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发展最快的并起到核心作用的是计算机网络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 </a:t>
            </a:r>
          </a:p>
          <a:p>
            <a:pPr>
              <a:buBlip>
                <a:blip r:embed="rId2"/>
              </a:buBlip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现在人们的生活、工作、学习和交往都已离不开因特网。</a:t>
            </a: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196752"/>
            <a:ext cx="6624736" cy="491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67744" y="5733256"/>
            <a:ext cx="420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zh-CN">
              <a:latin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2060848"/>
            <a:ext cx="553998" cy="33843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各种数据单元的关系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52596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sz="2400" dirty="0" smtClean="0"/>
              <a:t>(N+1)PDU</a:t>
            </a:r>
            <a:r>
              <a:rPr lang="zh-CN" altLang="en-US" sz="2400" dirty="0" smtClean="0"/>
              <a:t>是通过</a:t>
            </a:r>
            <a:r>
              <a:rPr lang="en-US" altLang="zh-CN" sz="2400" dirty="0" smtClean="0"/>
              <a:t>(N)SDU</a:t>
            </a:r>
            <a:r>
              <a:rPr lang="zh-CN" altLang="en-US" sz="2400" dirty="0" smtClean="0"/>
              <a:t>传递到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层，加上</a:t>
            </a:r>
            <a:r>
              <a:rPr lang="en-US" altLang="zh-CN" sz="2400" dirty="0" smtClean="0"/>
              <a:t>(N) PCI</a:t>
            </a:r>
            <a:r>
              <a:rPr lang="zh-CN" altLang="en-US" sz="2400" dirty="0" smtClean="0"/>
              <a:t>后构成</a:t>
            </a:r>
            <a:r>
              <a:rPr lang="en-US" altLang="zh-CN" sz="2400" dirty="0" smtClean="0"/>
              <a:t>(N)PDU</a:t>
            </a:r>
            <a:r>
              <a:rPr lang="zh-CN" altLang="en-US" sz="2400" dirty="0" smtClean="0"/>
              <a:t>的。看上去似乎</a:t>
            </a:r>
            <a:r>
              <a:rPr lang="en-US" altLang="zh-CN" sz="2400" dirty="0" smtClean="0"/>
              <a:t>(N+1)PDU</a:t>
            </a:r>
            <a:r>
              <a:rPr lang="zh-CN" altLang="en-US" sz="2400" dirty="0" smtClean="0"/>
              <a:t>就等同于</a:t>
            </a:r>
            <a:r>
              <a:rPr lang="en-US" altLang="zh-CN" sz="2400" dirty="0" smtClean="0"/>
              <a:t>(N)SDU</a:t>
            </a:r>
            <a:r>
              <a:rPr lang="zh-CN" altLang="en-US" sz="2400" dirty="0" smtClean="0"/>
              <a:t>，虽然在许多情况下确实如此，但却并不总是这样。有时可以将多个</a:t>
            </a:r>
            <a:r>
              <a:rPr lang="en-US" altLang="zh-CN" sz="2400" dirty="0" smtClean="0"/>
              <a:t>(N+1)PDU</a:t>
            </a:r>
            <a:r>
              <a:rPr lang="zh-CN" altLang="en-US" sz="2400" dirty="0" smtClean="0"/>
              <a:t>拼成一个</a:t>
            </a:r>
            <a:r>
              <a:rPr lang="en-US" altLang="zh-CN" sz="2400" dirty="0" smtClean="0"/>
              <a:t>(N)SDU</a:t>
            </a:r>
            <a:r>
              <a:rPr lang="zh-CN" altLang="en-US" sz="2400" dirty="0" smtClean="0"/>
              <a:t>，称为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拼接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Concatenation</a:t>
            </a:r>
            <a:r>
              <a:rPr lang="zh-CN" altLang="en-US" sz="2400" dirty="0" smtClean="0"/>
              <a:t>）。当然，在发送方若进行了拼接，在接受方的对等层就要进行相反的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分割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Separation</a:t>
            </a:r>
            <a:r>
              <a:rPr lang="zh-CN" altLang="en-US" sz="2400" dirty="0" smtClean="0"/>
              <a:t>）。另外，一个</a:t>
            </a:r>
            <a:r>
              <a:rPr lang="en-US" altLang="zh-CN" sz="2400" dirty="0" smtClean="0"/>
              <a:t>(N)SDU</a:t>
            </a:r>
            <a:r>
              <a:rPr lang="zh-CN" altLang="en-US" sz="2400" dirty="0" smtClean="0"/>
              <a:t>若太大，也可以分成若干段，分别加上协议控制信息，构成多个</a:t>
            </a:r>
            <a:r>
              <a:rPr lang="en-US" altLang="zh-CN" sz="2400" dirty="0" smtClean="0"/>
              <a:t>(N)PDU</a:t>
            </a:r>
            <a:r>
              <a:rPr lang="zh-CN" altLang="en-US" sz="2400" dirty="0" smtClean="0"/>
              <a:t>。这在发送方称为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分段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Segmenting</a:t>
            </a:r>
            <a:r>
              <a:rPr lang="zh-CN" altLang="en-US" sz="2400" dirty="0" smtClean="0"/>
              <a:t>），而接收方则要进行相反的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合段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reassembling</a:t>
            </a:r>
            <a:r>
              <a:rPr lang="zh-CN" altLang="en-US" sz="2400" dirty="0" smtClean="0"/>
              <a:t>）。 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PDU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SDU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的关系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2" descr="分裂与聚合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8308032" cy="584378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zh-CN" altLang="en-US" sz="4400" dirty="0">
                <a:solidFill>
                  <a:schemeClr val="tx2"/>
                </a:solidFill>
              </a:rPr>
              <a:t>主机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1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4400" dirty="0">
                <a:solidFill>
                  <a:schemeClr val="tx2"/>
                </a:solidFill>
              </a:rPr>
              <a:t>向主机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4400" dirty="0">
                <a:solidFill>
                  <a:schemeClr val="tx2"/>
                </a:solidFill>
              </a:rPr>
              <a:t>发送数据 </a:t>
            </a:r>
          </a:p>
        </p:txBody>
      </p:sp>
      <p:sp>
        <p:nvSpPr>
          <p:cNvPr id="288773" name="AutoShape 5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88779" name="Freeform 11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80" name="Freeform 12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81" name="Freeform 13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82" name="Freeform 14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83" name="AutoShape 15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84" name="Text Box 16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88785" name="Text Box 17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88786" name="Text Box 18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88787" name="Text Box 19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88789" name="Freeform 21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90" name="Freeform 22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91" name="Freeform 23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92" name="Freeform 24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93" name="Text Box 25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 dirty="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 dirty="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88794" name="AutoShape 26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95" name="Text Box 27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88796" name="AutoShape 28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97" name="Text Box 29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88798" name="AutoShape 30"/>
          <p:cNvSpPr>
            <a:spLocks noChangeArrowheads="1"/>
          </p:cNvSpPr>
          <p:nvPr/>
        </p:nvSpPr>
        <p:spPr bwMode="auto">
          <a:xfrm flipV="1">
            <a:off x="654050" y="283527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88799" name="Text Box 31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88800" name="Text Box 32"/>
          <p:cNvSpPr txBox="1">
            <a:spLocks noChangeArrowheads="1"/>
          </p:cNvSpPr>
          <p:nvPr/>
        </p:nvSpPr>
        <p:spPr bwMode="auto">
          <a:xfrm>
            <a:off x="1619250" y="2349500"/>
            <a:ext cx="4146550" cy="45720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应用进程数据先传送到应用层</a:t>
            </a:r>
          </a:p>
        </p:txBody>
      </p:sp>
      <p:sp>
        <p:nvSpPr>
          <p:cNvPr id="288801" name="Text Box 33"/>
          <p:cNvSpPr txBox="1">
            <a:spLocks noChangeArrowheads="1"/>
          </p:cNvSpPr>
          <p:nvPr/>
        </p:nvSpPr>
        <p:spPr bwMode="auto">
          <a:xfrm>
            <a:off x="1619250" y="2919413"/>
            <a:ext cx="4848225" cy="45720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加上应用层首部，成为应用层</a:t>
            </a:r>
            <a:r>
              <a:rPr kumimoji="1" lang="zh-CN" altLang="en-US" sz="16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PDU</a:t>
            </a:r>
          </a:p>
        </p:txBody>
      </p:sp>
      <p:sp>
        <p:nvSpPr>
          <p:cNvPr id="288802" name="AutoShape 34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5" name="TextBox 3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8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98" grpId="0" animBg="1"/>
      <p:bldP spid="288800" grpId="0"/>
      <p:bldP spid="28880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55" name="Rectangle 63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 dirty="0"/>
              <a:t>主机 </a:t>
            </a:r>
            <a:r>
              <a:rPr lang="en-US" altLang="zh-CN" dirty="0"/>
              <a:t>1 </a:t>
            </a:r>
            <a:r>
              <a:rPr lang="zh-CN" altLang="en-US" dirty="0"/>
              <a:t>向主机 </a:t>
            </a:r>
            <a:r>
              <a:rPr lang="en-US" altLang="zh-CN" dirty="0"/>
              <a:t>2 </a:t>
            </a:r>
            <a:r>
              <a:rPr lang="zh-CN" altLang="en-US" dirty="0"/>
              <a:t>发送数据 </a:t>
            </a:r>
          </a:p>
        </p:txBody>
      </p:sp>
      <p:sp>
        <p:nvSpPr>
          <p:cNvPr id="289856" name="AutoShape 64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57" name="AutoShape 65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58" name="Text Box 66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89859" name="Text Box 67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89860" name="Text Box 68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89862" name="Text Box 70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89863" name="Freeform 71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64" name="Freeform 72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65" name="Freeform 73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66" name="Freeform 74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67" name="AutoShape 75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68" name="Text Box 76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89869" name="Text Box 77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89870" name="Text Box 78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89871" name="Text Box 79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89872" name="Text Box 80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89873" name="Freeform 81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74" name="Freeform 82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75" name="Freeform 83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76" name="Freeform 84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77" name="Text Box 85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89878" name="AutoShape 86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79" name="Text Box 87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89880" name="AutoShape 88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81" name="Text Box 89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89882" name="AutoShape 90"/>
          <p:cNvSpPr>
            <a:spLocks noChangeArrowheads="1"/>
          </p:cNvSpPr>
          <p:nvPr/>
        </p:nvSpPr>
        <p:spPr bwMode="auto">
          <a:xfrm flipV="1">
            <a:off x="654050" y="3354388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89883" name="Text Box 91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89884" name="Text Box 92"/>
          <p:cNvSpPr txBox="1">
            <a:spLocks noChangeArrowheads="1"/>
          </p:cNvSpPr>
          <p:nvPr/>
        </p:nvSpPr>
        <p:spPr bwMode="auto">
          <a:xfrm>
            <a:off x="1619250" y="3068638"/>
            <a:ext cx="4044950" cy="45720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应用层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PDU </a:t>
            </a:r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再传送到运输层</a:t>
            </a:r>
          </a:p>
        </p:txBody>
      </p:sp>
      <p:sp>
        <p:nvSpPr>
          <p:cNvPr id="289885" name="Text Box 93"/>
          <p:cNvSpPr txBox="1">
            <a:spLocks noChangeArrowheads="1"/>
          </p:cNvSpPr>
          <p:nvPr/>
        </p:nvSpPr>
        <p:spPr bwMode="auto">
          <a:xfrm>
            <a:off x="1619250" y="3600450"/>
            <a:ext cx="4756150" cy="45720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加上运输层首部，成为运输层报文</a:t>
            </a:r>
            <a:endParaRPr kumimoji="1" lang="zh-CN" altLang="en-US" sz="3600">
              <a:solidFill>
                <a:srgbClr val="333399"/>
              </a:solidFill>
              <a:ea typeface="黑体" pitchFamily="49" charset="-122"/>
            </a:endParaRPr>
          </a:p>
        </p:txBody>
      </p:sp>
      <p:pic>
        <p:nvPicPr>
          <p:cNvPr id="3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5" name="TextBox 3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9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8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82" grpId="0" animBg="1"/>
      <p:bldP spid="28988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290821" name="AutoShape 5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2" name="AutoShape 6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0824" name="Text Box 8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0825" name="Text Box 9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0827" name="Text Box 11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0828" name="Freeform 12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9" name="Freeform 13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0" name="Freeform 14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1" name="Freeform 15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2" name="AutoShape 16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3" name="Text Box 17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0834" name="Text Box 18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0835" name="Text Box 19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0836" name="Text Box 20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0838" name="Freeform 22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9" name="Freeform 23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40" name="Freeform 24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41" name="Freeform 25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42" name="Text Box 26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90843" name="AutoShape 27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44" name="Text Box 28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0845" name="AutoShape 29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0847" name="AutoShape 31"/>
          <p:cNvSpPr>
            <a:spLocks noChangeArrowheads="1"/>
          </p:cNvSpPr>
          <p:nvPr/>
        </p:nvSpPr>
        <p:spPr bwMode="auto">
          <a:xfrm flipV="1">
            <a:off x="654050" y="3930650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90848" name="Text Box 32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90849" name="Text Box 33"/>
          <p:cNvSpPr txBox="1">
            <a:spLocks noChangeArrowheads="1"/>
          </p:cNvSpPr>
          <p:nvPr/>
        </p:nvSpPr>
        <p:spPr bwMode="auto">
          <a:xfrm>
            <a:off x="1547813" y="3625850"/>
            <a:ext cx="3841750" cy="45720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运输层报文再传送到网络层</a:t>
            </a:r>
          </a:p>
        </p:txBody>
      </p:sp>
      <p:sp>
        <p:nvSpPr>
          <p:cNvPr id="290850" name="Text Box 34"/>
          <p:cNvSpPr txBox="1">
            <a:spLocks noChangeArrowheads="1"/>
          </p:cNvSpPr>
          <p:nvPr/>
        </p:nvSpPr>
        <p:spPr bwMode="auto">
          <a:xfrm>
            <a:off x="1547813" y="4221163"/>
            <a:ext cx="6126162" cy="45720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加上网络层首部，成为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IP </a:t>
            </a:r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数据报（或分组）</a:t>
            </a:r>
          </a:p>
        </p:txBody>
      </p:sp>
      <p:pic>
        <p:nvPicPr>
          <p:cNvPr id="3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5" name="TextBox 3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9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7" grpId="0" animBg="1"/>
      <p:bldP spid="29085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291845" name="AutoShape 5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46" name="AutoShape 6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1852" name="Freeform 12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3" name="Freeform 13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4" name="Freeform 14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5" name="Freeform 15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6" name="AutoShape 16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7" name="Text Box 17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1858" name="Text Box 18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1859" name="Text Box 19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1861" name="Text Box 21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1862" name="Freeform 22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3" name="Freeform 23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4" name="Freeform 24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5" name="Freeform 25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6" name="Text Box 26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91867" name="AutoShape 27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8" name="Text Box 28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1869" name="AutoShape 29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0" name="Text Box 30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1871" name="AutoShape 31"/>
          <p:cNvSpPr>
            <a:spLocks noChangeArrowheads="1"/>
          </p:cNvSpPr>
          <p:nvPr/>
        </p:nvSpPr>
        <p:spPr bwMode="auto">
          <a:xfrm flipV="1">
            <a:off x="654050" y="4506913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91872" name="Text Box 32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91873" name="Text Box 33"/>
          <p:cNvSpPr txBox="1">
            <a:spLocks noChangeArrowheads="1"/>
          </p:cNvSpPr>
          <p:nvPr/>
        </p:nvSpPr>
        <p:spPr bwMode="auto">
          <a:xfrm>
            <a:off x="1619250" y="4195763"/>
            <a:ext cx="4213225" cy="45720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IP </a:t>
            </a:r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数据报再传送到数据链路层</a:t>
            </a:r>
          </a:p>
        </p:txBody>
      </p:sp>
      <p:sp>
        <p:nvSpPr>
          <p:cNvPr id="291874" name="Text Box 34"/>
          <p:cNvSpPr txBox="1">
            <a:spLocks noChangeArrowheads="1"/>
          </p:cNvSpPr>
          <p:nvPr/>
        </p:nvSpPr>
        <p:spPr bwMode="auto">
          <a:xfrm>
            <a:off x="1619250" y="4752975"/>
            <a:ext cx="5975350" cy="45720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加上链路层首部和尾部，成为数据链路层帧</a:t>
            </a:r>
          </a:p>
        </p:txBody>
      </p:sp>
      <p:pic>
        <p:nvPicPr>
          <p:cNvPr id="3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5" name="TextBox 3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9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71" grpId="0" animBg="1"/>
      <p:bldP spid="29187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292869" name="AutoShape 5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0" name="AutoShape 6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2875" name="Text Box 11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2876" name="Freeform 12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7" name="Freeform 13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8" name="Freeform 14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9" name="Freeform 15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0" name="AutoShape 16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1" name="Text Box 17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2886" name="Freeform 22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7" name="Freeform 23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8" name="Freeform 24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9" name="Freeform 25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0" name="Text Box 26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92891" name="AutoShape 27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2" name="Text Box 28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2893" name="AutoShape 29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4" name="Text Box 30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2895" name="AutoShape 31"/>
          <p:cNvSpPr>
            <a:spLocks noChangeArrowheads="1"/>
          </p:cNvSpPr>
          <p:nvPr/>
        </p:nvSpPr>
        <p:spPr bwMode="auto">
          <a:xfrm flipV="1">
            <a:off x="654050" y="508317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92896" name="Text Box 32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92897" name="Text Box 33"/>
          <p:cNvSpPr txBox="1">
            <a:spLocks noChangeArrowheads="1"/>
          </p:cNvSpPr>
          <p:nvPr/>
        </p:nvSpPr>
        <p:spPr bwMode="auto">
          <a:xfrm>
            <a:off x="1619250" y="4700588"/>
            <a:ext cx="4146550" cy="45720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数据链路层帧再传送到物理层</a:t>
            </a:r>
          </a:p>
        </p:txBody>
      </p:sp>
      <p:sp>
        <p:nvSpPr>
          <p:cNvPr id="292898" name="Text Box 34"/>
          <p:cNvSpPr txBox="1">
            <a:spLocks noChangeArrowheads="1"/>
          </p:cNvSpPr>
          <p:nvPr/>
        </p:nvSpPr>
        <p:spPr bwMode="auto">
          <a:xfrm>
            <a:off x="1619250" y="5276850"/>
            <a:ext cx="5670550" cy="45720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最下面的物理层把比特流传送到物理媒体</a:t>
            </a:r>
          </a:p>
        </p:txBody>
      </p:sp>
      <p:pic>
        <p:nvPicPr>
          <p:cNvPr id="3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5" name="TextBox 3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9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95" grpId="0" animBg="1"/>
      <p:bldP spid="29289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76600" y="5661025"/>
            <a:ext cx="5395913" cy="1008063"/>
          </a:xfrm>
          <a:noFill/>
          <a:ln/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/>
              <a:t>应用层</a:t>
            </a:r>
            <a:r>
              <a:rPr lang="en-US" altLang="zh-CN"/>
              <a:t>(application layer) </a:t>
            </a:r>
          </a:p>
        </p:txBody>
      </p:sp>
      <p:sp>
        <p:nvSpPr>
          <p:cNvPr id="293894" name="AutoShape 6"/>
          <p:cNvSpPr>
            <a:spLocks noChangeArrowheads="1"/>
          </p:cNvSpPr>
          <p:nvPr/>
        </p:nvSpPr>
        <p:spPr bwMode="auto">
          <a:xfrm rot="-5400000">
            <a:off x="4321968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5" name="AutoShape 7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3901" name="Freeform 13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2" name="Freeform 14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3" name="Freeform 15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4" name="Freeform 16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5" name="AutoShape 17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3907" name="Text Box 19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3909" name="Text Box 21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3911" name="Freeform 23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2" name="Freeform 24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3" name="Freeform 25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4" name="Freeform 26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5" name="AutoShape 27"/>
          <p:cNvSpPr>
            <a:spLocks noChangeArrowheads="1"/>
          </p:cNvSpPr>
          <p:nvPr/>
        </p:nvSpPr>
        <p:spPr bwMode="auto">
          <a:xfrm flipV="1">
            <a:off x="696913" y="5730875"/>
            <a:ext cx="395287" cy="4191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6" name="Text Box 28"/>
          <p:cNvSpPr txBox="1">
            <a:spLocks noChangeArrowheads="1"/>
          </p:cNvSpPr>
          <p:nvPr/>
        </p:nvSpPr>
        <p:spPr bwMode="auto">
          <a:xfrm>
            <a:off x="3851275" y="5827713"/>
            <a:ext cx="1708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物理传输媒体</a:t>
            </a:r>
          </a:p>
        </p:txBody>
      </p:sp>
      <p:sp>
        <p:nvSpPr>
          <p:cNvPr id="293917" name="AutoShape 29"/>
          <p:cNvSpPr>
            <a:spLocks noChangeArrowheads="1"/>
          </p:cNvSpPr>
          <p:nvPr/>
        </p:nvSpPr>
        <p:spPr bwMode="auto">
          <a:xfrm rot="5400000">
            <a:off x="3310731" y="5831682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93918" name="AutoShape 30"/>
          <p:cNvSpPr>
            <a:spLocks noChangeArrowheads="1"/>
          </p:cNvSpPr>
          <p:nvPr/>
        </p:nvSpPr>
        <p:spPr bwMode="auto">
          <a:xfrm rot="5400000">
            <a:off x="6047581" y="5831682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93919" name="Text Box 31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93920" name="AutoShape 32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21" name="Text Box 33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3922" name="AutoShape 34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23" name="Text Box 35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619250" y="5959475"/>
            <a:ext cx="1066800" cy="139700"/>
            <a:chOff x="1344" y="912"/>
            <a:chExt cx="672" cy="96"/>
          </a:xfrm>
        </p:grpSpPr>
        <p:sp>
          <p:nvSpPr>
            <p:cNvPr id="293925" name="Line 37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926" name="Freeform 38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288" y="192"/>
                </a:cxn>
                <a:cxn ang="0">
                  <a:pos x="288" y="0"/>
                </a:cxn>
                <a:cxn ang="0">
                  <a:pos x="336" y="0"/>
                </a:cxn>
                <a:cxn ang="0">
                  <a:pos x="336" y="192"/>
                </a:cxn>
                <a:cxn ang="0">
                  <a:pos x="480" y="192"/>
                </a:cxn>
                <a:cxn ang="0">
                  <a:pos x="480" y="0"/>
                </a:cxn>
                <a:cxn ang="0">
                  <a:pos x="576" y="0"/>
                </a:cxn>
                <a:cxn ang="0">
                  <a:pos x="576" y="96"/>
                </a:cxn>
                <a:cxn ang="0">
                  <a:pos x="0" y="96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6600825" y="5957888"/>
            <a:ext cx="1066800" cy="142875"/>
            <a:chOff x="4158" y="3753"/>
            <a:chExt cx="672" cy="90"/>
          </a:xfrm>
        </p:grpSpPr>
        <p:sp>
          <p:nvSpPr>
            <p:cNvPr id="293928" name="Line 40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929" name="Freeform 41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0" y="3"/>
                </a:cxn>
                <a:cxn ang="0">
                  <a:pos x="135" y="3"/>
                </a:cxn>
                <a:cxn ang="0">
                  <a:pos x="138" y="99"/>
                </a:cxn>
                <a:cxn ang="0">
                  <a:pos x="264" y="98"/>
                </a:cxn>
                <a:cxn ang="0">
                  <a:pos x="264" y="0"/>
                </a:cxn>
                <a:cxn ang="0">
                  <a:pos x="426" y="0"/>
                </a:cxn>
                <a:cxn ang="0">
                  <a:pos x="426" y="99"/>
                </a:cxn>
                <a:cxn ang="0">
                  <a:pos x="480" y="99"/>
                </a:cxn>
                <a:cxn ang="0">
                  <a:pos x="480" y="3"/>
                </a:cxn>
                <a:cxn ang="0">
                  <a:pos x="576" y="3"/>
                </a:cxn>
                <a:cxn ang="0">
                  <a:pos x="576" y="51"/>
                </a:cxn>
                <a:cxn ang="0">
                  <a:pos x="0" y="51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3930" name="Text Box 42"/>
          <p:cNvSpPr txBox="1">
            <a:spLocks noChangeArrowheads="1"/>
          </p:cNvSpPr>
          <p:nvPr/>
        </p:nvSpPr>
        <p:spPr bwMode="auto">
          <a:xfrm>
            <a:off x="1908175" y="4797425"/>
            <a:ext cx="53657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电信号（或光信号）在物理媒体中传播</a:t>
            </a:r>
          </a:p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从发送端物理层传送到接收端物理层</a:t>
            </a:r>
          </a:p>
        </p:txBody>
      </p:sp>
      <p:sp>
        <p:nvSpPr>
          <p:cNvPr id="293931" name="Text Box 43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93932" name="AutoShape 44"/>
          <p:cNvSpPr>
            <a:spLocks noChangeArrowheads="1"/>
          </p:cNvSpPr>
          <p:nvPr/>
        </p:nvSpPr>
        <p:spPr bwMode="auto">
          <a:xfrm rot="5400000" flipH="1">
            <a:off x="8071644" y="5679281"/>
            <a:ext cx="431800" cy="395288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45" name="TextBox 4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9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5" grpId="0" animBg="1"/>
      <p:bldP spid="293917" grpId="0" animBg="1"/>
      <p:bldP spid="293918" grpId="0" animBg="1"/>
      <p:bldP spid="29393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294917" name="AutoShape 5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18" name="AutoShape 6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4924" name="Freeform 12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5" name="Freeform 13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6" name="Freeform 14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7" name="Freeform 15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8" name="AutoShape 16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9" name="Text Box 17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4930" name="Text Box 18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4931" name="Text Box 19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4932" name="Text Box 20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4933" name="Text Box 21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4934" name="Freeform 22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5" name="Freeform 23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6" name="Freeform 24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7" name="Freeform 25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8" name="Text Box 26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94939" name="AutoShape 27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4941" name="AutoShape 29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42" name="Text Box 30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4943" name="Text Box 31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94944" name="Text Box 32"/>
          <p:cNvSpPr txBox="1">
            <a:spLocks noChangeArrowheads="1"/>
          </p:cNvSpPr>
          <p:nvPr/>
        </p:nvSpPr>
        <p:spPr bwMode="auto">
          <a:xfrm>
            <a:off x="2214563" y="5276850"/>
            <a:ext cx="5670550" cy="45720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物理层接收到比特流，上交给数据链路层</a:t>
            </a:r>
          </a:p>
        </p:txBody>
      </p:sp>
      <p:sp>
        <p:nvSpPr>
          <p:cNvPr id="294945" name="AutoShape 33"/>
          <p:cNvSpPr>
            <a:spLocks noChangeArrowheads="1"/>
          </p:cNvSpPr>
          <p:nvPr/>
        </p:nvSpPr>
        <p:spPr bwMode="auto">
          <a:xfrm rot="10800000" flipV="1">
            <a:off x="8305800" y="5078413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32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3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4" name="TextBox 33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8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9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548680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C00000"/>
                </a:solidFill>
              </a:rPr>
              <a:t>An overview of Computer Network </a:t>
            </a:r>
          </a:p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– The history about internet</a:t>
            </a:r>
            <a:endParaRPr lang="zh-CN" altLang="en-US" sz="20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Group 3"/>
          <p:cNvGraphicFramePr>
            <a:graphicFrameLocks noGrp="1"/>
          </p:cNvGraphicFramePr>
          <p:nvPr/>
        </p:nvGraphicFramePr>
        <p:xfrm>
          <a:off x="467544" y="1484784"/>
          <a:ext cx="8136904" cy="4943856"/>
        </p:xfrm>
        <a:graphic>
          <a:graphicData uri="http://schemas.openxmlformats.org/drawingml/2006/table">
            <a:tbl>
              <a:tblPr/>
              <a:tblGrid>
                <a:gridCol w="1381738"/>
                <a:gridCol w="6755166"/>
              </a:tblGrid>
              <a:tr h="1038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Terms,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packets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and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packet switching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 are coined out. A project is funded to create an experimental network.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1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FCC decides that the devices not created by AT&amp;T can be attached to its telephone system.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project evolves into Advanced Research Projects Agency Network(ARPANET).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first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four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nodes of ARPANET are,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BBN – Bolt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Beranek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and Newman, a small consulting company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SRI – Stanford Research Institute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Univ. of California at Santa Barbara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Univ. of Utah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295941" name="AutoShape 5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2" name="AutoShape 6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5948" name="Freeform 12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9" name="Freeform 13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50" name="Freeform 14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51" name="Freeform 15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52" name="AutoShape 16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53" name="Text Box 17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5954" name="Text Box 18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5955" name="Text Box 19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5956" name="Text Box 20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5957" name="Text Box 21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5958" name="Freeform 22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59" name="Freeform 23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60" name="Freeform 24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61" name="Freeform 25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62" name="Text Box 26"/>
          <p:cNvSpPr txBox="1">
            <a:spLocks noChangeArrowheads="1"/>
          </p:cNvSpPr>
          <p:nvPr/>
        </p:nvSpPr>
        <p:spPr bwMode="auto">
          <a:xfrm>
            <a:off x="395288" y="1989138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95963" name="AutoShape 27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64" name="Text Box 28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5965" name="AutoShape 29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66" name="Text Box 30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5967" name="Text Box 31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3355975" y="4581525"/>
            <a:ext cx="4451350" cy="82232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数据链路层剥去帧首部和帧尾部</a:t>
            </a:r>
          </a:p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取出数据部分，上交给网络层</a:t>
            </a:r>
          </a:p>
        </p:txBody>
      </p:sp>
      <p:sp>
        <p:nvSpPr>
          <p:cNvPr id="295969" name="AutoShape 33"/>
          <p:cNvSpPr>
            <a:spLocks noChangeArrowheads="1"/>
          </p:cNvSpPr>
          <p:nvPr/>
        </p:nvSpPr>
        <p:spPr bwMode="auto">
          <a:xfrm rot="10800000" flipV="1">
            <a:off x="8305800" y="4437063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32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3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4" name="TextBox 33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8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9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296965" name="AutoShape 5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6" name="AutoShape 6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6969" name="Text Box 9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6972" name="Freeform 12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3" name="Freeform 13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4" name="Freeform 14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5" name="Freeform 15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6" name="AutoShape 16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6978" name="Text Box 18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6979" name="Text Box 19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6980" name="Text Box 20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6981" name="Text Box 21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6982" name="Freeform 22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3" name="Freeform 23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4" name="Freeform 24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5" name="Freeform 25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6" name="Text Box 26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96987" name="AutoShape 27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8" name="Text Box 28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6989" name="AutoShape 29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0" name="Text Box 30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6991" name="Text Box 31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96992" name="Text Box 32"/>
          <p:cNvSpPr txBox="1">
            <a:spLocks noChangeArrowheads="1"/>
          </p:cNvSpPr>
          <p:nvPr/>
        </p:nvSpPr>
        <p:spPr bwMode="auto">
          <a:xfrm>
            <a:off x="3441700" y="4005263"/>
            <a:ext cx="4451350" cy="82232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网络层剥去首部，取出数据部分</a:t>
            </a:r>
          </a:p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上交给运输层</a:t>
            </a:r>
          </a:p>
        </p:txBody>
      </p:sp>
      <p:sp>
        <p:nvSpPr>
          <p:cNvPr id="296993" name="AutoShape 33"/>
          <p:cNvSpPr>
            <a:spLocks noChangeArrowheads="1"/>
          </p:cNvSpPr>
          <p:nvPr/>
        </p:nvSpPr>
        <p:spPr bwMode="auto">
          <a:xfrm rot="10800000" flipV="1">
            <a:off x="8305800" y="3824288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32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3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4" name="TextBox 33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8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9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297989" name="AutoShape 5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0" name="AutoShape 6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7994" name="Text Box 10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7995" name="Text Box 11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7996" name="Freeform 12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7" name="Freeform 13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8" name="Freeform 14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9" name="Freeform 15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00" name="AutoShape 16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01" name="Text Box 17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8002" name="Text Box 18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8003" name="Text Box 19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8004" name="Text Box 20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8005" name="Text Box 21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8006" name="Freeform 22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07" name="Freeform 23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08" name="Freeform 24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09" name="Freeform 25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10" name="Text Box 26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98011" name="AutoShape 27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12" name="Text Box 28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8013" name="AutoShape 29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14" name="Text Box 30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8015" name="Text Box 31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98016" name="Text Box 32"/>
          <p:cNvSpPr txBox="1">
            <a:spLocks noChangeArrowheads="1"/>
          </p:cNvSpPr>
          <p:nvPr/>
        </p:nvSpPr>
        <p:spPr bwMode="auto">
          <a:xfrm>
            <a:off x="3441700" y="3357563"/>
            <a:ext cx="4451350" cy="82232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运输层剥去首部，取出数据部分</a:t>
            </a:r>
          </a:p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上交给应用层</a:t>
            </a:r>
          </a:p>
        </p:txBody>
      </p:sp>
      <p:sp>
        <p:nvSpPr>
          <p:cNvPr id="298017" name="AutoShape 33"/>
          <p:cNvSpPr>
            <a:spLocks noChangeArrowheads="1"/>
          </p:cNvSpPr>
          <p:nvPr/>
        </p:nvSpPr>
        <p:spPr bwMode="auto">
          <a:xfrm rot="10800000" flipV="1">
            <a:off x="8305800" y="3248025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32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3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4" name="TextBox 33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8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9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1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299013" name="AutoShape 5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4" name="AutoShape 6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9020" name="Freeform 12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1" name="Freeform 13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2" name="Freeform 14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3" name="Freeform 15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4" name="AutoShape 16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9027" name="Text Box 19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9028" name="Text Box 20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9029" name="Text Box 21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9030" name="Freeform 22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31" name="Freeform 23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32" name="Freeform 24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33" name="Freeform 25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34" name="Text Box 26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99035" name="AutoShape 27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36" name="Text Box 28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9037" name="AutoShape 29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38" name="Text Box 30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9039" name="Text Box 31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99040" name="Text Box 32"/>
          <p:cNvSpPr txBox="1">
            <a:spLocks noChangeArrowheads="1"/>
          </p:cNvSpPr>
          <p:nvPr/>
        </p:nvSpPr>
        <p:spPr bwMode="auto">
          <a:xfrm>
            <a:off x="2843213" y="2852738"/>
            <a:ext cx="5060950" cy="82232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应用层剥去首部，取出应用程序数据</a:t>
            </a:r>
          </a:p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上交给应用进程</a:t>
            </a:r>
          </a:p>
        </p:txBody>
      </p:sp>
      <p:sp>
        <p:nvSpPr>
          <p:cNvPr id="299041" name="AutoShape 33"/>
          <p:cNvSpPr>
            <a:spLocks noChangeArrowheads="1"/>
          </p:cNvSpPr>
          <p:nvPr/>
        </p:nvSpPr>
        <p:spPr bwMode="auto">
          <a:xfrm rot="10800000" flipV="1">
            <a:off x="8305800" y="2744788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32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3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4" name="TextBox 33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8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9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300037" name="AutoShape 5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38" name="AutoShape 6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0041" name="Text Box 9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0042" name="Text Box 10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0043" name="Text Box 11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0044" name="Freeform 12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45" name="Freeform 13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46" name="Freeform 14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47" name="Freeform 15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48" name="AutoShape 16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49" name="Text Box 17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0050" name="Text Box 18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0051" name="Text Box 19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0052" name="Text Box 20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0053" name="Text Box 21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0054" name="Freeform 22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55" name="Freeform 23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56" name="Freeform 24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57" name="Freeform 25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58" name="Text Box 26"/>
          <p:cNvSpPr txBox="1">
            <a:spLocks noChangeArrowheads="1"/>
          </p:cNvSpPr>
          <p:nvPr/>
        </p:nvSpPr>
        <p:spPr bwMode="auto">
          <a:xfrm>
            <a:off x="395288" y="1989138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00059" name="AutoShape 27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60" name="Text Box 28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0061" name="AutoShape 29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62" name="Text Box 30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0063" name="Text Box 31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00064" name="AutoShape 32"/>
          <p:cNvSpPr>
            <a:spLocks noChangeArrowheads="1"/>
          </p:cNvSpPr>
          <p:nvPr/>
        </p:nvSpPr>
        <p:spPr bwMode="auto">
          <a:xfrm>
            <a:off x="4067175" y="1989138"/>
            <a:ext cx="2952750" cy="935037"/>
          </a:xfrm>
          <a:prstGeom prst="wedgeRoundRectCallout">
            <a:avLst>
              <a:gd name="adj1" fmla="val 87310"/>
              <a:gd name="adj2" fmla="val 18931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zh-CN">
              <a:latin typeface="Tahoma" pitchFamily="34" charset="0"/>
            </a:endParaRPr>
          </a:p>
        </p:txBody>
      </p:sp>
      <p:sp>
        <p:nvSpPr>
          <p:cNvPr id="300065" name="Text Box 33"/>
          <p:cNvSpPr txBox="1">
            <a:spLocks noChangeArrowheads="1"/>
          </p:cNvSpPr>
          <p:nvPr/>
        </p:nvSpPr>
        <p:spPr bwMode="auto">
          <a:xfrm>
            <a:off x="4140200" y="2060575"/>
            <a:ext cx="2943225" cy="82232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我收到了</a:t>
            </a:r>
            <a:r>
              <a:rPr kumimoji="1" lang="zh-CN" altLang="en-US" sz="14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AP</a:t>
            </a:r>
            <a:r>
              <a:rPr kumimoji="1" lang="en-US" altLang="zh-CN" sz="2400" baseline="-25000">
                <a:solidFill>
                  <a:srgbClr val="333399"/>
                </a:solidFill>
                <a:ea typeface="黑体" pitchFamily="49" charset="-122"/>
              </a:rPr>
              <a:t>1</a:t>
            </a:r>
            <a:r>
              <a:rPr kumimoji="1" lang="en-US" altLang="zh-CN" sz="16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zh-CN" altLang="en-US" sz="2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发来的</a:t>
            </a:r>
          </a:p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应用程序数据！</a:t>
            </a:r>
          </a:p>
        </p:txBody>
      </p:sp>
      <p:pic>
        <p:nvPicPr>
          <p:cNvPr id="32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3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4" name="TextBox 33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8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301061" name="AutoShape 5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62" name="AutoShape 6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1065" name="Text Box 9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1066" name="Text Box 10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1067" name="Text Box 11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1068" name="Freeform 12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69" name="Freeform 13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70" name="Freeform 14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71" name="Freeform 15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72" name="AutoShape 16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73" name="Text Box 17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1074" name="Text Box 18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1075" name="Text Box 19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1076" name="Text Box 20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1077" name="Text Box 21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1078" name="Freeform 22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79" name="Freeform 23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80" name="Freeform 24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81" name="Freeform 25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82" name="Text Box 26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01083" name="AutoShape 27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1085" name="AutoShape 29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01088" name="Rectangle 32"/>
          <p:cNvSpPr>
            <a:spLocks noChangeArrowheads="1"/>
          </p:cNvSpPr>
          <p:nvPr/>
        </p:nvSpPr>
        <p:spPr bwMode="auto">
          <a:xfrm>
            <a:off x="4067175" y="2493963"/>
            <a:ext cx="2592388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程 序 数 据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627313" y="2420938"/>
            <a:ext cx="1454150" cy="1008062"/>
            <a:chOff x="1655" y="1525"/>
            <a:chExt cx="916" cy="635"/>
          </a:xfrm>
        </p:grpSpPr>
        <p:sp>
          <p:nvSpPr>
            <p:cNvPr id="301090" name="Text Box 34"/>
            <p:cNvSpPr txBox="1">
              <a:spLocks noChangeArrowheads="1"/>
            </p:cNvSpPr>
            <p:nvPr/>
          </p:nvSpPr>
          <p:spPr bwMode="auto">
            <a:xfrm>
              <a:off x="1655" y="1525"/>
              <a:ext cx="9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应用层首部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>
              <a:off x="2109" y="1752"/>
              <a:ext cx="272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92" name="Rectangle 36"/>
            <p:cNvSpPr>
              <a:spLocks noChangeArrowheads="1"/>
            </p:cNvSpPr>
            <p:nvPr/>
          </p:nvSpPr>
          <p:spPr bwMode="auto">
            <a:xfrm>
              <a:off x="2245" y="1934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</p:grpSp>
      <p:sp>
        <p:nvSpPr>
          <p:cNvPr id="301093" name="Rectangle 37"/>
          <p:cNvSpPr>
            <a:spLocks noChangeArrowheads="1"/>
          </p:cNvSpPr>
          <p:nvPr/>
        </p:nvSpPr>
        <p:spPr bwMode="auto">
          <a:xfrm>
            <a:off x="1979613" y="5373688"/>
            <a:ext cx="5184775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10100110100101 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比  特  流 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110101110101</a:t>
            </a:r>
          </a:p>
        </p:txBody>
      </p:sp>
      <p:sp>
        <p:nvSpPr>
          <p:cNvPr id="301094" name="Text Box 38"/>
          <p:cNvSpPr txBox="1">
            <a:spLocks noChangeArrowheads="1"/>
          </p:cNvSpPr>
          <p:nvPr/>
        </p:nvSpPr>
        <p:spPr bwMode="auto">
          <a:xfrm>
            <a:off x="1763713" y="1849438"/>
            <a:ext cx="5670550" cy="45720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注意观察加入或剥去首部（尾部）的层次</a:t>
            </a:r>
          </a:p>
        </p:txBody>
      </p:sp>
      <p:sp>
        <p:nvSpPr>
          <p:cNvPr id="301095" name="Rectangle 39"/>
          <p:cNvSpPr>
            <a:spLocks noChangeArrowheads="1"/>
          </p:cNvSpPr>
          <p:nvPr/>
        </p:nvSpPr>
        <p:spPr bwMode="auto">
          <a:xfrm>
            <a:off x="4067175" y="3070225"/>
            <a:ext cx="2592388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程 序 数 据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563938" y="3646488"/>
            <a:ext cx="3095625" cy="358775"/>
            <a:chOff x="2245" y="2297"/>
            <a:chExt cx="1950" cy="226"/>
          </a:xfrm>
        </p:grpSpPr>
        <p:sp>
          <p:nvSpPr>
            <p:cNvPr id="301097" name="Rectangle 41"/>
            <p:cNvSpPr>
              <a:spLocks noChangeArrowheads="1"/>
            </p:cNvSpPr>
            <p:nvPr/>
          </p:nvSpPr>
          <p:spPr bwMode="auto">
            <a:xfrm>
              <a:off x="2245" y="2297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01098" name="Rectangle 42"/>
            <p:cNvSpPr>
              <a:spLocks noChangeArrowheads="1"/>
            </p:cNvSpPr>
            <p:nvPr/>
          </p:nvSpPr>
          <p:spPr bwMode="auto">
            <a:xfrm>
              <a:off x="2562" y="2297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059113" y="4222750"/>
            <a:ext cx="3600450" cy="358775"/>
            <a:chOff x="1927" y="2660"/>
            <a:chExt cx="2268" cy="226"/>
          </a:xfrm>
        </p:grpSpPr>
        <p:sp>
          <p:nvSpPr>
            <p:cNvPr id="301100" name="Rectangle 44"/>
            <p:cNvSpPr>
              <a:spLocks noChangeArrowheads="1"/>
            </p:cNvSpPr>
            <p:nvPr/>
          </p:nvSpPr>
          <p:spPr bwMode="auto">
            <a:xfrm>
              <a:off x="1927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01101" name="Rectangle 45"/>
            <p:cNvSpPr>
              <a:spLocks noChangeArrowheads="1"/>
            </p:cNvSpPr>
            <p:nvPr/>
          </p:nvSpPr>
          <p:spPr bwMode="auto">
            <a:xfrm>
              <a:off x="2245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01102" name="Rectangle 46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555875" y="4799013"/>
            <a:ext cx="4103688" cy="358775"/>
            <a:chOff x="1610" y="3023"/>
            <a:chExt cx="2585" cy="226"/>
          </a:xfrm>
        </p:grpSpPr>
        <p:sp>
          <p:nvSpPr>
            <p:cNvPr id="301104" name="Rectangle 48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301105" name="Rectangle 49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01106" name="Rectangle 50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01107" name="Rectangle 51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654050" y="2781300"/>
            <a:ext cx="4781550" cy="415925"/>
            <a:chOff x="412" y="1752"/>
            <a:chExt cx="3012" cy="262"/>
          </a:xfrm>
        </p:grpSpPr>
        <p:sp>
          <p:nvSpPr>
            <p:cNvPr id="301109" name="AutoShape 53"/>
            <p:cNvSpPr>
              <a:spLocks noChangeArrowheads="1"/>
            </p:cNvSpPr>
            <p:nvPr/>
          </p:nvSpPr>
          <p:spPr bwMode="auto">
            <a:xfrm flipV="1">
              <a:off x="412" y="1786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1110" name="AutoShape 54"/>
            <p:cNvSpPr>
              <a:spLocks noChangeArrowheads="1"/>
            </p:cNvSpPr>
            <p:nvPr/>
          </p:nvSpPr>
          <p:spPr bwMode="auto">
            <a:xfrm flipV="1">
              <a:off x="3300" y="1752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650875" y="3357563"/>
            <a:ext cx="4497388" cy="396875"/>
            <a:chOff x="410" y="2115"/>
            <a:chExt cx="2833" cy="250"/>
          </a:xfrm>
        </p:grpSpPr>
        <p:sp>
          <p:nvSpPr>
            <p:cNvPr id="301112" name="AutoShape 56"/>
            <p:cNvSpPr>
              <a:spLocks noChangeArrowheads="1"/>
            </p:cNvSpPr>
            <p:nvPr/>
          </p:nvSpPr>
          <p:spPr bwMode="auto">
            <a:xfrm rot="10800000">
              <a:off x="410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1113" name="AutoShape 57"/>
            <p:cNvSpPr>
              <a:spLocks noChangeArrowheads="1"/>
            </p:cNvSpPr>
            <p:nvPr/>
          </p:nvSpPr>
          <p:spPr bwMode="auto">
            <a:xfrm rot="10800000">
              <a:off x="3118" y="2115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650875" y="3917950"/>
            <a:ext cx="4137025" cy="409575"/>
            <a:chOff x="410" y="2468"/>
            <a:chExt cx="2606" cy="258"/>
          </a:xfrm>
        </p:grpSpPr>
        <p:sp>
          <p:nvSpPr>
            <p:cNvPr id="301115" name="AutoShape 59"/>
            <p:cNvSpPr>
              <a:spLocks noChangeArrowheads="1"/>
            </p:cNvSpPr>
            <p:nvPr/>
          </p:nvSpPr>
          <p:spPr bwMode="auto">
            <a:xfrm rot="10800000">
              <a:off x="410" y="246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1116" name="AutoShape 60"/>
            <p:cNvSpPr>
              <a:spLocks noChangeArrowheads="1"/>
            </p:cNvSpPr>
            <p:nvPr/>
          </p:nvSpPr>
          <p:spPr bwMode="auto">
            <a:xfrm rot="10800000">
              <a:off x="2891" y="247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649288" y="4508500"/>
            <a:ext cx="3832225" cy="444500"/>
            <a:chOff x="409" y="2840"/>
            <a:chExt cx="2414" cy="280"/>
          </a:xfrm>
        </p:grpSpPr>
        <p:sp>
          <p:nvSpPr>
            <p:cNvPr id="301118" name="AutoShape 62"/>
            <p:cNvSpPr>
              <a:spLocks noChangeArrowheads="1"/>
            </p:cNvSpPr>
            <p:nvPr/>
          </p:nvSpPr>
          <p:spPr bwMode="auto">
            <a:xfrm rot="10800000">
              <a:off x="409" y="287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1119" name="AutoShape 63"/>
            <p:cNvSpPr>
              <a:spLocks noChangeArrowheads="1"/>
            </p:cNvSpPr>
            <p:nvPr/>
          </p:nvSpPr>
          <p:spPr bwMode="auto">
            <a:xfrm rot="10800000">
              <a:off x="2699" y="284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649288" y="5084763"/>
            <a:ext cx="3635375" cy="460375"/>
            <a:chOff x="409" y="3203"/>
            <a:chExt cx="2290" cy="290"/>
          </a:xfrm>
        </p:grpSpPr>
        <p:sp>
          <p:nvSpPr>
            <p:cNvPr id="301121" name="AutoShape 65"/>
            <p:cNvSpPr>
              <a:spLocks noChangeArrowheads="1"/>
            </p:cNvSpPr>
            <p:nvPr/>
          </p:nvSpPr>
          <p:spPr bwMode="auto">
            <a:xfrm rot="10800000">
              <a:off x="409" y="324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1122" name="AutoShape 66"/>
            <p:cNvSpPr>
              <a:spLocks noChangeArrowheads="1"/>
            </p:cNvSpPr>
            <p:nvPr/>
          </p:nvSpPr>
          <p:spPr bwMode="auto">
            <a:xfrm rot="10800000">
              <a:off x="2575" y="320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2051050" y="2930525"/>
            <a:ext cx="1512888" cy="1074738"/>
            <a:chOff x="1292" y="1846"/>
            <a:chExt cx="953" cy="677"/>
          </a:xfrm>
        </p:grpSpPr>
        <p:sp>
          <p:nvSpPr>
            <p:cNvPr id="301124" name="Rectangle 68"/>
            <p:cNvSpPr>
              <a:spLocks noChangeArrowheads="1"/>
            </p:cNvSpPr>
            <p:nvPr/>
          </p:nvSpPr>
          <p:spPr bwMode="auto">
            <a:xfrm>
              <a:off x="1927" y="2297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01125" name="Text Box 69"/>
            <p:cNvSpPr txBox="1">
              <a:spLocks noChangeArrowheads="1"/>
            </p:cNvSpPr>
            <p:nvPr/>
          </p:nvSpPr>
          <p:spPr bwMode="auto">
            <a:xfrm>
              <a:off x="1292" y="1846"/>
              <a:ext cx="9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运输层首部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01126" name="Line 70"/>
            <p:cNvSpPr>
              <a:spLocks noChangeShapeType="1"/>
            </p:cNvSpPr>
            <p:nvPr/>
          </p:nvSpPr>
          <p:spPr bwMode="auto">
            <a:xfrm>
              <a:off x="1791" y="2069"/>
              <a:ext cx="227" cy="227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1533525" y="3429000"/>
            <a:ext cx="1525588" cy="1152525"/>
            <a:chOff x="966" y="2160"/>
            <a:chExt cx="961" cy="726"/>
          </a:xfrm>
        </p:grpSpPr>
        <p:sp>
          <p:nvSpPr>
            <p:cNvPr id="301128" name="Rectangle 72"/>
            <p:cNvSpPr>
              <a:spLocks noChangeArrowheads="1"/>
            </p:cNvSpPr>
            <p:nvPr/>
          </p:nvSpPr>
          <p:spPr bwMode="auto">
            <a:xfrm>
              <a:off x="1609" y="2660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301129" name="Text Box 73"/>
            <p:cNvSpPr txBox="1">
              <a:spLocks noChangeArrowheads="1"/>
            </p:cNvSpPr>
            <p:nvPr/>
          </p:nvSpPr>
          <p:spPr bwMode="auto">
            <a:xfrm>
              <a:off x="966" y="2160"/>
              <a:ext cx="9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网络层首部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01130" name="Line 74"/>
            <p:cNvSpPr>
              <a:spLocks noChangeShapeType="1"/>
            </p:cNvSpPr>
            <p:nvPr/>
          </p:nvSpPr>
          <p:spPr bwMode="auto">
            <a:xfrm>
              <a:off x="1474" y="2387"/>
              <a:ext cx="227" cy="27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1393825" y="3860800"/>
            <a:ext cx="1162050" cy="1295400"/>
            <a:chOff x="878" y="2432"/>
            <a:chExt cx="732" cy="816"/>
          </a:xfrm>
        </p:grpSpPr>
        <p:sp>
          <p:nvSpPr>
            <p:cNvPr id="301132" name="Rectangle 76"/>
            <p:cNvSpPr>
              <a:spLocks noChangeArrowheads="1"/>
            </p:cNvSpPr>
            <p:nvPr/>
          </p:nvSpPr>
          <p:spPr bwMode="auto">
            <a:xfrm>
              <a:off x="1247" y="3022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301133" name="Text Box 77"/>
            <p:cNvSpPr txBox="1">
              <a:spLocks noChangeArrowheads="1"/>
            </p:cNvSpPr>
            <p:nvPr/>
          </p:nvSpPr>
          <p:spPr bwMode="auto">
            <a:xfrm>
              <a:off x="878" y="2432"/>
              <a:ext cx="59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链路层</a:t>
              </a: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01134" name="Line 78"/>
            <p:cNvSpPr>
              <a:spLocks noChangeShapeType="1"/>
            </p:cNvSpPr>
            <p:nvPr/>
          </p:nvSpPr>
          <p:spPr bwMode="auto">
            <a:xfrm>
              <a:off x="1284" y="2799"/>
              <a:ext cx="145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79"/>
          <p:cNvGrpSpPr>
            <a:grpSpLocks/>
          </p:cNvGrpSpPr>
          <p:nvPr/>
        </p:nvGrpSpPr>
        <p:grpSpPr bwMode="auto">
          <a:xfrm>
            <a:off x="6659563" y="3867150"/>
            <a:ext cx="1008062" cy="1290638"/>
            <a:chOff x="4195" y="2436"/>
            <a:chExt cx="635" cy="813"/>
          </a:xfrm>
        </p:grpSpPr>
        <p:sp>
          <p:nvSpPr>
            <p:cNvPr id="301136" name="Rectangle 80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301137" name="Line 81"/>
            <p:cNvSpPr>
              <a:spLocks noChangeShapeType="1"/>
            </p:cNvSpPr>
            <p:nvPr/>
          </p:nvSpPr>
          <p:spPr bwMode="auto">
            <a:xfrm flipH="1">
              <a:off x="4377" y="2840"/>
              <a:ext cx="136" cy="18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38" name="Text Box 82"/>
            <p:cNvSpPr txBox="1">
              <a:spLocks noChangeArrowheads="1"/>
            </p:cNvSpPr>
            <p:nvPr/>
          </p:nvSpPr>
          <p:spPr bwMode="auto">
            <a:xfrm>
              <a:off x="4234" y="2436"/>
              <a:ext cx="59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链路层</a:t>
              </a: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尾部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pic>
        <p:nvPicPr>
          <p:cNvPr id="81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8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83" name="TextBox 82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接连接符 84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88" grpId="0" animBg="1" autoUpdateAnimBg="0"/>
      <p:bldP spid="301093" grpId="0" animBg="1"/>
      <p:bldP spid="30109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302085" name="AutoShape 5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086" name="AutoShape 6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2088" name="Text Box 8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2089" name="Text Box 9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2090" name="Text Box 10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2091" name="Text Box 11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2092" name="Freeform 12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093" name="Freeform 13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094" name="Freeform 14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095" name="Freeform 15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096" name="AutoShape 16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097" name="Text Box 17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2098" name="Text Box 18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2099" name="Text Box 19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2100" name="Text Box 20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2101" name="Text Box 21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2102" name="Freeform 22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103" name="Freeform 23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104" name="Freeform 24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105" name="Freeform 25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106" name="Text Box 26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02107" name="AutoShape 27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108" name="Text Box 28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2109" name="AutoShape 29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110" name="Text Box 30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2111" name="Text Box 31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02112" name="Rectangle 32"/>
          <p:cNvSpPr>
            <a:spLocks noChangeArrowheads="1"/>
          </p:cNvSpPr>
          <p:nvPr/>
        </p:nvSpPr>
        <p:spPr bwMode="auto">
          <a:xfrm>
            <a:off x="1979613" y="5373688"/>
            <a:ext cx="5184775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10100110100101 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比  特  流 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110101110101</a:t>
            </a:r>
          </a:p>
        </p:txBody>
      </p:sp>
      <p:sp>
        <p:nvSpPr>
          <p:cNvPr id="302113" name="Text Box 33"/>
          <p:cNvSpPr txBox="1">
            <a:spLocks noChangeArrowheads="1"/>
          </p:cNvSpPr>
          <p:nvPr/>
        </p:nvSpPr>
        <p:spPr bwMode="auto">
          <a:xfrm>
            <a:off x="2392363" y="3902075"/>
            <a:ext cx="4484687" cy="82232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计算机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2 </a:t>
            </a:r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的物理层收到比特流后</a:t>
            </a:r>
          </a:p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交给数据链路层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79613" y="4799013"/>
            <a:ext cx="5184775" cy="358775"/>
            <a:chOff x="1247" y="3023"/>
            <a:chExt cx="3266" cy="226"/>
          </a:xfrm>
        </p:grpSpPr>
        <p:sp>
          <p:nvSpPr>
            <p:cNvPr id="302115" name="Rectangle 35"/>
            <p:cNvSpPr>
              <a:spLocks noChangeArrowheads="1"/>
            </p:cNvSpPr>
            <p:nvPr/>
          </p:nvSpPr>
          <p:spPr bwMode="auto">
            <a:xfrm>
              <a:off x="1247" y="3023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302116" name="Rectangle 36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1610" y="3023"/>
              <a:ext cx="2585" cy="226"/>
              <a:chOff x="1610" y="3023"/>
              <a:chExt cx="2585" cy="226"/>
            </a:xfrm>
          </p:grpSpPr>
          <p:sp>
            <p:nvSpPr>
              <p:cNvPr id="302118" name="Rectangle 38"/>
              <p:cNvSpPr>
                <a:spLocks noChangeArrowheads="1"/>
              </p:cNvSpPr>
              <p:nvPr/>
            </p:nvSpPr>
            <p:spPr bwMode="auto">
              <a:xfrm>
                <a:off x="1610" y="3023"/>
                <a:ext cx="318" cy="22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302119" name="Rectangle 39"/>
              <p:cNvSpPr>
                <a:spLocks noChangeArrowheads="1"/>
              </p:cNvSpPr>
              <p:nvPr/>
            </p:nvSpPr>
            <p:spPr bwMode="auto">
              <a:xfrm>
                <a:off x="1928" y="3023"/>
                <a:ext cx="31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4</a:t>
                </a:r>
              </a:p>
            </p:txBody>
          </p:sp>
          <p:sp>
            <p:nvSpPr>
              <p:cNvPr id="302120" name="Rectangle 40"/>
              <p:cNvSpPr>
                <a:spLocks noChangeArrowheads="1"/>
              </p:cNvSpPr>
              <p:nvPr/>
            </p:nvSpPr>
            <p:spPr bwMode="auto">
              <a:xfrm>
                <a:off x="2246" y="3023"/>
                <a:ext cx="318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5</a:t>
                </a:r>
              </a:p>
            </p:txBody>
          </p:sp>
          <p:sp>
            <p:nvSpPr>
              <p:cNvPr id="302121" name="Rectangle 41"/>
              <p:cNvSpPr>
                <a:spLocks noChangeArrowheads="1"/>
              </p:cNvSpPr>
              <p:nvPr/>
            </p:nvSpPr>
            <p:spPr bwMode="auto">
              <a:xfrm>
                <a:off x="2562" y="3023"/>
                <a:ext cx="1633" cy="22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应 用 程 序 数 据</a:t>
                </a:r>
              </a:p>
            </p:txBody>
          </p:sp>
        </p:grp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087813" y="5013325"/>
            <a:ext cx="4352925" cy="396875"/>
            <a:chOff x="2575" y="3158"/>
            <a:chExt cx="2742" cy="250"/>
          </a:xfrm>
        </p:grpSpPr>
        <p:sp>
          <p:nvSpPr>
            <p:cNvPr id="302123" name="AutoShape 43"/>
            <p:cNvSpPr>
              <a:spLocks noChangeArrowheads="1"/>
            </p:cNvSpPr>
            <p:nvPr/>
          </p:nvSpPr>
          <p:spPr bwMode="auto">
            <a:xfrm rot="10800000" flipV="1">
              <a:off x="5193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2124" name="AutoShape 44"/>
            <p:cNvSpPr>
              <a:spLocks noChangeArrowheads="1"/>
            </p:cNvSpPr>
            <p:nvPr/>
          </p:nvSpPr>
          <p:spPr bwMode="auto">
            <a:xfrm rot="10800000" flipV="1">
              <a:off x="2575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45" name="TextBox 4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9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12" grpId="0" animBg="1"/>
      <p:bldP spid="302112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55875" y="4222750"/>
            <a:ext cx="4103688" cy="358775"/>
            <a:chOff x="1610" y="3023"/>
            <a:chExt cx="2585" cy="226"/>
          </a:xfrm>
        </p:grpSpPr>
        <p:sp>
          <p:nvSpPr>
            <p:cNvPr id="303109" name="Rectangle 5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303110" name="Rectangle 6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03111" name="Rectangle 7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03112" name="Rectangle 8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sp>
        <p:nvSpPr>
          <p:cNvPr id="303113" name="Rectangle 9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303114" name="AutoShape 10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15" name="AutoShape 11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3118" name="Text Box 14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3120" name="Text Box 16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3121" name="Freeform 17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2" name="Freeform 18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3" name="Freeform 19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4" name="Freeform 20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5" name="AutoShape 21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3128" name="Text Box 24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3129" name="Text Box 25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3130" name="Text Box 26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3131" name="Freeform 27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2" name="Freeform 28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3" name="Freeform 29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4" name="Freeform 30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5" name="Text Box 31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03136" name="AutoShape 32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7" name="Text Box 33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3138" name="AutoShape 34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9" name="Text Box 35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3140" name="Text Box 36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03141" name="Text Box 37"/>
          <p:cNvSpPr txBox="1">
            <a:spLocks noChangeArrowheads="1"/>
          </p:cNvSpPr>
          <p:nvPr/>
        </p:nvSpPr>
        <p:spPr bwMode="auto">
          <a:xfrm>
            <a:off x="2263775" y="3254375"/>
            <a:ext cx="4756150" cy="82232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数据链路层剥去帧首部和帧尾部后</a:t>
            </a:r>
          </a:p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把帧的数据部分交给网络层</a:t>
            </a:r>
          </a:p>
        </p:txBody>
      </p:sp>
      <p:sp>
        <p:nvSpPr>
          <p:cNvPr id="303142" name="Rectangle 38"/>
          <p:cNvSpPr>
            <a:spLocks noChangeArrowheads="1"/>
          </p:cNvSpPr>
          <p:nvPr/>
        </p:nvSpPr>
        <p:spPr bwMode="auto">
          <a:xfrm>
            <a:off x="1979613" y="4797425"/>
            <a:ext cx="576262" cy="358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3143" name="Rectangle 39"/>
          <p:cNvSpPr>
            <a:spLocks noChangeArrowheads="1"/>
          </p:cNvSpPr>
          <p:nvPr/>
        </p:nvSpPr>
        <p:spPr bwMode="auto">
          <a:xfrm>
            <a:off x="6659563" y="4799013"/>
            <a:ext cx="504825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33399"/>
                </a:solidFill>
              </a:rPr>
              <a:t>T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555875" y="4799013"/>
            <a:ext cx="4103688" cy="358775"/>
            <a:chOff x="1610" y="3023"/>
            <a:chExt cx="2585" cy="226"/>
          </a:xfrm>
        </p:grpSpPr>
        <p:sp>
          <p:nvSpPr>
            <p:cNvPr id="303145" name="Rectangle 41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303146" name="Rectangle 42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03147" name="Rectangle 43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03148" name="Rectangle 44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11638" y="4471988"/>
            <a:ext cx="4229100" cy="396875"/>
            <a:chOff x="2653" y="2817"/>
            <a:chExt cx="2664" cy="250"/>
          </a:xfrm>
        </p:grpSpPr>
        <p:sp>
          <p:nvSpPr>
            <p:cNvPr id="303150" name="AutoShape 46"/>
            <p:cNvSpPr>
              <a:spLocks noChangeArrowheads="1"/>
            </p:cNvSpPr>
            <p:nvPr/>
          </p:nvSpPr>
          <p:spPr bwMode="auto">
            <a:xfrm rot="10800000" flipV="1">
              <a:off x="519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3151" name="AutoShape 47"/>
            <p:cNvSpPr>
              <a:spLocks noChangeArrowheads="1"/>
            </p:cNvSpPr>
            <p:nvPr/>
          </p:nvSpPr>
          <p:spPr bwMode="auto">
            <a:xfrm rot="10800000" flipV="1">
              <a:off x="265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7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48" name="TextBox 4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连接符 49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2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303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" dur="1000"/>
                                        <p:tgtEl>
                                          <p:spTgt spid="303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42" grpId="0" animBg="1"/>
      <p:bldP spid="30314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59113" y="3575050"/>
            <a:ext cx="3598862" cy="358775"/>
            <a:chOff x="1928" y="2660"/>
            <a:chExt cx="2267" cy="226"/>
          </a:xfrm>
        </p:grpSpPr>
        <p:sp>
          <p:nvSpPr>
            <p:cNvPr id="304133" name="Rectangle 5"/>
            <p:cNvSpPr>
              <a:spLocks noChangeArrowheads="1"/>
            </p:cNvSpPr>
            <p:nvPr/>
          </p:nvSpPr>
          <p:spPr bwMode="auto">
            <a:xfrm>
              <a:off x="1928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04134" name="Rectangle 6"/>
            <p:cNvSpPr>
              <a:spLocks noChangeArrowheads="1"/>
            </p:cNvSpPr>
            <p:nvPr/>
          </p:nvSpPr>
          <p:spPr bwMode="auto">
            <a:xfrm>
              <a:off x="2246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04135" name="Rectangle 7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2555875" y="4222750"/>
            <a:ext cx="504825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3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60700" y="4222750"/>
            <a:ext cx="3598863" cy="358775"/>
            <a:chOff x="1928" y="2660"/>
            <a:chExt cx="2267" cy="226"/>
          </a:xfrm>
        </p:grpSpPr>
        <p:sp>
          <p:nvSpPr>
            <p:cNvPr id="304138" name="Rectangle 10"/>
            <p:cNvSpPr>
              <a:spLocks noChangeArrowheads="1"/>
            </p:cNvSpPr>
            <p:nvPr/>
          </p:nvSpPr>
          <p:spPr bwMode="auto">
            <a:xfrm>
              <a:off x="1928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04139" name="Rectangle 11"/>
            <p:cNvSpPr>
              <a:spLocks noChangeArrowheads="1"/>
            </p:cNvSpPr>
            <p:nvPr/>
          </p:nvSpPr>
          <p:spPr bwMode="auto">
            <a:xfrm>
              <a:off x="2246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04140" name="Rectangle 12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sp>
        <p:nvSpPr>
          <p:cNvPr id="304141" name="Rectangle 13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304142" name="AutoShape 14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3" name="AutoShape 15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4" name="Text Box 16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4145" name="Text Box 17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4146" name="Text Box 18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4147" name="Text Box 19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4148" name="Text Box 20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4149" name="Freeform 21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50" name="Freeform 22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51" name="Freeform 23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52" name="Freeform 24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53" name="AutoShape 25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4156" name="Text Box 28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4157" name="Text Box 29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4158" name="Text Box 30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4159" name="Freeform 31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60" name="Freeform 32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61" name="Freeform 33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62" name="Freeform 34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63" name="Text Box 35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04164" name="AutoShape 36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65" name="Text Box 37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4166" name="AutoShape 38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67" name="Text Box 39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4168" name="Text Box 40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04169" name="Text Box 41"/>
          <p:cNvSpPr txBox="1">
            <a:spLocks noChangeArrowheads="1"/>
          </p:cNvSpPr>
          <p:nvPr/>
        </p:nvSpPr>
        <p:spPr bwMode="auto">
          <a:xfrm>
            <a:off x="2586038" y="2678113"/>
            <a:ext cx="4146550" cy="82232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网络层剥去分组首部后</a:t>
            </a:r>
          </a:p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把分组的数据部分交给运输层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591050" y="3895725"/>
            <a:ext cx="3849688" cy="396875"/>
            <a:chOff x="2892" y="2454"/>
            <a:chExt cx="2425" cy="250"/>
          </a:xfrm>
        </p:grpSpPr>
        <p:sp>
          <p:nvSpPr>
            <p:cNvPr id="304171" name="AutoShape 43"/>
            <p:cNvSpPr>
              <a:spLocks noChangeArrowheads="1"/>
            </p:cNvSpPr>
            <p:nvPr/>
          </p:nvSpPr>
          <p:spPr bwMode="auto">
            <a:xfrm rot="10800000" flipV="1">
              <a:off x="5193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4172" name="AutoShape 44"/>
            <p:cNvSpPr>
              <a:spLocks noChangeArrowheads="1"/>
            </p:cNvSpPr>
            <p:nvPr/>
          </p:nvSpPr>
          <p:spPr bwMode="auto">
            <a:xfrm rot="10800000" flipV="1">
              <a:off x="2892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45" name="TextBox 4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9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63938" y="2997200"/>
            <a:ext cx="3094037" cy="358775"/>
            <a:chOff x="2245" y="2252"/>
            <a:chExt cx="1949" cy="226"/>
          </a:xfrm>
        </p:grpSpPr>
        <p:sp>
          <p:nvSpPr>
            <p:cNvPr id="305157" name="Rectangle 5"/>
            <p:cNvSpPr>
              <a:spLocks noChangeArrowheads="1"/>
            </p:cNvSpPr>
            <p:nvPr/>
          </p:nvSpPr>
          <p:spPr bwMode="auto">
            <a:xfrm>
              <a:off x="2245" y="2252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05158" name="Rectangle 6"/>
            <p:cNvSpPr>
              <a:spLocks noChangeArrowheads="1"/>
            </p:cNvSpPr>
            <p:nvPr/>
          </p:nvSpPr>
          <p:spPr bwMode="auto">
            <a:xfrm>
              <a:off x="2561" y="2252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3059113" y="3575050"/>
            <a:ext cx="504825" cy="3587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4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63938" y="3575050"/>
            <a:ext cx="3094037" cy="358775"/>
            <a:chOff x="2245" y="2252"/>
            <a:chExt cx="1949" cy="226"/>
          </a:xfrm>
        </p:grpSpPr>
        <p:sp>
          <p:nvSpPr>
            <p:cNvPr id="305161" name="Rectangle 9"/>
            <p:cNvSpPr>
              <a:spLocks noChangeArrowheads="1"/>
            </p:cNvSpPr>
            <p:nvPr/>
          </p:nvSpPr>
          <p:spPr bwMode="auto">
            <a:xfrm>
              <a:off x="2245" y="2252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05162" name="Rectangle 10"/>
            <p:cNvSpPr>
              <a:spLocks noChangeArrowheads="1"/>
            </p:cNvSpPr>
            <p:nvPr/>
          </p:nvSpPr>
          <p:spPr bwMode="auto">
            <a:xfrm>
              <a:off x="2561" y="2252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sp>
        <p:nvSpPr>
          <p:cNvPr id="305163" name="Rectangle 1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305164" name="AutoShape 12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65" name="AutoShape 13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66" name="Text Box 14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5167" name="Text Box 15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5168" name="Text Box 16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5169" name="Text Box 17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5170" name="Text Box 18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5171" name="Freeform 19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2" name="Freeform 20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3" name="Freeform 21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4" name="Freeform 22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5" name="AutoShape 23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6" name="Text Box 24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5177" name="Text Box 25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5178" name="Text Box 26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5179" name="Text Box 27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5180" name="Text Box 28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5181" name="Freeform 29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2" name="Freeform 30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3" name="Freeform 31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4" name="Freeform 32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5" name="Text Box 33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05186" name="AutoShape 34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7" name="Text Box 35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5188" name="AutoShape 36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9" name="Text Box 37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5190" name="Text Box 38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05191" name="Text Box 39"/>
          <p:cNvSpPr txBox="1">
            <a:spLocks noChangeArrowheads="1"/>
          </p:cNvSpPr>
          <p:nvPr/>
        </p:nvSpPr>
        <p:spPr bwMode="auto">
          <a:xfrm>
            <a:off x="2873375" y="2101850"/>
            <a:ext cx="4146550" cy="82232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运输层剥去报文首部后</a:t>
            </a:r>
          </a:p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把报文的数据部分交给应用层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951413" y="3248025"/>
            <a:ext cx="3489325" cy="396875"/>
            <a:chOff x="3119" y="2046"/>
            <a:chExt cx="2198" cy="250"/>
          </a:xfrm>
        </p:grpSpPr>
        <p:sp>
          <p:nvSpPr>
            <p:cNvPr id="305193" name="AutoShape 41"/>
            <p:cNvSpPr>
              <a:spLocks noChangeArrowheads="1"/>
            </p:cNvSpPr>
            <p:nvPr/>
          </p:nvSpPr>
          <p:spPr bwMode="auto">
            <a:xfrm rot="10800000" flipV="1">
              <a:off x="5193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5194" name="AutoShape 42"/>
            <p:cNvSpPr>
              <a:spLocks noChangeArrowheads="1"/>
            </p:cNvSpPr>
            <p:nvPr/>
          </p:nvSpPr>
          <p:spPr bwMode="auto">
            <a:xfrm rot="10800000" flipV="1">
              <a:off x="3119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1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43" name="TextBox 42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8680"/>
            <a:ext cx="9144000" cy="59309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4067175" y="2422525"/>
            <a:ext cx="2592388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程 序 数 据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3563938" y="2997200"/>
            <a:ext cx="504825" cy="35877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4065588" y="2997200"/>
            <a:ext cx="2592387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程 序 数 据</a:t>
            </a:r>
          </a:p>
        </p:txBody>
      </p:sp>
      <p:sp>
        <p:nvSpPr>
          <p:cNvPr id="306183" name="Rectangle 7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306184" name="AutoShape 8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85" name="AutoShape 9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6188" name="Text Box 12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6189" name="Text Box 13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6190" name="Text Box 14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6191" name="Freeform 15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92" name="Freeform 16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93" name="Freeform 17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94" name="Freeform 18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95" name="AutoShape 19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96" name="Text Box 20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6197" name="Text Box 21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6198" name="Text Box 22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6199" name="Text Box 23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6200" name="Text Box 24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6201" name="Freeform 25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02" name="Freeform 26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03" name="Freeform 27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04" name="Freeform 28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05" name="Text Box 29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06206" name="AutoShape 30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07" name="Text Box 31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6208" name="AutoShape 32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09" name="Text Box 33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6210" name="Text Box 34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06211" name="Text Box 35"/>
          <p:cNvSpPr txBox="1">
            <a:spLocks noChangeArrowheads="1"/>
          </p:cNvSpPr>
          <p:nvPr/>
        </p:nvSpPr>
        <p:spPr bwMode="auto">
          <a:xfrm>
            <a:off x="2987675" y="3573463"/>
            <a:ext cx="4349750" cy="82232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应用层剥去应用层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PDU </a:t>
            </a:r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首部后</a:t>
            </a:r>
          </a:p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把应用程序数据交给应用进程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238750" y="2708275"/>
            <a:ext cx="3201988" cy="396875"/>
            <a:chOff x="3300" y="1706"/>
            <a:chExt cx="2017" cy="250"/>
          </a:xfrm>
        </p:grpSpPr>
        <p:sp>
          <p:nvSpPr>
            <p:cNvPr id="306213" name="AutoShape 37"/>
            <p:cNvSpPr>
              <a:spLocks noChangeArrowheads="1"/>
            </p:cNvSpPr>
            <p:nvPr/>
          </p:nvSpPr>
          <p:spPr bwMode="auto">
            <a:xfrm rot="10800000" flipV="1">
              <a:off x="5193" y="170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6214" name="AutoShape 38"/>
            <p:cNvSpPr>
              <a:spLocks noChangeArrowheads="1"/>
            </p:cNvSpPr>
            <p:nvPr/>
          </p:nvSpPr>
          <p:spPr bwMode="auto">
            <a:xfrm rot="10800000" flipV="1">
              <a:off x="3300" y="170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37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8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9" name="TextBox 3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连接符 4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3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 animBg="1"/>
      <p:bldP spid="306181" grpId="0" animBg="1"/>
      <p:bldP spid="30618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  <a:ln/>
        </p:spPr>
        <p:txBody>
          <a:bodyPr anchor="b"/>
          <a:lstStyle/>
          <a:p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307205" name="AutoShape 5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6" name="AutoShape 6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7210" name="Text Box 10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7211" name="Text Box 11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7212" name="Freeform 12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3" name="Freeform 13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4" name="Freeform 14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5" name="Freeform 15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6" name="AutoShape 16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7" name="Text Box 17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7218" name="Text Box 18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7220" name="Text Box 20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7221" name="Text Box 21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7222" name="Freeform 22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3" name="Freeform 23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468" y="42"/>
              </a:cxn>
              <a:cxn ang="0">
                <a:pos x="534" y="0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4" name="Freeform 24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82" y="42"/>
              </a:cxn>
              <a:cxn ang="0">
                <a:pos x="548" y="0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5" name="Freeform 25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76" y="42"/>
              </a:cxn>
              <a:cxn ang="0">
                <a:pos x="542" y="0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6" name="Text Box 26"/>
          <p:cNvSpPr txBox="1">
            <a:spLocks noChangeArrowheads="1"/>
          </p:cNvSpPr>
          <p:nvPr/>
        </p:nvSpPr>
        <p:spPr bwMode="auto">
          <a:xfrm>
            <a:off x="395288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07227" name="AutoShape 27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8" name="Text Box 28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7229" name="AutoShape 29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0" name="Text Box 30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7231" name="Text Box 31"/>
          <p:cNvSpPr txBox="1">
            <a:spLocks noChangeArrowheads="1"/>
          </p:cNvSpPr>
          <p:nvPr/>
        </p:nvSpPr>
        <p:spPr bwMode="auto">
          <a:xfrm>
            <a:off x="7770813" y="1973263"/>
            <a:ext cx="868362" cy="39687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07232" name="AutoShape 32"/>
          <p:cNvSpPr>
            <a:spLocks noChangeArrowheads="1"/>
          </p:cNvSpPr>
          <p:nvPr/>
        </p:nvSpPr>
        <p:spPr bwMode="auto">
          <a:xfrm>
            <a:off x="4067175" y="1989138"/>
            <a:ext cx="2952750" cy="935037"/>
          </a:xfrm>
          <a:prstGeom prst="wedgeRoundRectCallout">
            <a:avLst>
              <a:gd name="adj1" fmla="val 87310"/>
              <a:gd name="adj2" fmla="val 18931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zh-CN">
              <a:latin typeface="Tahoma" pitchFamily="34" charset="0"/>
            </a:endParaRPr>
          </a:p>
        </p:txBody>
      </p:sp>
      <p:sp>
        <p:nvSpPr>
          <p:cNvPr id="307233" name="Text Box 33"/>
          <p:cNvSpPr txBox="1">
            <a:spLocks noChangeArrowheads="1"/>
          </p:cNvSpPr>
          <p:nvPr/>
        </p:nvSpPr>
        <p:spPr bwMode="auto">
          <a:xfrm>
            <a:off x="4140200" y="2060575"/>
            <a:ext cx="2943225" cy="82232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我收到了</a:t>
            </a:r>
            <a:r>
              <a:rPr kumimoji="1" lang="zh-CN" altLang="en-US" sz="14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AP</a:t>
            </a:r>
            <a:r>
              <a:rPr kumimoji="1" lang="en-US" altLang="zh-CN" sz="2400" baseline="-25000">
                <a:solidFill>
                  <a:srgbClr val="333399"/>
                </a:solidFill>
                <a:ea typeface="黑体" pitchFamily="49" charset="-122"/>
              </a:rPr>
              <a:t>1</a:t>
            </a:r>
            <a:r>
              <a:rPr kumimoji="1" lang="en-US" altLang="zh-CN" sz="16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zh-CN" altLang="en-US" sz="2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发来的</a:t>
            </a:r>
          </a:p>
          <a:p>
            <a:pPr algn="ctr" defTabSz="762000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应用程序数据！</a:t>
            </a:r>
          </a:p>
        </p:txBody>
      </p:sp>
      <p:pic>
        <p:nvPicPr>
          <p:cNvPr id="32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3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4" name="TextBox 33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8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772816"/>
            <a:ext cx="6923112" cy="452596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服务用户和服务提供者之间要进行交互，交互的信息称为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服务原语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服务原语是引用服务的工具，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N+1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层实体通过使用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层的服务原语向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层实体请求服务。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1.5.3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服务原语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ea typeface="黑体" pitchFamily="49" charset="-122"/>
              </a:rPr>
              <a:t>①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服务原语类型</a:t>
            </a:r>
            <a:endParaRPr lang="en-US" altLang="zh-CN" sz="2400" b="1" dirty="0" smtClean="0">
              <a:solidFill>
                <a:srgbClr val="000000"/>
              </a:solidFill>
              <a:ea typeface="黑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ea typeface="黑体" pitchFamily="49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请求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(request)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：一个实体请求得到某种服务。由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(N+1)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向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层发出的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要求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层提供服务。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指示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(indication)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：把关于某一事件的消息告诉某一实体。由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向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(N+1)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层发出，表示服务开始。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响应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(response)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：一个实体愿意响应某一事件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.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由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(N+1)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向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层发出，表示对指示的响应。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证实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(confirm)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：确认一个实体的服务请求。由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向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(N+1)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层发出，表示请求已完成。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1.5.3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服务原语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ea typeface="黑体" pitchFamily="49" charset="-122"/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服务原语的相互关系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证实型服务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非证实型服务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1.5.3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服务原语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54868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98072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证实型服务</a:t>
            </a:r>
          </a:p>
          <a:p>
            <a:pPr algn="ctr"/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16832"/>
            <a:ext cx="7559675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54868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98072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非证实型服务</a:t>
            </a:r>
          </a:p>
          <a:p>
            <a:pPr algn="ctr"/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16832"/>
            <a:ext cx="79200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sz="2400" dirty="0" smtClean="0">
                <a:solidFill>
                  <a:srgbClr val="000000"/>
                </a:solidFill>
                <a:ea typeface="黑体" pitchFamily="49" charset="-122"/>
              </a:rPr>
              <a:t>③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服务原语的组成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endParaRPr lang="zh-CN" altLang="en-US" sz="2400" dirty="0" smtClean="0">
              <a:solidFill>
                <a:srgbClr val="000000"/>
              </a:solidFill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原语名字、原语类型和原语参数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例如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:</a:t>
            </a:r>
          </a:p>
          <a:p>
            <a:pPr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T-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CONNECT.request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1.5.3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服务原语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0" y="4049713"/>
            <a:ext cx="9144000" cy="2808287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115616" y="1268760"/>
            <a:ext cx="7345363" cy="669999"/>
          </a:xfrm>
          <a:noFill/>
          <a:ln/>
        </p:spPr>
        <p:txBody>
          <a:bodyPr anchor="b"/>
          <a:lstStyle/>
          <a:p>
            <a:r>
              <a:rPr lang="zh-CN" altLang="en-US" sz="3200" b="1" dirty="0">
                <a:solidFill>
                  <a:srgbClr val="000000"/>
                </a:solidFill>
              </a:rPr>
              <a:t>实体、协议、服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务和</a:t>
            </a:r>
            <a:r>
              <a:rPr lang="zh-CN" altLang="en-US" sz="3200" b="1" dirty="0">
                <a:solidFill>
                  <a:srgbClr val="000000"/>
                </a:solidFill>
              </a:rPr>
              <a:t>服务访问点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1692275" y="4943475"/>
            <a:ext cx="5759450" cy="762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2432050" y="4805363"/>
            <a:ext cx="233363" cy="254000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>
            <a:off x="3279775" y="3057525"/>
            <a:ext cx="25034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3708400" y="2871788"/>
            <a:ext cx="1655763" cy="457200"/>
          </a:xfrm>
          <a:prstGeom prst="rect">
            <a:avLst/>
          </a:prstGeom>
          <a:solidFill>
            <a:schemeClr val="bg1"/>
          </a:solidFill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ea typeface="黑体" pitchFamily="49" charset="-122"/>
              </a:rPr>
              <a:t>协议</a:t>
            </a:r>
            <a:r>
              <a:rPr kumimoji="1" lang="en-US" altLang="zh-CN" sz="2400" dirty="0">
                <a:solidFill>
                  <a:srgbClr val="000000"/>
                </a:solidFill>
                <a:ea typeface="黑体" pitchFamily="49" charset="-122"/>
              </a:rPr>
              <a:t>(n + 1)</a:t>
            </a:r>
          </a:p>
        </p:txBody>
      </p:sp>
      <p:sp>
        <p:nvSpPr>
          <p:cNvPr id="308234" name="Text Box 10"/>
          <p:cNvSpPr txBox="1">
            <a:spLocks noChangeArrowheads="1"/>
          </p:cNvSpPr>
          <p:nvPr/>
        </p:nvSpPr>
        <p:spPr bwMode="auto">
          <a:xfrm>
            <a:off x="2600325" y="4414838"/>
            <a:ext cx="650875" cy="395287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SAP</a:t>
            </a:r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5732463" y="4440238"/>
            <a:ext cx="649287" cy="396875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SAP</a:t>
            </a:r>
          </a:p>
        </p:txBody>
      </p:sp>
      <p:sp>
        <p:nvSpPr>
          <p:cNvPr id="308236" name="Text Box 12"/>
          <p:cNvSpPr txBox="1">
            <a:spLocks noChangeArrowheads="1"/>
          </p:cNvSpPr>
          <p:nvPr/>
        </p:nvSpPr>
        <p:spPr bwMode="auto">
          <a:xfrm>
            <a:off x="2633663" y="3370263"/>
            <a:ext cx="1403350" cy="457200"/>
          </a:xfrm>
          <a:prstGeom prst="rect">
            <a:avLst/>
          </a:prstGeom>
          <a:solidFill>
            <a:schemeClr val="bg1"/>
          </a:solidFill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交换原语</a:t>
            </a:r>
          </a:p>
        </p:txBody>
      </p:sp>
      <p:sp>
        <p:nvSpPr>
          <p:cNvPr id="308237" name="AutoShape 13"/>
          <p:cNvSpPr>
            <a:spLocks noChangeArrowheads="1"/>
          </p:cNvSpPr>
          <p:nvPr/>
        </p:nvSpPr>
        <p:spPr bwMode="auto">
          <a:xfrm>
            <a:off x="2473325" y="3354388"/>
            <a:ext cx="158750" cy="1430337"/>
          </a:xfrm>
          <a:prstGeom prst="upDownArrow">
            <a:avLst>
              <a:gd name="adj1" fmla="val 50000"/>
              <a:gd name="adj2" fmla="val 1802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med" len="lg"/>
            <a:tailEnd type="none" w="med" len="lg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8238" name="Rectangle 14"/>
          <p:cNvSpPr>
            <a:spLocks noChangeArrowheads="1"/>
          </p:cNvSpPr>
          <p:nvPr/>
        </p:nvSpPr>
        <p:spPr bwMode="auto">
          <a:xfrm>
            <a:off x="6311900" y="4805363"/>
            <a:ext cx="236538" cy="254000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9" name="AutoShape 15"/>
          <p:cNvSpPr>
            <a:spLocks noChangeArrowheads="1"/>
          </p:cNvSpPr>
          <p:nvPr/>
        </p:nvSpPr>
        <p:spPr bwMode="auto">
          <a:xfrm>
            <a:off x="6351588" y="3354388"/>
            <a:ext cx="158750" cy="1430337"/>
          </a:xfrm>
          <a:prstGeom prst="upDownArrow">
            <a:avLst>
              <a:gd name="adj1" fmla="val 50000"/>
              <a:gd name="adj2" fmla="val 1802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med" len="lg"/>
            <a:tailEnd type="none" w="med" len="lg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8240" name="Text Box 16"/>
          <p:cNvSpPr txBox="1">
            <a:spLocks noChangeArrowheads="1"/>
          </p:cNvSpPr>
          <p:nvPr/>
        </p:nvSpPr>
        <p:spPr bwMode="auto">
          <a:xfrm>
            <a:off x="4932363" y="3370263"/>
            <a:ext cx="1403350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交换原语</a:t>
            </a:r>
          </a:p>
        </p:txBody>
      </p:sp>
      <p:sp>
        <p:nvSpPr>
          <p:cNvPr id="308241" name="Rectangle 17"/>
          <p:cNvSpPr>
            <a:spLocks noChangeArrowheads="1"/>
          </p:cNvSpPr>
          <p:nvPr/>
        </p:nvSpPr>
        <p:spPr bwMode="auto">
          <a:xfrm>
            <a:off x="1843088" y="2825750"/>
            <a:ext cx="1412875" cy="5254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8242" name="Text Box 18"/>
          <p:cNvSpPr txBox="1">
            <a:spLocks noChangeArrowheads="1"/>
          </p:cNvSpPr>
          <p:nvPr/>
        </p:nvSpPr>
        <p:spPr bwMode="auto">
          <a:xfrm>
            <a:off x="1835150" y="2898775"/>
            <a:ext cx="1449388" cy="396875"/>
          </a:xfrm>
          <a:prstGeom prst="rect">
            <a:avLst/>
          </a:prstGeom>
          <a:solidFill>
            <a:srgbClr val="CCECFF"/>
          </a:solidFill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实体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(n + 1)</a:t>
            </a:r>
          </a:p>
        </p:txBody>
      </p:sp>
      <p:sp>
        <p:nvSpPr>
          <p:cNvPr id="308243" name="Text Box 19"/>
          <p:cNvSpPr txBox="1">
            <a:spLocks noChangeArrowheads="1"/>
          </p:cNvSpPr>
          <p:nvPr/>
        </p:nvSpPr>
        <p:spPr bwMode="auto">
          <a:xfrm>
            <a:off x="34925" y="5113338"/>
            <a:ext cx="1708150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服务提供者</a:t>
            </a:r>
          </a:p>
        </p:txBody>
      </p:sp>
      <p:sp>
        <p:nvSpPr>
          <p:cNvPr id="308244" name="Line 20"/>
          <p:cNvSpPr>
            <a:spLocks noChangeShapeType="1"/>
          </p:cNvSpPr>
          <p:nvPr/>
        </p:nvSpPr>
        <p:spPr bwMode="auto">
          <a:xfrm>
            <a:off x="1009650" y="4046538"/>
            <a:ext cx="76374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lg"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45" name="Text Box 21"/>
          <p:cNvSpPr txBox="1">
            <a:spLocks noChangeArrowheads="1"/>
          </p:cNvSpPr>
          <p:nvPr/>
        </p:nvSpPr>
        <p:spPr bwMode="auto">
          <a:xfrm>
            <a:off x="7812088" y="4743450"/>
            <a:ext cx="1131887" cy="457200"/>
          </a:xfrm>
          <a:prstGeom prst="rect">
            <a:avLst/>
          </a:prstGeom>
          <a:solidFill>
            <a:schemeClr val="bg1"/>
          </a:solidFill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ea typeface="黑体" pitchFamily="49" charset="-122"/>
              </a:rPr>
              <a:t>第 </a:t>
            </a:r>
            <a:r>
              <a:rPr kumimoji="1" lang="en-US" altLang="zh-CN" sz="2400">
                <a:solidFill>
                  <a:srgbClr val="000000"/>
                </a:solidFill>
                <a:ea typeface="黑体" pitchFamily="49" charset="-122"/>
              </a:rPr>
              <a:t>n </a:t>
            </a:r>
            <a:r>
              <a:rPr kumimoji="1" lang="zh-CN" altLang="en-US" sz="2400">
                <a:solidFill>
                  <a:srgbClr val="000000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308246" name="Text Box 22"/>
          <p:cNvSpPr txBox="1">
            <a:spLocks noChangeArrowheads="1"/>
          </p:cNvSpPr>
          <p:nvPr/>
        </p:nvSpPr>
        <p:spPr bwMode="auto">
          <a:xfrm>
            <a:off x="7308850" y="3068638"/>
            <a:ext cx="1647825" cy="457200"/>
          </a:xfrm>
          <a:prstGeom prst="rect">
            <a:avLst/>
          </a:prstGeom>
          <a:solidFill>
            <a:schemeClr val="bg1"/>
          </a:solidFill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ea typeface="黑体" pitchFamily="49" charset="-122"/>
              </a:rPr>
              <a:t>第 </a:t>
            </a:r>
            <a:r>
              <a:rPr kumimoji="1" lang="en-US" altLang="zh-CN" sz="2400">
                <a:solidFill>
                  <a:srgbClr val="000000"/>
                </a:solidFill>
                <a:ea typeface="黑体" pitchFamily="49" charset="-122"/>
              </a:rPr>
              <a:t>n + 1 </a:t>
            </a:r>
            <a:r>
              <a:rPr kumimoji="1" lang="zh-CN" altLang="en-US" sz="2400">
                <a:solidFill>
                  <a:srgbClr val="000000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308247" name="Rectangle 23"/>
          <p:cNvSpPr>
            <a:spLocks noChangeArrowheads="1"/>
          </p:cNvSpPr>
          <p:nvPr/>
        </p:nvSpPr>
        <p:spPr bwMode="auto">
          <a:xfrm>
            <a:off x="5735638" y="2825750"/>
            <a:ext cx="1411287" cy="5254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8248" name="Text Box 24"/>
          <p:cNvSpPr txBox="1">
            <a:spLocks noChangeArrowheads="1"/>
          </p:cNvSpPr>
          <p:nvPr/>
        </p:nvSpPr>
        <p:spPr bwMode="auto">
          <a:xfrm>
            <a:off x="5775325" y="2897188"/>
            <a:ext cx="1403350" cy="396875"/>
          </a:xfrm>
          <a:prstGeom prst="rect">
            <a:avLst/>
          </a:prstGeom>
          <a:solidFill>
            <a:srgbClr val="CCECFF"/>
          </a:solidFill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实体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(n + 1)</a:t>
            </a:r>
          </a:p>
        </p:txBody>
      </p:sp>
      <p:sp>
        <p:nvSpPr>
          <p:cNvPr id="308249" name="Text Box 25"/>
          <p:cNvSpPr txBox="1">
            <a:spLocks noChangeArrowheads="1"/>
          </p:cNvSpPr>
          <p:nvPr/>
        </p:nvSpPr>
        <p:spPr bwMode="auto">
          <a:xfrm>
            <a:off x="6378575" y="2649538"/>
            <a:ext cx="184150" cy="579437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endParaRPr kumimoji="1" lang="zh-CN" altLang="zh-CN" sz="3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8250" name="Text Box 26"/>
          <p:cNvSpPr txBox="1">
            <a:spLocks noChangeArrowheads="1"/>
          </p:cNvSpPr>
          <p:nvPr/>
        </p:nvSpPr>
        <p:spPr bwMode="auto">
          <a:xfrm>
            <a:off x="104775" y="2849563"/>
            <a:ext cx="1403350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服务用户</a:t>
            </a:r>
          </a:p>
        </p:txBody>
      </p:sp>
      <p:sp>
        <p:nvSpPr>
          <p:cNvPr id="308251" name="Rectangle 27"/>
          <p:cNvSpPr>
            <a:spLocks noChangeArrowheads="1"/>
          </p:cNvSpPr>
          <p:nvPr/>
        </p:nvSpPr>
        <p:spPr bwMode="auto">
          <a:xfrm>
            <a:off x="1835150" y="5084763"/>
            <a:ext cx="1412875" cy="5238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8252" name="Rectangle 28"/>
          <p:cNvSpPr>
            <a:spLocks noChangeArrowheads="1"/>
          </p:cNvSpPr>
          <p:nvPr/>
        </p:nvSpPr>
        <p:spPr bwMode="auto">
          <a:xfrm>
            <a:off x="5708650" y="5053013"/>
            <a:ext cx="1412875" cy="5238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8253" name="Text Box 29"/>
          <p:cNvSpPr txBox="1">
            <a:spLocks noChangeArrowheads="1"/>
          </p:cNvSpPr>
          <p:nvPr/>
        </p:nvSpPr>
        <p:spPr bwMode="auto">
          <a:xfrm>
            <a:off x="1979613" y="5084763"/>
            <a:ext cx="1004887" cy="396875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实体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(n)</a:t>
            </a:r>
          </a:p>
        </p:txBody>
      </p:sp>
      <p:sp>
        <p:nvSpPr>
          <p:cNvPr id="308254" name="Text Box 30"/>
          <p:cNvSpPr txBox="1">
            <a:spLocks noChangeArrowheads="1"/>
          </p:cNvSpPr>
          <p:nvPr/>
        </p:nvSpPr>
        <p:spPr bwMode="auto">
          <a:xfrm>
            <a:off x="5919788" y="5094288"/>
            <a:ext cx="1004887" cy="396875"/>
          </a:xfrm>
          <a:prstGeom prst="rect">
            <a:avLst/>
          </a:prstGeom>
          <a:solidFill>
            <a:srgbClr val="CCECFF"/>
          </a:solidFill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实体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(n)</a:t>
            </a:r>
          </a:p>
        </p:txBody>
      </p:sp>
      <p:sp>
        <p:nvSpPr>
          <p:cNvPr id="308255" name="Line 31"/>
          <p:cNvSpPr>
            <a:spLocks noChangeShapeType="1"/>
          </p:cNvSpPr>
          <p:nvPr/>
        </p:nvSpPr>
        <p:spPr bwMode="auto">
          <a:xfrm>
            <a:off x="3259138" y="5300663"/>
            <a:ext cx="2505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56" name="Text Box 32"/>
          <p:cNvSpPr txBox="1">
            <a:spLocks noChangeArrowheads="1"/>
          </p:cNvSpPr>
          <p:nvPr/>
        </p:nvSpPr>
        <p:spPr bwMode="auto">
          <a:xfrm>
            <a:off x="3995738" y="5102225"/>
            <a:ext cx="1166812" cy="457200"/>
          </a:xfrm>
          <a:prstGeom prst="rect">
            <a:avLst/>
          </a:prstGeom>
          <a:solidFill>
            <a:schemeClr val="bg1"/>
          </a:solidFill>
          <a:ln w="28575">
            <a:noFill/>
            <a:prstDash val="dash"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ea typeface="黑体" pitchFamily="49" charset="-122"/>
              </a:rPr>
              <a:t>协议</a:t>
            </a:r>
            <a:r>
              <a:rPr kumimoji="1" lang="en-US" altLang="zh-CN" sz="2400">
                <a:solidFill>
                  <a:srgbClr val="000000"/>
                </a:solidFill>
                <a:ea typeface="黑体" pitchFamily="49" charset="-122"/>
              </a:rPr>
              <a:t>(n)</a:t>
            </a:r>
          </a:p>
        </p:txBody>
      </p:sp>
      <p:pic>
        <p:nvPicPr>
          <p:cNvPr id="31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3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33" name="TextBox 32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6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23528" y="764704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本层的服务用户只能看见服务而无法看见下面的协议。</a:t>
            </a: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下面的协议对上面的服务用户是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透明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的。</a:t>
            </a:r>
            <a:r>
              <a:rPr lang="zh-CN" altLang="en-US" sz="2400" b="1" dirty="0" smtClean="0">
                <a:solidFill>
                  <a:srgbClr val="333399"/>
                </a:solidFill>
              </a:rPr>
              <a:t> </a:t>
            </a: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协议是“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水平的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”，即协议是控制对等实体之间通信的规则。</a:t>
            </a: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服务是“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垂直的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”，即服务是由下层向上层通过层间接口提供的。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90872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1196752"/>
            <a:ext cx="7345363" cy="669999"/>
          </a:xfrm>
          <a:noFill/>
          <a:ln/>
        </p:spPr>
        <p:txBody>
          <a:bodyPr anchor="b"/>
          <a:lstStyle/>
          <a:p>
            <a:r>
              <a:rPr lang="zh-CN" altLang="en-US" sz="3200" b="1" dirty="0">
                <a:solidFill>
                  <a:srgbClr val="000000"/>
                </a:solidFill>
              </a:rPr>
              <a:t>实体、协议、服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务和</a:t>
            </a:r>
            <a:r>
              <a:rPr lang="zh-CN" altLang="en-US" sz="3200" b="1" dirty="0">
                <a:solidFill>
                  <a:srgbClr val="000000"/>
                </a:solidFill>
              </a:rPr>
              <a:t>服务访问点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404664"/>
            <a:ext cx="74168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C00000"/>
                </a:solidFill>
              </a:rPr>
              <a:t>An overview of Computer Network </a:t>
            </a:r>
          </a:p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– The history about internet</a:t>
            </a:r>
            <a:endParaRPr lang="zh-CN" altLang="en-US" sz="20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Group 3"/>
          <p:cNvGraphicFramePr>
            <a:graphicFrameLocks noGrp="1"/>
          </p:cNvGraphicFramePr>
          <p:nvPr/>
        </p:nvGraphicFramePr>
        <p:xfrm>
          <a:off x="467544" y="1340768"/>
          <a:ext cx="8458200" cy="5170876"/>
        </p:xfrm>
        <a:graphic>
          <a:graphicData uri="http://schemas.openxmlformats.org/drawingml/2006/table">
            <a:tbl>
              <a:tblPr/>
              <a:tblGrid>
                <a:gridCol w="838200"/>
                <a:gridCol w="7620000"/>
              </a:tblGrid>
              <a:tr h="1452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1971/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ARPANET has 15 sites, 23 hosts;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FTP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is outlined in 1972;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E-mail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is created in 1972 by Ray Tomlinson of BBN, most popular software;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Telnet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protocol is proposed in his year.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8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1974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Vinton Cerf, …,  propose the Transmission Control Protocol(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TCP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in the paper, “A Protocol for Packet Network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Internet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working”, which introduce the term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Internet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first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wireless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gateway is connected to ARPANET, which transmits packet over radio waves.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8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Vinton Cerf, …, launch the plan for Internet Protocol(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), which is proposed as a routing function that is separated from TCP.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1982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TCP and IP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are adopted as the main protocol suite for ARPANET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88841"/>
            <a:ext cx="8229600" cy="367240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在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OSI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模型中，下层能为上层提供两种不同类型的服务：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面向连接的服务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面向无连接的服务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1.5.4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面向连接和无连接的服务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060848"/>
            <a:ext cx="3178696" cy="266429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0000"/>
                </a:solidFill>
              </a:rPr>
              <a:t>①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面向连接的服务</a:t>
            </a:r>
          </a:p>
          <a:p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建立连接阶段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数据交换阶段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释放连接阶段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1.5.4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面向连接和无连接的服务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076056" y="2132856"/>
            <a:ext cx="3096344" cy="26642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lang="en-US" altLang="zh-CN" sz="2400" b="1" dirty="0" smtClean="0">
                <a:solidFill>
                  <a:srgbClr val="000000"/>
                </a:solidFill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面向无连接服务</a:t>
            </a:r>
          </a:p>
          <a:p>
            <a:endParaRPr lang="zh-CN" altLang="en-US" sz="24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数据报</a:t>
            </a:r>
          </a:p>
          <a:p>
            <a:pPr marL="342900" indent="-3429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证实交付</a:t>
            </a:r>
          </a:p>
          <a:p>
            <a:pPr marL="342900" indent="-3429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请求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响应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896544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网络互连的根本目的是扩大资源的共享范围。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网络互连主要有“局域网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局域网”、“局域网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广域网”、“广域网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广域网”等几种形式 。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网络互连设备被划分为四个大类：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重发器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网桥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路由器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网关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3"/>
              </a:buBlip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r>
              <a:rPr lang="zh-CN" altLang="en-US" sz="2400" b="1" dirty="0" smtClean="0">
                <a:solidFill>
                  <a:srgbClr val="000000"/>
                </a:solidFill>
              </a:rPr>
              <a:t>这四类网络设备的每一种设备分别和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OSI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模型中不同层中的协议交互作用。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1.6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网络互连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2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92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12776"/>
            <a:ext cx="7211144" cy="158417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中继器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(repeater)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：通过放大信号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允许我们扩展网络的物理网段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中继器不以任何方式改变网络的功能。因而仅仅运行在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OSI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模型的物理层上。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网络互连设备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中继器 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(repeater)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39552" y="3068960"/>
            <a:ext cx="8280400" cy="2160240"/>
          </a:xfrm>
          <a:prstGeom prst="rect">
            <a:avLst/>
          </a:prstGeom>
          <a:noFill/>
          <a:ln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301208"/>
            <a:ext cx="8353425" cy="116998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网桥是一种存储转发设备。从协议的层次上看，网桥同时作用在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OSI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的物理层和数据链路层。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网桥在数据链路层进行数据帧的存贮和转发。由于网桥在数据链路层工作，识别物理地址，所以网桥具备寻址功能。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网络互连设备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网桥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68313" y="3284984"/>
            <a:ext cx="8135937" cy="3096344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网络互连设备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网桥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55650" y="1340768"/>
          <a:ext cx="7559675" cy="5136232"/>
        </p:xfrm>
        <a:graphic>
          <a:graphicData uri="http://schemas.openxmlformats.org/presentationml/2006/ole">
            <p:oleObj spid="_x0000_s2050" name="Visio" r:id="rId4" imgW="3532022" imgH="2770022" progId="">
              <p:embed/>
            </p:oleObj>
          </a:graphicData>
        </a:graphic>
      </p:graphicFrame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012160" y="5445224"/>
            <a:ext cx="2663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网桥的原理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151216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路由器工作在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OSI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模型的物理层、数据链路层和网络层。路由器可以连接多个网络。从一个连接的网络中接收包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同时将这些包传送到第二个连接的网络中。</a:t>
            </a: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网络互连设备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路由器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4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96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39750" y="2780928"/>
            <a:ext cx="8136705" cy="3600400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网络互连设备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路由器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4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97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00113" y="1556792"/>
          <a:ext cx="7127875" cy="4680496"/>
        </p:xfrm>
        <a:graphic>
          <a:graphicData uri="http://schemas.openxmlformats.org/presentationml/2006/ole">
            <p:oleObj spid="_x0000_s3074" name="Visio" r:id="rId4" imgW="3396082" imgH="3414979" progId="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348880"/>
            <a:ext cx="8229600" cy="1728192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网关是一个协议转换器。网关工作在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OSI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在的所有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7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层。</a:t>
            </a: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网络互连设备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网关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4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98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3816424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计算机网络的主要性能参数：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吞吐量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(throughput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信道利用率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延迟时间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1.7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计算机网络的性能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4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99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计算机网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</Template>
  <TotalTime>871</TotalTime>
  <Words>5794</Words>
  <Application>Microsoft Office PowerPoint</Application>
  <PresentationFormat>全屏显示(4:3)</PresentationFormat>
  <Paragraphs>1521</Paragraphs>
  <Slides>106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08" baseType="lpstr">
      <vt:lpstr>计算机网络</vt:lpstr>
      <vt:lpstr>Visio</vt:lpstr>
      <vt:lpstr>计算机网络 computer Network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IBM SNA</vt:lpstr>
      <vt:lpstr>幻灯片 28</vt:lpstr>
      <vt:lpstr>A client/server model architecture</vt:lpstr>
      <vt:lpstr>幻灯片 30</vt:lpstr>
      <vt:lpstr>An example of Peer to Peer Model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幻灯片 82</vt:lpstr>
      <vt:lpstr>幻灯片 83</vt:lpstr>
      <vt:lpstr>幻灯片 84</vt:lpstr>
      <vt:lpstr>幻灯片 85</vt:lpstr>
      <vt:lpstr>幻灯片 86</vt:lpstr>
      <vt:lpstr>幻灯片 87</vt:lpstr>
      <vt:lpstr>实体、协议、服务和服务访问点</vt:lpstr>
      <vt:lpstr>实体、协议、服务和服务访问点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</vt:vector>
  </TitlesOfParts>
  <Company>SkyUN.Org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 computer Network</dc:title>
  <dc:creator>huoym</dc:creator>
  <cp:lastModifiedBy>huoym</cp:lastModifiedBy>
  <cp:revision>103</cp:revision>
  <dcterms:created xsi:type="dcterms:W3CDTF">2013-09-12T02:29:45Z</dcterms:created>
  <dcterms:modified xsi:type="dcterms:W3CDTF">2014-07-07T05:26:05Z</dcterms:modified>
</cp:coreProperties>
</file>