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8"/>
  </p:notesMasterIdLst>
  <p:handoutMasterIdLst>
    <p:handoutMasterId r:id="rId49"/>
  </p:handoutMasterIdLst>
  <p:sldIdLst>
    <p:sldId id="444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20" r:id="rId11"/>
    <p:sldId id="418" r:id="rId12"/>
    <p:sldId id="419" r:id="rId13"/>
    <p:sldId id="421" r:id="rId14"/>
    <p:sldId id="453" r:id="rId15"/>
    <p:sldId id="454" r:id="rId16"/>
    <p:sldId id="422" r:id="rId17"/>
    <p:sldId id="423" r:id="rId18"/>
    <p:sldId id="424" r:id="rId19"/>
    <p:sldId id="425" r:id="rId20"/>
    <p:sldId id="426" r:id="rId21"/>
    <p:sldId id="445" r:id="rId22"/>
    <p:sldId id="427" r:id="rId23"/>
    <p:sldId id="450" r:id="rId24"/>
    <p:sldId id="428" r:id="rId25"/>
    <p:sldId id="429" r:id="rId26"/>
    <p:sldId id="451" r:id="rId27"/>
    <p:sldId id="432" r:id="rId28"/>
    <p:sldId id="431" r:id="rId29"/>
    <p:sldId id="452" r:id="rId30"/>
    <p:sldId id="430" r:id="rId31"/>
    <p:sldId id="433" r:id="rId32"/>
    <p:sldId id="434" r:id="rId33"/>
    <p:sldId id="399" r:id="rId34"/>
    <p:sldId id="401" r:id="rId35"/>
    <p:sldId id="435" r:id="rId36"/>
    <p:sldId id="448" r:id="rId37"/>
    <p:sldId id="436" r:id="rId38"/>
    <p:sldId id="449" r:id="rId39"/>
    <p:sldId id="437" r:id="rId40"/>
    <p:sldId id="438" r:id="rId41"/>
    <p:sldId id="441" r:id="rId42"/>
    <p:sldId id="442" r:id="rId43"/>
    <p:sldId id="439" r:id="rId44"/>
    <p:sldId id="440" r:id="rId45"/>
    <p:sldId id="446" r:id="rId46"/>
    <p:sldId id="447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A0000"/>
    <a:srgbClr val="9E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799" autoAdjust="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CFF5907-8474-46B3-8D03-BE460C0B63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B4D1B7F-916A-4F9C-8667-D70F33F32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D50CC-87B0-4451-95D0-500B532C0BD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3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5608D-5065-4624-9C75-68030119B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0EFF2-DDD1-4536-9693-866348C8A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5523B-095C-4FE1-B384-AA9DC40BC4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11BD3-48EA-4685-9382-896291638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34D5F-C1C9-461B-AF9E-032915767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4A038-4C2E-4FB1-B1CD-97EA28383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797B2-14A0-49D6-A8DD-548EDF4B25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E5BEC-B648-44F1-9BAC-16EAEA33D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33EE1-055F-4BA7-8113-7C2B62AC64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AB3EF-E13C-469E-AFBA-24849252F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AA4F6-7BC3-4E37-9179-FC22B6237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2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2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61843DC-DC2B-4AFF-8952-C1F5B27FB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ttp://t2.baidu.com/it/u=2503072015,3655396855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1844675"/>
            <a:ext cx="25590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连接符 26"/>
          <p:cNvCxnSpPr/>
          <p:nvPr/>
        </p:nvCxnSpPr>
        <p:spPr>
          <a:xfrm>
            <a:off x="323528" y="938213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7" name="Picture 9" descr="haw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0492">
            <a:off x="5730875" y="3902075"/>
            <a:ext cx="2760663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8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16" name="TextBox 1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标题 1"/>
          <p:cNvSpPr txBox="1">
            <a:spLocks/>
          </p:cNvSpPr>
          <p:nvPr/>
        </p:nvSpPr>
        <p:spPr bwMode="auto">
          <a:xfrm>
            <a:off x="251520" y="1196752"/>
            <a:ext cx="5328592" cy="245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6000" b="1" kern="0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方正舒体" pitchFamily="2" charset="-122"/>
                <a:cs typeface="+mj-cs"/>
              </a:rPr>
              <a:t>计算机网络</a:t>
            </a:r>
            <a:r>
              <a:rPr lang="en-US" altLang="zh-CN" sz="6000" b="1" kern="0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方正舒体" pitchFamily="2" charset="-122"/>
                <a:cs typeface="+mj-cs"/>
              </a:rPr>
              <a:t/>
            </a:r>
            <a:br>
              <a:rPr lang="en-US" altLang="zh-CN" sz="6000" b="1" kern="0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方正舒体" pitchFamily="2" charset="-122"/>
                <a:cs typeface="+mj-cs"/>
              </a:rPr>
            </a:br>
            <a:r>
              <a:rPr lang="en-US" altLang="zh-CN" sz="3200" b="1" kern="0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computer Network</a:t>
            </a:r>
            <a:endParaRPr lang="zh-CN" altLang="en-US" sz="3200" b="1" kern="0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115616" y="4077072"/>
            <a:ext cx="3096344" cy="1752600"/>
          </a:xfrm>
        </p:spPr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华文行楷" pitchFamily="2" charset="-122"/>
                <a:ea typeface="华文隶书" pitchFamily="2" charset="-122"/>
              </a:rPr>
              <a:t>胡</a:t>
            </a:r>
            <a:r>
              <a:rPr lang="zh-CN" altLang="en-US" b="1" dirty="0" smtClean="0">
                <a:solidFill>
                  <a:srgbClr val="000000"/>
                </a:solidFill>
                <a:latin typeface="华文行楷" pitchFamily="2" charset="-122"/>
                <a:ea typeface="华文隶书" pitchFamily="2" charset="-122"/>
              </a:rPr>
              <a:t>亮</a:t>
            </a:r>
            <a:endParaRPr lang="en-US" altLang="zh-CN" b="1" dirty="0" smtClean="0">
              <a:solidFill>
                <a:srgbClr val="000000"/>
              </a:solidFill>
              <a:latin typeface="华文行楷" pitchFamily="2" charset="-122"/>
              <a:ea typeface="华文隶书" pitchFamily="2" charset="-122"/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Email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hul@jlu.edu.cn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341438"/>
            <a:ext cx="8135938" cy="477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C00000"/>
                </a:solidFill>
              </a:rPr>
              <a:t>⑤</a:t>
            </a:r>
            <a:r>
              <a:rPr lang="zh-CN" altLang="en-US" b="1" smtClean="0">
                <a:solidFill>
                  <a:srgbClr val="C00000"/>
                </a:solidFill>
              </a:rPr>
              <a:t>解释过程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1200" b="1" smtClean="0">
              <a:solidFill>
                <a:srgbClr val="C0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域名解析器首先查询本地主机的的缓冲区，查看主机是否以前解析过主机名。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endParaRPr lang="en-US" altLang="zh-CN" sz="1200" b="1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如果主机缓冲区中没有与其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IP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地址的映射关系，解析器将向本地域名服务器发出请求。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endParaRPr lang="en-US" altLang="zh-CN" sz="1200" b="1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本地域名服务器首先检查域名与其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IP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地址的映射关系是否存储在它的数据库中，如果是，本地服务器将该映射关系传送给请求者。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229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3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1D6A888-FEC8-4A9C-83DC-CC7C95C2741D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229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404664"/>
            <a:ext cx="8540750" cy="792758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的工作原理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79712" y="1700808"/>
            <a:ext cx="4270375" cy="419417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</a:rPr>
              <a:t>解释方法有两种：</a:t>
            </a:r>
          </a:p>
          <a:p>
            <a:pPr lvl="1" eaLnBrk="1" hangingPunct="1"/>
            <a:endParaRPr lang="en-US" altLang="zh-CN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00"/>
                </a:solidFill>
              </a:rPr>
              <a:t>重复解释</a:t>
            </a:r>
          </a:p>
          <a:p>
            <a:pPr lvl="1" eaLnBrk="1" hangingPunct="1"/>
            <a:endParaRPr lang="en-US" altLang="zh-CN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00"/>
                </a:solidFill>
              </a:rPr>
              <a:t>递归解释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331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7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EF4D74-3DFB-4E94-B1DC-519BE66A194C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33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731838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的解释方法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1187450" y="549275"/>
            <a:ext cx="511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323850" y="260350"/>
            <a:ext cx="3600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00000"/>
                </a:solidFill>
                <a:latin typeface="Times New Roman" pitchFamily="18" charset="0"/>
              </a:rPr>
              <a:t>重复解释</a:t>
            </a:r>
          </a:p>
        </p:txBody>
      </p:sp>
      <p:pic>
        <p:nvPicPr>
          <p:cNvPr id="14340" name="Picture 8" descr="图1-10-14 迭代解析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765175"/>
            <a:ext cx="8642350" cy="5543550"/>
          </a:xfrm>
          <a:noFill/>
        </p:spPr>
      </p:pic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4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03FC31E-09FF-4041-A9B2-EA436F1592AE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33375"/>
            <a:ext cx="3598862" cy="6731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rgbClr val="C00000"/>
                </a:solidFill>
              </a:rPr>
              <a:t>递归解释</a:t>
            </a:r>
          </a:p>
        </p:txBody>
      </p:sp>
      <p:pic>
        <p:nvPicPr>
          <p:cNvPr id="15363" name="Picture 4" descr="图1-10-13 递归解析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836613"/>
            <a:ext cx="8642350" cy="5400675"/>
          </a:xfrm>
          <a:noFill/>
        </p:spPr>
      </p:pic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cxnSp>
        <p:nvCxnSpPr>
          <p:cNvPr id="10" name="直接连接符 7"/>
          <p:cNvCxnSpPr/>
          <p:nvPr/>
        </p:nvCxnSpPr>
        <p:spPr>
          <a:xfrm>
            <a:off x="6588125" y="333375"/>
            <a:ext cx="1008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FFC74B0-581E-4808-A8EF-1EEC22D8439F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331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EF4D74-3DFB-4E94-B1DC-519BE66A194C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33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980728"/>
            <a:ext cx="8540750" cy="659160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重复解释动画演示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195736" y="2060848"/>
          <a:ext cx="5075525" cy="3312368"/>
        </p:xfrm>
        <a:graphic>
          <a:graphicData uri="http://schemas.openxmlformats.org/presentationml/2006/ole">
            <p:oleObj spid="_x0000_s39938" name="包装程序外壳对象" showAsIcon="1" r:id="rId4" imgW="1092240" imgH="7124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331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6EF4D74-3DFB-4E94-B1DC-519BE66A194C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33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091208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递归解释动画演示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195736" y="2038959"/>
          <a:ext cx="5210472" cy="3046225"/>
        </p:xfrm>
        <a:graphic>
          <a:graphicData uri="http://schemas.openxmlformats.org/presentationml/2006/ole">
            <p:oleObj spid="_x0000_s40963" name="包装程序外壳对象" showAsIcon="1" r:id="rId4" imgW="1219320" imgH="7124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540750" cy="4465637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nslookup</a:t>
            </a:r>
            <a:r>
              <a:rPr lang="zh-CN" altLang="en-US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工具的使用方法：</a:t>
            </a:r>
            <a:endParaRPr lang="en-US" altLang="zh-CN" b="1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1200" b="1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nslookup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命令是查询域名对应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IP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的工具，其用法是：</a:t>
            </a: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nslookup 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域名</a:t>
            </a:r>
          </a:p>
          <a:p>
            <a:pPr eaLnBrk="1" hangingPunct="1"/>
            <a:endParaRPr lang="zh-CN" altLang="en-US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操作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DNS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缓存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:</a:t>
            </a: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Ipconfig /displaydns</a:t>
            </a: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Ipconfig /flushdns</a:t>
            </a:r>
          </a:p>
          <a:p>
            <a:pPr lvl="1" eaLnBrk="1" hangingPunct="1"/>
            <a:endParaRPr lang="en-US" altLang="zh-CN" smtClean="0">
              <a:latin typeface="宋体" pitchFamily="2" charset="-122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6388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89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0561BEE-5809-491E-AC08-DD27D581F33C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639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731838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的工作原理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C00000"/>
                </a:solidFill>
              </a:rPr>
              <a:t>⑥</a:t>
            </a:r>
            <a:r>
              <a:rPr lang="zh-CN" altLang="en-US" b="1" smtClean="0">
                <a:solidFill>
                  <a:srgbClr val="C00000"/>
                </a:solidFill>
              </a:rPr>
              <a:t>地址到名称的映射和反向查询</a:t>
            </a:r>
          </a:p>
          <a:p>
            <a:pPr lvl="1" eaLnBrk="1" hangingPunct="1"/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smtClean="0">
                <a:solidFill>
                  <a:srgbClr val="000000"/>
                </a:solidFill>
              </a:rPr>
              <a:t>从</a:t>
            </a:r>
            <a:r>
              <a:rPr lang="en-US" altLang="zh-CN" b="1" smtClean="0">
                <a:solidFill>
                  <a:srgbClr val="000000"/>
                </a:solidFill>
              </a:rPr>
              <a:t>IP</a:t>
            </a:r>
            <a:r>
              <a:rPr lang="zh-CN" altLang="en-US" b="1" smtClean="0">
                <a:solidFill>
                  <a:srgbClr val="000000"/>
                </a:solidFill>
              </a:rPr>
              <a:t>地址映射到主机名称称为反向解析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/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7412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3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4ACBC0B-CE41-46EE-9C07-4AF0982C0C0B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74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04664"/>
            <a:ext cx="8540750" cy="731838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的工作原理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04664"/>
            <a:ext cx="8540750" cy="731838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10.1.3 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与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ARP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的比较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DNS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是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应用层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到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网络层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地址的解析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ARP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是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网络层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到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数据链路层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地址的解析</a:t>
            </a:r>
          </a:p>
          <a:p>
            <a:pPr eaLnBrk="1" hangingPunct="1"/>
            <a:endParaRPr lang="en-US" altLang="zh-CN" b="1" smtClean="0">
              <a:latin typeface="宋体" pitchFamily="2" charset="-122"/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8437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38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AA76707-861F-4A45-BE23-797B49BE1301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404664"/>
            <a:ext cx="8540750" cy="731838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10.2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电子邮件服务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700213"/>
            <a:ext cx="8351837" cy="4249737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Email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是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Internet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上使用最多的一种应用。一个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电子邮件系统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由</a:t>
            </a:r>
            <a:r>
              <a:rPr lang="en-US" altLang="zh-CN" b="1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部分组成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：</a:t>
            </a:r>
          </a:p>
          <a:p>
            <a:pPr lvl="1" eaLnBrk="1" hangingPunct="1"/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用户代理</a:t>
            </a:r>
          </a:p>
          <a:p>
            <a:pPr lvl="1" eaLnBrk="1" hangingPunct="1"/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邮件服务器</a:t>
            </a:r>
          </a:p>
          <a:p>
            <a:pPr lvl="1" eaLnBrk="1" hangingPunct="1"/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电子邮件协议</a:t>
            </a:r>
            <a:endParaRPr lang="en-US" altLang="zh-CN" b="1" smtClean="0">
              <a:solidFill>
                <a:srgbClr val="C00000"/>
              </a:solidFill>
              <a:latin typeface="宋体" pitchFamily="2" charset="-122"/>
            </a:endParaRPr>
          </a:p>
          <a:p>
            <a:pPr lvl="1" eaLnBrk="1" hangingPunct="1"/>
            <a:endParaRPr lang="zh-CN" altLang="en-US" b="1" smtClean="0">
              <a:solidFill>
                <a:srgbClr val="C00000"/>
              </a:solidFill>
              <a:latin typeface="宋体" pitchFamily="2" charset="-122"/>
            </a:endParaRP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电子邮件不是一种“终端到终端”的服务，而是被称为“</a:t>
            </a:r>
            <a:r>
              <a:rPr lang="zh-CN" altLang="en-US" b="1" smtClean="0">
                <a:solidFill>
                  <a:srgbClr val="C00000"/>
                </a:solidFill>
              </a:rPr>
              <a:t>存贮转发式</a:t>
            </a:r>
            <a:r>
              <a:rPr lang="zh-CN" altLang="en-US" b="1" smtClean="0">
                <a:solidFill>
                  <a:srgbClr val="000000"/>
                </a:solidFill>
              </a:rPr>
              <a:t>”服务。</a:t>
            </a:r>
            <a:r>
              <a:rPr lang="zh-CN" altLang="en-US" smtClean="0"/>
              <a:t> 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9461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2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B59AFC-EC3F-4FB8-9651-B14BE1B8DC8E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404664"/>
            <a:ext cx="8540750" cy="731838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第十章  </a:t>
            </a:r>
            <a:r>
              <a:rPr lang="en-US" altLang="zh-CN" sz="3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Internet</a:t>
            </a:r>
            <a:r>
              <a:rPr lang="zh-CN" altLang="en-US" sz="3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服务</a:t>
            </a:r>
          </a:p>
        </p:txBody>
      </p:sp>
      <p:sp>
        <p:nvSpPr>
          <p:cNvPr id="410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35696" y="1916832"/>
            <a:ext cx="5422503" cy="41941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10.1  DNS</a:t>
            </a:r>
            <a:r>
              <a:rPr lang="zh-CN" altLang="en-US" b="1" dirty="0" smtClean="0">
                <a:solidFill>
                  <a:srgbClr val="000000"/>
                </a:solidFill>
                <a:cs typeface="Times New Roman" pitchFamily="18" charset="0"/>
              </a:rPr>
              <a:t>服务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10.2  </a:t>
            </a:r>
            <a:r>
              <a:rPr lang="zh-CN" altLang="en-US" b="1" dirty="0" smtClean="0">
                <a:solidFill>
                  <a:srgbClr val="000000"/>
                </a:solidFill>
                <a:cs typeface="Times New Roman" pitchFamily="18" charset="0"/>
              </a:rPr>
              <a:t>电子邮件服务</a:t>
            </a:r>
            <a:r>
              <a:rPr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zh-CN" altLang="en-US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10.3  FTP</a:t>
            </a:r>
            <a:r>
              <a:rPr lang="zh-CN" altLang="en-US" b="1" dirty="0" smtClean="0">
                <a:solidFill>
                  <a:srgbClr val="000000"/>
                </a:solidFill>
                <a:cs typeface="Times New Roman" pitchFamily="18" charset="0"/>
              </a:rPr>
              <a:t>服务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cs typeface="Times New Roman" pitchFamily="18" charset="0"/>
              </a:rPr>
              <a:t>10.4  Web</a:t>
            </a:r>
            <a:r>
              <a:rPr lang="zh-CN" altLang="en-US" b="1" dirty="0" smtClean="0">
                <a:solidFill>
                  <a:srgbClr val="000000"/>
                </a:solidFill>
                <a:cs typeface="Times New Roman" pitchFamily="18" charset="0"/>
              </a:rPr>
              <a:t>服务</a:t>
            </a:r>
          </a:p>
        </p:txBody>
      </p:sp>
      <p:pic>
        <p:nvPicPr>
          <p:cNvPr id="4101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2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127D5D4-0B35-464A-A3ED-F4370E47F314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280400" cy="46291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C00000"/>
                </a:solidFill>
              </a:rPr>
              <a:t>①</a:t>
            </a:r>
            <a:r>
              <a:rPr lang="zh-CN" altLang="en-US" b="1" smtClean="0">
                <a:solidFill>
                  <a:srgbClr val="C00000"/>
                </a:solidFill>
              </a:rPr>
              <a:t>用户代理</a:t>
            </a:r>
            <a:r>
              <a:rPr lang="zh-CN" altLang="en-US" b="1" smtClean="0">
                <a:solidFill>
                  <a:srgbClr val="000000"/>
                </a:solidFill>
              </a:rPr>
              <a:t>：</a:t>
            </a:r>
          </a:p>
          <a:p>
            <a:pPr lvl="1" eaLnBrk="1" hangingPunct="1"/>
            <a:r>
              <a:rPr lang="zh-CN" altLang="en-US" b="1" smtClean="0">
                <a:solidFill>
                  <a:srgbClr val="000000"/>
                </a:solidFill>
              </a:rPr>
              <a:t>用户代理就是用户与电子邮件系统的接口，是用户机上运行的程序。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/>
            <a:endParaRPr lang="zh-CN" altLang="en-US" b="1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C00000"/>
                </a:solidFill>
              </a:rPr>
              <a:t>②邮件服务器</a:t>
            </a:r>
            <a:r>
              <a:rPr lang="zh-CN" altLang="en-US" b="1" smtClean="0">
                <a:solidFill>
                  <a:srgbClr val="000000"/>
                </a:solidFill>
              </a:rPr>
              <a:t>：</a:t>
            </a:r>
          </a:p>
          <a:p>
            <a:pPr lvl="1" eaLnBrk="1" hangingPunct="1"/>
            <a:r>
              <a:rPr lang="zh-CN" altLang="en-US" b="1" smtClean="0">
                <a:solidFill>
                  <a:srgbClr val="000000"/>
                </a:solidFill>
              </a:rPr>
              <a:t>邮件服务器的功能是收发邮件，运行邮件服务程序。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/>
            <a:endParaRPr lang="zh-CN" altLang="en-US" b="1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C00000"/>
                </a:solidFill>
              </a:rPr>
              <a:t>③协议</a:t>
            </a:r>
            <a:r>
              <a:rPr lang="zh-CN" altLang="en-US" b="1" smtClean="0">
                <a:solidFill>
                  <a:srgbClr val="000000"/>
                </a:solidFill>
              </a:rPr>
              <a:t>：</a:t>
            </a:r>
            <a:r>
              <a:rPr lang="en-US" altLang="zh-CN" b="1" smtClean="0">
                <a:solidFill>
                  <a:srgbClr val="000000"/>
                </a:solidFill>
              </a:rPr>
              <a:t>SMTP</a:t>
            </a:r>
            <a:r>
              <a:rPr lang="zh-CN" altLang="en-US" b="1" smtClean="0">
                <a:solidFill>
                  <a:srgbClr val="000000"/>
                </a:solidFill>
              </a:rPr>
              <a:t>、</a:t>
            </a:r>
            <a:r>
              <a:rPr lang="en-US" altLang="zh-CN" b="1" smtClean="0">
                <a:solidFill>
                  <a:srgbClr val="000000"/>
                </a:solidFill>
              </a:rPr>
              <a:t>POP3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048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485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ABC82D-8FE7-4899-9EC8-672FC050FE39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048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04664"/>
            <a:ext cx="8540750" cy="731838"/>
          </a:xfrm>
        </p:spPr>
        <p:txBody>
          <a:bodyPr/>
          <a:lstStyle/>
          <a:p>
            <a:pPr lvl="1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电子邮件系统组成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395288" y="1341438"/>
          <a:ext cx="8480425" cy="4824412"/>
        </p:xfrm>
        <a:graphic>
          <a:graphicData uri="http://schemas.openxmlformats.org/presentationml/2006/ole">
            <p:oleObj spid="_x0000_s1026" name="Picture" r:id="rId3" imgW="5143143" imgH="2571571" progId="Word.Picture.8">
              <p:embed/>
            </p:oleObj>
          </a:graphicData>
        </a:graphic>
      </p:graphicFrame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540750" cy="1143000"/>
          </a:xfrm>
        </p:spPr>
        <p:txBody>
          <a:bodyPr/>
          <a:lstStyle/>
          <a:p>
            <a:pPr lvl="1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电子邮件系统组成</a:t>
            </a: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8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0E63140-7E4B-4702-AD44-B8E02E144DAE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658813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10.2.1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简单邮件传输协议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557338"/>
            <a:ext cx="8424863" cy="448468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简单邮件传输协议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--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SMTP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(Simple Mail Transfer Protocol) </a:t>
            </a: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SMTP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使用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客户服务器模式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，负责发送邮件的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SMTP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进程是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SMTP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客户，负责接受邮件的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SMTP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进程是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SMTP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服务器。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SMTP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规定了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14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条命令和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21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种响应信息。</a:t>
            </a:r>
          </a:p>
          <a:p>
            <a:pPr eaLnBrk="1" hangingPunct="1"/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1509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10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0B2977A-DEB0-4F64-A855-13D848D8286E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836712"/>
            <a:ext cx="8540750" cy="658813"/>
          </a:xfrm>
        </p:spPr>
        <p:txBody>
          <a:bodyPr/>
          <a:lstStyle/>
          <a:p>
            <a:pPr lvl="1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简单邮件传输协议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SMTP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动画演示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1509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0B2977A-DEB0-4F64-A855-13D848D8286E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zh-CN" altLang="en-US" sz="1200" dirty="0">
              <a:latin typeface="+mn-lt"/>
              <a:ea typeface="+mn-ea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67744" y="1772816"/>
          <a:ext cx="4680520" cy="4041445"/>
        </p:xfrm>
        <a:graphic>
          <a:graphicData uri="http://schemas.openxmlformats.org/presentationml/2006/ole">
            <p:oleObj spid="_x0000_s36866" name="包装程序外壳对象" showAsIcon="1" r:id="rId4" imgW="82548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图1-14-4  报文的传送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0213" y="115888"/>
            <a:ext cx="8713787" cy="6480175"/>
          </a:xfrm>
          <a:noFill/>
        </p:spPr>
      </p:pic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7EEDB4-A2D8-4544-80E8-C5FA98CF5C85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04664"/>
            <a:ext cx="8540750" cy="731838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10.2.2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接收邮件协议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916113"/>
            <a:ext cx="8713788" cy="43418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C00000"/>
                </a:solidFill>
              </a:rPr>
              <a:t>①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POP(Post Office Protocol)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接收邮件协议</a:t>
            </a:r>
          </a:p>
          <a:p>
            <a:pPr lvl="1"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POP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使用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客户服务器模式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，接收邮件的计算机运行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POP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客户程序，其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ISP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的邮件服务器中运行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POP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服务程序。</a:t>
            </a:r>
          </a:p>
          <a:p>
            <a:pPr lvl="1"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POP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是脱机程序。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3557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8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A3F891-CE65-48DB-B5DE-C80C0ADD8133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523256"/>
          </a:xfrm>
        </p:spPr>
        <p:txBody>
          <a:bodyPr/>
          <a:lstStyle/>
          <a:p>
            <a:pPr lvl="1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接收邮件协议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POP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动画演示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3557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A3F891-CE65-48DB-B5DE-C80C0ADD8133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zh-CN" altLang="en-US" sz="1200" dirty="0">
              <a:latin typeface="+mn-lt"/>
              <a:ea typeface="+mn-ea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339752" y="2132856"/>
          <a:ext cx="4464496" cy="3739846"/>
        </p:xfrm>
        <a:graphic>
          <a:graphicData uri="http://schemas.openxmlformats.org/presentationml/2006/ole">
            <p:oleObj spid="_x0000_s37890" name="包装程序外壳对象" showAsIcon="1" r:id="rId4" imgW="85104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图1-14-6 POP3运行过程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0"/>
            <a:ext cx="8785225" cy="6480175"/>
          </a:xfrm>
          <a:noFill/>
        </p:spPr>
      </p:pic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6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672E844-E6B6-49FA-811A-4C7A68FAE4C4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②IMAP(Internet Message Access Protocol)</a:t>
            </a:r>
          </a:p>
          <a:p>
            <a:pPr lvl="1"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IMAP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也是接收邮件协议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使用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客户服务器模式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.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不同于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POP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，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IMAP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是联机协议。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560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5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B6D7E1-8116-494D-9C63-0DF9EC62DBE5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560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731838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10.2.2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接收邮件协议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560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B6D7E1-8116-494D-9C63-0DF9EC62DBE5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560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667272"/>
          </a:xfrm>
        </p:spPr>
        <p:txBody>
          <a:bodyPr/>
          <a:lstStyle/>
          <a:p>
            <a:pPr lvl="1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接收邮件协议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IMAP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915816" y="2348880"/>
          <a:ext cx="3600400" cy="3108805"/>
        </p:xfrm>
        <a:graphic>
          <a:graphicData uri="http://schemas.openxmlformats.org/presentationml/2006/ole">
            <p:oleObj spid="_x0000_s38914" name="包装程序外壳对象" showAsIcon="1" r:id="rId4" imgW="82548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658813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10.1 DNS</a:t>
            </a:r>
            <a:r>
              <a:rPr lang="zh-CN" altLang="en-US" sz="3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服务</a:t>
            </a: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</a:rPr>
              <a:t>DNS</a:t>
            </a:r>
            <a:r>
              <a:rPr lang="zh-CN" altLang="en-US" b="1" smtClean="0">
                <a:solidFill>
                  <a:srgbClr val="000000"/>
                </a:solidFill>
              </a:rPr>
              <a:t>（域名系统）是一种能够完成从域名到</a:t>
            </a:r>
            <a:r>
              <a:rPr lang="en-US" altLang="zh-CN" b="1" smtClean="0">
                <a:solidFill>
                  <a:srgbClr val="000000"/>
                </a:solidFill>
              </a:rPr>
              <a:t>IP</a:t>
            </a:r>
            <a:r>
              <a:rPr lang="zh-CN" altLang="en-US" b="1" smtClean="0">
                <a:solidFill>
                  <a:srgbClr val="000000"/>
                </a:solidFill>
              </a:rPr>
              <a:t>地址或从</a:t>
            </a:r>
            <a:r>
              <a:rPr lang="en-US" altLang="zh-CN" b="1" smtClean="0">
                <a:solidFill>
                  <a:srgbClr val="000000"/>
                </a:solidFill>
              </a:rPr>
              <a:t>IP</a:t>
            </a:r>
            <a:r>
              <a:rPr lang="zh-CN" altLang="en-US" b="1" smtClean="0">
                <a:solidFill>
                  <a:srgbClr val="000000"/>
                </a:solidFill>
              </a:rPr>
              <a:t>地址到域名的映射。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b="1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由于域名具有文字表达的意义，比</a:t>
            </a:r>
            <a:r>
              <a:rPr lang="en-US" altLang="zh-CN" b="1" smtClean="0">
                <a:solidFill>
                  <a:srgbClr val="000000"/>
                </a:solidFill>
              </a:rPr>
              <a:t>IP</a:t>
            </a:r>
            <a:r>
              <a:rPr lang="zh-CN" altLang="en-US" b="1" smtClean="0">
                <a:solidFill>
                  <a:srgbClr val="000000"/>
                </a:solidFill>
              </a:rPr>
              <a:t>地址更容易记忆。</a:t>
            </a:r>
          </a:p>
        </p:txBody>
      </p:sp>
      <p:pic>
        <p:nvPicPr>
          <p:cNvPr id="512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6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A7AF391-5F6A-4840-B687-455E2577442C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图1-14-7 IMAP的运行过程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0"/>
            <a:ext cx="8785225" cy="6480175"/>
          </a:xfrm>
          <a:noFill/>
        </p:spPr>
      </p:pic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cxnSp>
        <p:nvCxnSpPr>
          <p:cNvPr id="9" name="直接连接符 7"/>
          <p:cNvCxnSpPr/>
          <p:nvPr/>
        </p:nvCxnSpPr>
        <p:spPr>
          <a:xfrm>
            <a:off x="6588125" y="333375"/>
            <a:ext cx="1008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6411B7-BD05-4964-B64C-E1EC39AE818A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04664"/>
            <a:ext cx="8540750" cy="731838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10.3 FTP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服务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C00000"/>
                </a:solidFill>
                <a:latin typeface="宋体" pitchFamily="2" charset="-122"/>
              </a:rPr>
              <a:t>FTP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(File Transfer Protocol)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文件传输协议：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b="1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FTP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是基于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TCP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的文件传输协议，用于在两台异构的主机间传输文件。</a:t>
            </a:r>
          </a:p>
          <a:p>
            <a:pPr eaLnBrk="1" hangingPunct="1"/>
            <a:endParaRPr lang="en-US" altLang="zh-CN" b="1" smtClean="0">
              <a:latin typeface="宋体" pitchFamily="2" charset="-122"/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765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4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7CE183B-75E8-411D-9020-01983688C3B6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04664"/>
            <a:ext cx="8540750" cy="658813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10.3.1 FTP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的工作原理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</a:rPr>
              <a:t>FTP</a:t>
            </a:r>
            <a:r>
              <a:rPr lang="zh-CN" altLang="en-US" b="1" dirty="0" smtClean="0">
                <a:solidFill>
                  <a:srgbClr val="000000"/>
                </a:solidFill>
              </a:rPr>
              <a:t>是一个</a:t>
            </a:r>
            <a:r>
              <a:rPr lang="zh-CN" altLang="en-US" b="1" dirty="0" smtClean="0">
                <a:solidFill>
                  <a:srgbClr val="FF0000"/>
                </a:solidFill>
              </a:rPr>
              <a:t>客户机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服务器</a:t>
            </a:r>
            <a:r>
              <a:rPr lang="zh-CN" altLang="en-US" b="1" dirty="0" smtClean="0">
                <a:solidFill>
                  <a:srgbClr val="000000"/>
                </a:solidFill>
              </a:rPr>
              <a:t>系统。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</a:rPr>
              <a:t>用户通过一个支持</a:t>
            </a:r>
            <a:r>
              <a:rPr lang="en-US" altLang="zh-CN" b="1" dirty="0" smtClean="0">
                <a:solidFill>
                  <a:srgbClr val="000000"/>
                </a:solidFill>
              </a:rPr>
              <a:t>FTP</a:t>
            </a:r>
            <a:r>
              <a:rPr lang="zh-CN" altLang="en-US" b="1" dirty="0" smtClean="0">
                <a:solidFill>
                  <a:srgbClr val="000000"/>
                </a:solidFill>
              </a:rPr>
              <a:t>协议的客户机程序，连接到在远程主机上的</a:t>
            </a:r>
            <a:r>
              <a:rPr lang="en-US" altLang="zh-CN" b="1" dirty="0" smtClean="0">
                <a:solidFill>
                  <a:srgbClr val="000000"/>
                </a:solidFill>
              </a:rPr>
              <a:t>FTP</a:t>
            </a:r>
            <a:r>
              <a:rPr lang="zh-CN" altLang="en-US" b="1" dirty="0" smtClean="0">
                <a:solidFill>
                  <a:srgbClr val="000000"/>
                </a:solidFill>
              </a:rPr>
              <a:t>服务器程序。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</a:rPr>
              <a:t>用户通过客户机程序向服务器程序发出命令，服务器程序执行用户所发出的命令，并将执行的结果返回到客户机。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8677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78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E75D3CF-7910-423E-AC7C-CC61B7A3E1C4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2133600"/>
            <a:ext cx="8353425" cy="38876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</a:rPr>
              <a:t>当</a:t>
            </a:r>
            <a:r>
              <a:rPr lang="en-US" altLang="zh-CN" b="1" dirty="0" smtClean="0">
                <a:solidFill>
                  <a:srgbClr val="000000"/>
                </a:solidFill>
              </a:rPr>
              <a:t>FTP</a:t>
            </a:r>
            <a:r>
              <a:rPr lang="zh-CN" altLang="en-US" b="1" dirty="0" smtClean="0">
                <a:solidFill>
                  <a:srgbClr val="000000"/>
                </a:solidFill>
              </a:rPr>
              <a:t>客户端与服务器建立</a:t>
            </a:r>
            <a:r>
              <a:rPr lang="en-US" altLang="zh-CN" b="1" dirty="0" smtClean="0">
                <a:solidFill>
                  <a:srgbClr val="000000"/>
                </a:solidFill>
              </a:rPr>
              <a:t>FTP</a:t>
            </a:r>
            <a:r>
              <a:rPr lang="zh-CN" altLang="en-US" b="1" dirty="0" smtClean="0">
                <a:solidFill>
                  <a:srgbClr val="000000"/>
                </a:solidFill>
              </a:rPr>
              <a:t>连接时，将与服务器上的两个端口建立联系：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zh-CN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</a:rPr>
              <a:t>端口</a:t>
            </a:r>
            <a:r>
              <a:rPr lang="en-US" altLang="zh-CN" b="1" dirty="0" smtClean="0">
                <a:solidFill>
                  <a:srgbClr val="C00000"/>
                </a:solidFill>
              </a:rPr>
              <a:t>21:</a:t>
            </a:r>
            <a:r>
              <a:rPr lang="zh-CN" altLang="en-US" b="1" dirty="0" smtClean="0">
                <a:solidFill>
                  <a:srgbClr val="C00000"/>
                </a:solidFill>
              </a:rPr>
              <a:t> 控制端口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 eaLnBrk="1" hangingPunct="1"/>
            <a:endParaRPr lang="en-US" altLang="zh-CN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</a:rPr>
              <a:t>端口</a:t>
            </a:r>
            <a:r>
              <a:rPr lang="en-US" altLang="zh-CN" b="1" dirty="0" smtClean="0">
                <a:solidFill>
                  <a:srgbClr val="C00000"/>
                </a:solidFill>
              </a:rPr>
              <a:t>20:</a:t>
            </a:r>
            <a:r>
              <a:rPr lang="zh-CN" altLang="en-US" b="1" dirty="0" smtClean="0">
                <a:solidFill>
                  <a:srgbClr val="C00000"/>
                </a:solidFill>
              </a:rPr>
              <a:t> 数据端口</a:t>
            </a:r>
            <a:endParaRPr lang="zh-CN" altLang="en-US" b="1" dirty="0" smtClean="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29700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01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122AEC2-6E16-4885-B55C-99B9C672CF9B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70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548680"/>
            <a:ext cx="8540750" cy="658813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FTP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端口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35696" y="1772816"/>
            <a:ext cx="5206479" cy="41941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FTP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的两种工作方式：</a:t>
            </a:r>
          </a:p>
          <a:p>
            <a:pPr lvl="1"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主动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(PORT)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模式</a:t>
            </a:r>
          </a:p>
          <a:p>
            <a:pPr lvl="1"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被动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(PASV)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模式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3072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25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777D7CA-CD2A-4C63-B628-A19CD6A3D887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476672"/>
            <a:ext cx="8540750" cy="658813"/>
          </a:xfrm>
        </p:spPr>
        <p:txBody>
          <a:bodyPr/>
          <a:lstStyle/>
          <a:p>
            <a:pPr lvl="1"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FTP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工作方式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1-13-12Ftp的被动模式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412875"/>
            <a:ext cx="8642350" cy="4752975"/>
          </a:xfrm>
          <a:noFill/>
        </p:spPr>
      </p:pic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042988" y="908050"/>
            <a:ext cx="331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2627784" y="476672"/>
            <a:ext cx="32416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/>
            <a:r>
              <a:rPr lang="zh-CN" altLang="en-US" sz="3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主动模式</a:t>
            </a: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31750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51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10" name="TextBox 9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1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3BDDB7-1FE8-4938-A704-CF1DCBF0C4B3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540750" cy="1143000"/>
          </a:xfrm>
        </p:spPr>
        <p:txBody>
          <a:bodyPr/>
          <a:lstStyle/>
          <a:p>
            <a:pPr marL="457200" lvl="1"/>
            <a:r>
              <a:rPr lang="en-US" altLang="zh-CN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FTP</a:t>
            </a:r>
            <a:r>
              <a:rPr lang="zh-CN" altLang="en-US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主动模式动画演示</a:t>
            </a:r>
            <a:endParaRPr lang="zh-CN" altLang="en-US" sz="3600" b="1" kern="1200" dirty="0">
              <a:solidFill>
                <a:srgbClr val="C0000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3BDDB7-1FE8-4938-A704-CF1DCBF0C4B3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zh-CN" altLang="en-US" sz="1200" dirty="0">
              <a:latin typeface="+mn-lt"/>
              <a:ea typeface="+mn-ea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123728" y="2492896"/>
          <a:ext cx="4692229" cy="3062224"/>
        </p:xfrm>
        <a:graphic>
          <a:graphicData uri="http://schemas.openxmlformats.org/presentationml/2006/ole">
            <p:oleObj spid="_x0000_s34819" name="包装程序外壳对象" showAsIcon="1" r:id="rId4" imgW="109224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1-13-13Ftp的主动模式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412875"/>
            <a:ext cx="8642350" cy="4824413"/>
          </a:xfrm>
          <a:noFill/>
        </p:spPr>
      </p:pic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2484438" y="620713"/>
            <a:ext cx="3816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 eaLnBrk="0" hangingPunct="0"/>
            <a:r>
              <a:rPr lang="zh-CN" altLang="en-US" sz="3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被动模式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3277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4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CB4E224-EAFD-4A9A-84A8-C8DFAB58229F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540750" cy="1143000"/>
          </a:xfrm>
        </p:spPr>
        <p:txBody>
          <a:bodyPr/>
          <a:lstStyle/>
          <a:p>
            <a:pPr marL="457200" lvl="1"/>
            <a:r>
              <a:rPr lang="en-US" altLang="zh-CN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FTP</a:t>
            </a:r>
            <a:r>
              <a:rPr lang="zh-CN" altLang="en-US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被动模式动画演示</a:t>
            </a:r>
            <a:endParaRPr lang="zh-CN" altLang="en-US" sz="3600" b="1" kern="1200" dirty="0">
              <a:solidFill>
                <a:srgbClr val="C0000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3BDDB7-1FE8-4938-A704-CF1DCBF0C4B3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zh-CN" altLang="en-US" sz="1200" dirty="0">
              <a:latin typeface="+mn-lt"/>
              <a:ea typeface="+mn-ea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411760" y="2492896"/>
          <a:ext cx="4511666" cy="2877467"/>
        </p:xfrm>
        <a:graphic>
          <a:graphicData uri="http://schemas.openxmlformats.org/presentationml/2006/ole">
            <p:oleObj spid="_x0000_s35842" name="包装程序外壳对象" showAsIcon="1" r:id="rId4" imgW="111744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476672"/>
            <a:ext cx="8540750" cy="731838"/>
          </a:xfrm>
        </p:spPr>
        <p:txBody>
          <a:bodyPr/>
          <a:lstStyle/>
          <a:p>
            <a:pPr marL="457200" lvl="1"/>
            <a:r>
              <a:rPr lang="en-US" altLang="zh-CN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10.3.2 FTP</a:t>
            </a:r>
            <a:r>
              <a:rPr lang="zh-CN" altLang="en-US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的主要命令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59632" y="1844824"/>
            <a:ext cx="7078687" cy="41941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LIST---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目录名列出子目录或文件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RETR---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文件从服务器传送到客户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USER---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用户信息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PASS---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用户口令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QUIT---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向系统注销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STOR---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文件从客户传送到服务器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33797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798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7DA5B61-7189-4B4D-8762-EAAE7804DAB5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7318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10.1.1 DNS</a:t>
            </a:r>
            <a:r>
              <a:rPr lang="zh-CN" altLang="en-US" sz="36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的历史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628775"/>
            <a:ext cx="8353425" cy="4845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C00000"/>
                </a:solidFill>
                <a:latin typeface="宋体" pitchFamily="2" charset="-122"/>
              </a:rPr>
              <a:t>①HOSTS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方式</a:t>
            </a: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ARPANET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的域名与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IP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地址的映射是靠文本文件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—HOSTS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。 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HOSTS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文件包含了主机的名称到地址的映射。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endParaRPr lang="zh-CN" altLang="en-US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②</a:t>
            </a:r>
            <a:r>
              <a:rPr lang="en-US" altLang="zh-CN" b="1" smtClean="0">
                <a:solidFill>
                  <a:srgbClr val="C00000"/>
                </a:solidFill>
                <a:latin typeface="宋体" pitchFamily="2" charset="-122"/>
              </a:rPr>
              <a:t>DNS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的出现</a:t>
            </a: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HOSTS 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文件机制不具备可缩放性，限制了网络规模。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1984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年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USC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发布了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RFC882-883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，定义了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DNS,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形成了现在的域名系统标准。</a:t>
            </a: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6149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50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10" name="TextBox 9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1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A240C1-41CD-43C4-94BF-5B828D99CBB9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04664"/>
            <a:ext cx="8540750" cy="731838"/>
          </a:xfrm>
        </p:spPr>
        <p:txBody>
          <a:bodyPr/>
          <a:lstStyle/>
          <a:p>
            <a:pPr marL="457200" lvl="1"/>
            <a:r>
              <a:rPr lang="en-US" altLang="zh-CN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10.4 WEB</a:t>
            </a:r>
            <a:r>
              <a:rPr lang="zh-CN" altLang="en-US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服务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496300" cy="462915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万维网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(World Wide Web)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是一个分布式超文本系统。使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Internet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中不同计算机的文件相互链接。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smtClean="0">
                <a:solidFill>
                  <a:srgbClr val="C00000"/>
                </a:solidFill>
                <a:latin typeface="宋体" pitchFamily="2" charset="-122"/>
              </a:rPr>
              <a:t>WEB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服务器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是指服务器及运行在服务器上运行的软件。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34821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2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4E9090D-28EF-43C1-8DE9-58AF368FA08F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04664"/>
            <a:ext cx="8540750" cy="658813"/>
          </a:xfrm>
        </p:spPr>
        <p:txBody>
          <a:bodyPr/>
          <a:lstStyle/>
          <a:p>
            <a:pPr marL="457200" lvl="1"/>
            <a:r>
              <a:rPr lang="en-US" altLang="zh-CN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10.4.1 </a:t>
            </a:r>
            <a:r>
              <a:rPr lang="zh-CN" altLang="en-US" sz="3600" b="1" kern="12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cs typeface="+mj-cs"/>
              </a:rPr>
              <a:t>超文本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C00000"/>
                </a:solidFill>
                <a:latin typeface="宋体" pitchFamily="2" charset="-122"/>
              </a:rPr>
              <a:t>HTML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(Hypertext Markup Language)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超文本标记语言，万维网文档发布和浏览的基本文件格式。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特点：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⑴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独立于平台的格式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⑵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超文本：允许文档之间漫游</a:t>
            </a:r>
          </a:p>
          <a:p>
            <a:pPr eaLnBrk="1" hangingPunct="1"/>
            <a:r>
              <a:rPr lang="zh-CN" altLang="en-US" b="1" smtClean="0">
                <a:solidFill>
                  <a:srgbClr val="000000"/>
                </a:solidFill>
              </a:rPr>
              <a:t>⑶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结构化设计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3584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6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3C342B3-89C9-4AC2-99EE-F06ABC82C3FD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C00000"/>
                </a:solidFill>
              </a:rPr>
              <a:t>统一资源定位器</a:t>
            </a:r>
            <a:r>
              <a:rPr lang="en-US" altLang="zh-CN" b="1" smtClean="0">
                <a:solidFill>
                  <a:srgbClr val="000000"/>
                </a:solidFill>
              </a:rPr>
              <a:t>(URL)</a:t>
            </a:r>
          </a:p>
          <a:p>
            <a:pPr eaLnBrk="1" hangingPunct="1"/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3200" b="1" smtClean="0">
                <a:solidFill>
                  <a:srgbClr val="000000"/>
                </a:solidFill>
              </a:rPr>
              <a:t>标识网络上资源位置而设计的一种编址方式。一般由</a:t>
            </a:r>
            <a:r>
              <a:rPr lang="en-US" altLang="zh-CN" sz="3200" b="1" smtClean="0">
                <a:solidFill>
                  <a:srgbClr val="000000"/>
                </a:solidFill>
              </a:rPr>
              <a:t>3</a:t>
            </a:r>
            <a:r>
              <a:rPr lang="zh-CN" altLang="en-US" sz="3200" b="1" smtClean="0">
                <a:solidFill>
                  <a:srgbClr val="000000"/>
                </a:solidFill>
              </a:rPr>
              <a:t>部分组成：</a:t>
            </a:r>
            <a:endParaRPr lang="en-US" altLang="zh-CN" sz="3200" b="1" smtClean="0">
              <a:solidFill>
                <a:srgbClr val="000000"/>
              </a:solidFill>
            </a:endParaRPr>
          </a:p>
          <a:p>
            <a:pPr eaLnBrk="1" hangingPunct="1"/>
            <a:endParaRPr lang="zh-CN" altLang="en-US" sz="1200" b="1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C00000"/>
                </a:solidFill>
              </a:rPr>
              <a:t>    传输协议：</a:t>
            </a:r>
            <a:r>
              <a:rPr lang="en-US" altLang="zh-CN" b="1" smtClean="0">
                <a:solidFill>
                  <a:srgbClr val="C00000"/>
                </a:solidFill>
              </a:rPr>
              <a:t>//</a:t>
            </a:r>
            <a:r>
              <a:rPr lang="zh-CN" altLang="en-US" b="1" smtClean="0">
                <a:solidFill>
                  <a:srgbClr val="C00000"/>
                </a:solidFill>
              </a:rPr>
              <a:t>主机地址</a:t>
            </a:r>
            <a:r>
              <a:rPr lang="en-US" altLang="zh-CN" b="1" smtClean="0">
                <a:solidFill>
                  <a:srgbClr val="C00000"/>
                </a:solidFill>
              </a:rPr>
              <a:t>/</a:t>
            </a:r>
            <a:r>
              <a:rPr lang="zh-CN" altLang="en-US" b="1" smtClean="0">
                <a:solidFill>
                  <a:srgbClr val="C00000"/>
                </a:solidFill>
              </a:rPr>
              <a:t>路径和文件名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36868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B480313-61B9-4214-A38C-6E09191396ED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68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548680"/>
            <a:ext cx="8540750" cy="658813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URL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58737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10.4.2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超文本传输协议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C00000"/>
                </a:solidFill>
                <a:latin typeface="宋体" pitchFamily="2" charset="-122"/>
              </a:rPr>
              <a:t>HTTP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(Hypertext Transfer Protocol)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超文本传输协议：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b="1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协议以普通文本、超文本、音频、视频等格式传输数据。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endParaRPr lang="zh-CN" altLang="en-US" smtClean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在公认端口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80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上使用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TCP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服务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endParaRPr lang="zh-CN" altLang="en-US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3789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4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90C1FC-3B10-47EC-AFC0-954A4394787C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700213"/>
            <a:ext cx="8785225" cy="40322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是典型的客户</a:t>
            </a:r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/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服务器模式。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客户是浏览器，服务是</a:t>
            </a:r>
            <a:r>
              <a:rPr lang="en-US" altLang="zh-CN" b="1" smtClean="0">
                <a:solidFill>
                  <a:srgbClr val="C00000"/>
                </a:solidFill>
                <a:latin typeface="宋体" pitchFamily="2" charset="-122"/>
              </a:rPr>
              <a:t>WWW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服务器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sz="1200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协议定义了这些报文的结构和交换的规范。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sz="1200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协议是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无状态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协议：不保留客户的状态</a:t>
            </a:r>
            <a:endParaRPr lang="en-US" altLang="zh-CN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sz="1200" b="1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smtClean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协议有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持续连接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zh-CN" altLang="en-US" b="1" smtClean="0">
                <a:solidFill>
                  <a:srgbClr val="C00000"/>
                </a:solidFill>
                <a:latin typeface="宋体" pitchFamily="2" charset="-122"/>
              </a:rPr>
              <a:t>非持续连接</a:t>
            </a:r>
            <a:r>
              <a:rPr lang="zh-CN" altLang="en-US" b="1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3891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7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4B40C1A-2F0C-4CEC-8E2C-1CC221A041A6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89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476672"/>
            <a:ext cx="8540750" cy="5873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超文本传输协议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HTTP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755650" y="1557338"/>
            <a:ext cx="7848600" cy="4535487"/>
          </a:xfrm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1.</a:t>
            </a:r>
            <a:r>
              <a:rPr lang="zh-CN" altLang="zh-CN" sz="2000" b="1" smtClean="0">
                <a:solidFill>
                  <a:srgbClr val="000000"/>
                </a:solidFill>
              </a:rPr>
              <a:t>在</a:t>
            </a:r>
            <a:r>
              <a:rPr lang="en-US" altLang="zh-CN" sz="2000" b="1" smtClean="0">
                <a:solidFill>
                  <a:srgbClr val="000000"/>
                </a:solidFill>
              </a:rPr>
              <a:t>OSI</a:t>
            </a:r>
            <a:r>
              <a:rPr lang="zh-CN" altLang="zh-CN" sz="2000" b="1" smtClean="0">
                <a:solidFill>
                  <a:srgbClr val="000000"/>
                </a:solidFill>
              </a:rPr>
              <a:t>模型中，哪些层协议称为高层协议？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2.TCP/IP</a:t>
            </a:r>
            <a:r>
              <a:rPr lang="zh-CN" altLang="zh-CN" sz="2000" b="1" smtClean="0">
                <a:solidFill>
                  <a:srgbClr val="000000"/>
                </a:solidFill>
              </a:rPr>
              <a:t>协议中的应用层与</a:t>
            </a:r>
            <a:r>
              <a:rPr lang="en-US" altLang="zh-CN" sz="2000" b="1" smtClean="0">
                <a:solidFill>
                  <a:srgbClr val="000000"/>
                </a:solidFill>
              </a:rPr>
              <a:t>OSI</a:t>
            </a:r>
            <a:r>
              <a:rPr lang="zh-CN" altLang="zh-CN" sz="2000" b="1" smtClean="0">
                <a:solidFill>
                  <a:srgbClr val="000000"/>
                </a:solidFill>
              </a:rPr>
              <a:t>应用层有什么区别？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3.</a:t>
            </a:r>
            <a:r>
              <a:rPr lang="zh-CN" altLang="zh-CN" sz="2000" b="1" smtClean="0">
                <a:solidFill>
                  <a:srgbClr val="000000"/>
                </a:solidFill>
              </a:rPr>
              <a:t>什么是</a:t>
            </a:r>
            <a:r>
              <a:rPr lang="en-US" altLang="zh-CN" sz="2000" b="1" smtClean="0">
                <a:solidFill>
                  <a:srgbClr val="000000"/>
                </a:solidFill>
              </a:rPr>
              <a:t>DNS</a:t>
            </a:r>
            <a:r>
              <a:rPr lang="zh-CN" altLang="zh-CN" sz="2000" b="1" smtClean="0">
                <a:solidFill>
                  <a:srgbClr val="000000"/>
                </a:solidFill>
              </a:rPr>
              <a:t>？它有什么作用？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4.</a:t>
            </a:r>
            <a:r>
              <a:rPr lang="zh-CN" altLang="zh-CN" sz="2000" b="1" smtClean="0">
                <a:solidFill>
                  <a:srgbClr val="000000"/>
                </a:solidFill>
              </a:rPr>
              <a:t>说明</a:t>
            </a:r>
            <a:r>
              <a:rPr lang="en-US" altLang="zh-CN" sz="2000" b="1" smtClean="0">
                <a:solidFill>
                  <a:srgbClr val="000000"/>
                </a:solidFill>
              </a:rPr>
              <a:t>DNS</a:t>
            </a:r>
            <a:r>
              <a:rPr lang="zh-CN" altLang="zh-CN" sz="2000" b="1" smtClean="0">
                <a:solidFill>
                  <a:srgbClr val="000000"/>
                </a:solidFill>
              </a:rPr>
              <a:t>中重复解释和递归解释的工作过程。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5.</a:t>
            </a:r>
            <a:r>
              <a:rPr lang="zh-CN" altLang="zh-CN" sz="2000" b="1" smtClean="0">
                <a:solidFill>
                  <a:srgbClr val="000000"/>
                </a:solidFill>
              </a:rPr>
              <a:t>一个电子邮件系统由哪些部分组成？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6.SMTP</a:t>
            </a:r>
            <a:r>
              <a:rPr lang="zh-CN" altLang="zh-CN" sz="2000" b="1" smtClean="0">
                <a:solidFill>
                  <a:srgbClr val="000000"/>
                </a:solidFill>
              </a:rPr>
              <a:t>协议在传送邮件时，需要哪些步骤？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7.</a:t>
            </a:r>
            <a:r>
              <a:rPr lang="zh-CN" altLang="zh-CN" sz="2000" b="1" smtClean="0">
                <a:solidFill>
                  <a:srgbClr val="000000"/>
                </a:solidFill>
              </a:rPr>
              <a:t>什么是</a:t>
            </a:r>
            <a:r>
              <a:rPr lang="en-US" altLang="zh-CN" sz="2000" b="1" smtClean="0">
                <a:solidFill>
                  <a:srgbClr val="000000"/>
                </a:solidFill>
              </a:rPr>
              <a:t>FTP</a:t>
            </a:r>
            <a:r>
              <a:rPr lang="zh-CN" altLang="zh-CN" sz="2000" b="1" smtClean="0">
                <a:solidFill>
                  <a:srgbClr val="000000"/>
                </a:solidFill>
              </a:rPr>
              <a:t>协议？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8.FTP</a:t>
            </a:r>
            <a:r>
              <a:rPr lang="zh-CN" altLang="zh-CN" sz="2000" b="1" smtClean="0">
                <a:solidFill>
                  <a:srgbClr val="000000"/>
                </a:solidFill>
              </a:rPr>
              <a:t>协议需要几个端口，并说明其作用。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9.</a:t>
            </a:r>
            <a:r>
              <a:rPr lang="zh-CN" altLang="zh-CN" sz="2000" b="1" smtClean="0">
                <a:solidFill>
                  <a:srgbClr val="000000"/>
                </a:solidFill>
              </a:rPr>
              <a:t>什么是超文本？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10.</a:t>
            </a:r>
            <a:r>
              <a:rPr lang="zh-CN" altLang="zh-CN" sz="2000" b="1" smtClean="0">
                <a:solidFill>
                  <a:srgbClr val="000000"/>
                </a:solidFill>
              </a:rPr>
              <a:t>什么是</a:t>
            </a:r>
            <a:r>
              <a:rPr lang="en-US" altLang="zh-CN" sz="2000" b="1" smtClean="0">
                <a:solidFill>
                  <a:srgbClr val="000000"/>
                </a:solidFill>
              </a:rPr>
              <a:t>HTTP</a:t>
            </a:r>
            <a:r>
              <a:rPr lang="zh-CN" altLang="zh-CN" sz="2000" b="1" smtClean="0">
                <a:solidFill>
                  <a:srgbClr val="000000"/>
                </a:solidFill>
              </a:rPr>
              <a:t>协议？为什么说它是一个无状态协议？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11.</a:t>
            </a:r>
            <a:r>
              <a:rPr lang="zh-CN" altLang="zh-CN" sz="2000" b="1" smtClean="0">
                <a:solidFill>
                  <a:srgbClr val="000000"/>
                </a:solidFill>
              </a:rPr>
              <a:t>举例说明</a:t>
            </a:r>
            <a:r>
              <a:rPr lang="en-US" altLang="zh-CN" sz="2000" b="1" smtClean="0">
                <a:solidFill>
                  <a:srgbClr val="000000"/>
                </a:solidFill>
              </a:rPr>
              <a:t>HTTP</a:t>
            </a:r>
            <a:r>
              <a:rPr lang="zh-CN" altLang="zh-CN" sz="2000" b="1" smtClean="0">
                <a:solidFill>
                  <a:srgbClr val="000000"/>
                </a:solidFill>
              </a:rPr>
              <a:t>协议持续连接和非持续连接的概念。</a:t>
            </a:r>
            <a:endParaRPr lang="zh-CN" altLang="zh-CN" sz="200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rgbClr val="000000"/>
                </a:solidFill>
              </a:rPr>
              <a:t>12.</a:t>
            </a:r>
            <a:r>
              <a:rPr lang="zh-CN" altLang="zh-CN" sz="2000" b="1" smtClean="0">
                <a:solidFill>
                  <a:srgbClr val="000000"/>
                </a:solidFill>
              </a:rPr>
              <a:t>说明</a:t>
            </a:r>
            <a:r>
              <a:rPr lang="en-US" altLang="zh-CN" sz="2000" b="1" smtClean="0">
                <a:solidFill>
                  <a:srgbClr val="000000"/>
                </a:solidFill>
              </a:rPr>
              <a:t>Web</a:t>
            </a:r>
            <a:r>
              <a:rPr lang="zh-CN" altLang="zh-CN" sz="2000" b="1" smtClean="0">
                <a:solidFill>
                  <a:srgbClr val="000000"/>
                </a:solidFill>
              </a:rPr>
              <a:t>浏览器的主要组成部分。</a:t>
            </a:r>
            <a:endParaRPr lang="zh-CN" altLang="zh-CN" sz="2000" smtClean="0">
              <a:solidFill>
                <a:srgbClr val="000000"/>
              </a:solidFill>
            </a:endParaRPr>
          </a:p>
        </p:txBody>
      </p:sp>
      <p:sp>
        <p:nvSpPr>
          <p:cNvPr id="39939" name="TextBox 11"/>
          <p:cNvSpPr txBox="1">
            <a:spLocks noChangeArrowheads="1"/>
          </p:cNvSpPr>
          <p:nvPr/>
        </p:nvSpPr>
        <p:spPr bwMode="auto">
          <a:xfrm>
            <a:off x="1043608" y="476672"/>
            <a:ext cx="7416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隶书"/>
                <a:ea typeface="隶书"/>
                <a:cs typeface="隶书"/>
              </a:rPr>
              <a:t>本  章  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/>
                <a:ea typeface="隶书"/>
                <a:cs typeface="隶书"/>
              </a:rPr>
              <a:t>练  习</a:t>
            </a:r>
            <a:endParaRPr lang="zh-CN" altLang="en-US" sz="3600" b="1" dirty="0">
              <a:solidFill>
                <a:srgbClr val="C00000"/>
              </a:solidFill>
              <a:latin typeface="隶书"/>
              <a:ea typeface="隶书"/>
              <a:cs typeface="隶书"/>
            </a:endParaRPr>
          </a:p>
        </p:txBody>
      </p:sp>
      <p:grpSp>
        <p:nvGrpSpPr>
          <p:cNvPr id="39940" name="组合 1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9943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9944" name="组合 14"/>
            <p:cNvGrpSpPr>
              <a:grpSpLocks/>
            </p:cNvGrpSpPr>
            <p:nvPr/>
          </p:nvGrpSpPr>
          <p:grpSpPr bwMode="auto"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>
                <a:spAutoFit/>
              </a:bodyPr>
              <a:lstStyle/>
              <a:p>
                <a:pPr algn="r">
                  <a:defRPr/>
                </a:pPr>
                <a:r>
                  <a:rPr lang="en-US" altLang="zh-CN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>
                  <a:defRPr/>
                </a:pP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计算机科学与技术学院</a:t>
                </a: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125" y="331788"/>
                <a:ext cx="10080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25296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05968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6588125" y="6492875"/>
              <a:ext cx="2133600" cy="365125"/>
            </a:xfrm>
            <a:prstGeom prst="rect">
              <a:avLst/>
            </a:prstGeom>
          </p:spPr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fld id="{F8D0E700-41FF-4917-A39C-4A1A59BC0E48}" type="slidenum">
                <a:rPr lang="zh-CN" altLang="en-US" sz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</a:rPr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t>45</a:t>
              </a:fld>
              <a:endParaRPr lang="zh-CN" altLang="en-US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8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C53A925-109C-413F-8940-C1E6F2345BBD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1"/>
          <p:cNvSpPr txBox="1">
            <a:spLocks noChangeArrowheads="1"/>
          </p:cNvSpPr>
          <p:nvPr/>
        </p:nvSpPr>
        <p:spPr bwMode="auto">
          <a:xfrm>
            <a:off x="1043608" y="404664"/>
            <a:ext cx="7416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隶书"/>
                <a:ea typeface="隶书"/>
                <a:cs typeface="隶书"/>
              </a:rPr>
              <a:t>本 章 小 节</a:t>
            </a:r>
          </a:p>
        </p:txBody>
      </p:sp>
      <p:grpSp>
        <p:nvGrpSpPr>
          <p:cNvPr id="40963" name="组合 12"/>
          <p:cNvGrpSpPr>
            <a:grpSpLocks/>
          </p:cNvGrpSpPr>
          <p:nvPr/>
        </p:nvGrpSpPr>
        <p:grpSpPr bwMode="auto">
          <a:xfrm>
            <a:off x="0" y="0"/>
            <a:ext cx="9144000" cy="1268413"/>
            <a:chOff x="0" y="0"/>
            <a:chExt cx="9144000" cy="1268760"/>
          </a:xfrm>
        </p:grpSpPr>
        <p:pic>
          <p:nvPicPr>
            <p:cNvPr id="40968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969" name="组合 14"/>
            <p:cNvGrpSpPr>
              <a:grpSpLocks/>
            </p:cNvGrpSpPr>
            <p:nvPr/>
          </p:nvGrpSpPr>
          <p:grpSpPr bwMode="auto"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>
                <a:spAutoFit/>
              </a:bodyPr>
              <a:lstStyle/>
              <a:p>
                <a:pPr algn="r">
                  <a:defRPr/>
                </a:pPr>
                <a:r>
                  <a:rPr lang="en-US" altLang="zh-CN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>
                  <a:defRPr/>
                </a:pP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计算机科学与技术学院</a:t>
                </a: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125" y="331879"/>
                <a:ext cx="10080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25296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05968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964" name="Picture 2" descr="立体问号图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3213100"/>
            <a:ext cx="316865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Box 14"/>
          <p:cNvSpPr txBox="1">
            <a:spLocks noChangeArrowheads="1"/>
          </p:cNvSpPr>
          <p:nvPr/>
        </p:nvSpPr>
        <p:spPr bwMode="auto">
          <a:xfrm>
            <a:off x="1835150" y="1916113"/>
            <a:ext cx="518477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/>
              <a:t>本章重点内容</a:t>
            </a:r>
            <a:endParaRPr lang="en-US" altLang="zh-CN" sz="2400" b="1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/>
              <a:t>本章难点</a:t>
            </a:r>
            <a:endParaRPr lang="en-US" altLang="zh-CN" sz="2400" b="1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/>
              <a:t>有问题吗？</a:t>
            </a:r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9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CEE16B-AF2F-49AE-BC10-66A04172C2DE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731838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10.1.2 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的工作原理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域名系统是一个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分布式的数据库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，每个子域负责维护整个数据库的一个分段。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DNS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采用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客户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服务器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工作模式。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717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4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10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A110FD-4C7A-432E-90A0-4F52AD98E330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zh-CN" altLang="en-US" sz="1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①</a:t>
            </a:r>
            <a:r>
              <a:rPr lang="zh-CN" altLang="en-US" b="1" dirty="0" smtClean="0">
                <a:solidFill>
                  <a:srgbClr val="C00000"/>
                </a:solidFill>
              </a:rPr>
              <a:t>域名空间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00"/>
                </a:solidFill>
              </a:rPr>
              <a:t>树状，域即为树状域名空间中的一棵子树。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zh-CN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</a:rPr>
              <a:t>域名全称</a:t>
            </a:r>
            <a:r>
              <a:rPr lang="zh-CN" altLang="en-US" b="1" dirty="0" smtClean="0">
                <a:solidFill>
                  <a:srgbClr val="000000"/>
                </a:solidFill>
              </a:rPr>
              <a:t>是一个从该域到根的标签序列，以“ </a:t>
            </a:r>
            <a:r>
              <a:rPr lang="en-US" altLang="zh-CN" b="1" dirty="0" smtClean="0">
                <a:solidFill>
                  <a:srgbClr val="000000"/>
                </a:solidFill>
              </a:rPr>
              <a:t>. ”</a:t>
            </a:r>
            <a:r>
              <a:rPr lang="zh-CN" altLang="en-US" b="1" dirty="0" smtClean="0">
                <a:solidFill>
                  <a:srgbClr val="000000"/>
                </a:solidFill>
              </a:rPr>
              <a:t>分离这些标签。域名既可以是叶结点的名称，也可是子树的根结点的名称。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819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7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5A59D3-6A22-4ED6-A37B-EE31EC89C13F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820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476672"/>
            <a:ext cx="8540750" cy="731838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②</a:t>
            </a:r>
            <a:r>
              <a:rPr lang="zh-CN" altLang="en-US" b="1" dirty="0" smtClean="0">
                <a:solidFill>
                  <a:srgbClr val="C00000"/>
                </a:solidFill>
              </a:rPr>
              <a:t>命名规则</a:t>
            </a:r>
          </a:p>
          <a:p>
            <a:pPr lvl="1" eaLnBrk="1" hangingPunct="1"/>
            <a:endParaRPr lang="en-US" altLang="zh-CN" sz="1200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00"/>
                </a:solidFill>
              </a:rPr>
              <a:t>叶结点通常代表主机。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zh-CN" sz="1200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00"/>
                </a:solidFill>
              </a:rPr>
              <a:t>最高层的域名由网络信息中心指定。第</a:t>
            </a:r>
            <a:r>
              <a:rPr lang="en-US" altLang="zh-CN" b="1" dirty="0" smtClean="0">
                <a:solidFill>
                  <a:srgbClr val="000000"/>
                </a:solidFill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</a:rPr>
              <a:t>层域名小于</a:t>
            </a:r>
            <a:r>
              <a:rPr lang="en-US" altLang="zh-CN" b="1" dirty="0" smtClean="0">
                <a:solidFill>
                  <a:srgbClr val="000000"/>
                </a:solidFill>
              </a:rPr>
              <a:t>12</a:t>
            </a:r>
            <a:r>
              <a:rPr lang="zh-CN" altLang="en-US" b="1" dirty="0" smtClean="0">
                <a:solidFill>
                  <a:srgbClr val="000000"/>
                </a:solidFill>
              </a:rPr>
              <a:t>个字符</a:t>
            </a:r>
            <a:r>
              <a:rPr lang="zh-CN" altLang="en-US" b="1" smtClean="0">
                <a:solidFill>
                  <a:srgbClr val="000000"/>
                </a:solidFill>
              </a:rPr>
              <a:t>且独立，联网之前需注册。第</a:t>
            </a:r>
            <a:r>
              <a:rPr lang="en-US" altLang="zh-CN" b="1" dirty="0" smtClean="0">
                <a:solidFill>
                  <a:srgbClr val="000000"/>
                </a:solidFill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</a:rPr>
              <a:t>层域名通常表示组织部门或分支。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zh-CN" sz="1200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00"/>
                </a:solidFill>
              </a:rPr>
              <a:t>域名的读取顺序是：结点到根，用“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</a:rPr>
              <a:t>”分隔。</a:t>
            </a:r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en-US" altLang="zh-CN" b="1" dirty="0" smtClean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9220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21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F31311-2588-4F52-BA8B-26614B10D02C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92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404664"/>
            <a:ext cx="8540750" cy="731838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557338"/>
            <a:ext cx="7620000" cy="4608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C00000"/>
                </a:solidFill>
              </a:rPr>
              <a:t>③</a:t>
            </a:r>
            <a:r>
              <a:rPr lang="zh-CN" altLang="en-US" b="1" smtClean="0">
                <a:solidFill>
                  <a:srgbClr val="C00000"/>
                </a:solidFill>
              </a:rPr>
              <a:t>代理技术</a:t>
            </a:r>
          </a:p>
          <a:p>
            <a:pPr lvl="1" eaLnBrk="1" hangingPunct="1"/>
            <a:endParaRPr lang="en-US" altLang="zh-CN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smtClean="0">
                <a:solidFill>
                  <a:srgbClr val="000000"/>
                </a:solidFill>
              </a:rPr>
              <a:t>代理包含</a:t>
            </a:r>
            <a:r>
              <a:rPr lang="en-US" altLang="zh-CN" b="1" smtClean="0">
                <a:solidFill>
                  <a:srgbClr val="000000"/>
                </a:solidFill>
              </a:rPr>
              <a:t>2</a:t>
            </a:r>
            <a:r>
              <a:rPr lang="zh-CN" altLang="en-US" b="1" smtClean="0">
                <a:solidFill>
                  <a:srgbClr val="000000"/>
                </a:solidFill>
              </a:rPr>
              <a:t>个意思：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C00000"/>
                </a:solidFill>
              </a:rPr>
              <a:t>       </a:t>
            </a:r>
            <a:r>
              <a:rPr lang="en-US" altLang="zh-CN" sz="2800" b="1" smtClean="0">
                <a:solidFill>
                  <a:srgbClr val="C00000"/>
                </a:solidFill>
              </a:rPr>
              <a:t>(1)</a:t>
            </a:r>
            <a:r>
              <a:rPr lang="en-US" altLang="zh-CN" sz="2800" b="1" smtClean="0">
                <a:solidFill>
                  <a:srgbClr val="000000"/>
                </a:solidFill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</a:rPr>
              <a:t>数据存储分散化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C00000"/>
                </a:solidFill>
              </a:rPr>
              <a:t>       </a:t>
            </a:r>
            <a:r>
              <a:rPr lang="en-US" altLang="zh-CN" sz="2800" b="1" smtClean="0">
                <a:solidFill>
                  <a:srgbClr val="C00000"/>
                </a:solidFill>
              </a:rPr>
              <a:t>(2) </a:t>
            </a:r>
            <a:r>
              <a:rPr lang="zh-CN" altLang="en-US" sz="2800" b="1" smtClean="0">
                <a:solidFill>
                  <a:srgbClr val="C00000"/>
                </a:solidFill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</a:rPr>
              <a:t>管理权分散化</a:t>
            </a:r>
          </a:p>
          <a:p>
            <a:pPr eaLnBrk="1" hangingPunct="1"/>
            <a:endParaRPr lang="en-US" altLang="zh-CN" sz="2800" b="1" smtClean="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024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5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8FEE44E-7B88-4403-861C-9C7CF973F75F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02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548680"/>
            <a:ext cx="8540750" cy="731838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C00000"/>
                </a:solidFill>
              </a:rPr>
              <a:t>④</a:t>
            </a:r>
            <a:r>
              <a:rPr lang="zh-CN" altLang="en-US" b="1" smtClean="0">
                <a:solidFill>
                  <a:srgbClr val="C00000"/>
                </a:solidFill>
              </a:rPr>
              <a:t>名称服务器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 eaLnBrk="1" hangingPunct="1"/>
            <a:endParaRPr lang="en-US" altLang="zh-CN" b="1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b="1" smtClean="0">
                <a:solidFill>
                  <a:srgbClr val="000000"/>
                </a:solidFill>
              </a:rPr>
              <a:t>存储有关域名空间信息的程序称为名称服务器。它是一个在后台的守候程序，监听来自客户机的请求。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pic>
        <p:nvPicPr>
          <p:cNvPr id="11268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8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69" name="组合 14"/>
          <p:cNvGrpSpPr>
            <a:grpSpLocks/>
          </p:cNvGrpSpPr>
          <p:nvPr/>
        </p:nvGrpSpPr>
        <p:grpSpPr bwMode="auto">
          <a:xfrm>
            <a:off x="4873625" y="0"/>
            <a:ext cx="4270375" cy="430213"/>
            <a:chOff x="4874346" y="0"/>
            <a:chExt cx="4269654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>
                <a:defRPr/>
              </a:pP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计算机科学与技术学院</a:t>
              </a:r>
            </a:p>
          </p:txBody>
        </p:sp>
        <p:cxnSp>
          <p:nvCxnSpPr>
            <p:cNvPr id="9" name="直接连接符 7"/>
            <p:cNvCxnSpPr/>
            <p:nvPr/>
          </p:nvCxnSpPr>
          <p:spPr>
            <a:xfrm>
              <a:off x="6588557" y="332308"/>
              <a:ext cx="10078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2555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06413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灯片编号占位符 4"/>
          <p:cNvSpPr txBox="1">
            <a:spLocks/>
          </p:cNvSpPr>
          <p:nvPr/>
        </p:nvSpPr>
        <p:spPr>
          <a:xfrm>
            <a:off x="6659563" y="6492875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975A759-26FA-4037-B819-D6CBF380D7FE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12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731838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DNS</a:t>
            </a:r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的工作原理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2104</TotalTime>
  <Words>1876</Words>
  <Application>Microsoft Office PowerPoint</Application>
  <PresentationFormat>全屏显示(4:3)</PresentationFormat>
  <Paragraphs>370</Paragraphs>
  <Slides>46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诗情画意</vt:lpstr>
      <vt:lpstr>包装程序外壳对象</vt:lpstr>
      <vt:lpstr>Picture</vt:lpstr>
      <vt:lpstr>幻灯片 1</vt:lpstr>
      <vt:lpstr>第十章  Internet服务</vt:lpstr>
      <vt:lpstr>10.1 DNS服务</vt:lpstr>
      <vt:lpstr>10.1.1 DNS的历史</vt:lpstr>
      <vt:lpstr>10.1.2 DNS的工作原理</vt:lpstr>
      <vt:lpstr>DNS的工作原理</vt:lpstr>
      <vt:lpstr>DNS的工作原理</vt:lpstr>
      <vt:lpstr>DNS的工作原理</vt:lpstr>
      <vt:lpstr>DNS的工作原理</vt:lpstr>
      <vt:lpstr>DNS的工作原理</vt:lpstr>
      <vt:lpstr>DNS的解释方法</vt:lpstr>
      <vt:lpstr>幻灯片 12</vt:lpstr>
      <vt:lpstr>递归解释</vt:lpstr>
      <vt:lpstr>DNS重复解释动画演示</vt:lpstr>
      <vt:lpstr>DNS递归解释动画演示</vt:lpstr>
      <vt:lpstr>DNS的工作原理</vt:lpstr>
      <vt:lpstr>DNS的工作原理</vt:lpstr>
      <vt:lpstr>10.1.3 DNS与ARP的比较</vt:lpstr>
      <vt:lpstr>10.2 电子邮件服务</vt:lpstr>
      <vt:lpstr>电子邮件系统组成</vt:lpstr>
      <vt:lpstr>电子邮件系统组成</vt:lpstr>
      <vt:lpstr>10.2.1 简单邮件传输协议</vt:lpstr>
      <vt:lpstr>简单邮件传输协议SMTP动画演示</vt:lpstr>
      <vt:lpstr>幻灯片 24</vt:lpstr>
      <vt:lpstr>10.2.2 接收邮件协议</vt:lpstr>
      <vt:lpstr>接收邮件协议POP动画演示</vt:lpstr>
      <vt:lpstr>幻灯片 27</vt:lpstr>
      <vt:lpstr>10.2.2 接收邮件协议</vt:lpstr>
      <vt:lpstr>接收邮件协议IMAP</vt:lpstr>
      <vt:lpstr>幻灯片 30</vt:lpstr>
      <vt:lpstr>10.3 FTP服务</vt:lpstr>
      <vt:lpstr>10.3.1 FTP的工作原理</vt:lpstr>
      <vt:lpstr>FTP端口</vt:lpstr>
      <vt:lpstr>FTP工作方式</vt:lpstr>
      <vt:lpstr>幻灯片 35</vt:lpstr>
      <vt:lpstr>FTP主动模式动画演示</vt:lpstr>
      <vt:lpstr>幻灯片 37</vt:lpstr>
      <vt:lpstr>FTP被动模式动画演示</vt:lpstr>
      <vt:lpstr>10.3.2 FTP的主要命令</vt:lpstr>
      <vt:lpstr>10.4 WEB服务</vt:lpstr>
      <vt:lpstr>10.4.1 超文本</vt:lpstr>
      <vt:lpstr>URL</vt:lpstr>
      <vt:lpstr>10.4.2 超文本传输协议</vt:lpstr>
      <vt:lpstr>超文本传输协议HTTP</vt:lpstr>
      <vt:lpstr>幻灯片 45</vt:lpstr>
      <vt:lpstr>幻灯片 46</vt:lpstr>
    </vt:vector>
  </TitlesOfParts>
  <Company>jilin univercity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概论</dc:title>
  <dc:creator>dahua</dc:creator>
  <cp:lastModifiedBy>huoym</cp:lastModifiedBy>
  <cp:revision>147</cp:revision>
  <cp:lastPrinted>1601-01-01T00:00:00Z</cp:lastPrinted>
  <dcterms:created xsi:type="dcterms:W3CDTF">2003-06-07T12:50:50Z</dcterms:created>
  <dcterms:modified xsi:type="dcterms:W3CDTF">2014-07-07T06:39:57Z</dcterms:modified>
</cp:coreProperties>
</file>