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6"/>
  </p:notesMasterIdLst>
  <p:sldIdLst>
    <p:sldId id="256" r:id="rId2"/>
    <p:sldId id="259" r:id="rId3"/>
    <p:sldId id="260" r:id="rId4"/>
    <p:sldId id="372" r:id="rId5"/>
    <p:sldId id="261" r:id="rId6"/>
    <p:sldId id="374" r:id="rId7"/>
    <p:sldId id="375" r:id="rId8"/>
    <p:sldId id="376" r:id="rId9"/>
    <p:sldId id="381" r:id="rId10"/>
    <p:sldId id="382" r:id="rId11"/>
    <p:sldId id="383" r:id="rId12"/>
    <p:sldId id="384" r:id="rId13"/>
    <p:sldId id="385" r:id="rId14"/>
    <p:sldId id="387" r:id="rId15"/>
    <p:sldId id="388" r:id="rId16"/>
    <p:sldId id="389" r:id="rId17"/>
    <p:sldId id="390" r:id="rId18"/>
    <p:sldId id="392" r:id="rId19"/>
    <p:sldId id="393" r:id="rId20"/>
    <p:sldId id="394" r:id="rId21"/>
    <p:sldId id="395" r:id="rId22"/>
    <p:sldId id="396" r:id="rId23"/>
    <p:sldId id="397" r:id="rId24"/>
    <p:sldId id="398" r:id="rId25"/>
    <p:sldId id="418" r:id="rId26"/>
    <p:sldId id="400" r:id="rId27"/>
    <p:sldId id="401" r:id="rId28"/>
    <p:sldId id="402" r:id="rId29"/>
    <p:sldId id="403" r:id="rId30"/>
    <p:sldId id="404" r:id="rId31"/>
    <p:sldId id="405" r:id="rId32"/>
    <p:sldId id="406" r:id="rId33"/>
    <p:sldId id="408" r:id="rId34"/>
    <p:sldId id="410" r:id="rId35"/>
    <p:sldId id="411" r:id="rId36"/>
    <p:sldId id="412" r:id="rId37"/>
    <p:sldId id="413" r:id="rId38"/>
    <p:sldId id="414" r:id="rId39"/>
    <p:sldId id="415" r:id="rId40"/>
    <p:sldId id="416" r:id="rId41"/>
    <p:sldId id="417" r:id="rId42"/>
    <p:sldId id="377" r:id="rId43"/>
    <p:sldId id="419" r:id="rId44"/>
    <p:sldId id="421" r:id="rId45"/>
    <p:sldId id="422" r:id="rId46"/>
    <p:sldId id="424" r:id="rId47"/>
    <p:sldId id="378" r:id="rId48"/>
    <p:sldId id="425" r:id="rId49"/>
    <p:sldId id="426" r:id="rId50"/>
    <p:sldId id="427" r:id="rId51"/>
    <p:sldId id="429" r:id="rId52"/>
    <p:sldId id="431" r:id="rId53"/>
    <p:sldId id="432" r:id="rId54"/>
    <p:sldId id="433" r:id="rId55"/>
    <p:sldId id="434" r:id="rId56"/>
    <p:sldId id="435" r:id="rId57"/>
    <p:sldId id="436" r:id="rId58"/>
    <p:sldId id="437" r:id="rId59"/>
    <p:sldId id="438" r:id="rId60"/>
    <p:sldId id="439" r:id="rId61"/>
    <p:sldId id="440" r:id="rId62"/>
    <p:sldId id="441" r:id="rId63"/>
    <p:sldId id="445" r:id="rId64"/>
    <p:sldId id="444" r:id="rId65"/>
    <p:sldId id="379" r:id="rId66"/>
    <p:sldId id="446" r:id="rId67"/>
    <p:sldId id="447" r:id="rId68"/>
    <p:sldId id="448" r:id="rId69"/>
    <p:sldId id="450" r:id="rId70"/>
    <p:sldId id="451" r:id="rId71"/>
    <p:sldId id="452" r:id="rId72"/>
    <p:sldId id="453" r:id="rId73"/>
    <p:sldId id="454" r:id="rId74"/>
    <p:sldId id="455" r:id="rId75"/>
    <p:sldId id="457" r:id="rId76"/>
    <p:sldId id="474" r:id="rId77"/>
    <p:sldId id="459" r:id="rId78"/>
    <p:sldId id="460" r:id="rId79"/>
    <p:sldId id="461" r:id="rId80"/>
    <p:sldId id="462" r:id="rId81"/>
    <p:sldId id="380" r:id="rId82"/>
    <p:sldId id="463" r:id="rId83"/>
    <p:sldId id="464" r:id="rId84"/>
    <p:sldId id="465" r:id="rId85"/>
    <p:sldId id="466" r:id="rId86"/>
    <p:sldId id="467" r:id="rId87"/>
    <p:sldId id="468" r:id="rId88"/>
    <p:sldId id="478" r:id="rId89"/>
    <p:sldId id="477" r:id="rId90"/>
    <p:sldId id="470" r:id="rId91"/>
    <p:sldId id="471" r:id="rId92"/>
    <p:sldId id="472" r:id="rId93"/>
    <p:sldId id="364" r:id="rId94"/>
    <p:sldId id="365" r:id="rId9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692" y="-4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6B55CE-D2F6-454D-B8F5-272E5652BE0C}" type="datetimeFigureOut">
              <a:rPr lang="zh-CN" altLang="en-US" smtClean="0"/>
              <a:pPr/>
              <a:t>2014/7/7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B24D97-2CE5-4C14-9E90-77C123DD5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B24D97-2CE5-4C14-9E90-77C123DD5FBD}"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8C36881-917A-479C-BC09-5C332B68ABB1}" type="slidenum">
              <a:rPr lang="en-US" altLang="zh-CN" smtClean="0">
                <a:ea typeface="宋体" charset="-122"/>
              </a:rPr>
              <a:pPr/>
              <a:t>14</a:t>
            </a:fld>
            <a:endParaRPr lang="en-US" altLang="zh-CN" smtClean="0">
              <a:ea typeface="宋体" charset="-122"/>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D9B2176-6EE3-48E5-9F86-D710DF02B722}" type="datetime1">
              <a:rPr lang="zh-CN" altLang="en-US" smtClean="0"/>
              <a:pPr/>
              <a:t>2014/7/7</a:t>
            </a:fld>
            <a:endParaRPr lang="zh-CN" altLang="en-US"/>
          </a:p>
        </p:txBody>
      </p:sp>
      <p:sp>
        <p:nvSpPr>
          <p:cNvPr id="5" name="页脚占位符 4"/>
          <p:cNvSpPr>
            <a:spLocks noGrp="1"/>
          </p:cNvSpPr>
          <p:nvPr>
            <p:ph type="ftr" sz="quarter" idx="11"/>
          </p:nvPr>
        </p:nvSpPr>
        <p:spPr/>
        <p:txBody>
          <a:bodyPr/>
          <a:lstStyle/>
          <a:p>
            <a:r>
              <a:rPr lang="zh-CN" altLang="en-US" smtClean="0"/>
              <a:t>胡亮</a:t>
            </a:r>
            <a:endParaRPr lang="zh-CN" altLang="en-US"/>
          </a:p>
        </p:txBody>
      </p:sp>
      <p:sp>
        <p:nvSpPr>
          <p:cNvPr id="6" name="灯片编号占位符 5"/>
          <p:cNvSpPr>
            <a:spLocks noGrp="1"/>
          </p:cNvSpPr>
          <p:nvPr>
            <p:ph type="sldNum" sz="quarter" idx="12"/>
          </p:nvPr>
        </p:nvSpPr>
        <p:spPr/>
        <p:txBody>
          <a:bodyPr/>
          <a:lstStyle/>
          <a:p>
            <a:fld id="{DD339703-453D-4507-B371-656EE53F18C4}" type="slidenum">
              <a:rPr lang="zh-CN" altLang="en-US" smtClean="0"/>
              <a:pPr/>
              <a:t>‹#›</a:t>
            </a:fld>
            <a:endParaRPr lang="zh-CN" altLang="en-US"/>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AC210C-EC22-4B75-910A-53943B846CCB}" type="datetime1">
              <a:rPr lang="zh-CN" altLang="en-US" smtClean="0"/>
              <a:pPr/>
              <a:t>2014/7/7</a:t>
            </a:fld>
            <a:endParaRPr lang="zh-CN" altLang="en-US"/>
          </a:p>
        </p:txBody>
      </p:sp>
      <p:sp>
        <p:nvSpPr>
          <p:cNvPr id="5" name="页脚占位符 4"/>
          <p:cNvSpPr>
            <a:spLocks noGrp="1"/>
          </p:cNvSpPr>
          <p:nvPr>
            <p:ph type="ftr" sz="quarter" idx="11"/>
          </p:nvPr>
        </p:nvSpPr>
        <p:spPr/>
        <p:txBody>
          <a:bodyPr/>
          <a:lstStyle/>
          <a:p>
            <a:r>
              <a:rPr lang="zh-CN" altLang="en-US" smtClean="0"/>
              <a:t>胡亮</a:t>
            </a:r>
            <a:endParaRPr lang="zh-CN" altLang="en-US"/>
          </a:p>
        </p:txBody>
      </p:sp>
      <p:sp>
        <p:nvSpPr>
          <p:cNvPr id="6" name="灯片编号占位符 5"/>
          <p:cNvSpPr>
            <a:spLocks noGrp="1"/>
          </p:cNvSpPr>
          <p:nvPr>
            <p:ph type="sldNum" sz="quarter" idx="12"/>
          </p:nvPr>
        </p:nvSpPr>
        <p:spPr/>
        <p:txBody>
          <a:bodyPr/>
          <a:lstStyle/>
          <a:p>
            <a:fld id="{DD339703-453D-4507-B371-656EE53F18C4}" type="slidenum">
              <a:rPr lang="zh-CN" altLang="en-US" smtClean="0"/>
              <a:pPr/>
              <a:t>‹#›</a:t>
            </a:fld>
            <a:endParaRPr lang="zh-CN" alt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BFF17D-1160-4BFE-B41D-53503661A829}" type="datetime1">
              <a:rPr lang="zh-CN" altLang="en-US" smtClean="0"/>
              <a:pPr/>
              <a:t>2014/7/7</a:t>
            </a:fld>
            <a:endParaRPr lang="zh-CN" altLang="en-US"/>
          </a:p>
        </p:txBody>
      </p:sp>
      <p:sp>
        <p:nvSpPr>
          <p:cNvPr id="5" name="页脚占位符 4"/>
          <p:cNvSpPr>
            <a:spLocks noGrp="1"/>
          </p:cNvSpPr>
          <p:nvPr>
            <p:ph type="ftr" sz="quarter" idx="11"/>
          </p:nvPr>
        </p:nvSpPr>
        <p:spPr/>
        <p:txBody>
          <a:bodyPr/>
          <a:lstStyle/>
          <a:p>
            <a:r>
              <a:rPr lang="zh-CN" altLang="en-US" smtClean="0"/>
              <a:t>胡亮</a:t>
            </a:r>
            <a:endParaRPr lang="zh-CN" altLang="en-US"/>
          </a:p>
        </p:txBody>
      </p:sp>
      <p:sp>
        <p:nvSpPr>
          <p:cNvPr id="6" name="灯片编号占位符 5"/>
          <p:cNvSpPr>
            <a:spLocks noGrp="1"/>
          </p:cNvSpPr>
          <p:nvPr>
            <p:ph type="sldNum" sz="quarter" idx="12"/>
          </p:nvPr>
        </p:nvSpPr>
        <p:spPr/>
        <p:txBody>
          <a:bodyPr/>
          <a:lstStyle/>
          <a:p>
            <a:fld id="{DD339703-453D-4507-B371-656EE53F18C4}" type="slidenum">
              <a:rPr lang="zh-CN" altLang="en-US" smtClean="0"/>
              <a:pPr/>
              <a:t>‹#›</a:t>
            </a:fld>
            <a:endParaRPr lang="zh-CN" altLang="en-US"/>
          </a:p>
        </p:txBody>
      </p:sp>
    </p:spTree>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AE8DD93-E90C-4EC0-8F3E-AC5CF63749CD}"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A20401F-10A8-4104-BD54-64D65913FD4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9BFF0C-4C0E-404A-850D-E1FC0F835155}" type="datetime1">
              <a:rPr lang="zh-CN" altLang="en-US" smtClean="0"/>
              <a:pPr/>
              <a:t>2014/7/7</a:t>
            </a:fld>
            <a:endParaRPr lang="zh-CN" altLang="en-US"/>
          </a:p>
        </p:txBody>
      </p:sp>
      <p:sp>
        <p:nvSpPr>
          <p:cNvPr id="5" name="页脚占位符 4"/>
          <p:cNvSpPr>
            <a:spLocks noGrp="1"/>
          </p:cNvSpPr>
          <p:nvPr>
            <p:ph type="ftr" sz="quarter" idx="11"/>
          </p:nvPr>
        </p:nvSpPr>
        <p:spPr/>
        <p:txBody>
          <a:bodyPr/>
          <a:lstStyle/>
          <a:p>
            <a:r>
              <a:rPr lang="zh-CN" altLang="en-US" smtClean="0"/>
              <a:t>胡亮</a:t>
            </a:r>
            <a:endParaRPr lang="zh-CN" altLang="en-US"/>
          </a:p>
        </p:txBody>
      </p:sp>
      <p:sp>
        <p:nvSpPr>
          <p:cNvPr id="6" name="灯片编号占位符 5"/>
          <p:cNvSpPr>
            <a:spLocks noGrp="1"/>
          </p:cNvSpPr>
          <p:nvPr>
            <p:ph type="sldNum" sz="quarter" idx="12"/>
          </p:nvPr>
        </p:nvSpPr>
        <p:spPr/>
        <p:txBody>
          <a:bodyPr/>
          <a:lstStyle/>
          <a:p>
            <a:fld id="{DD339703-453D-4507-B371-656EE53F18C4}" type="slidenum">
              <a:rPr lang="zh-CN" altLang="en-US" smtClean="0"/>
              <a:pPr/>
              <a:t>‹#›</a:t>
            </a:fld>
            <a:endParaRPr lang="zh-CN" alt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7E18697-03AA-421E-8D49-E31495290675}" type="datetime1">
              <a:rPr lang="zh-CN" altLang="en-US" smtClean="0"/>
              <a:pPr/>
              <a:t>2014/7/7</a:t>
            </a:fld>
            <a:endParaRPr lang="zh-CN" altLang="en-US"/>
          </a:p>
        </p:txBody>
      </p:sp>
      <p:sp>
        <p:nvSpPr>
          <p:cNvPr id="5" name="页脚占位符 4"/>
          <p:cNvSpPr>
            <a:spLocks noGrp="1"/>
          </p:cNvSpPr>
          <p:nvPr>
            <p:ph type="ftr" sz="quarter" idx="11"/>
          </p:nvPr>
        </p:nvSpPr>
        <p:spPr/>
        <p:txBody>
          <a:bodyPr/>
          <a:lstStyle/>
          <a:p>
            <a:r>
              <a:rPr lang="zh-CN" altLang="en-US" smtClean="0"/>
              <a:t>胡亮</a:t>
            </a:r>
            <a:endParaRPr lang="zh-CN" altLang="en-US"/>
          </a:p>
        </p:txBody>
      </p:sp>
      <p:sp>
        <p:nvSpPr>
          <p:cNvPr id="6" name="灯片编号占位符 5"/>
          <p:cNvSpPr>
            <a:spLocks noGrp="1"/>
          </p:cNvSpPr>
          <p:nvPr>
            <p:ph type="sldNum" sz="quarter" idx="12"/>
          </p:nvPr>
        </p:nvSpPr>
        <p:spPr/>
        <p:txBody>
          <a:bodyPr/>
          <a:lstStyle/>
          <a:p>
            <a:fld id="{DD339703-453D-4507-B371-656EE53F18C4}" type="slidenum">
              <a:rPr lang="zh-CN" altLang="en-US" smtClean="0"/>
              <a:pPr/>
              <a:t>‹#›</a:t>
            </a:fld>
            <a:endParaRPr lang="zh-CN" altLang="en-US"/>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21B9577-26C9-4C0F-AF39-58468AB556C8}" type="datetime1">
              <a:rPr lang="zh-CN" altLang="en-US" smtClean="0"/>
              <a:pPr/>
              <a:t>2014/7/7</a:t>
            </a:fld>
            <a:endParaRPr lang="zh-CN" altLang="en-US"/>
          </a:p>
        </p:txBody>
      </p:sp>
      <p:sp>
        <p:nvSpPr>
          <p:cNvPr id="6" name="页脚占位符 5"/>
          <p:cNvSpPr>
            <a:spLocks noGrp="1"/>
          </p:cNvSpPr>
          <p:nvPr>
            <p:ph type="ftr" sz="quarter" idx="11"/>
          </p:nvPr>
        </p:nvSpPr>
        <p:spPr/>
        <p:txBody>
          <a:bodyPr/>
          <a:lstStyle/>
          <a:p>
            <a:r>
              <a:rPr lang="zh-CN" altLang="en-US" smtClean="0"/>
              <a:t>胡亮</a:t>
            </a:r>
            <a:endParaRPr lang="zh-CN" altLang="en-US"/>
          </a:p>
        </p:txBody>
      </p:sp>
      <p:sp>
        <p:nvSpPr>
          <p:cNvPr id="7" name="灯片编号占位符 6"/>
          <p:cNvSpPr>
            <a:spLocks noGrp="1"/>
          </p:cNvSpPr>
          <p:nvPr>
            <p:ph type="sldNum" sz="quarter" idx="12"/>
          </p:nvPr>
        </p:nvSpPr>
        <p:spPr/>
        <p:txBody>
          <a:bodyPr/>
          <a:lstStyle/>
          <a:p>
            <a:fld id="{DD339703-453D-4507-B371-656EE53F18C4}" type="slidenum">
              <a:rPr lang="zh-CN" altLang="en-US" smtClean="0"/>
              <a:pPr/>
              <a:t>‹#›</a:t>
            </a:fld>
            <a:endParaRPr lang="zh-CN" alt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86AE81E-F761-40B4-90E7-75D3D171D282}" type="datetime1">
              <a:rPr lang="zh-CN" altLang="en-US" smtClean="0"/>
              <a:pPr/>
              <a:t>2014/7/7</a:t>
            </a:fld>
            <a:endParaRPr lang="zh-CN" altLang="en-US"/>
          </a:p>
        </p:txBody>
      </p:sp>
      <p:sp>
        <p:nvSpPr>
          <p:cNvPr id="8" name="页脚占位符 7"/>
          <p:cNvSpPr>
            <a:spLocks noGrp="1"/>
          </p:cNvSpPr>
          <p:nvPr>
            <p:ph type="ftr" sz="quarter" idx="11"/>
          </p:nvPr>
        </p:nvSpPr>
        <p:spPr/>
        <p:txBody>
          <a:bodyPr/>
          <a:lstStyle/>
          <a:p>
            <a:r>
              <a:rPr lang="zh-CN" altLang="en-US" smtClean="0"/>
              <a:t>胡亮</a:t>
            </a:r>
            <a:endParaRPr lang="zh-CN" altLang="en-US"/>
          </a:p>
        </p:txBody>
      </p:sp>
      <p:sp>
        <p:nvSpPr>
          <p:cNvPr id="9" name="灯片编号占位符 8"/>
          <p:cNvSpPr>
            <a:spLocks noGrp="1"/>
          </p:cNvSpPr>
          <p:nvPr>
            <p:ph type="sldNum" sz="quarter" idx="12"/>
          </p:nvPr>
        </p:nvSpPr>
        <p:spPr/>
        <p:txBody>
          <a:bodyPr/>
          <a:lstStyle/>
          <a:p>
            <a:fld id="{DD339703-453D-4507-B371-656EE53F18C4}" type="slidenum">
              <a:rPr lang="zh-CN" altLang="en-US" smtClean="0"/>
              <a:pPr/>
              <a:t>‹#›</a:t>
            </a:fld>
            <a:endParaRPr lang="zh-CN" altLang="en-US"/>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0393E59-AD11-4BB6-A35E-F8F1A53E4832}" type="datetime1">
              <a:rPr lang="zh-CN" altLang="en-US" smtClean="0"/>
              <a:pPr/>
              <a:t>2014/7/7</a:t>
            </a:fld>
            <a:endParaRPr lang="zh-CN" altLang="en-US"/>
          </a:p>
        </p:txBody>
      </p:sp>
      <p:sp>
        <p:nvSpPr>
          <p:cNvPr id="4" name="页脚占位符 3"/>
          <p:cNvSpPr>
            <a:spLocks noGrp="1"/>
          </p:cNvSpPr>
          <p:nvPr>
            <p:ph type="ftr" sz="quarter" idx="11"/>
          </p:nvPr>
        </p:nvSpPr>
        <p:spPr/>
        <p:txBody>
          <a:bodyPr/>
          <a:lstStyle/>
          <a:p>
            <a:r>
              <a:rPr lang="zh-CN" altLang="en-US" smtClean="0"/>
              <a:t>胡亮</a:t>
            </a:r>
            <a:endParaRPr lang="zh-CN" altLang="en-US"/>
          </a:p>
        </p:txBody>
      </p:sp>
      <p:sp>
        <p:nvSpPr>
          <p:cNvPr id="5" name="灯片编号占位符 4"/>
          <p:cNvSpPr>
            <a:spLocks noGrp="1"/>
          </p:cNvSpPr>
          <p:nvPr>
            <p:ph type="sldNum" sz="quarter" idx="12"/>
          </p:nvPr>
        </p:nvSpPr>
        <p:spPr/>
        <p:txBody>
          <a:bodyPr/>
          <a:lstStyle/>
          <a:p>
            <a:fld id="{DD339703-453D-4507-B371-656EE53F18C4}" type="slidenum">
              <a:rPr lang="zh-CN" altLang="en-US" smtClean="0"/>
              <a:pPr/>
              <a:t>‹#›</a:t>
            </a:fld>
            <a:endParaRPr lang="zh-CN" alt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14EB6E-A7A8-4749-97B9-68D1CF90CB52}" type="datetime1">
              <a:rPr lang="zh-CN" altLang="en-US" smtClean="0"/>
              <a:pPr/>
              <a:t>2014/7/7</a:t>
            </a:fld>
            <a:endParaRPr lang="zh-CN" altLang="en-US"/>
          </a:p>
        </p:txBody>
      </p:sp>
      <p:sp>
        <p:nvSpPr>
          <p:cNvPr id="3" name="页脚占位符 2"/>
          <p:cNvSpPr>
            <a:spLocks noGrp="1"/>
          </p:cNvSpPr>
          <p:nvPr>
            <p:ph type="ftr" sz="quarter" idx="11"/>
          </p:nvPr>
        </p:nvSpPr>
        <p:spPr/>
        <p:txBody>
          <a:bodyPr/>
          <a:lstStyle/>
          <a:p>
            <a:r>
              <a:rPr lang="zh-CN" altLang="en-US" smtClean="0"/>
              <a:t>胡亮</a:t>
            </a:r>
            <a:endParaRPr lang="zh-CN" altLang="en-US"/>
          </a:p>
        </p:txBody>
      </p:sp>
      <p:sp>
        <p:nvSpPr>
          <p:cNvPr id="4" name="灯片编号占位符 3"/>
          <p:cNvSpPr>
            <a:spLocks noGrp="1"/>
          </p:cNvSpPr>
          <p:nvPr>
            <p:ph type="sldNum" sz="quarter" idx="12"/>
          </p:nvPr>
        </p:nvSpPr>
        <p:spPr/>
        <p:txBody>
          <a:bodyPr/>
          <a:lstStyle/>
          <a:p>
            <a:fld id="{DD339703-453D-4507-B371-656EE53F18C4}" type="slidenum">
              <a:rPr lang="zh-CN" altLang="en-US" smtClean="0"/>
              <a:pPr/>
              <a:t>‹#›</a:t>
            </a:fld>
            <a:endParaRPr lang="zh-CN" altLang="en-US"/>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6A9CD87-74EE-4966-837C-A46D81804E8D}" type="datetime1">
              <a:rPr lang="zh-CN" altLang="en-US" smtClean="0"/>
              <a:pPr/>
              <a:t>2014/7/7</a:t>
            </a:fld>
            <a:endParaRPr lang="zh-CN" altLang="en-US"/>
          </a:p>
        </p:txBody>
      </p:sp>
      <p:sp>
        <p:nvSpPr>
          <p:cNvPr id="6" name="页脚占位符 5"/>
          <p:cNvSpPr>
            <a:spLocks noGrp="1"/>
          </p:cNvSpPr>
          <p:nvPr>
            <p:ph type="ftr" sz="quarter" idx="11"/>
          </p:nvPr>
        </p:nvSpPr>
        <p:spPr/>
        <p:txBody>
          <a:bodyPr/>
          <a:lstStyle/>
          <a:p>
            <a:r>
              <a:rPr lang="zh-CN" altLang="en-US" smtClean="0"/>
              <a:t>胡亮</a:t>
            </a:r>
            <a:endParaRPr lang="zh-CN" altLang="en-US"/>
          </a:p>
        </p:txBody>
      </p:sp>
      <p:sp>
        <p:nvSpPr>
          <p:cNvPr id="7" name="灯片编号占位符 6"/>
          <p:cNvSpPr>
            <a:spLocks noGrp="1"/>
          </p:cNvSpPr>
          <p:nvPr>
            <p:ph type="sldNum" sz="quarter" idx="12"/>
          </p:nvPr>
        </p:nvSpPr>
        <p:spPr/>
        <p:txBody>
          <a:bodyPr/>
          <a:lstStyle/>
          <a:p>
            <a:fld id="{DD339703-453D-4507-B371-656EE53F18C4}" type="slidenum">
              <a:rPr lang="zh-CN" altLang="en-US" smtClean="0"/>
              <a:pPr/>
              <a:t>‹#›</a:t>
            </a:fld>
            <a:endParaRPr lang="zh-CN" altLang="en-US"/>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832D4D-38CF-4507-BF93-F93AEBE78AA7}" type="datetime1">
              <a:rPr lang="zh-CN" altLang="en-US" smtClean="0"/>
              <a:pPr/>
              <a:t>2014/7/7</a:t>
            </a:fld>
            <a:endParaRPr lang="zh-CN" altLang="en-US"/>
          </a:p>
        </p:txBody>
      </p:sp>
      <p:sp>
        <p:nvSpPr>
          <p:cNvPr id="6" name="页脚占位符 5"/>
          <p:cNvSpPr>
            <a:spLocks noGrp="1"/>
          </p:cNvSpPr>
          <p:nvPr>
            <p:ph type="ftr" sz="quarter" idx="11"/>
          </p:nvPr>
        </p:nvSpPr>
        <p:spPr/>
        <p:txBody>
          <a:bodyPr/>
          <a:lstStyle/>
          <a:p>
            <a:r>
              <a:rPr lang="zh-CN" altLang="en-US" smtClean="0"/>
              <a:t>胡亮</a:t>
            </a:r>
            <a:endParaRPr lang="zh-CN" altLang="en-US"/>
          </a:p>
        </p:txBody>
      </p:sp>
      <p:sp>
        <p:nvSpPr>
          <p:cNvPr id="7" name="灯片编号占位符 6"/>
          <p:cNvSpPr>
            <a:spLocks noGrp="1"/>
          </p:cNvSpPr>
          <p:nvPr>
            <p:ph type="sldNum" sz="quarter" idx="12"/>
          </p:nvPr>
        </p:nvSpPr>
        <p:spPr/>
        <p:txBody>
          <a:bodyPr/>
          <a:lstStyle/>
          <a:p>
            <a:fld id="{DD339703-453D-4507-B371-656EE53F18C4}" type="slidenum">
              <a:rPr lang="zh-CN" altLang="en-US" smtClean="0"/>
              <a:pPr/>
              <a:t>‹#›</a:t>
            </a:fld>
            <a:endParaRPr lang="zh-CN" altLang="en-US"/>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30F87C-C013-4A91-9CA5-BF1ED7A793F6}" type="datetime1">
              <a:rPr lang="zh-CN" altLang="en-US" smtClean="0"/>
              <a:pPr/>
              <a:t>2014/7/7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胡亮</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39703-453D-4507-B371-656EE53F18C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ransition>
    <p:wipe dir="d"/>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hina-pub.com/search/power_search/power_search.asp?key1=%D0%EC%C1%BC%CF%CD&amp;zyandor=and" TargetMode="External"/><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5.emf"/><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6.gif"/></Relationships>
</file>

<file path=ppt/slides/_rels/slide4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1.jpeg"/><Relationship Id="rId4" Type="http://schemas.openxmlformats.org/officeDocument/2006/relationships/image" Target="../media/image29.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jpe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2.emf"/><Relationship Id="rId4" Type="http://schemas.openxmlformats.org/officeDocument/2006/relationships/oleObject" Target="../embeddings/oleObject4.bin"/></Relationships>
</file>

<file path=ppt/slides/_rels/slide4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8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484784"/>
            <a:ext cx="5328592" cy="2450703"/>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方正舒体" pitchFamily="2" charset="-122"/>
              </a:rPr>
              <a:t>计算机网络</a:t>
            </a:r>
            <a:r>
              <a:rPr lang="en-US" altLang="zh-CN"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方正舒体" pitchFamily="2" charset="-122"/>
              </a:rPr>
              <a:t/>
            </a:r>
            <a:br>
              <a:rPr lang="en-US" altLang="zh-CN"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方正舒体" pitchFamily="2" charset="-122"/>
              </a:rPr>
            </a:b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computer Network</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副标题 2"/>
          <p:cNvSpPr>
            <a:spLocks noGrp="1"/>
          </p:cNvSpPr>
          <p:nvPr>
            <p:ph type="subTitle" idx="1"/>
          </p:nvPr>
        </p:nvSpPr>
        <p:spPr>
          <a:xfrm>
            <a:off x="1403648" y="4077072"/>
            <a:ext cx="2808312" cy="1752600"/>
          </a:xfrm>
        </p:spPr>
        <p:txBody>
          <a:bodyPr/>
          <a:lstStyle/>
          <a:p>
            <a:r>
              <a:rPr lang="zh-CN" altLang="en-US" b="1" dirty="0">
                <a:solidFill>
                  <a:schemeClr val="tx1">
                    <a:lumMod val="95000"/>
                    <a:lumOff val="5000"/>
                  </a:schemeClr>
                </a:solidFill>
                <a:latin typeface="华文行楷" pitchFamily="2" charset="-122"/>
                <a:ea typeface="华文隶书" pitchFamily="2" charset="-122"/>
              </a:rPr>
              <a:t>胡</a:t>
            </a:r>
            <a:r>
              <a:rPr lang="zh-CN" altLang="en-US" b="1" dirty="0" smtClean="0">
                <a:solidFill>
                  <a:schemeClr val="tx1">
                    <a:lumMod val="95000"/>
                    <a:lumOff val="5000"/>
                  </a:schemeClr>
                </a:solidFill>
                <a:latin typeface="华文行楷" pitchFamily="2" charset="-122"/>
                <a:ea typeface="华文隶书" pitchFamily="2" charset="-122"/>
              </a:rPr>
              <a:t>亮</a:t>
            </a:r>
            <a:endParaRPr lang="en-US" altLang="zh-CN" b="1" dirty="0" smtClean="0">
              <a:solidFill>
                <a:schemeClr val="tx1">
                  <a:lumMod val="95000"/>
                  <a:lumOff val="5000"/>
                </a:schemeClr>
              </a:solidFill>
              <a:latin typeface="华文行楷" pitchFamily="2" charset="-122"/>
              <a:ea typeface="华文隶书" pitchFamily="2" charset="-122"/>
            </a:endParaRPr>
          </a:p>
          <a:p>
            <a:r>
              <a:rPr lang="en-US" altLang="zh-CN" sz="2000" b="1" dirty="0" smtClean="0">
                <a:solidFill>
                  <a:srgbClr val="0070C0"/>
                </a:solidFill>
              </a:rPr>
              <a:t>Email</a:t>
            </a:r>
            <a:r>
              <a:rPr lang="zh-CN" altLang="en-US" sz="2000" b="1" dirty="0" smtClean="0">
                <a:solidFill>
                  <a:srgbClr val="0070C0"/>
                </a:solidFill>
              </a:rPr>
              <a:t>： </a:t>
            </a:r>
            <a:r>
              <a:rPr lang="en-US" altLang="zh-CN" sz="2000" b="1" dirty="0" smtClean="0">
                <a:solidFill>
                  <a:srgbClr val="0070C0"/>
                </a:solidFill>
              </a:rPr>
              <a:t>hul@jlu.edu.cn</a:t>
            </a:r>
            <a:endParaRPr lang="en-US" altLang="zh-CN" sz="2000" b="1" dirty="0">
              <a:solidFill>
                <a:srgbClr val="0070C0"/>
              </a:solidFill>
            </a:endParaRPr>
          </a:p>
          <a:p>
            <a:endParaRPr lang="zh-CN" altLang="en-US" dirty="0"/>
          </a:p>
        </p:txBody>
      </p:sp>
      <p:pic>
        <p:nvPicPr>
          <p:cNvPr id="1028"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pic>
        <p:nvPicPr>
          <p:cNvPr id="1030" name="Picture 6" descr="http://t2.baidu.com/it/u=2503072015,3655396855&amp;fm=23&amp;gp=0.jpg"/>
          <p:cNvPicPr>
            <a:picLocks noChangeAspect="1" noChangeArrowheads="1"/>
          </p:cNvPicPr>
          <p:nvPr/>
        </p:nvPicPr>
        <p:blipFill>
          <a:blip r:embed="rId4" cstate="print"/>
          <a:srcRect/>
          <a:stretch>
            <a:fillRect/>
          </a:stretch>
        </p:blipFill>
        <p:spPr bwMode="auto">
          <a:xfrm>
            <a:off x="6156176" y="1844824"/>
            <a:ext cx="2559884" cy="1944216"/>
          </a:xfrm>
          <a:prstGeom prst="rect">
            <a:avLst/>
          </a:prstGeom>
          <a:noFill/>
        </p:spPr>
      </p:pic>
      <p:cxnSp>
        <p:nvCxnSpPr>
          <p:cNvPr id="27" name="直接连接符 26"/>
          <p:cNvCxnSpPr/>
          <p:nvPr/>
        </p:nvCxnSpPr>
        <p:spPr>
          <a:xfrm>
            <a:off x="323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pic>
        <p:nvPicPr>
          <p:cNvPr id="11" name="Picture 9" descr="hawk.jpg"/>
          <p:cNvPicPr>
            <a:picLocks noChangeAspect="1"/>
          </p:cNvPicPr>
          <p:nvPr/>
        </p:nvPicPr>
        <p:blipFill>
          <a:blip r:embed="rId5" cstate="print"/>
          <a:srcRect/>
          <a:stretch>
            <a:fillRect/>
          </a:stretch>
        </p:blipFill>
        <p:spPr bwMode="auto">
          <a:xfrm rot="290492">
            <a:off x="5731344" y="3901960"/>
            <a:ext cx="2760138" cy="1994030"/>
          </a:xfrm>
          <a:prstGeom prst="rect">
            <a:avLst/>
          </a:prstGeom>
          <a:noFill/>
          <a:ln w="9525">
            <a:noFill/>
            <a:miter lim="800000"/>
            <a:headEnd/>
            <a:tailEnd/>
          </a:ln>
        </p:spPr>
      </p:pic>
      <p:grpSp>
        <p:nvGrpSpPr>
          <p:cNvPr id="15" name="组合 14"/>
          <p:cNvGrpSpPr/>
          <p:nvPr/>
        </p:nvGrpSpPr>
        <p:grpSpPr>
          <a:xfrm>
            <a:off x="4874346" y="0"/>
            <a:ext cx="4269654" cy="430887"/>
            <a:chOff x="4874346" y="0"/>
            <a:chExt cx="4269654" cy="430887"/>
          </a:xfrm>
        </p:grpSpPr>
        <p:sp>
          <p:nvSpPr>
            <p:cNvPr id="16" name="TextBox 1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8" name="直接连接符 1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Rot="1" noChangeArrowheads="1"/>
          </p:cNvSpPr>
          <p:nvPr>
            <p:ph type="body" idx="1"/>
          </p:nvPr>
        </p:nvSpPr>
        <p:spPr>
          <a:xfrm>
            <a:off x="539750" y="765175"/>
            <a:ext cx="8353425" cy="5400675"/>
          </a:xfrm>
        </p:spPr>
        <p:txBody>
          <a:bodyPr/>
          <a:lstStyle/>
          <a:p>
            <a:pPr eaLnBrk="1" hangingPunct="1"/>
            <a:r>
              <a:rPr lang="zh-CN" altLang="en-US" sz="2800" b="1" dirty="0" smtClean="0">
                <a:solidFill>
                  <a:srgbClr val="C00000"/>
                </a:solidFill>
              </a:rPr>
              <a:t>简单模拟信号</a:t>
            </a:r>
            <a:r>
              <a:rPr lang="zh-CN" altLang="en-US" sz="2800" b="1" dirty="0" smtClean="0">
                <a:solidFill>
                  <a:srgbClr val="000000"/>
                </a:solidFill>
              </a:rPr>
              <a:t>（正弦波信号</a:t>
            </a:r>
            <a:r>
              <a:rPr lang="zh-CN" altLang="en-US" sz="2800" dirty="0" smtClean="0">
                <a:solidFill>
                  <a:srgbClr val="000000"/>
                </a:solidFill>
              </a:rPr>
              <a:t> </a:t>
            </a:r>
            <a:r>
              <a:rPr lang="zh-CN" altLang="en-US" sz="2800" b="1" dirty="0" smtClean="0">
                <a:solidFill>
                  <a:srgbClr val="000000"/>
                </a:solidFill>
              </a:rPr>
              <a:t>）</a:t>
            </a:r>
          </a:p>
          <a:p>
            <a:pPr eaLnBrk="1" hangingPunct="1"/>
            <a:endParaRPr lang="zh-CN" altLang="en-US" sz="2800" b="1" dirty="0" smtClean="0"/>
          </a:p>
          <a:p>
            <a:pPr eaLnBrk="1" hangingPunct="1"/>
            <a:endParaRPr lang="zh-CN" altLang="en-US" sz="2800" b="1" dirty="0" smtClean="0"/>
          </a:p>
          <a:p>
            <a:pPr eaLnBrk="1" hangingPunct="1"/>
            <a:endParaRPr lang="zh-CN" altLang="en-US" sz="2800" b="1" dirty="0" smtClean="0"/>
          </a:p>
          <a:p>
            <a:pPr eaLnBrk="1" hangingPunct="1"/>
            <a:endParaRPr lang="zh-CN" altLang="en-US" sz="2800" b="1" dirty="0" smtClean="0"/>
          </a:p>
          <a:p>
            <a:pPr eaLnBrk="1" hangingPunct="1"/>
            <a:endParaRPr lang="zh-CN" altLang="en-US" sz="2800" b="1" dirty="0" smtClean="0"/>
          </a:p>
          <a:p>
            <a:pPr eaLnBrk="1" hangingPunct="1"/>
            <a:endParaRPr lang="zh-CN" altLang="en-US" b="1" dirty="0" smtClean="0"/>
          </a:p>
          <a:p>
            <a:pPr eaLnBrk="1" hangingPunct="1"/>
            <a:endParaRPr lang="en-US" altLang="zh-CN" sz="2400" b="1" dirty="0" smtClean="0">
              <a:solidFill>
                <a:srgbClr val="000000"/>
              </a:solidFill>
            </a:endParaRPr>
          </a:p>
          <a:p>
            <a:pPr eaLnBrk="1" hangingPunct="1"/>
            <a:r>
              <a:rPr lang="zh-CN" altLang="en-US" sz="2400" b="1" dirty="0" smtClean="0">
                <a:solidFill>
                  <a:srgbClr val="000000"/>
                </a:solidFill>
              </a:rPr>
              <a:t>数学表达式：</a:t>
            </a:r>
            <a:r>
              <a:rPr lang="en-US" altLang="zh-CN" sz="2400" b="1" i="1" dirty="0" smtClean="0">
                <a:solidFill>
                  <a:srgbClr val="000000"/>
                </a:solidFill>
              </a:rPr>
              <a:t>x(t)=</a:t>
            </a:r>
            <a:r>
              <a:rPr lang="en-US" altLang="zh-CN" sz="2400" b="1" i="1" dirty="0" err="1" smtClean="0">
                <a:solidFill>
                  <a:srgbClr val="000000"/>
                </a:solidFill>
              </a:rPr>
              <a:t>Asin</a:t>
            </a:r>
            <a:r>
              <a:rPr lang="en-US" altLang="zh-CN" sz="2400" b="1" i="1" dirty="0" smtClean="0">
                <a:solidFill>
                  <a:srgbClr val="000000"/>
                </a:solidFill>
              </a:rPr>
              <a:t>(2πft+Ф)</a:t>
            </a:r>
          </a:p>
          <a:p>
            <a:pPr eaLnBrk="1" hangingPunct="1"/>
            <a:r>
              <a:rPr lang="zh-CN" altLang="en-US" sz="2400" b="1" dirty="0" smtClean="0">
                <a:solidFill>
                  <a:srgbClr val="000000"/>
                </a:solidFill>
              </a:rPr>
              <a:t>三个参数：振幅，频率，相位</a:t>
            </a:r>
          </a:p>
        </p:txBody>
      </p:sp>
      <p:pic>
        <p:nvPicPr>
          <p:cNvPr id="8195" name="Picture 4"/>
          <p:cNvPicPr>
            <a:picLocks noChangeAspect="1" noChangeArrowheads="1"/>
          </p:cNvPicPr>
          <p:nvPr/>
        </p:nvPicPr>
        <p:blipFill>
          <a:blip r:embed="rId2" cstate="print"/>
          <a:srcRect/>
          <a:stretch>
            <a:fillRect/>
          </a:stretch>
        </p:blipFill>
        <p:spPr bwMode="auto">
          <a:xfrm>
            <a:off x="1042988" y="1700213"/>
            <a:ext cx="6840537" cy="2679700"/>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69269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box(in)">
                                      <p:cBhvr>
                                        <p:cTn id="7" dur="500"/>
                                        <p:tgtEl>
                                          <p:spTgt spid="8194">
                                            <p:txEl>
                                              <p:pRg st="0" end="0"/>
                                            </p:txEl>
                                          </p:spTgt>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8195"/>
                                        </p:tgtEl>
                                        <p:attrNameLst>
                                          <p:attrName>style.visibility</p:attrName>
                                        </p:attrNameLst>
                                      </p:cBhvr>
                                      <p:to>
                                        <p:strVal val="visible"/>
                                      </p:to>
                                    </p:set>
                                    <p:anim calcmode="lin" valueType="num">
                                      <p:cBhvr additive="base">
                                        <p:cTn id="11" dur="2000" fill="hold"/>
                                        <p:tgtEl>
                                          <p:spTgt spid="8195"/>
                                        </p:tgtEl>
                                        <p:attrNameLst>
                                          <p:attrName>ppt_x</p:attrName>
                                        </p:attrNameLst>
                                      </p:cBhvr>
                                      <p:tavLst>
                                        <p:tav tm="0">
                                          <p:val>
                                            <p:strVal val="0-#ppt_w/2"/>
                                          </p:val>
                                        </p:tav>
                                        <p:tav tm="100000">
                                          <p:val>
                                            <p:strVal val="#ppt_x"/>
                                          </p:val>
                                        </p:tav>
                                      </p:tavLst>
                                    </p:anim>
                                    <p:anim calcmode="lin" valueType="num">
                                      <p:cBhvr additive="base">
                                        <p:cTn id="12" dur="2000" fill="hold"/>
                                        <p:tgtEl>
                                          <p:spTgt spid="8195"/>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4" presetClass="entr" presetSubtype="16" fill="hold" grpId="0" nodeType="afterEffect">
                                  <p:stCondLst>
                                    <p:cond delay="0"/>
                                  </p:stCondLst>
                                  <p:childTnLst>
                                    <p:set>
                                      <p:cBhvr>
                                        <p:cTn id="15" dur="1" fill="hold">
                                          <p:stCondLst>
                                            <p:cond delay="0"/>
                                          </p:stCondLst>
                                        </p:cTn>
                                        <p:tgtEl>
                                          <p:spTgt spid="8194">
                                            <p:txEl>
                                              <p:pRg st="8" end="8"/>
                                            </p:txEl>
                                          </p:spTgt>
                                        </p:tgtEl>
                                        <p:attrNameLst>
                                          <p:attrName>style.visibility</p:attrName>
                                        </p:attrNameLst>
                                      </p:cBhvr>
                                      <p:to>
                                        <p:strVal val="visible"/>
                                      </p:to>
                                    </p:set>
                                    <p:animEffect transition="in" filter="box(in)">
                                      <p:cBhvr>
                                        <p:cTn id="16" dur="500"/>
                                        <p:tgtEl>
                                          <p:spTgt spid="8194">
                                            <p:txEl>
                                              <p:pRg st="8" end="8"/>
                                            </p:txEl>
                                          </p:spTgt>
                                        </p:tgtEl>
                                      </p:cBhvr>
                                    </p:animEffect>
                                  </p:childTnLst>
                                </p:cTn>
                              </p:par>
                            </p:childTnLst>
                          </p:cTn>
                        </p:par>
                        <p:par>
                          <p:cTn id="17" fill="hold">
                            <p:stCondLst>
                              <p:cond delay="3000"/>
                            </p:stCondLst>
                            <p:childTnLst>
                              <p:par>
                                <p:cTn id="18" presetID="4" presetClass="entr" presetSubtype="16" fill="hold" grpId="0" nodeType="afterEffect">
                                  <p:stCondLst>
                                    <p:cond delay="0"/>
                                  </p:stCondLst>
                                  <p:childTnLst>
                                    <p:set>
                                      <p:cBhvr>
                                        <p:cTn id="19" dur="1" fill="hold">
                                          <p:stCondLst>
                                            <p:cond delay="0"/>
                                          </p:stCondLst>
                                        </p:cTn>
                                        <p:tgtEl>
                                          <p:spTgt spid="8194">
                                            <p:txEl>
                                              <p:pRg st="9" end="9"/>
                                            </p:txEl>
                                          </p:spTgt>
                                        </p:tgtEl>
                                        <p:attrNameLst>
                                          <p:attrName>style.visibility</p:attrName>
                                        </p:attrNameLst>
                                      </p:cBhvr>
                                      <p:to>
                                        <p:strVal val="visible"/>
                                      </p:to>
                                    </p:set>
                                    <p:animEffect transition="in" filter="box(in)">
                                      <p:cBhvr>
                                        <p:cTn id="20" dur="500"/>
                                        <p:tgtEl>
                                          <p:spTgt spid="819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Grp="1" noChangeAspect="1" noChangeArrowheads="1"/>
          </p:cNvPicPr>
          <p:nvPr>
            <p:ph type="body" idx="1"/>
          </p:nvPr>
        </p:nvPicPr>
        <p:blipFill>
          <a:blip r:embed="rId2" cstate="print"/>
          <a:srcRect/>
          <a:stretch>
            <a:fillRect/>
          </a:stretch>
        </p:blipFill>
        <p:spPr>
          <a:xfrm>
            <a:off x="395288" y="404813"/>
            <a:ext cx="8424862" cy="5864225"/>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diamond(out)">
                                      <p:cBhvr>
                                        <p:cTn id="7" dur="2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Rot="1" noChangeArrowheads="1"/>
          </p:cNvSpPr>
          <p:nvPr>
            <p:ph type="body" idx="1"/>
          </p:nvPr>
        </p:nvSpPr>
        <p:spPr>
          <a:xfrm>
            <a:off x="539553" y="1196753"/>
            <a:ext cx="7992888" cy="4902422"/>
          </a:xfrm>
        </p:spPr>
        <p:txBody>
          <a:bodyPr/>
          <a:lstStyle/>
          <a:p>
            <a:pPr eaLnBrk="1" hangingPunct="1"/>
            <a:r>
              <a:rPr lang="zh-CN" altLang="en-US" sz="2800" b="1" dirty="0" smtClean="0">
                <a:solidFill>
                  <a:srgbClr val="C00000"/>
                </a:solidFill>
              </a:rPr>
              <a:t>复杂模拟信号</a:t>
            </a:r>
          </a:p>
          <a:p>
            <a:pPr eaLnBrk="1" hangingPunct="1"/>
            <a:endParaRPr lang="zh-CN" altLang="en-US" b="1" dirty="0" smtClean="0">
              <a:solidFill>
                <a:srgbClr val="000000"/>
              </a:solidFill>
            </a:endParaRPr>
          </a:p>
          <a:p>
            <a:pPr eaLnBrk="1" hangingPunct="1"/>
            <a:endParaRPr lang="zh-CN" altLang="en-US" b="1" dirty="0" smtClean="0"/>
          </a:p>
          <a:p>
            <a:pPr eaLnBrk="1" hangingPunct="1"/>
            <a:endParaRPr lang="zh-CN" altLang="en-US" b="1" dirty="0" smtClean="0"/>
          </a:p>
          <a:p>
            <a:pPr eaLnBrk="1" hangingPunct="1"/>
            <a:endParaRPr lang="zh-CN" altLang="en-US" b="1" dirty="0" smtClean="0"/>
          </a:p>
          <a:p>
            <a:pPr eaLnBrk="1" hangingPunct="1"/>
            <a:endParaRPr lang="zh-CN" altLang="en-US" b="1" dirty="0" smtClean="0"/>
          </a:p>
          <a:p>
            <a:pPr eaLnBrk="1" hangingPunct="1"/>
            <a:endParaRPr lang="en-US" altLang="zh-CN" sz="2400" b="1" dirty="0" smtClean="0">
              <a:solidFill>
                <a:srgbClr val="000000"/>
              </a:solidFill>
            </a:endParaRPr>
          </a:p>
          <a:p>
            <a:pPr eaLnBrk="1" hangingPunct="1"/>
            <a:r>
              <a:rPr lang="zh-CN" altLang="en-US" sz="2400" b="1" dirty="0" smtClean="0">
                <a:solidFill>
                  <a:srgbClr val="000000"/>
                </a:solidFill>
              </a:rPr>
              <a:t>复杂模拟信号可以被分解为多个正弦波的迭加</a:t>
            </a:r>
          </a:p>
        </p:txBody>
      </p:sp>
      <p:pic>
        <p:nvPicPr>
          <p:cNvPr id="10243" name="Picture 5"/>
          <p:cNvPicPr>
            <a:picLocks noChangeAspect="1" noChangeArrowheads="1"/>
          </p:cNvPicPr>
          <p:nvPr/>
        </p:nvPicPr>
        <p:blipFill>
          <a:blip r:embed="rId2" cstate="print"/>
          <a:srcRect/>
          <a:stretch>
            <a:fillRect/>
          </a:stretch>
        </p:blipFill>
        <p:spPr bwMode="auto">
          <a:xfrm>
            <a:off x="1258888" y="2349500"/>
            <a:ext cx="6697662" cy="2208213"/>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179512" y="836712"/>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box(in)">
                                      <p:cBhvr>
                                        <p:cTn id="7" dur="500"/>
                                        <p:tgtEl>
                                          <p:spTgt spid="10242">
                                            <p:txEl>
                                              <p:pRg st="0" end="0"/>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additive="base">
                                        <p:cTn id="11" dur="2000" fill="hold"/>
                                        <p:tgtEl>
                                          <p:spTgt spid="10243"/>
                                        </p:tgtEl>
                                        <p:attrNameLst>
                                          <p:attrName>ppt_x</p:attrName>
                                        </p:attrNameLst>
                                      </p:cBhvr>
                                      <p:tavLst>
                                        <p:tav tm="0">
                                          <p:val>
                                            <p:strVal val="#ppt_x"/>
                                          </p:val>
                                        </p:tav>
                                        <p:tav tm="100000">
                                          <p:val>
                                            <p:strVal val="#ppt_x"/>
                                          </p:val>
                                        </p:tav>
                                      </p:tavLst>
                                    </p:anim>
                                    <p:anim calcmode="lin" valueType="num">
                                      <p:cBhvr additive="base">
                                        <p:cTn id="12" dur="2000" fill="hold"/>
                                        <p:tgtEl>
                                          <p:spTgt spid="10243"/>
                                        </p:tgtEl>
                                        <p:attrNameLst>
                                          <p:attrName>ppt_y</p:attrName>
                                        </p:attrNameLst>
                                      </p:cBhvr>
                                      <p:tavLst>
                                        <p:tav tm="0">
                                          <p:val>
                                            <p:strVal val="1+#ppt_h/2"/>
                                          </p:val>
                                        </p:tav>
                                        <p:tav tm="100000">
                                          <p:val>
                                            <p:strVal val="#ppt_y"/>
                                          </p:val>
                                        </p:tav>
                                      </p:tavLst>
                                    </p:anim>
                                  </p:childTnLst>
                                </p:cTn>
                              </p:par>
                            </p:childTnLst>
                          </p:cTn>
                        </p:par>
                        <p:par>
                          <p:cTn id="13" fill="hold">
                            <p:stCondLst>
                              <p:cond delay="2500"/>
                            </p:stCondLst>
                            <p:childTnLst>
                              <p:par>
                                <p:cTn id="14" presetID="4" presetClass="entr" presetSubtype="16" fill="hold" grpId="0" nodeType="afterEffect">
                                  <p:stCondLst>
                                    <p:cond delay="0"/>
                                  </p:stCondLst>
                                  <p:childTnLst>
                                    <p:set>
                                      <p:cBhvr>
                                        <p:cTn id="15" dur="1" fill="hold">
                                          <p:stCondLst>
                                            <p:cond delay="0"/>
                                          </p:stCondLst>
                                        </p:cTn>
                                        <p:tgtEl>
                                          <p:spTgt spid="10242">
                                            <p:txEl>
                                              <p:pRg st="7" end="7"/>
                                            </p:txEl>
                                          </p:spTgt>
                                        </p:tgtEl>
                                        <p:attrNameLst>
                                          <p:attrName>style.visibility</p:attrName>
                                        </p:attrNameLst>
                                      </p:cBhvr>
                                      <p:to>
                                        <p:strVal val="visible"/>
                                      </p:to>
                                    </p:set>
                                    <p:animEffect transition="in" filter="box(in)">
                                      <p:cBhvr>
                                        <p:cTn id="16" dur="500"/>
                                        <p:tgtEl>
                                          <p:spTgt spid="1024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Rot="1" noChangeArrowheads="1"/>
          </p:cNvSpPr>
          <p:nvPr>
            <p:ph type="body" idx="1"/>
          </p:nvPr>
        </p:nvSpPr>
        <p:spPr>
          <a:xfrm>
            <a:off x="395536" y="1484784"/>
            <a:ext cx="8280920" cy="720179"/>
          </a:xfrm>
        </p:spPr>
        <p:txBody>
          <a:bodyPr>
            <a:normAutofit fontScale="85000" lnSpcReduction="10000"/>
          </a:bodyPr>
          <a:lstStyle/>
          <a:p>
            <a:pPr eaLnBrk="1" hangingPunct="1">
              <a:lnSpc>
                <a:spcPct val="90000"/>
              </a:lnSpc>
            </a:pPr>
            <a:r>
              <a:rPr lang="zh-CN" altLang="en-US" b="1" dirty="0" smtClean="0">
                <a:solidFill>
                  <a:srgbClr val="C00000"/>
                </a:solidFill>
              </a:rPr>
              <a:t>数字信号</a:t>
            </a:r>
            <a:r>
              <a:rPr lang="zh-CN" altLang="en-US" b="1" dirty="0" smtClean="0">
                <a:solidFill>
                  <a:srgbClr val="000000"/>
                </a:solidFill>
              </a:rPr>
              <a:t>：是离散的、值的变化是瞬时发生的信号。</a:t>
            </a:r>
          </a:p>
          <a:p>
            <a:pPr eaLnBrk="1" hangingPunct="1">
              <a:lnSpc>
                <a:spcPct val="90000"/>
              </a:lnSpc>
            </a:pPr>
            <a:endParaRPr lang="en-US" altLang="zh-CN" b="1" dirty="0" smtClean="0">
              <a:solidFill>
                <a:srgbClr val="FF3300"/>
              </a:solidFill>
            </a:endParaRPr>
          </a:p>
        </p:txBody>
      </p:sp>
      <p:pic>
        <p:nvPicPr>
          <p:cNvPr id="11267" name="Picture 4"/>
          <p:cNvPicPr>
            <a:picLocks noChangeAspect="1" noChangeArrowheads="1"/>
          </p:cNvPicPr>
          <p:nvPr/>
        </p:nvPicPr>
        <p:blipFill>
          <a:blip r:embed="rId2" cstate="print"/>
          <a:srcRect/>
          <a:stretch>
            <a:fillRect/>
          </a:stretch>
        </p:blipFill>
        <p:spPr bwMode="auto">
          <a:xfrm>
            <a:off x="1115616" y="2492896"/>
            <a:ext cx="7561262" cy="3833813"/>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179512"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box(in)">
                                      <p:cBhvr>
                                        <p:cTn id="7" dur="1000"/>
                                        <p:tgtEl>
                                          <p:spTgt spid="11266">
                                            <p:txEl>
                                              <p:pRg st="0" end="0"/>
                                            </p:txEl>
                                          </p:spTgt>
                                        </p:tgtEl>
                                      </p:cBhvr>
                                    </p:animEffect>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1267"/>
                                        </p:tgtEl>
                                        <p:attrNameLst>
                                          <p:attrName>style.visibility</p:attrName>
                                        </p:attrNameLst>
                                      </p:cBhvr>
                                      <p:to>
                                        <p:strVal val="visible"/>
                                      </p:to>
                                    </p:set>
                                    <p:anim calcmode="lin" valueType="num">
                                      <p:cBhvr additive="base">
                                        <p:cTn id="11" dur="2000" fill="hold"/>
                                        <p:tgtEl>
                                          <p:spTgt spid="11267"/>
                                        </p:tgtEl>
                                        <p:attrNameLst>
                                          <p:attrName>ppt_x</p:attrName>
                                        </p:attrNameLst>
                                      </p:cBhvr>
                                      <p:tavLst>
                                        <p:tav tm="0">
                                          <p:val>
                                            <p:strVal val="#ppt_x"/>
                                          </p:val>
                                        </p:tav>
                                        <p:tav tm="100000">
                                          <p:val>
                                            <p:strVal val="#ppt_x"/>
                                          </p:val>
                                        </p:tav>
                                      </p:tavLst>
                                    </p:anim>
                                    <p:anim calcmode="lin" valueType="num">
                                      <p:cBhvr additive="base">
                                        <p:cTn id="12" dur="2000" fill="hold"/>
                                        <p:tgtEl>
                                          <p:spTgt spid="11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Rot="1" noChangeArrowheads="1"/>
          </p:cNvSpPr>
          <p:nvPr>
            <p:ph type="body" idx="1"/>
          </p:nvPr>
        </p:nvSpPr>
        <p:spPr>
          <a:xfrm>
            <a:off x="179512" y="1628800"/>
            <a:ext cx="8784976" cy="4464496"/>
          </a:xfrm>
        </p:spPr>
        <p:txBody>
          <a:bodyPr>
            <a:normAutofit/>
          </a:bodyPr>
          <a:lstStyle/>
          <a:p>
            <a:r>
              <a:rPr lang="zh-CN" altLang="en-US" sz="2800" b="1" dirty="0" smtClean="0">
                <a:solidFill>
                  <a:srgbClr val="C00000"/>
                </a:solidFill>
                <a:latin typeface="楷体_GB2312" pitchFamily="49" charset="-122"/>
                <a:ea typeface="楷体_GB2312" pitchFamily="49" charset="-122"/>
              </a:rPr>
              <a:t>比特间隙</a:t>
            </a:r>
            <a:r>
              <a:rPr lang="zh-CN" altLang="en-US" sz="2800" b="1" dirty="0" smtClean="0">
                <a:latin typeface="楷体_GB2312" pitchFamily="49" charset="-122"/>
                <a:ea typeface="楷体_GB2312" pitchFamily="49" charset="-122"/>
              </a:rPr>
              <a:t>：发送一比特所用时间。</a:t>
            </a:r>
          </a:p>
          <a:p>
            <a:r>
              <a:rPr lang="zh-CN" altLang="en-US" sz="2800" b="1" dirty="0" smtClean="0">
                <a:solidFill>
                  <a:srgbClr val="C00000"/>
                </a:solidFill>
                <a:latin typeface="楷体_GB2312" pitchFamily="49" charset="-122"/>
                <a:ea typeface="楷体_GB2312" pitchFamily="49" charset="-122"/>
              </a:rPr>
              <a:t>比特率</a:t>
            </a:r>
            <a:r>
              <a:rPr lang="zh-CN" altLang="en-US" sz="2800" b="1" dirty="0" smtClean="0">
                <a:latin typeface="楷体_GB2312" pitchFamily="49" charset="-122"/>
                <a:ea typeface="楷体_GB2312" pitchFamily="49" charset="-122"/>
              </a:rPr>
              <a:t>：每秒钟发送的比特数。单位是</a:t>
            </a:r>
            <a:r>
              <a:rPr lang="en-US" altLang="zh-CN" sz="2800" b="1" dirty="0" smtClean="0">
                <a:latin typeface="楷体_GB2312" pitchFamily="49" charset="-122"/>
                <a:ea typeface="楷体_GB2312" pitchFamily="49" charset="-122"/>
              </a:rPr>
              <a:t>Bps</a:t>
            </a:r>
          </a:p>
          <a:p>
            <a:pPr eaLnBrk="1" hangingPunct="1"/>
            <a:r>
              <a:rPr lang="zh-CN" altLang="en-US" sz="2800" b="1" dirty="0" smtClean="0">
                <a:solidFill>
                  <a:srgbClr val="C00000"/>
                </a:solidFill>
                <a:latin typeface="楷体_GB2312" pitchFamily="49" charset="-122"/>
                <a:ea typeface="楷体_GB2312" pitchFamily="49" charset="-122"/>
              </a:rPr>
              <a:t>有效带宽</a:t>
            </a:r>
            <a:r>
              <a:rPr lang="zh-CN" altLang="en-US" sz="2800" b="1" dirty="0" smtClean="0">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数字信号是由多个频率信号的叠加而 成，如果只传输有重要振幅分量的频率信号，而输出端能够以合理的精度恢复信号，则这个上限频率就是有效带宽。</a:t>
            </a:r>
            <a:r>
              <a:rPr lang="zh-CN" altLang="en-US" sz="2800" dirty="0" smtClean="0">
                <a:solidFill>
                  <a:srgbClr val="000000"/>
                </a:solidFill>
                <a:latin typeface="楷体_GB2312" pitchFamily="49" charset="-122"/>
                <a:ea typeface="楷体_GB2312" pitchFamily="49" charset="-122"/>
              </a:rPr>
              <a:t> </a:t>
            </a:r>
          </a:p>
          <a:p>
            <a:pPr eaLnBrk="1" hangingPunct="1"/>
            <a:r>
              <a:rPr lang="zh-CN" altLang="en-US" sz="2800" b="1" dirty="0" smtClean="0">
                <a:solidFill>
                  <a:srgbClr val="C00000"/>
                </a:solidFill>
                <a:latin typeface="楷体_GB2312" pitchFamily="49" charset="-122"/>
                <a:ea typeface="楷体_GB2312" pitchFamily="49" charset="-122"/>
              </a:rPr>
              <a:t>介质带宽</a:t>
            </a:r>
            <a:r>
              <a:rPr lang="zh-CN" altLang="en-US" sz="2800" b="1" dirty="0" smtClean="0">
                <a:solidFill>
                  <a:srgbClr val="000000"/>
                </a:solidFill>
                <a:latin typeface="楷体_GB2312" pitchFamily="49" charset="-122"/>
                <a:ea typeface="楷体_GB2312" pitchFamily="49" charset="-122"/>
              </a:rPr>
              <a:t>：传输介质只能传输某些频率范围内的信号。</a:t>
            </a:r>
          </a:p>
          <a:p>
            <a:pPr eaLnBrk="1" hangingPunct="1"/>
            <a:r>
              <a:rPr lang="zh-CN" altLang="en-US" sz="2800" b="1" dirty="0" smtClean="0">
                <a:solidFill>
                  <a:srgbClr val="C00000"/>
                </a:solidFill>
                <a:latin typeface="楷体_GB2312" pitchFamily="49" charset="-122"/>
                <a:ea typeface="楷体_GB2312" pitchFamily="49" charset="-122"/>
              </a:rPr>
              <a:t>信道容量</a:t>
            </a:r>
            <a:r>
              <a:rPr lang="zh-CN" altLang="en-US" sz="2800" b="1" dirty="0" smtClean="0">
                <a:solidFill>
                  <a:srgbClr val="000000"/>
                </a:solidFill>
                <a:latin typeface="楷体_GB2312" pitchFamily="49" charset="-122"/>
                <a:ea typeface="楷体_GB2312" pitchFamily="49" charset="-122"/>
              </a:rPr>
              <a:t>：传输介质可以传输的最大比特率，依赖于编码技术。</a:t>
            </a:r>
          </a:p>
        </p:txBody>
      </p:sp>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0" name="Rectangle 2"/>
          <p:cNvSpPr>
            <a:spLocks noGrp="1" noRot="1" noChangeArrowheads="1"/>
          </p:cNvSpPr>
          <p:nvPr>
            <p:ph type="title"/>
          </p:nvPr>
        </p:nvSpPr>
        <p:spPr>
          <a:xfrm>
            <a:off x="323850" y="620713"/>
            <a:ext cx="7620000" cy="720055"/>
          </a:xfrm>
        </p:spPr>
        <p:txBody>
          <a:bodyPr/>
          <a:lstStyle/>
          <a:p>
            <a:pPr algn="l" eaLnBrk="1" hangingPunct="1"/>
            <a:r>
              <a:rPr lang="en-US" altLang="zh-CN" sz="3200" b="1" dirty="0" smtClean="0">
                <a:solidFill>
                  <a:srgbClr val="C00000"/>
                </a:solidFill>
              </a:rPr>
              <a:t>  </a:t>
            </a:r>
            <a:r>
              <a:rPr lang="zh-CN" altLang="en-US" sz="3200" b="1" dirty="0" smtClean="0">
                <a:solidFill>
                  <a:srgbClr val="C00000"/>
                </a:solidFill>
                <a:ea typeface="黑体" pitchFamily="2" charset="-122"/>
              </a:rPr>
              <a:t>几个相关的概念：</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1000" fill="hold"/>
                                        <p:tgtEl>
                                          <p:spTgt spid="13314">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331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13314">
                                            <p:txEl>
                                              <p:pRg st="1" end="1"/>
                                            </p:txEl>
                                          </p:spTgt>
                                        </p:tgtEl>
                                        <p:attrNameLst>
                                          <p:attrName>style.visibility</p:attrName>
                                        </p:attrNameLst>
                                      </p:cBhvr>
                                      <p:to>
                                        <p:strVal val="visible"/>
                                      </p:to>
                                    </p:set>
                                    <p:anim calcmode="lin" valueType="num">
                                      <p:cBhvr additive="base">
                                        <p:cTn id="12" dur="1000" fill="hold"/>
                                        <p:tgtEl>
                                          <p:spTgt spid="13314">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331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13314">
                                            <p:txEl>
                                              <p:pRg st="2" end="2"/>
                                            </p:txEl>
                                          </p:spTgt>
                                        </p:tgtEl>
                                        <p:attrNameLst>
                                          <p:attrName>style.visibility</p:attrName>
                                        </p:attrNameLst>
                                      </p:cBhvr>
                                      <p:to>
                                        <p:strVal val="visible"/>
                                      </p:to>
                                    </p:set>
                                    <p:anim calcmode="lin" valueType="num">
                                      <p:cBhvr additive="base">
                                        <p:cTn id="17" dur="1000" fill="hold"/>
                                        <p:tgtEl>
                                          <p:spTgt spid="13314">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13314">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grpId="0" nodeType="afterEffect">
                                  <p:stCondLst>
                                    <p:cond delay="0"/>
                                  </p:stCondLst>
                                  <p:childTnLst>
                                    <p:set>
                                      <p:cBhvr>
                                        <p:cTn id="21" dur="1" fill="hold">
                                          <p:stCondLst>
                                            <p:cond delay="0"/>
                                          </p:stCondLst>
                                        </p:cTn>
                                        <p:tgtEl>
                                          <p:spTgt spid="13314">
                                            <p:txEl>
                                              <p:pRg st="3" end="3"/>
                                            </p:txEl>
                                          </p:spTgt>
                                        </p:tgtEl>
                                        <p:attrNameLst>
                                          <p:attrName>style.visibility</p:attrName>
                                        </p:attrNameLst>
                                      </p:cBhvr>
                                      <p:to>
                                        <p:strVal val="visible"/>
                                      </p:to>
                                    </p:set>
                                    <p:anim calcmode="lin" valueType="num">
                                      <p:cBhvr additive="base">
                                        <p:cTn id="22" dur="1000" fill="hold"/>
                                        <p:tgtEl>
                                          <p:spTgt spid="13314">
                                            <p:txEl>
                                              <p:pRg st="3" end="3"/>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13314">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2" presetClass="entr" presetSubtype="4" fill="hold" grpId="0" nodeType="afterEffect">
                                  <p:stCondLst>
                                    <p:cond delay="0"/>
                                  </p:stCondLst>
                                  <p:childTnLst>
                                    <p:set>
                                      <p:cBhvr>
                                        <p:cTn id="26" dur="1" fill="hold">
                                          <p:stCondLst>
                                            <p:cond delay="0"/>
                                          </p:stCondLst>
                                        </p:cTn>
                                        <p:tgtEl>
                                          <p:spTgt spid="13314">
                                            <p:txEl>
                                              <p:pRg st="4" end="4"/>
                                            </p:txEl>
                                          </p:spTgt>
                                        </p:tgtEl>
                                        <p:attrNameLst>
                                          <p:attrName>style.visibility</p:attrName>
                                        </p:attrNameLst>
                                      </p:cBhvr>
                                      <p:to>
                                        <p:strVal val="visible"/>
                                      </p:to>
                                    </p:set>
                                    <p:anim calcmode="lin" valueType="num">
                                      <p:cBhvr additive="base">
                                        <p:cTn id="27" dur="1000" fill="hold"/>
                                        <p:tgtEl>
                                          <p:spTgt spid="13314">
                                            <p:txEl>
                                              <p:pRg st="4" end="4"/>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133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1187624" y="620688"/>
            <a:ext cx="7793037" cy="767680"/>
          </a:xfrm>
          <a:prstGeom prst="rect">
            <a:avLst/>
          </a:prstGeom>
          <a:noFill/>
          <a:ln w="9525">
            <a:noFill/>
            <a:miter lim="800000"/>
            <a:headEnd/>
            <a:tailEnd/>
          </a:ln>
        </p:spPr>
        <p:txBody>
          <a:bodyPr anchor="b"/>
          <a:lstStyle/>
          <a:p>
            <a:pPr algn="ctr"/>
            <a:r>
              <a:rPr lang="zh-CN" altLang="en-US" sz="3200" b="1" dirty="0">
                <a:solidFill>
                  <a:srgbClr val="C00000"/>
                </a:solidFill>
              </a:rPr>
              <a:t>数字信号通过实际的信道</a:t>
            </a:r>
            <a:r>
              <a:rPr lang="zh-CN" altLang="en-US" sz="4400" dirty="0">
                <a:solidFill>
                  <a:schemeClr val="tx2"/>
                </a:solidFill>
              </a:rPr>
              <a:t> </a:t>
            </a:r>
          </a:p>
        </p:txBody>
      </p:sp>
      <p:sp>
        <p:nvSpPr>
          <p:cNvPr id="369669" name="Rectangle 5"/>
          <p:cNvSpPr>
            <a:spLocks noChangeArrowheads="1"/>
          </p:cNvSpPr>
          <p:nvPr/>
        </p:nvSpPr>
        <p:spPr bwMode="auto">
          <a:xfrm>
            <a:off x="1042988" y="1844675"/>
            <a:ext cx="7772400" cy="4114800"/>
          </a:xfrm>
          <a:prstGeom prst="rect">
            <a:avLst/>
          </a:prstGeom>
          <a:noFill/>
          <a:ln w="9525">
            <a:noFill/>
            <a:miter lim="800000"/>
            <a:headEnd/>
            <a:tailEnd/>
          </a:ln>
        </p:spPr>
        <p:txBody>
          <a:bodyPr/>
          <a:lstStyle/>
          <a:p>
            <a:pPr marL="342900" indent="-342900">
              <a:lnSpc>
                <a:spcPct val="110000"/>
              </a:lnSpc>
              <a:buClr>
                <a:schemeClr val="hlink"/>
              </a:buClr>
              <a:buSzPct val="75000"/>
              <a:buFont typeface="Wingdings" pitchFamily="2" charset="2"/>
              <a:buChar char="v"/>
            </a:pPr>
            <a:r>
              <a:rPr lang="zh-CN" altLang="en-US" sz="3200" dirty="0">
                <a:solidFill>
                  <a:srgbClr val="C00000"/>
                </a:solidFill>
              </a:rPr>
              <a:t>有失真，但可识别</a:t>
            </a:r>
          </a:p>
          <a:p>
            <a:pPr marL="342900" indent="-342900">
              <a:lnSpc>
                <a:spcPct val="110000"/>
              </a:lnSpc>
              <a:buClr>
                <a:schemeClr val="hlink"/>
              </a:buClr>
              <a:buSzPct val="75000"/>
              <a:buFont typeface="Wingdings" pitchFamily="2" charset="2"/>
              <a:buChar char="v"/>
            </a:pPr>
            <a:endParaRPr lang="zh-CN" altLang="en-US" sz="3200" dirty="0"/>
          </a:p>
          <a:p>
            <a:pPr marL="342900" indent="-342900">
              <a:lnSpc>
                <a:spcPct val="110000"/>
              </a:lnSpc>
              <a:buClr>
                <a:schemeClr val="hlink"/>
              </a:buClr>
              <a:buSzPct val="75000"/>
              <a:buFont typeface="Wingdings" pitchFamily="2" charset="2"/>
              <a:buChar char="v"/>
            </a:pPr>
            <a:endParaRPr lang="zh-CN" altLang="en-US" sz="3200" dirty="0"/>
          </a:p>
          <a:p>
            <a:pPr marL="342900" indent="-342900">
              <a:lnSpc>
                <a:spcPct val="110000"/>
              </a:lnSpc>
              <a:buClr>
                <a:schemeClr val="hlink"/>
              </a:buClr>
              <a:buSzPct val="75000"/>
              <a:buFont typeface="Wingdings" pitchFamily="2" charset="2"/>
              <a:buChar char="v"/>
            </a:pPr>
            <a:endParaRPr lang="zh-CN" altLang="en-US" sz="3200" dirty="0"/>
          </a:p>
          <a:p>
            <a:pPr marL="342900" indent="-342900">
              <a:lnSpc>
                <a:spcPct val="110000"/>
              </a:lnSpc>
              <a:buClr>
                <a:schemeClr val="hlink"/>
              </a:buClr>
              <a:buSzPct val="75000"/>
              <a:buFont typeface="Wingdings" pitchFamily="2" charset="2"/>
              <a:buChar char="v"/>
            </a:pPr>
            <a:r>
              <a:rPr lang="zh-CN" altLang="en-US" sz="3200" dirty="0">
                <a:solidFill>
                  <a:srgbClr val="C00000"/>
                </a:solidFill>
              </a:rPr>
              <a:t>失真大，无法识别 </a:t>
            </a:r>
          </a:p>
        </p:txBody>
      </p:sp>
      <p:sp>
        <p:nvSpPr>
          <p:cNvPr id="14340" name="AutoShape 6"/>
          <p:cNvSpPr>
            <a:spLocks noChangeArrowheads="1"/>
          </p:cNvSpPr>
          <p:nvPr/>
        </p:nvSpPr>
        <p:spPr bwMode="auto">
          <a:xfrm rot="-5400000">
            <a:off x="4185444" y="1381919"/>
            <a:ext cx="395287" cy="4060825"/>
          </a:xfrm>
          <a:prstGeom prst="can">
            <a:avLst>
              <a:gd name="adj" fmla="val 66775"/>
            </a:avLst>
          </a:prstGeom>
          <a:gradFill rotWithShape="1">
            <a:gsLst>
              <a:gs pos="0">
                <a:srgbClr val="6C6C6C"/>
              </a:gs>
              <a:gs pos="50000">
                <a:srgbClr val="EAEAEA"/>
              </a:gs>
              <a:gs pos="100000">
                <a:srgbClr val="6C6C6C"/>
              </a:gs>
            </a:gsLst>
            <a:lin ang="0" scaled="1"/>
          </a:gradFill>
          <a:ln w="9525">
            <a:solidFill>
              <a:srgbClr val="000000"/>
            </a:solidFill>
            <a:round/>
            <a:headEnd/>
            <a:tailEnd/>
          </a:ln>
        </p:spPr>
        <p:txBody>
          <a:bodyPr wrap="none" anchor="ctr"/>
          <a:lstStyle/>
          <a:p>
            <a:endParaRPr lang="zh-CN" altLang="en-US"/>
          </a:p>
        </p:txBody>
      </p:sp>
      <p:sp>
        <p:nvSpPr>
          <p:cNvPr id="14341" name="Freeform 7"/>
          <p:cNvSpPr>
            <a:spLocks/>
          </p:cNvSpPr>
          <p:nvPr/>
        </p:nvSpPr>
        <p:spPr bwMode="auto">
          <a:xfrm>
            <a:off x="601663" y="2620963"/>
            <a:ext cx="1539875" cy="658812"/>
          </a:xfrm>
          <a:custGeom>
            <a:avLst/>
            <a:gdLst>
              <a:gd name="T0" fmla="*/ 0 w 1056"/>
              <a:gd name="T1" fmla="*/ 658812 h 480"/>
              <a:gd name="T2" fmla="*/ 209983 w 1056"/>
              <a:gd name="T3" fmla="*/ 658812 h 480"/>
              <a:gd name="T4" fmla="*/ 209983 w 1056"/>
              <a:gd name="T5" fmla="*/ 0 h 480"/>
              <a:gd name="T6" fmla="*/ 559954 w 1056"/>
              <a:gd name="T7" fmla="*/ 0 h 480"/>
              <a:gd name="T8" fmla="*/ 559954 w 1056"/>
              <a:gd name="T9" fmla="*/ 658812 h 480"/>
              <a:gd name="T10" fmla="*/ 909926 w 1056"/>
              <a:gd name="T11" fmla="*/ 658812 h 480"/>
              <a:gd name="T12" fmla="*/ 909926 w 1056"/>
              <a:gd name="T13" fmla="*/ 0 h 480"/>
              <a:gd name="T14" fmla="*/ 1259898 w 1056"/>
              <a:gd name="T15" fmla="*/ 0 h 480"/>
              <a:gd name="T16" fmla="*/ 1259898 w 1056"/>
              <a:gd name="T17" fmla="*/ 658812 h 480"/>
              <a:gd name="T18" fmla="*/ 1539875 w 1056"/>
              <a:gd name="T19" fmla="*/ 658812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6"/>
              <a:gd name="T31" fmla="*/ 0 h 480"/>
              <a:gd name="T32" fmla="*/ 1056 w 1056"/>
              <a:gd name="T33" fmla="*/ 480 h 4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p:spPr>
        <p:txBody>
          <a:bodyPr wrap="none"/>
          <a:lstStyle/>
          <a:p>
            <a:endParaRPr lang="zh-CN" altLang="en-US"/>
          </a:p>
        </p:txBody>
      </p:sp>
      <p:sp>
        <p:nvSpPr>
          <p:cNvPr id="14342" name="Line 8"/>
          <p:cNvSpPr>
            <a:spLocks noChangeShapeType="1"/>
          </p:cNvSpPr>
          <p:nvPr/>
        </p:nvSpPr>
        <p:spPr bwMode="auto">
          <a:xfrm>
            <a:off x="601663" y="3411538"/>
            <a:ext cx="1960562" cy="0"/>
          </a:xfrm>
          <a:prstGeom prst="line">
            <a:avLst/>
          </a:prstGeom>
          <a:noFill/>
          <a:ln w="28575">
            <a:solidFill>
              <a:srgbClr val="333399"/>
            </a:solidFill>
            <a:round/>
            <a:headEnd/>
            <a:tailEnd type="triangle" w="med" len="lg"/>
          </a:ln>
        </p:spPr>
        <p:txBody>
          <a:bodyPr wrap="none"/>
          <a:lstStyle/>
          <a:p>
            <a:endParaRPr lang="zh-CN" altLang="en-US"/>
          </a:p>
        </p:txBody>
      </p:sp>
      <p:sp>
        <p:nvSpPr>
          <p:cNvPr id="14343" name="Freeform 9"/>
          <p:cNvSpPr>
            <a:spLocks/>
          </p:cNvSpPr>
          <p:nvPr/>
        </p:nvSpPr>
        <p:spPr bwMode="auto">
          <a:xfrm>
            <a:off x="6692900" y="2620963"/>
            <a:ext cx="1541463" cy="658812"/>
          </a:xfrm>
          <a:custGeom>
            <a:avLst/>
            <a:gdLst>
              <a:gd name="T0" fmla="*/ 0 w 1056"/>
              <a:gd name="T1" fmla="*/ 658812 h 480"/>
              <a:gd name="T2" fmla="*/ 210199 w 1056"/>
              <a:gd name="T3" fmla="*/ 658812 h 480"/>
              <a:gd name="T4" fmla="*/ 210199 w 1056"/>
              <a:gd name="T5" fmla="*/ 0 h 480"/>
              <a:gd name="T6" fmla="*/ 560532 w 1056"/>
              <a:gd name="T7" fmla="*/ 0 h 480"/>
              <a:gd name="T8" fmla="*/ 560532 w 1056"/>
              <a:gd name="T9" fmla="*/ 658812 h 480"/>
              <a:gd name="T10" fmla="*/ 910864 w 1056"/>
              <a:gd name="T11" fmla="*/ 658812 h 480"/>
              <a:gd name="T12" fmla="*/ 910864 w 1056"/>
              <a:gd name="T13" fmla="*/ 0 h 480"/>
              <a:gd name="T14" fmla="*/ 1261197 w 1056"/>
              <a:gd name="T15" fmla="*/ 0 h 480"/>
              <a:gd name="T16" fmla="*/ 1261197 w 1056"/>
              <a:gd name="T17" fmla="*/ 658812 h 480"/>
              <a:gd name="T18" fmla="*/ 1541463 w 1056"/>
              <a:gd name="T19" fmla="*/ 658812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6"/>
              <a:gd name="T31" fmla="*/ 0 h 480"/>
              <a:gd name="T32" fmla="*/ 1056 w 1056"/>
              <a:gd name="T33" fmla="*/ 480 h 4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p:spPr>
        <p:txBody>
          <a:bodyPr wrap="none"/>
          <a:lstStyle/>
          <a:p>
            <a:endParaRPr lang="zh-CN" altLang="en-US"/>
          </a:p>
        </p:txBody>
      </p:sp>
      <p:sp>
        <p:nvSpPr>
          <p:cNvPr id="14344" name="Line 10"/>
          <p:cNvSpPr>
            <a:spLocks noChangeShapeType="1"/>
          </p:cNvSpPr>
          <p:nvPr/>
        </p:nvSpPr>
        <p:spPr bwMode="auto">
          <a:xfrm>
            <a:off x="6413500" y="3411538"/>
            <a:ext cx="1960563" cy="0"/>
          </a:xfrm>
          <a:prstGeom prst="line">
            <a:avLst/>
          </a:prstGeom>
          <a:noFill/>
          <a:ln w="28575">
            <a:solidFill>
              <a:srgbClr val="333399"/>
            </a:solidFill>
            <a:round/>
            <a:headEnd/>
            <a:tailEnd type="triangle" w="med" len="lg"/>
          </a:ln>
        </p:spPr>
        <p:txBody>
          <a:bodyPr wrap="none"/>
          <a:lstStyle/>
          <a:p>
            <a:endParaRPr lang="zh-CN" altLang="en-US"/>
          </a:p>
        </p:txBody>
      </p:sp>
      <p:sp>
        <p:nvSpPr>
          <p:cNvPr id="14345" name="Freeform 11"/>
          <p:cNvSpPr>
            <a:spLocks/>
          </p:cNvSpPr>
          <p:nvPr/>
        </p:nvSpPr>
        <p:spPr bwMode="auto">
          <a:xfrm>
            <a:off x="6707188" y="2657475"/>
            <a:ext cx="1495425" cy="633413"/>
          </a:xfrm>
          <a:custGeom>
            <a:avLst/>
            <a:gdLst>
              <a:gd name="T0" fmla="*/ 0 w 1026"/>
              <a:gd name="T1" fmla="*/ 614177 h 461"/>
              <a:gd name="T2" fmla="*/ 83079 w 1026"/>
              <a:gd name="T3" fmla="*/ 630665 h 461"/>
              <a:gd name="T4" fmla="*/ 113687 w 1026"/>
              <a:gd name="T5" fmla="*/ 626543 h 461"/>
              <a:gd name="T6" fmla="*/ 153041 w 1026"/>
              <a:gd name="T7" fmla="*/ 610055 h 461"/>
              <a:gd name="T8" fmla="*/ 223002 w 1026"/>
              <a:gd name="T9" fmla="*/ 610055 h 461"/>
              <a:gd name="T10" fmla="*/ 257983 w 1026"/>
              <a:gd name="T11" fmla="*/ 486395 h 461"/>
              <a:gd name="T12" fmla="*/ 262355 w 1026"/>
              <a:gd name="T13" fmla="*/ 354492 h 461"/>
              <a:gd name="T14" fmla="*/ 266728 w 1026"/>
              <a:gd name="T15" fmla="*/ 338003 h 461"/>
              <a:gd name="T16" fmla="*/ 275473 w 1026"/>
              <a:gd name="T17" fmla="*/ 284418 h 461"/>
              <a:gd name="T18" fmla="*/ 288591 w 1026"/>
              <a:gd name="T19" fmla="*/ 247320 h 461"/>
              <a:gd name="T20" fmla="*/ 310454 w 1026"/>
              <a:gd name="T21" fmla="*/ 131904 h 461"/>
              <a:gd name="T22" fmla="*/ 332317 w 1026"/>
              <a:gd name="T23" fmla="*/ 24732 h 461"/>
              <a:gd name="T24" fmla="*/ 367297 w 1026"/>
              <a:gd name="T25" fmla="*/ 4122 h 461"/>
              <a:gd name="T26" fmla="*/ 380415 w 1026"/>
              <a:gd name="T27" fmla="*/ 0 h 461"/>
              <a:gd name="T28" fmla="*/ 467867 w 1026"/>
              <a:gd name="T29" fmla="*/ 37098 h 461"/>
              <a:gd name="T30" fmla="*/ 529083 w 1026"/>
              <a:gd name="T31" fmla="*/ 37098 h 461"/>
              <a:gd name="T32" fmla="*/ 564064 w 1026"/>
              <a:gd name="T33" fmla="*/ 111294 h 461"/>
              <a:gd name="T34" fmla="*/ 581554 w 1026"/>
              <a:gd name="T35" fmla="*/ 305028 h 461"/>
              <a:gd name="T36" fmla="*/ 607790 w 1026"/>
              <a:gd name="T37" fmla="*/ 502883 h 461"/>
              <a:gd name="T38" fmla="*/ 655888 w 1026"/>
              <a:gd name="T39" fmla="*/ 572957 h 461"/>
              <a:gd name="T40" fmla="*/ 734595 w 1026"/>
              <a:gd name="T41" fmla="*/ 610055 h 461"/>
              <a:gd name="T42" fmla="*/ 787066 w 1026"/>
              <a:gd name="T43" fmla="*/ 618299 h 461"/>
              <a:gd name="T44" fmla="*/ 813301 w 1026"/>
              <a:gd name="T45" fmla="*/ 610055 h 461"/>
              <a:gd name="T46" fmla="*/ 896380 w 1026"/>
              <a:gd name="T47" fmla="*/ 630665 h 461"/>
              <a:gd name="T48" fmla="*/ 931361 w 1026"/>
              <a:gd name="T49" fmla="*/ 618299 h 461"/>
              <a:gd name="T50" fmla="*/ 935734 w 1026"/>
              <a:gd name="T51" fmla="*/ 593567 h 461"/>
              <a:gd name="T52" fmla="*/ 953224 w 1026"/>
              <a:gd name="T53" fmla="*/ 556469 h 461"/>
              <a:gd name="T54" fmla="*/ 979460 w 1026"/>
              <a:gd name="T55" fmla="*/ 432809 h 461"/>
              <a:gd name="T56" fmla="*/ 1005695 w 1026"/>
              <a:gd name="T57" fmla="*/ 234954 h 461"/>
              <a:gd name="T58" fmla="*/ 1036303 w 1026"/>
              <a:gd name="T59" fmla="*/ 111294 h 461"/>
              <a:gd name="T60" fmla="*/ 1080029 w 1026"/>
              <a:gd name="T61" fmla="*/ 32976 h 461"/>
              <a:gd name="T62" fmla="*/ 1171853 w 1026"/>
              <a:gd name="T63" fmla="*/ 61830 h 461"/>
              <a:gd name="T64" fmla="*/ 1211207 w 1026"/>
              <a:gd name="T65" fmla="*/ 90684 h 461"/>
              <a:gd name="T66" fmla="*/ 1263678 w 1026"/>
              <a:gd name="T67" fmla="*/ 94806 h 461"/>
              <a:gd name="T68" fmla="*/ 1268050 w 1026"/>
              <a:gd name="T69" fmla="*/ 115416 h 461"/>
              <a:gd name="T70" fmla="*/ 1281168 w 1026"/>
              <a:gd name="T71" fmla="*/ 185490 h 461"/>
              <a:gd name="T72" fmla="*/ 1313234 w 1026"/>
              <a:gd name="T73" fmla="*/ 366857 h 461"/>
              <a:gd name="T74" fmla="*/ 1346757 w 1026"/>
              <a:gd name="T75" fmla="*/ 498761 h 461"/>
              <a:gd name="T76" fmla="*/ 1403600 w 1026"/>
              <a:gd name="T77" fmla="*/ 593567 h 461"/>
              <a:gd name="T78" fmla="*/ 1495425 w 1026"/>
              <a:gd name="T79" fmla="*/ 622421 h 4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26"/>
              <a:gd name="T121" fmla="*/ 0 h 461"/>
              <a:gd name="T122" fmla="*/ 1026 w 1026"/>
              <a:gd name="T123" fmla="*/ 461 h 4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p:spPr>
        <p:txBody>
          <a:bodyPr wrap="none"/>
          <a:lstStyle/>
          <a:p>
            <a:endParaRPr lang="zh-CN" altLang="en-US"/>
          </a:p>
        </p:txBody>
      </p:sp>
      <p:sp>
        <p:nvSpPr>
          <p:cNvPr id="14346" name="Text Box 12"/>
          <p:cNvSpPr txBox="1">
            <a:spLocks noChangeArrowheads="1"/>
          </p:cNvSpPr>
          <p:nvPr/>
        </p:nvSpPr>
        <p:spPr bwMode="auto">
          <a:xfrm>
            <a:off x="2195513" y="2466975"/>
            <a:ext cx="4248150" cy="701675"/>
          </a:xfrm>
          <a:prstGeom prst="rect">
            <a:avLst/>
          </a:prstGeom>
          <a:noFill/>
          <a:ln w="9525">
            <a:noFill/>
            <a:miter lim="800000"/>
            <a:headEnd/>
            <a:tailEnd/>
          </a:ln>
        </p:spPr>
        <p:txBody>
          <a:bodyPr wrap="none">
            <a:spAutoFit/>
          </a:bodyPr>
          <a:lstStyle/>
          <a:p>
            <a:pPr algn="ctr"/>
            <a:r>
              <a:rPr kumimoji="1" lang="zh-CN" altLang="en-US" sz="2000" dirty="0">
                <a:solidFill>
                  <a:srgbClr val="333399"/>
                </a:solidFill>
                <a:latin typeface="Times New Roman" pitchFamily="18" charset="0"/>
                <a:ea typeface="黑体" pitchFamily="2" charset="-122"/>
              </a:rPr>
              <a:t>实际的信道</a:t>
            </a:r>
          </a:p>
          <a:p>
            <a:pPr algn="ctr"/>
            <a:r>
              <a:rPr kumimoji="1" lang="zh-CN" altLang="en-US" sz="2000" dirty="0">
                <a:solidFill>
                  <a:srgbClr val="333399"/>
                </a:solidFill>
                <a:latin typeface="Times New Roman" pitchFamily="18" charset="0"/>
                <a:ea typeface="黑体" pitchFamily="2" charset="-122"/>
              </a:rPr>
              <a:t>（带宽受限、有噪声、干扰和失真）</a:t>
            </a:r>
          </a:p>
        </p:txBody>
      </p:sp>
      <p:sp>
        <p:nvSpPr>
          <p:cNvPr id="14347" name="Text Box 13"/>
          <p:cNvSpPr txBox="1">
            <a:spLocks noChangeArrowheads="1"/>
          </p:cNvSpPr>
          <p:nvPr/>
        </p:nvSpPr>
        <p:spPr bwMode="auto">
          <a:xfrm>
            <a:off x="539750" y="3433763"/>
            <a:ext cx="1708150" cy="396875"/>
          </a:xfrm>
          <a:prstGeom prst="rect">
            <a:avLst/>
          </a:prstGeom>
          <a:noFill/>
          <a:ln w="9525">
            <a:noFill/>
            <a:miter lim="800000"/>
            <a:headEnd/>
            <a:tailEnd/>
          </a:ln>
        </p:spPr>
        <p:txBody>
          <a:bodyPr wrap="none">
            <a:spAutoFit/>
          </a:bodyPr>
          <a:lstStyle/>
          <a:p>
            <a:r>
              <a:rPr kumimoji="1" lang="zh-CN" altLang="en-US" sz="2000">
                <a:solidFill>
                  <a:srgbClr val="333399"/>
                </a:solidFill>
                <a:latin typeface="黑体" pitchFamily="2" charset="-122"/>
                <a:ea typeface="黑体" pitchFamily="2" charset="-122"/>
              </a:rPr>
              <a:t>发送信号波形</a:t>
            </a:r>
          </a:p>
        </p:txBody>
      </p:sp>
      <p:sp>
        <p:nvSpPr>
          <p:cNvPr id="14348" name="Text Box 14"/>
          <p:cNvSpPr txBox="1">
            <a:spLocks noChangeArrowheads="1"/>
          </p:cNvSpPr>
          <p:nvPr/>
        </p:nvSpPr>
        <p:spPr bwMode="auto">
          <a:xfrm>
            <a:off x="6464300" y="3448050"/>
            <a:ext cx="1924050" cy="396875"/>
          </a:xfrm>
          <a:prstGeom prst="rect">
            <a:avLst/>
          </a:prstGeom>
          <a:noFill/>
          <a:ln w="9525">
            <a:noFill/>
            <a:miter lim="800000"/>
            <a:headEnd/>
            <a:tailEnd/>
          </a:ln>
        </p:spPr>
        <p:txBody>
          <a:bodyPr>
            <a:spAutoFit/>
          </a:bodyPr>
          <a:lstStyle/>
          <a:p>
            <a:pPr algn="ctr"/>
            <a:r>
              <a:rPr kumimoji="1" lang="zh-CN" altLang="en-US" sz="2000">
                <a:solidFill>
                  <a:srgbClr val="333399"/>
                </a:solidFill>
                <a:latin typeface="黑体" pitchFamily="2" charset="-122"/>
                <a:ea typeface="黑体" pitchFamily="2" charset="-122"/>
              </a:rPr>
              <a:t>接收信号波形</a:t>
            </a:r>
          </a:p>
        </p:txBody>
      </p:sp>
      <p:grpSp>
        <p:nvGrpSpPr>
          <p:cNvPr id="2" name="Group 15"/>
          <p:cNvGrpSpPr>
            <a:grpSpLocks/>
          </p:cNvGrpSpPr>
          <p:nvPr/>
        </p:nvGrpSpPr>
        <p:grpSpPr bwMode="auto">
          <a:xfrm>
            <a:off x="482600" y="4581525"/>
            <a:ext cx="7834313" cy="1423988"/>
            <a:chOff x="304" y="2886"/>
            <a:chExt cx="4935" cy="897"/>
          </a:xfrm>
        </p:grpSpPr>
        <p:sp>
          <p:nvSpPr>
            <p:cNvPr id="14350" name="AutoShape 16"/>
            <p:cNvSpPr>
              <a:spLocks noChangeArrowheads="1"/>
            </p:cNvSpPr>
            <p:nvPr/>
          </p:nvSpPr>
          <p:spPr bwMode="auto">
            <a:xfrm rot="-5400000">
              <a:off x="2600" y="2210"/>
              <a:ext cx="250" cy="2558"/>
            </a:xfrm>
            <a:prstGeom prst="can">
              <a:avLst>
                <a:gd name="adj" fmla="val 66508"/>
              </a:avLst>
            </a:prstGeom>
            <a:gradFill rotWithShape="1">
              <a:gsLst>
                <a:gs pos="0">
                  <a:srgbClr val="6C6C6C"/>
                </a:gs>
                <a:gs pos="50000">
                  <a:srgbClr val="EAEAEA"/>
                </a:gs>
                <a:gs pos="100000">
                  <a:srgbClr val="6C6C6C"/>
                </a:gs>
              </a:gsLst>
              <a:lin ang="0" scaled="1"/>
            </a:gradFill>
            <a:ln w="9525">
              <a:solidFill>
                <a:srgbClr val="000000"/>
              </a:solidFill>
              <a:round/>
              <a:headEnd/>
              <a:tailEnd/>
            </a:ln>
          </p:spPr>
          <p:txBody>
            <a:bodyPr wrap="none" anchor="ctr"/>
            <a:lstStyle/>
            <a:p>
              <a:endParaRPr lang="zh-CN" altLang="en-US"/>
            </a:p>
          </p:txBody>
        </p:sp>
        <p:sp>
          <p:nvSpPr>
            <p:cNvPr id="14351" name="Freeform 17"/>
            <p:cNvSpPr>
              <a:spLocks/>
            </p:cNvSpPr>
            <p:nvPr/>
          </p:nvSpPr>
          <p:spPr bwMode="auto">
            <a:xfrm>
              <a:off x="343" y="2991"/>
              <a:ext cx="970" cy="415"/>
            </a:xfrm>
            <a:custGeom>
              <a:avLst/>
              <a:gdLst>
                <a:gd name="T0" fmla="*/ 0 w 1056"/>
                <a:gd name="T1" fmla="*/ 415 h 480"/>
                <a:gd name="T2" fmla="*/ 132 w 1056"/>
                <a:gd name="T3" fmla="*/ 415 h 480"/>
                <a:gd name="T4" fmla="*/ 132 w 1056"/>
                <a:gd name="T5" fmla="*/ 0 h 480"/>
                <a:gd name="T6" fmla="*/ 353 w 1056"/>
                <a:gd name="T7" fmla="*/ 0 h 480"/>
                <a:gd name="T8" fmla="*/ 353 w 1056"/>
                <a:gd name="T9" fmla="*/ 415 h 480"/>
                <a:gd name="T10" fmla="*/ 573 w 1056"/>
                <a:gd name="T11" fmla="*/ 415 h 480"/>
                <a:gd name="T12" fmla="*/ 573 w 1056"/>
                <a:gd name="T13" fmla="*/ 0 h 480"/>
                <a:gd name="T14" fmla="*/ 794 w 1056"/>
                <a:gd name="T15" fmla="*/ 0 h 480"/>
                <a:gd name="T16" fmla="*/ 794 w 1056"/>
                <a:gd name="T17" fmla="*/ 415 h 480"/>
                <a:gd name="T18" fmla="*/ 970 w 1056"/>
                <a:gd name="T19" fmla="*/ 415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6"/>
                <a:gd name="T31" fmla="*/ 0 h 480"/>
                <a:gd name="T32" fmla="*/ 1056 w 1056"/>
                <a:gd name="T33" fmla="*/ 480 h 4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p:spPr>
          <p:txBody>
            <a:bodyPr wrap="none"/>
            <a:lstStyle/>
            <a:p>
              <a:endParaRPr lang="zh-CN" altLang="en-US"/>
            </a:p>
          </p:txBody>
        </p:sp>
        <p:sp>
          <p:nvSpPr>
            <p:cNvPr id="14352" name="Line 18"/>
            <p:cNvSpPr>
              <a:spLocks noChangeShapeType="1"/>
            </p:cNvSpPr>
            <p:nvPr/>
          </p:nvSpPr>
          <p:spPr bwMode="auto">
            <a:xfrm>
              <a:off x="343" y="3489"/>
              <a:ext cx="1235" cy="0"/>
            </a:xfrm>
            <a:prstGeom prst="line">
              <a:avLst/>
            </a:prstGeom>
            <a:noFill/>
            <a:ln w="28575">
              <a:solidFill>
                <a:srgbClr val="333399"/>
              </a:solidFill>
              <a:round/>
              <a:headEnd/>
              <a:tailEnd type="triangle" w="med" len="lg"/>
            </a:ln>
          </p:spPr>
          <p:txBody>
            <a:bodyPr wrap="none"/>
            <a:lstStyle/>
            <a:p>
              <a:endParaRPr lang="zh-CN" altLang="en-US"/>
            </a:p>
          </p:txBody>
        </p:sp>
        <p:sp>
          <p:nvSpPr>
            <p:cNvPr id="14353" name="Freeform 19"/>
            <p:cNvSpPr>
              <a:spLocks/>
            </p:cNvSpPr>
            <p:nvPr/>
          </p:nvSpPr>
          <p:spPr bwMode="auto">
            <a:xfrm>
              <a:off x="4180" y="2991"/>
              <a:ext cx="971" cy="415"/>
            </a:xfrm>
            <a:custGeom>
              <a:avLst/>
              <a:gdLst>
                <a:gd name="T0" fmla="*/ 0 w 1056"/>
                <a:gd name="T1" fmla="*/ 415 h 480"/>
                <a:gd name="T2" fmla="*/ 132 w 1056"/>
                <a:gd name="T3" fmla="*/ 415 h 480"/>
                <a:gd name="T4" fmla="*/ 132 w 1056"/>
                <a:gd name="T5" fmla="*/ 0 h 480"/>
                <a:gd name="T6" fmla="*/ 353 w 1056"/>
                <a:gd name="T7" fmla="*/ 0 h 480"/>
                <a:gd name="T8" fmla="*/ 353 w 1056"/>
                <a:gd name="T9" fmla="*/ 415 h 480"/>
                <a:gd name="T10" fmla="*/ 574 w 1056"/>
                <a:gd name="T11" fmla="*/ 415 h 480"/>
                <a:gd name="T12" fmla="*/ 574 w 1056"/>
                <a:gd name="T13" fmla="*/ 0 h 480"/>
                <a:gd name="T14" fmla="*/ 794 w 1056"/>
                <a:gd name="T15" fmla="*/ 0 h 480"/>
                <a:gd name="T16" fmla="*/ 794 w 1056"/>
                <a:gd name="T17" fmla="*/ 415 h 480"/>
                <a:gd name="T18" fmla="*/ 971 w 1056"/>
                <a:gd name="T19" fmla="*/ 415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6"/>
                <a:gd name="T31" fmla="*/ 0 h 480"/>
                <a:gd name="T32" fmla="*/ 1056 w 1056"/>
                <a:gd name="T33" fmla="*/ 480 h 4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p:spPr>
          <p:txBody>
            <a:bodyPr wrap="none"/>
            <a:lstStyle/>
            <a:p>
              <a:endParaRPr lang="zh-CN" altLang="en-US"/>
            </a:p>
          </p:txBody>
        </p:sp>
        <p:sp>
          <p:nvSpPr>
            <p:cNvPr id="14354" name="Line 20"/>
            <p:cNvSpPr>
              <a:spLocks noChangeShapeType="1"/>
            </p:cNvSpPr>
            <p:nvPr/>
          </p:nvSpPr>
          <p:spPr bwMode="auto">
            <a:xfrm>
              <a:off x="4004" y="3489"/>
              <a:ext cx="1235" cy="0"/>
            </a:xfrm>
            <a:prstGeom prst="line">
              <a:avLst/>
            </a:prstGeom>
            <a:noFill/>
            <a:ln w="28575">
              <a:solidFill>
                <a:srgbClr val="333399"/>
              </a:solidFill>
              <a:round/>
              <a:headEnd/>
              <a:tailEnd type="triangle" w="med" len="lg"/>
            </a:ln>
          </p:spPr>
          <p:txBody>
            <a:bodyPr wrap="none"/>
            <a:lstStyle/>
            <a:p>
              <a:endParaRPr lang="zh-CN" altLang="en-US"/>
            </a:p>
          </p:txBody>
        </p:sp>
        <p:sp>
          <p:nvSpPr>
            <p:cNvPr id="14355" name="Freeform 21"/>
            <p:cNvSpPr>
              <a:spLocks/>
            </p:cNvSpPr>
            <p:nvPr/>
          </p:nvSpPr>
          <p:spPr bwMode="auto">
            <a:xfrm>
              <a:off x="4186" y="3270"/>
              <a:ext cx="934" cy="124"/>
            </a:xfrm>
            <a:custGeom>
              <a:avLst/>
              <a:gdLst>
                <a:gd name="T0" fmla="*/ 0 w 1017"/>
                <a:gd name="T1" fmla="*/ 95 h 143"/>
                <a:gd name="T2" fmla="*/ 52 w 1017"/>
                <a:gd name="T3" fmla="*/ 113 h 143"/>
                <a:gd name="T4" fmla="*/ 77 w 1017"/>
                <a:gd name="T5" fmla="*/ 113 h 143"/>
                <a:gd name="T6" fmla="*/ 105 w 1017"/>
                <a:gd name="T7" fmla="*/ 79 h 143"/>
                <a:gd name="T8" fmla="*/ 149 w 1017"/>
                <a:gd name="T9" fmla="*/ 29 h 143"/>
                <a:gd name="T10" fmla="*/ 165 w 1017"/>
                <a:gd name="T11" fmla="*/ 50 h 143"/>
                <a:gd name="T12" fmla="*/ 174 w 1017"/>
                <a:gd name="T13" fmla="*/ 95 h 143"/>
                <a:gd name="T14" fmla="*/ 185 w 1017"/>
                <a:gd name="T15" fmla="*/ 66 h 143"/>
                <a:gd name="T16" fmla="*/ 201 w 1017"/>
                <a:gd name="T17" fmla="*/ 71 h 143"/>
                <a:gd name="T18" fmla="*/ 231 w 1017"/>
                <a:gd name="T19" fmla="*/ 69 h 143"/>
                <a:gd name="T20" fmla="*/ 300 w 1017"/>
                <a:gd name="T21" fmla="*/ 87 h 143"/>
                <a:gd name="T22" fmla="*/ 322 w 1017"/>
                <a:gd name="T23" fmla="*/ 105 h 143"/>
                <a:gd name="T24" fmla="*/ 375 w 1017"/>
                <a:gd name="T25" fmla="*/ 69 h 143"/>
                <a:gd name="T26" fmla="*/ 427 w 1017"/>
                <a:gd name="T27" fmla="*/ 89 h 143"/>
                <a:gd name="T28" fmla="*/ 466 w 1017"/>
                <a:gd name="T29" fmla="*/ 105 h 143"/>
                <a:gd name="T30" fmla="*/ 518 w 1017"/>
                <a:gd name="T31" fmla="*/ 105 h 143"/>
                <a:gd name="T32" fmla="*/ 565 w 1017"/>
                <a:gd name="T33" fmla="*/ 76 h 143"/>
                <a:gd name="T34" fmla="*/ 587 w 1017"/>
                <a:gd name="T35" fmla="*/ 61 h 143"/>
                <a:gd name="T36" fmla="*/ 603 w 1017"/>
                <a:gd name="T37" fmla="*/ 95 h 143"/>
                <a:gd name="T38" fmla="*/ 617 w 1017"/>
                <a:gd name="T39" fmla="*/ 42 h 143"/>
                <a:gd name="T40" fmla="*/ 642 w 1017"/>
                <a:gd name="T41" fmla="*/ 35 h 143"/>
                <a:gd name="T42" fmla="*/ 694 w 1017"/>
                <a:gd name="T43" fmla="*/ 55 h 143"/>
                <a:gd name="T44" fmla="*/ 736 w 1017"/>
                <a:gd name="T45" fmla="*/ 58 h 143"/>
                <a:gd name="T46" fmla="*/ 766 w 1017"/>
                <a:gd name="T47" fmla="*/ 84 h 143"/>
                <a:gd name="T48" fmla="*/ 802 w 1017"/>
                <a:gd name="T49" fmla="*/ 100 h 143"/>
                <a:gd name="T50" fmla="*/ 818 w 1017"/>
                <a:gd name="T51" fmla="*/ 74 h 143"/>
                <a:gd name="T52" fmla="*/ 838 w 1017"/>
                <a:gd name="T53" fmla="*/ 89 h 143"/>
                <a:gd name="T54" fmla="*/ 851 w 1017"/>
                <a:gd name="T55" fmla="*/ 58 h 143"/>
                <a:gd name="T56" fmla="*/ 893 w 1017"/>
                <a:gd name="T57" fmla="*/ 97 h 143"/>
                <a:gd name="T58" fmla="*/ 934 w 1017"/>
                <a:gd name="T59" fmla="*/ 105 h 1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17"/>
                <a:gd name="T91" fmla="*/ 0 h 143"/>
                <a:gd name="T92" fmla="*/ 1017 w 1017"/>
                <a:gd name="T93" fmla="*/ 143 h 14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p:spPr>
          <p:txBody>
            <a:bodyPr wrap="none"/>
            <a:lstStyle/>
            <a:p>
              <a:endParaRPr lang="zh-CN" altLang="en-US"/>
            </a:p>
          </p:txBody>
        </p:sp>
        <p:sp>
          <p:nvSpPr>
            <p:cNvPr id="14356" name="Text Box 22"/>
            <p:cNvSpPr txBox="1">
              <a:spLocks noChangeArrowheads="1"/>
            </p:cNvSpPr>
            <p:nvPr/>
          </p:nvSpPr>
          <p:spPr bwMode="auto">
            <a:xfrm>
              <a:off x="304" y="3503"/>
              <a:ext cx="1076" cy="250"/>
            </a:xfrm>
            <a:prstGeom prst="rect">
              <a:avLst/>
            </a:prstGeom>
            <a:noFill/>
            <a:ln w="9525">
              <a:noFill/>
              <a:miter lim="800000"/>
              <a:headEnd/>
              <a:tailEnd/>
            </a:ln>
          </p:spPr>
          <p:txBody>
            <a:bodyPr wrap="none">
              <a:spAutoFit/>
            </a:bodyPr>
            <a:lstStyle/>
            <a:p>
              <a:r>
                <a:rPr kumimoji="1" lang="zh-CN" altLang="en-US" sz="2000">
                  <a:solidFill>
                    <a:srgbClr val="333399"/>
                  </a:solidFill>
                  <a:latin typeface="黑体" pitchFamily="2" charset="-122"/>
                  <a:ea typeface="黑体" pitchFamily="2" charset="-122"/>
                </a:rPr>
                <a:t>发送信号波形</a:t>
              </a:r>
            </a:p>
          </p:txBody>
        </p:sp>
        <p:sp>
          <p:nvSpPr>
            <p:cNvPr id="14357" name="Text Box 23"/>
            <p:cNvSpPr txBox="1">
              <a:spLocks noChangeArrowheads="1"/>
            </p:cNvSpPr>
            <p:nvPr/>
          </p:nvSpPr>
          <p:spPr bwMode="auto">
            <a:xfrm>
              <a:off x="1361" y="2886"/>
              <a:ext cx="2676" cy="442"/>
            </a:xfrm>
            <a:prstGeom prst="rect">
              <a:avLst/>
            </a:prstGeom>
            <a:noFill/>
            <a:ln w="9525">
              <a:noFill/>
              <a:miter lim="800000"/>
              <a:headEnd/>
              <a:tailEnd/>
            </a:ln>
          </p:spPr>
          <p:txBody>
            <a:bodyPr wrap="none">
              <a:spAutoFit/>
            </a:bodyPr>
            <a:lstStyle/>
            <a:p>
              <a:pPr algn="ctr"/>
              <a:r>
                <a:rPr kumimoji="1" lang="zh-CN" altLang="en-US" sz="2000" dirty="0">
                  <a:solidFill>
                    <a:srgbClr val="333399"/>
                  </a:solidFill>
                  <a:latin typeface="Times New Roman" pitchFamily="18" charset="0"/>
                  <a:ea typeface="黑体" pitchFamily="2" charset="-122"/>
                </a:rPr>
                <a:t>实际的信道</a:t>
              </a:r>
            </a:p>
            <a:p>
              <a:pPr algn="ctr"/>
              <a:r>
                <a:rPr kumimoji="1" lang="zh-CN" altLang="en-US" sz="2000" dirty="0">
                  <a:solidFill>
                    <a:srgbClr val="333399"/>
                  </a:solidFill>
                  <a:latin typeface="Times New Roman" pitchFamily="18" charset="0"/>
                  <a:ea typeface="黑体" pitchFamily="2" charset="-122"/>
                </a:rPr>
                <a:t>（带宽受限、有噪声、干扰和失真）</a:t>
              </a:r>
            </a:p>
          </p:txBody>
        </p:sp>
        <p:sp>
          <p:nvSpPr>
            <p:cNvPr id="14358" name="Text Box 24"/>
            <p:cNvSpPr txBox="1">
              <a:spLocks noChangeArrowheads="1"/>
            </p:cNvSpPr>
            <p:nvPr/>
          </p:nvSpPr>
          <p:spPr bwMode="auto">
            <a:xfrm>
              <a:off x="3991" y="3533"/>
              <a:ext cx="1167" cy="250"/>
            </a:xfrm>
            <a:prstGeom prst="rect">
              <a:avLst/>
            </a:prstGeom>
            <a:noFill/>
            <a:ln w="9525">
              <a:noFill/>
              <a:miter lim="800000"/>
              <a:headEnd/>
              <a:tailEnd/>
            </a:ln>
          </p:spPr>
          <p:txBody>
            <a:bodyPr>
              <a:spAutoFit/>
            </a:bodyPr>
            <a:lstStyle/>
            <a:p>
              <a:pPr algn="ctr"/>
              <a:r>
                <a:rPr kumimoji="1" lang="zh-CN" altLang="en-US" sz="2000">
                  <a:solidFill>
                    <a:srgbClr val="333399"/>
                  </a:solidFill>
                  <a:latin typeface="黑体" pitchFamily="2" charset="-122"/>
                  <a:ea typeface="黑体" pitchFamily="2" charset="-122"/>
                </a:rPr>
                <a:t>接收信号波形</a:t>
              </a:r>
            </a:p>
          </p:txBody>
        </p:sp>
      </p:grpSp>
      <p:pic>
        <p:nvPicPr>
          <p:cNvPr id="2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4" name="组合 14"/>
          <p:cNvGrpSpPr/>
          <p:nvPr/>
        </p:nvGrpSpPr>
        <p:grpSpPr>
          <a:xfrm>
            <a:off x="4874346" y="0"/>
            <a:ext cx="4269654" cy="430887"/>
            <a:chOff x="4874346" y="0"/>
            <a:chExt cx="4269654" cy="430887"/>
          </a:xfrm>
        </p:grpSpPr>
        <p:sp>
          <p:nvSpPr>
            <p:cNvPr id="25" name="TextBox 2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2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7" name="直接连接符 9"/>
          <p:cNvCxnSpPr/>
          <p:nvPr/>
        </p:nvCxnSpPr>
        <p:spPr>
          <a:xfrm>
            <a:off x="323528" y="69269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2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2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9669">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Rot="1" noChangeArrowheads="1"/>
          </p:cNvSpPr>
          <p:nvPr>
            <p:ph type="body" idx="1"/>
          </p:nvPr>
        </p:nvSpPr>
        <p:spPr>
          <a:xfrm>
            <a:off x="250825" y="1340768"/>
            <a:ext cx="8713788" cy="4896520"/>
          </a:xfrm>
        </p:spPr>
        <p:txBody>
          <a:bodyPr>
            <a:normAutofit/>
          </a:bodyPr>
          <a:lstStyle/>
          <a:p>
            <a:pPr eaLnBrk="1" hangingPunct="1">
              <a:lnSpc>
                <a:spcPct val="90000"/>
              </a:lnSpc>
            </a:pPr>
            <a:r>
              <a:rPr lang="en-US" altLang="zh-CN" sz="2800" b="1" dirty="0" smtClean="0">
                <a:solidFill>
                  <a:srgbClr val="000000"/>
                </a:solidFill>
                <a:latin typeface="楷体_GB2312" pitchFamily="49" charset="-122"/>
                <a:ea typeface="楷体_GB2312" pitchFamily="49" charset="-122"/>
              </a:rPr>
              <a:t>1924 </a:t>
            </a:r>
            <a:r>
              <a:rPr lang="zh-CN" altLang="en-US" sz="2800" b="1" dirty="0" smtClean="0">
                <a:solidFill>
                  <a:srgbClr val="000000"/>
                </a:solidFill>
                <a:latin typeface="楷体_GB2312" pitchFamily="49" charset="-122"/>
                <a:ea typeface="楷体_GB2312" pitchFamily="49" charset="-122"/>
              </a:rPr>
              <a:t>年，奈奎斯特</a:t>
            </a:r>
            <a:r>
              <a:rPr lang="en-US" altLang="zh-CN" sz="2800" b="1" dirty="0" smtClean="0">
                <a:solidFill>
                  <a:srgbClr val="000000"/>
                </a:solidFill>
                <a:latin typeface="楷体_GB2312" pitchFamily="49" charset="-122"/>
                <a:ea typeface="楷体_GB2312" pitchFamily="49" charset="-122"/>
              </a:rPr>
              <a:t>(</a:t>
            </a:r>
            <a:r>
              <a:rPr lang="en-US" altLang="zh-CN" sz="2800" b="1" dirty="0" err="1" smtClean="0">
                <a:solidFill>
                  <a:srgbClr val="000000"/>
                </a:solidFill>
                <a:latin typeface="楷体_GB2312" pitchFamily="49" charset="-122"/>
                <a:ea typeface="楷体_GB2312" pitchFamily="49" charset="-122"/>
              </a:rPr>
              <a:t>Nyquist</a:t>
            </a:r>
            <a:r>
              <a:rPr lang="en-US" altLang="zh-CN" sz="2800" b="1" dirty="0" smtClean="0">
                <a:solidFill>
                  <a:srgbClr val="000000"/>
                </a:solidFill>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就推导出了著名的</a:t>
            </a:r>
            <a:r>
              <a:rPr lang="zh-CN" altLang="en-US" sz="2800" b="1" dirty="0" smtClean="0">
                <a:solidFill>
                  <a:srgbClr val="FF3300"/>
                </a:solidFill>
                <a:latin typeface="楷体_GB2312" pitchFamily="49" charset="-122"/>
                <a:ea typeface="楷体_GB2312" pitchFamily="49" charset="-122"/>
              </a:rPr>
              <a:t>奈氏准则</a:t>
            </a:r>
            <a:r>
              <a:rPr lang="zh-CN" altLang="en-US" sz="2800" b="1" dirty="0" smtClean="0">
                <a:solidFill>
                  <a:srgbClr val="000000"/>
                </a:solidFill>
                <a:latin typeface="楷体_GB2312" pitchFamily="49" charset="-122"/>
                <a:ea typeface="楷体_GB2312" pitchFamily="49" charset="-122"/>
              </a:rPr>
              <a:t>。</a:t>
            </a:r>
          </a:p>
          <a:p>
            <a:pPr eaLnBrk="1" hangingPunct="1">
              <a:lnSpc>
                <a:spcPct val="90000"/>
              </a:lnSpc>
            </a:pPr>
            <a:endParaRPr lang="zh-CN" altLang="en-US" sz="2800" b="1" dirty="0" smtClean="0">
              <a:solidFill>
                <a:srgbClr val="000000"/>
              </a:solidFill>
              <a:latin typeface="楷体_GB2312" pitchFamily="49" charset="-122"/>
              <a:ea typeface="楷体_GB2312" pitchFamily="49" charset="-122"/>
            </a:endParaRPr>
          </a:p>
          <a:p>
            <a:pPr eaLnBrk="1" hangingPunct="1">
              <a:lnSpc>
                <a:spcPct val="90000"/>
              </a:lnSpc>
            </a:pPr>
            <a:r>
              <a:rPr lang="zh-CN" altLang="en-US" sz="2800" b="1" dirty="0" smtClean="0">
                <a:solidFill>
                  <a:srgbClr val="000000"/>
                </a:solidFill>
                <a:latin typeface="楷体_GB2312" pitchFamily="49" charset="-122"/>
                <a:ea typeface="楷体_GB2312" pitchFamily="49" charset="-122"/>
              </a:rPr>
              <a:t>奈奎斯特给出了无噪声</a:t>
            </a:r>
            <a:r>
              <a:rPr lang="en-US" altLang="zh-CN" sz="2800" b="1" dirty="0" smtClean="0">
                <a:solidFill>
                  <a:srgbClr val="000000"/>
                </a:solidFill>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理论状态</a:t>
            </a:r>
            <a:r>
              <a:rPr lang="en-US" altLang="zh-CN" sz="2800" b="1" dirty="0" smtClean="0">
                <a:solidFill>
                  <a:srgbClr val="000000"/>
                </a:solidFill>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情况下码元速率与信道带宽的关系：</a:t>
            </a:r>
          </a:p>
          <a:p>
            <a:pPr eaLnBrk="1" hangingPunct="1">
              <a:lnSpc>
                <a:spcPct val="90000"/>
              </a:lnSpc>
              <a:buNone/>
            </a:pPr>
            <a:r>
              <a:rPr lang="zh-CN" altLang="en-US" sz="2800" b="1" dirty="0" smtClean="0">
                <a:solidFill>
                  <a:srgbClr val="000000"/>
                </a:solidFill>
                <a:latin typeface="楷体_GB2312" pitchFamily="49" charset="-122"/>
                <a:ea typeface="楷体_GB2312" pitchFamily="49" charset="-122"/>
              </a:rPr>
              <a:t>                  </a:t>
            </a:r>
            <a:r>
              <a:rPr lang="en-US" altLang="zh-CN" sz="2800" b="1" dirty="0" smtClean="0">
                <a:solidFill>
                  <a:srgbClr val="000000"/>
                </a:solidFill>
                <a:latin typeface="楷体_GB2312" pitchFamily="49" charset="-122"/>
                <a:ea typeface="楷体_GB2312" pitchFamily="49" charset="-122"/>
              </a:rPr>
              <a:t>B=2×H</a:t>
            </a:r>
          </a:p>
          <a:p>
            <a:pPr eaLnBrk="1" hangingPunct="1">
              <a:lnSpc>
                <a:spcPct val="90000"/>
              </a:lnSpc>
              <a:buNone/>
            </a:pPr>
            <a:r>
              <a:rPr lang="zh-CN" altLang="en-US" sz="2800" b="1" dirty="0" smtClean="0">
                <a:solidFill>
                  <a:srgbClr val="000000"/>
                </a:solidFill>
                <a:latin typeface="楷体_GB2312" pitchFamily="49" charset="-122"/>
                <a:ea typeface="楷体_GB2312" pitchFamily="49" charset="-122"/>
              </a:rPr>
              <a:t>  其中：</a:t>
            </a:r>
            <a:r>
              <a:rPr lang="en-US" altLang="zh-CN" sz="2800" b="1" dirty="0" smtClean="0">
                <a:solidFill>
                  <a:srgbClr val="000000"/>
                </a:solidFill>
                <a:latin typeface="楷体_GB2312" pitchFamily="49" charset="-122"/>
                <a:ea typeface="楷体_GB2312" pitchFamily="49" charset="-122"/>
              </a:rPr>
              <a:t>H</a:t>
            </a:r>
            <a:r>
              <a:rPr lang="zh-CN" altLang="en-US" sz="2800" b="1" dirty="0" smtClean="0">
                <a:solidFill>
                  <a:srgbClr val="000000"/>
                </a:solidFill>
                <a:latin typeface="楷体_GB2312" pitchFamily="49" charset="-122"/>
                <a:ea typeface="楷体_GB2312" pitchFamily="49" charset="-122"/>
              </a:rPr>
              <a:t>是信道的带宽；</a:t>
            </a:r>
          </a:p>
          <a:p>
            <a:pPr eaLnBrk="1" hangingPunct="1">
              <a:lnSpc>
                <a:spcPct val="90000"/>
              </a:lnSpc>
              <a:buNone/>
            </a:pPr>
            <a:r>
              <a:rPr lang="zh-CN" altLang="en-US" sz="2800" b="1" dirty="0" smtClean="0">
                <a:solidFill>
                  <a:srgbClr val="000000"/>
                </a:solidFill>
                <a:latin typeface="楷体_GB2312" pitchFamily="49" charset="-122"/>
                <a:ea typeface="楷体_GB2312" pitchFamily="49" charset="-122"/>
              </a:rPr>
              <a:t>  与数据传输率的关系：</a:t>
            </a:r>
          </a:p>
          <a:p>
            <a:pPr eaLnBrk="1" hangingPunct="1">
              <a:lnSpc>
                <a:spcPct val="90000"/>
              </a:lnSpc>
              <a:buNone/>
            </a:pPr>
            <a:r>
              <a:rPr lang="zh-CN" altLang="en-US" sz="2800" b="1" dirty="0" smtClean="0">
                <a:solidFill>
                  <a:srgbClr val="000000"/>
                </a:solidFill>
                <a:latin typeface="楷体_GB2312" pitchFamily="49" charset="-122"/>
                <a:ea typeface="楷体_GB2312" pitchFamily="49" charset="-122"/>
              </a:rPr>
              <a:t>                  </a:t>
            </a:r>
            <a:r>
              <a:rPr lang="en-US" altLang="zh-CN" sz="2800" b="1" dirty="0" smtClean="0">
                <a:solidFill>
                  <a:srgbClr val="000000"/>
                </a:solidFill>
                <a:latin typeface="楷体_GB2312" pitchFamily="49" charset="-122"/>
                <a:ea typeface="楷体_GB2312" pitchFamily="49" charset="-122"/>
              </a:rPr>
              <a:t>C=2×H×log2</a:t>
            </a:r>
            <a:r>
              <a:rPr lang="en-US" altLang="zh-CN" sz="2800" b="1" baseline="30000" dirty="0" smtClean="0">
                <a:solidFill>
                  <a:srgbClr val="000000"/>
                </a:solidFill>
                <a:latin typeface="楷体_GB2312" pitchFamily="49" charset="-122"/>
                <a:ea typeface="楷体_GB2312" pitchFamily="49" charset="-122"/>
              </a:rPr>
              <a:t>N</a:t>
            </a:r>
            <a:r>
              <a:rPr lang="en-US" altLang="zh-CN" b="1" dirty="0" smtClean="0">
                <a:solidFill>
                  <a:srgbClr val="000000"/>
                </a:solidFill>
                <a:latin typeface="楷体_GB2312" pitchFamily="49" charset="-122"/>
                <a:ea typeface="楷体_GB2312" pitchFamily="49" charset="-122"/>
              </a:rPr>
              <a:t/>
            </a:r>
            <a:br>
              <a:rPr lang="en-US" altLang="zh-CN" b="1" dirty="0" smtClean="0">
                <a:solidFill>
                  <a:srgbClr val="000000"/>
                </a:solidFill>
                <a:latin typeface="楷体_GB2312" pitchFamily="49" charset="-122"/>
                <a:ea typeface="楷体_GB2312" pitchFamily="49" charset="-122"/>
              </a:rPr>
            </a:br>
            <a:endParaRPr lang="en-US" altLang="zh-CN" b="1" dirty="0" smtClean="0">
              <a:solidFill>
                <a:srgbClr val="000000"/>
              </a:solidFill>
              <a:latin typeface="楷体_GB2312" pitchFamily="49" charset="-122"/>
              <a:ea typeface="楷体_GB2312" pitchFamily="49"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69269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10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536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15362">
                                            <p:txEl>
                                              <p:pRg st="2" end="2"/>
                                            </p:txEl>
                                          </p:spTgt>
                                        </p:tgtEl>
                                        <p:attrNameLst>
                                          <p:attrName>style.visibility</p:attrName>
                                        </p:attrNameLst>
                                      </p:cBhvr>
                                      <p:to>
                                        <p:strVal val="visible"/>
                                      </p:to>
                                    </p:set>
                                    <p:anim calcmode="lin" valueType="num">
                                      <p:cBhvr additive="base">
                                        <p:cTn id="12" dur="1000" fill="hold"/>
                                        <p:tgtEl>
                                          <p:spTgt spid="15362">
                                            <p:txEl>
                                              <p:pRg st="2" end="2"/>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5362">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15362">
                                            <p:txEl>
                                              <p:pRg st="3" end="3"/>
                                            </p:txEl>
                                          </p:spTgt>
                                        </p:tgtEl>
                                        <p:attrNameLst>
                                          <p:attrName>style.visibility</p:attrName>
                                        </p:attrNameLst>
                                      </p:cBhvr>
                                      <p:to>
                                        <p:strVal val="visible"/>
                                      </p:to>
                                    </p:set>
                                    <p:anim calcmode="lin" valueType="num">
                                      <p:cBhvr additive="base">
                                        <p:cTn id="17" dur="1000" fill="hold"/>
                                        <p:tgtEl>
                                          <p:spTgt spid="15362">
                                            <p:txEl>
                                              <p:pRg st="3" end="3"/>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15362">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grpId="0" nodeType="afterEffect">
                                  <p:stCondLst>
                                    <p:cond delay="0"/>
                                  </p:stCondLst>
                                  <p:childTnLst>
                                    <p:set>
                                      <p:cBhvr>
                                        <p:cTn id="21" dur="1" fill="hold">
                                          <p:stCondLst>
                                            <p:cond delay="0"/>
                                          </p:stCondLst>
                                        </p:cTn>
                                        <p:tgtEl>
                                          <p:spTgt spid="15362">
                                            <p:txEl>
                                              <p:pRg st="4" end="4"/>
                                            </p:txEl>
                                          </p:spTgt>
                                        </p:tgtEl>
                                        <p:attrNameLst>
                                          <p:attrName>style.visibility</p:attrName>
                                        </p:attrNameLst>
                                      </p:cBhvr>
                                      <p:to>
                                        <p:strVal val="visible"/>
                                      </p:to>
                                    </p:set>
                                    <p:anim calcmode="lin" valueType="num">
                                      <p:cBhvr additive="base">
                                        <p:cTn id="22" dur="1000" fill="hold"/>
                                        <p:tgtEl>
                                          <p:spTgt spid="15362">
                                            <p:txEl>
                                              <p:pRg st="4" end="4"/>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15362">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2" presetClass="entr" presetSubtype="4" fill="hold" grpId="0" nodeType="afterEffect">
                                  <p:stCondLst>
                                    <p:cond delay="0"/>
                                  </p:stCondLst>
                                  <p:childTnLst>
                                    <p:set>
                                      <p:cBhvr>
                                        <p:cTn id="26" dur="1" fill="hold">
                                          <p:stCondLst>
                                            <p:cond delay="0"/>
                                          </p:stCondLst>
                                        </p:cTn>
                                        <p:tgtEl>
                                          <p:spTgt spid="15362">
                                            <p:txEl>
                                              <p:pRg st="5" end="5"/>
                                            </p:txEl>
                                          </p:spTgt>
                                        </p:tgtEl>
                                        <p:attrNameLst>
                                          <p:attrName>style.visibility</p:attrName>
                                        </p:attrNameLst>
                                      </p:cBhvr>
                                      <p:to>
                                        <p:strVal val="visible"/>
                                      </p:to>
                                    </p:set>
                                    <p:anim calcmode="lin" valueType="num">
                                      <p:cBhvr additive="base">
                                        <p:cTn id="27" dur="1000" fill="hold"/>
                                        <p:tgtEl>
                                          <p:spTgt spid="15362">
                                            <p:txEl>
                                              <p:pRg st="5" end="5"/>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15362">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5000"/>
                            </p:stCondLst>
                            <p:childTnLst>
                              <p:par>
                                <p:cTn id="30" presetID="2" presetClass="entr" presetSubtype="4" fill="hold" grpId="0" nodeType="afterEffect">
                                  <p:stCondLst>
                                    <p:cond delay="0"/>
                                  </p:stCondLst>
                                  <p:childTnLst>
                                    <p:set>
                                      <p:cBhvr>
                                        <p:cTn id="31" dur="1" fill="hold">
                                          <p:stCondLst>
                                            <p:cond delay="0"/>
                                          </p:stCondLst>
                                        </p:cTn>
                                        <p:tgtEl>
                                          <p:spTgt spid="15362">
                                            <p:txEl>
                                              <p:pRg st="6" end="6"/>
                                            </p:txEl>
                                          </p:spTgt>
                                        </p:tgtEl>
                                        <p:attrNameLst>
                                          <p:attrName>style.visibility</p:attrName>
                                        </p:attrNameLst>
                                      </p:cBhvr>
                                      <p:to>
                                        <p:strVal val="visible"/>
                                      </p:to>
                                    </p:set>
                                    <p:anim calcmode="lin" valueType="num">
                                      <p:cBhvr additive="base">
                                        <p:cTn id="32" dur="1000" fill="hold"/>
                                        <p:tgtEl>
                                          <p:spTgt spid="15362">
                                            <p:txEl>
                                              <p:pRg st="6" end="6"/>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1536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Rot="1" noChangeArrowheads="1"/>
          </p:cNvSpPr>
          <p:nvPr>
            <p:ph type="body" idx="1"/>
          </p:nvPr>
        </p:nvSpPr>
        <p:spPr>
          <a:xfrm>
            <a:off x="467544" y="836713"/>
            <a:ext cx="8229600" cy="2592288"/>
          </a:xfrm>
        </p:spPr>
        <p:txBody>
          <a:bodyPr/>
          <a:lstStyle/>
          <a:p>
            <a:pPr eaLnBrk="1" hangingPunct="1"/>
            <a:r>
              <a:rPr lang="zh-CN" altLang="en-US" sz="2800" b="1" dirty="0" smtClean="0">
                <a:solidFill>
                  <a:srgbClr val="C00000"/>
                </a:solidFill>
                <a:latin typeface="楷体_GB2312" pitchFamily="49" charset="-122"/>
                <a:ea typeface="楷体_GB2312" pitchFamily="49" charset="-122"/>
              </a:rPr>
              <a:t>香农（</a:t>
            </a:r>
            <a:r>
              <a:rPr lang="en-US" altLang="zh-CN" sz="2800" b="1" dirty="0" smtClean="0">
                <a:solidFill>
                  <a:srgbClr val="C00000"/>
                </a:solidFill>
                <a:latin typeface="楷体_GB2312" pitchFamily="49" charset="-122"/>
                <a:ea typeface="楷体_GB2312" pitchFamily="49" charset="-122"/>
              </a:rPr>
              <a:t>Shannon</a:t>
            </a:r>
            <a:r>
              <a:rPr lang="zh-CN" altLang="en-US" sz="2800" b="1" dirty="0" smtClean="0">
                <a:solidFill>
                  <a:srgbClr val="C00000"/>
                </a:solidFill>
                <a:latin typeface="楷体_GB2312" pitchFamily="49" charset="-122"/>
                <a:ea typeface="楷体_GB2312" pitchFamily="49" charset="-122"/>
              </a:rPr>
              <a:t>）定理</a:t>
            </a:r>
            <a:r>
              <a:rPr lang="en-US" altLang="zh-CN" sz="2800" b="1" dirty="0" smtClean="0">
                <a:solidFill>
                  <a:srgbClr val="C00000"/>
                </a:solidFill>
                <a:latin typeface="楷体_GB2312" pitchFamily="49" charset="-122"/>
                <a:ea typeface="楷体_GB2312" pitchFamily="49" charset="-122"/>
              </a:rPr>
              <a:t>:</a:t>
            </a:r>
            <a:endParaRPr lang="zh-CN" altLang="en-US" sz="2800" b="1" dirty="0" smtClean="0">
              <a:solidFill>
                <a:srgbClr val="C00000"/>
              </a:solidFill>
              <a:latin typeface="楷体_GB2312" pitchFamily="49" charset="-122"/>
              <a:ea typeface="楷体_GB2312" pitchFamily="49" charset="-122"/>
            </a:endParaRPr>
          </a:p>
          <a:p>
            <a:pPr eaLnBrk="1" hangingPunct="1">
              <a:buNone/>
            </a:pPr>
            <a:r>
              <a:rPr lang="zh-CN" altLang="en-US" sz="2800" b="1" dirty="0" smtClean="0">
                <a:solidFill>
                  <a:srgbClr val="000000"/>
                </a:solidFill>
                <a:latin typeface="楷体_GB2312" pitchFamily="49" charset="-122"/>
                <a:ea typeface="楷体_GB2312" pitchFamily="49" charset="-122"/>
              </a:rPr>
              <a:t>  实际的信道总是要受到噪声的干扰，香农（</a:t>
            </a:r>
            <a:r>
              <a:rPr lang="en-US" altLang="zh-CN" sz="2800" b="1" dirty="0" smtClean="0">
                <a:solidFill>
                  <a:srgbClr val="000000"/>
                </a:solidFill>
                <a:latin typeface="楷体_GB2312" pitchFamily="49" charset="-122"/>
                <a:ea typeface="楷体_GB2312" pitchFamily="49" charset="-122"/>
              </a:rPr>
              <a:t>Shannon</a:t>
            </a:r>
            <a:r>
              <a:rPr lang="zh-CN" altLang="en-US" sz="2800" b="1" dirty="0" smtClean="0">
                <a:solidFill>
                  <a:srgbClr val="000000"/>
                </a:solidFill>
                <a:latin typeface="楷体_GB2312" pitchFamily="49" charset="-122"/>
                <a:ea typeface="楷体_GB2312" pitchFamily="49" charset="-122"/>
              </a:rPr>
              <a:t>）定理描述了有限带宽有随机热噪声信道的最大传输速率与信道带宽和信号噪声功率比之间的关系。</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62068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0" name="Rectangle 3"/>
          <p:cNvSpPr txBox="1">
            <a:spLocks noRot="1" noChangeArrowheads="1"/>
          </p:cNvSpPr>
          <p:nvPr/>
        </p:nvSpPr>
        <p:spPr>
          <a:xfrm>
            <a:off x="323528" y="3789040"/>
            <a:ext cx="8496300" cy="2591493"/>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rPr>
              <a:t>香农定理的公式</a:t>
            </a:r>
            <a:r>
              <a:rPr kumimoji="0" lang="en-US" altLang="zh-CN" sz="32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rPr>
              <a:t>: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3200" b="1" i="0" u="none" strike="noStrike" kern="1200" cap="none" spc="0" normalizeH="0" baseline="0" noProof="0" dirty="0" smtClean="0">
                <a:ln>
                  <a:noFill/>
                </a:ln>
                <a:solidFill>
                  <a:srgbClr val="000000"/>
                </a:solidFill>
                <a:effectLst/>
                <a:uLnTx/>
                <a:uFillTx/>
                <a:latin typeface="宋体" charset="-122"/>
                <a:ea typeface="+mn-ea"/>
                <a:cs typeface="+mn-cs"/>
              </a:rPr>
              <a:t>               C=H</a:t>
            </a: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a:t>
            </a:r>
            <a:r>
              <a:rPr kumimoji="0" lang="en-US" altLang="zh-CN" sz="3200" b="1" i="0" u="none" strike="noStrike" kern="1200" cap="none" spc="0" normalizeH="0" baseline="0" noProof="0" dirty="0" smtClean="0">
                <a:ln>
                  <a:noFill/>
                </a:ln>
                <a:solidFill>
                  <a:srgbClr val="000000"/>
                </a:solidFill>
                <a:effectLst/>
                <a:uLnTx/>
                <a:uFillTx/>
                <a:latin typeface="宋体" charset="-122"/>
                <a:ea typeface="+mn-ea"/>
                <a:cs typeface="+mn-cs"/>
              </a:rPr>
              <a:t>log2</a:t>
            </a:r>
            <a:r>
              <a:rPr kumimoji="0" lang="en-US" altLang="zh-CN" sz="4000" b="1" i="0" u="none" strike="noStrike" kern="1200" cap="none" spc="0" normalizeH="0" baseline="30000" noProof="0" dirty="0" smtClean="0">
                <a:ln>
                  <a:noFill/>
                </a:ln>
                <a:solidFill>
                  <a:srgbClr val="000000"/>
                </a:solidFill>
                <a:effectLst/>
                <a:uLnTx/>
                <a:uFillTx/>
                <a:latin typeface="宋体" charset="-122"/>
                <a:ea typeface="+mn-ea"/>
                <a:cs typeface="+mn-cs"/>
              </a:rPr>
              <a:t>(1</a:t>
            </a:r>
            <a:r>
              <a:rPr kumimoji="0" lang="zh-CN" altLang="en-US" sz="4000" b="1" i="0" u="none" strike="noStrike" kern="1200" cap="none" spc="0" normalizeH="0" baseline="30000" noProof="0" dirty="0" smtClean="0">
                <a:ln>
                  <a:noFill/>
                </a:ln>
                <a:solidFill>
                  <a:srgbClr val="000000"/>
                </a:solidFill>
                <a:effectLst/>
                <a:uLnTx/>
                <a:uFillTx/>
                <a:latin typeface="宋体" charset="-122"/>
                <a:ea typeface="+mn-ea"/>
                <a:cs typeface="+mn-cs"/>
              </a:rPr>
              <a:t>＋</a:t>
            </a:r>
            <a:r>
              <a:rPr kumimoji="0" lang="en-US" altLang="zh-CN" sz="4000" b="1" i="0" u="none" strike="noStrike" kern="1200" cap="none" spc="0" normalizeH="0" baseline="30000" noProof="0" dirty="0" smtClean="0">
                <a:ln>
                  <a:noFill/>
                </a:ln>
                <a:solidFill>
                  <a:srgbClr val="000000"/>
                </a:solidFill>
                <a:effectLst/>
                <a:uLnTx/>
                <a:uFillTx/>
                <a:latin typeface="宋体" charset="-122"/>
                <a:ea typeface="+mn-ea"/>
                <a:cs typeface="+mn-cs"/>
              </a:rPr>
              <a:t>S/N)</a:t>
            </a:r>
            <a:r>
              <a:rPr kumimoji="0" lang="en-US" altLang="zh-CN" sz="3200" b="1" i="0" u="none" strike="noStrike" kern="1200" cap="none" spc="0" normalizeH="0" baseline="0" noProof="0" dirty="0" smtClean="0">
                <a:ln>
                  <a:noFill/>
                </a:ln>
                <a:solidFill>
                  <a:srgbClr val="000000"/>
                </a:solidFill>
                <a:effectLst/>
                <a:uLnTx/>
                <a:uFillTx/>
                <a:latin typeface="宋体" charset="-122"/>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1" i="0" u="none" strike="noStrike" kern="1200" cap="none" spc="0" normalizeH="0" baseline="0" noProof="0" dirty="0" smtClean="0">
                <a:ln>
                  <a:noFill/>
                </a:ln>
                <a:solidFill>
                  <a:srgbClr val="000000"/>
                </a:solidFill>
                <a:effectLst/>
                <a:uLnTx/>
                <a:uFillTx/>
                <a:latin typeface="宋体" charset="-122"/>
                <a:ea typeface="+mn-ea"/>
                <a:cs typeface="+mn-cs"/>
              </a:rPr>
              <a:t>  其中：</a:t>
            </a:r>
            <a:r>
              <a:rPr kumimoji="0" lang="en-US" altLang="zh-CN" sz="3200" b="1" i="0" u="none" strike="noStrike" kern="1200" cap="none" spc="0" normalizeH="0" baseline="0" noProof="0" dirty="0" smtClean="0">
                <a:ln>
                  <a:noFill/>
                </a:ln>
                <a:solidFill>
                  <a:srgbClr val="000000"/>
                </a:solidFill>
                <a:effectLst/>
                <a:uLnTx/>
                <a:uFillTx/>
                <a:latin typeface="宋体" charset="-122"/>
                <a:ea typeface="+mn-ea"/>
                <a:cs typeface="+mn-cs"/>
              </a:rPr>
              <a:t>H</a:t>
            </a:r>
            <a:r>
              <a:rPr kumimoji="0" lang="zh-CN" altLang="en-US" sz="3200" b="1" i="0" u="none" strike="noStrike" kern="1200" cap="none" spc="0" normalizeH="0" baseline="0" noProof="0" dirty="0" smtClean="0">
                <a:ln>
                  <a:noFill/>
                </a:ln>
                <a:solidFill>
                  <a:srgbClr val="000000"/>
                </a:solidFill>
                <a:effectLst/>
                <a:uLnTx/>
                <a:uFillTx/>
                <a:latin typeface="宋体" charset="-122"/>
                <a:ea typeface="+mn-ea"/>
                <a:cs typeface="+mn-cs"/>
              </a:rPr>
              <a:t>是信道带宽，</a:t>
            </a:r>
            <a:r>
              <a:rPr kumimoji="0" lang="en-US" altLang="zh-CN" sz="3200" b="1" i="0" u="none" strike="noStrike" kern="1200" cap="none" spc="0" normalizeH="0" baseline="0" noProof="0" dirty="0" smtClean="0">
                <a:ln>
                  <a:noFill/>
                </a:ln>
                <a:solidFill>
                  <a:srgbClr val="000000"/>
                </a:solidFill>
                <a:effectLst/>
                <a:uLnTx/>
                <a:uFillTx/>
                <a:latin typeface="宋体" charset="-122"/>
                <a:ea typeface="+mn-ea"/>
                <a:cs typeface="+mn-cs"/>
              </a:rPr>
              <a:t>S</a:t>
            </a:r>
            <a:r>
              <a:rPr kumimoji="0" lang="zh-CN" altLang="en-US" sz="3200" b="1" i="0" u="none" strike="noStrike" kern="1200" cap="none" spc="0" normalizeH="0" baseline="0" noProof="0" dirty="0" smtClean="0">
                <a:ln>
                  <a:noFill/>
                </a:ln>
                <a:solidFill>
                  <a:srgbClr val="000000"/>
                </a:solidFill>
                <a:effectLst/>
                <a:uLnTx/>
                <a:uFillTx/>
                <a:latin typeface="宋体" charset="-122"/>
                <a:ea typeface="+mn-ea"/>
                <a:cs typeface="+mn-cs"/>
              </a:rPr>
              <a:t>是平均信号功率，</a:t>
            </a:r>
            <a:r>
              <a:rPr kumimoji="0" lang="en-US" altLang="zh-CN" sz="3200" b="1" i="0" u="none" strike="noStrike" kern="1200" cap="none" spc="0" normalizeH="0" baseline="0" noProof="0" dirty="0" smtClean="0">
                <a:ln>
                  <a:noFill/>
                </a:ln>
                <a:solidFill>
                  <a:srgbClr val="000000"/>
                </a:solidFill>
                <a:effectLst/>
                <a:uLnTx/>
                <a:uFillTx/>
                <a:latin typeface="宋体" charset="-122"/>
                <a:ea typeface="+mn-ea"/>
                <a:cs typeface="+mn-cs"/>
              </a:rPr>
              <a:t>N</a:t>
            </a:r>
            <a:r>
              <a:rPr kumimoji="0" lang="zh-CN" altLang="en-US" sz="3200" b="1" i="0" u="none" strike="noStrike" kern="1200" cap="none" spc="0" normalizeH="0" baseline="0" noProof="0" dirty="0" smtClean="0">
                <a:ln>
                  <a:noFill/>
                </a:ln>
                <a:solidFill>
                  <a:srgbClr val="000000"/>
                </a:solidFill>
                <a:effectLst/>
                <a:uLnTx/>
                <a:uFillTx/>
                <a:latin typeface="宋体" charset="-122"/>
                <a:ea typeface="+mn-ea"/>
                <a:cs typeface="+mn-cs"/>
              </a:rPr>
              <a:t>是平均噪声功率，信噪比（</a:t>
            </a:r>
            <a:r>
              <a:rPr kumimoji="0" lang="en-US" altLang="zh-CN" sz="3200" b="1" i="0" u="none" strike="noStrike" kern="1200" cap="none" spc="0" normalizeH="0" baseline="0" noProof="0" dirty="0" smtClean="0">
                <a:ln>
                  <a:noFill/>
                </a:ln>
                <a:solidFill>
                  <a:srgbClr val="000000"/>
                </a:solidFill>
                <a:effectLst/>
                <a:uLnTx/>
                <a:uFillTx/>
                <a:latin typeface="宋体" charset="-122"/>
                <a:ea typeface="+mn-ea"/>
                <a:cs typeface="+mn-cs"/>
              </a:rPr>
              <a:t>S/N</a:t>
            </a:r>
            <a:r>
              <a:rPr kumimoji="0" lang="zh-CN" altLang="en-US" sz="3200" b="1" i="0" u="none" strike="noStrike" kern="1200" cap="none" spc="0" normalizeH="0" baseline="0" noProof="0" dirty="0" smtClean="0">
                <a:ln>
                  <a:noFill/>
                </a:ln>
                <a:solidFill>
                  <a:srgbClr val="000000"/>
                </a:solidFill>
                <a:effectLst/>
                <a:uLnTx/>
                <a:uFillTx/>
                <a:latin typeface="宋体" charset="-122"/>
                <a:ea typeface="+mn-ea"/>
                <a:cs typeface="+mn-cs"/>
              </a:rPr>
              <a:t>）通常用分贝（</a:t>
            </a:r>
            <a:r>
              <a:rPr kumimoji="0" lang="en-US" altLang="zh-CN" sz="3200" b="1" i="0" u="none" strike="noStrike" kern="1200" cap="none" spc="0" normalizeH="0" baseline="0" noProof="0" dirty="0" smtClean="0">
                <a:ln>
                  <a:noFill/>
                </a:ln>
                <a:solidFill>
                  <a:srgbClr val="000000"/>
                </a:solidFill>
                <a:effectLst/>
                <a:uLnTx/>
                <a:uFillTx/>
                <a:latin typeface="宋体" charset="-122"/>
                <a:ea typeface="+mn-ea"/>
                <a:cs typeface="+mn-cs"/>
              </a:rPr>
              <a:t>dB</a:t>
            </a:r>
            <a:r>
              <a:rPr kumimoji="0" lang="zh-CN" altLang="en-US" sz="3200" b="1" i="0" u="none" strike="noStrike" kern="1200" cap="none" spc="0" normalizeH="0" baseline="0" noProof="0" dirty="0" smtClean="0">
                <a:ln>
                  <a:noFill/>
                </a:ln>
                <a:solidFill>
                  <a:srgbClr val="000000"/>
                </a:solidFill>
                <a:effectLst/>
                <a:uLnTx/>
                <a:uFillTx/>
                <a:latin typeface="宋体" charset="-122"/>
                <a:ea typeface="+mn-ea"/>
                <a:cs typeface="+mn-cs"/>
              </a:rPr>
              <a:t>）表示，</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rgbClr val="000000"/>
              </a:solidFill>
              <a:effectLst/>
              <a:uLnTx/>
              <a:uFillTx/>
              <a:latin typeface="宋体" charset="-122"/>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1" i="0" u="none" strike="noStrike" kern="1200" cap="none" spc="0" normalizeH="0" baseline="0" noProof="0" dirty="0" smtClean="0">
                <a:ln>
                  <a:noFill/>
                </a:ln>
                <a:solidFill>
                  <a:srgbClr val="000000"/>
                </a:solidFill>
                <a:effectLst/>
                <a:uLnTx/>
                <a:uFillTx/>
                <a:latin typeface="宋体" charset="-122"/>
                <a:ea typeface="+mn-ea"/>
                <a:cs typeface="+mn-cs"/>
              </a:rPr>
              <a:t>分贝数</a:t>
            </a:r>
            <a:r>
              <a:rPr kumimoji="0" lang="en-US" altLang="zh-CN" sz="3200" b="1" i="0" u="none" strike="noStrike" kern="1200" cap="none" spc="0" normalizeH="0" baseline="0" noProof="0" dirty="0" smtClean="0">
                <a:ln>
                  <a:noFill/>
                </a:ln>
                <a:solidFill>
                  <a:srgbClr val="000000"/>
                </a:solidFill>
                <a:effectLst/>
                <a:uLnTx/>
                <a:uFillTx/>
                <a:latin typeface="宋体" charset="-122"/>
                <a:ea typeface="+mn-ea"/>
                <a:cs typeface="+mn-cs"/>
              </a:rPr>
              <a:t>=10×log10</a:t>
            </a:r>
            <a:r>
              <a:rPr kumimoji="0" lang="zh-CN" altLang="en-US" sz="4000" b="1" i="0" u="none" strike="noStrike" kern="1200" cap="none" spc="0" normalizeH="0" baseline="30000" noProof="0" dirty="0" smtClean="0">
                <a:ln>
                  <a:noFill/>
                </a:ln>
                <a:solidFill>
                  <a:srgbClr val="000000"/>
                </a:solidFill>
                <a:effectLst/>
                <a:uLnTx/>
                <a:uFillTx/>
                <a:latin typeface="宋体" charset="-122"/>
                <a:ea typeface="+mn-ea"/>
                <a:cs typeface="+mn-cs"/>
              </a:rPr>
              <a:t>（</a:t>
            </a:r>
            <a:r>
              <a:rPr kumimoji="0" lang="en-US" altLang="zh-CN" sz="4000" b="1" i="0" u="none" strike="noStrike" kern="1200" cap="none" spc="0" normalizeH="0" baseline="30000" noProof="0" dirty="0" smtClean="0">
                <a:ln>
                  <a:noFill/>
                </a:ln>
                <a:solidFill>
                  <a:srgbClr val="000000"/>
                </a:solidFill>
                <a:effectLst/>
                <a:uLnTx/>
                <a:uFillTx/>
                <a:latin typeface="宋体" charset="-122"/>
                <a:ea typeface="+mn-ea"/>
                <a:cs typeface="+mn-cs"/>
              </a:rPr>
              <a:t>S/N</a:t>
            </a:r>
            <a:r>
              <a:rPr kumimoji="0" lang="zh-CN" altLang="en-US" sz="4000" b="1" i="0" u="none" strike="noStrike" kern="1200" cap="none" spc="0" normalizeH="0" baseline="30000" noProof="0" dirty="0" smtClean="0">
                <a:ln>
                  <a:noFill/>
                </a:ln>
                <a:solidFill>
                  <a:srgbClr val="000000"/>
                </a:solidFill>
                <a:effectLst/>
                <a:uLnTx/>
                <a:uFillTx/>
                <a:latin typeface="宋体" charset="-122"/>
                <a:ea typeface="+mn-ea"/>
                <a:cs typeface="+mn-cs"/>
              </a:rPr>
              <a:t>）</a:t>
            </a:r>
            <a:r>
              <a:rPr kumimoji="0" lang="zh-CN" altLang="en-US" sz="4000" b="1" i="0" u="none" strike="noStrike" kern="1200" cap="none" spc="0" normalizeH="0" baseline="30000" noProof="0" dirty="0" smtClean="0">
                <a:ln>
                  <a:noFill/>
                </a:ln>
                <a:solidFill>
                  <a:srgbClr val="CC0000"/>
                </a:solidFill>
                <a:effectLst/>
                <a:uLnTx/>
                <a:uFillTx/>
                <a:latin typeface="宋体" charset="-122"/>
                <a:ea typeface="+mn-ea"/>
                <a:cs typeface="+mn-cs"/>
              </a:rPr>
              <a:t> </a:t>
            </a:r>
            <a:br>
              <a:rPr kumimoji="0" lang="zh-CN" altLang="en-US" sz="4000" b="1" i="0" u="none" strike="noStrike" kern="1200" cap="none" spc="0" normalizeH="0" baseline="30000" noProof="0" dirty="0" smtClean="0">
                <a:ln>
                  <a:noFill/>
                </a:ln>
                <a:solidFill>
                  <a:srgbClr val="CC0000"/>
                </a:solidFill>
                <a:effectLst/>
                <a:uLnTx/>
                <a:uFillTx/>
                <a:latin typeface="宋体" charset="-122"/>
                <a:ea typeface="+mn-ea"/>
                <a:cs typeface="+mn-cs"/>
              </a:rPr>
            </a:br>
            <a:endParaRPr kumimoji="0" lang="zh-CN" altLang="en-US" sz="4000" b="1" i="0" u="none" strike="noStrike" kern="1200" cap="none" spc="0" normalizeH="0" baseline="30000" noProof="0" dirty="0" smtClean="0">
              <a:ln>
                <a:noFill/>
              </a:ln>
              <a:solidFill>
                <a:srgbClr val="CC0000"/>
              </a:solidFill>
              <a:effectLst/>
              <a:uLnTx/>
              <a:uFillTx/>
              <a:latin typeface="宋体" charset="-122"/>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diamond(in)">
                                      <p:cBhvr>
                                        <p:cTn id="7" dur="1000"/>
                                        <p:tgtEl>
                                          <p:spTgt spid="16386">
                                            <p:txEl>
                                              <p:pRg st="0" end="0"/>
                                            </p:txEl>
                                          </p:spTgt>
                                        </p:tgtEl>
                                      </p:cBhvr>
                                    </p:animEffect>
                                  </p:childTnLst>
                                </p:cTn>
                              </p:par>
                            </p:childTnLst>
                          </p:cTn>
                        </p:par>
                        <p:par>
                          <p:cTn id="8" fill="hold">
                            <p:stCondLst>
                              <p:cond delay="1000"/>
                            </p:stCondLst>
                            <p:childTnLst>
                              <p:par>
                                <p:cTn id="9" presetID="8" presetClass="entr" presetSubtype="16" fill="hold" grpId="0" nodeType="after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animEffect transition="in" filter="diamond(in)">
                                      <p:cBhvr>
                                        <p:cTn id="11" dur="1000"/>
                                        <p:tgtEl>
                                          <p:spTgt spid="16386">
                                            <p:txEl>
                                              <p:pRg st="1" end="1"/>
                                            </p:txEl>
                                          </p:spTgt>
                                        </p:tgtEl>
                                      </p:cBhvr>
                                    </p:animEffect>
                                  </p:childTnLst>
                                </p:cTn>
                              </p:par>
                            </p:childTnLst>
                          </p:cTn>
                        </p:par>
                        <p:par>
                          <p:cTn id="12" fill="hold">
                            <p:stCondLst>
                              <p:cond delay="2000"/>
                            </p:stCondLst>
                            <p:childTnLst>
                              <p:par>
                                <p:cTn id="13" presetID="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3000" fill="hold"/>
                                        <p:tgtEl>
                                          <p:spTgt spid="10"/>
                                        </p:tgtEl>
                                        <p:attrNameLst>
                                          <p:attrName>ppt_x</p:attrName>
                                        </p:attrNameLst>
                                      </p:cBhvr>
                                      <p:tavLst>
                                        <p:tav tm="0">
                                          <p:val>
                                            <p:strVal val="#ppt_x"/>
                                          </p:val>
                                        </p:tav>
                                        <p:tav tm="100000">
                                          <p:val>
                                            <p:strVal val="#ppt_x"/>
                                          </p:val>
                                        </p:tav>
                                      </p:tavLst>
                                    </p:anim>
                                    <p:anim calcmode="lin" valueType="num">
                                      <p:cBhvr additive="base">
                                        <p:cTn id="16" dur="3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uiExpand="1" build="p"/>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2.2.2 </a:t>
            </a:r>
            <a:r>
              <a:rPr lang="zh-CN" altLang="en-US" sz="4000" b="1" dirty="0" smtClean="0">
                <a:solidFill>
                  <a:srgbClr val="C00000"/>
                </a:solidFill>
                <a:latin typeface="隶书" pitchFamily="49" charset="-122"/>
                <a:ea typeface="隶书" pitchFamily="49" charset="-122"/>
              </a:rPr>
              <a:t>数字</a:t>
            </a:r>
            <a:r>
              <a:rPr lang="en-US" altLang="zh-CN" sz="4000" b="1" dirty="0" smtClean="0">
                <a:solidFill>
                  <a:srgbClr val="C00000"/>
                </a:solidFill>
                <a:latin typeface="隶书" pitchFamily="49" charset="-122"/>
                <a:ea typeface="隶书" pitchFamily="49" charset="-122"/>
              </a:rPr>
              <a:t>—&gt;</a:t>
            </a:r>
            <a:r>
              <a:rPr lang="zh-CN" altLang="en-US" sz="4000" b="1" dirty="0" smtClean="0">
                <a:solidFill>
                  <a:srgbClr val="C00000"/>
                </a:solidFill>
                <a:latin typeface="隶书" pitchFamily="49" charset="-122"/>
                <a:ea typeface="隶书" pitchFamily="49" charset="-122"/>
              </a:rPr>
              <a:t>数字编码</a:t>
            </a:r>
          </a:p>
        </p:txBody>
      </p:sp>
      <p:sp>
        <p:nvSpPr>
          <p:cNvPr id="18435" name="Rectangle 3"/>
          <p:cNvSpPr>
            <a:spLocks noGrp="1" noRot="1" noChangeArrowheads="1"/>
          </p:cNvSpPr>
          <p:nvPr>
            <p:ph type="body" idx="1"/>
          </p:nvPr>
        </p:nvSpPr>
        <p:spPr>
          <a:xfrm>
            <a:off x="323850" y="1628775"/>
            <a:ext cx="8640763" cy="4537075"/>
          </a:xfrm>
        </p:spPr>
        <p:txBody>
          <a:bodyPr>
            <a:normAutofit/>
          </a:bodyPr>
          <a:lstStyle/>
          <a:p>
            <a:pPr eaLnBrk="1" hangingPunct="1"/>
            <a:r>
              <a:rPr lang="zh-CN" altLang="en-US" sz="2800" b="1" dirty="0" smtClean="0">
                <a:solidFill>
                  <a:srgbClr val="C00000"/>
                </a:solidFill>
                <a:latin typeface="楷体_GB2312" pitchFamily="49" charset="-122"/>
                <a:ea typeface="楷体_GB2312" pitchFamily="49" charset="-122"/>
              </a:rPr>
              <a:t>编码</a:t>
            </a:r>
            <a:r>
              <a:rPr lang="zh-CN" altLang="en-US" sz="2800" b="1" dirty="0" smtClean="0">
                <a:solidFill>
                  <a:srgbClr val="000000"/>
                </a:solidFill>
                <a:latin typeface="楷体_GB2312" pitchFamily="49" charset="-122"/>
                <a:ea typeface="楷体_GB2312" pitchFamily="49" charset="-122"/>
              </a:rPr>
              <a:t>：将信息用信号来表示的方法。</a:t>
            </a:r>
            <a:endParaRPr lang="en-US" altLang="zh-CN" sz="2800" b="1" dirty="0" smtClean="0">
              <a:solidFill>
                <a:srgbClr val="000000"/>
              </a:solidFill>
              <a:latin typeface="楷体_GB2312" pitchFamily="49" charset="-122"/>
              <a:ea typeface="楷体_GB2312" pitchFamily="49" charset="-122"/>
            </a:endParaRPr>
          </a:p>
          <a:p>
            <a:pPr eaLnBrk="1" hangingPunct="1"/>
            <a:endParaRPr lang="zh-CN" altLang="en-US" sz="2800" b="1" dirty="0" smtClean="0">
              <a:solidFill>
                <a:srgbClr val="000000"/>
              </a:solidFill>
              <a:latin typeface="楷体_GB2312" pitchFamily="49" charset="-122"/>
              <a:ea typeface="楷体_GB2312" pitchFamily="49" charset="-122"/>
            </a:endParaRPr>
          </a:p>
          <a:p>
            <a:pPr eaLnBrk="1" hangingPunct="1"/>
            <a:r>
              <a:rPr lang="zh-CN" altLang="en-US" sz="2800" b="1" dirty="0" smtClean="0">
                <a:solidFill>
                  <a:srgbClr val="C00000"/>
                </a:solidFill>
                <a:latin typeface="楷体_GB2312" pitchFamily="49" charset="-122"/>
                <a:ea typeface="楷体_GB2312" pitchFamily="49" charset="-122"/>
              </a:rPr>
              <a:t>信息</a:t>
            </a:r>
            <a:r>
              <a:rPr lang="zh-CN" altLang="en-US" sz="2800" b="1" dirty="0" smtClean="0">
                <a:solidFill>
                  <a:srgbClr val="000000"/>
                </a:solidFill>
                <a:latin typeface="楷体_GB2312" pitchFamily="49" charset="-122"/>
                <a:ea typeface="楷体_GB2312" pitchFamily="49" charset="-122"/>
              </a:rPr>
              <a:t>有</a:t>
            </a:r>
            <a:r>
              <a:rPr lang="zh-CN" altLang="en-US" sz="2800" b="1" dirty="0" smtClean="0">
                <a:solidFill>
                  <a:srgbClr val="C00000"/>
                </a:solidFill>
                <a:latin typeface="楷体_GB2312" pitchFamily="49" charset="-122"/>
                <a:ea typeface="楷体_GB2312" pitchFamily="49" charset="-122"/>
              </a:rPr>
              <a:t>模拟信息</a:t>
            </a:r>
            <a:r>
              <a:rPr lang="zh-CN" altLang="en-US" sz="2800" b="1" dirty="0" smtClean="0">
                <a:solidFill>
                  <a:srgbClr val="000000"/>
                </a:solidFill>
                <a:latin typeface="楷体_GB2312" pitchFamily="49" charset="-122"/>
                <a:ea typeface="楷体_GB2312" pitchFamily="49" charset="-122"/>
              </a:rPr>
              <a:t>和</a:t>
            </a:r>
            <a:r>
              <a:rPr lang="zh-CN" altLang="en-US" sz="2800" b="1" dirty="0" smtClean="0">
                <a:solidFill>
                  <a:srgbClr val="C00000"/>
                </a:solidFill>
                <a:latin typeface="楷体_GB2312" pitchFamily="49" charset="-122"/>
                <a:ea typeface="楷体_GB2312" pitchFamily="49" charset="-122"/>
              </a:rPr>
              <a:t>数字信息</a:t>
            </a:r>
            <a:endParaRPr lang="en-US" altLang="zh-CN" sz="2800" b="1" dirty="0" smtClean="0">
              <a:solidFill>
                <a:srgbClr val="C00000"/>
              </a:solidFill>
              <a:latin typeface="楷体_GB2312" pitchFamily="49" charset="-122"/>
              <a:ea typeface="楷体_GB2312" pitchFamily="49" charset="-122"/>
            </a:endParaRPr>
          </a:p>
          <a:p>
            <a:pPr eaLnBrk="1" hangingPunct="1"/>
            <a:endParaRPr lang="en-US" altLang="zh-CN" sz="2800" b="1" dirty="0" smtClean="0">
              <a:solidFill>
                <a:srgbClr val="C00000"/>
              </a:solidFill>
              <a:latin typeface="楷体_GB2312" pitchFamily="49" charset="-122"/>
              <a:ea typeface="楷体_GB2312" pitchFamily="49" charset="-122"/>
            </a:endParaRPr>
          </a:p>
          <a:p>
            <a:pPr eaLnBrk="1" hangingPunct="1"/>
            <a:r>
              <a:rPr lang="zh-CN" altLang="en-US" sz="2800" b="1" dirty="0" smtClean="0">
                <a:solidFill>
                  <a:srgbClr val="C00000"/>
                </a:solidFill>
                <a:latin typeface="楷体_GB2312" pitchFamily="49" charset="-122"/>
                <a:ea typeface="楷体_GB2312" pitchFamily="49" charset="-122"/>
              </a:rPr>
              <a:t>信号</a:t>
            </a:r>
            <a:r>
              <a:rPr lang="zh-CN" altLang="en-US" sz="2800" b="1" dirty="0" smtClean="0">
                <a:solidFill>
                  <a:srgbClr val="000000"/>
                </a:solidFill>
                <a:latin typeface="楷体_GB2312" pitchFamily="49" charset="-122"/>
                <a:ea typeface="楷体_GB2312" pitchFamily="49" charset="-122"/>
              </a:rPr>
              <a:t>有</a:t>
            </a:r>
            <a:r>
              <a:rPr lang="zh-CN" altLang="en-US" sz="2800" b="1" dirty="0" smtClean="0">
                <a:solidFill>
                  <a:srgbClr val="C00000"/>
                </a:solidFill>
                <a:latin typeface="楷体_GB2312" pitchFamily="49" charset="-122"/>
                <a:ea typeface="楷体_GB2312" pitchFamily="49" charset="-122"/>
              </a:rPr>
              <a:t>模拟信号</a:t>
            </a:r>
            <a:r>
              <a:rPr lang="zh-CN" altLang="en-US" sz="2800" b="1" dirty="0" smtClean="0">
                <a:solidFill>
                  <a:srgbClr val="000000"/>
                </a:solidFill>
                <a:latin typeface="楷体_GB2312" pitchFamily="49" charset="-122"/>
                <a:ea typeface="楷体_GB2312" pitchFamily="49" charset="-122"/>
              </a:rPr>
              <a:t>和</a:t>
            </a:r>
            <a:r>
              <a:rPr lang="zh-CN" altLang="en-US" sz="2800" b="1" dirty="0" smtClean="0">
                <a:solidFill>
                  <a:srgbClr val="C00000"/>
                </a:solidFill>
                <a:latin typeface="楷体_GB2312" pitchFamily="49" charset="-122"/>
                <a:ea typeface="楷体_GB2312" pitchFamily="49" charset="-122"/>
              </a:rPr>
              <a:t>数字信号</a:t>
            </a:r>
            <a:r>
              <a:rPr lang="zh-CN" altLang="en-US" sz="2800" b="1" dirty="0" smtClean="0">
                <a:solidFill>
                  <a:srgbClr val="000000"/>
                </a:solidFill>
                <a:latin typeface="楷体_GB2312" pitchFamily="49" charset="-122"/>
                <a:ea typeface="楷体_GB2312" pitchFamily="49" charset="-122"/>
              </a:rPr>
              <a:t>。</a:t>
            </a:r>
            <a:endParaRPr lang="en-US" altLang="zh-CN" sz="2800" b="1" dirty="0" smtClean="0">
              <a:solidFill>
                <a:srgbClr val="000000"/>
              </a:solidFill>
              <a:latin typeface="楷体_GB2312" pitchFamily="49" charset="-122"/>
              <a:ea typeface="楷体_GB2312" pitchFamily="49" charset="-122"/>
            </a:endParaRPr>
          </a:p>
          <a:p>
            <a:pPr eaLnBrk="1" hangingPunct="1"/>
            <a:endParaRPr lang="en-US" altLang="zh-CN" sz="2800" b="1" dirty="0" smtClean="0">
              <a:solidFill>
                <a:srgbClr val="000000"/>
              </a:solidFill>
              <a:latin typeface="楷体_GB2312" pitchFamily="49" charset="-122"/>
              <a:ea typeface="楷体_GB2312" pitchFamily="49" charset="-122"/>
            </a:endParaRPr>
          </a:p>
          <a:p>
            <a:pPr eaLnBrk="1" hangingPunct="1"/>
            <a:r>
              <a:rPr lang="zh-CN" altLang="en-US" sz="2800" b="1" dirty="0" smtClean="0">
                <a:solidFill>
                  <a:srgbClr val="000000"/>
                </a:solidFill>
                <a:latin typeface="楷体_GB2312" pitchFamily="49" charset="-122"/>
                <a:ea typeface="楷体_GB2312" pitchFamily="49" charset="-122"/>
              </a:rPr>
              <a:t>所以</a:t>
            </a:r>
            <a:r>
              <a:rPr lang="zh-CN" altLang="en-US" sz="2800" b="1" dirty="0" smtClean="0">
                <a:solidFill>
                  <a:srgbClr val="C00000"/>
                </a:solidFill>
                <a:latin typeface="楷体_GB2312" pitchFamily="49" charset="-122"/>
                <a:ea typeface="楷体_GB2312" pitchFamily="49" charset="-122"/>
              </a:rPr>
              <a:t>编码方式</a:t>
            </a:r>
            <a:r>
              <a:rPr lang="zh-CN" altLang="en-US" sz="2800" b="1" dirty="0" smtClean="0">
                <a:solidFill>
                  <a:srgbClr val="000000"/>
                </a:solidFill>
                <a:latin typeface="楷体_GB2312" pitchFamily="49" charset="-122"/>
                <a:ea typeface="楷体_GB2312" pitchFamily="49" charset="-122"/>
              </a:rPr>
              <a:t>有四种：数字</a:t>
            </a:r>
            <a:r>
              <a:rPr lang="en-US" altLang="zh-CN" sz="2800" b="1" dirty="0" smtClean="0">
                <a:solidFill>
                  <a:srgbClr val="000000"/>
                </a:solidFill>
                <a:latin typeface="楷体_GB2312" pitchFamily="49" charset="-122"/>
                <a:ea typeface="楷体_GB2312" pitchFamily="49" charset="-122"/>
              </a:rPr>
              <a:t>—&gt;</a:t>
            </a:r>
            <a:r>
              <a:rPr lang="zh-CN" altLang="en-US" sz="2800" b="1" dirty="0" smtClean="0">
                <a:solidFill>
                  <a:srgbClr val="000000"/>
                </a:solidFill>
                <a:latin typeface="楷体_GB2312" pitchFamily="49" charset="-122"/>
                <a:ea typeface="楷体_GB2312" pitchFamily="49" charset="-122"/>
              </a:rPr>
              <a:t>数字，数字</a:t>
            </a:r>
            <a:r>
              <a:rPr lang="en-US" altLang="zh-CN" sz="2800" b="1" dirty="0" smtClean="0">
                <a:solidFill>
                  <a:srgbClr val="000000"/>
                </a:solidFill>
                <a:latin typeface="楷体_GB2312" pitchFamily="49" charset="-122"/>
                <a:ea typeface="楷体_GB2312" pitchFamily="49" charset="-122"/>
              </a:rPr>
              <a:t>—&gt;</a:t>
            </a:r>
            <a:r>
              <a:rPr lang="zh-CN" altLang="en-US" sz="2800" b="1" dirty="0" smtClean="0">
                <a:solidFill>
                  <a:srgbClr val="000000"/>
                </a:solidFill>
                <a:latin typeface="楷体_GB2312" pitchFamily="49" charset="-122"/>
                <a:ea typeface="楷体_GB2312" pitchFamily="49" charset="-122"/>
              </a:rPr>
              <a:t>模拟，模拟</a:t>
            </a:r>
            <a:r>
              <a:rPr lang="en-US" altLang="zh-CN" sz="2800" b="1" dirty="0" smtClean="0">
                <a:solidFill>
                  <a:srgbClr val="000000"/>
                </a:solidFill>
                <a:latin typeface="楷体_GB2312" pitchFamily="49" charset="-122"/>
                <a:ea typeface="楷体_GB2312" pitchFamily="49" charset="-122"/>
              </a:rPr>
              <a:t>—&gt;</a:t>
            </a:r>
            <a:r>
              <a:rPr lang="zh-CN" altLang="en-US" sz="2800" b="1" dirty="0" smtClean="0">
                <a:solidFill>
                  <a:srgbClr val="000000"/>
                </a:solidFill>
                <a:latin typeface="楷体_GB2312" pitchFamily="49" charset="-122"/>
                <a:ea typeface="楷体_GB2312" pitchFamily="49" charset="-122"/>
              </a:rPr>
              <a:t>数字，模拟</a:t>
            </a:r>
            <a:r>
              <a:rPr lang="en-US" altLang="zh-CN" sz="2800" b="1" dirty="0" smtClean="0">
                <a:solidFill>
                  <a:srgbClr val="000000"/>
                </a:solidFill>
                <a:latin typeface="楷体_GB2312" pitchFamily="49" charset="-122"/>
                <a:ea typeface="楷体_GB2312" pitchFamily="49" charset="-122"/>
              </a:rPr>
              <a:t>—&gt;</a:t>
            </a:r>
            <a:r>
              <a:rPr lang="zh-CN" altLang="en-US" sz="2800" b="1" dirty="0" smtClean="0">
                <a:solidFill>
                  <a:srgbClr val="000000"/>
                </a:solidFill>
                <a:latin typeface="楷体_GB2312" pitchFamily="49" charset="-122"/>
                <a:ea typeface="楷体_GB2312" pitchFamily="49" charset="-122"/>
              </a:rPr>
              <a:t>模拟。</a:t>
            </a:r>
          </a:p>
          <a:p>
            <a:pPr eaLnBrk="1" hangingPunct="1"/>
            <a:endParaRPr lang="zh-CN" altLang="en-US" sz="2800" b="1" dirty="0" smtClean="0">
              <a:solidFill>
                <a:srgbClr val="000000"/>
              </a:solidFill>
              <a:latin typeface="楷体_GB2312" pitchFamily="49" charset="-122"/>
              <a:ea typeface="楷体_GB2312" pitchFamily="49" charset="-122"/>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Rot="1" noChangeArrowheads="1"/>
          </p:cNvSpPr>
          <p:nvPr>
            <p:ph type="body" idx="1"/>
          </p:nvPr>
        </p:nvSpPr>
        <p:spPr>
          <a:xfrm>
            <a:off x="457200" y="1600200"/>
            <a:ext cx="8229600" cy="4853136"/>
          </a:xfrm>
        </p:spPr>
        <p:txBody>
          <a:bodyPr>
            <a:normAutofit/>
          </a:bodyPr>
          <a:lstStyle/>
          <a:p>
            <a:r>
              <a:rPr lang="zh-CN" altLang="en-US" sz="2800" b="1" dirty="0" smtClean="0">
                <a:solidFill>
                  <a:srgbClr val="C00000"/>
                </a:solidFill>
                <a:latin typeface="楷体_GB2312" pitchFamily="49" charset="-122"/>
                <a:ea typeface="楷体_GB2312" pitchFamily="49" charset="-122"/>
              </a:rPr>
              <a:t>数字</a:t>
            </a:r>
            <a:r>
              <a:rPr lang="en-US" altLang="zh-CN" sz="2800" b="1" dirty="0" smtClean="0">
                <a:solidFill>
                  <a:srgbClr val="C00000"/>
                </a:solidFill>
                <a:latin typeface="楷体_GB2312" pitchFamily="49" charset="-122"/>
                <a:ea typeface="楷体_GB2312" pitchFamily="49" charset="-122"/>
              </a:rPr>
              <a:t>—&gt;</a:t>
            </a:r>
            <a:r>
              <a:rPr lang="zh-CN" altLang="en-US" sz="2800" b="1" dirty="0" smtClean="0">
                <a:solidFill>
                  <a:srgbClr val="C00000"/>
                </a:solidFill>
                <a:latin typeface="楷体_GB2312" pitchFamily="49" charset="-122"/>
                <a:ea typeface="楷体_GB2312" pitchFamily="49" charset="-122"/>
              </a:rPr>
              <a:t>数字编码</a:t>
            </a:r>
            <a:r>
              <a:rPr lang="zh-CN" altLang="en-US" sz="2800" b="1" dirty="0" smtClean="0">
                <a:solidFill>
                  <a:srgbClr val="000000"/>
                </a:solidFill>
                <a:latin typeface="楷体_GB2312" pitchFamily="49" charset="-122"/>
                <a:ea typeface="楷体_GB2312" pitchFamily="49" charset="-122"/>
              </a:rPr>
              <a:t>就是用数字信号来表示数字信息。</a:t>
            </a:r>
            <a:endParaRPr lang="en-US" altLang="zh-CN" sz="2800" b="1" dirty="0" smtClean="0">
              <a:solidFill>
                <a:srgbClr val="000000"/>
              </a:solidFill>
              <a:latin typeface="楷体_GB2312" pitchFamily="49" charset="-122"/>
              <a:ea typeface="楷体_GB2312" pitchFamily="49" charset="-122"/>
            </a:endParaRPr>
          </a:p>
          <a:p>
            <a:endParaRPr lang="zh-CN" altLang="en-US" sz="2800" b="1" dirty="0" smtClean="0">
              <a:solidFill>
                <a:srgbClr val="000000"/>
              </a:solidFill>
              <a:latin typeface="楷体_GB2312" pitchFamily="49" charset="-122"/>
              <a:ea typeface="楷体_GB2312" pitchFamily="49" charset="-122"/>
            </a:endParaRPr>
          </a:p>
          <a:p>
            <a:pPr eaLnBrk="1" hangingPunct="1"/>
            <a:r>
              <a:rPr lang="zh-CN" altLang="en-US" sz="2800" b="1" dirty="0" smtClean="0">
                <a:solidFill>
                  <a:srgbClr val="000000"/>
                </a:solidFill>
                <a:latin typeface="楷体_GB2312" pitchFamily="49" charset="-122"/>
                <a:ea typeface="楷体_GB2312" pitchFamily="49" charset="-122"/>
              </a:rPr>
              <a:t>在这种编码形式下，由计算机产生的</a:t>
            </a:r>
            <a:r>
              <a:rPr lang="en-US" altLang="zh-CN" sz="2800" b="1" dirty="0" smtClean="0">
                <a:solidFill>
                  <a:srgbClr val="000000"/>
                </a:solidFill>
                <a:latin typeface="楷体_GB2312" pitchFamily="49" charset="-122"/>
                <a:ea typeface="楷体_GB2312" pitchFamily="49" charset="-122"/>
              </a:rPr>
              <a:t>0</a:t>
            </a:r>
            <a:r>
              <a:rPr lang="zh-CN" altLang="en-US" sz="2800" b="1" dirty="0" smtClean="0">
                <a:solidFill>
                  <a:srgbClr val="000000"/>
                </a:solidFill>
                <a:latin typeface="楷体_GB2312" pitchFamily="49" charset="-122"/>
                <a:ea typeface="楷体_GB2312" pitchFamily="49" charset="-122"/>
              </a:rPr>
              <a:t>、</a:t>
            </a:r>
            <a:r>
              <a:rPr lang="en-US" altLang="zh-CN" sz="2800" b="1" dirty="0" smtClean="0">
                <a:solidFill>
                  <a:srgbClr val="000000"/>
                </a:solidFill>
                <a:latin typeface="楷体_GB2312" pitchFamily="49" charset="-122"/>
                <a:ea typeface="楷体_GB2312" pitchFamily="49" charset="-122"/>
              </a:rPr>
              <a:t>1</a:t>
            </a:r>
            <a:r>
              <a:rPr lang="zh-CN" altLang="en-US" sz="2800" b="1" dirty="0" smtClean="0">
                <a:solidFill>
                  <a:srgbClr val="000000"/>
                </a:solidFill>
                <a:latin typeface="楷体_GB2312" pitchFamily="49" charset="-122"/>
                <a:ea typeface="楷体_GB2312" pitchFamily="49" charset="-122"/>
              </a:rPr>
              <a:t>比特序列被转换成一串可以在导线上传输的脉冲电压</a:t>
            </a:r>
            <a:r>
              <a:rPr lang="en-US" altLang="zh-CN" sz="2800" b="1" dirty="0" smtClean="0">
                <a:solidFill>
                  <a:srgbClr val="000000"/>
                </a:solidFill>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有两种电压值</a:t>
            </a:r>
            <a:r>
              <a:rPr lang="en-US" altLang="zh-CN" sz="2800" b="1" dirty="0" smtClean="0">
                <a:solidFill>
                  <a:srgbClr val="000000"/>
                </a:solidFill>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a:t>
            </a:r>
            <a:endParaRPr lang="en-US" altLang="zh-CN" sz="2800" b="1" dirty="0" smtClean="0">
              <a:solidFill>
                <a:srgbClr val="000000"/>
              </a:solidFill>
              <a:latin typeface="楷体_GB2312" pitchFamily="49" charset="-122"/>
              <a:ea typeface="楷体_GB2312" pitchFamily="49" charset="-122"/>
            </a:endParaRPr>
          </a:p>
          <a:p>
            <a:pPr eaLnBrk="1" hangingPunct="1"/>
            <a:endParaRPr lang="zh-CN" altLang="en-US" sz="2800" b="1" dirty="0" smtClean="0">
              <a:solidFill>
                <a:srgbClr val="000000"/>
              </a:solidFill>
              <a:latin typeface="楷体_GB2312" pitchFamily="49" charset="-122"/>
              <a:ea typeface="楷体_GB2312" pitchFamily="49" charset="-122"/>
            </a:endParaRPr>
          </a:p>
          <a:p>
            <a:r>
              <a:rPr lang="zh-CN" altLang="en-US" sz="2800" b="1" dirty="0" smtClean="0">
                <a:solidFill>
                  <a:srgbClr val="000000"/>
                </a:solidFill>
                <a:latin typeface="楷体_GB2312" pitchFamily="49" charset="-122"/>
                <a:ea typeface="楷体_GB2312" pitchFamily="49" charset="-122"/>
              </a:rPr>
              <a:t>两种常见的</a:t>
            </a:r>
            <a:r>
              <a:rPr lang="zh-CN" altLang="en-US" sz="2800" b="1" dirty="0" smtClean="0">
                <a:solidFill>
                  <a:srgbClr val="C00000"/>
                </a:solidFill>
                <a:latin typeface="楷体_GB2312" pitchFamily="49" charset="-122"/>
                <a:ea typeface="楷体_GB2312" pitchFamily="49" charset="-122"/>
              </a:rPr>
              <a:t>数字</a:t>
            </a:r>
            <a:r>
              <a:rPr lang="en-US" altLang="zh-CN" sz="2800" b="1" dirty="0" smtClean="0">
                <a:solidFill>
                  <a:srgbClr val="C00000"/>
                </a:solidFill>
                <a:latin typeface="楷体_GB2312" pitchFamily="49" charset="-122"/>
                <a:ea typeface="楷体_GB2312" pitchFamily="49" charset="-122"/>
              </a:rPr>
              <a:t>—&gt;</a:t>
            </a:r>
            <a:r>
              <a:rPr lang="zh-CN" altLang="en-US" sz="2800" b="1" dirty="0" smtClean="0">
                <a:solidFill>
                  <a:srgbClr val="C00000"/>
                </a:solidFill>
                <a:latin typeface="楷体_GB2312" pitchFamily="49" charset="-122"/>
                <a:ea typeface="楷体_GB2312" pitchFamily="49" charset="-122"/>
              </a:rPr>
              <a:t>数字编码</a:t>
            </a:r>
            <a:r>
              <a:rPr lang="zh-CN" altLang="en-US" sz="2800" b="1" dirty="0" smtClean="0">
                <a:latin typeface="楷体_GB2312" pitchFamily="49" charset="-122"/>
                <a:ea typeface="楷体_GB2312" pitchFamily="49" charset="-122"/>
              </a:rPr>
              <a:t>方式</a:t>
            </a:r>
            <a:r>
              <a:rPr lang="en-US" altLang="zh-CN" sz="2800" b="1" dirty="0" smtClean="0">
                <a:solidFill>
                  <a:srgbClr val="000000"/>
                </a:solidFill>
                <a:latin typeface="楷体_GB2312" pitchFamily="49" charset="-122"/>
                <a:ea typeface="楷体_GB2312" pitchFamily="49" charset="-122"/>
              </a:rPr>
              <a:t>:</a:t>
            </a:r>
          </a:p>
          <a:p>
            <a:pPr>
              <a:buNone/>
            </a:pPr>
            <a:r>
              <a:rPr lang="en-US" altLang="zh-CN" sz="2400" b="1" dirty="0" smtClean="0">
                <a:solidFill>
                  <a:srgbClr val="000000"/>
                </a:solidFill>
              </a:rPr>
              <a:t>     ①</a:t>
            </a:r>
            <a:r>
              <a:rPr lang="zh-CN" altLang="en-US" sz="2400" b="1" dirty="0" smtClean="0">
                <a:solidFill>
                  <a:srgbClr val="000000"/>
                </a:solidFill>
                <a:latin typeface="黑体" pitchFamily="2" charset="-122"/>
              </a:rPr>
              <a:t>单极性编码</a:t>
            </a:r>
            <a:endParaRPr lang="en-US" altLang="zh-CN" sz="2400" b="1" dirty="0" smtClean="0">
              <a:solidFill>
                <a:srgbClr val="000000"/>
              </a:solidFill>
              <a:latin typeface="黑体" pitchFamily="2" charset="-122"/>
            </a:endParaRPr>
          </a:p>
          <a:p>
            <a:pPr>
              <a:buNone/>
            </a:pPr>
            <a:r>
              <a:rPr lang="en-US" altLang="zh-CN" sz="2400" b="1" dirty="0" smtClean="0">
                <a:solidFill>
                  <a:srgbClr val="000000"/>
                </a:solidFill>
              </a:rPr>
              <a:t>     ②</a:t>
            </a:r>
            <a:r>
              <a:rPr lang="zh-CN" altLang="en-US" sz="2400" b="1" dirty="0" smtClean="0">
                <a:solidFill>
                  <a:srgbClr val="000000"/>
                </a:solidFill>
              </a:rPr>
              <a:t>极化编码</a:t>
            </a:r>
            <a:endParaRPr lang="en-US" altLang="zh-CN" sz="2400" b="1" dirty="0" smtClean="0">
              <a:solidFill>
                <a:srgbClr val="000000"/>
              </a:solidFill>
              <a:latin typeface="楷体_GB2312" pitchFamily="49" charset="-122"/>
              <a:ea typeface="楷体_GB2312" pitchFamily="49" charset="-122"/>
            </a:endParaRPr>
          </a:p>
          <a:p>
            <a:pPr eaLnBrk="1" hangingPunct="1"/>
            <a:endParaRPr lang="en-US" altLang="zh-CN" dirty="0" smtClean="0">
              <a:solidFill>
                <a:srgbClr val="000000"/>
              </a:solidFill>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90872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5112568"/>
          </a:xfrm>
        </p:spPr>
        <p:txBody>
          <a:bodyPr>
            <a:normAutofit fontScale="77500" lnSpcReduction="20000"/>
          </a:bodyPr>
          <a:lstStyle/>
          <a:p>
            <a:pPr>
              <a:lnSpc>
                <a:spcPct val="80000"/>
              </a:lnSpc>
              <a:buClr>
                <a:srgbClr val="C00000"/>
              </a:buClr>
              <a:buBlip>
                <a:blip r:embed="rId2"/>
              </a:buBlip>
            </a:pPr>
            <a:r>
              <a:rPr lang="zh-CN" altLang="en-US" sz="2300" b="1" dirty="0" smtClean="0">
                <a:latin typeface="楷体" pitchFamily="49" charset="-122"/>
                <a:ea typeface="楷体" pitchFamily="49" charset="-122"/>
              </a:rPr>
              <a:t>课程类型 ：   专业必修课         闭卷考试</a:t>
            </a:r>
          </a:p>
          <a:p>
            <a:pPr>
              <a:lnSpc>
                <a:spcPct val="80000"/>
              </a:lnSpc>
              <a:buClr>
                <a:srgbClr val="C00000"/>
              </a:buClr>
              <a:buBlip>
                <a:blip r:embed="rId2"/>
              </a:buBlip>
            </a:pPr>
            <a:r>
              <a:rPr lang="zh-CN" altLang="en-US" sz="2300" b="1" dirty="0" smtClean="0">
                <a:latin typeface="楷体" pitchFamily="49" charset="-122"/>
                <a:ea typeface="楷体" pitchFamily="49" charset="-122"/>
              </a:rPr>
              <a:t>学    时 ：   </a:t>
            </a:r>
            <a:r>
              <a:rPr lang="en-US" altLang="zh-CN" sz="2300" b="1" dirty="0" smtClean="0">
                <a:latin typeface="楷体" pitchFamily="49" charset="-122"/>
                <a:ea typeface="楷体" pitchFamily="49" charset="-122"/>
              </a:rPr>
              <a:t>56</a:t>
            </a:r>
            <a:r>
              <a:rPr lang="zh-CN" altLang="en-US" sz="2300" b="1" dirty="0" smtClean="0">
                <a:latin typeface="楷体" pitchFamily="49" charset="-122"/>
                <a:ea typeface="楷体" pitchFamily="49" charset="-122"/>
              </a:rPr>
              <a:t>学时    　       </a:t>
            </a:r>
            <a:r>
              <a:rPr lang="en-US" altLang="zh-CN" sz="2300" b="1" dirty="0" smtClean="0">
                <a:latin typeface="楷体" pitchFamily="49" charset="-122"/>
                <a:ea typeface="楷体" pitchFamily="49" charset="-122"/>
              </a:rPr>
              <a:t>4</a:t>
            </a:r>
            <a:r>
              <a:rPr lang="zh-CN" altLang="en-US" sz="2300" b="1" dirty="0" smtClean="0">
                <a:latin typeface="楷体" pitchFamily="49" charset="-122"/>
                <a:ea typeface="楷体" pitchFamily="49" charset="-122"/>
              </a:rPr>
              <a:t>学时</a:t>
            </a:r>
            <a:r>
              <a:rPr lang="en-US" altLang="zh-CN" sz="2300" b="1" dirty="0" smtClean="0">
                <a:latin typeface="楷体" pitchFamily="49" charset="-122"/>
                <a:ea typeface="楷体" pitchFamily="49" charset="-122"/>
              </a:rPr>
              <a:t>/</a:t>
            </a:r>
            <a:r>
              <a:rPr lang="zh-CN" altLang="en-US" sz="2300" b="1" dirty="0" smtClean="0">
                <a:latin typeface="楷体" pitchFamily="49" charset="-122"/>
                <a:ea typeface="楷体" pitchFamily="49" charset="-122"/>
              </a:rPr>
              <a:t>周</a:t>
            </a:r>
          </a:p>
          <a:p>
            <a:pPr>
              <a:lnSpc>
                <a:spcPct val="80000"/>
              </a:lnSpc>
              <a:buClr>
                <a:srgbClr val="C00000"/>
              </a:buClr>
              <a:buBlip>
                <a:blip r:embed="rId2"/>
              </a:buBlip>
            </a:pPr>
            <a:r>
              <a:rPr lang="zh-CN" altLang="en-US" sz="2300" b="1" dirty="0" smtClean="0">
                <a:latin typeface="楷体" pitchFamily="49" charset="-122"/>
                <a:ea typeface="楷体" pitchFamily="49" charset="-122"/>
              </a:rPr>
              <a:t>教    材 ：   计算机网络        （高教出版社）</a:t>
            </a:r>
          </a:p>
          <a:p>
            <a:pPr>
              <a:lnSpc>
                <a:spcPct val="80000"/>
              </a:lnSpc>
              <a:buClr>
                <a:srgbClr val="C00000"/>
              </a:buClr>
              <a:buBlip>
                <a:blip r:embed="rId2"/>
              </a:buBlip>
            </a:pPr>
            <a:r>
              <a:rPr lang="zh-CN" altLang="en-US" sz="2300" b="1" dirty="0" smtClean="0">
                <a:latin typeface="楷体" pitchFamily="49" charset="-122"/>
                <a:ea typeface="楷体" pitchFamily="49" charset="-122"/>
              </a:rPr>
              <a:t>参考教材 ：</a:t>
            </a:r>
            <a:endParaRPr lang="zh-CN" altLang="en-US" sz="2300" b="1" dirty="0" smtClean="0"/>
          </a:p>
          <a:p>
            <a:pPr lvl="1">
              <a:lnSpc>
                <a:spcPct val="120000"/>
              </a:lnSpc>
              <a:buClr>
                <a:srgbClr val="C00000"/>
              </a:buClr>
            </a:pPr>
            <a:r>
              <a:rPr lang="en-US" altLang="zh-CN" sz="1900" b="1" dirty="0" smtClean="0">
                <a:latin typeface="+mn-ea"/>
                <a:ea typeface="新宋体" pitchFamily="49" charset="-122"/>
              </a:rPr>
              <a:t>1. </a:t>
            </a:r>
            <a:r>
              <a:rPr lang="zh-CN" altLang="zh-CN" sz="1900" b="1" dirty="0" smtClean="0">
                <a:latin typeface="+mn-ea"/>
                <a:ea typeface="新宋体" pitchFamily="49" charset="-122"/>
              </a:rPr>
              <a:t>《</a:t>
            </a:r>
            <a:r>
              <a:rPr lang="en-US" altLang="zh-CN" sz="1900" b="1" dirty="0" smtClean="0">
                <a:latin typeface="+mn-ea"/>
                <a:ea typeface="新宋体" pitchFamily="49" charset="-122"/>
              </a:rPr>
              <a:t>Computer Networks</a:t>
            </a:r>
            <a:r>
              <a:rPr lang="zh-CN" altLang="zh-CN" sz="1900" b="1" dirty="0" smtClean="0">
                <a:latin typeface="+mn-ea"/>
                <a:ea typeface="新宋体" pitchFamily="49" charset="-122"/>
              </a:rPr>
              <a:t>（第</a:t>
            </a:r>
            <a:r>
              <a:rPr lang="en-US" altLang="zh-CN" sz="1900" b="1" dirty="0" smtClean="0">
                <a:latin typeface="+mn-ea"/>
                <a:ea typeface="新宋体" pitchFamily="49" charset="-122"/>
              </a:rPr>
              <a:t>5</a:t>
            </a:r>
            <a:r>
              <a:rPr lang="zh-CN" altLang="zh-CN" sz="1900" b="1" dirty="0" smtClean="0">
                <a:latin typeface="+mn-ea"/>
                <a:ea typeface="新宋体" pitchFamily="49" charset="-122"/>
              </a:rPr>
              <a:t>版）》，</a:t>
            </a:r>
            <a:r>
              <a:rPr lang="en-US" altLang="zh-CN" sz="1900" b="1" dirty="0" smtClean="0">
                <a:latin typeface="+mn-ea"/>
                <a:ea typeface="新宋体" pitchFamily="49" charset="-122"/>
              </a:rPr>
              <a:t>Andrew S. </a:t>
            </a:r>
            <a:r>
              <a:rPr lang="en-US" altLang="zh-CN" sz="1900" b="1" dirty="0" err="1" smtClean="0">
                <a:latin typeface="+mn-ea"/>
                <a:ea typeface="新宋体" pitchFamily="49" charset="-122"/>
              </a:rPr>
              <a:t>Tanebaum</a:t>
            </a:r>
            <a:r>
              <a:rPr lang="zh-CN" altLang="zh-CN" sz="1900" b="1" dirty="0" smtClean="0">
                <a:latin typeface="+mn-ea"/>
                <a:ea typeface="新宋体" pitchFamily="49" charset="-122"/>
              </a:rPr>
              <a:t>，</a:t>
            </a:r>
            <a:r>
              <a:rPr lang="en-US" altLang="zh-CN" sz="1900" b="1" dirty="0" smtClean="0">
                <a:latin typeface="+mn-ea"/>
                <a:ea typeface="新宋体" pitchFamily="49" charset="-122"/>
              </a:rPr>
              <a:t>2011</a:t>
            </a:r>
            <a:r>
              <a:rPr lang="zh-CN" altLang="zh-CN" sz="1900" b="1" dirty="0" smtClean="0">
                <a:latin typeface="+mn-ea"/>
                <a:ea typeface="新宋体" pitchFamily="49" charset="-122"/>
              </a:rPr>
              <a:t>。</a:t>
            </a:r>
            <a:endParaRPr lang="en-US" altLang="zh-CN" sz="1900" b="1" dirty="0" smtClean="0">
              <a:latin typeface="+mn-ea"/>
              <a:ea typeface="新宋体" pitchFamily="49" charset="-122"/>
            </a:endParaRPr>
          </a:p>
          <a:p>
            <a:pPr lvl="1">
              <a:lnSpc>
                <a:spcPct val="120000"/>
              </a:lnSpc>
              <a:buClr>
                <a:srgbClr val="C00000"/>
              </a:buClr>
            </a:pPr>
            <a:r>
              <a:rPr lang="en-US" altLang="zh-CN" sz="1900" b="1" dirty="0" smtClean="0">
                <a:latin typeface="+mn-ea"/>
                <a:ea typeface="新宋体" pitchFamily="49" charset="-122"/>
              </a:rPr>
              <a:t>2. </a:t>
            </a:r>
            <a:r>
              <a:rPr lang="zh-CN" altLang="zh-CN" sz="1900" b="1" dirty="0" smtClean="0">
                <a:latin typeface="+mn-ea"/>
                <a:ea typeface="新宋体" pitchFamily="49" charset="-122"/>
              </a:rPr>
              <a:t>《</a:t>
            </a:r>
            <a:r>
              <a:rPr lang="en-US" altLang="zh-CN" sz="1900" b="1" dirty="0" smtClean="0">
                <a:latin typeface="+mn-ea"/>
                <a:ea typeface="新宋体" pitchFamily="49" charset="-122"/>
              </a:rPr>
              <a:t>Computer Networks and Internets</a:t>
            </a:r>
            <a:r>
              <a:rPr lang="zh-CN" altLang="zh-CN" sz="1900" b="1" dirty="0" smtClean="0">
                <a:latin typeface="+mn-ea"/>
                <a:ea typeface="新宋体" pitchFamily="49" charset="-122"/>
              </a:rPr>
              <a:t>》</a:t>
            </a:r>
            <a:r>
              <a:rPr lang="en-US" altLang="zh-CN" sz="1900" b="1" dirty="0" smtClean="0">
                <a:latin typeface="+mn-ea"/>
                <a:ea typeface="新宋体" pitchFamily="49" charset="-122"/>
              </a:rPr>
              <a:t>, Douglas E. Comer</a:t>
            </a:r>
            <a:r>
              <a:rPr lang="zh-CN" altLang="zh-CN" sz="1900" b="1" dirty="0" smtClean="0">
                <a:latin typeface="+mn-ea"/>
                <a:ea typeface="新宋体" pitchFamily="49" charset="-122"/>
              </a:rPr>
              <a:t>，</a:t>
            </a:r>
            <a:r>
              <a:rPr lang="en-US" altLang="zh-CN" sz="1900" b="1" dirty="0" err="1" smtClean="0">
                <a:latin typeface="+mn-ea"/>
                <a:ea typeface="新宋体" pitchFamily="49" charset="-122"/>
                <a:hlinkClick r:id="rId3"/>
              </a:rPr>
              <a:t>徐良贤译</a:t>
            </a:r>
            <a:r>
              <a:rPr lang="zh-CN" altLang="zh-CN" sz="1900" b="1" dirty="0" smtClean="0">
                <a:latin typeface="+mn-ea"/>
                <a:ea typeface="新宋体" pitchFamily="49" charset="-122"/>
              </a:rPr>
              <a:t>等，机械工业出版社，</a:t>
            </a:r>
            <a:r>
              <a:rPr lang="en-US" altLang="zh-CN" sz="1900" b="1" dirty="0" smtClean="0">
                <a:latin typeface="+mn-ea"/>
                <a:ea typeface="新宋体" pitchFamily="49" charset="-122"/>
              </a:rPr>
              <a:t>2000</a:t>
            </a:r>
            <a:r>
              <a:rPr lang="zh-CN" altLang="zh-CN" sz="1900" b="1" dirty="0" smtClean="0">
                <a:latin typeface="+mn-ea"/>
                <a:ea typeface="新宋体" pitchFamily="49" charset="-122"/>
              </a:rPr>
              <a:t>。</a:t>
            </a:r>
            <a:endParaRPr lang="en-US" altLang="zh-CN" sz="1900" b="1" dirty="0" smtClean="0">
              <a:latin typeface="+mn-ea"/>
              <a:ea typeface="新宋体" pitchFamily="49" charset="-122"/>
            </a:endParaRPr>
          </a:p>
          <a:p>
            <a:pPr lvl="1">
              <a:lnSpc>
                <a:spcPct val="120000"/>
              </a:lnSpc>
              <a:buClr>
                <a:srgbClr val="C00000"/>
              </a:buClr>
            </a:pPr>
            <a:r>
              <a:rPr lang="en-US" altLang="zh-CN" sz="1900" b="1" dirty="0" smtClean="0">
                <a:latin typeface="+mn-ea"/>
                <a:ea typeface="新宋体" pitchFamily="49" charset="-122"/>
              </a:rPr>
              <a:t>3. </a:t>
            </a:r>
            <a:r>
              <a:rPr lang="zh-CN" altLang="zh-CN" sz="1900" b="1" dirty="0" smtClean="0">
                <a:latin typeface="+mn-ea"/>
                <a:ea typeface="新宋体" pitchFamily="49" charset="-122"/>
              </a:rPr>
              <a:t>《</a:t>
            </a:r>
            <a:r>
              <a:rPr lang="en-US" altLang="zh-CN" sz="1900" b="1" dirty="0" smtClean="0">
                <a:latin typeface="+mn-ea"/>
                <a:ea typeface="新宋体" pitchFamily="49" charset="-122"/>
              </a:rPr>
              <a:t>TCP/IP</a:t>
            </a:r>
            <a:r>
              <a:rPr lang="zh-CN" altLang="zh-CN" sz="1900" b="1" dirty="0" smtClean="0">
                <a:latin typeface="+mn-ea"/>
                <a:ea typeface="新宋体" pitchFamily="49" charset="-122"/>
              </a:rPr>
              <a:t>详解（卷</a:t>
            </a:r>
            <a:r>
              <a:rPr lang="en-US" altLang="zh-CN" sz="1900" b="1" dirty="0" smtClean="0">
                <a:latin typeface="+mn-ea"/>
                <a:ea typeface="新宋体" pitchFamily="49" charset="-122"/>
              </a:rPr>
              <a:t>1</a:t>
            </a:r>
            <a:r>
              <a:rPr lang="zh-CN" altLang="zh-CN" sz="1900" b="1" dirty="0" smtClean="0">
                <a:latin typeface="+mn-ea"/>
                <a:ea typeface="新宋体" pitchFamily="49" charset="-122"/>
              </a:rPr>
              <a:t>：协议）》，（美）</a:t>
            </a:r>
            <a:r>
              <a:rPr lang="en-US" altLang="zh-CN" sz="1900" b="1" dirty="0" smtClean="0">
                <a:latin typeface="+mn-ea"/>
                <a:ea typeface="新宋体" pitchFamily="49" charset="-122"/>
              </a:rPr>
              <a:t>W. Richard Steven</a:t>
            </a:r>
            <a:r>
              <a:rPr lang="zh-CN" altLang="zh-CN" sz="1900" b="1" dirty="0" smtClean="0">
                <a:latin typeface="+mn-ea"/>
                <a:ea typeface="新宋体" pitchFamily="49" charset="-122"/>
              </a:rPr>
              <a:t>著，范建华等译，谢希仁校，机械工业出版社，</a:t>
            </a:r>
            <a:r>
              <a:rPr lang="en-US" altLang="zh-CN" sz="1900" b="1" dirty="0" smtClean="0">
                <a:latin typeface="+mn-ea"/>
                <a:ea typeface="新宋体" pitchFamily="49" charset="-122"/>
              </a:rPr>
              <a:t>2002</a:t>
            </a:r>
            <a:r>
              <a:rPr lang="zh-CN" altLang="zh-CN" sz="1900" b="1" dirty="0" smtClean="0">
                <a:latin typeface="+mn-ea"/>
                <a:ea typeface="新宋体" pitchFamily="49" charset="-122"/>
              </a:rPr>
              <a:t>。</a:t>
            </a:r>
            <a:endParaRPr lang="en-US" altLang="zh-CN" sz="1900" b="1" dirty="0" smtClean="0">
              <a:latin typeface="+mn-ea"/>
              <a:ea typeface="新宋体" pitchFamily="49" charset="-122"/>
            </a:endParaRPr>
          </a:p>
          <a:p>
            <a:pPr lvl="1">
              <a:lnSpc>
                <a:spcPct val="120000"/>
              </a:lnSpc>
              <a:buClr>
                <a:srgbClr val="C00000"/>
              </a:buClr>
            </a:pPr>
            <a:r>
              <a:rPr lang="en-US" altLang="zh-CN" sz="1900" b="1" dirty="0" smtClean="0">
                <a:latin typeface="+mn-ea"/>
                <a:ea typeface="新宋体" pitchFamily="49" charset="-122"/>
              </a:rPr>
              <a:t>4. </a:t>
            </a:r>
            <a:r>
              <a:rPr lang="zh-CN" altLang="zh-CN" sz="1900" b="1" dirty="0" smtClean="0">
                <a:latin typeface="+mn-ea"/>
                <a:ea typeface="新宋体" pitchFamily="49" charset="-122"/>
              </a:rPr>
              <a:t>《</a:t>
            </a:r>
            <a:r>
              <a:rPr lang="en-US" altLang="zh-CN" sz="1900" b="1" dirty="0" smtClean="0">
                <a:latin typeface="+mn-ea"/>
                <a:ea typeface="新宋体" pitchFamily="49" charset="-122"/>
              </a:rPr>
              <a:t>TCP/IP</a:t>
            </a:r>
            <a:r>
              <a:rPr lang="zh-CN" altLang="zh-CN" sz="1900" b="1" dirty="0" smtClean="0">
                <a:latin typeface="+mn-ea"/>
                <a:ea typeface="新宋体" pitchFamily="49" charset="-122"/>
              </a:rPr>
              <a:t>详解（卷</a:t>
            </a:r>
            <a:r>
              <a:rPr lang="en-US" altLang="zh-CN" sz="1900" b="1" dirty="0" smtClean="0">
                <a:latin typeface="+mn-ea"/>
                <a:ea typeface="新宋体" pitchFamily="49" charset="-122"/>
              </a:rPr>
              <a:t>3</a:t>
            </a:r>
            <a:r>
              <a:rPr lang="zh-CN" altLang="zh-CN" sz="1900" b="1" dirty="0" smtClean="0">
                <a:latin typeface="+mn-ea"/>
                <a:ea typeface="新宋体" pitchFamily="49" charset="-122"/>
              </a:rPr>
              <a:t>：</a:t>
            </a:r>
            <a:r>
              <a:rPr lang="en-US" altLang="zh-CN" sz="1900" b="1" dirty="0" smtClean="0">
                <a:latin typeface="+mn-ea"/>
                <a:ea typeface="新宋体" pitchFamily="49" charset="-122"/>
              </a:rPr>
              <a:t>TCP</a:t>
            </a:r>
            <a:r>
              <a:rPr lang="zh-CN" altLang="zh-CN" sz="1900" b="1" dirty="0" smtClean="0">
                <a:latin typeface="+mn-ea"/>
                <a:ea typeface="新宋体" pitchFamily="49" charset="-122"/>
              </a:rPr>
              <a:t>事物协议、</a:t>
            </a:r>
            <a:r>
              <a:rPr lang="en-US" altLang="zh-CN" sz="1900" b="1" dirty="0" smtClean="0">
                <a:latin typeface="+mn-ea"/>
                <a:ea typeface="新宋体" pitchFamily="49" charset="-122"/>
              </a:rPr>
              <a:t>HTTP</a:t>
            </a:r>
            <a:r>
              <a:rPr lang="zh-CN" altLang="zh-CN" sz="1900" b="1" dirty="0" smtClean="0">
                <a:latin typeface="+mn-ea"/>
                <a:ea typeface="新宋体" pitchFamily="49" charset="-122"/>
              </a:rPr>
              <a:t>、</a:t>
            </a:r>
            <a:r>
              <a:rPr lang="en-US" altLang="zh-CN" sz="1900" b="1" dirty="0" smtClean="0">
                <a:latin typeface="+mn-ea"/>
                <a:ea typeface="新宋体" pitchFamily="49" charset="-122"/>
              </a:rPr>
              <a:t>NNTP</a:t>
            </a:r>
            <a:r>
              <a:rPr lang="zh-CN" altLang="zh-CN" sz="1900" b="1" dirty="0" smtClean="0">
                <a:latin typeface="+mn-ea"/>
                <a:ea typeface="新宋体" pitchFamily="49" charset="-122"/>
              </a:rPr>
              <a:t>和</a:t>
            </a:r>
            <a:r>
              <a:rPr lang="en-US" altLang="zh-CN" sz="1900" b="1" dirty="0" smtClean="0">
                <a:latin typeface="+mn-ea"/>
                <a:ea typeface="新宋体" pitchFamily="49" charset="-122"/>
              </a:rPr>
              <a:t>UNIX</a:t>
            </a:r>
            <a:r>
              <a:rPr lang="zh-CN" altLang="zh-CN" sz="1900" b="1" dirty="0" smtClean="0">
                <a:latin typeface="+mn-ea"/>
                <a:ea typeface="新宋体" pitchFamily="49" charset="-122"/>
              </a:rPr>
              <a:t>域协议）》，（美）</a:t>
            </a:r>
            <a:r>
              <a:rPr lang="en-US" altLang="zh-CN" sz="1900" b="1" dirty="0" smtClean="0">
                <a:latin typeface="+mn-ea"/>
                <a:ea typeface="新宋体" pitchFamily="49" charset="-122"/>
              </a:rPr>
              <a:t>W. Richard Steven</a:t>
            </a:r>
            <a:r>
              <a:rPr lang="zh-CN" altLang="zh-CN" sz="1900" b="1" dirty="0" smtClean="0">
                <a:latin typeface="+mn-ea"/>
                <a:ea typeface="新宋体" pitchFamily="49" charset="-122"/>
              </a:rPr>
              <a:t>著，胡谷雨等译，谢希仁校，机械工业出版社，</a:t>
            </a:r>
            <a:r>
              <a:rPr lang="en-US" altLang="zh-CN" sz="1900" b="1" dirty="0" smtClean="0">
                <a:latin typeface="+mn-ea"/>
                <a:ea typeface="新宋体" pitchFamily="49" charset="-122"/>
              </a:rPr>
              <a:t>2001</a:t>
            </a:r>
            <a:r>
              <a:rPr lang="zh-CN" altLang="zh-CN" sz="1900" b="1" dirty="0" smtClean="0">
                <a:latin typeface="+mn-ea"/>
                <a:ea typeface="新宋体" pitchFamily="49" charset="-122"/>
              </a:rPr>
              <a:t>。</a:t>
            </a:r>
            <a:endParaRPr lang="en-US" altLang="zh-CN" sz="1900" b="1" dirty="0" smtClean="0">
              <a:latin typeface="+mn-ea"/>
              <a:ea typeface="新宋体" pitchFamily="49" charset="-122"/>
            </a:endParaRPr>
          </a:p>
          <a:p>
            <a:pPr lvl="1">
              <a:lnSpc>
                <a:spcPct val="120000"/>
              </a:lnSpc>
              <a:buClr>
                <a:srgbClr val="C00000"/>
              </a:buClr>
            </a:pPr>
            <a:r>
              <a:rPr lang="en-US" altLang="zh-CN" sz="1900" b="1" dirty="0" smtClean="0">
                <a:latin typeface="+mn-ea"/>
                <a:ea typeface="新宋体" pitchFamily="49" charset="-122"/>
              </a:rPr>
              <a:t>5. </a:t>
            </a:r>
            <a:r>
              <a:rPr lang="zh-CN" altLang="zh-CN" sz="1900" b="1" dirty="0" smtClean="0">
                <a:latin typeface="+mn-ea"/>
                <a:ea typeface="新宋体" pitchFamily="49" charset="-122"/>
              </a:rPr>
              <a:t>《计算机网络（第二版）》，国家</a:t>
            </a:r>
            <a:r>
              <a:rPr lang="en-US" altLang="zh-CN" sz="1900" b="1" dirty="0" smtClean="0">
                <a:latin typeface="+mn-ea"/>
                <a:ea typeface="新宋体" pitchFamily="49" charset="-122"/>
              </a:rPr>
              <a:t>“</a:t>
            </a:r>
            <a:r>
              <a:rPr lang="zh-CN" altLang="zh-CN" sz="1900" b="1" dirty="0" smtClean="0">
                <a:latin typeface="+mn-ea"/>
                <a:ea typeface="新宋体" pitchFamily="49" charset="-122"/>
              </a:rPr>
              <a:t>十五</a:t>
            </a:r>
            <a:r>
              <a:rPr lang="en-US" altLang="zh-CN" sz="1900" b="1" dirty="0" smtClean="0">
                <a:latin typeface="+mn-ea"/>
                <a:ea typeface="新宋体" pitchFamily="49" charset="-122"/>
              </a:rPr>
              <a:t>”</a:t>
            </a:r>
            <a:r>
              <a:rPr lang="zh-CN" altLang="zh-CN" sz="1900" b="1" dirty="0" smtClean="0">
                <a:latin typeface="+mn-ea"/>
                <a:ea typeface="新宋体" pitchFamily="49" charset="-122"/>
              </a:rPr>
              <a:t>规划教材，面向</a:t>
            </a:r>
            <a:r>
              <a:rPr lang="en-US" altLang="zh-CN" sz="1900" b="1" dirty="0" smtClean="0">
                <a:latin typeface="+mn-ea"/>
                <a:ea typeface="新宋体" pitchFamily="49" charset="-122"/>
              </a:rPr>
              <a:t>21 </a:t>
            </a:r>
            <a:r>
              <a:rPr lang="zh-CN" altLang="zh-CN" sz="1900" b="1" dirty="0" smtClean="0">
                <a:latin typeface="+mn-ea"/>
                <a:ea typeface="新宋体" pitchFamily="49" charset="-122"/>
              </a:rPr>
              <a:t>世纪课程教材，冯博琴等主编，高等教育出版社，</a:t>
            </a:r>
            <a:r>
              <a:rPr lang="en-US" altLang="zh-CN" sz="1900" b="1" dirty="0" smtClean="0">
                <a:latin typeface="+mn-ea"/>
                <a:ea typeface="新宋体" pitchFamily="49" charset="-122"/>
              </a:rPr>
              <a:t>2004</a:t>
            </a:r>
            <a:r>
              <a:rPr lang="zh-CN" altLang="zh-CN" sz="1900" b="1" dirty="0" smtClean="0">
                <a:latin typeface="+mn-ea"/>
                <a:ea typeface="新宋体" pitchFamily="49" charset="-122"/>
              </a:rPr>
              <a:t>。</a:t>
            </a:r>
            <a:endParaRPr lang="en-US" altLang="zh-CN" sz="1900" b="1" dirty="0" smtClean="0">
              <a:latin typeface="+mn-ea"/>
              <a:ea typeface="新宋体" pitchFamily="49" charset="-122"/>
            </a:endParaRPr>
          </a:p>
          <a:p>
            <a:pPr lvl="1">
              <a:lnSpc>
                <a:spcPct val="120000"/>
              </a:lnSpc>
              <a:buClr>
                <a:srgbClr val="C00000"/>
              </a:buClr>
            </a:pPr>
            <a:r>
              <a:rPr lang="en-US" altLang="zh-CN" sz="1900" b="1" dirty="0" smtClean="0">
                <a:latin typeface="+mn-ea"/>
                <a:ea typeface="新宋体" pitchFamily="49" charset="-122"/>
              </a:rPr>
              <a:t>6. </a:t>
            </a:r>
            <a:r>
              <a:rPr lang="zh-CN" altLang="zh-CN" sz="1900" b="1" dirty="0" smtClean="0">
                <a:latin typeface="+mn-ea"/>
                <a:ea typeface="新宋体" pitchFamily="49" charset="-122"/>
              </a:rPr>
              <a:t>《信息安全原理及应用》，阙喜戎等编著，</a:t>
            </a:r>
            <a:r>
              <a:rPr lang="en-US" altLang="zh-CN" sz="1900" b="1" dirty="0" smtClean="0">
                <a:latin typeface="+mn-ea"/>
                <a:ea typeface="新宋体" pitchFamily="49" charset="-122"/>
              </a:rPr>
              <a:t>21</a:t>
            </a:r>
            <a:r>
              <a:rPr lang="zh-CN" altLang="zh-CN" sz="1900" b="1" dirty="0" smtClean="0">
                <a:latin typeface="+mn-ea"/>
                <a:ea typeface="新宋体" pitchFamily="49" charset="-122"/>
              </a:rPr>
              <a:t>世纪大学本科计算机专业系列教材，清华大学出版社，</a:t>
            </a:r>
            <a:r>
              <a:rPr lang="en-US" altLang="zh-CN" sz="1900" b="1" dirty="0" smtClean="0">
                <a:latin typeface="+mn-ea"/>
                <a:ea typeface="新宋体" pitchFamily="49" charset="-122"/>
              </a:rPr>
              <a:t>2003</a:t>
            </a:r>
            <a:r>
              <a:rPr lang="zh-CN" altLang="zh-CN" sz="1900" b="1" dirty="0" smtClean="0">
                <a:latin typeface="+mn-ea"/>
                <a:ea typeface="新宋体" pitchFamily="49" charset="-122"/>
              </a:rPr>
              <a:t>。</a:t>
            </a:r>
            <a:endParaRPr lang="en-US" altLang="zh-CN" sz="1900" b="1" dirty="0" smtClean="0">
              <a:latin typeface="+mn-ea"/>
              <a:ea typeface="新宋体" pitchFamily="49" charset="-122"/>
            </a:endParaRPr>
          </a:p>
          <a:p>
            <a:pPr lvl="1">
              <a:lnSpc>
                <a:spcPct val="120000"/>
              </a:lnSpc>
              <a:buClr>
                <a:srgbClr val="C00000"/>
              </a:buClr>
            </a:pPr>
            <a:r>
              <a:rPr lang="en-US" altLang="zh-CN" sz="1900" b="1" dirty="0" smtClean="0">
                <a:latin typeface="+mn-ea"/>
                <a:ea typeface="新宋体" pitchFamily="49" charset="-122"/>
              </a:rPr>
              <a:t>7. </a:t>
            </a:r>
            <a:r>
              <a:rPr lang="zh-CN" altLang="zh-CN" sz="1900" b="1" dirty="0" smtClean="0">
                <a:latin typeface="+mn-ea"/>
                <a:ea typeface="新宋体" pitchFamily="49" charset="-122"/>
              </a:rPr>
              <a:t>《</a:t>
            </a:r>
            <a:r>
              <a:rPr lang="en-US" altLang="zh-CN" sz="1900" b="1" dirty="0" smtClean="0">
                <a:latin typeface="+mn-ea"/>
                <a:ea typeface="新宋体" pitchFamily="49" charset="-122"/>
              </a:rPr>
              <a:t>IPv6</a:t>
            </a:r>
            <a:r>
              <a:rPr lang="zh-CN" altLang="zh-CN" sz="1900" b="1" dirty="0" smtClean="0">
                <a:latin typeface="+mn-ea"/>
                <a:ea typeface="新宋体" pitchFamily="49" charset="-122"/>
              </a:rPr>
              <a:t>精髓》，</a:t>
            </a:r>
            <a:r>
              <a:rPr lang="en-US" altLang="zh-CN" sz="1900" b="1" dirty="0" smtClean="0">
                <a:latin typeface="+mn-ea"/>
                <a:ea typeface="新宋体" pitchFamily="49" charset="-122"/>
              </a:rPr>
              <a:t>Silvia </a:t>
            </a:r>
            <a:r>
              <a:rPr lang="en-US" altLang="zh-CN" sz="1900" b="1" dirty="0" err="1" smtClean="0">
                <a:latin typeface="+mn-ea"/>
                <a:ea typeface="新宋体" pitchFamily="49" charset="-122"/>
              </a:rPr>
              <a:t>Hangen</a:t>
            </a:r>
            <a:r>
              <a:rPr lang="zh-CN" altLang="zh-CN" sz="1900" b="1" dirty="0" smtClean="0">
                <a:latin typeface="+mn-ea"/>
                <a:ea typeface="新宋体" pitchFamily="49" charset="-122"/>
              </a:rPr>
              <a:t>著，技桥译，清华大学出版社，</a:t>
            </a:r>
            <a:r>
              <a:rPr lang="en-US" altLang="zh-CN" sz="1900" b="1" dirty="0" smtClean="0">
                <a:latin typeface="+mn-ea"/>
                <a:ea typeface="新宋体" pitchFamily="49" charset="-122"/>
              </a:rPr>
              <a:t>2004</a:t>
            </a:r>
            <a:r>
              <a:rPr lang="zh-CN" altLang="zh-CN" sz="1900" b="1" dirty="0" smtClean="0">
                <a:latin typeface="新宋体" pitchFamily="49" charset="-122"/>
                <a:ea typeface="新宋体" pitchFamily="49" charset="-122"/>
              </a:rPr>
              <a:t>。</a:t>
            </a:r>
          </a:p>
          <a:p>
            <a:pPr lvl="1">
              <a:lnSpc>
                <a:spcPct val="80000"/>
              </a:lnSpc>
              <a:buClr>
                <a:srgbClr val="C00000"/>
              </a:buClr>
              <a:buBlip>
                <a:blip r:embed="rId2"/>
              </a:buBlip>
            </a:pPr>
            <a:endParaRPr lang="en-US" altLang="zh-CN" sz="2000" b="1" dirty="0" smtClean="0"/>
          </a:p>
          <a:p>
            <a:pPr>
              <a:lnSpc>
                <a:spcPct val="80000"/>
              </a:lnSpc>
              <a:buClr>
                <a:srgbClr val="C00000"/>
              </a:buClr>
              <a:buBlip>
                <a:blip r:embed="rId2"/>
              </a:buBlip>
            </a:pPr>
            <a:r>
              <a:rPr lang="zh-CN" altLang="en-US" sz="2400" b="1" dirty="0" smtClean="0">
                <a:latin typeface="楷体" pitchFamily="49" charset="-122"/>
                <a:ea typeface="楷体" pitchFamily="49" charset="-122"/>
              </a:rPr>
              <a:t>相关课程</a:t>
            </a:r>
            <a:endParaRPr lang="en-US" altLang="zh-CN" sz="2400" b="1" dirty="0" smtClean="0">
              <a:latin typeface="楷体" pitchFamily="49" charset="-122"/>
              <a:ea typeface="楷体" pitchFamily="49" charset="-122"/>
            </a:endParaRPr>
          </a:p>
          <a:p>
            <a:pPr>
              <a:lnSpc>
                <a:spcPct val="80000"/>
              </a:lnSpc>
              <a:buClr>
                <a:srgbClr val="C00000"/>
              </a:buClr>
              <a:buBlip>
                <a:blip r:embed="rId2"/>
              </a:buBlip>
            </a:pPr>
            <a:endParaRPr lang="zh-CN" altLang="en-US" sz="2400" b="1" dirty="0" smtClean="0"/>
          </a:p>
          <a:p>
            <a:pPr lvl="1">
              <a:lnSpc>
                <a:spcPct val="80000"/>
              </a:lnSpc>
              <a:buClr>
                <a:srgbClr val="C00000"/>
              </a:buClr>
              <a:buBlip>
                <a:blip r:embed="rId2"/>
              </a:buBlip>
            </a:pPr>
            <a:r>
              <a:rPr lang="zh-CN" altLang="en-US" sz="2000" b="1" dirty="0" smtClean="0"/>
              <a:t>网络工程／网络协议分析</a:t>
            </a:r>
          </a:p>
          <a:p>
            <a:pPr>
              <a:buNone/>
            </a:pPr>
            <a:endParaRPr lang="en-US" altLang="zh-CN" dirty="0" smtClean="0"/>
          </a:p>
          <a:p>
            <a:pPr>
              <a:buNone/>
            </a:pPr>
            <a:endParaRPr lang="zh-CN" altLang="en-US" dirty="0"/>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5"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solidFill>
                  <a:schemeClr val="tx1"/>
                </a:solidFill>
              </a:rPr>
              <a:pPr/>
              <a:t>2</a:t>
            </a:fld>
            <a:endParaRPr lang="zh-CN" altLang="en-US" dirty="0">
              <a:solidFill>
                <a:schemeClr val="tx1"/>
              </a:solidFill>
            </a:endParaRPr>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dirty="0" smtClean="0">
                <a:solidFill>
                  <a:schemeClr val="tx2">
                    <a:lumMod val="60000"/>
                    <a:lumOff val="40000"/>
                  </a:schemeClr>
                </a:solidFill>
              </a:rPr>
              <a:t>College of Computer Science and Technology</a:t>
            </a:r>
          </a:p>
          <a:p>
            <a:pPr algn="r"/>
            <a:r>
              <a:rPr lang="zh-CN" altLang="en-US" sz="1100" dirty="0" smtClean="0">
                <a:solidFill>
                  <a:schemeClr val="tx2">
                    <a:lumMod val="60000"/>
                    <a:lumOff val="40000"/>
                  </a:schemeClr>
                </a:solidFill>
              </a:rPr>
              <a:t>                                    计算机科学</a:t>
            </a:r>
            <a:r>
              <a:rPr lang="zh-CN" altLang="en-US" sz="1100" dirty="0">
                <a:solidFill>
                  <a:schemeClr val="tx2">
                    <a:lumMod val="60000"/>
                    <a:lumOff val="40000"/>
                  </a:schemeClr>
                </a:solidFill>
              </a:rPr>
              <a:t>与</a:t>
            </a:r>
            <a:r>
              <a:rPr lang="zh-CN" altLang="en-US" sz="1100" dirty="0" smtClean="0">
                <a:solidFill>
                  <a:schemeClr val="tx2">
                    <a:lumMod val="60000"/>
                    <a:lumOff val="40000"/>
                  </a:schemeClr>
                </a:solidFill>
              </a:rPr>
              <a:t>技术学院</a:t>
            </a:r>
            <a:endParaRPr lang="zh-CN" altLang="en-US" sz="1100" dirty="0">
              <a:solidFill>
                <a:schemeClr val="tx2">
                  <a:lumMod val="60000"/>
                  <a:lumOff val="40000"/>
                </a:schemeClr>
              </a:solidFill>
            </a:endParaRPr>
          </a:p>
        </p:txBody>
      </p:sp>
      <p:cxnSp>
        <p:nvCxnSpPr>
          <p:cNvPr id="8" name="直接连接符 7"/>
          <p:cNvCxnSpPr/>
          <p:nvPr/>
        </p:nvCxnSpPr>
        <p:spPr>
          <a:xfrm>
            <a:off x="6660232" y="332656"/>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476672"/>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03648"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课程介绍</a:t>
            </a:r>
            <a:endParaRPr lang="zh-CN" altLang="en-US" sz="3600" dirty="0">
              <a:solidFill>
                <a:srgbClr val="C00000"/>
              </a:solidFill>
              <a:latin typeface="隶书" pitchFamily="49" charset="-122"/>
              <a:ea typeface="隶书"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par>
                          <p:cTn id="8" fill="hold">
                            <p:stCondLst>
                              <p:cond delay="2000"/>
                            </p:stCondLst>
                            <p:childTnLst>
                              <p:par>
                                <p:cTn id="9" presetID="8" presetClass="entr" presetSubtype="16"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amond(in)">
                                      <p:cBhvr>
                                        <p:cTn id="11" dur="2000"/>
                                        <p:tgtEl>
                                          <p:spTgt spid="3">
                                            <p:txEl>
                                              <p:pRg st="1" end="1"/>
                                            </p:txEl>
                                          </p:spTgt>
                                        </p:tgtEl>
                                      </p:cBhvr>
                                    </p:animEffect>
                                  </p:childTnLst>
                                </p:cTn>
                              </p:par>
                            </p:childTnLst>
                          </p:cTn>
                        </p:par>
                        <p:par>
                          <p:cTn id="12" fill="hold">
                            <p:stCondLst>
                              <p:cond delay="5000"/>
                            </p:stCondLst>
                            <p:childTnLst>
                              <p:par>
                                <p:cTn id="13" presetID="8" presetClass="entr" presetSubtype="16"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in)">
                                      <p:cBhvr>
                                        <p:cTn id="15" dur="2000"/>
                                        <p:tgtEl>
                                          <p:spTgt spid="3">
                                            <p:txEl>
                                              <p:pRg st="2" end="2"/>
                                            </p:txEl>
                                          </p:spTgt>
                                        </p:tgtEl>
                                      </p:cBhvr>
                                    </p:animEffect>
                                  </p:childTnLst>
                                </p:cTn>
                              </p:par>
                            </p:childTnLst>
                          </p:cTn>
                        </p:par>
                        <p:par>
                          <p:cTn id="16" fill="hold">
                            <p:stCondLst>
                              <p:cond delay="7000"/>
                            </p:stCondLst>
                            <p:childTnLst>
                              <p:par>
                                <p:cTn id="17" presetID="8" presetClass="entr" presetSubtype="16"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amond(in)">
                                      <p:cBhvr>
                                        <p:cTn id="19" dur="2000"/>
                                        <p:tgtEl>
                                          <p:spTgt spid="3">
                                            <p:txEl>
                                              <p:pRg st="3" end="3"/>
                                            </p:txEl>
                                          </p:spTgt>
                                        </p:tgtEl>
                                      </p:cBhvr>
                                    </p:animEffect>
                                  </p:childTnLst>
                                </p:cTn>
                              </p:par>
                            </p:childTnLst>
                          </p:cTn>
                        </p:par>
                        <p:par>
                          <p:cTn id="20" fill="hold">
                            <p:stCondLst>
                              <p:cond delay="10000"/>
                            </p:stCondLst>
                            <p:childTnLst>
                              <p:par>
                                <p:cTn id="21" presetID="8" presetClass="entr" presetSubtype="16"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in)">
                                      <p:cBhvr>
                                        <p:cTn id="23" dur="2000"/>
                                        <p:tgtEl>
                                          <p:spTgt spid="3">
                                            <p:txEl>
                                              <p:pRg st="4" end="4"/>
                                            </p:txEl>
                                          </p:spTgt>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amond(in)">
                                      <p:cBhvr>
                                        <p:cTn id="26" dur="2000"/>
                                        <p:tgtEl>
                                          <p:spTgt spid="3">
                                            <p:txEl>
                                              <p:pRg st="5" end="5"/>
                                            </p:txEl>
                                          </p:spTgt>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amond(in)">
                                      <p:cBhvr>
                                        <p:cTn id="29" dur="2000"/>
                                        <p:tgtEl>
                                          <p:spTgt spid="3">
                                            <p:txEl>
                                              <p:pRg st="6" end="6"/>
                                            </p:txEl>
                                          </p:spTgt>
                                        </p:tgtEl>
                                      </p:cBhvr>
                                    </p:animEffect>
                                  </p:childTnLst>
                                </p:cTn>
                              </p:par>
                              <p:par>
                                <p:cTn id="30" presetID="8" presetClass="entr" presetSubtype="16"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amond(in)">
                                      <p:cBhvr>
                                        <p:cTn id="32" dur="2000"/>
                                        <p:tgtEl>
                                          <p:spTgt spid="3">
                                            <p:txEl>
                                              <p:pRg st="7" end="7"/>
                                            </p:txEl>
                                          </p:spTgt>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diamond(in)">
                                      <p:cBhvr>
                                        <p:cTn id="35" dur="2000"/>
                                        <p:tgtEl>
                                          <p:spTgt spid="3">
                                            <p:txEl>
                                              <p:pRg st="8" end="8"/>
                                            </p:txEl>
                                          </p:spTgt>
                                        </p:tgtEl>
                                      </p:cBhvr>
                                    </p:animEffect>
                                  </p:childTnLst>
                                </p:cTn>
                              </p:par>
                              <p:par>
                                <p:cTn id="36" presetID="8" presetClass="entr" presetSubtype="16"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diamond(in)">
                                      <p:cBhvr>
                                        <p:cTn id="38" dur="2000"/>
                                        <p:tgtEl>
                                          <p:spTgt spid="3">
                                            <p:txEl>
                                              <p:pRg st="9" end="9"/>
                                            </p:txEl>
                                          </p:spTgt>
                                        </p:tgtEl>
                                      </p:cBhvr>
                                    </p:animEffect>
                                  </p:childTnLst>
                                </p:cTn>
                              </p:par>
                              <p:par>
                                <p:cTn id="39" presetID="8" presetClass="entr" presetSubtype="16"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diamond(in)">
                                      <p:cBhvr>
                                        <p:cTn id="41" dur="2000"/>
                                        <p:tgtEl>
                                          <p:spTgt spid="3">
                                            <p:txEl>
                                              <p:pRg st="10" end="10"/>
                                            </p:txEl>
                                          </p:spTgt>
                                        </p:tgtEl>
                                      </p:cBhvr>
                                    </p:animEffect>
                                  </p:childTnLst>
                                </p:cTn>
                              </p:par>
                            </p:childTnLst>
                          </p:cTn>
                        </p:par>
                        <p:par>
                          <p:cTn id="42" fill="hold">
                            <p:stCondLst>
                              <p:cond delay="12000"/>
                            </p:stCondLst>
                            <p:childTnLst>
                              <p:par>
                                <p:cTn id="43" presetID="8" presetClass="entr" presetSubtype="16" fill="hold" grpId="0" nodeType="afterEffect">
                                  <p:stCondLst>
                                    <p:cond delay="100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diamond(in)">
                                      <p:cBhvr>
                                        <p:cTn id="45" dur="2000"/>
                                        <p:tgtEl>
                                          <p:spTgt spid="3">
                                            <p:txEl>
                                              <p:pRg st="12" end="12"/>
                                            </p:txEl>
                                          </p:spTgt>
                                        </p:tgtEl>
                                      </p:cBhvr>
                                    </p:animEffect>
                                  </p:childTnLst>
                                </p:cTn>
                              </p:par>
                            </p:childTnLst>
                          </p:cTn>
                        </p:par>
                        <p:par>
                          <p:cTn id="46" fill="hold">
                            <p:stCondLst>
                              <p:cond delay="15000"/>
                            </p:stCondLst>
                            <p:childTnLst>
                              <p:par>
                                <p:cTn id="47" presetID="8" presetClass="entr" presetSubtype="16" fill="hold" grpId="0" nodeType="after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diamond(in)">
                                      <p:cBhvr>
                                        <p:cTn id="49"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Rot="1" noChangeArrowheads="1"/>
          </p:cNvSpPr>
          <p:nvPr>
            <p:ph type="body" idx="1"/>
          </p:nvPr>
        </p:nvSpPr>
        <p:spPr>
          <a:xfrm>
            <a:off x="179512" y="1484784"/>
            <a:ext cx="8540750" cy="4194175"/>
          </a:xfrm>
        </p:spPr>
        <p:txBody>
          <a:bodyPr/>
          <a:lstStyle/>
          <a:p>
            <a:pPr eaLnBrk="1" hangingPunct="1">
              <a:buNone/>
            </a:pPr>
            <a:r>
              <a:rPr lang="en-US" altLang="zh-CN" sz="2800" b="1" dirty="0" smtClean="0">
                <a:solidFill>
                  <a:srgbClr val="000000"/>
                </a:solidFill>
                <a:latin typeface="楷体_GB2312" pitchFamily="49" charset="-122"/>
                <a:ea typeface="楷体_GB2312" pitchFamily="49" charset="-122"/>
              </a:rPr>
              <a:t>①</a:t>
            </a:r>
            <a:r>
              <a:rPr lang="zh-CN" altLang="en-US" sz="2800" b="1" dirty="0" smtClean="0">
                <a:solidFill>
                  <a:srgbClr val="000000"/>
                </a:solidFill>
                <a:latin typeface="楷体_GB2312" pitchFamily="49" charset="-122"/>
                <a:ea typeface="楷体_GB2312" pitchFamily="49" charset="-122"/>
              </a:rPr>
              <a:t>单极性编码</a:t>
            </a:r>
          </a:p>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电压是单极性</a:t>
            </a:r>
            <a:r>
              <a:rPr lang="en-US" altLang="zh-CN" sz="2800" b="1" dirty="0" smtClean="0">
                <a:solidFill>
                  <a:srgbClr val="000000"/>
                </a:solidFill>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高电平表示</a:t>
            </a:r>
            <a:r>
              <a:rPr lang="en-US" altLang="zh-CN" sz="2800" b="1" dirty="0" smtClean="0">
                <a:solidFill>
                  <a:srgbClr val="000000"/>
                </a:solidFill>
                <a:latin typeface="楷体_GB2312" pitchFamily="49" charset="-122"/>
                <a:ea typeface="楷体_GB2312" pitchFamily="49" charset="-122"/>
              </a:rPr>
              <a:t>1</a:t>
            </a:r>
            <a:r>
              <a:rPr lang="zh-CN" altLang="en-US" sz="2800" b="1" dirty="0" smtClean="0">
                <a:solidFill>
                  <a:srgbClr val="000000"/>
                </a:solidFill>
                <a:latin typeface="楷体_GB2312" pitchFamily="49" charset="-122"/>
                <a:ea typeface="楷体_GB2312" pitchFamily="49" charset="-122"/>
              </a:rPr>
              <a:t>、低电平表示</a:t>
            </a:r>
            <a:r>
              <a:rPr lang="en-US" altLang="zh-CN" sz="2800" b="1" dirty="0" smtClean="0">
                <a:solidFill>
                  <a:srgbClr val="000000"/>
                </a:solidFill>
                <a:latin typeface="楷体_GB2312" pitchFamily="49" charset="-122"/>
                <a:ea typeface="楷体_GB2312" pitchFamily="49" charset="-122"/>
              </a:rPr>
              <a:t>0</a:t>
            </a:r>
            <a:r>
              <a:rPr lang="zh-CN" altLang="en-US" sz="2800" b="1" dirty="0" smtClean="0">
                <a:solidFill>
                  <a:srgbClr val="000000"/>
                </a:solidFill>
                <a:latin typeface="楷体_GB2312" pitchFamily="49" charset="-122"/>
                <a:ea typeface="楷体_GB2312" pitchFamily="49" charset="-122"/>
              </a:rPr>
              <a:t>。缺点是有直流电平，要求带宽高，无法同步</a:t>
            </a:r>
            <a:r>
              <a:rPr lang="en-US" altLang="zh-CN" sz="2800" b="1" dirty="0" smtClean="0">
                <a:solidFill>
                  <a:srgbClr val="000000"/>
                </a:solidFill>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需依赖附加线</a:t>
            </a:r>
            <a:r>
              <a:rPr lang="en-US" altLang="zh-CN" sz="2800" b="1" dirty="0" smtClean="0">
                <a:solidFill>
                  <a:srgbClr val="000000"/>
                </a:solidFill>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a:t>
            </a:r>
          </a:p>
          <a:p>
            <a:pPr eaLnBrk="1" hangingPunct="1"/>
            <a:endParaRPr lang="en-US" altLang="zh-CN" b="1" dirty="0" smtClean="0">
              <a:latin typeface="黑体" pitchFamily="2" charset="-122"/>
            </a:endParaRPr>
          </a:p>
        </p:txBody>
      </p:sp>
      <p:pic>
        <p:nvPicPr>
          <p:cNvPr id="20483" name="Picture 4"/>
          <p:cNvPicPr>
            <a:picLocks noChangeAspect="1" noChangeArrowheads="1"/>
          </p:cNvPicPr>
          <p:nvPr/>
        </p:nvPicPr>
        <p:blipFill>
          <a:blip r:embed="rId2" cstate="print"/>
          <a:srcRect/>
          <a:stretch>
            <a:fillRect/>
          </a:stretch>
        </p:blipFill>
        <p:spPr bwMode="auto">
          <a:xfrm>
            <a:off x="1619250" y="3429000"/>
            <a:ext cx="6121400" cy="2719388"/>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10"/>
          <p:cNvSpPr/>
          <p:nvPr/>
        </p:nvSpPr>
        <p:spPr>
          <a:xfrm>
            <a:off x="2338736" y="692696"/>
            <a:ext cx="4044697" cy="707886"/>
          </a:xfrm>
          <a:prstGeom prst="rect">
            <a:avLst/>
          </a:prstGeom>
        </p:spPr>
        <p:txBody>
          <a:bodyPr wrap="none">
            <a:spAutoFit/>
          </a:bodyPr>
          <a:lstStyle/>
          <a:p>
            <a:pPr algn="ctr">
              <a:spcBef>
                <a:spcPct val="0"/>
              </a:spcBef>
            </a:pPr>
            <a:r>
              <a:rPr lang="zh-CN" altLang="en-US" sz="4000" b="1" dirty="0" smtClean="0">
                <a:solidFill>
                  <a:srgbClr val="C00000"/>
                </a:solidFill>
                <a:latin typeface="隶书" pitchFamily="49" charset="-122"/>
                <a:ea typeface="隶书" pitchFamily="49" charset="-122"/>
                <a:cs typeface="+mj-cs"/>
              </a:rPr>
              <a:t>数字</a:t>
            </a:r>
            <a:r>
              <a:rPr lang="en-US" altLang="zh-CN" sz="4000" b="1" dirty="0" smtClean="0">
                <a:solidFill>
                  <a:srgbClr val="C00000"/>
                </a:solidFill>
                <a:latin typeface="隶书" pitchFamily="49" charset="-122"/>
                <a:ea typeface="隶书" pitchFamily="49" charset="-122"/>
                <a:cs typeface="+mj-cs"/>
              </a:rPr>
              <a:t>—&gt;</a:t>
            </a:r>
            <a:r>
              <a:rPr lang="zh-CN" altLang="en-US" sz="4000" b="1" dirty="0" smtClean="0">
                <a:solidFill>
                  <a:srgbClr val="C00000"/>
                </a:solidFill>
                <a:latin typeface="隶书" pitchFamily="49" charset="-122"/>
                <a:ea typeface="隶书" pitchFamily="49" charset="-122"/>
                <a:cs typeface="+mj-cs"/>
              </a:rPr>
              <a:t>数字编码</a:t>
            </a:r>
            <a:endParaRPr lang="zh-CN" altLang="en-US" sz="4000" b="1" dirty="0">
              <a:solidFill>
                <a:srgbClr val="C00000"/>
              </a:solidFill>
              <a:latin typeface="隶书" pitchFamily="49" charset="-122"/>
              <a:ea typeface="隶书" pitchFamily="49" charset="-122"/>
              <a:cs typeface="+mj-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diamond(in)">
                                      <p:cBhvr>
                                        <p:cTn id="7" dur="500"/>
                                        <p:tgtEl>
                                          <p:spTgt spid="20482">
                                            <p:txEl>
                                              <p:pRg st="0" end="0"/>
                                            </p:txEl>
                                          </p:spTgt>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animEffect transition="in" filter="diamond(in)">
                                      <p:cBhvr>
                                        <p:cTn id="11" dur="500"/>
                                        <p:tgtEl>
                                          <p:spTgt spid="20482">
                                            <p:txEl>
                                              <p:pRg st="1" end="1"/>
                                            </p:txEl>
                                          </p:spTgt>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0483"/>
                                        </p:tgtEl>
                                        <p:attrNameLst>
                                          <p:attrName>style.visibility</p:attrName>
                                        </p:attrNameLst>
                                      </p:cBhvr>
                                      <p:to>
                                        <p:strVal val="visible"/>
                                      </p:to>
                                    </p:set>
                                    <p:anim calcmode="lin" valueType="num">
                                      <p:cBhvr additive="base">
                                        <p:cTn id="15" dur="3000" fill="hold"/>
                                        <p:tgtEl>
                                          <p:spTgt spid="20483"/>
                                        </p:tgtEl>
                                        <p:attrNameLst>
                                          <p:attrName>ppt_x</p:attrName>
                                        </p:attrNameLst>
                                      </p:cBhvr>
                                      <p:tavLst>
                                        <p:tav tm="0">
                                          <p:val>
                                            <p:strVal val="#ppt_x"/>
                                          </p:val>
                                        </p:tav>
                                        <p:tav tm="100000">
                                          <p:val>
                                            <p:strVal val="#ppt_x"/>
                                          </p:val>
                                        </p:tav>
                                      </p:tavLst>
                                    </p:anim>
                                    <p:anim calcmode="lin" valueType="num">
                                      <p:cBhvr additive="base">
                                        <p:cTn id="16" dur="3000" fill="hold"/>
                                        <p:tgtEl>
                                          <p:spTgt spid="204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Rot="1" noChangeArrowheads="1"/>
          </p:cNvSpPr>
          <p:nvPr>
            <p:ph type="body" idx="1"/>
          </p:nvPr>
        </p:nvSpPr>
        <p:spPr>
          <a:xfrm>
            <a:off x="323528" y="1340768"/>
            <a:ext cx="8540750" cy="4973637"/>
          </a:xfrm>
        </p:spPr>
        <p:txBody>
          <a:bodyPr>
            <a:normAutofit/>
          </a:bodyPr>
          <a:lstStyle/>
          <a:p>
            <a:pPr eaLnBrk="1" hangingPunct="1">
              <a:buClr>
                <a:srgbClr val="C00000"/>
              </a:buClr>
              <a:buNone/>
            </a:pPr>
            <a:r>
              <a:rPr lang="en-US" altLang="zh-CN" sz="2800" b="1" dirty="0" smtClean="0">
                <a:solidFill>
                  <a:srgbClr val="000000"/>
                </a:solidFill>
                <a:latin typeface="楷体_GB2312" pitchFamily="49" charset="-122"/>
                <a:ea typeface="楷体_GB2312" pitchFamily="49" charset="-122"/>
              </a:rPr>
              <a:t>②</a:t>
            </a:r>
            <a:r>
              <a:rPr lang="zh-CN" altLang="en-US" sz="2800" b="1" dirty="0" smtClean="0">
                <a:solidFill>
                  <a:srgbClr val="000000"/>
                </a:solidFill>
                <a:latin typeface="楷体_GB2312" pitchFamily="49" charset="-122"/>
                <a:ea typeface="楷体_GB2312" pitchFamily="49" charset="-122"/>
              </a:rPr>
              <a:t>极化编码</a:t>
            </a:r>
          </a:p>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极化编码采用两个电压：一个正电压，一个负电压。通过使用两个电压，减轻了单极性编码中的直流分量问题。</a:t>
            </a:r>
            <a:endParaRPr lang="en-US" altLang="zh-CN" sz="2800"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endParaRPr lang="zh-CN" altLang="en-US" sz="2800"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极化编码最常见的有三种：</a:t>
            </a:r>
            <a:endParaRPr lang="en-US" altLang="zh-CN" sz="2800" b="1" dirty="0" smtClean="0">
              <a:solidFill>
                <a:srgbClr val="000000"/>
              </a:solidFill>
              <a:latin typeface="楷体_GB2312" pitchFamily="49" charset="-122"/>
              <a:ea typeface="楷体_GB2312" pitchFamily="49" charset="-122"/>
            </a:endParaRPr>
          </a:p>
          <a:p>
            <a:pPr marL="514350" indent="-514350" eaLnBrk="1" hangingPunct="1">
              <a:buClr>
                <a:srgbClr val="C00000"/>
              </a:buClr>
              <a:buFont typeface="+mj-ea"/>
              <a:buAutoNum type="circleNumDbPlain"/>
            </a:pPr>
            <a:r>
              <a:rPr lang="zh-CN" altLang="en-US" sz="2800" b="1" dirty="0" smtClean="0">
                <a:solidFill>
                  <a:srgbClr val="000000"/>
                </a:solidFill>
                <a:latin typeface="楷体_GB2312" pitchFamily="49" charset="-122"/>
                <a:ea typeface="楷体_GB2312" pitchFamily="49" charset="-122"/>
              </a:rPr>
              <a:t>非归零编码（</a:t>
            </a:r>
            <a:r>
              <a:rPr lang="en-US" altLang="zh-CN" sz="2800" b="1" dirty="0" smtClean="0">
                <a:solidFill>
                  <a:srgbClr val="000000"/>
                </a:solidFill>
                <a:latin typeface="楷体_GB2312" pitchFamily="49" charset="-122"/>
                <a:ea typeface="楷体_GB2312" pitchFamily="49" charset="-122"/>
              </a:rPr>
              <a:t>NRZ</a:t>
            </a:r>
            <a:r>
              <a:rPr lang="zh-CN" altLang="en-US" sz="2800" b="1" dirty="0" smtClean="0">
                <a:solidFill>
                  <a:srgbClr val="000000"/>
                </a:solidFill>
                <a:latin typeface="楷体_GB2312" pitchFamily="49" charset="-122"/>
                <a:ea typeface="楷体_GB2312" pitchFamily="49" charset="-122"/>
              </a:rPr>
              <a:t>）</a:t>
            </a:r>
            <a:endParaRPr lang="en-US" altLang="zh-CN" sz="2800" b="1" dirty="0" smtClean="0">
              <a:solidFill>
                <a:srgbClr val="000000"/>
              </a:solidFill>
              <a:latin typeface="楷体_GB2312" pitchFamily="49" charset="-122"/>
              <a:ea typeface="楷体_GB2312" pitchFamily="49" charset="-122"/>
            </a:endParaRPr>
          </a:p>
          <a:p>
            <a:pPr marL="514350" indent="-514350" eaLnBrk="1" hangingPunct="1">
              <a:buClr>
                <a:srgbClr val="C00000"/>
              </a:buClr>
              <a:buFont typeface="+mj-ea"/>
              <a:buAutoNum type="circleNumDbPlain"/>
            </a:pPr>
            <a:r>
              <a:rPr lang="zh-CN" altLang="en-US" sz="2800" b="1" dirty="0" smtClean="0">
                <a:solidFill>
                  <a:srgbClr val="000000"/>
                </a:solidFill>
                <a:latin typeface="楷体_GB2312" pitchFamily="49" charset="-122"/>
                <a:ea typeface="楷体_GB2312" pitchFamily="49" charset="-122"/>
              </a:rPr>
              <a:t>归零编码</a:t>
            </a:r>
            <a:r>
              <a:rPr lang="en-US" altLang="zh-CN" sz="2800" b="1" dirty="0" smtClean="0">
                <a:solidFill>
                  <a:srgbClr val="000000"/>
                </a:solidFill>
                <a:latin typeface="楷体_GB2312" pitchFamily="49" charset="-122"/>
                <a:ea typeface="楷体_GB2312" pitchFamily="49" charset="-122"/>
              </a:rPr>
              <a:t>(RZ)</a:t>
            </a:r>
          </a:p>
          <a:p>
            <a:pPr marL="514350" indent="-514350" eaLnBrk="1" hangingPunct="1">
              <a:buClr>
                <a:srgbClr val="C00000"/>
              </a:buClr>
              <a:buFont typeface="+mj-ea"/>
              <a:buAutoNum type="circleNumDbPlain"/>
            </a:pPr>
            <a:r>
              <a:rPr lang="zh-CN" altLang="en-US" sz="2800" b="1" dirty="0" smtClean="0">
                <a:solidFill>
                  <a:srgbClr val="000000"/>
                </a:solidFill>
                <a:latin typeface="楷体_GB2312" pitchFamily="49" charset="-122"/>
                <a:ea typeface="楷体_GB2312" pitchFamily="49" charset="-122"/>
              </a:rPr>
              <a:t>双相位码。</a:t>
            </a:r>
            <a:r>
              <a:rPr lang="zh-CN" altLang="en-US" sz="2800" dirty="0" smtClean="0">
                <a:latin typeface="楷体_GB2312" pitchFamily="49" charset="-122"/>
                <a:ea typeface="楷体_GB2312" pitchFamily="49" charset="-122"/>
              </a:rPr>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0" name="Rectangle 9"/>
          <p:cNvSpPr/>
          <p:nvPr/>
        </p:nvSpPr>
        <p:spPr>
          <a:xfrm>
            <a:off x="2339752" y="404664"/>
            <a:ext cx="4044697" cy="707886"/>
          </a:xfrm>
          <a:prstGeom prst="rect">
            <a:avLst/>
          </a:prstGeom>
        </p:spPr>
        <p:txBody>
          <a:bodyPr wrap="none">
            <a:spAutoFit/>
          </a:bodyPr>
          <a:lstStyle/>
          <a:p>
            <a:pPr algn="ctr">
              <a:spcBef>
                <a:spcPct val="0"/>
              </a:spcBef>
            </a:pPr>
            <a:r>
              <a:rPr lang="zh-CN" altLang="en-US" sz="4000" b="1" dirty="0" smtClean="0">
                <a:solidFill>
                  <a:srgbClr val="C00000"/>
                </a:solidFill>
                <a:latin typeface="隶书" pitchFamily="49" charset="-122"/>
                <a:ea typeface="隶书" pitchFamily="49" charset="-122"/>
                <a:cs typeface="+mj-cs"/>
              </a:rPr>
              <a:t>数字</a:t>
            </a:r>
            <a:r>
              <a:rPr lang="en-US" altLang="zh-CN" sz="4000" b="1" dirty="0" smtClean="0">
                <a:solidFill>
                  <a:srgbClr val="C00000"/>
                </a:solidFill>
                <a:latin typeface="隶书" pitchFamily="49" charset="-122"/>
                <a:ea typeface="隶书" pitchFamily="49" charset="-122"/>
                <a:cs typeface="+mj-cs"/>
              </a:rPr>
              <a:t>—&gt;</a:t>
            </a:r>
            <a:r>
              <a:rPr lang="zh-CN" altLang="en-US" sz="4000" b="1" dirty="0" smtClean="0">
                <a:solidFill>
                  <a:srgbClr val="C00000"/>
                </a:solidFill>
                <a:latin typeface="隶书" pitchFamily="49" charset="-122"/>
                <a:ea typeface="隶书" pitchFamily="49" charset="-122"/>
                <a:cs typeface="+mj-cs"/>
              </a:rPr>
              <a:t>数字编码</a:t>
            </a:r>
            <a:endParaRPr lang="zh-CN" altLang="en-US" sz="4000" b="1" dirty="0">
              <a:solidFill>
                <a:srgbClr val="C00000"/>
              </a:solidFill>
              <a:latin typeface="隶书" pitchFamily="49" charset="-122"/>
              <a:ea typeface="隶书" pitchFamily="49" charset="-122"/>
              <a:cs typeface="+mj-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diamond(in)">
                                      <p:cBhvr>
                                        <p:cTn id="7" dur="500"/>
                                        <p:tgtEl>
                                          <p:spTgt spid="21506">
                                            <p:txEl>
                                              <p:pRg st="0" end="0"/>
                                            </p:txEl>
                                          </p:spTgt>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animEffect transition="in" filter="diamond(in)">
                                      <p:cBhvr>
                                        <p:cTn id="11" dur="500"/>
                                        <p:tgtEl>
                                          <p:spTgt spid="21506">
                                            <p:txEl>
                                              <p:pRg st="1" end="1"/>
                                            </p:txEl>
                                          </p:spTgt>
                                        </p:tgtEl>
                                      </p:cBhvr>
                                    </p:animEffect>
                                  </p:childTnLst>
                                </p:cTn>
                              </p:par>
                            </p:childTnLst>
                          </p:cTn>
                        </p:par>
                        <p:par>
                          <p:cTn id="12" fill="hold">
                            <p:stCondLst>
                              <p:cond delay="1000"/>
                            </p:stCondLst>
                            <p:childTnLst>
                              <p:par>
                                <p:cTn id="13" presetID="8" presetClass="entr" presetSubtype="16" fill="hold" grpId="0" nodeType="afterEffect">
                                  <p:stCondLst>
                                    <p:cond delay="0"/>
                                  </p:stCondLst>
                                  <p:childTnLst>
                                    <p:set>
                                      <p:cBhvr>
                                        <p:cTn id="14" dur="1" fill="hold">
                                          <p:stCondLst>
                                            <p:cond delay="0"/>
                                          </p:stCondLst>
                                        </p:cTn>
                                        <p:tgtEl>
                                          <p:spTgt spid="21506">
                                            <p:txEl>
                                              <p:pRg st="3" end="3"/>
                                            </p:txEl>
                                          </p:spTgt>
                                        </p:tgtEl>
                                        <p:attrNameLst>
                                          <p:attrName>style.visibility</p:attrName>
                                        </p:attrNameLst>
                                      </p:cBhvr>
                                      <p:to>
                                        <p:strVal val="visible"/>
                                      </p:to>
                                    </p:set>
                                    <p:animEffect transition="in" filter="diamond(in)">
                                      <p:cBhvr>
                                        <p:cTn id="15" dur="500"/>
                                        <p:tgtEl>
                                          <p:spTgt spid="21506">
                                            <p:txEl>
                                              <p:pRg st="3" end="3"/>
                                            </p:txEl>
                                          </p:spTgt>
                                        </p:tgtEl>
                                      </p:cBhvr>
                                    </p:animEffect>
                                  </p:childTnLst>
                                </p:cTn>
                              </p:par>
                            </p:childTnLst>
                          </p:cTn>
                        </p:par>
                        <p:par>
                          <p:cTn id="16" fill="hold">
                            <p:stCondLst>
                              <p:cond delay="1500"/>
                            </p:stCondLst>
                            <p:childTnLst>
                              <p:par>
                                <p:cTn id="17" presetID="8" presetClass="entr" presetSubtype="16" fill="hold" grpId="0" nodeType="afterEffect">
                                  <p:stCondLst>
                                    <p:cond delay="0"/>
                                  </p:stCondLst>
                                  <p:childTnLst>
                                    <p:set>
                                      <p:cBhvr>
                                        <p:cTn id="18" dur="1" fill="hold">
                                          <p:stCondLst>
                                            <p:cond delay="0"/>
                                          </p:stCondLst>
                                        </p:cTn>
                                        <p:tgtEl>
                                          <p:spTgt spid="21506">
                                            <p:txEl>
                                              <p:pRg st="4" end="4"/>
                                            </p:txEl>
                                          </p:spTgt>
                                        </p:tgtEl>
                                        <p:attrNameLst>
                                          <p:attrName>style.visibility</p:attrName>
                                        </p:attrNameLst>
                                      </p:cBhvr>
                                      <p:to>
                                        <p:strVal val="visible"/>
                                      </p:to>
                                    </p:set>
                                    <p:animEffect transition="in" filter="diamond(in)">
                                      <p:cBhvr>
                                        <p:cTn id="19" dur="500"/>
                                        <p:tgtEl>
                                          <p:spTgt spid="21506">
                                            <p:txEl>
                                              <p:pRg st="4" end="4"/>
                                            </p:txEl>
                                          </p:spTgt>
                                        </p:tgtEl>
                                      </p:cBhvr>
                                    </p:animEffect>
                                  </p:childTnLst>
                                </p:cTn>
                              </p:par>
                            </p:childTnLst>
                          </p:cTn>
                        </p:par>
                        <p:par>
                          <p:cTn id="20" fill="hold">
                            <p:stCondLst>
                              <p:cond delay="2000"/>
                            </p:stCondLst>
                            <p:childTnLst>
                              <p:par>
                                <p:cTn id="21" presetID="8" presetClass="entr" presetSubtype="16" fill="hold" grpId="0" nodeType="afterEffect">
                                  <p:stCondLst>
                                    <p:cond delay="0"/>
                                  </p:stCondLst>
                                  <p:childTnLst>
                                    <p:set>
                                      <p:cBhvr>
                                        <p:cTn id="22" dur="1" fill="hold">
                                          <p:stCondLst>
                                            <p:cond delay="0"/>
                                          </p:stCondLst>
                                        </p:cTn>
                                        <p:tgtEl>
                                          <p:spTgt spid="21506">
                                            <p:txEl>
                                              <p:pRg st="5" end="5"/>
                                            </p:txEl>
                                          </p:spTgt>
                                        </p:tgtEl>
                                        <p:attrNameLst>
                                          <p:attrName>style.visibility</p:attrName>
                                        </p:attrNameLst>
                                      </p:cBhvr>
                                      <p:to>
                                        <p:strVal val="visible"/>
                                      </p:to>
                                    </p:set>
                                    <p:animEffect transition="in" filter="diamond(in)">
                                      <p:cBhvr>
                                        <p:cTn id="23" dur="500"/>
                                        <p:tgtEl>
                                          <p:spTgt spid="21506">
                                            <p:txEl>
                                              <p:pRg st="5" end="5"/>
                                            </p:txEl>
                                          </p:spTgt>
                                        </p:tgtEl>
                                      </p:cBhvr>
                                    </p:animEffect>
                                  </p:childTnLst>
                                </p:cTn>
                              </p:par>
                            </p:childTnLst>
                          </p:cTn>
                        </p:par>
                        <p:par>
                          <p:cTn id="24" fill="hold">
                            <p:stCondLst>
                              <p:cond delay="2500"/>
                            </p:stCondLst>
                            <p:childTnLst>
                              <p:par>
                                <p:cTn id="25" presetID="8" presetClass="entr" presetSubtype="16" fill="hold" grpId="0" nodeType="afterEffect">
                                  <p:stCondLst>
                                    <p:cond delay="0"/>
                                  </p:stCondLst>
                                  <p:childTnLst>
                                    <p:set>
                                      <p:cBhvr>
                                        <p:cTn id="26" dur="1" fill="hold">
                                          <p:stCondLst>
                                            <p:cond delay="0"/>
                                          </p:stCondLst>
                                        </p:cTn>
                                        <p:tgtEl>
                                          <p:spTgt spid="21506">
                                            <p:txEl>
                                              <p:pRg st="6" end="6"/>
                                            </p:txEl>
                                          </p:spTgt>
                                        </p:tgtEl>
                                        <p:attrNameLst>
                                          <p:attrName>style.visibility</p:attrName>
                                        </p:attrNameLst>
                                      </p:cBhvr>
                                      <p:to>
                                        <p:strVal val="visible"/>
                                      </p:to>
                                    </p:set>
                                    <p:animEffect transition="in" filter="diamond(in)">
                                      <p:cBhvr>
                                        <p:cTn id="27" dur="500"/>
                                        <p:tgtEl>
                                          <p:spTgt spid="215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4"/>
          <p:cNvPicPr>
            <a:picLocks noChangeAspect="1" noChangeArrowheads="1"/>
          </p:cNvPicPr>
          <p:nvPr/>
        </p:nvPicPr>
        <p:blipFill>
          <a:blip r:embed="rId2" cstate="print"/>
          <a:srcRect/>
          <a:stretch>
            <a:fillRect/>
          </a:stretch>
        </p:blipFill>
        <p:spPr bwMode="auto">
          <a:xfrm>
            <a:off x="755576" y="2132856"/>
            <a:ext cx="7559675" cy="3638550"/>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764704"/>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Text Box 8"/>
          <p:cNvSpPr txBox="1">
            <a:spLocks noChangeArrowheads="1"/>
          </p:cNvSpPr>
          <p:nvPr/>
        </p:nvSpPr>
        <p:spPr bwMode="auto">
          <a:xfrm>
            <a:off x="1043608" y="1124744"/>
            <a:ext cx="7416800" cy="584775"/>
          </a:xfrm>
          <a:prstGeom prst="rect">
            <a:avLst/>
          </a:prstGeom>
          <a:noFill/>
          <a:ln w="9525">
            <a:noFill/>
            <a:miter lim="800000"/>
            <a:headEnd/>
            <a:tailEnd/>
          </a:ln>
        </p:spPr>
        <p:txBody>
          <a:bodyPr wrap="square">
            <a:spAutoFit/>
          </a:bodyPr>
          <a:lstStyle/>
          <a:p>
            <a:pPr algn="ctr"/>
            <a:r>
              <a:rPr lang="zh-CN" altLang="en-US" sz="3200" b="1" dirty="0" smtClean="0">
                <a:solidFill>
                  <a:srgbClr val="C00000"/>
                </a:solidFill>
              </a:rPr>
              <a:t>非归零编码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additive="base">
                                        <p:cTn id="7" dur="500" fill="hold"/>
                                        <p:tgtEl>
                                          <p:spTgt spid="22531"/>
                                        </p:tgtEl>
                                        <p:attrNameLst>
                                          <p:attrName>ppt_x</p:attrName>
                                        </p:attrNameLst>
                                      </p:cBhvr>
                                      <p:tavLst>
                                        <p:tav tm="0">
                                          <p:val>
                                            <p:strVal val="#ppt_x"/>
                                          </p:val>
                                        </p:tav>
                                        <p:tav tm="100000">
                                          <p:val>
                                            <p:strVal val="#ppt_x"/>
                                          </p:val>
                                        </p:tav>
                                      </p:tavLst>
                                    </p:anim>
                                    <p:anim calcmode="lin" valueType="num">
                                      <p:cBhvr additive="base">
                                        <p:cTn id="8"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Rot="1" noChangeArrowheads="1"/>
          </p:cNvSpPr>
          <p:nvPr>
            <p:ph type="body" idx="1"/>
          </p:nvPr>
        </p:nvSpPr>
        <p:spPr>
          <a:xfrm>
            <a:off x="611560" y="1772816"/>
            <a:ext cx="7992888" cy="4752528"/>
          </a:xfrm>
        </p:spPr>
        <p:txBody>
          <a:bodyPr>
            <a:normAutofit/>
          </a:bodyPr>
          <a:lstStyle/>
          <a:p>
            <a:pPr eaLnBrk="1" hangingPunct="1"/>
            <a:r>
              <a:rPr lang="zh-CN" altLang="en-US" sz="3000" b="1" dirty="0" smtClean="0">
                <a:solidFill>
                  <a:srgbClr val="C00000"/>
                </a:solidFill>
                <a:latin typeface="楷体_GB2312" pitchFamily="49" charset="-122"/>
                <a:ea typeface="楷体_GB2312" pitchFamily="49" charset="-122"/>
              </a:rPr>
              <a:t>双相位编码</a:t>
            </a:r>
            <a:r>
              <a:rPr lang="zh-CN" altLang="en-US" sz="3000" b="1" dirty="0" smtClean="0">
                <a:solidFill>
                  <a:srgbClr val="000000"/>
                </a:solidFill>
                <a:latin typeface="楷体_GB2312" pitchFamily="49" charset="-122"/>
                <a:ea typeface="楷体_GB2312" pitchFamily="49" charset="-122"/>
              </a:rPr>
              <a:t>中，信号在每比特间隙的中间发生改变但并不归零，而是转为相反的一极。</a:t>
            </a:r>
            <a:endParaRPr lang="en-US" altLang="zh-CN" sz="3000" b="1" dirty="0" smtClean="0">
              <a:solidFill>
                <a:srgbClr val="000000"/>
              </a:solidFill>
              <a:latin typeface="楷体_GB2312" pitchFamily="49" charset="-122"/>
              <a:ea typeface="楷体_GB2312" pitchFamily="49" charset="-122"/>
            </a:endParaRPr>
          </a:p>
          <a:p>
            <a:pPr eaLnBrk="1" hangingPunct="1"/>
            <a:endParaRPr lang="en-US" altLang="zh-CN" sz="3000" b="1" dirty="0" smtClean="0">
              <a:solidFill>
                <a:srgbClr val="000000"/>
              </a:solidFill>
              <a:latin typeface="楷体_GB2312" pitchFamily="49" charset="-122"/>
              <a:ea typeface="楷体_GB2312" pitchFamily="49" charset="-122"/>
            </a:endParaRPr>
          </a:p>
          <a:p>
            <a:pPr eaLnBrk="1" hangingPunct="1"/>
            <a:r>
              <a:rPr lang="zh-CN" altLang="en-US" sz="3000" b="1" dirty="0" smtClean="0">
                <a:solidFill>
                  <a:srgbClr val="000000"/>
                </a:solidFill>
                <a:latin typeface="楷体_GB2312" pitchFamily="49" charset="-122"/>
                <a:ea typeface="楷体_GB2312" pitchFamily="49" charset="-122"/>
              </a:rPr>
              <a:t>各比特中间的跳变可用于</a:t>
            </a:r>
            <a:r>
              <a:rPr lang="zh-CN" altLang="en-US" sz="3000" b="1" dirty="0" smtClean="0">
                <a:solidFill>
                  <a:srgbClr val="C00000"/>
                </a:solidFill>
                <a:latin typeface="楷体_GB2312" pitchFamily="49" charset="-122"/>
                <a:ea typeface="楷体_GB2312" pitchFamily="49" charset="-122"/>
              </a:rPr>
              <a:t>同步</a:t>
            </a:r>
            <a:r>
              <a:rPr lang="zh-CN" altLang="en-US" sz="3000" b="1" dirty="0" smtClean="0">
                <a:solidFill>
                  <a:srgbClr val="000000"/>
                </a:solidFill>
                <a:latin typeface="楷体_GB2312" pitchFamily="49" charset="-122"/>
                <a:ea typeface="楷体_GB2312" pitchFamily="49" charset="-122"/>
              </a:rPr>
              <a:t>。</a:t>
            </a:r>
            <a:endParaRPr lang="en-US" altLang="zh-CN" sz="3000" b="1" dirty="0" smtClean="0">
              <a:solidFill>
                <a:srgbClr val="000000"/>
              </a:solidFill>
              <a:latin typeface="楷体_GB2312" pitchFamily="49" charset="-122"/>
              <a:ea typeface="楷体_GB2312" pitchFamily="49" charset="-122"/>
            </a:endParaRPr>
          </a:p>
          <a:p>
            <a:pPr eaLnBrk="1" hangingPunct="1"/>
            <a:endParaRPr lang="en-US" altLang="zh-CN" sz="3000" b="1" dirty="0" smtClean="0">
              <a:solidFill>
                <a:srgbClr val="000000"/>
              </a:solidFill>
              <a:latin typeface="楷体_GB2312" pitchFamily="49" charset="-122"/>
              <a:ea typeface="楷体_GB2312" pitchFamily="49" charset="-122"/>
            </a:endParaRPr>
          </a:p>
          <a:p>
            <a:pPr eaLnBrk="1" hangingPunct="1"/>
            <a:r>
              <a:rPr lang="zh-CN" altLang="en-US" sz="3000" b="1" dirty="0" smtClean="0">
                <a:solidFill>
                  <a:srgbClr val="000000"/>
                </a:solidFill>
                <a:latin typeface="楷体_GB2312" pitchFamily="49" charset="-122"/>
                <a:ea typeface="楷体_GB2312" pitchFamily="49" charset="-122"/>
              </a:rPr>
              <a:t>双相位编码有两种方式：</a:t>
            </a:r>
            <a:endParaRPr lang="en-US" altLang="zh-CN" sz="3000" b="1" dirty="0" smtClean="0">
              <a:solidFill>
                <a:srgbClr val="000000"/>
              </a:solidFill>
              <a:latin typeface="楷体_GB2312" pitchFamily="49" charset="-122"/>
              <a:ea typeface="楷体_GB2312" pitchFamily="49" charset="-122"/>
            </a:endParaRPr>
          </a:p>
          <a:p>
            <a:pPr eaLnBrk="1" hangingPunct="1">
              <a:buNone/>
            </a:pPr>
            <a:r>
              <a:rPr lang="en-US" altLang="zh-CN" b="1" dirty="0" smtClean="0">
                <a:solidFill>
                  <a:srgbClr val="000000"/>
                </a:solidFill>
                <a:latin typeface="宋体" charset="-122"/>
              </a:rPr>
              <a:t>  </a:t>
            </a:r>
            <a:r>
              <a:rPr lang="zh-CN" altLang="en-US" sz="2400" b="1" dirty="0" smtClean="0">
                <a:solidFill>
                  <a:srgbClr val="000000"/>
                </a:solidFill>
                <a:latin typeface="宋体" charset="-122"/>
              </a:rPr>
              <a:t>曼彻斯特编码</a:t>
            </a:r>
            <a:endParaRPr lang="en-US" altLang="zh-CN" sz="2400" b="1" dirty="0" smtClean="0">
              <a:solidFill>
                <a:srgbClr val="000000"/>
              </a:solidFill>
              <a:latin typeface="宋体" charset="-122"/>
            </a:endParaRPr>
          </a:p>
          <a:p>
            <a:pPr eaLnBrk="1" hangingPunct="1">
              <a:buNone/>
            </a:pPr>
            <a:r>
              <a:rPr lang="en-US" altLang="zh-CN" sz="2400" b="1" dirty="0" smtClean="0">
                <a:solidFill>
                  <a:srgbClr val="000000"/>
                </a:solidFill>
                <a:latin typeface="宋体" charset="-122"/>
              </a:rPr>
              <a:t>   </a:t>
            </a:r>
            <a:r>
              <a:rPr lang="zh-CN" altLang="en-US" sz="2400" b="1" dirty="0" smtClean="0">
                <a:solidFill>
                  <a:srgbClr val="000000"/>
                </a:solidFill>
                <a:latin typeface="宋体" charset="-122"/>
              </a:rPr>
              <a:t>差分曼彻斯特编码</a:t>
            </a:r>
            <a:r>
              <a:rPr lang="zh-CN" altLang="en-US" sz="2400" b="1" dirty="0" smtClean="0">
                <a:latin typeface="宋体" charset="-122"/>
              </a:rPr>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836712"/>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0" name="Text Box 8"/>
          <p:cNvSpPr txBox="1">
            <a:spLocks noChangeArrowheads="1"/>
          </p:cNvSpPr>
          <p:nvPr/>
        </p:nvSpPr>
        <p:spPr bwMode="auto">
          <a:xfrm>
            <a:off x="683568" y="1052736"/>
            <a:ext cx="7416800" cy="584775"/>
          </a:xfrm>
          <a:prstGeom prst="rect">
            <a:avLst/>
          </a:prstGeom>
          <a:noFill/>
          <a:ln w="9525">
            <a:noFill/>
            <a:miter lim="800000"/>
            <a:headEnd/>
            <a:tailEnd/>
          </a:ln>
        </p:spPr>
        <p:txBody>
          <a:bodyPr wrap="square">
            <a:spAutoFit/>
          </a:bodyPr>
          <a:lstStyle/>
          <a:p>
            <a:pPr algn="ctr"/>
            <a:r>
              <a:rPr lang="zh-CN" altLang="en-US" sz="3200" b="1" dirty="0" smtClean="0">
                <a:solidFill>
                  <a:srgbClr val="C00000"/>
                </a:solidFill>
              </a:rPr>
              <a:t>双相位编码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diamond(in)">
                                      <p:cBhvr>
                                        <p:cTn id="7" dur="1000"/>
                                        <p:tgtEl>
                                          <p:spTgt spid="23554">
                                            <p:txEl>
                                              <p:pRg st="0" end="0"/>
                                            </p:txEl>
                                          </p:spTgt>
                                        </p:tgtEl>
                                      </p:cBhvr>
                                    </p:animEffect>
                                  </p:childTnLst>
                                </p:cTn>
                              </p:par>
                            </p:childTnLst>
                          </p:cTn>
                        </p:par>
                        <p:par>
                          <p:cTn id="8" fill="hold">
                            <p:stCondLst>
                              <p:cond delay="1000"/>
                            </p:stCondLst>
                            <p:childTnLst>
                              <p:par>
                                <p:cTn id="9" presetID="8" presetClass="entr" presetSubtype="16" fill="hold" grpId="0" nodeType="after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animEffect transition="in" filter="diamond(in)">
                                      <p:cBhvr>
                                        <p:cTn id="11" dur="1000"/>
                                        <p:tgtEl>
                                          <p:spTgt spid="23554">
                                            <p:txEl>
                                              <p:pRg st="2" end="2"/>
                                            </p:txEl>
                                          </p:spTgt>
                                        </p:tgtEl>
                                      </p:cBhvr>
                                    </p:animEffect>
                                  </p:childTnLst>
                                </p:cTn>
                              </p:par>
                            </p:childTnLst>
                          </p:cTn>
                        </p:par>
                        <p:par>
                          <p:cTn id="12" fill="hold">
                            <p:stCondLst>
                              <p:cond delay="2000"/>
                            </p:stCondLst>
                            <p:childTnLst>
                              <p:par>
                                <p:cTn id="13" presetID="8" presetClass="entr" presetSubtype="16" fill="hold" grpId="0" nodeType="afterEffect">
                                  <p:stCondLst>
                                    <p:cond delay="0"/>
                                  </p:stCondLst>
                                  <p:childTnLst>
                                    <p:set>
                                      <p:cBhvr>
                                        <p:cTn id="14" dur="1" fill="hold">
                                          <p:stCondLst>
                                            <p:cond delay="0"/>
                                          </p:stCondLst>
                                        </p:cTn>
                                        <p:tgtEl>
                                          <p:spTgt spid="23554">
                                            <p:txEl>
                                              <p:pRg st="4" end="4"/>
                                            </p:txEl>
                                          </p:spTgt>
                                        </p:tgtEl>
                                        <p:attrNameLst>
                                          <p:attrName>style.visibility</p:attrName>
                                        </p:attrNameLst>
                                      </p:cBhvr>
                                      <p:to>
                                        <p:strVal val="visible"/>
                                      </p:to>
                                    </p:set>
                                    <p:animEffect transition="in" filter="diamond(in)">
                                      <p:cBhvr>
                                        <p:cTn id="15" dur="1000"/>
                                        <p:tgtEl>
                                          <p:spTgt spid="23554">
                                            <p:txEl>
                                              <p:pRg st="4" end="4"/>
                                            </p:txEl>
                                          </p:spTgt>
                                        </p:tgtEl>
                                      </p:cBhvr>
                                    </p:animEffect>
                                  </p:childTnLst>
                                </p:cTn>
                              </p:par>
                            </p:childTnLst>
                          </p:cTn>
                        </p:par>
                        <p:par>
                          <p:cTn id="16" fill="hold">
                            <p:stCondLst>
                              <p:cond delay="3000"/>
                            </p:stCondLst>
                            <p:childTnLst>
                              <p:par>
                                <p:cTn id="17" presetID="8" presetClass="entr" presetSubtype="16" fill="hold" grpId="0" nodeType="afterEffect">
                                  <p:stCondLst>
                                    <p:cond delay="0"/>
                                  </p:stCondLst>
                                  <p:childTnLst>
                                    <p:set>
                                      <p:cBhvr>
                                        <p:cTn id="18" dur="1" fill="hold">
                                          <p:stCondLst>
                                            <p:cond delay="0"/>
                                          </p:stCondLst>
                                        </p:cTn>
                                        <p:tgtEl>
                                          <p:spTgt spid="23554">
                                            <p:txEl>
                                              <p:pRg st="5" end="5"/>
                                            </p:txEl>
                                          </p:spTgt>
                                        </p:tgtEl>
                                        <p:attrNameLst>
                                          <p:attrName>style.visibility</p:attrName>
                                        </p:attrNameLst>
                                      </p:cBhvr>
                                      <p:to>
                                        <p:strVal val="visible"/>
                                      </p:to>
                                    </p:set>
                                    <p:animEffect transition="in" filter="diamond(in)">
                                      <p:cBhvr>
                                        <p:cTn id="19" dur="1000"/>
                                        <p:tgtEl>
                                          <p:spTgt spid="23554">
                                            <p:txEl>
                                              <p:pRg st="5" end="5"/>
                                            </p:txEl>
                                          </p:spTgt>
                                        </p:tgtEl>
                                      </p:cBhvr>
                                    </p:animEffect>
                                  </p:childTnLst>
                                </p:cTn>
                              </p:par>
                            </p:childTnLst>
                          </p:cTn>
                        </p:par>
                        <p:par>
                          <p:cTn id="20" fill="hold">
                            <p:stCondLst>
                              <p:cond delay="4000"/>
                            </p:stCondLst>
                            <p:childTnLst>
                              <p:par>
                                <p:cTn id="21" presetID="8" presetClass="entr" presetSubtype="16" fill="hold" grpId="0" nodeType="afterEffect">
                                  <p:stCondLst>
                                    <p:cond delay="0"/>
                                  </p:stCondLst>
                                  <p:childTnLst>
                                    <p:set>
                                      <p:cBhvr>
                                        <p:cTn id="22" dur="1" fill="hold">
                                          <p:stCondLst>
                                            <p:cond delay="0"/>
                                          </p:stCondLst>
                                        </p:cTn>
                                        <p:tgtEl>
                                          <p:spTgt spid="23554">
                                            <p:txEl>
                                              <p:pRg st="6" end="6"/>
                                            </p:txEl>
                                          </p:spTgt>
                                        </p:tgtEl>
                                        <p:attrNameLst>
                                          <p:attrName>style.visibility</p:attrName>
                                        </p:attrNameLst>
                                      </p:cBhvr>
                                      <p:to>
                                        <p:strVal val="visible"/>
                                      </p:to>
                                    </p:set>
                                    <p:animEffect transition="in" filter="diamond(in)">
                                      <p:cBhvr>
                                        <p:cTn id="23" dur="1000"/>
                                        <p:tgtEl>
                                          <p:spTgt spid="235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Rot="1" noChangeArrowheads="1"/>
          </p:cNvSpPr>
          <p:nvPr>
            <p:ph type="body" idx="1"/>
          </p:nvPr>
        </p:nvSpPr>
        <p:spPr>
          <a:xfrm>
            <a:off x="179512" y="1268760"/>
            <a:ext cx="8713787" cy="4968875"/>
          </a:xfrm>
        </p:spPr>
        <p:txBody>
          <a:bodyPr/>
          <a:lstStyle/>
          <a:p>
            <a:pPr eaLnBrk="1" hangingPunct="1"/>
            <a:r>
              <a:rPr lang="zh-CN" altLang="en-US" b="1" dirty="0" smtClean="0">
                <a:solidFill>
                  <a:srgbClr val="C00000"/>
                </a:solidFill>
                <a:latin typeface="楷体_GB2312" pitchFamily="49" charset="-122"/>
                <a:ea typeface="楷体_GB2312" pitchFamily="49" charset="-122"/>
              </a:rPr>
              <a:t>曼彻斯特编码</a:t>
            </a:r>
            <a:r>
              <a:rPr lang="zh-CN" altLang="en-US" b="1" dirty="0" smtClean="0">
                <a:solidFill>
                  <a:srgbClr val="000000"/>
                </a:solidFill>
                <a:latin typeface="楷体_GB2312" pitchFamily="49" charset="-122"/>
                <a:ea typeface="楷体_GB2312" pitchFamily="49" charset="-122"/>
              </a:rPr>
              <a:t>在每个比特间隙中间引入跳变来表示不同的比特和同步信息。一个负电平到正电平的跳变代表比特</a:t>
            </a:r>
            <a:r>
              <a:rPr lang="en-US" altLang="zh-CN" b="1" dirty="0" smtClean="0">
                <a:solidFill>
                  <a:srgbClr val="000000"/>
                </a:solidFill>
                <a:latin typeface="楷体_GB2312" pitchFamily="49" charset="-122"/>
                <a:ea typeface="楷体_GB2312" pitchFamily="49" charset="-122"/>
              </a:rPr>
              <a:t>1</a:t>
            </a:r>
            <a:r>
              <a:rPr lang="zh-CN" altLang="en-US" b="1" dirty="0" smtClean="0">
                <a:solidFill>
                  <a:srgbClr val="000000"/>
                </a:solidFill>
                <a:latin typeface="楷体_GB2312" pitchFamily="49" charset="-122"/>
                <a:ea typeface="楷体_GB2312" pitchFamily="49" charset="-122"/>
              </a:rPr>
              <a:t>，一个正电平到负电平的跳变代表比特</a:t>
            </a:r>
            <a:r>
              <a:rPr lang="en-US" altLang="zh-CN" b="1" dirty="0" smtClean="0">
                <a:solidFill>
                  <a:srgbClr val="000000"/>
                </a:solidFill>
                <a:latin typeface="楷体_GB2312" pitchFamily="49" charset="-122"/>
                <a:ea typeface="楷体_GB2312" pitchFamily="49" charset="-122"/>
              </a:rPr>
              <a:t>0</a:t>
            </a:r>
          </a:p>
          <a:p>
            <a:pPr eaLnBrk="1" hangingPunct="1"/>
            <a:endParaRPr lang="en-US" altLang="zh-CN" dirty="0" smtClean="0">
              <a:solidFill>
                <a:srgbClr val="000000"/>
              </a:solidFill>
              <a:latin typeface="楷体_GB2312" pitchFamily="49" charset="-122"/>
              <a:ea typeface="楷体_GB2312" pitchFamily="49" charset="-122"/>
            </a:endParaRPr>
          </a:p>
          <a:p>
            <a:pPr eaLnBrk="1" hangingPunct="1"/>
            <a:r>
              <a:rPr lang="zh-CN" altLang="en-US" b="1" dirty="0" smtClean="0">
                <a:solidFill>
                  <a:srgbClr val="C00000"/>
                </a:solidFill>
                <a:latin typeface="楷体_GB2312" pitchFamily="49" charset="-122"/>
                <a:ea typeface="楷体_GB2312" pitchFamily="49" charset="-122"/>
              </a:rPr>
              <a:t>差分曼彻斯特编码</a:t>
            </a:r>
            <a:r>
              <a:rPr lang="zh-CN" altLang="en-US" b="1" dirty="0" smtClean="0">
                <a:solidFill>
                  <a:srgbClr val="000000"/>
                </a:solidFill>
                <a:latin typeface="楷体_GB2312" pitchFamily="49" charset="-122"/>
                <a:ea typeface="楷体_GB2312" pitchFamily="49" charset="-122"/>
              </a:rPr>
              <a:t>中，比特间隙中间的跳变用于携带同步信息。每个比特间隙的开始位置有跳变代表比特</a:t>
            </a:r>
            <a:r>
              <a:rPr lang="en-US" altLang="zh-CN" b="1" dirty="0" smtClean="0">
                <a:solidFill>
                  <a:srgbClr val="000000"/>
                </a:solidFill>
                <a:latin typeface="楷体_GB2312" pitchFamily="49" charset="-122"/>
                <a:ea typeface="楷体_GB2312" pitchFamily="49" charset="-122"/>
              </a:rPr>
              <a:t>0</a:t>
            </a:r>
            <a:r>
              <a:rPr lang="zh-CN" altLang="en-US" b="1" dirty="0" smtClean="0">
                <a:solidFill>
                  <a:srgbClr val="000000"/>
                </a:solidFill>
                <a:latin typeface="楷体_GB2312" pitchFamily="49" charset="-122"/>
                <a:ea typeface="楷体_GB2312" pitchFamily="49" charset="-122"/>
              </a:rPr>
              <a:t>，没有跳变则代表比特</a:t>
            </a:r>
            <a:r>
              <a:rPr lang="en-US" altLang="zh-CN" b="1" dirty="0" smtClean="0">
                <a:solidFill>
                  <a:srgbClr val="000000"/>
                </a:solidFill>
                <a:latin typeface="楷体_GB2312" pitchFamily="49" charset="-122"/>
                <a:ea typeface="楷体_GB2312" pitchFamily="49" charset="-122"/>
              </a:rPr>
              <a:t>1</a:t>
            </a:r>
            <a:r>
              <a:rPr lang="zh-CN" altLang="en-US" b="1" dirty="0" smtClean="0">
                <a:solidFill>
                  <a:srgbClr val="000000"/>
                </a:solidFill>
              </a:rPr>
              <a:t>。</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836712"/>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box(in)">
                                      <p:cBhvr>
                                        <p:cTn id="7" dur="1000"/>
                                        <p:tgtEl>
                                          <p:spTgt spid="24578">
                                            <p:txEl>
                                              <p:pRg st="0" end="0"/>
                                            </p:txEl>
                                          </p:spTgt>
                                        </p:tgtEl>
                                      </p:cBhvr>
                                    </p:animEffect>
                                  </p:childTnLst>
                                </p:cTn>
                              </p:par>
                            </p:childTnLst>
                          </p:cTn>
                        </p:par>
                        <p:par>
                          <p:cTn id="8" fill="hold">
                            <p:stCondLst>
                              <p:cond delay="1000"/>
                            </p:stCondLst>
                            <p:childTnLst>
                              <p:par>
                                <p:cTn id="9" presetID="4" presetClass="entr" presetSubtype="16" fill="hold" grpId="0" nodeType="afterEffect">
                                  <p:stCondLst>
                                    <p:cond delay="0"/>
                                  </p:stCondLst>
                                  <p:childTnLst>
                                    <p:set>
                                      <p:cBhvr>
                                        <p:cTn id="10" dur="1" fill="hold">
                                          <p:stCondLst>
                                            <p:cond delay="0"/>
                                          </p:stCondLst>
                                        </p:cTn>
                                        <p:tgtEl>
                                          <p:spTgt spid="24578">
                                            <p:txEl>
                                              <p:pRg st="2" end="2"/>
                                            </p:txEl>
                                          </p:spTgt>
                                        </p:tgtEl>
                                        <p:attrNameLst>
                                          <p:attrName>style.visibility</p:attrName>
                                        </p:attrNameLst>
                                      </p:cBhvr>
                                      <p:to>
                                        <p:strVal val="visible"/>
                                      </p:to>
                                    </p:set>
                                    <p:animEffect transition="in" filter="box(in)">
                                      <p:cBhvr>
                                        <p:cTn id="11" dur="1000"/>
                                        <p:tgtEl>
                                          <p:spTgt spid="2457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曼彻斯特编码.bmp"/>
          <p:cNvPicPr>
            <a:picLocks noChangeAspect="1"/>
          </p:cNvPicPr>
          <p:nvPr/>
        </p:nvPicPr>
        <p:blipFill>
          <a:blip r:embed="rId2" cstate="print"/>
          <a:stretch>
            <a:fillRect/>
          </a:stretch>
        </p:blipFill>
        <p:spPr>
          <a:xfrm>
            <a:off x="683568" y="836712"/>
            <a:ext cx="7648575" cy="5010150"/>
          </a:xfrm>
          <a:prstGeom prst="rect">
            <a:avLst/>
          </a:prstGeom>
        </p:spPr>
      </p:pic>
      <p:sp>
        <p:nvSpPr>
          <p:cNvPr id="9" name="TextBox 8"/>
          <p:cNvSpPr txBox="1"/>
          <p:nvPr/>
        </p:nvSpPr>
        <p:spPr>
          <a:xfrm>
            <a:off x="179512" y="2708920"/>
            <a:ext cx="1569660" cy="369332"/>
          </a:xfrm>
          <a:prstGeom prst="rect">
            <a:avLst/>
          </a:prstGeom>
          <a:noFill/>
        </p:spPr>
        <p:txBody>
          <a:bodyPr wrap="none" rtlCol="0">
            <a:spAutoFit/>
          </a:bodyPr>
          <a:lstStyle/>
          <a:p>
            <a:r>
              <a:rPr lang="zh-CN" altLang="en-US" b="1" dirty="0" smtClean="0">
                <a:solidFill>
                  <a:srgbClr val="C00000"/>
                </a:solidFill>
              </a:rPr>
              <a:t>曼彻斯特编码</a:t>
            </a:r>
            <a:endParaRPr lang="zh-CN" altLang="en-US" b="1" dirty="0">
              <a:solidFill>
                <a:srgbClr val="C00000"/>
              </a:solidFill>
            </a:endParaRPr>
          </a:p>
        </p:txBody>
      </p:sp>
      <p:sp>
        <p:nvSpPr>
          <p:cNvPr id="10" name="TextBox 9"/>
          <p:cNvSpPr txBox="1"/>
          <p:nvPr/>
        </p:nvSpPr>
        <p:spPr>
          <a:xfrm>
            <a:off x="179512" y="4077072"/>
            <a:ext cx="1579278" cy="646331"/>
          </a:xfrm>
          <a:prstGeom prst="rect">
            <a:avLst/>
          </a:prstGeom>
          <a:noFill/>
        </p:spPr>
        <p:txBody>
          <a:bodyPr wrap="none" rtlCol="0">
            <a:spAutoFit/>
          </a:bodyPr>
          <a:lstStyle/>
          <a:p>
            <a:r>
              <a:rPr lang="zh-CN" altLang="en-US" b="1" dirty="0" smtClean="0">
                <a:solidFill>
                  <a:srgbClr val="C00000"/>
                </a:solidFill>
              </a:rPr>
              <a:t>差分曼彻斯特</a:t>
            </a:r>
            <a:endParaRPr lang="en-US" altLang="zh-CN" b="1" dirty="0" smtClean="0">
              <a:solidFill>
                <a:srgbClr val="C00000"/>
              </a:solidFill>
            </a:endParaRPr>
          </a:p>
          <a:p>
            <a:pPr algn="ctr"/>
            <a:r>
              <a:rPr lang="zh-CN" altLang="en-US" b="1" dirty="0" smtClean="0">
                <a:solidFill>
                  <a:srgbClr val="C00000"/>
                </a:solidFill>
              </a:rPr>
              <a:t>编码</a:t>
            </a:r>
            <a:endParaRPr lang="zh-CN" altLang="en-US" b="1" dirty="0">
              <a:solidFill>
                <a:srgbClr val="C00000"/>
              </a:solidFill>
            </a:endParaRPr>
          </a:p>
        </p:txBody>
      </p:sp>
      <p:sp>
        <p:nvSpPr>
          <p:cNvPr id="11"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2"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solidFill>
                  <a:schemeClr val="tx1"/>
                </a:solidFill>
              </a:rPr>
              <a:pPr/>
              <a:t>25</a:t>
            </a:fld>
            <a:endParaRPr lang="zh-CN" altLang="en-US" dirty="0">
              <a:solidFill>
                <a:schemeClr val="tx1"/>
              </a:solidFill>
            </a:endParaRPr>
          </a:p>
        </p:txBody>
      </p:sp>
      <p:pic>
        <p:nvPicPr>
          <p:cNvPr id="1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sp>
        <p:nvSpPr>
          <p:cNvPr id="14" name="TextBox 13"/>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dirty="0" smtClean="0">
                <a:solidFill>
                  <a:schemeClr val="tx2">
                    <a:lumMod val="60000"/>
                    <a:lumOff val="40000"/>
                  </a:schemeClr>
                </a:solidFill>
              </a:rPr>
              <a:t>College of Computer Science and Technology</a:t>
            </a:r>
          </a:p>
          <a:p>
            <a:pPr algn="r"/>
            <a:r>
              <a:rPr lang="zh-CN" altLang="en-US" sz="1100" dirty="0" smtClean="0">
                <a:solidFill>
                  <a:schemeClr val="tx2">
                    <a:lumMod val="60000"/>
                    <a:lumOff val="40000"/>
                  </a:schemeClr>
                </a:solidFill>
              </a:rPr>
              <a:t>                                    计算机科学</a:t>
            </a:r>
            <a:r>
              <a:rPr lang="zh-CN" altLang="en-US" sz="1100" dirty="0">
                <a:solidFill>
                  <a:schemeClr val="tx2">
                    <a:lumMod val="60000"/>
                    <a:lumOff val="40000"/>
                  </a:schemeClr>
                </a:solidFill>
              </a:rPr>
              <a:t>与</a:t>
            </a:r>
            <a:r>
              <a:rPr lang="zh-CN" altLang="en-US" sz="1100" dirty="0" smtClean="0">
                <a:solidFill>
                  <a:schemeClr val="tx2">
                    <a:lumMod val="60000"/>
                    <a:lumOff val="40000"/>
                  </a:schemeClr>
                </a:solidFill>
              </a:rPr>
              <a:t>技术学院</a:t>
            </a:r>
            <a:endParaRPr lang="zh-CN" altLang="en-US" sz="1100" dirty="0">
              <a:solidFill>
                <a:schemeClr val="tx2">
                  <a:lumMod val="60000"/>
                  <a:lumOff val="40000"/>
                </a:schemeClr>
              </a:solidFill>
            </a:endParaRPr>
          </a:p>
        </p:txBody>
      </p:sp>
      <p:cxnSp>
        <p:nvCxnSpPr>
          <p:cNvPr id="15" name="直接连接符 10"/>
          <p:cNvCxnSpPr/>
          <p:nvPr/>
        </p:nvCxnSpPr>
        <p:spPr>
          <a:xfrm>
            <a:off x="5148064" y="476672"/>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3491880" y="5445224"/>
            <a:ext cx="3555782" cy="369332"/>
          </a:xfrm>
          <a:prstGeom prst="rect">
            <a:avLst/>
          </a:prstGeom>
          <a:noFill/>
        </p:spPr>
        <p:txBody>
          <a:bodyPr wrap="none" rtlCol="0">
            <a:spAutoFit/>
          </a:bodyPr>
          <a:lstStyle/>
          <a:p>
            <a:r>
              <a:rPr lang="zh-CN" altLang="en-US" b="1" dirty="0" smtClean="0"/>
              <a:t>比特间隙开始时可发生跳变代表</a:t>
            </a:r>
            <a:r>
              <a:rPr lang="en-US" altLang="zh-CN" b="1" dirty="0" smtClean="0"/>
              <a:t>0</a:t>
            </a:r>
            <a:endParaRPr lang="zh-CN" altLang="en-US" b="1" dirty="0"/>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2.2.3 </a:t>
            </a:r>
            <a:r>
              <a:rPr lang="zh-CN" altLang="en-US" sz="4000" b="1" dirty="0" smtClean="0">
                <a:solidFill>
                  <a:srgbClr val="C00000"/>
                </a:solidFill>
                <a:latin typeface="隶书" pitchFamily="49" charset="-122"/>
                <a:ea typeface="隶书" pitchFamily="49" charset="-122"/>
              </a:rPr>
              <a:t>数字</a:t>
            </a:r>
            <a:r>
              <a:rPr lang="en-US" altLang="zh-CN" sz="4000" b="1" dirty="0" smtClean="0">
                <a:solidFill>
                  <a:srgbClr val="C00000"/>
                </a:solidFill>
                <a:latin typeface="隶书" pitchFamily="49" charset="-122"/>
                <a:ea typeface="隶书" pitchFamily="49" charset="-122"/>
              </a:rPr>
              <a:t>—&gt;</a:t>
            </a:r>
            <a:r>
              <a:rPr lang="zh-CN" altLang="en-US" sz="4000" b="1" dirty="0" smtClean="0">
                <a:solidFill>
                  <a:srgbClr val="C00000"/>
                </a:solidFill>
                <a:latin typeface="隶书" pitchFamily="49" charset="-122"/>
                <a:ea typeface="隶书" pitchFamily="49" charset="-122"/>
              </a:rPr>
              <a:t>模拟编码</a:t>
            </a:r>
          </a:p>
        </p:txBody>
      </p:sp>
      <p:sp>
        <p:nvSpPr>
          <p:cNvPr id="26627" name="Rectangle 3"/>
          <p:cNvSpPr>
            <a:spLocks noGrp="1" noRot="1" noChangeArrowheads="1"/>
          </p:cNvSpPr>
          <p:nvPr>
            <p:ph type="body" idx="1"/>
          </p:nvPr>
        </p:nvSpPr>
        <p:spPr/>
        <p:txBody>
          <a:bodyPr>
            <a:normAutofit/>
          </a:bodyPr>
          <a:lstStyle/>
          <a:p>
            <a:pPr eaLnBrk="1" hangingPunct="1"/>
            <a:r>
              <a:rPr lang="zh-CN" altLang="en-US" sz="2800" b="1" dirty="0" smtClean="0">
                <a:solidFill>
                  <a:srgbClr val="C00000"/>
                </a:solidFill>
                <a:latin typeface="楷体_GB2312" pitchFamily="49" charset="-122"/>
                <a:ea typeface="楷体_GB2312" pitchFamily="49" charset="-122"/>
              </a:rPr>
              <a:t>利用模拟信号表示数字信息的技术。</a:t>
            </a:r>
            <a:r>
              <a:rPr lang="zh-CN" altLang="en-US" sz="2800" b="1" dirty="0" smtClean="0">
                <a:solidFill>
                  <a:srgbClr val="000000"/>
                </a:solidFill>
                <a:latin typeface="楷体_GB2312" pitchFamily="49" charset="-122"/>
                <a:ea typeface="楷体_GB2312" pitchFamily="49" charset="-122"/>
              </a:rPr>
              <a:t>常用的技术是</a:t>
            </a:r>
            <a:r>
              <a:rPr lang="zh-CN" altLang="en-US" sz="2800" b="1" dirty="0" smtClean="0">
                <a:solidFill>
                  <a:srgbClr val="C00000"/>
                </a:solidFill>
                <a:latin typeface="楷体_GB2312" pitchFamily="49" charset="-122"/>
                <a:ea typeface="楷体_GB2312" pitchFamily="49" charset="-122"/>
              </a:rPr>
              <a:t>调制技术</a:t>
            </a:r>
            <a:r>
              <a:rPr lang="zh-CN" altLang="en-US" sz="2800" b="1" dirty="0" smtClean="0">
                <a:solidFill>
                  <a:srgbClr val="000000"/>
                </a:solidFill>
                <a:latin typeface="楷体_GB2312" pitchFamily="49" charset="-122"/>
                <a:ea typeface="楷体_GB2312" pitchFamily="49" charset="-122"/>
              </a:rPr>
              <a:t>。用模拟信号的</a:t>
            </a:r>
            <a:r>
              <a:rPr lang="zh-CN" altLang="en-US" sz="2800" b="1" dirty="0" smtClean="0">
                <a:solidFill>
                  <a:srgbClr val="C00000"/>
                </a:solidFill>
                <a:latin typeface="楷体_GB2312" pitchFamily="49" charset="-122"/>
                <a:ea typeface="楷体_GB2312" pitchFamily="49" charset="-122"/>
              </a:rPr>
              <a:t>幅值、频率、相位</a:t>
            </a:r>
            <a:r>
              <a:rPr lang="zh-CN" altLang="en-US" sz="2800" b="1" dirty="0" smtClean="0">
                <a:solidFill>
                  <a:srgbClr val="000000"/>
                </a:solidFill>
                <a:latin typeface="楷体_GB2312" pitchFamily="49" charset="-122"/>
                <a:ea typeface="楷体_GB2312" pitchFamily="49" charset="-122"/>
              </a:rPr>
              <a:t>来代替数字</a:t>
            </a:r>
            <a:r>
              <a:rPr lang="en-US" altLang="zh-CN" sz="2800" b="1" dirty="0" smtClean="0">
                <a:solidFill>
                  <a:srgbClr val="000000"/>
                </a:solidFill>
                <a:latin typeface="楷体_GB2312" pitchFamily="49" charset="-122"/>
                <a:ea typeface="楷体_GB2312" pitchFamily="49" charset="-122"/>
              </a:rPr>
              <a:t>1</a:t>
            </a:r>
            <a:r>
              <a:rPr lang="zh-CN" altLang="en-US" sz="2800" b="1" dirty="0" smtClean="0">
                <a:solidFill>
                  <a:srgbClr val="000000"/>
                </a:solidFill>
                <a:latin typeface="楷体_GB2312" pitchFamily="49" charset="-122"/>
                <a:ea typeface="楷体_GB2312" pitchFamily="49" charset="-122"/>
              </a:rPr>
              <a:t>和</a:t>
            </a:r>
            <a:r>
              <a:rPr lang="en-US" altLang="zh-CN" sz="2800" b="1" dirty="0" smtClean="0">
                <a:solidFill>
                  <a:srgbClr val="000000"/>
                </a:solidFill>
                <a:latin typeface="楷体_GB2312" pitchFamily="49" charset="-122"/>
                <a:ea typeface="楷体_GB2312" pitchFamily="49" charset="-122"/>
              </a:rPr>
              <a:t>0</a:t>
            </a:r>
            <a:r>
              <a:rPr lang="zh-CN" altLang="en-US" sz="2800" b="1" dirty="0" smtClean="0">
                <a:solidFill>
                  <a:srgbClr val="000000"/>
                </a:solidFill>
                <a:latin typeface="楷体_GB2312" pitchFamily="49" charset="-122"/>
                <a:ea typeface="楷体_GB2312" pitchFamily="49" charset="-122"/>
              </a:rPr>
              <a:t>。</a:t>
            </a:r>
          </a:p>
          <a:p>
            <a:pPr eaLnBrk="1" hangingPunct="1"/>
            <a:endParaRPr lang="zh-CN" altLang="en-US" sz="2800" b="1" dirty="0" smtClean="0">
              <a:solidFill>
                <a:srgbClr val="000000"/>
              </a:solidFill>
              <a:latin typeface="楷体_GB2312" pitchFamily="49" charset="-122"/>
              <a:ea typeface="楷体_GB2312" pitchFamily="49" charset="-122"/>
            </a:endParaRPr>
          </a:p>
          <a:p>
            <a:pPr eaLnBrk="1" hangingPunct="1"/>
            <a:r>
              <a:rPr lang="zh-CN" altLang="en-US" sz="2800" b="1" dirty="0" smtClean="0">
                <a:solidFill>
                  <a:srgbClr val="C00000"/>
                </a:solidFill>
                <a:latin typeface="楷体_GB2312" pitchFamily="49" charset="-122"/>
                <a:ea typeface="楷体_GB2312" pitchFamily="49" charset="-122"/>
              </a:rPr>
              <a:t>问题</a:t>
            </a:r>
            <a:r>
              <a:rPr lang="en-US" altLang="zh-CN" sz="2800" b="1" dirty="0" smtClean="0">
                <a:solidFill>
                  <a:srgbClr val="C00000"/>
                </a:solidFill>
                <a:latin typeface="楷体_GB2312" pitchFamily="49" charset="-122"/>
                <a:ea typeface="楷体_GB2312" pitchFamily="49" charset="-122"/>
              </a:rPr>
              <a:t>:</a:t>
            </a:r>
          </a:p>
          <a:p>
            <a:pPr eaLnBrk="1" hangingPunct="1"/>
            <a:r>
              <a:rPr lang="zh-CN" altLang="en-US" sz="2800" b="1" dirty="0" smtClean="0">
                <a:solidFill>
                  <a:srgbClr val="000000"/>
                </a:solidFill>
                <a:latin typeface="楷体_GB2312" pitchFamily="49" charset="-122"/>
                <a:ea typeface="楷体_GB2312" pitchFamily="49" charset="-122"/>
              </a:rPr>
              <a:t>为什么要用模拟信号表示数字信息</a:t>
            </a:r>
            <a:r>
              <a:rPr lang="en-US" altLang="zh-CN" sz="2800" b="1" dirty="0" smtClean="0">
                <a:solidFill>
                  <a:srgbClr val="000000"/>
                </a:solidFill>
                <a:latin typeface="楷体_GB2312" pitchFamily="49" charset="-122"/>
                <a:ea typeface="楷体_GB2312" pitchFamily="49" charset="-122"/>
              </a:rPr>
              <a:t>?</a:t>
            </a:r>
          </a:p>
          <a:p>
            <a:pPr eaLnBrk="1" hangingPunct="1">
              <a:buNone/>
            </a:pPr>
            <a:r>
              <a:rPr lang="en-US" altLang="zh-CN" sz="2800" b="1" dirty="0" smtClean="0">
                <a:solidFill>
                  <a:srgbClr val="000000"/>
                </a:solidFill>
                <a:latin typeface="楷体_GB2312" pitchFamily="49" charset="-122"/>
                <a:ea typeface="楷体_GB2312" pitchFamily="49" charset="-122"/>
              </a:rPr>
              <a:t> (</a:t>
            </a:r>
            <a:r>
              <a:rPr lang="zh-CN" altLang="en-US" sz="2800" b="1" dirty="0" smtClean="0">
                <a:solidFill>
                  <a:srgbClr val="000000"/>
                </a:solidFill>
                <a:latin typeface="楷体_GB2312" pitchFamily="49" charset="-122"/>
                <a:ea typeface="楷体_GB2312" pitchFamily="49" charset="-122"/>
              </a:rPr>
              <a:t>主要是利用有限带宽系统传输数字数据</a:t>
            </a:r>
            <a:r>
              <a:rPr lang="en-US" altLang="zh-CN" sz="2800" b="1" dirty="0" smtClean="0">
                <a:solidFill>
                  <a:srgbClr val="000000"/>
                </a:solidFill>
                <a:latin typeface="楷体_GB2312" pitchFamily="49" charset="-122"/>
                <a:ea typeface="楷体_GB2312" pitchFamily="49" charset="-122"/>
              </a:rPr>
              <a:t>)</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ox(in)">
                                      <p:cBhvr>
                                        <p:cTn id="7" dur="1000"/>
                                        <p:tgtEl>
                                          <p:spTgt spid="26627">
                                            <p:txEl>
                                              <p:pRg st="0" end="0"/>
                                            </p:txEl>
                                          </p:spTgt>
                                        </p:tgtEl>
                                      </p:cBhvr>
                                    </p:animEffect>
                                  </p:childTnLst>
                                </p:cTn>
                              </p:par>
                            </p:childTnLst>
                          </p:cTn>
                        </p:par>
                        <p:par>
                          <p:cTn id="8" fill="hold">
                            <p:stCondLst>
                              <p:cond delay="1000"/>
                            </p:stCondLst>
                            <p:childTnLst>
                              <p:par>
                                <p:cTn id="9" presetID="4" presetClass="entr" presetSubtype="16" fill="hold" grpId="0" nodeType="after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animEffect transition="in" filter="box(in)">
                                      <p:cBhvr>
                                        <p:cTn id="11" dur="1000"/>
                                        <p:tgtEl>
                                          <p:spTgt spid="26627">
                                            <p:txEl>
                                              <p:pRg st="2" end="2"/>
                                            </p:txEl>
                                          </p:spTgt>
                                        </p:tgtEl>
                                      </p:cBhvr>
                                    </p:animEffect>
                                  </p:childTnLst>
                                </p:cTn>
                              </p:par>
                            </p:childTnLst>
                          </p:cTn>
                        </p:par>
                        <p:par>
                          <p:cTn id="12" fill="hold">
                            <p:stCondLst>
                              <p:cond delay="2000"/>
                            </p:stCondLst>
                            <p:childTnLst>
                              <p:par>
                                <p:cTn id="13" presetID="4" presetClass="entr" presetSubtype="16" fill="hold" grpId="0" nodeType="after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animEffect transition="in" filter="box(in)">
                                      <p:cBhvr>
                                        <p:cTn id="15" dur="1000"/>
                                        <p:tgtEl>
                                          <p:spTgt spid="26627">
                                            <p:txEl>
                                              <p:pRg st="3" end="3"/>
                                            </p:txEl>
                                          </p:spTgt>
                                        </p:tgtEl>
                                      </p:cBhvr>
                                    </p:animEffect>
                                  </p:childTnLst>
                                </p:cTn>
                              </p:par>
                            </p:childTnLst>
                          </p:cTn>
                        </p:par>
                        <p:par>
                          <p:cTn id="16" fill="hold">
                            <p:stCondLst>
                              <p:cond delay="3000"/>
                            </p:stCondLst>
                            <p:childTnLst>
                              <p:par>
                                <p:cTn id="17" presetID="4" presetClass="entr" presetSubtype="16" fill="hold" grpId="0" nodeType="after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animEffect transition="in" filter="box(in)">
                                      <p:cBhvr>
                                        <p:cTn id="19" dur="10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xfrm>
            <a:off x="323850" y="620713"/>
            <a:ext cx="7620000" cy="720055"/>
          </a:xfrm>
        </p:spPr>
        <p:txBody>
          <a:bodyPr/>
          <a:lstStyle/>
          <a:p>
            <a:pPr algn="l" eaLnBrk="1" hangingPunct="1"/>
            <a:r>
              <a:rPr lang="en-US" altLang="zh-CN" sz="3200" b="1" dirty="0" smtClean="0">
                <a:solidFill>
                  <a:srgbClr val="C00000"/>
                </a:solidFill>
              </a:rPr>
              <a:t>  </a:t>
            </a:r>
            <a:r>
              <a:rPr lang="zh-CN" altLang="en-US" sz="3200" b="1" dirty="0" smtClean="0">
                <a:solidFill>
                  <a:srgbClr val="C00000"/>
                </a:solidFill>
                <a:ea typeface="黑体" pitchFamily="2" charset="-122"/>
              </a:rPr>
              <a:t>几个相关的概念：</a:t>
            </a:r>
          </a:p>
        </p:txBody>
      </p:sp>
      <p:sp>
        <p:nvSpPr>
          <p:cNvPr id="27651" name="Rectangle 3"/>
          <p:cNvSpPr>
            <a:spLocks noGrp="1" noRot="1" noChangeArrowheads="1"/>
          </p:cNvSpPr>
          <p:nvPr>
            <p:ph type="body" idx="1"/>
          </p:nvPr>
        </p:nvSpPr>
        <p:spPr>
          <a:xfrm>
            <a:off x="468313" y="1557338"/>
            <a:ext cx="8207375" cy="4824412"/>
          </a:xfrm>
        </p:spPr>
        <p:txBody>
          <a:bodyPr>
            <a:normAutofit/>
          </a:bodyPr>
          <a:lstStyle/>
          <a:p>
            <a:pPr marL="514350" indent="-514350" eaLnBrk="1" hangingPunct="1">
              <a:buNone/>
            </a:pPr>
            <a:r>
              <a:rPr lang="en-US" altLang="en-US" sz="2800" b="1" dirty="0" smtClean="0">
                <a:solidFill>
                  <a:srgbClr val="000000"/>
                </a:solidFill>
                <a:latin typeface="楷体_GB2312" pitchFamily="49" charset="-122"/>
                <a:ea typeface="楷体_GB2312" pitchFamily="49" charset="-122"/>
              </a:rPr>
              <a:t>①</a:t>
            </a:r>
            <a:r>
              <a:rPr lang="zh-CN" altLang="en-US" sz="2800" b="1" dirty="0" smtClean="0">
                <a:solidFill>
                  <a:srgbClr val="C00000"/>
                </a:solidFill>
                <a:latin typeface="楷体_GB2312" pitchFamily="49" charset="-122"/>
                <a:ea typeface="楷体_GB2312" pitchFamily="49" charset="-122"/>
              </a:rPr>
              <a:t>比特率</a:t>
            </a:r>
            <a:r>
              <a:rPr lang="en-US" altLang="zh-CN" sz="2800" b="1" dirty="0" smtClean="0">
                <a:solidFill>
                  <a:srgbClr val="C00000"/>
                </a:solidFill>
                <a:latin typeface="楷体_GB2312" pitchFamily="49" charset="-122"/>
                <a:ea typeface="楷体_GB2312" pitchFamily="49" charset="-122"/>
              </a:rPr>
              <a:t>S</a:t>
            </a:r>
            <a:r>
              <a:rPr lang="zh-CN" altLang="en-US" sz="2800" b="1" dirty="0" smtClean="0">
                <a:solidFill>
                  <a:srgbClr val="000000"/>
                </a:solidFill>
                <a:latin typeface="楷体_GB2312" pitchFamily="49" charset="-122"/>
                <a:ea typeface="楷体_GB2312" pitchFamily="49" charset="-122"/>
              </a:rPr>
              <a:t>：每秒所发送比特数</a:t>
            </a:r>
          </a:p>
          <a:p>
            <a:pPr marL="514350" indent="-514350" eaLnBrk="1" hangingPunct="1">
              <a:buNone/>
            </a:pPr>
            <a:r>
              <a:rPr lang="zh-CN" altLang="en-US" sz="2800" b="1" dirty="0" smtClean="0">
                <a:solidFill>
                  <a:srgbClr val="000000"/>
                </a:solidFill>
                <a:latin typeface="楷体_GB2312" pitchFamily="49" charset="-122"/>
                <a:ea typeface="楷体_GB2312" pitchFamily="49" charset="-122"/>
              </a:rPr>
              <a:t>  单位：</a:t>
            </a:r>
            <a:r>
              <a:rPr lang="en-US" altLang="zh-CN" sz="2800" b="1" dirty="0" smtClean="0">
                <a:solidFill>
                  <a:srgbClr val="000000"/>
                </a:solidFill>
                <a:latin typeface="楷体_GB2312" pitchFamily="49" charset="-122"/>
                <a:ea typeface="楷体_GB2312" pitchFamily="49" charset="-122"/>
              </a:rPr>
              <a:t>bit/s (Bps)</a:t>
            </a:r>
          </a:p>
          <a:p>
            <a:pPr marL="514350" indent="-514350" eaLnBrk="1" hangingPunct="1">
              <a:buNone/>
            </a:pPr>
            <a:endParaRPr lang="en-US" altLang="zh-CN" sz="2800" b="1" dirty="0" smtClean="0">
              <a:solidFill>
                <a:srgbClr val="000000"/>
              </a:solidFill>
              <a:latin typeface="楷体_GB2312" pitchFamily="49" charset="-122"/>
              <a:ea typeface="楷体_GB2312" pitchFamily="49" charset="-122"/>
            </a:endParaRPr>
          </a:p>
          <a:p>
            <a:pPr marL="514350" indent="-514350" eaLnBrk="1" hangingPunct="1">
              <a:buNone/>
            </a:pPr>
            <a:r>
              <a:rPr lang="en-US" altLang="en-US" sz="2800" b="1" dirty="0" smtClean="0">
                <a:solidFill>
                  <a:srgbClr val="000000"/>
                </a:solidFill>
                <a:latin typeface="楷体_GB2312" pitchFamily="49" charset="-122"/>
                <a:ea typeface="楷体_GB2312" pitchFamily="49" charset="-122"/>
              </a:rPr>
              <a:t>②</a:t>
            </a:r>
            <a:r>
              <a:rPr lang="zh-CN" altLang="en-US" sz="2800" b="1" dirty="0" smtClean="0">
                <a:solidFill>
                  <a:srgbClr val="C00000"/>
                </a:solidFill>
                <a:latin typeface="楷体_GB2312" pitchFamily="49" charset="-122"/>
                <a:ea typeface="楷体_GB2312" pitchFamily="49" charset="-122"/>
              </a:rPr>
              <a:t>波特率</a:t>
            </a:r>
            <a:r>
              <a:rPr lang="en-US" altLang="zh-CN" sz="2800" b="1" dirty="0" smtClean="0">
                <a:solidFill>
                  <a:srgbClr val="C00000"/>
                </a:solidFill>
                <a:latin typeface="楷体_GB2312" pitchFamily="49" charset="-122"/>
                <a:ea typeface="楷体_GB2312" pitchFamily="49" charset="-122"/>
              </a:rPr>
              <a:t>B</a:t>
            </a:r>
            <a:r>
              <a:rPr lang="zh-CN" altLang="en-US" sz="2800" b="1" dirty="0" smtClean="0">
                <a:solidFill>
                  <a:srgbClr val="000000"/>
                </a:solidFill>
                <a:latin typeface="楷体_GB2312" pitchFamily="49" charset="-122"/>
                <a:ea typeface="楷体_GB2312" pitchFamily="49" charset="-122"/>
              </a:rPr>
              <a:t>：每秒发送的信号单元数</a:t>
            </a:r>
            <a:br>
              <a:rPr lang="zh-CN" altLang="en-US" sz="2800" b="1" dirty="0" smtClean="0">
                <a:solidFill>
                  <a:srgbClr val="000000"/>
                </a:solidFill>
                <a:latin typeface="楷体_GB2312" pitchFamily="49" charset="-122"/>
                <a:ea typeface="楷体_GB2312" pitchFamily="49" charset="-122"/>
              </a:rPr>
            </a:br>
            <a:r>
              <a:rPr lang="zh-CN" altLang="en-US" sz="2800" b="1" dirty="0" smtClean="0">
                <a:solidFill>
                  <a:srgbClr val="000000"/>
                </a:solidFill>
                <a:latin typeface="楷体_GB2312" pitchFamily="49" charset="-122"/>
                <a:ea typeface="楷体_GB2312" pitchFamily="49" charset="-122"/>
              </a:rPr>
              <a:t>单位：波特</a:t>
            </a:r>
            <a:r>
              <a:rPr lang="en-US" altLang="zh-CN" sz="2800" b="1" dirty="0" smtClean="0">
                <a:solidFill>
                  <a:srgbClr val="000000"/>
                </a:solidFill>
                <a:latin typeface="楷体_GB2312" pitchFamily="49" charset="-122"/>
                <a:ea typeface="楷体_GB2312" pitchFamily="49" charset="-122"/>
              </a:rPr>
              <a:t>(Baud) </a:t>
            </a:r>
          </a:p>
          <a:p>
            <a:pPr marL="514350" indent="-514350" eaLnBrk="1" hangingPunct="1">
              <a:buNone/>
            </a:pPr>
            <a:endParaRPr lang="en-US" altLang="zh-CN" sz="2800" b="1" dirty="0" smtClean="0">
              <a:solidFill>
                <a:srgbClr val="000000"/>
              </a:solidFill>
              <a:latin typeface="楷体_GB2312" pitchFamily="49" charset="-122"/>
              <a:ea typeface="楷体_GB2312" pitchFamily="49" charset="-122"/>
            </a:endParaRPr>
          </a:p>
          <a:p>
            <a:pPr marL="514350" indent="-514350" eaLnBrk="1" hangingPunct="1">
              <a:buNone/>
            </a:pPr>
            <a:r>
              <a:rPr lang="en-US" altLang="zh-CN" sz="2800" b="1" dirty="0" smtClean="0">
                <a:solidFill>
                  <a:srgbClr val="000000"/>
                </a:solidFill>
                <a:latin typeface="楷体_GB2312" pitchFamily="49" charset="-122"/>
                <a:ea typeface="楷体_GB2312" pitchFamily="49" charset="-122"/>
              </a:rPr>
              <a:t>③</a:t>
            </a:r>
            <a:r>
              <a:rPr lang="zh-CN" altLang="en-US" sz="2800" b="1" dirty="0" smtClean="0">
                <a:solidFill>
                  <a:srgbClr val="C00000"/>
                </a:solidFill>
                <a:latin typeface="楷体_GB2312" pitchFamily="49" charset="-122"/>
                <a:ea typeface="楷体_GB2312" pitchFamily="49" charset="-122"/>
              </a:rPr>
              <a:t>载波信号</a:t>
            </a:r>
            <a:r>
              <a:rPr lang="zh-CN" altLang="en-US" sz="2800" b="1" dirty="0" smtClean="0">
                <a:solidFill>
                  <a:srgbClr val="000000"/>
                </a:solidFill>
                <a:latin typeface="楷体_GB2312" pitchFamily="49" charset="-122"/>
                <a:ea typeface="楷体_GB2312" pitchFamily="49" charset="-122"/>
              </a:rPr>
              <a:t>：发送设备产生一个高频信号作为基波来承载信息信号。这个基波就称为载波信号。这个过程叫调制。</a:t>
            </a:r>
          </a:p>
          <a:p>
            <a:pPr eaLnBrk="1" hangingPunct="1"/>
            <a:endParaRPr lang="en-US" altLang="zh-CN" sz="2800" b="1" dirty="0" smtClean="0">
              <a:solidFill>
                <a:srgbClr val="000000"/>
              </a:solidFill>
              <a:latin typeface="楷体_GB2312" pitchFamily="49" charset="-122"/>
              <a:ea typeface="楷体_GB2312" pitchFamily="49" charset="-122"/>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Rot="1" noChangeArrowheads="1"/>
          </p:cNvSpPr>
          <p:nvPr>
            <p:ph type="body" idx="1"/>
          </p:nvPr>
        </p:nvSpPr>
        <p:spPr>
          <a:xfrm>
            <a:off x="1043608" y="1916833"/>
            <a:ext cx="6635080" cy="4032448"/>
          </a:xfrm>
        </p:spPr>
        <p:txBody>
          <a:bodyPr>
            <a:normAutofit/>
          </a:bodyPr>
          <a:lstStyle/>
          <a:p>
            <a:pPr eaLnBrk="1" hangingPunct="1"/>
            <a:r>
              <a:rPr lang="zh-CN" altLang="en-US" sz="2800" b="1" dirty="0" smtClean="0">
                <a:solidFill>
                  <a:srgbClr val="C00000"/>
                </a:solidFill>
                <a:latin typeface="楷体_GB2312" pitchFamily="49" charset="-122"/>
                <a:ea typeface="楷体_GB2312" pitchFamily="49" charset="-122"/>
              </a:rPr>
              <a:t>用载波的不同幅度代替数字</a:t>
            </a:r>
            <a:r>
              <a:rPr lang="en-US" altLang="zh-CN" sz="2800" b="1" dirty="0" smtClean="0">
                <a:solidFill>
                  <a:srgbClr val="C00000"/>
                </a:solidFill>
                <a:latin typeface="楷体_GB2312" pitchFamily="49" charset="-122"/>
                <a:ea typeface="楷体_GB2312" pitchFamily="49" charset="-122"/>
              </a:rPr>
              <a:t>1</a:t>
            </a:r>
            <a:r>
              <a:rPr lang="zh-CN" altLang="en-US" sz="2800" b="1" dirty="0" smtClean="0">
                <a:solidFill>
                  <a:srgbClr val="C00000"/>
                </a:solidFill>
                <a:latin typeface="楷体_GB2312" pitchFamily="49" charset="-122"/>
                <a:ea typeface="楷体_GB2312" pitchFamily="49" charset="-122"/>
              </a:rPr>
              <a:t>，</a:t>
            </a:r>
            <a:r>
              <a:rPr lang="en-US" altLang="zh-CN" sz="2800" b="1" dirty="0" smtClean="0">
                <a:solidFill>
                  <a:srgbClr val="C00000"/>
                </a:solidFill>
                <a:latin typeface="楷体_GB2312" pitchFamily="49" charset="-122"/>
                <a:ea typeface="楷体_GB2312" pitchFamily="49" charset="-122"/>
              </a:rPr>
              <a:t>0</a:t>
            </a:r>
          </a:p>
          <a:p>
            <a:pPr eaLnBrk="1" hangingPunct="1"/>
            <a:endParaRPr lang="en-US" altLang="zh-CN" sz="2800" b="1" dirty="0" smtClean="0">
              <a:solidFill>
                <a:srgbClr val="C00000"/>
              </a:solidFill>
              <a:latin typeface="楷体_GB2312" pitchFamily="49" charset="-122"/>
              <a:ea typeface="楷体_GB2312" pitchFamily="49" charset="-122"/>
            </a:endParaRPr>
          </a:p>
          <a:p>
            <a:pPr eaLnBrk="1" hangingPunct="1"/>
            <a:r>
              <a:rPr lang="zh-CN" altLang="en-US" sz="2800" b="1" dirty="0" smtClean="0">
                <a:solidFill>
                  <a:srgbClr val="000000"/>
                </a:solidFill>
                <a:latin typeface="楷体_GB2312" pitchFamily="49" charset="-122"/>
                <a:ea typeface="楷体_GB2312" pitchFamily="49" charset="-122"/>
              </a:rPr>
              <a:t>例如：高幅表示</a:t>
            </a:r>
            <a:r>
              <a:rPr lang="en-US" altLang="zh-CN" sz="2800" b="1" dirty="0" smtClean="0">
                <a:solidFill>
                  <a:srgbClr val="000000"/>
                </a:solidFill>
                <a:latin typeface="楷体_GB2312" pitchFamily="49" charset="-122"/>
                <a:ea typeface="楷体_GB2312" pitchFamily="49" charset="-122"/>
              </a:rPr>
              <a:t>0</a:t>
            </a:r>
            <a:r>
              <a:rPr lang="zh-CN" altLang="en-US" sz="2800" b="1" dirty="0" smtClean="0">
                <a:solidFill>
                  <a:srgbClr val="000000"/>
                </a:solidFill>
                <a:latin typeface="楷体_GB2312" pitchFamily="49" charset="-122"/>
                <a:ea typeface="楷体_GB2312" pitchFamily="49" charset="-122"/>
              </a:rPr>
              <a:t>，低幅表示</a:t>
            </a:r>
            <a:r>
              <a:rPr lang="en-US" altLang="zh-CN" sz="2800" b="1" dirty="0" smtClean="0">
                <a:solidFill>
                  <a:srgbClr val="000000"/>
                </a:solidFill>
                <a:latin typeface="楷体_GB2312" pitchFamily="49" charset="-122"/>
                <a:ea typeface="楷体_GB2312" pitchFamily="49" charset="-122"/>
              </a:rPr>
              <a:t>1</a:t>
            </a:r>
            <a:r>
              <a:rPr lang="zh-CN" altLang="en-US" sz="2800" b="1" dirty="0" smtClean="0">
                <a:solidFill>
                  <a:srgbClr val="000000"/>
                </a:solidFill>
                <a:latin typeface="楷体_GB2312" pitchFamily="49" charset="-122"/>
                <a:ea typeface="楷体_GB2312" pitchFamily="49" charset="-122"/>
              </a:rPr>
              <a:t>。</a:t>
            </a:r>
            <a:endParaRPr lang="en-US" altLang="zh-CN" sz="2800" b="1" dirty="0" smtClean="0">
              <a:solidFill>
                <a:srgbClr val="000000"/>
              </a:solidFill>
              <a:latin typeface="楷体_GB2312" pitchFamily="49" charset="-122"/>
              <a:ea typeface="楷体_GB2312" pitchFamily="49" charset="-122"/>
            </a:endParaRPr>
          </a:p>
          <a:p>
            <a:pPr eaLnBrk="1" hangingPunct="1"/>
            <a:endParaRPr lang="zh-CN" altLang="en-US" sz="2800" b="1" dirty="0" smtClean="0">
              <a:solidFill>
                <a:srgbClr val="000000"/>
              </a:solidFill>
              <a:latin typeface="楷体_GB2312" pitchFamily="49" charset="-122"/>
              <a:ea typeface="楷体_GB2312" pitchFamily="49" charset="-122"/>
            </a:endParaRPr>
          </a:p>
          <a:p>
            <a:pPr eaLnBrk="1" hangingPunct="1"/>
            <a:r>
              <a:rPr lang="zh-CN" altLang="en-US" sz="2800" b="1" dirty="0" smtClean="0">
                <a:solidFill>
                  <a:srgbClr val="000000"/>
                </a:solidFill>
                <a:latin typeface="楷体_GB2312" pitchFamily="49" charset="-122"/>
                <a:ea typeface="楷体_GB2312" pitchFamily="49" charset="-122"/>
              </a:rPr>
              <a:t>调幅收音机</a:t>
            </a:r>
            <a:r>
              <a:rPr lang="en-US" altLang="zh-CN" sz="2800" b="1" dirty="0" smtClean="0">
                <a:solidFill>
                  <a:srgbClr val="000000"/>
                </a:solidFill>
                <a:latin typeface="楷体_GB2312" pitchFamily="49" charset="-122"/>
                <a:ea typeface="楷体_GB2312" pitchFamily="49" charset="-122"/>
              </a:rPr>
              <a:t>AM</a:t>
            </a:r>
            <a:r>
              <a:rPr lang="zh-CN" altLang="en-US" sz="2800" b="1" dirty="0" smtClean="0">
                <a:solidFill>
                  <a:srgbClr val="000000"/>
                </a:solidFill>
                <a:latin typeface="楷体_GB2312" pitchFamily="49" charset="-122"/>
                <a:ea typeface="楷体_GB2312" pitchFamily="49" charset="-122"/>
              </a:rPr>
              <a:t>是</a:t>
            </a:r>
            <a:r>
              <a:rPr lang="en-US" altLang="zh-CN" sz="2800" b="1" dirty="0" smtClean="0">
                <a:solidFill>
                  <a:srgbClr val="000000"/>
                </a:solidFill>
                <a:latin typeface="楷体_GB2312" pitchFamily="49" charset="-122"/>
                <a:ea typeface="楷体_GB2312" pitchFamily="49" charset="-122"/>
              </a:rPr>
              <a:t>ASK</a:t>
            </a:r>
            <a:r>
              <a:rPr lang="zh-CN" altLang="en-US" sz="2800" b="1" dirty="0" smtClean="0">
                <a:solidFill>
                  <a:srgbClr val="000000"/>
                </a:solidFill>
                <a:latin typeface="楷体_GB2312" pitchFamily="49" charset="-122"/>
                <a:ea typeface="楷体_GB2312" pitchFamily="49" charset="-122"/>
              </a:rPr>
              <a:t>的例子。</a:t>
            </a:r>
            <a:endParaRPr lang="en-US" altLang="zh-CN" sz="2800" b="1" dirty="0" smtClean="0">
              <a:solidFill>
                <a:srgbClr val="000000"/>
              </a:solidFill>
              <a:latin typeface="楷体_GB2312" pitchFamily="49" charset="-122"/>
              <a:ea typeface="楷体_GB2312" pitchFamily="49" charset="-122"/>
            </a:endParaRPr>
          </a:p>
          <a:p>
            <a:pPr eaLnBrk="1" hangingPunct="1"/>
            <a:endParaRPr lang="zh-CN" altLang="en-US" sz="2800" b="1" dirty="0" smtClean="0">
              <a:solidFill>
                <a:srgbClr val="000000"/>
              </a:solidFill>
              <a:latin typeface="楷体_GB2312" pitchFamily="49" charset="-122"/>
              <a:ea typeface="楷体_GB2312" pitchFamily="49" charset="-122"/>
            </a:endParaRPr>
          </a:p>
          <a:p>
            <a:pPr eaLnBrk="1" hangingPunct="1"/>
            <a:r>
              <a:rPr lang="zh-CN" altLang="en-US" sz="2800" b="1" dirty="0" smtClean="0">
                <a:solidFill>
                  <a:srgbClr val="000000"/>
                </a:solidFill>
                <a:latin typeface="楷体_GB2312" pitchFamily="49" charset="-122"/>
                <a:ea typeface="楷体_GB2312" pitchFamily="49" charset="-122"/>
              </a:rPr>
              <a:t>缺点是抗干扰能力差。</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0" name="Text Box 8"/>
          <p:cNvSpPr txBox="1">
            <a:spLocks noChangeArrowheads="1"/>
          </p:cNvSpPr>
          <p:nvPr/>
        </p:nvSpPr>
        <p:spPr bwMode="auto">
          <a:xfrm>
            <a:off x="395536" y="332656"/>
            <a:ext cx="8424936" cy="646331"/>
          </a:xfrm>
          <a:prstGeom prst="rect">
            <a:avLst/>
          </a:prstGeom>
          <a:noFill/>
          <a:ln w="9525">
            <a:noFill/>
            <a:miter lim="800000"/>
            <a:headEnd/>
            <a:tailEnd/>
          </a:ln>
        </p:spPr>
        <p:txBody>
          <a:bodyPr wrap="square">
            <a:spAutoFit/>
          </a:bodyPr>
          <a:lstStyle/>
          <a:p>
            <a:pPr algn="ctr">
              <a:spcBef>
                <a:spcPct val="0"/>
              </a:spcBef>
            </a:pPr>
            <a:r>
              <a:rPr lang="zh-CN" altLang="en-US" sz="3600" b="1" dirty="0" smtClean="0">
                <a:solidFill>
                  <a:srgbClr val="C00000"/>
                </a:solidFill>
                <a:latin typeface="隶书" pitchFamily="49" charset="-122"/>
                <a:ea typeface="隶书" pitchFamily="49" charset="-122"/>
                <a:cs typeface="+mj-cs"/>
              </a:rPr>
              <a:t>幅移键控</a:t>
            </a:r>
            <a:r>
              <a:rPr lang="en-US" altLang="zh-CN" sz="3600" b="1" dirty="0" smtClean="0">
                <a:solidFill>
                  <a:srgbClr val="C00000"/>
                </a:solidFill>
                <a:latin typeface="隶书" pitchFamily="49" charset="-122"/>
                <a:ea typeface="隶书" pitchFamily="49" charset="-122"/>
                <a:cs typeface="+mj-cs"/>
              </a:rPr>
              <a:t>(ASK—Amplitude shift key)</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diamond(in)">
                                      <p:cBhvr>
                                        <p:cTn id="7" dur="500"/>
                                        <p:tgtEl>
                                          <p:spTgt spid="28674">
                                            <p:txEl>
                                              <p:pRg st="0" end="0"/>
                                            </p:txEl>
                                          </p:spTgt>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28674">
                                            <p:txEl>
                                              <p:pRg st="2" end="2"/>
                                            </p:txEl>
                                          </p:spTgt>
                                        </p:tgtEl>
                                        <p:attrNameLst>
                                          <p:attrName>style.visibility</p:attrName>
                                        </p:attrNameLst>
                                      </p:cBhvr>
                                      <p:to>
                                        <p:strVal val="visible"/>
                                      </p:to>
                                    </p:set>
                                    <p:animEffect transition="in" filter="diamond(in)">
                                      <p:cBhvr>
                                        <p:cTn id="11" dur="500"/>
                                        <p:tgtEl>
                                          <p:spTgt spid="28674">
                                            <p:txEl>
                                              <p:pRg st="2" end="2"/>
                                            </p:txEl>
                                          </p:spTgt>
                                        </p:tgtEl>
                                      </p:cBhvr>
                                    </p:animEffect>
                                  </p:childTnLst>
                                </p:cTn>
                              </p:par>
                            </p:childTnLst>
                          </p:cTn>
                        </p:par>
                        <p:par>
                          <p:cTn id="12" fill="hold">
                            <p:stCondLst>
                              <p:cond delay="1000"/>
                            </p:stCondLst>
                            <p:childTnLst>
                              <p:par>
                                <p:cTn id="13" presetID="8" presetClass="entr" presetSubtype="16" fill="hold" grpId="0" nodeType="afterEffect">
                                  <p:stCondLst>
                                    <p:cond delay="0"/>
                                  </p:stCondLst>
                                  <p:childTnLst>
                                    <p:set>
                                      <p:cBhvr>
                                        <p:cTn id="14" dur="1" fill="hold">
                                          <p:stCondLst>
                                            <p:cond delay="0"/>
                                          </p:stCondLst>
                                        </p:cTn>
                                        <p:tgtEl>
                                          <p:spTgt spid="28674">
                                            <p:txEl>
                                              <p:pRg st="4" end="4"/>
                                            </p:txEl>
                                          </p:spTgt>
                                        </p:tgtEl>
                                        <p:attrNameLst>
                                          <p:attrName>style.visibility</p:attrName>
                                        </p:attrNameLst>
                                      </p:cBhvr>
                                      <p:to>
                                        <p:strVal val="visible"/>
                                      </p:to>
                                    </p:set>
                                    <p:animEffect transition="in" filter="diamond(in)">
                                      <p:cBhvr>
                                        <p:cTn id="15" dur="500"/>
                                        <p:tgtEl>
                                          <p:spTgt spid="28674">
                                            <p:txEl>
                                              <p:pRg st="4" end="4"/>
                                            </p:txEl>
                                          </p:spTgt>
                                        </p:tgtEl>
                                      </p:cBhvr>
                                    </p:animEffect>
                                  </p:childTnLst>
                                </p:cTn>
                              </p:par>
                            </p:childTnLst>
                          </p:cTn>
                        </p:par>
                        <p:par>
                          <p:cTn id="16" fill="hold">
                            <p:stCondLst>
                              <p:cond delay="1500"/>
                            </p:stCondLst>
                            <p:childTnLst>
                              <p:par>
                                <p:cTn id="17" presetID="8" presetClass="entr" presetSubtype="16" fill="hold" grpId="0" nodeType="afterEffect">
                                  <p:stCondLst>
                                    <p:cond delay="0"/>
                                  </p:stCondLst>
                                  <p:childTnLst>
                                    <p:set>
                                      <p:cBhvr>
                                        <p:cTn id="18" dur="1" fill="hold">
                                          <p:stCondLst>
                                            <p:cond delay="0"/>
                                          </p:stCondLst>
                                        </p:cTn>
                                        <p:tgtEl>
                                          <p:spTgt spid="28674">
                                            <p:txEl>
                                              <p:pRg st="6" end="6"/>
                                            </p:txEl>
                                          </p:spTgt>
                                        </p:tgtEl>
                                        <p:attrNameLst>
                                          <p:attrName>style.visibility</p:attrName>
                                        </p:attrNameLst>
                                      </p:cBhvr>
                                      <p:to>
                                        <p:strVal val="visible"/>
                                      </p:to>
                                    </p:set>
                                    <p:animEffect transition="in" filter="diamond(in)">
                                      <p:cBhvr>
                                        <p:cTn id="19" dur="500"/>
                                        <p:tgtEl>
                                          <p:spTgt spid="286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Grp="1" noChangeAspect="1" noChangeArrowheads="1"/>
          </p:cNvPicPr>
          <p:nvPr>
            <p:ph type="body" idx="1"/>
          </p:nvPr>
        </p:nvPicPr>
        <p:blipFill>
          <a:blip r:embed="rId2" cstate="print"/>
          <a:srcRect/>
          <a:stretch>
            <a:fillRect/>
          </a:stretch>
        </p:blipFill>
        <p:spPr>
          <a:xfrm>
            <a:off x="468313" y="1412875"/>
            <a:ext cx="8424862" cy="3835400"/>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836712"/>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1000" fill="hold"/>
                                        <p:tgtEl>
                                          <p:spTgt spid="29698"/>
                                        </p:tgtEl>
                                        <p:attrNameLst>
                                          <p:attrName>ppt_x</p:attrName>
                                        </p:attrNameLst>
                                      </p:cBhvr>
                                      <p:tavLst>
                                        <p:tav tm="0">
                                          <p:val>
                                            <p:strVal val="#ppt_x"/>
                                          </p:val>
                                        </p:tav>
                                        <p:tav tm="100000">
                                          <p:val>
                                            <p:strVal val="#ppt_x"/>
                                          </p:val>
                                        </p:tav>
                                      </p:tavLst>
                                    </p:anim>
                                    <p:anim calcmode="lin" valueType="num">
                                      <p:cBhvr additive="base">
                                        <p:cTn id="8" dur="1000" fill="hold"/>
                                        <p:tgtEl>
                                          <p:spTgt spid="296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15"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03648"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教学内容及学时分布  </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3</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effectLst/>
              <a:uLnTx/>
              <a:uFillTx/>
              <a:latin typeface="+mn-lt"/>
              <a:ea typeface="+mn-ea"/>
              <a:cs typeface="+mn-cs"/>
            </a:endParaRPr>
          </a:p>
        </p:txBody>
      </p:sp>
      <p:graphicFrame>
        <p:nvGraphicFramePr>
          <p:cNvPr id="18" name="Table 17"/>
          <p:cNvGraphicFramePr>
            <a:graphicFrameLocks noGrp="1"/>
          </p:cNvGraphicFramePr>
          <p:nvPr/>
        </p:nvGraphicFramePr>
        <p:xfrm>
          <a:off x="1403648" y="1556792"/>
          <a:ext cx="6408712" cy="4536507"/>
        </p:xfrm>
        <a:graphic>
          <a:graphicData uri="http://schemas.openxmlformats.org/drawingml/2006/table">
            <a:tbl>
              <a:tblPr firstRow="1" bandRow="1">
                <a:tableStyleId>{7DF18680-E054-41AD-8BC1-D1AEF772440D}</a:tableStyleId>
              </a:tblPr>
              <a:tblGrid>
                <a:gridCol w="3557987"/>
                <a:gridCol w="2850725"/>
              </a:tblGrid>
              <a:tr h="407267">
                <a:tc>
                  <a:txBody>
                    <a:bodyPr/>
                    <a:lstStyle/>
                    <a:p>
                      <a:pPr algn="ctr"/>
                      <a:r>
                        <a:rPr lang="zh-CN" altLang="en-US" dirty="0" smtClean="0"/>
                        <a:t>内                  容</a:t>
                      </a:r>
                      <a:endParaRPr lang="zh-CN" altLang="en-US" dirty="0"/>
                    </a:p>
                  </a:txBody>
                  <a:tcPr/>
                </a:tc>
                <a:tc>
                  <a:txBody>
                    <a:bodyPr/>
                    <a:lstStyle/>
                    <a:p>
                      <a:pPr algn="ctr"/>
                      <a:r>
                        <a:rPr lang="zh-CN" altLang="en-US" dirty="0" smtClean="0"/>
                        <a:t>学                时</a:t>
                      </a:r>
                      <a:endParaRPr lang="zh-CN" altLang="en-US" dirty="0"/>
                    </a:p>
                  </a:txBody>
                  <a:tcPr/>
                </a:tc>
              </a:tr>
              <a:tr h="412924">
                <a:tc>
                  <a:txBody>
                    <a:bodyPr/>
                    <a:lstStyle/>
                    <a:p>
                      <a:r>
                        <a:rPr lang="zh-CN" altLang="zh-CN" sz="1800" dirty="0" smtClean="0"/>
                        <a:t>第一章</a:t>
                      </a:r>
                      <a:r>
                        <a:rPr lang="en-US" altLang="zh-CN" sz="1800" dirty="0" smtClean="0"/>
                        <a:t>     </a:t>
                      </a:r>
                      <a:r>
                        <a:rPr lang="zh-CN" altLang="zh-CN" sz="1800" dirty="0" smtClean="0"/>
                        <a:t> 概论</a:t>
                      </a:r>
                      <a:endParaRPr lang="zh-CN" altLang="en-US" b="1" dirty="0"/>
                    </a:p>
                  </a:txBody>
                  <a:tcPr/>
                </a:tc>
                <a:tc>
                  <a:txBody>
                    <a:bodyPr/>
                    <a:lstStyle/>
                    <a:p>
                      <a:pPr algn="ctr"/>
                      <a:r>
                        <a:rPr lang="en-US" altLang="zh-CN" dirty="0" smtClean="0"/>
                        <a:t>5</a:t>
                      </a:r>
                      <a:r>
                        <a:rPr lang="zh-CN" altLang="en-US" dirty="0" smtClean="0"/>
                        <a:t>学时</a:t>
                      </a:r>
                      <a:endParaRPr lang="zh-CN" altLang="en-US" b="1"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dirty="0" smtClean="0"/>
                        <a:t>第二章</a:t>
                      </a:r>
                      <a:r>
                        <a:rPr lang="en-US" altLang="zh-CN" sz="1800" dirty="0" smtClean="0"/>
                        <a:t>      </a:t>
                      </a:r>
                      <a:r>
                        <a:rPr lang="zh-CN" altLang="zh-CN" sz="1800" dirty="0" smtClean="0"/>
                        <a:t>数据通信基础</a:t>
                      </a:r>
                      <a:endParaRPr lang="en-US" altLang="zh-CN" sz="1800" b="1" dirty="0" smtClean="0">
                        <a:latin typeface="+mn-ea"/>
                        <a:ea typeface="+mn-ea"/>
                      </a:endParaRPr>
                    </a:p>
                  </a:txBody>
                  <a:tcPr/>
                </a:tc>
                <a:tc>
                  <a:txBody>
                    <a:bodyPr/>
                    <a:lstStyle/>
                    <a:p>
                      <a:pPr algn="ctr"/>
                      <a:r>
                        <a:rPr lang="en-US" altLang="zh-CN" sz="1800" kern="1200" dirty="0" smtClean="0"/>
                        <a:t>8</a:t>
                      </a:r>
                      <a:r>
                        <a:rPr lang="zh-CN" altLang="zh-CN" sz="1800" kern="1200" dirty="0" smtClean="0"/>
                        <a:t>学时</a:t>
                      </a:r>
                      <a:endParaRPr lang="zh-CN" altLang="en-US" b="1"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第三章</a:t>
                      </a:r>
                      <a:r>
                        <a:rPr lang="en-US" altLang="zh-CN" sz="1800" kern="1200" dirty="0" smtClean="0"/>
                        <a:t>     </a:t>
                      </a:r>
                      <a:r>
                        <a:rPr lang="zh-CN" altLang="zh-CN" sz="1800" kern="1200" dirty="0" smtClean="0"/>
                        <a:t> 物理层</a:t>
                      </a:r>
                      <a:endParaRPr lang="zh-CN" altLang="zh-CN" sz="18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t>3</a:t>
                      </a:r>
                      <a:r>
                        <a:rPr lang="zh-CN" altLang="zh-CN" sz="1800" kern="1200" dirty="0" smtClean="0"/>
                        <a:t>学时</a:t>
                      </a:r>
                      <a:endParaRPr lang="zh-CN" altLang="zh-CN" sz="1800" kern="1200" dirty="0" smtClean="0">
                        <a:solidFill>
                          <a:schemeClr val="dk1"/>
                        </a:solidFill>
                        <a:latin typeface="+mn-lt"/>
                        <a:ea typeface="+mn-ea"/>
                        <a:cs typeface="+mn-cs"/>
                      </a:endParaRPr>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第四章</a:t>
                      </a:r>
                      <a:r>
                        <a:rPr lang="en-US" altLang="zh-CN" sz="1800" kern="1200" dirty="0" smtClean="0"/>
                        <a:t>     </a:t>
                      </a:r>
                      <a:r>
                        <a:rPr lang="zh-CN" altLang="zh-CN" sz="1800" kern="1200" dirty="0" smtClean="0"/>
                        <a:t> 数据链路层</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6</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第五章</a:t>
                      </a:r>
                      <a:r>
                        <a:rPr lang="en-US" altLang="zh-CN" sz="1800" kern="1200" dirty="0" smtClean="0"/>
                        <a:t>     </a:t>
                      </a:r>
                      <a:r>
                        <a:rPr lang="zh-CN" altLang="zh-CN" sz="1800" kern="1200" dirty="0" smtClean="0"/>
                        <a:t> 网络层</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8</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第六章</a:t>
                      </a:r>
                      <a:r>
                        <a:rPr lang="en-US" altLang="zh-CN" sz="1800" kern="1200" dirty="0" smtClean="0"/>
                        <a:t>     </a:t>
                      </a:r>
                      <a:r>
                        <a:rPr lang="zh-CN" altLang="zh-CN" sz="1800" kern="1200" dirty="0" smtClean="0"/>
                        <a:t> 传输层</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4</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第七章</a:t>
                      </a:r>
                      <a:r>
                        <a:rPr lang="en-US" altLang="zh-CN" sz="1800" kern="1200" dirty="0" smtClean="0"/>
                        <a:t>     </a:t>
                      </a:r>
                      <a:r>
                        <a:rPr lang="zh-CN" altLang="zh-CN" sz="1800" kern="1200" dirty="0" smtClean="0"/>
                        <a:t> 局域网和广域网技术</a:t>
                      </a:r>
                      <a:endParaRPr lang="zh-CN" altLang="en-US" dirty="0"/>
                    </a:p>
                  </a:txBody>
                  <a:tcPr/>
                </a:tc>
                <a:tc>
                  <a:txBody>
                    <a:bodyPr/>
                    <a:lstStyle/>
                    <a:p>
                      <a:pPr algn="ctr"/>
                      <a:r>
                        <a:rPr lang="en-US" altLang="zh-CN" sz="1800" kern="1200" dirty="0" smtClean="0"/>
                        <a:t>8</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第八章</a:t>
                      </a:r>
                      <a:r>
                        <a:rPr lang="en-US" altLang="zh-CN" sz="1800" kern="1200" dirty="0" smtClean="0"/>
                        <a:t>      TCP/IP</a:t>
                      </a:r>
                      <a:r>
                        <a:rPr lang="zh-CN" altLang="zh-CN" sz="1800" kern="1200" dirty="0" smtClean="0"/>
                        <a:t>协议</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9</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第九章</a:t>
                      </a:r>
                      <a:r>
                        <a:rPr lang="en-US" altLang="zh-CN" sz="1800" kern="1200" dirty="0" smtClean="0"/>
                        <a:t>     </a:t>
                      </a:r>
                      <a:r>
                        <a:rPr lang="zh-CN" altLang="zh-CN" sz="1800" kern="1200" dirty="0" smtClean="0"/>
                        <a:t> 网络程序设计基础</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3</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第十章</a:t>
                      </a:r>
                      <a:r>
                        <a:rPr lang="en-US" altLang="zh-CN" sz="1800" kern="1200" dirty="0" smtClean="0"/>
                        <a:t>       Internet</a:t>
                      </a:r>
                      <a:r>
                        <a:rPr lang="zh-CN" altLang="zh-CN" sz="1800" kern="1200" dirty="0" smtClean="0"/>
                        <a:t>服务</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b="1" kern="1200" dirty="0" smtClean="0"/>
                        <a:t>2</a:t>
                      </a:r>
                      <a:r>
                        <a:rPr lang="zh-CN" altLang="zh-CN" sz="1800" kern="1200" dirty="0" smtClean="0"/>
                        <a:t>学时</a:t>
                      </a:r>
                      <a:endParaRPr lang="zh-CN" altLang="en-US" dirty="0"/>
                    </a:p>
                  </a:txBody>
                  <a:tcPr/>
                </a:tc>
              </a:tr>
            </a:tbl>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amond(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Rot="1" noChangeArrowheads="1"/>
          </p:cNvSpPr>
          <p:nvPr>
            <p:ph type="body" idx="1"/>
          </p:nvPr>
        </p:nvSpPr>
        <p:spPr>
          <a:xfrm>
            <a:off x="827584" y="1700808"/>
            <a:ext cx="7283152" cy="4525963"/>
          </a:xfrm>
        </p:spPr>
        <p:txBody>
          <a:bodyPr/>
          <a:lstStyle/>
          <a:p>
            <a:pPr eaLnBrk="1" hangingPunct="1"/>
            <a:r>
              <a:rPr lang="zh-CN" altLang="en-US" b="1" dirty="0" smtClean="0">
                <a:solidFill>
                  <a:srgbClr val="C00000"/>
                </a:solidFill>
                <a:latin typeface="楷体_GB2312" pitchFamily="49" charset="-122"/>
                <a:ea typeface="楷体_GB2312" pitchFamily="49" charset="-122"/>
              </a:rPr>
              <a:t>用载波的不同频率表示</a:t>
            </a:r>
            <a:r>
              <a:rPr lang="en-US" altLang="zh-CN" b="1" dirty="0" smtClean="0">
                <a:solidFill>
                  <a:srgbClr val="C00000"/>
                </a:solidFill>
                <a:latin typeface="楷体_GB2312" pitchFamily="49" charset="-122"/>
                <a:ea typeface="楷体_GB2312" pitchFamily="49" charset="-122"/>
              </a:rPr>
              <a:t>1</a:t>
            </a:r>
            <a:r>
              <a:rPr lang="zh-CN" altLang="en-US" b="1" dirty="0" smtClean="0">
                <a:solidFill>
                  <a:srgbClr val="C00000"/>
                </a:solidFill>
                <a:latin typeface="楷体_GB2312" pitchFamily="49" charset="-122"/>
                <a:ea typeface="楷体_GB2312" pitchFamily="49" charset="-122"/>
              </a:rPr>
              <a:t>和</a:t>
            </a:r>
            <a:r>
              <a:rPr lang="en-US" altLang="zh-CN" b="1" dirty="0" smtClean="0">
                <a:solidFill>
                  <a:srgbClr val="C00000"/>
                </a:solidFill>
                <a:latin typeface="楷体_GB2312" pitchFamily="49" charset="-122"/>
                <a:ea typeface="楷体_GB2312" pitchFamily="49" charset="-122"/>
              </a:rPr>
              <a:t>0</a:t>
            </a:r>
          </a:p>
          <a:p>
            <a:pPr eaLnBrk="1" hangingPunct="1"/>
            <a:endParaRPr lang="en-US" altLang="zh-CN" b="1" dirty="0" smtClean="0">
              <a:solidFill>
                <a:srgbClr val="C00000"/>
              </a:solidFill>
              <a:latin typeface="楷体_GB2312" pitchFamily="49" charset="-122"/>
              <a:ea typeface="楷体_GB2312" pitchFamily="49" charset="-122"/>
            </a:endParaRPr>
          </a:p>
          <a:p>
            <a:pPr eaLnBrk="1" hangingPunct="1"/>
            <a:r>
              <a:rPr lang="zh-CN" altLang="en-US" b="1" dirty="0" smtClean="0">
                <a:solidFill>
                  <a:srgbClr val="000000"/>
                </a:solidFill>
                <a:latin typeface="楷体_GB2312" pitchFamily="49" charset="-122"/>
                <a:ea typeface="楷体_GB2312" pitchFamily="49" charset="-122"/>
              </a:rPr>
              <a:t>例如</a:t>
            </a:r>
            <a:r>
              <a:rPr lang="en-US" altLang="zh-CN" b="1" dirty="0" smtClean="0">
                <a:solidFill>
                  <a:srgbClr val="000000"/>
                </a:solidFill>
                <a:latin typeface="楷体_GB2312" pitchFamily="49" charset="-122"/>
                <a:ea typeface="楷体_GB2312" pitchFamily="49" charset="-122"/>
              </a:rPr>
              <a:t>:</a:t>
            </a:r>
            <a:r>
              <a:rPr lang="zh-CN" altLang="en-US" b="1" dirty="0" smtClean="0">
                <a:solidFill>
                  <a:srgbClr val="000000"/>
                </a:solidFill>
                <a:latin typeface="楷体_GB2312" pitchFamily="49" charset="-122"/>
                <a:ea typeface="楷体_GB2312" pitchFamily="49" charset="-122"/>
              </a:rPr>
              <a:t>高频表示</a:t>
            </a:r>
            <a:r>
              <a:rPr lang="en-US" altLang="zh-CN" b="1" dirty="0" smtClean="0">
                <a:solidFill>
                  <a:srgbClr val="000000"/>
                </a:solidFill>
                <a:latin typeface="楷体_GB2312" pitchFamily="49" charset="-122"/>
                <a:ea typeface="楷体_GB2312" pitchFamily="49" charset="-122"/>
              </a:rPr>
              <a:t>0</a:t>
            </a:r>
            <a:r>
              <a:rPr lang="zh-CN" altLang="en-US" b="1" dirty="0" smtClean="0">
                <a:solidFill>
                  <a:srgbClr val="000000"/>
                </a:solidFill>
                <a:latin typeface="楷体_GB2312" pitchFamily="49" charset="-122"/>
                <a:ea typeface="楷体_GB2312" pitchFamily="49" charset="-122"/>
              </a:rPr>
              <a:t>，低频表示</a:t>
            </a:r>
            <a:r>
              <a:rPr lang="en-US" altLang="zh-CN" b="1" dirty="0" smtClean="0">
                <a:solidFill>
                  <a:srgbClr val="000000"/>
                </a:solidFill>
                <a:latin typeface="楷体_GB2312" pitchFamily="49" charset="-122"/>
                <a:ea typeface="楷体_GB2312" pitchFamily="49" charset="-122"/>
              </a:rPr>
              <a:t>1</a:t>
            </a:r>
          </a:p>
          <a:p>
            <a:pPr eaLnBrk="1" hangingPunct="1"/>
            <a:endParaRPr lang="en-US" altLang="zh-CN" b="1" dirty="0" smtClean="0">
              <a:solidFill>
                <a:srgbClr val="000000"/>
              </a:solidFill>
              <a:latin typeface="楷体_GB2312" pitchFamily="49" charset="-122"/>
              <a:ea typeface="楷体_GB2312" pitchFamily="49" charset="-122"/>
            </a:endParaRPr>
          </a:p>
          <a:p>
            <a:pPr eaLnBrk="1" hangingPunct="1"/>
            <a:r>
              <a:rPr lang="zh-CN" altLang="en-US" b="1" dirty="0" smtClean="0">
                <a:solidFill>
                  <a:srgbClr val="000000"/>
                </a:solidFill>
                <a:latin typeface="楷体_GB2312" pitchFamily="49" charset="-122"/>
                <a:ea typeface="楷体_GB2312" pitchFamily="49" charset="-122"/>
              </a:rPr>
              <a:t>调频收音机是</a:t>
            </a:r>
            <a:r>
              <a:rPr lang="en-US" altLang="zh-CN" b="1" dirty="0" smtClean="0">
                <a:solidFill>
                  <a:srgbClr val="000000"/>
                </a:solidFill>
                <a:latin typeface="楷体_GB2312" pitchFamily="49" charset="-122"/>
                <a:ea typeface="楷体_GB2312" pitchFamily="49" charset="-122"/>
              </a:rPr>
              <a:t>FSK</a:t>
            </a:r>
            <a:r>
              <a:rPr lang="zh-CN" altLang="en-US" b="1" dirty="0" smtClean="0">
                <a:solidFill>
                  <a:srgbClr val="000000"/>
                </a:solidFill>
                <a:latin typeface="楷体_GB2312" pitchFamily="49" charset="-122"/>
                <a:ea typeface="楷体_GB2312" pitchFamily="49" charset="-122"/>
              </a:rPr>
              <a:t>的例子</a:t>
            </a:r>
            <a:endParaRPr lang="en-US" altLang="zh-CN" b="1" dirty="0" smtClean="0">
              <a:solidFill>
                <a:srgbClr val="000000"/>
              </a:solidFill>
              <a:latin typeface="楷体_GB2312" pitchFamily="49" charset="-122"/>
              <a:ea typeface="楷体_GB2312" pitchFamily="49" charset="-122"/>
            </a:endParaRPr>
          </a:p>
          <a:p>
            <a:pPr eaLnBrk="1" hangingPunct="1"/>
            <a:endParaRPr lang="zh-CN" altLang="en-US" b="1" dirty="0" smtClean="0">
              <a:solidFill>
                <a:srgbClr val="000000"/>
              </a:solidFill>
              <a:latin typeface="楷体_GB2312" pitchFamily="49" charset="-122"/>
              <a:ea typeface="楷体_GB2312" pitchFamily="49" charset="-122"/>
            </a:endParaRPr>
          </a:p>
          <a:p>
            <a:pPr eaLnBrk="1" hangingPunct="1"/>
            <a:r>
              <a:rPr lang="zh-CN" altLang="en-US" b="1" dirty="0" smtClean="0">
                <a:solidFill>
                  <a:srgbClr val="000000"/>
                </a:solidFill>
                <a:latin typeface="楷体_GB2312" pitchFamily="49" charset="-122"/>
                <a:ea typeface="楷体_GB2312" pitchFamily="49" charset="-122"/>
              </a:rPr>
              <a:t>优点是抗干扰能力比</a:t>
            </a:r>
            <a:r>
              <a:rPr lang="en-US" altLang="zh-CN" b="1" dirty="0" smtClean="0">
                <a:solidFill>
                  <a:srgbClr val="000000"/>
                </a:solidFill>
                <a:latin typeface="楷体_GB2312" pitchFamily="49" charset="-122"/>
                <a:ea typeface="楷体_GB2312" pitchFamily="49" charset="-122"/>
              </a:rPr>
              <a:t>ASK</a:t>
            </a:r>
            <a:r>
              <a:rPr lang="zh-CN" altLang="en-US" b="1" dirty="0" smtClean="0">
                <a:solidFill>
                  <a:srgbClr val="000000"/>
                </a:solidFill>
                <a:latin typeface="楷体_GB2312" pitchFamily="49" charset="-122"/>
                <a:ea typeface="楷体_GB2312" pitchFamily="49" charset="-122"/>
              </a:rPr>
              <a:t>好</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0" name="Text Box 8"/>
          <p:cNvSpPr txBox="1">
            <a:spLocks noChangeArrowheads="1"/>
          </p:cNvSpPr>
          <p:nvPr/>
        </p:nvSpPr>
        <p:spPr bwMode="auto">
          <a:xfrm>
            <a:off x="539552" y="332656"/>
            <a:ext cx="8208912" cy="646331"/>
          </a:xfrm>
          <a:prstGeom prst="rect">
            <a:avLst/>
          </a:prstGeom>
          <a:noFill/>
          <a:ln w="9525">
            <a:noFill/>
            <a:miter lim="800000"/>
            <a:headEnd/>
            <a:tailEnd/>
          </a:ln>
        </p:spPr>
        <p:txBody>
          <a:bodyPr wrap="square">
            <a:spAutoFit/>
          </a:bodyPr>
          <a:lstStyle/>
          <a:p>
            <a:pPr algn="ctr">
              <a:spcBef>
                <a:spcPct val="0"/>
              </a:spcBef>
            </a:pPr>
            <a:r>
              <a:rPr lang="zh-CN" altLang="en-US" sz="3600" b="1" dirty="0" smtClean="0">
                <a:solidFill>
                  <a:srgbClr val="C00000"/>
                </a:solidFill>
                <a:latin typeface="隶书" pitchFamily="49" charset="-122"/>
                <a:ea typeface="隶书" pitchFamily="49" charset="-122"/>
                <a:cs typeface="+mj-cs"/>
              </a:rPr>
              <a:t>频移键控</a:t>
            </a:r>
            <a:r>
              <a:rPr lang="en-US" altLang="zh-CN" sz="3600" b="1" dirty="0" smtClean="0">
                <a:solidFill>
                  <a:srgbClr val="C00000"/>
                </a:solidFill>
                <a:latin typeface="隶书" pitchFamily="49" charset="-122"/>
                <a:ea typeface="隶书" pitchFamily="49" charset="-122"/>
                <a:cs typeface="+mj-cs"/>
              </a:rPr>
              <a:t>(FSK—Frequency shift key)</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checkerboard(across)">
                                      <p:cBhvr>
                                        <p:cTn id="7" dur="500"/>
                                        <p:tgtEl>
                                          <p:spTgt spid="30722">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animEffect transition="in" filter="checkerboard(across)">
                                      <p:cBhvr>
                                        <p:cTn id="11" dur="500"/>
                                        <p:tgtEl>
                                          <p:spTgt spid="30722">
                                            <p:txEl>
                                              <p:pRg st="2" end="2"/>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animEffect transition="in" filter="checkerboard(across)">
                                      <p:cBhvr>
                                        <p:cTn id="15" dur="500"/>
                                        <p:tgtEl>
                                          <p:spTgt spid="30722">
                                            <p:txEl>
                                              <p:pRg st="4" end="4"/>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0722">
                                            <p:txEl>
                                              <p:pRg st="6" end="6"/>
                                            </p:txEl>
                                          </p:spTgt>
                                        </p:tgtEl>
                                        <p:attrNameLst>
                                          <p:attrName>style.visibility</p:attrName>
                                        </p:attrNameLst>
                                      </p:cBhvr>
                                      <p:to>
                                        <p:strVal val="visible"/>
                                      </p:to>
                                    </p:set>
                                    <p:animEffect transition="in" filter="checkerboard(across)">
                                      <p:cBhvr>
                                        <p:cTn id="19" dur="500"/>
                                        <p:tgtEl>
                                          <p:spTgt spid="307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
          <p:cNvPicPr>
            <a:picLocks noGrp="1" noChangeAspect="1" noChangeArrowheads="1"/>
          </p:cNvPicPr>
          <p:nvPr>
            <p:ph type="body" idx="1"/>
          </p:nvPr>
        </p:nvPicPr>
        <p:blipFill>
          <a:blip r:embed="rId2" cstate="print"/>
          <a:srcRect/>
          <a:stretch>
            <a:fillRect/>
          </a:stretch>
        </p:blipFill>
        <p:spPr>
          <a:xfrm>
            <a:off x="468313" y="1484313"/>
            <a:ext cx="8353425" cy="3802062"/>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1000" fill="hold"/>
                                        <p:tgtEl>
                                          <p:spTgt spid="31746"/>
                                        </p:tgtEl>
                                        <p:attrNameLst>
                                          <p:attrName>ppt_x</p:attrName>
                                        </p:attrNameLst>
                                      </p:cBhvr>
                                      <p:tavLst>
                                        <p:tav tm="0">
                                          <p:val>
                                            <p:strVal val="0-#ppt_w/2"/>
                                          </p:val>
                                        </p:tav>
                                        <p:tav tm="100000">
                                          <p:val>
                                            <p:strVal val="#ppt_x"/>
                                          </p:val>
                                        </p:tav>
                                      </p:tavLst>
                                    </p:anim>
                                    <p:anim calcmode="lin" valueType="num">
                                      <p:cBhvr additive="base">
                                        <p:cTn id="8" dur="1000" fill="hold"/>
                                        <p:tgtEl>
                                          <p:spTgt spid="317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Rot="1" noChangeArrowheads="1"/>
          </p:cNvSpPr>
          <p:nvPr>
            <p:ph type="body" idx="1"/>
          </p:nvPr>
        </p:nvSpPr>
        <p:spPr>
          <a:xfrm>
            <a:off x="539552" y="1628800"/>
            <a:ext cx="8137152" cy="1296144"/>
          </a:xfrm>
        </p:spPr>
        <p:txBody>
          <a:bodyPr>
            <a:normAutofit fontScale="92500" lnSpcReduction="20000"/>
          </a:bodyPr>
          <a:lstStyle/>
          <a:p>
            <a:pPr eaLnBrk="1" hangingPunct="1"/>
            <a:r>
              <a:rPr lang="zh-CN" altLang="en-US" b="1" dirty="0" smtClean="0">
                <a:solidFill>
                  <a:srgbClr val="C00000"/>
                </a:solidFill>
                <a:latin typeface="楷体_GB2312" pitchFamily="49" charset="-122"/>
                <a:ea typeface="楷体_GB2312" pitchFamily="49" charset="-122"/>
              </a:rPr>
              <a:t>调制载波的相位：不同的相位表示</a:t>
            </a:r>
            <a:r>
              <a:rPr lang="en-US" altLang="zh-CN" b="1" dirty="0" smtClean="0">
                <a:solidFill>
                  <a:srgbClr val="C00000"/>
                </a:solidFill>
                <a:latin typeface="楷体_GB2312" pitchFamily="49" charset="-122"/>
                <a:ea typeface="楷体_GB2312" pitchFamily="49" charset="-122"/>
              </a:rPr>
              <a:t>1</a:t>
            </a:r>
            <a:r>
              <a:rPr lang="zh-CN" altLang="en-US" b="1" dirty="0" smtClean="0">
                <a:solidFill>
                  <a:srgbClr val="C00000"/>
                </a:solidFill>
                <a:latin typeface="楷体_GB2312" pitchFamily="49" charset="-122"/>
                <a:ea typeface="楷体_GB2312" pitchFamily="49" charset="-122"/>
              </a:rPr>
              <a:t>和</a:t>
            </a:r>
            <a:r>
              <a:rPr lang="en-US" altLang="zh-CN" b="1" dirty="0" smtClean="0">
                <a:solidFill>
                  <a:srgbClr val="C00000"/>
                </a:solidFill>
                <a:latin typeface="楷体_GB2312" pitchFamily="49" charset="-122"/>
                <a:ea typeface="楷体_GB2312" pitchFamily="49" charset="-122"/>
              </a:rPr>
              <a:t>0</a:t>
            </a:r>
            <a:r>
              <a:rPr lang="zh-CN" altLang="en-US" b="1" dirty="0" smtClean="0">
                <a:solidFill>
                  <a:srgbClr val="C00000"/>
                </a:solidFill>
                <a:latin typeface="楷体_GB2312" pitchFamily="49" charset="-122"/>
                <a:ea typeface="楷体_GB2312" pitchFamily="49" charset="-122"/>
              </a:rPr>
              <a:t>。</a:t>
            </a:r>
            <a:endParaRPr lang="en-US" altLang="zh-CN" b="1" dirty="0" smtClean="0">
              <a:solidFill>
                <a:srgbClr val="C00000"/>
              </a:solidFill>
              <a:latin typeface="楷体_GB2312" pitchFamily="49" charset="-122"/>
              <a:ea typeface="楷体_GB2312" pitchFamily="49" charset="-122"/>
            </a:endParaRPr>
          </a:p>
          <a:p>
            <a:pPr eaLnBrk="1" hangingPunct="1"/>
            <a:endParaRPr lang="en-US" altLang="zh-CN" sz="2800" b="1" dirty="0" smtClean="0">
              <a:solidFill>
                <a:srgbClr val="000000"/>
              </a:solidFill>
            </a:endParaRPr>
          </a:p>
          <a:p>
            <a:pPr eaLnBrk="1" hangingPunct="1"/>
            <a:r>
              <a:rPr lang="zh-CN" altLang="en-US" sz="2800" b="1" dirty="0" smtClean="0">
                <a:solidFill>
                  <a:srgbClr val="000000"/>
                </a:solidFill>
              </a:rPr>
              <a:t>例如：相位</a:t>
            </a:r>
            <a:r>
              <a:rPr lang="en-US" altLang="zh-CN" sz="2800" b="1" dirty="0" smtClean="0">
                <a:solidFill>
                  <a:srgbClr val="000000"/>
                </a:solidFill>
              </a:rPr>
              <a:t>0</a:t>
            </a:r>
            <a:r>
              <a:rPr lang="zh-CN" altLang="en-US" sz="2800" b="1" dirty="0" smtClean="0">
                <a:solidFill>
                  <a:srgbClr val="000000"/>
                </a:solidFill>
              </a:rPr>
              <a:t>表示</a:t>
            </a:r>
            <a:r>
              <a:rPr lang="en-US" altLang="zh-CN" sz="2800" b="1" dirty="0" smtClean="0">
                <a:solidFill>
                  <a:srgbClr val="000000"/>
                </a:solidFill>
              </a:rPr>
              <a:t>0</a:t>
            </a:r>
            <a:r>
              <a:rPr lang="zh-CN" altLang="en-US" sz="2800" b="1" dirty="0" smtClean="0">
                <a:solidFill>
                  <a:srgbClr val="000000"/>
                </a:solidFill>
              </a:rPr>
              <a:t>，相位</a:t>
            </a:r>
            <a:r>
              <a:rPr lang="en-US" altLang="zh-CN" sz="2800" b="1" dirty="0" smtClean="0">
                <a:solidFill>
                  <a:srgbClr val="000000"/>
                </a:solidFill>
              </a:rPr>
              <a:t>180</a:t>
            </a:r>
            <a:r>
              <a:rPr lang="zh-CN" altLang="en-US" sz="2800" b="1" dirty="0" smtClean="0">
                <a:solidFill>
                  <a:srgbClr val="000000"/>
                </a:solidFill>
              </a:rPr>
              <a:t>表示</a:t>
            </a:r>
            <a:r>
              <a:rPr lang="en-US" altLang="zh-CN" sz="2800" b="1" dirty="0" smtClean="0">
                <a:solidFill>
                  <a:srgbClr val="000000"/>
                </a:solidFill>
              </a:rPr>
              <a:t>1</a:t>
            </a:r>
          </a:p>
          <a:p>
            <a:pPr eaLnBrk="1" hangingPunct="1"/>
            <a:endParaRPr lang="en-US" altLang="zh-CN" b="1" dirty="0" smtClean="0">
              <a:solidFill>
                <a:srgbClr val="000000"/>
              </a:solidFill>
            </a:endParaRPr>
          </a:p>
          <a:p>
            <a:pPr eaLnBrk="1" hangingPunct="1"/>
            <a:endParaRPr lang="en-US" altLang="zh-CN" b="1" dirty="0" smtClean="0"/>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179512" y="1484784"/>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0" name="Text Box 8"/>
          <p:cNvSpPr txBox="1">
            <a:spLocks noChangeArrowheads="1"/>
          </p:cNvSpPr>
          <p:nvPr/>
        </p:nvSpPr>
        <p:spPr bwMode="auto">
          <a:xfrm>
            <a:off x="827584" y="548680"/>
            <a:ext cx="7416800" cy="646331"/>
          </a:xfrm>
          <a:prstGeom prst="rect">
            <a:avLst/>
          </a:prstGeom>
          <a:noFill/>
          <a:ln w="9525">
            <a:noFill/>
            <a:miter lim="800000"/>
            <a:headEnd/>
            <a:tailEnd/>
          </a:ln>
        </p:spPr>
        <p:txBody>
          <a:bodyPr>
            <a:spAutoFit/>
          </a:bodyPr>
          <a:lstStyle/>
          <a:p>
            <a:pPr algn="ctr"/>
            <a:r>
              <a:rPr lang="zh-CN" altLang="en-US" sz="3600" b="1" dirty="0" smtClean="0">
                <a:solidFill>
                  <a:srgbClr val="C00000"/>
                </a:solidFill>
                <a:latin typeface="隶书" pitchFamily="49" charset="-122"/>
                <a:ea typeface="隶书" pitchFamily="49" charset="-122"/>
                <a:cs typeface="+mj-cs"/>
              </a:rPr>
              <a:t>相移键控（</a:t>
            </a:r>
            <a:r>
              <a:rPr lang="en-US" altLang="zh-CN" sz="3600" b="1" dirty="0" smtClean="0">
                <a:solidFill>
                  <a:srgbClr val="C00000"/>
                </a:solidFill>
                <a:latin typeface="隶书" pitchFamily="49" charset="-122"/>
                <a:ea typeface="隶书" pitchFamily="49" charset="-122"/>
                <a:cs typeface="+mj-cs"/>
              </a:rPr>
              <a:t>PSK—Phase shift key</a:t>
            </a:r>
            <a:r>
              <a:rPr lang="zh-CN" altLang="en-US" sz="3600" b="1" dirty="0" smtClean="0">
                <a:solidFill>
                  <a:srgbClr val="C00000"/>
                </a:solidFill>
                <a:latin typeface="隶书" pitchFamily="49" charset="-122"/>
                <a:ea typeface="隶书" pitchFamily="49" charset="-122"/>
                <a:cs typeface="+mj-cs"/>
              </a:rPr>
              <a:t>）</a:t>
            </a:r>
          </a:p>
        </p:txBody>
      </p:sp>
      <p:pic>
        <p:nvPicPr>
          <p:cNvPr id="11" name="Picture 7"/>
          <p:cNvPicPr>
            <a:picLocks noChangeAspect="1" noChangeArrowheads="1"/>
          </p:cNvPicPr>
          <p:nvPr/>
        </p:nvPicPr>
        <p:blipFill>
          <a:blip r:embed="rId3" cstate="print"/>
          <a:srcRect/>
          <a:stretch>
            <a:fillRect/>
          </a:stretch>
        </p:blipFill>
        <p:spPr bwMode="auto">
          <a:xfrm>
            <a:off x="323528" y="3068960"/>
            <a:ext cx="8351837" cy="3159125"/>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blinds(horizontal)">
                                      <p:cBhvr>
                                        <p:cTn id="7" dur="500"/>
                                        <p:tgtEl>
                                          <p:spTgt spid="32770">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2770">
                                            <p:txEl>
                                              <p:pRg st="2" end="2"/>
                                            </p:txEl>
                                          </p:spTgt>
                                        </p:tgtEl>
                                        <p:attrNameLst>
                                          <p:attrName>style.visibility</p:attrName>
                                        </p:attrNameLst>
                                      </p:cBhvr>
                                      <p:to>
                                        <p:strVal val="visible"/>
                                      </p:to>
                                    </p:set>
                                    <p:animEffect transition="in" filter="blinds(horizontal)">
                                      <p:cBhvr>
                                        <p:cTn id="11" dur="500"/>
                                        <p:tgtEl>
                                          <p:spTgt spid="32770">
                                            <p:txEl>
                                              <p:pRg st="2" end="2"/>
                                            </p:txEl>
                                          </p:spTgt>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Rot="1" noChangeArrowheads="1"/>
          </p:cNvSpPr>
          <p:nvPr>
            <p:ph type="body" idx="1"/>
          </p:nvPr>
        </p:nvSpPr>
        <p:spPr/>
        <p:txBody>
          <a:bodyPr/>
          <a:lstStyle/>
          <a:p>
            <a:pPr eaLnBrk="1" hangingPunct="1"/>
            <a:r>
              <a:rPr lang="en-US" altLang="zh-CN" b="1" dirty="0" smtClean="0">
                <a:solidFill>
                  <a:srgbClr val="C00000"/>
                </a:solidFill>
                <a:latin typeface="楷体_GB2312" pitchFamily="49" charset="-122"/>
                <a:ea typeface="楷体_GB2312" pitchFamily="49" charset="-122"/>
              </a:rPr>
              <a:t>PSK</a:t>
            </a:r>
            <a:r>
              <a:rPr lang="zh-CN" altLang="en-US" b="1" dirty="0" smtClean="0">
                <a:solidFill>
                  <a:srgbClr val="C00000"/>
                </a:solidFill>
                <a:latin typeface="楷体_GB2312" pitchFamily="49" charset="-122"/>
                <a:ea typeface="楷体_GB2312" pitchFamily="49" charset="-122"/>
              </a:rPr>
              <a:t>可以用更多的状态表示二进制位，是调制主要应用的技术。</a:t>
            </a:r>
          </a:p>
          <a:p>
            <a:pPr eaLnBrk="1" hangingPunct="1"/>
            <a:endParaRPr lang="zh-CN" altLang="en-US" b="1" dirty="0" smtClean="0">
              <a:solidFill>
                <a:srgbClr val="000000"/>
              </a:solidFill>
            </a:endParaRPr>
          </a:p>
          <a:p>
            <a:pPr eaLnBrk="1" hangingPunct="1"/>
            <a:r>
              <a:rPr lang="zh-CN" altLang="en-US" b="1" dirty="0" smtClean="0">
                <a:solidFill>
                  <a:srgbClr val="000000"/>
                </a:solidFill>
              </a:rPr>
              <a:t>例如，用</a:t>
            </a:r>
            <a:r>
              <a:rPr lang="en-US" altLang="zh-CN" b="1" dirty="0" smtClean="0">
                <a:solidFill>
                  <a:srgbClr val="000000"/>
                </a:solidFill>
              </a:rPr>
              <a:t>0</a:t>
            </a:r>
            <a:r>
              <a:rPr lang="zh-CN" altLang="en-US" b="1" dirty="0" smtClean="0">
                <a:solidFill>
                  <a:srgbClr val="000000"/>
                </a:solidFill>
              </a:rPr>
              <a:t>相位代表</a:t>
            </a:r>
            <a:r>
              <a:rPr lang="en-US" altLang="zh-CN" b="1" dirty="0" smtClean="0">
                <a:solidFill>
                  <a:srgbClr val="000000"/>
                </a:solidFill>
              </a:rPr>
              <a:t>00</a:t>
            </a:r>
            <a:r>
              <a:rPr lang="zh-CN" altLang="en-US" b="1" dirty="0" smtClean="0">
                <a:solidFill>
                  <a:srgbClr val="000000"/>
                </a:solidFill>
              </a:rPr>
              <a:t>，用</a:t>
            </a:r>
            <a:r>
              <a:rPr lang="en-US" altLang="zh-CN" b="1" dirty="0" smtClean="0">
                <a:solidFill>
                  <a:srgbClr val="000000"/>
                </a:solidFill>
              </a:rPr>
              <a:t>90</a:t>
            </a:r>
            <a:r>
              <a:rPr lang="zh-CN" altLang="en-US" b="1" dirty="0" smtClean="0">
                <a:solidFill>
                  <a:srgbClr val="000000"/>
                </a:solidFill>
              </a:rPr>
              <a:t>相位表示</a:t>
            </a:r>
            <a:r>
              <a:rPr lang="en-US" altLang="zh-CN" b="1" dirty="0" smtClean="0">
                <a:solidFill>
                  <a:srgbClr val="000000"/>
                </a:solidFill>
              </a:rPr>
              <a:t>01</a:t>
            </a:r>
            <a:r>
              <a:rPr lang="zh-CN" altLang="en-US" b="1" dirty="0" smtClean="0">
                <a:solidFill>
                  <a:srgbClr val="000000"/>
                </a:solidFill>
              </a:rPr>
              <a:t>，用</a:t>
            </a:r>
            <a:r>
              <a:rPr lang="en-US" altLang="zh-CN" b="1" dirty="0" smtClean="0">
                <a:solidFill>
                  <a:srgbClr val="000000"/>
                </a:solidFill>
              </a:rPr>
              <a:t>180</a:t>
            </a:r>
            <a:r>
              <a:rPr lang="zh-CN" altLang="en-US" b="1" dirty="0" smtClean="0">
                <a:solidFill>
                  <a:srgbClr val="000000"/>
                </a:solidFill>
              </a:rPr>
              <a:t>相位代表</a:t>
            </a:r>
            <a:r>
              <a:rPr lang="en-US" altLang="zh-CN" b="1" dirty="0" smtClean="0">
                <a:solidFill>
                  <a:srgbClr val="000000"/>
                </a:solidFill>
              </a:rPr>
              <a:t>10</a:t>
            </a:r>
            <a:r>
              <a:rPr lang="zh-CN" altLang="en-US" b="1" dirty="0" smtClean="0">
                <a:solidFill>
                  <a:srgbClr val="000000"/>
                </a:solidFill>
              </a:rPr>
              <a:t>，用</a:t>
            </a:r>
            <a:r>
              <a:rPr lang="en-US" altLang="zh-CN" b="1" dirty="0" smtClean="0">
                <a:solidFill>
                  <a:srgbClr val="000000"/>
                </a:solidFill>
              </a:rPr>
              <a:t>270</a:t>
            </a:r>
            <a:r>
              <a:rPr lang="zh-CN" altLang="en-US" b="1" dirty="0" smtClean="0">
                <a:solidFill>
                  <a:srgbClr val="000000"/>
                </a:solidFill>
              </a:rPr>
              <a:t>相位表示</a:t>
            </a:r>
            <a:r>
              <a:rPr lang="en-US" altLang="zh-CN" b="1" dirty="0" smtClean="0">
                <a:solidFill>
                  <a:srgbClr val="000000"/>
                </a:solidFill>
              </a:rPr>
              <a:t>11</a:t>
            </a:r>
            <a:r>
              <a:rPr lang="zh-CN" altLang="en-US" b="1" dirty="0" smtClean="0">
                <a:solidFill>
                  <a:srgbClr val="000000"/>
                </a:solidFill>
              </a:rPr>
              <a:t>。这样每种相位的正弦信号可以表示两位二进制信息。</a:t>
            </a:r>
            <a:r>
              <a:rPr lang="zh-CN" altLang="en-US" dirty="0" smtClean="0">
                <a:solidFill>
                  <a:srgbClr val="000000"/>
                </a:solidFill>
              </a:rPr>
              <a:t> </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179512" y="90872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Effect transition="in" filter="blinds(horizontal)">
                                      <p:cBhvr>
                                        <p:cTn id="7" dur="500"/>
                                        <p:tgtEl>
                                          <p:spTgt spid="34818">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4818">
                                            <p:txEl>
                                              <p:pRg st="2" end="2"/>
                                            </p:txEl>
                                          </p:spTgt>
                                        </p:tgtEl>
                                        <p:attrNameLst>
                                          <p:attrName>style.visibility</p:attrName>
                                        </p:attrNameLst>
                                      </p:cBhvr>
                                      <p:to>
                                        <p:strVal val="visible"/>
                                      </p:to>
                                    </p:set>
                                    <p:animEffect transition="in" filter="blinds(horizontal)">
                                      <p:cBhvr>
                                        <p:cTn id="11" dur="500"/>
                                        <p:tgtEl>
                                          <p:spTgt spid="348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6"/>
          <p:cNvGraphicFramePr>
            <a:graphicFrameLocks noChangeAspect="1"/>
          </p:cNvGraphicFramePr>
          <p:nvPr>
            <p:ph/>
          </p:nvPr>
        </p:nvGraphicFramePr>
        <p:xfrm>
          <a:off x="611560" y="2348880"/>
          <a:ext cx="7559675" cy="2724150"/>
        </p:xfrm>
        <a:graphic>
          <a:graphicData uri="http://schemas.openxmlformats.org/presentationml/2006/ole">
            <p:oleObj spid="_x0000_s115714" name="Visio" r:id="rId3" imgW="5547240" imgH="1998000" progId="">
              <p:embed/>
            </p:oleObj>
          </a:graphicData>
        </a:graphic>
      </p:graphicFrame>
      <p:sp>
        <p:nvSpPr>
          <p:cNvPr id="1027" name="Text Box 8"/>
          <p:cNvSpPr txBox="1">
            <a:spLocks noChangeArrowheads="1"/>
          </p:cNvSpPr>
          <p:nvPr/>
        </p:nvSpPr>
        <p:spPr bwMode="auto">
          <a:xfrm>
            <a:off x="755576" y="1196752"/>
            <a:ext cx="7416800" cy="579437"/>
          </a:xfrm>
          <a:prstGeom prst="rect">
            <a:avLst/>
          </a:prstGeom>
          <a:noFill/>
          <a:ln w="9525">
            <a:noFill/>
            <a:miter lim="800000"/>
            <a:headEnd/>
            <a:tailEnd/>
          </a:ln>
        </p:spPr>
        <p:txBody>
          <a:bodyPr>
            <a:spAutoFit/>
          </a:bodyPr>
          <a:lstStyle/>
          <a:p>
            <a:pPr algn="ctr">
              <a:spcBef>
                <a:spcPct val="50000"/>
              </a:spcBef>
            </a:pPr>
            <a:r>
              <a:rPr kumimoji="1" lang="en-US" altLang="zh-CN" sz="3200" b="1" dirty="0">
                <a:solidFill>
                  <a:srgbClr val="000000"/>
                </a:solidFill>
                <a:latin typeface="Times New Roman" pitchFamily="18" charset="0"/>
              </a:rPr>
              <a:t>PSK</a:t>
            </a:r>
            <a:r>
              <a:rPr kumimoji="1" lang="zh-CN" altLang="en-US" sz="3200" b="1" dirty="0">
                <a:solidFill>
                  <a:srgbClr val="000000"/>
                </a:solidFill>
                <a:latin typeface="Times New Roman" pitchFamily="18" charset="0"/>
              </a:rPr>
              <a:t>调相技术</a:t>
            </a:r>
          </a:p>
        </p:txBody>
      </p:sp>
      <p:pic>
        <p:nvPicPr>
          <p:cNvPr id="4"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764704"/>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1"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ox(in)">
                                      <p:cBhvr>
                                        <p:cTn id="7" dur="1000"/>
                                        <p:tgtEl>
                                          <p:spTgt spid="1027"/>
                                        </p:tgtEl>
                                      </p:cBhvr>
                                    </p:animEffect>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2000" fill="hold"/>
                                        <p:tgtEl>
                                          <p:spTgt spid="1026"/>
                                        </p:tgtEl>
                                        <p:attrNameLst>
                                          <p:attrName>ppt_x</p:attrName>
                                        </p:attrNameLst>
                                      </p:cBhvr>
                                      <p:tavLst>
                                        <p:tav tm="0">
                                          <p:val>
                                            <p:strVal val="#ppt_x"/>
                                          </p:val>
                                        </p:tav>
                                        <p:tav tm="100000">
                                          <p:val>
                                            <p:strVal val="#ppt_x"/>
                                          </p:val>
                                        </p:tav>
                                      </p:tavLst>
                                    </p:anim>
                                    <p:anim calcmode="lin" valueType="num">
                                      <p:cBhvr additive="base">
                                        <p:cTn id="12" dur="20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Rot="1" noChangeArrowheads="1"/>
          </p:cNvSpPr>
          <p:nvPr>
            <p:ph type="body" idx="1"/>
          </p:nvPr>
        </p:nvSpPr>
        <p:spPr>
          <a:xfrm>
            <a:off x="179512" y="1052736"/>
            <a:ext cx="8785225" cy="576734"/>
          </a:xfrm>
        </p:spPr>
        <p:txBody>
          <a:bodyPr>
            <a:normAutofit/>
          </a:bodyPr>
          <a:lstStyle/>
          <a:p>
            <a:pPr eaLnBrk="1" hangingPunct="1"/>
            <a:r>
              <a:rPr lang="zh-CN" altLang="en-US" sz="2800" b="1" dirty="0" smtClean="0">
                <a:solidFill>
                  <a:srgbClr val="C00000"/>
                </a:solidFill>
                <a:latin typeface="楷体_GB2312" pitchFamily="49" charset="-122"/>
                <a:ea typeface="楷体_GB2312" pitchFamily="49" charset="-122"/>
              </a:rPr>
              <a:t>正交调幅</a:t>
            </a:r>
            <a:r>
              <a:rPr lang="en-US" altLang="zh-CN" sz="2800" b="1" dirty="0" smtClean="0">
                <a:solidFill>
                  <a:srgbClr val="C00000"/>
                </a:solidFill>
                <a:latin typeface="楷体_GB2312" pitchFamily="49" charset="-122"/>
                <a:ea typeface="楷体_GB2312" pitchFamily="49" charset="-122"/>
              </a:rPr>
              <a:t>(QAM)</a:t>
            </a:r>
            <a:r>
              <a:rPr lang="en-US" altLang="zh-CN" sz="2800" b="1" dirty="0" smtClean="0">
                <a:solidFill>
                  <a:srgbClr val="000000"/>
                </a:solidFill>
                <a:latin typeface="楷体_GB2312" pitchFamily="49" charset="-122"/>
                <a:ea typeface="楷体_GB2312" pitchFamily="49" charset="-122"/>
              </a:rPr>
              <a:t>:ASK</a:t>
            </a:r>
            <a:r>
              <a:rPr lang="zh-CN" altLang="en-US" sz="2800" b="1" dirty="0" smtClean="0">
                <a:solidFill>
                  <a:srgbClr val="000000"/>
                </a:solidFill>
                <a:latin typeface="楷体_GB2312" pitchFamily="49" charset="-122"/>
                <a:ea typeface="楷体_GB2312" pitchFamily="49" charset="-122"/>
              </a:rPr>
              <a:t>和</a:t>
            </a:r>
            <a:r>
              <a:rPr lang="en-US" altLang="zh-CN" sz="2800" b="1" dirty="0" smtClean="0">
                <a:solidFill>
                  <a:srgbClr val="000000"/>
                </a:solidFill>
                <a:latin typeface="楷体_GB2312" pitchFamily="49" charset="-122"/>
                <a:ea typeface="楷体_GB2312" pitchFamily="49" charset="-122"/>
              </a:rPr>
              <a:t>PSK</a:t>
            </a:r>
            <a:r>
              <a:rPr lang="zh-CN" altLang="en-US" sz="2800" b="1" dirty="0" smtClean="0">
                <a:solidFill>
                  <a:srgbClr val="000000"/>
                </a:solidFill>
                <a:latin typeface="楷体_GB2312" pitchFamily="49" charset="-122"/>
                <a:ea typeface="楷体_GB2312" pitchFamily="49" charset="-122"/>
              </a:rPr>
              <a:t>结合起来的编码方法</a:t>
            </a:r>
          </a:p>
          <a:p>
            <a:pPr eaLnBrk="1" hangingPunct="1"/>
            <a:endParaRPr lang="en-US" altLang="zh-CN" b="1" dirty="0" smtClean="0">
              <a:latin typeface="宋体" charset="-122"/>
            </a:endParaRPr>
          </a:p>
        </p:txBody>
      </p:sp>
      <p:pic>
        <p:nvPicPr>
          <p:cNvPr id="36867" name="Picture 4"/>
          <p:cNvPicPr>
            <a:picLocks noChangeAspect="1" noChangeArrowheads="1"/>
          </p:cNvPicPr>
          <p:nvPr/>
        </p:nvPicPr>
        <p:blipFill>
          <a:blip r:embed="rId2" cstate="print"/>
          <a:srcRect/>
          <a:stretch>
            <a:fillRect/>
          </a:stretch>
        </p:blipFill>
        <p:spPr bwMode="auto">
          <a:xfrm>
            <a:off x="179388" y="1916832"/>
            <a:ext cx="8785100" cy="4320605"/>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179512" y="62068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Effect transition="in" filter="diamond(in)">
                                      <p:cBhvr>
                                        <p:cTn id="7" dur="1000"/>
                                        <p:tgtEl>
                                          <p:spTgt spid="36866">
                                            <p:txEl>
                                              <p:pRg st="0" end="0"/>
                                            </p:txEl>
                                          </p:spTgt>
                                        </p:tgtEl>
                                      </p:cBhvr>
                                    </p:animEffect>
                                  </p:childTnLst>
                                </p:cTn>
                              </p:par>
                            </p:childTnLst>
                          </p:cTn>
                        </p:par>
                        <p:par>
                          <p:cTn id="8" fill="hold">
                            <p:stCondLst>
                              <p:cond delay="1000"/>
                            </p:stCondLst>
                            <p:childTnLst>
                              <p:par>
                                <p:cTn id="9" presetID="8" presetClass="entr" presetSubtype="16" fill="hold" nodeType="afterEffect">
                                  <p:stCondLst>
                                    <p:cond delay="0"/>
                                  </p:stCondLst>
                                  <p:childTnLst>
                                    <p:set>
                                      <p:cBhvr>
                                        <p:cTn id="10" dur="1" fill="hold">
                                          <p:stCondLst>
                                            <p:cond delay="0"/>
                                          </p:stCondLst>
                                        </p:cTn>
                                        <p:tgtEl>
                                          <p:spTgt spid="36867"/>
                                        </p:tgtEl>
                                        <p:attrNameLst>
                                          <p:attrName>style.visibility</p:attrName>
                                        </p:attrNameLst>
                                      </p:cBhvr>
                                      <p:to>
                                        <p:strVal val="visible"/>
                                      </p:to>
                                    </p:set>
                                    <p:animEffect transition="in" filter="diamond(in)">
                                      <p:cBhvr>
                                        <p:cTn id="11" dur="20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p:cNvPicPr>
            <a:picLocks noChangeAspect="1" noChangeArrowheads="1"/>
          </p:cNvPicPr>
          <p:nvPr/>
        </p:nvPicPr>
        <p:blipFill>
          <a:blip r:embed="rId2" cstate="print"/>
          <a:srcRect/>
          <a:stretch>
            <a:fillRect/>
          </a:stretch>
        </p:blipFill>
        <p:spPr bwMode="auto">
          <a:xfrm>
            <a:off x="684213" y="1844675"/>
            <a:ext cx="7548562" cy="3290888"/>
          </a:xfrm>
          <a:prstGeom prst="rect">
            <a:avLst/>
          </a:prstGeom>
          <a:noFill/>
          <a:ln w="9525">
            <a:noFill/>
            <a:miter lim="800000"/>
            <a:headEnd/>
            <a:tailEnd/>
          </a:ln>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90872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nodeType="after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diamond(out)">
                                      <p:cBhvr>
                                        <p:cTn id="7" dur="10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Rot="1" noChangeArrowheads="1"/>
          </p:cNvSpPr>
          <p:nvPr>
            <p:ph type="body" idx="1"/>
          </p:nvPr>
        </p:nvSpPr>
        <p:spPr/>
        <p:txBody>
          <a:bodyPr/>
          <a:lstStyle/>
          <a:p>
            <a:pPr eaLnBrk="1" hangingPunct="1"/>
            <a:r>
              <a:rPr lang="en-US" altLang="zh-CN" sz="2800" b="1" dirty="0" smtClean="0">
                <a:solidFill>
                  <a:srgbClr val="000000"/>
                </a:solidFill>
                <a:latin typeface="楷体_GB2312" pitchFamily="49" charset="-122"/>
                <a:ea typeface="楷体_GB2312" pitchFamily="49" charset="-122"/>
              </a:rPr>
              <a:t>A/D</a:t>
            </a:r>
            <a:r>
              <a:rPr lang="zh-CN" altLang="en-US" sz="2800" b="1" dirty="0" smtClean="0">
                <a:solidFill>
                  <a:srgbClr val="000000"/>
                </a:solidFill>
                <a:latin typeface="楷体_GB2312" pitchFamily="49" charset="-122"/>
                <a:ea typeface="楷体_GB2312" pitchFamily="49" charset="-122"/>
              </a:rPr>
              <a:t>数据采集，主要应用自动控制系统</a:t>
            </a:r>
          </a:p>
          <a:p>
            <a:pPr eaLnBrk="1" hangingPunct="1"/>
            <a:r>
              <a:rPr lang="zh-CN" altLang="en-US" sz="2800" b="1" dirty="0" smtClean="0">
                <a:solidFill>
                  <a:srgbClr val="000000"/>
                </a:solidFill>
                <a:latin typeface="楷体_GB2312" pitchFamily="49" charset="-122"/>
                <a:ea typeface="楷体_GB2312" pitchFamily="49" charset="-122"/>
              </a:rPr>
              <a:t>需要</a:t>
            </a:r>
            <a:r>
              <a:rPr lang="en-US" altLang="zh-CN" sz="2800" b="1" dirty="0" smtClean="0">
                <a:solidFill>
                  <a:srgbClr val="000000"/>
                </a:solidFill>
                <a:latin typeface="楷体_GB2312" pitchFamily="49" charset="-122"/>
                <a:ea typeface="楷体_GB2312" pitchFamily="49" charset="-122"/>
              </a:rPr>
              <a:t>3</a:t>
            </a:r>
            <a:r>
              <a:rPr lang="zh-CN" altLang="en-US" sz="2800" b="1" dirty="0" smtClean="0">
                <a:solidFill>
                  <a:srgbClr val="000000"/>
                </a:solidFill>
                <a:latin typeface="楷体_GB2312" pitchFamily="49" charset="-122"/>
                <a:ea typeface="楷体_GB2312" pitchFamily="49" charset="-122"/>
              </a:rPr>
              <a:t>个步骤</a:t>
            </a:r>
            <a:r>
              <a:rPr lang="en-US" altLang="zh-CN" sz="2800" b="1" dirty="0" smtClean="0">
                <a:solidFill>
                  <a:srgbClr val="000000"/>
                </a:solidFill>
                <a:latin typeface="楷体_GB2312" pitchFamily="49" charset="-122"/>
                <a:ea typeface="楷体_GB2312" pitchFamily="49" charset="-122"/>
              </a:rPr>
              <a:t>:</a:t>
            </a:r>
          </a:p>
          <a:p>
            <a:pPr eaLnBrk="1" hangingPunct="1"/>
            <a:endParaRPr lang="en-US" altLang="zh-CN" sz="2800" b="1" dirty="0" smtClean="0">
              <a:solidFill>
                <a:srgbClr val="000000"/>
              </a:solidFill>
            </a:endParaRPr>
          </a:p>
          <a:p>
            <a:pPr eaLnBrk="1" hangingPunct="1">
              <a:buFont typeface="Wingdings" pitchFamily="2" charset="2"/>
              <a:buNone/>
            </a:pPr>
            <a:r>
              <a:rPr lang="en-US" altLang="zh-CN" sz="2800" b="1" dirty="0" smtClean="0">
                <a:solidFill>
                  <a:srgbClr val="000000"/>
                </a:solidFill>
                <a:latin typeface="楷体_GB2312" pitchFamily="49" charset="-122"/>
                <a:ea typeface="楷体_GB2312" pitchFamily="49" charset="-122"/>
              </a:rPr>
              <a:t>①</a:t>
            </a:r>
            <a:r>
              <a:rPr lang="zh-CN" altLang="en-US" sz="2800" b="1" dirty="0" smtClean="0">
                <a:solidFill>
                  <a:srgbClr val="000000"/>
                </a:solidFill>
                <a:latin typeface="楷体_GB2312" pitchFamily="49" charset="-122"/>
                <a:ea typeface="楷体_GB2312" pitchFamily="49" charset="-122"/>
              </a:rPr>
              <a:t>采样：将连续的模拟信号离散化</a:t>
            </a:r>
          </a:p>
          <a:p>
            <a:pPr eaLnBrk="1" hangingPunct="1">
              <a:buFont typeface="Wingdings" pitchFamily="2" charset="2"/>
              <a:buNone/>
            </a:pPr>
            <a:r>
              <a:rPr lang="zh-CN" altLang="en-US" sz="2800" b="1" dirty="0" smtClean="0">
                <a:solidFill>
                  <a:srgbClr val="000000"/>
                </a:solidFill>
                <a:latin typeface="楷体_GB2312" pitchFamily="49" charset="-122"/>
                <a:ea typeface="楷体_GB2312" pitchFamily="49" charset="-122"/>
              </a:rPr>
              <a:t>②量化：离散的采样值用</a:t>
            </a:r>
            <a:r>
              <a:rPr lang="en-US" altLang="zh-CN" sz="2800" b="1" dirty="0" smtClean="0">
                <a:solidFill>
                  <a:srgbClr val="000000"/>
                </a:solidFill>
                <a:latin typeface="楷体_GB2312" pitchFamily="49" charset="-122"/>
                <a:ea typeface="楷体_GB2312" pitchFamily="49" charset="-122"/>
              </a:rPr>
              <a:t>2</a:t>
            </a:r>
            <a:r>
              <a:rPr lang="zh-CN" altLang="en-US" sz="2800" b="1" dirty="0" smtClean="0">
                <a:solidFill>
                  <a:srgbClr val="000000"/>
                </a:solidFill>
                <a:latin typeface="楷体_GB2312" pitchFamily="49" charset="-122"/>
                <a:ea typeface="楷体_GB2312" pitchFamily="49" charset="-122"/>
              </a:rPr>
              <a:t>进制位数量化</a:t>
            </a:r>
          </a:p>
          <a:p>
            <a:pPr eaLnBrk="1" hangingPunct="1">
              <a:buFont typeface="Wingdings" pitchFamily="2" charset="2"/>
              <a:buNone/>
            </a:pPr>
            <a:r>
              <a:rPr lang="zh-CN" altLang="en-US" sz="2800" b="1" dirty="0" smtClean="0">
                <a:solidFill>
                  <a:srgbClr val="000000"/>
                </a:solidFill>
                <a:latin typeface="楷体_GB2312" pitchFamily="49" charset="-122"/>
                <a:ea typeface="楷体_GB2312" pitchFamily="49" charset="-122"/>
              </a:rPr>
              <a:t>③编码：对量化后的数据用</a:t>
            </a:r>
            <a:r>
              <a:rPr lang="en-US" altLang="zh-CN" sz="2800" b="1" dirty="0" smtClean="0">
                <a:solidFill>
                  <a:srgbClr val="000000"/>
                </a:solidFill>
                <a:latin typeface="楷体_GB2312" pitchFamily="49" charset="-122"/>
                <a:ea typeface="楷体_GB2312" pitchFamily="49" charset="-122"/>
              </a:rPr>
              <a:t>2</a:t>
            </a:r>
            <a:r>
              <a:rPr lang="zh-CN" altLang="en-US" sz="2800" b="1" dirty="0" smtClean="0">
                <a:solidFill>
                  <a:srgbClr val="000000"/>
                </a:solidFill>
                <a:latin typeface="楷体_GB2312" pitchFamily="49" charset="-122"/>
                <a:ea typeface="楷体_GB2312" pitchFamily="49" charset="-122"/>
              </a:rPr>
              <a:t>进制编码</a:t>
            </a:r>
          </a:p>
          <a:p>
            <a:pPr eaLnBrk="1" hangingPunct="1">
              <a:buFont typeface="Wingdings" pitchFamily="2" charset="2"/>
              <a:buNone/>
            </a:pPr>
            <a:r>
              <a:rPr lang="zh-CN" altLang="en-US" b="1" dirty="0" smtClean="0"/>
              <a:t> </a:t>
            </a:r>
          </a:p>
        </p:txBody>
      </p:sp>
      <p:sp>
        <p:nvSpPr>
          <p:cNvPr id="38915" name="Rectangle 4"/>
          <p:cNvSpPr>
            <a:spLocks noChangeArrowheads="1"/>
          </p:cNvSpPr>
          <p:nvPr/>
        </p:nvSpPr>
        <p:spPr bwMode="auto">
          <a:xfrm>
            <a:off x="1187624" y="620688"/>
            <a:ext cx="7056437" cy="646331"/>
          </a:xfrm>
          <a:prstGeom prst="rect">
            <a:avLst/>
          </a:prstGeom>
          <a:noFill/>
          <a:ln w="9525">
            <a:noFill/>
            <a:miter lim="800000"/>
            <a:headEnd/>
            <a:tailEnd/>
          </a:ln>
        </p:spPr>
        <p:txBody>
          <a:bodyPr>
            <a:spAutoFit/>
          </a:bodyPr>
          <a:lstStyle/>
          <a:p>
            <a:pPr algn="ctr"/>
            <a:r>
              <a:rPr lang="zh-CN" altLang="en-US" sz="3600" b="1" dirty="0">
                <a:solidFill>
                  <a:srgbClr val="C00000"/>
                </a:solidFill>
                <a:latin typeface="隶书" pitchFamily="49" charset="-122"/>
                <a:ea typeface="隶书" pitchFamily="49" charset="-122"/>
                <a:cs typeface="+mj-cs"/>
              </a:rPr>
              <a:t>模拟</a:t>
            </a:r>
            <a:r>
              <a:rPr lang="en-US" altLang="zh-CN" sz="3600" b="1" dirty="0">
                <a:solidFill>
                  <a:srgbClr val="C00000"/>
                </a:solidFill>
                <a:latin typeface="隶书" pitchFamily="49" charset="-122"/>
                <a:ea typeface="隶书" pitchFamily="49" charset="-122"/>
                <a:cs typeface="+mj-cs"/>
              </a:rPr>
              <a:t>—&gt;</a:t>
            </a:r>
            <a:r>
              <a:rPr lang="zh-CN" altLang="en-US" sz="3600" b="1" dirty="0">
                <a:solidFill>
                  <a:srgbClr val="C00000"/>
                </a:solidFill>
                <a:latin typeface="隶书" pitchFamily="49" charset="-122"/>
                <a:ea typeface="隶书" pitchFamily="49" charset="-122"/>
                <a:cs typeface="+mj-cs"/>
              </a:rPr>
              <a:t>数字编码</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animEffect transition="in" filter="box(in)">
                                      <p:cBhvr>
                                        <p:cTn id="7" dur="500"/>
                                        <p:tgtEl>
                                          <p:spTgt spid="38914">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8914">
                                            <p:txEl>
                                              <p:pRg st="1" end="1"/>
                                            </p:txEl>
                                          </p:spTgt>
                                        </p:tgtEl>
                                        <p:attrNameLst>
                                          <p:attrName>style.visibility</p:attrName>
                                        </p:attrNameLst>
                                      </p:cBhvr>
                                      <p:to>
                                        <p:strVal val="visible"/>
                                      </p:to>
                                    </p:set>
                                    <p:animEffect transition="in" filter="box(in)">
                                      <p:cBhvr>
                                        <p:cTn id="11" dur="500"/>
                                        <p:tgtEl>
                                          <p:spTgt spid="38914">
                                            <p:txEl>
                                              <p:pRg st="1" end="1"/>
                                            </p:txEl>
                                          </p:spTgt>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38914">
                                            <p:txEl>
                                              <p:pRg st="3" end="3"/>
                                            </p:txEl>
                                          </p:spTgt>
                                        </p:tgtEl>
                                        <p:attrNameLst>
                                          <p:attrName>style.visibility</p:attrName>
                                        </p:attrNameLst>
                                      </p:cBhvr>
                                      <p:to>
                                        <p:strVal val="visible"/>
                                      </p:to>
                                    </p:set>
                                    <p:anim calcmode="lin" valueType="num">
                                      <p:cBhvr additive="base">
                                        <p:cTn id="15" dur="1000" fill="hold"/>
                                        <p:tgtEl>
                                          <p:spTgt spid="38914">
                                            <p:txEl>
                                              <p:pRg st="3" end="3"/>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8914">
                                            <p:txEl>
                                              <p:pRg st="3" end="3"/>
                                            </p:txEl>
                                          </p:spTgt>
                                        </p:tgtEl>
                                        <p:attrNameLst>
                                          <p:attrName>ppt_y</p:attrName>
                                        </p:attrNameLst>
                                      </p:cBhvr>
                                      <p:tavLst>
                                        <p:tav tm="0">
                                          <p:val>
                                            <p:strVal val="1+#ppt_h/2"/>
                                          </p:val>
                                        </p:tav>
                                        <p:tav tm="100000">
                                          <p:val>
                                            <p:strVal val="#ppt_y"/>
                                          </p:val>
                                        </p:tav>
                                      </p:tavLst>
                                    </p:anim>
                                  </p:childTnLst>
                                </p:cTn>
                              </p:par>
                            </p:childTnLst>
                          </p:cTn>
                        </p:par>
                        <p:par>
                          <p:cTn id="17" fill="hold">
                            <p:stCondLst>
                              <p:cond delay="2000"/>
                            </p:stCondLst>
                            <p:childTnLst>
                              <p:par>
                                <p:cTn id="18" presetID="2" presetClass="entr" presetSubtype="4" fill="hold" grpId="0" nodeType="afterEffect">
                                  <p:stCondLst>
                                    <p:cond delay="0"/>
                                  </p:stCondLst>
                                  <p:childTnLst>
                                    <p:set>
                                      <p:cBhvr>
                                        <p:cTn id="19" dur="1" fill="hold">
                                          <p:stCondLst>
                                            <p:cond delay="0"/>
                                          </p:stCondLst>
                                        </p:cTn>
                                        <p:tgtEl>
                                          <p:spTgt spid="38914">
                                            <p:txEl>
                                              <p:pRg st="4" end="4"/>
                                            </p:txEl>
                                          </p:spTgt>
                                        </p:tgtEl>
                                        <p:attrNameLst>
                                          <p:attrName>style.visibility</p:attrName>
                                        </p:attrNameLst>
                                      </p:cBhvr>
                                      <p:to>
                                        <p:strVal val="visible"/>
                                      </p:to>
                                    </p:set>
                                    <p:anim calcmode="lin" valueType="num">
                                      <p:cBhvr additive="base">
                                        <p:cTn id="20" dur="1000" fill="hold"/>
                                        <p:tgtEl>
                                          <p:spTgt spid="38914">
                                            <p:txEl>
                                              <p:pRg st="4" end="4"/>
                                            </p:txEl>
                                          </p:spTgt>
                                        </p:tgtEl>
                                        <p:attrNameLst>
                                          <p:attrName>ppt_x</p:attrName>
                                        </p:attrNameLst>
                                      </p:cBhvr>
                                      <p:tavLst>
                                        <p:tav tm="0">
                                          <p:val>
                                            <p:strVal val="#ppt_x"/>
                                          </p:val>
                                        </p:tav>
                                        <p:tav tm="100000">
                                          <p:val>
                                            <p:strVal val="#ppt_x"/>
                                          </p:val>
                                        </p:tav>
                                      </p:tavLst>
                                    </p:anim>
                                    <p:anim calcmode="lin" valueType="num">
                                      <p:cBhvr additive="base">
                                        <p:cTn id="21" dur="1000" fill="hold"/>
                                        <p:tgtEl>
                                          <p:spTgt spid="38914">
                                            <p:txEl>
                                              <p:pRg st="4" end="4"/>
                                            </p:txEl>
                                          </p:spTgt>
                                        </p:tgtEl>
                                        <p:attrNameLst>
                                          <p:attrName>ppt_y</p:attrName>
                                        </p:attrNameLst>
                                      </p:cBhvr>
                                      <p:tavLst>
                                        <p:tav tm="0">
                                          <p:val>
                                            <p:strVal val="1+#ppt_h/2"/>
                                          </p:val>
                                        </p:tav>
                                        <p:tav tm="100000">
                                          <p:val>
                                            <p:strVal val="#ppt_y"/>
                                          </p:val>
                                        </p:tav>
                                      </p:tavLst>
                                    </p:anim>
                                  </p:childTnLst>
                                </p:cTn>
                              </p:par>
                            </p:childTnLst>
                          </p:cTn>
                        </p:par>
                        <p:par>
                          <p:cTn id="22" fill="hold">
                            <p:stCondLst>
                              <p:cond delay="3000"/>
                            </p:stCondLst>
                            <p:childTnLst>
                              <p:par>
                                <p:cTn id="23" presetID="2" presetClass="entr" presetSubtype="4" fill="hold" grpId="0" nodeType="afterEffect">
                                  <p:stCondLst>
                                    <p:cond delay="0"/>
                                  </p:stCondLst>
                                  <p:childTnLst>
                                    <p:set>
                                      <p:cBhvr>
                                        <p:cTn id="24" dur="1" fill="hold">
                                          <p:stCondLst>
                                            <p:cond delay="0"/>
                                          </p:stCondLst>
                                        </p:cTn>
                                        <p:tgtEl>
                                          <p:spTgt spid="38914">
                                            <p:txEl>
                                              <p:pRg st="5" end="5"/>
                                            </p:txEl>
                                          </p:spTgt>
                                        </p:tgtEl>
                                        <p:attrNameLst>
                                          <p:attrName>style.visibility</p:attrName>
                                        </p:attrNameLst>
                                      </p:cBhvr>
                                      <p:to>
                                        <p:strVal val="visible"/>
                                      </p:to>
                                    </p:set>
                                    <p:anim calcmode="lin" valueType="num">
                                      <p:cBhvr additive="base">
                                        <p:cTn id="25" dur="1000" fill="hold"/>
                                        <p:tgtEl>
                                          <p:spTgt spid="38914">
                                            <p:txEl>
                                              <p:pRg st="5" end="5"/>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8914">
                                            <p:txEl>
                                              <p:pRg st="5" end="5"/>
                                            </p:txEl>
                                          </p:spTgt>
                                        </p:tgtEl>
                                        <p:attrNameLst>
                                          <p:attrName>ppt_y</p:attrName>
                                        </p:attrNameLst>
                                      </p:cBhvr>
                                      <p:tavLst>
                                        <p:tav tm="0">
                                          <p:val>
                                            <p:strVal val="1+#ppt_h/2"/>
                                          </p:val>
                                        </p:tav>
                                        <p:tav tm="100000">
                                          <p:val>
                                            <p:strVal val="#ppt_y"/>
                                          </p:val>
                                        </p:tav>
                                      </p:tavLst>
                                    </p:anim>
                                  </p:childTnLst>
                                </p:cTn>
                              </p:par>
                            </p:childTnLst>
                          </p:cTn>
                        </p:par>
                        <p:par>
                          <p:cTn id="27" fill="hold">
                            <p:stCondLst>
                              <p:cond delay="4000"/>
                            </p:stCondLst>
                            <p:childTnLst>
                              <p:par>
                                <p:cTn id="28" presetID="2" presetClass="entr" presetSubtype="4" fill="hold" grpId="0" nodeType="afterEffect">
                                  <p:stCondLst>
                                    <p:cond delay="0"/>
                                  </p:stCondLst>
                                  <p:childTnLst>
                                    <p:set>
                                      <p:cBhvr>
                                        <p:cTn id="29" dur="1" fill="hold">
                                          <p:stCondLst>
                                            <p:cond delay="0"/>
                                          </p:stCondLst>
                                        </p:cTn>
                                        <p:tgtEl>
                                          <p:spTgt spid="38914">
                                            <p:txEl>
                                              <p:pRg st="6" end="6"/>
                                            </p:txEl>
                                          </p:spTgt>
                                        </p:tgtEl>
                                        <p:attrNameLst>
                                          <p:attrName>style.visibility</p:attrName>
                                        </p:attrNameLst>
                                      </p:cBhvr>
                                      <p:to>
                                        <p:strVal val="visible"/>
                                      </p:to>
                                    </p:set>
                                    <p:anim calcmode="lin" valueType="num">
                                      <p:cBhvr additive="base">
                                        <p:cTn id="30" dur="1000" fill="hold"/>
                                        <p:tgtEl>
                                          <p:spTgt spid="38914">
                                            <p:txEl>
                                              <p:pRg st="6" end="6"/>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3891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4"/>
          <p:cNvGraphicFramePr>
            <a:graphicFrameLocks noChangeAspect="1"/>
          </p:cNvGraphicFramePr>
          <p:nvPr/>
        </p:nvGraphicFramePr>
        <p:xfrm>
          <a:off x="395288" y="549275"/>
          <a:ext cx="8280400" cy="5775325"/>
        </p:xfrm>
        <a:graphic>
          <a:graphicData uri="http://schemas.openxmlformats.org/presentationml/2006/ole">
            <p:oleObj spid="_x0000_s116738" name="Visio" r:id="rId3" imgW="3363840" imgH="3483360" progId="">
              <p:embed/>
            </p:oleObj>
          </a:graphicData>
        </a:graphic>
      </p:graphicFrame>
      <p:pic>
        <p:nvPicPr>
          <p:cNvPr id="3"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0" name="Rectangle 9"/>
          <p:cNvSpPr/>
          <p:nvPr/>
        </p:nvSpPr>
        <p:spPr>
          <a:xfrm>
            <a:off x="2319207" y="404664"/>
            <a:ext cx="3743332" cy="646331"/>
          </a:xfrm>
          <a:prstGeom prst="rect">
            <a:avLst/>
          </a:prstGeom>
        </p:spPr>
        <p:txBody>
          <a:bodyPr wrap="none">
            <a:spAutoFit/>
          </a:bodyPr>
          <a:lstStyle/>
          <a:p>
            <a:pPr algn="ctr"/>
            <a:r>
              <a:rPr lang="zh-CN" altLang="en-US" sz="2800" b="1" dirty="0" smtClean="0">
                <a:solidFill>
                  <a:srgbClr val="C00000"/>
                </a:solidFill>
              </a:rPr>
              <a:t> </a:t>
            </a:r>
            <a:r>
              <a:rPr lang="en-US" altLang="zh-CN" sz="3600" b="1" dirty="0" smtClean="0">
                <a:solidFill>
                  <a:srgbClr val="C00000"/>
                </a:solidFill>
                <a:latin typeface="隶书" pitchFamily="49" charset="-122"/>
                <a:ea typeface="隶书" pitchFamily="49" charset="-122"/>
                <a:cs typeface="+mj-cs"/>
              </a:rPr>
              <a:t>PCM</a:t>
            </a:r>
            <a:r>
              <a:rPr lang="zh-CN" altLang="en-US" sz="3600" b="1" dirty="0" smtClean="0">
                <a:solidFill>
                  <a:srgbClr val="C00000"/>
                </a:solidFill>
                <a:latin typeface="隶书" pitchFamily="49" charset="-122"/>
                <a:ea typeface="隶书" pitchFamily="49" charset="-122"/>
                <a:cs typeface="+mj-cs"/>
              </a:rPr>
              <a:t>脉冲编码调制</a:t>
            </a:r>
            <a:endParaRPr lang="zh-CN" altLang="en-US" sz="3600" b="1" dirty="0">
              <a:solidFill>
                <a:srgbClr val="C00000"/>
              </a:solidFill>
              <a:latin typeface="隶书" pitchFamily="49" charset="-122"/>
              <a:ea typeface="隶书" pitchFamily="49" charset="-122"/>
              <a:cs typeface="+mj-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amond(in)">
                                      <p:cBhvr>
                                        <p:cTn id="7"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8"/>
          <p:cNvSpPr>
            <a:spLocks noGrp="1" noRot="1" noChangeArrowheads="1"/>
          </p:cNvSpPr>
          <p:nvPr>
            <p:ph type="body" idx="1"/>
          </p:nvPr>
        </p:nvSpPr>
        <p:spPr>
          <a:xfrm>
            <a:off x="467544" y="2420888"/>
            <a:ext cx="8229600" cy="1828800"/>
          </a:xfrm>
        </p:spPr>
        <p:txBody>
          <a:bodyPr/>
          <a:lstStyle/>
          <a:p>
            <a:pPr eaLnBrk="1" hangingPunct="1"/>
            <a:r>
              <a:rPr lang="zh-CN" altLang="en-US" b="1" dirty="0" smtClean="0">
                <a:solidFill>
                  <a:srgbClr val="C00000"/>
                </a:solidFill>
                <a:latin typeface="宋体" charset="-122"/>
              </a:rPr>
              <a:t>采样定理（</a:t>
            </a:r>
            <a:r>
              <a:rPr lang="en-US" altLang="zh-CN" b="1" dirty="0" smtClean="0">
                <a:solidFill>
                  <a:srgbClr val="000000"/>
                </a:solidFill>
              </a:rPr>
              <a:t>Shannon</a:t>
            </a:r>
            <a:r>
              <a:rPr lang="en-US" altLang="zh-CN" b="1" dirty="0" smtClean="0">
                <a:solidFill>
                  <a:srgbClr val="000000"/>
                </a:solidFill>
                <a:latin typeface="宋体" charset="-122"/>
              </a:rPr>
              <a:t>)</a:t>
            </a:r>
            <a:r>
              <a:rPr lang="zh-CN" altLang="en-US" b="1" dirty="0" smtClean="0">
                <a:solidFill>
                  <a:srgbClr val="000000"/>
                </a:solidFill>
                <a:latin typeface="宋体" charset="-122"/>
              </a:rPr>
              <a:t>：采样频率大于信号最高频率的</a:t>
            </a:r>
            <a:r>
              <a:rPr lang="en-US" altLang="zh-CN" b="1" dirty="0" smtClean="0">
                <a:solidFill>
                  <a:srgbClr val="000000"/>
                </a:solidFill>
                <a:latin typeface="宋体" charset="-122"/>
              </a:rPr>
              <a:t>2</a:t>
            </a:r>
            <a:r>
              <a:rPr lang="zh-CN" altLang="en-US" b="1" dirty="0" smtClean="0">
                <a:solidFill>
                  <a:srgbClr val="000000"/>
                </a:solidFill>
                <a:latin typeface="宋体" charset="-122"/>
              </a:rPr>
              <a:t>倍。</a:t>
            </a:r>
          </a:p>
          <a:p>
            <a:pPr eaLnBrk="1" hangingPunct="1"/>
            <a:endParaRPr lang="en-US" altLang="zh-CN" b="1" dirty="0" smtClean="0">
              <a:latin typeface="宋体"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05273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mph" presetSubtype="0" grpId="0" nodeType="afterEffect">
                                  <p:stCondLst>
                                    <p:cond delay="0"/>
                                  </p:stCondLst>
                                  <p:childTnLst>
                                    <p:set>
                                      <p:cBhvr override="childStyle">
                                        <p:cTn id="6" dur="indefinite"/>
                                        <p:tgtEl>
                                          <p:spTgt spid="39938">
                                            <p:txEl>
                                              <p:pRg st="0" end="0"/>
                                            </p:txEl>
                                          </p:spTgt>
                                        </p:tgtEl>
                                        <p:attrNameLst>
                                          <p:attrName>style.fontFamily</p:attrName>
                                        </p:attrNameLst>
                                      </p:cBhvr>
                                      <p:to>
                                        <p:strVal val="黑体"/>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7704" y="1484784"/>
            <a:ext cx="5915000" cy="4525963"/>
          </a:xfrm>
        </p:spPr>
        <p:txBody>
          <a:bodyPr>
            <a:normAutofit lnSpcReduction="10000"/>
          </a:bodyPr>
          <a:lstStyle/>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solidFill>
                  <a:srgbClr val="C00000"/>
                </a:solidFill>
                <a:latin typeface="楷体_GB2312" pitchFamily="49" charset="-122"/>
                <a:ea typeface="楷体_GB2312" pitchFamily="49" charset="-122"/>
              </a:rPr>
              <a:t>2.1  </a:t>
            </a:r>
            <a:r>
              <a:rPr lang="zh-CN" altLang="en-US" sz="2500" b="1" dirty="0" smtClean="0">
                <a:solidFill>
                  <a:srgbClr val="C00000"/>
                </a:solidFill>
                <a:latin typeface="楷体_GB2312" pitchFamily="49" charset="-122"/>
                <a:ea typeface="楷体_GB2312" pitchFamily="49" charset="-122"/>
              </a:rPr>
              <a:t>数据通信系统</a:t>
            </a:r>
            <a:endParaRPr lang="en-US" altLang="zh-CN" sz="2500" b="1" dirty="0" smtClean="0">
              <a:solidFill>
                <a:srgbClr val="C00000"/>
              </a:solidFill>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2.2  </a:t>
            </a:r>
            <a:r>
              <a:rPr lang="zh-CN" altLang="en-US" sz="2500" b="1" dirty="0" smtClean="0">
                <a:latin typeface="楷体_GB2312" pitchFamily="49" charset="-122"/>
                <a:ea typeface="楷体_GB2312" pitchFamily="49" charset="-122"/>
              </a:rPr>
              <a:t>信号和数据编码</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2.3  </a:t>
            </a:r>
            <a:r>
              <a:rPr lang="zh-CN" altLang="en-US" sz="2500" b="1" dirty="0" smtClean="0">
                <a:latin typeface="楷体_GB2312" pitchFamily="49" charset="-122"/>
                <a:ea typeface="楷体_GB2312" pitchFamily="49" charset="-122"/>
              </a:rPr>
              <a:t>线路配置和传输方式</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2.4  </a:t>
            </a:r>
            <a:r>
              <a:rPr lang="zh-CN" altLang="en-US" sz="2500" b="1" dirty="0" smtClean="0">
                <a:latin typeface="楷体_GB2312" pitchFamily="49" charset="-122"/>
                <a:ea typeface="楷体_GB2312" pitchFamily="49" charset="-122"/>
              </a:rPr>
              <a:t>多路复用技术</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2.5  </a:t>
            </a:r>
            <a:r>
              <a:rPr lang="zh-CN" altLang="en-US" sz="2500" b="1" dirty="0" smtClean="0">
                <a:latin typeface="楷体_GB2312" pitchFamily="49" charset="-122"/>
                <a:ea typeface="楷体_GB2312" pitchFamily="49" charset="-122"/>
              </a:rPr>
              <a:t>数据交换技术</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2.6  </a:t>
            </a:r>
            <a:r>
              <a:rPr lang="zh-CN" altLang="en-US" sz="2500" b="1" dirty="0" smtClean="0">
                <a:latin typeface="楷体_GB2312" pitchFamily="49" charset="-122"/>
                <a:ea typeface="楷体_GB2312" pitchFamily="49" charset="-122"/>
              </a:rPr>
              <a:t>错误检测和控制</a:t>
            </a: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03648"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第二章  数据通信基础</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4</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blinds(horizontal)">
                                      <p:cBhvr>
                                        <p:cTn id="23" dur="500"/>
                                        <p:tgtEl>
                                          <p:spTgt spid="3">
                                            <p:txEl>
                                              <p:pRg st="9" end="9"/>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blinds(horizontal)">
                                      <p:cBhvr>
                                        <p:cTn id="2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1043608" y="260648"/>
            <a:ext cx="7620000" cy="1143000"/>
          </a:xfrm>
        </p:spPr>
        <p:txBody>
          <a:bodyPr>
            <a:normAutofit/>
          </a:bodyPr>
          <a:lstStyle/>
          <a:p>
            <a:r>
              <a:rPr lang="zh-CN" altLang="en-US" sz="4000" b="1" dirty="0" smtClean="0">
                <a:solidFill>
                  <a:srgbClr val="C00000"/>
                </a:solidFill>
                <a:latin typeface="隶书" pitchFamily="49" charset="-122"/>
                <a:ea typeface="隶书" pitchFamily="49" charset="-122"/>
              </a:rPr>
              <a:t>模拟</a:t>
            </a:r>
            <a:r>
              <a:rPr lang="en-US" altLang="zh-CN" sz="4000" b="1" dirty="0" smtClean="0">
                <a:solidFill>
                  <a:srgbClr val="C00000"/>
                </a:solidFill>
                <a:latin typeface="隶书" pitchFamily="49" charset="-122"/>
                <a:ea typeface="隶书" pitchFamily="49" charset="-122"/>
              </a:rPr>
              <a:t>—&gt;</a:t>
            </a:r>
            <a:r>
              <a:rPr lang="zh-CN" altLang="en-US" sz="4000" b="1" dirty="0" smtClean="0">
                <a:solidFill>
                  <a:srgbClr val="C00000"/>
                </a:solidFill>
                <a:latin typeface="隶书" pitchFamily="49" charset="-122"/>
                <a:ea typeface="隶书" pitchFamily="49" charset="-122"/>
              </a:rPr>
              <a:t>模拟编码</a:t>
            </a:r>
          </a:p>
        </p:txBody>
      </p:sp>
      <p:sp>
        <p:nvSpPr>
          <p:cNvPr id="40963" name="Rectangle 3"/>
          <p:cNvSpPr>
            <a:spLocks noGrp="1" noRot="1" noChangeArrowheads="1"/>
          </p:cNvSpPr>
          <p:nvPr>
            <p:ph type="body" idx="1"/>
          </p:nvPr>
        </p:nvSpPr>
        <p:spPr>
          <a:xfrm>
            <a:off x="395536" y="1916832"/>
            <a:ext cx="8229600" cy="4525963"/>
          </a:xfrm>
        </p:spPr>
        <p:txBody>
          <a:bodyPr/>
          <a:lstStyle/>
          <a:p>
            <a:pPr eaLnBrk="1" hangingPunct="1"/>
            <a:r>
              <a:rPr lang="zh-CN" altLang="en-US" b="1" dirty="0" smtClean="0">
                <a:solidFill>
                  <a:srgbClr val="000000"/>
                </a:solidFill>
                <a:latin typeface="楷体_GB2312" pitchFamily="49" charset="-122"/>
                <a:ea typeface="楷体_GB2312" pitchFamily="49" charset="-122"/>
              </a:rPr>
              <a:t>有线电视，电话系统等</a:t>
            </a:r>
            <a:endParaRPr lang="en-US" altLang="zh-CN" b="1" dirty="0" smtClean="0">
              <a:solidFill>
                <a:srgbClr val="000000"/>
              </a:solidFill>
              <a:latin typeface="楷体_GB2312" pitchFamily="49" charset="-122"/>
              <a:ea typeface="楷体_GB2312" pitchFamily="49" charset="-122"/>
            </a:endParaRPr>
          </a:p>
          <a:p>
            <a:pPr eaLnBrk="1" hangingPunct="1"/>
            <a:endParaRPr lang="zh-CN" altLang="en-US" b="1" dirty="0" smtClean="0">
              <a:solidFill>
                <a:srgbClr val="000000"/>
              </a:solidFill>
              <a:latin typeface="楷体_GB2312" pitchFamily="49" charset="-122"/>
              <a:ea typeface="楷体_GB2312" pitchFamily="49" charset="-122"/>
            </a:endParaRPr>
          </a:p>
          <a:p>
            <a:pPr eaLnBrk="1" hangingPunct="1"/>
            <a:r>
              <a:rPr lang="zh-CN" altLang="en-US" b="1" dirty="0" smtClean="0">
                <a:solidFill>
                  <a:srgbClr val="000000"/>
                </a:solidFill>
                <a:latin typeface="楷体_GB2312" pitchFamily="49" charset="-122"/>
                <a:ea typeface="楷体_GB2312" pitchFamily="49" charset="-122"/>
              </a:rPr>
              <a:t>声音信号的频率范围：</a:t>
            </a:r>
            <a:r>
              <a:rPr lang="en-US" altLang="zh-CN" b="1" dirty="0" smtClean="0">
                <a:solidFill>
                  <a:srgbClr val="000000"/>
                </a:solidFill>
                <a:latin typeface="楷体_GB2312" pitchFamily="49" charset="-122"/>
                <a:ea typeface="楷体_GB2312" pitchFamily="49" charset="-122"/>
              </a:rPr>
              <a:t>20HZ - 20KHZ</a:t>
            </a:r>
          </a:p>
          <a:p>
            <a:pPr eaLnBrk="1" hangingPunct="1"/>
            <a:endParaRPr lang="en-US" altLang="zh-CN" b="1" dirty="0" smtClean="0">
              <a:solidFill>
                <a:srgbClr val="000000"/>
              </a:solidFill>
              <a:latin typeface="楷体_GB2312" pitchFamily="49" charset="-122"/>
              <a:ea typeface="楷体_GB2312" pitchFamily="49" charset="-122"/>
            </a:endParaRPr>
          </a:p>
          <a:p>
            <a:pPr eaLnBrk="1" hangingPunct="1"/>
            <a:r>
              <a:rPr lang="zh-CN" altLang="en-US" b="1" dirty="0" smtClean="0">
                <a:solidFill>
                  <a:srgbClr val="000000"/>
                </a:solidFill>
                <a:latin typeface="楷体_GB2312" pitchFamily="49" charset="-122"/>
                <a:ea typeface="楷体_GB2312" pitchFamily="49" charset="-122"/>
              </a:rPr>
              <a:t>主要能量集中在</a:t>
            </a:r>
            <a:r>
              <a:rPr lang="en-US" altLang="zh-CN" b="1" dirty="0" smtClean="0">
                <a:solidFill>
                  <a:srgbClr val="000000"/>
                </a:solidFill>
                <a:latin typeface="楷体_GB2312" pitchFamily="49" charset="-122"/>
                <a:ea typeface="楷体_GB2312" pitchFamily="49" charset="-122"/>
              </a:rPr>
              <a:t>300HZ - 3000HZ </a:t>
            </a:r>
            <a:r>
              <a:rPr lang="zh-CN" altLang="en-US" b="1" dirty="0" smtClean="0">
                <a:solidFill>
                  <a:srgbClr val="000000"/>
                </a:solidFill>
                <a:latin typeface="楷体_GB2312" pitchFamily="49" charset="-122"/>
                <a:ea typeface="楷体_GB2312" pitchFamily="49" charset="-122"/>
              </a:rPr>
              <a:t>之间</a:t>
            </a:r>
          </a:p>
          <a:p>
            <a:pPr eaLnBrk="1" hangingPunct="1"/>
            <a:endParaRPr lang="en-US" altLang="zh-CN" b="1" dirty="0" smtClean="0">
              <a:latin typeface="楷体_GB2312" pitchFamily="49" charset="-122"/>
              <a:ea typeface="楷体_GB2312" pitchFamily="49" charset="-122"/>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diamond(in)">
                                      <p:cBhvr>
                                        <p:cTn id="7" dur="500"/>
                                        <p:tgtEl>
                                          <p:spTgt spid="40963">
                                            <p:txEl>
                                              <p:pRg st="0" end="0"/>
                                            </p:txEl>
                                          </p:spTgt>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animEffect transition="in" filter="diamond(in)">
                                      <p:cBhvr>
                                        <p:cTn id="11" dur="500"/>
                                        <p:tgtEl>
                                          <p:spTgt spid="40963">
                                            <p:txEl>
                                              <p:pRg st="2" end="2"/>
                                            </p:txEl>
                                          </p:spTgt>
                                        </p:tgtEl>
                                      </p:cBhvr>
                                    </p:animEffect>
                                  </p:childTnLst>
                                </p:cTn>
                              </p:par>
                            </p:childTnLst>
                          </p:cTn>
                        </p:par>
                        <p:par>
                          <p:cTn id="12" fill="hold">
                            <p:stCondLst>
                              <p:cond delay="1000"/>
                            </p:stCondLst>
                            <p:childTnLst>
                              <p:par>
                                <p:cTn id="13" presetID="8" presetClass="entr" presetSubtype="16" fill="hold" grpId="0" nodeType="afterEffect">
                                  <p:stCondLst>
                                    <p:cond delay="0"/>
                                  </p:stCondLst>
                                  <p:childTnLst>
                                    <p:set>
                                      <p:cBhvr>
                                        <p:cTn id="14" dur="1" fill="hold">
                                          <p:stCondLst>
                                            <p:cond delay="0"/>
                                          </p:stCondLst>
                                        </p:cTn>
                                        <p:tgtEl>
                                          <p:spTgt spid="40963">
                                            <p:txEl>
                                              <p:pRg st="4" end="4"/>
                                            </p:txEl>
                                          </p:spTgt>
                                        </p:tgtEl>
                                        <p:attrNameLst>
                                          <p:attrName>style.visibility</p:attrName>
                                        </p:attrNameLst>
                                      </p:cBhvr>
                                      <p:to>
                                        <p:strVal val="visible"/>
                                      </p:to>
                                    </p:set>
                                    <p:animEffect transition="in" filter="diamond(in)">
                                      <p:cBhvr>
                                        <p:cTn id="15" dur="500"/>
                                        <p:tgtEl>
                                          <p:spTgt spid="4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Rot="1" noChangeArrowheads="1"/>
          </p:cNvSpPr>
          <p:nvPr>
            <p:ph type="body" idx="1"/>
          </p:nvPr>
        </p:nvSpPr>
        <p:spPr>
          <a:xfrm>
            <a:off x="755576" y="908720"/>
            <a:ext cx="7344815" cy="5184775"/>
          </a:xfrm>
        </p:spPr>
        <p:txBody>
          <a:bodyPr/>
          <a:lstStyle/>
          <a:p>
            <a:pPr eaLnBrk="1" hangingPunct="1">
              <a:lnSpc>
                <a:spcPct val="90000"/>
              </a:lnSpc>
            </a:pPr>
            <a:r>
              <a:rPr lang="zh-CN" altLang="en-US" b="1" dirty="0" smtClean="0">
                <a:solidFill>
                  <a:srgbClr val="C00000"/>
                </a:solidFill>
                <a:latin typeface="宋体" charset="-122"/>
              </a:rPr>
              <a:t>波特率与比特率的关系</a:t>
            </a:r>
            <a:r>
              <a:rPr lang="zh-CN" altLang="en-US" b="1" dirty="0" smtClean="0">
                <a:solidFill>
                  <a:srgbClr val="000000"/>
                </a:solidFill>
                <a:latin typeface="宋体" charset="-122"/>
              </a:rPr>
              <a:t>为：</a:t>
            </a:r>
            <a:endParaRPr lang="en-US" altLang="zh-CN" b="1" dirty="0" smtClean="0">
              <a:solidFill>
                <a:srgbClr val="000000"/>
              </a:solidFill>
              <a:latin typeface="宋体" charset="-122"/>
            </a:endParaRPr>
          </a:p>
          <a:p>
            <a:pPr eaLnBrk="1" hangingPunct="1">
              <a:lnSpc>
                <a:spcPct val="90000"/>
              </a:lnSpc>
            </a:pPr>
            <a:endParaRPr lang="zh-CN" altLang="en-US" b="1" dirty="0" smtClean="0">
              <a:solidFill>
                <a:srgbClr val="000000"/>
              </a:solidFill>
              <a:latin typeface="宋体" charset="-122"/>
            </a:endParaRPr>
          </a:p>
          <a:p>
            <a:pPr eaLnBrk="1" hangingPunct="1">
              <a:lnSpc>
                <a:spcPct val="90000"/>
              </a:lnSpc>
              <a:buNone/>
            </a:pPr>
            <a:r>
              <a:rPr lang="en-US" altLang="zh-CN" b="1" dirty="0" smtClean="0">
                <a:solidFill>
                  <a:srgbClr val="000000"/>
                </a:solidFill>
                <a:latin typeface="宋体" charset="-122"/>
              </a:rPr>
              <a:t> S = </a:t>
            </a:r>
            <a:r>
              <a:rPr lang="en-US" altLang="zh-CN" b="1" dirty="0" err="1" smtClean="0">
                <a:solidFill>
                  <a:srgbClr val="000000"/>
                </a:solidFill>
                <a:latin typeface="宋体" charset="-122"/>
              </a:rPr>
              <a:t>B</a:t>
            </a:r>
            <a:r>
              <a:rPr lang="en-US" altLang="en-US" b="1" dirty="0" err="1" smtClean="0">
                <a:solidFill>
                  <a:srgbClr val="000000"/>
                </a:solidFill>
              </a:rPr>
              <a:t>×</a:t>
            </a:r>
            <a:r>
              <a:rPr lang="en-US" altLang="zh-CN" b="1" dirty="0" err="1" smtClean="0">
                <a:solidFill>
                  <a:srgbClr val="000000"/>
                </a:solidFill>
                <a:latin typeface="宋体" charset="-122"/>
              </a:rPr>
              <a:t>Log</a:t>
            </a:r>
            <a:r>
              <a:rPr lang="en-US" altLang="zh-CN" b="1" dirty="0" smtClean="0">
                <a:solidFill>
                  <a:srgbClr val="000000"/>
                </a:solidFill>
                <a:latin typeface="宋体" charset="-122"/>
              </a:rPr>
              <a:t> 2</a:t>
            </a:r>
            <a:r>
              <a:rPr lang="en-US" altLang="zh-CN" b="1" baseline="30000" dirty="0" smtClean="0">
                <a:solidFill>
                  <a:srgbClr val="000000"/>
                </a:solidFill>
                <a:latin typeface="宋体" charset="-122"/>
              </a:rPr>
              <a:t>N</a:t>
            </a:r>
            <a:r>
              <a:rPr lang="en-US" altLang="zh-CN" b="1" dirty="0" smtClean="0">
                <a:solidFill>
                  <a:srgbClr val="000000"/>
                </a:solidFill>
                <a:latin typeface="宋体" charset="-122"/>
              </a:rPr>
              <a:t> </a:t>
            </a:r>
            <a:r>
              <a:rPr lang="zh-CN" altLang="en-US" b="1" dirty="0" smtClean="0">
                <a:solidFill>
                  <a:srgbClr val="000000"/>
                </a:solidFill>
                <a:latin typeface="宋体" charset="-122"/>
              </a:rPr>
              <a:t>（ </a:t>
            </a:r>
            <a:r>
              <a:rPr lang="en-US" altLang="zh-CN" b="1" dirty="0" smtClean="0">
                <a:solidFill>
                  <a:srgbClr val="000000"/>
                </a:solidFill>
                <a:latin typeface="宋体" charset="-122"/>
              </a:rPr>
              <a:t>N</a:t>
            </a:r>
            <a:r>
              <a:rPr lang="zh-CN" altLang="en-US" b="1" dirty="0" smtClean="0">
                <a:solidFill>
                  <a:srgbClr val="000000"/>
                </a:solidFill>
                <a:latin typeface="宋体" charset="-122"/>
              </a:rPr>
              <a:t>：码元状态数）</a:t>
            </a:r>
          </a:p>
          <a:p>
            <a:pPr eaLnBrk="1" hangingPunct="1">
              <a:lnSpc>
                <a:spcPct val="90000"/>
              </a:lnSpc>
            </a:pPr>
            <a:endParaRPr lang="zh-CN" altLang="en-US" b="1" dirty="0" smtClean="0">
              <a:solidFill>
                <a:srgbClr val="000000"/>
              </a:solidFill>
              <a:latin typeface="宋体" charset="-122"/>
            </a:endParaRPr>
          </a:p>
          <a:p>
            <a:pPr eaLnBrk="1" hangingPunct="1">
              <a:lnSpc>
                <a:spcPct val="90000"/>
              </a:lnSpc>
            </a:pPr>
            <a:r>
              <a:rPr lang="zh-CN" altLang="en-US" sz="2400" b="1" dirty="0" smtClean="0">
                <a:solidFill>
                  <a:srgbClr val="000000"/>
                </a:solidFill>
                <a:latin typeface="楷体_GB2312" pitchFamily="49" charset="-122"/>
                <a:ea typeface="楷体_GB2312" pitchFamily="49" charset="-122"/>
              </a:rPr>
              <a:t>例如：</a:t>
            </a:r>
          </a:p>
          <a:p>
            <a:pPr eaLnBrk="1" hangingPunct="1">
              <a:lnSpc>
                <a:spcPct val="90000"/>
              </a:lnSpc>
            </a:pPr>
            <a:r>
              <a:rPr lang="zh-CN" altLang="en-US" sz="2400" b="1" dirty="0" smtClean="0">
                <a:solidFill>
                  <a:srgbClr val="000000"/>
                </a:solidFill>
                <a:latin typeface="楷体_GB2312" pitchFamily="49" charset="-122"/>
                <a:ea typeface="楷体_GB2312" pitchFamily="49" charset="-122"/>
              </a:rPr>
              <a:t>两相调制</a:t>
            </a:r>
            <a:r>
              <a:rPr lang="en-US" altLang="zh-CN" sz="2400" b="1" dirty="0" smtClean="0">
                <a:solidFill>
                  <a:srgbClr val="000000"/>
                </a:solidFill>
                <a:latin typeface="楷体_GB2312" pitchFamily="49" charset="-122"/>
                <a:ea typeface="楷体_GB2312" pitchFamily="49" charset="-122"/>
              </a:rPr>
              <a:t>(</a:t>
            </a:r>
            <a:r>
              <a:rPr lang="zh-CN" altLang="en-US" sz="2400" b="1" dirty="0" smtClean="0">
                <a:solidFill>
                  <a:srgbClr val="000000"/>
                </a:solidFill>
                <a:latin typeface="楷体_GB2312" pitchFamily="49" charset="-122"/>
                <a:ea typeface="楷体_GB2312" pitchFamily="49" charset="-122"/>
              </a:rPr>
              <a:t>单个调制状态对应</a:t>
            </a:r>
            <a:r>
              <a:rPr lang="en-US" altLang="zh-CN" sz="2400" b="1" dirty="0" smtClean="0">
                <a:solidFill>
                  <a:srgbClr val="000000"/>
                </a:solidFill>
                <a:latin typeface="楷体_GB2312" pitchFamily="49" charset="-122"/>
                <a:ea typeface="楷体_GB2312" pitchFamily="49" charset="-122"/>
              </a:rPr>
              <a:t>1</a:t>
            </a:r>
            <a:r>
              <a:rPr lang="zh-CN" altLang="en-US" sz="2400" b="1" dirty="0" smtClean="0">
                <a:solidFill>
                  <a:srgbClr val="000000"/>
                </a:solidFill>
                <a:latin typeface="楷体_GB2312" pitchFamily="49" charset="-122"/>
                <a:ea typeface="楷体_GB2312" pitchFamily="49" charset="-122"/>
              </a:rPr>
              <a:t>个二进制位</a:t>
            </a:r>
            <a:r>
              <a:rPr lang="en-US" altLang="zh-CN" sz="2400" b="1" dirty="0" smtClean="0">
                <a:solidFill>
                  <a:srgbClr val="000000"/>
                </a:solidFill>
                <a:latin typeface="楷体_GB2312" pitchFamily="49" charset="-122"/>
                <a:ea typeface="楷体_GB2312" pitchFamily="49" charset="-122"/>
              </a:rPr>
              <a:t>)</a:t>
            </a:r>
            <a:r>
              <a:rPr lang="zh-CN" altLang="en-US" sz="2400" b="1" dirty="0" smtClean="0">
                <a:solidFill>
                  <a:srgbClr val="000000"/>
                </a:solidFill>
                <a:latin typeface="楷体_GB2312" pitchFamily="49" charset="-122"/>
                <a:ea typeface="楷体_GB2312" pitchFamily="49" charset="-122"/>
              </a:rPr>
              <a:t>的比特率等于波特率；</a:t>
            </a:r>
          </a:p>
          <a:p>
            <a:pPr eaLnBrk="1" hangingPunct="1">
              <a:lnSpc>
                <a:spcPct val="90000"/>
              </a:lnSpc>
            </a:pPr>
            <a:r>
              <a:rPr lang="zh-CN" altLang="en-US" sz="2400" b="1" dirty="0" smtClean="0">
                <a:solidFill>
                  <a:srgbClr val="000000"/>
                </a:solidFill>
                <a:latin typeface="楷体_GB2312" pitchFamily="49" charset="-122"/>
                <a:ea typeface="楷体_GB2312" pitchFamily="49" charset="-122"/>
              </a:rPr>
              <a:t>四相调制</a:t>
            </a:r>
            <a:r>
              <a:rPr lang="en-US" altLang="zh-CN" sz="2400" b="1" dirty="0" smtClean="0">
                <a:solidFill>
                  <a:srgbClr val="000000"/>
                </a:solidFill>
                <a:latin typeface="楷体_GB2312" pitchFamily="49" charset="-122"/>
                <a:ea typeface="楷体_GB2312" pitchFamily="49" charset="-122"/>
              </a:rPr>
              <a:t>(</a:t>
            </a:r>
            <a:r>
              <a:rPr lang="zh-CN" altLang="en-US" sz="2400" b="1" dirty="0" smtClean="0">
                <a:solidFill>
                  <a:srgbClr val="000000"/>
                </a:solidFill>
                <a:latin typeface="楷体_GB2312" pitchFamily="49" charset="-122"/>
                <a:ea typeface="楷体_GB2312" pitchFamily="49" charset="-122"/>
              </a:rPr>
              <a:t>单个调制状态对应</a:t>
            </a:r>
            <a:r>
              <a:rPr lang="en-US" altLang="zh-CN" sz="2400" b="1" dirty="0" smtClean="0">
                <a:solidFill>
                  <a:srgbClr val="000000"/>
                </a:solidFill>
                <a:latin typeface="楷体_GB2312" pitchFamily="49" charset="-122"/>
                <a:ea typeface="楷体_GB2312" pitchFamily="49" charset="-122"/>
              </a:rPr>
              <a:t>2</a:t>
            </a:r>
            <a:r>
              <a:rPr lang="zh-CN" altLang="en-US" sz="2400" b="1" dirty="0" smtClean="0">
                <a:solidFill>
                  <a:srgbClr val="000000"/>
                </a:solidFill>
                <a:latin typeface="楷体_GB2312" pitchFamily="49" charset="-122"/>
                <a:ea typeface="楷体_GB2312" pitchFamily="49" charset="-122"/>
              </a:rPr>
              <a:t>个二进制位</a:t>
            </a:r>
            <a:r>
              <a:rPr lang="en-US" altLang="zh-CN" sz="2400" b="1" dirty="0" smtClean="0">
                <a:solidFill>
                  <a:srgbClr val="000000"/>
                </a:solidFill>
                <a:latin typeface="楷体_GB2312" pitchFamily="49" charset="-122"/>
                <a:ea typeface="楷体_GB2312" pitchFamily="49" charset="-122"/>
              </a:rPr>
              <a:t>)</a:t>
            </a:r>
            <a:r>
              <a:rPr lang="zh-CN" altLang="en-US" sz="2400" b="1" dirty="0" smtClean="0">
                <a:solidFill>
                  <a:srgbClr val="000000"/>
                </a:solidFill>
                <a:latin typeface="楷体_GB2312" pitchFamily="49" charset="-122"/>
                <a:ea typeface="楷体_GB2312" pitchFamily="49" charset="-122"/>
              </a:rPr>
              <a:t>的比特率为波特率的两倍；</a:t>
            </a:r>
          </a:p>
          <a:p>
            <a:pPr eaLnBrk="1" hangingPunct="1">
              <a:lnSpc>
                <a:spcPct val="90000"/>
              </a:lnSpc>
            </a:pPr>
            <a:r>
              <a:rPr lang="zh-CN" altLang="en-US" sz="2400" b="1" dirty="0" smtClean="0">
                <a:solidFill>
                  <a:srgbClr val="000000"/>
                </a:solidFill>
                <a:latin typeface="楷体_GB2312" pitchFamily="49" charset="-122"/>
                <a:ea typeface="楷体_GB2312" pitchFamily="49" charset="-122"/>
              </a:rPr>
              <a:t>八相调制</a:t>
            </a:r>
            <a:r>
              <a:rPr lang="en-US" altLang="zh-CN" sz="2400" b="1" dirty="0" smtClean="0">
                <a:solidFill>
                  <a:srgbClr val="000000"/>
                </a:solidFill>
                <a:latin typeface="楷体_GB2312" pitchFamily="49" charset="-122"/>
                <a:ea typeface="楷体_GB2312" pitchFamily="49" charset="-122"/>
              </a:rPr>
              <a:t>(</a:t>
            </a:r>
            <a:r>
              <a:rPr lang="zh-CN" altLang="en-US" sz="2400" b="1" dirty="0" smtClean="0">
                <a:solidFill>
                  <a:srgbClr val="000000"/>
                </a:solidFill>
                <a:latin typeface="楷体_GB2312" pitchFamily="49" charset="-122"/>
                <a:ea typeface="楷体_GB2312" pitchFamily="49" charset="-122"/>
              </a:rPr>
              <a:t>单个调制状态对应</a:t>
            </a:r>
            <a:r>
              <a:rPr lang="en-US" altLang="zh-CN" sz="2400" b="1" dirty="0" smtClean="0">
                <a:solidFill>
                  <a:srgbClr val="000000"/>
                </a:solidFill>
                <a:latin typeface="楷体_GB2312" pitchFamily="49" charset="-122"/>
                <a:ea typeface="楷体_GB2312" pitchFamily="49" charset="-122"/>
              </a:rPr>
              <a:t>3</a:t>
            </a:r>
            <a:r>
              <a:rPr lang="zh-CN" altLang="en-US" sz="2400" b="1" dirty="0" smtClean="0">
                <a:solidFill>
                  <a:srgbClr val="000000"/>
                </a:solidFill>
                <a:latin typeface="楷体_GB2312" pitchFamily="49" charset="-122"/>
                <a:ea typeface="楷体_GB2312" pitchFamily="49" charset="-122"/>
              </a:rPr>
              <a:t>个二进制位</a:t>
            </a:r>
            <a:r>
              <a:rPr lang="en-US" altLang="zh-CN" sz="2400" b="1" dirty="0" smtClean="0">
                <a:solidFill>
                  <a:srgbClr val="000000"/>
                </a:solidFill>
                <a:latin typeface="楷体_GB2312" pitchFamily="49" charset="-122"/>
                <a:ea typeface="楷体_GB2312" pitchFamily="49" charset="-122"/>
              </a:rPr>
              <a:t>)</a:t>
            </a:r>
            <a:r>
              <a:rPr lang="zh-CN" altLang="en-US" sz="2400" b="1" dirty="0" smtClean="0">
                <a:solidFill>
                  <a:srgbClr val="000000"/>
                </a:solidFill>
                <a:latin typeface="楷体_GB2312" pitchFamily="49" charset="-122"/>
                <a:ea typeface="楷体_GB2312" pitchFamily="49" charset="-122"/>
              </a:rPr>
              <a:t>的比特率为波特率的三倍。</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467544" y="62068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Effect transition="in" filter="diamond(in)">
                                      <p:cBhvr>
                                        <p:cTn id="7" dur="500"/>
                                        <p:tgtEl>
                                          <p:spTgt spid="41986">
                                            <p:txEl>
                                              <p:pRg st="0" end="0"/>
                                            </p:txEl>
                                          </p:spTgt>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41986">
                                            <p:txEl>
                                              <p:pRg st="2" end="2"/>
                                            </p:txEl>
                                          </p:spTgt>
                                        </p:tgtEl>
                                        <p:attrNameLst>
                                          <p:attrName>style.visibility</p:attrName>
                                        </p:attrNameLst>
                                      </p:cBhvr>
                                      <p:to>
                                        <p:strVal val="visible"/>
                                      </p:to>
                                    </p:set>
                                    <p:animEffect transition="in" filter="diamond(in)">
                                      <p:cBhvr>
                                        <p:cTn id="11" dur="1000"/>
                                        <p:tgtEl>
                                          <p:spTgt spid="41986">
                                            <p:txEl>
                                              <p:pRg st="2" end="2"/>
                                            </p:txEl>
                                          </p:spTgt>
                                        </p:tgtEl>
                                      </p:cBhvr>
                                    </p:animEffect>
                                  </p:childTnLst>
                                </p:cTn>
                              </p:par>
                            </p:childTnLst>
                          </p:cTn>
                        </p:par>
                        <p:par>
                          <p:cTn id="12" fill="hold">
                            <p:stCondLst>
                              <p:cond delay="1500"/>
                            </p:stCondLst>
                            <p:childTnLst>
                              <p:par>
                                <p:cTn id="13" presetID="8" presetClass="entr" presetSubtype="16" fill="hold" grpId="0" nodeType="afterEffect">
                                  <p:stCondLst>
                                    <p:cond delay="0"/>
                                  </p:stCondLst>
                                  <p:childTnLst>
                                    <p:set>
                                      <p:cBhvr>
                                        <p:cTn id="14" dur="1" fill="hold">
                                          <p:stCondLst>
                                            <p:cond delay="0"/>
                                          </p:stCondLst>
                                        </p:cTn>
                                        <p:tgtEl>
                                          <p:spTgt spid="41986">
                                            <p:txEl>
                                              <p:pRg st="4" end="4"/>
                                            </p:txEl>
                                          </p:spTgt>
                                        </p:tgtEl>
                                        <p:attrNameLst>
                                          <p:attrName>style.visibility</p:attrName>
                                        </p:attrNameLst>
                                      </p:cBhvr>
                                      <p:to>
                                        <p:strVal val="visible"/>
                                      </p:to>
                                    </p:set>
                                    <p:animEffect transition="in" filter="diamond(in)">
                                      <p:cBhvr>
                                        <p:cTn id="15" dur="2000"/>
                                        <p:tgtEl>
                                          <p:spTgt spid="41986">
                                            <p:txEl>
                                              <p:pRg st="4" end="4"/>
                                            </p:txEl>
                                          </p:spTgt>
                                        </p:tgtEl>
                                      </p:cBhvr>
                                    </p:animEffect>
                                  </p:childTnLst>
                                </p:cTn>
                              </p:par>
                            </p:childTnLst>
                          </p:cTn>
                        </p:par>
                        <p:par>
                          <p:cTn id="16" fill="hold">
                            <p:stCondLst>
                              <p:cond delay="3500"/>
                            </p:stCondLst>
                            <p:childTnLst>
                              <p:par>
                                <p:cTn id="17" presetID="8" presetClass="entr" presetSubtype="16" fill="hold" grpId="0" nodeType="afterEffect">
                                  <p:stCondLst>
                                    <p:cond delay="0"/>
                                  </p:stCondLst>
                                  <p:childTnLst>
                                    <p:set>
                                      <p:cBhvr>
                                        <p:cTn id="18" dur="1" fill="hold">
                                          <p:stCondLst>
                                            <p:cond delay="0"/>
                                          </p:stCondLst>
                                        </p:cTn>
                                        <p:tgtEl>
                                          <p:spTgt spid="41986">
                                            <p:txEl>
                                              <p:pRg st="5" end="5"/>
                                            </p:txEl>
                                          </p:spTgt>
                                        </p:tgtEl>
                                        <p:attrNameLst>
                                          <p:attrName>style.visibility</p:attrName>
                                        </p:attrNameLst>
                                      </p:cBhvr>
                                      <p:to>
                                        <p:strVal val="visible"/>
                                      </p:to>
                                    </p:set>
                                    <p:animEffect transition="in" filter="diamond(in)">
                                      <p:cBhvr>
                                        <p:cTn id="19" dur="2000"/>
                                        <p:tgtEl>
                                          <p:spTgt spid="41986">
                                            <p:txEl>
                                              <p:pRg st="5" end="5"/>
                                            </p:txEl>
                                          </p:spTgt>
                                        </p:tgtEl>
                                      </p:cBhvr>
                                    </p:animEffect>
                                  </p:childTnLst>
                                </p:cTn>
                              </p:par>
                            </p:childTnLst>
                          </p:cTn>
                        </p:par>
                        <p:par>
                          <p:cTn id="20" fill="hold">
                            <p:stCondLst>
                              <p:cond delay="5500"/>
                            </p:stCondLst>
                            <p:childTnLst>
                              <p:par>
                                <p:cTn id="21" presetID="8" presetClass="entr" presetSubtype="16" fill="hold" grpId="0" nodeType="afterEffect">
                                  <p:stCondLst>
                                    <p:cond delay="0"/>
                                  </p:stCondLst>
                                  <p:childTnLst>
                                    <p:set>
                                      <p:cBhvr>
                                        <p:cTn id="22" dur="1" fill="hold">
                                          <p:stCondLst>
                                            <p:cond delay="0"/>
                                          </p:stCondLst>
                                        </p:cTn>
                                        <p:tgtEl>
                                          <p:spTgt spid="41986">
                                            <p:txEl>
                                              <p:pRg st="6" end="6"/>
                                            </p:txEl>
                                          </p:spTgt>
                                        </p:tgtEl>
                                        <p:attrNameLst>
                                          <p:attrName>style.visibility</p:attrName>
                                        </p:attrNameLst>
                                      </p:cBhvr>
                                      <p:to>
                                        <p:strVal val="visible"/>
                                      </p:to>
                                    </p:set>
                                    <p:animEffect transition="in" filter="diamond(in)">
                                      <p:cBhvr>
                                        <p:cTn id="23" dur="2000"/>
                                        <p:tgtEl>
                                          <p:spTgt spid="41986">
                                            <p:txEl>
                                              <p:pRg st="6" end="6"/>
                                            </p:txEl>
                                          </p:spTgt>
                                        </p:tgtEl>
                                      </p:cBhvr>
                                    </p:animEffect>
                                  </p:childTnLst>
                                </p:cTn>
                              </p:par>
                            </p:childTnLst>
                          </p:cTn>
                        </p:par>
                        <p:par>
                          <p:cTn id="24" fill="hold">
                            <p:stCondLst>
                              <p:cond delay="7500"/>
                            </p:stCondLst>
                            <p:childTnLst>
                              <p:par>
                                <p:cTn id="25" presetID="8" presetClass="entr" presetSubtype="16" fill="hold" grpId="0" nodeType="afterEffect">
                                  <p:stCondLst>
                                    <p:cond delay="0"/>
                                  </p:stCondLst>
                                  <p:childTnLst>
                                    <p:set>
                                      <p:cBhvr>
                                        <p:cTn id="26" dur="1" fill="hold">
                                          <p:stCondLst>
                                            <p:cond delay="0"/>
                                          </p:stCondLst>
                                        </p:cTn>
                                        <p:tgtEl>
                                          <p:spTgt spid="41986">
                                            <p:txEl>
                                              <p:pRg st="7" end="7"/>
                                            </p:txEl>
                                          </p:spTgt>
                                        </p:tgtEl>
                                        <p:attrNameLst>
                                          <p:attrName>style.visibility</p:attrName>
                                        </p:attrNameLst>
                                      </p:cBhvr>
                                      <p:to>
                                        <p:strVal val="visible"/>
                                      </p:to>
                                    </p:set>
                                    <p:animEffect transition="in" filter="diamond(in)">
                                      <p:cBhvr>
                                        <p:cTn id="27" dur="2000"/>
                                        <p:tgtEl>
                                          <p:spTgt spid="4198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35696" y="1628800"/>
            <a:ext cx="5915000" cy="4525963"/>
          </a:xfrm>
        </p:spPr>
        <p:txBody>
          <a:bodyPr>
            <a:normAutofit lnSpcReduction="10000"/>
          </a:bodyPr>
          <a:lstStyle/>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2.1  </a:t>
            </a:r>
            <a:r>
              <a:rPr lang="zh-CN" altLang="en-US" sz="2500" b="1" dirty="0" smtClean="0">
                <a:latin typeface="楷体_GB2312" pitchFamily="49" charset="-122"/>
                <a:ea typeface="楷体_GB2312" pitchFamily="49" charset="-122"/>
              </a:rPr>
              <a:t>数据通信系统</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2.2  </a:t>
            </a:r>
            <a:r>
              <a:rPr lang="zh-CN" altLang="en-US" sz="2500" b="1" dirty="0" smtClean="0">
                <a:latin typeface="楷体_GB2312" pitchFamily="49" charset="-122"/>
                <a:ea typeface="楷体_GB2312" pitchFamily="49" charset="-122"/>
              </a:rPr>
              <a:t>信号和数据编码</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solidFill>
                  <a:srgbClr val="C00000"/>
                </a:solidFill>
                <a:latin typeface="楷体_GB2312" pitchFamily="49" charset="-122"/>
                <a:ea typeface="楷体_GB2312" pitchFamily="49" charset="-122"/>
              </a:rPr>
              <a:t>2.3  </a:t>
            </a:r>
            <a:r>
              <a:rPr lang="zh-CN" altLang="en-US" sz="2500" b="1" dirty="0" smtClean="0">
                <a:solidFill>
                  <a:srgbClr val="C00000"/>
                </a:solidFill>
                <a:latin typeface="楷体_GB2312" pitchFamily="49" charset="-122"/>
                <a:ea typeface="楷体_GB2312" pitchFamily="49" charset="-122"/>
              </a:rPr>
              <a:t>线路配置和传输方式</a:t>
            </a:r>
            <a:endParaRPr lang="en-US" altLang="zh-CN" sz="2500" b="1" dirty="0" smtClean="0">
              <a:solidFill>
                <a:srgbClr val="C00000"/>
              </a:solidFill>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2.4  </a:t>
            </a:r>
            <a:r>
              <a:rPr lang="zh-CN" altLang="en-US" sz="2500" b="1" dirty="0" smtClean="0">
                <a:latin typeface="楷体_GB2312" pitchFamily="49" charset="-122"/>
                <a:ea typeface="楷体_GB2312" pitchFamily="49" charset="-122"/>
              </a:rPr>
              <a:t>多路复用技术</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2.5  </a:t>
            </a:r>
            <a:r>
              <a:rPr lang="zh-CN" altLang="en-US" sz="2500" b="1" dirty="0" smtClean="0">
                <a:latin typeface="楷体_GB2312" pitchFamily="49" charset="-122"/>
                <a:ea typeface="楷体_GB2312" pitchFamily="49" charset="-122"/>
              </a:rPr>
              <a:t>数据交换技术</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2.6  </a:t>
            </a:r>
            <a:r>
              <a:rPr lang="zh-CN" altLang="en-US" sz="2500" b="1" dirty="0" smtClean="0">
                <a:latin typeface="楷体_GB2312" pitchFamily="49" charset="-122"/>
                <a:ea typeface="楷体_GB2312" pitchFamily="49" charset="-122"/>
              </a:rPr>
              <a:t>错误检测和控制</a:t>
            </a: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03648" y="404664"/>
            <a:ext cx="6048672" cy="707886"/>
          </a:xfrm>
          <a:prstGeom prst="rect">
            <a:avLst/>
          </a:prstGeom>
          <a:noFill/>
        </p:spPr>
        <p:txBody>
          <a:bodyPr wrap="square" rtlCol="0">
            <a:spAutoFit/>
          </a:bodyPr>
          <a:lstStyle/>
          <a:p>
            <a:pPr algn="ctr">
              <a:spcBef>
                <a:spcPct val="0"/>
              </a:spcBef>
            </a:pPr>
            <a:r>
              <a:rPr lang="zh-CN" altLang="en-US" sz="4000" b="1" dirty="0" smtClean="0">
                <a:solidFill>
                  <a:srgbClr val="C00000"/>
                </a:solidFill>
                <a:latin typeface="隶书" pitchFamily="49" charset="-122"/>
                <a:ea typeface="隶书" pitchFamily="49" charset="-122"/>
                <a:cs typeface="+mj-cs"/>
              </a:rPr>
              <a:t>第二章  数据通信基础</a:t>
            </a:r>
            <a:endParaRPr lang="zh-CN" altLang="en-US" sz="4000" b="1" dirty="0">
              <a:solidFill>
                <a:srgbClr val="C00000"/>
              </a:solidFill>
              <a:latin typeface="隶书" pitchFamily="49" charset="-122"/>
              <a:ea typeface="隶书" pitchFamily="49" charset="-122"/>
              <a:cs typeface="+mj-cs"/>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42</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blinds(horizontal)">
                                      <p:cBhvr>
                                        <p:cTn id="23" dur="500"/>
                                        <p:tgtEl>
                                          <p:spTgt spid="3">
                                            <p:txEl>
                                              <p:pRg st="9" end="9"/>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blinds(horizontal)">
                                      <p:cBhvr>
                                        <p:cTn id="2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normAutofit/>
          </a:bodyPr>
          <a:lstStyle/>
          <a:p>
            <a:pPr eaLnBrk="1" hangingPunct="1"/>
            <a:r>
              <a:rPr lang="en-US" altLang="zh-CN" sz="4000" b="1" dirty="0" smtClean="0">
                <a:solidFill>
                  <a:srgbClr val="C00000"/>
                </a:solidFill>
                <a:latin typeface="隶书" pitchFamily="49" charset="-122"/>
                <a:ea typeface="隶书" pitchFamily="49" charset="-122"/>
              </a:rPr>
              <a:t>2.3.1  </a:t>
            </a:r>
            <a:r>
              <a:rPr lang="zh-CN" altLang="en-US" sz="4000" b="1" dirty="0" smtClean="0">
                <a:solidFill>
                  <a:srgbClr val="C00000"/>
                </a:solidFill>
                <a:latin typeface="隶书" pitchFamily="49" charset="-122"/>
                <a:ea typeface="隶书" pitchFamily="49" charset="-122"/>
              </a:rPr>
              <a:t>线路配置</a:t>
            </a:r>
          </a:p>
        </p:txBody>
      </p:sp>
      <p:sp>
        <p:nvSpPr>
          <p:cNvPr id="7171" name="Rectangle 3"/>
          <p:cNvSpPr>
            <a:spLocks noGrp="1" noRot="1" noChangeArrowheads="1"/>
          </p:cNvSpPr>
          <p:nvPr>
            <p:ph type="body" idx="1"/>
          </p:nvPr>
        </p:nvSpPr>
        <p:spPr>
          <a:xfrm>
            <a:off x="323528" y="3284984"/>
            <a:ext cx="3096344" cy="648072"/>
          </a:xfrm>
        </p:spPr>
        <p:txBody>
          <a:bodyPr>
            <a:normAutofit/>
          </a:bodyPr>
          <a:lstStyle/>
          <a:p>
            <a:pPr algn="ctr" eaLnBrk="1" hangingPunct="1">
              <a:buFont typeface="Wingdings" pitchFamily="2" charset="2"/>
              <a:buNone/>
            </a:pPr>
            <a:r>
              <a:rPr lang="zh-CN" altLang="zh-CN" sz="2800" b="1" dirty="0" smtClean="0">
                <a:solidFill>
                  <a:srgbClr val="000000"/>
                </a:solidFill>
              </a:rPr>
              <a:t>①</a:t>
            </a:r>
            <a:r>
              <a:rPr lang="zh-CN" altLang="en-US" sz="2800" b="1" dirty="0" smtClean="0">
                <a:solidFill>
                  <a:srgbClr val="000000"/>
                </a:solidFill>
              </a:rPr>
              <a:t>点到点</a:t>
            </a:r>
          </a:p>
        </p:txBody>
      </p:sp>
      <p:pic>
        <p:nvPicPr>
          <p:cNvPr id="7172" name="Picture 4"/>
          <p:cNvPicPr>
            <a:picLocks noChangeAspect="1" noChangeArrowheads="1"/>
          </p:cNvPicPr>
          <p:nvPr/>
        </p:nvPicPr>
        <p:blipFill>
          <a:blip r:embed="rId2" cstate="print"/>
          <a:srcRect/>
          <a:stretch>
            <a:fillRect/>
          </a:stretch>
        </p:blipFill>
        <p:spPr bwMode="auto">
          <a:xfrm>
            <a:off x="395536" y="4581128"/>
            <a:ext cx="3348372" cy="1080120"/>
          </a:xfrm>
          <a:prstGeom prst="rect">
            <a:avLst/>
          </a:prstGeom>
          <a:noFill/>
          <a:ln w="9525">
            <a:noFill/>
            <a:miter lim="800000"/>
            <a:headEnd/>
            <a:tailEnd/>
          </a:ln>
        </p:spPr>
      </p:pic>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0"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2"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3" name="Rectangle 12"/>
          <p:cNvSpPr/>
          <p:nvPr/>
        </p:nvSpPr>
        <p:spPr>
          <a:xfrm>
            <a:off x="179512" y="1484784"/>
            <a:ext cx="8748464" cy="1661993"/>
          </a:xfrm>
          <a:prstGeom prst="rect">
            <a:avLst/>
          </a:prstGeom>
        </p:spPr>
        <p:txBody>
          <a:bodyPr wrap="square">
            <a:spAutoFit/>
          </a:bodyPr>
          <a:lstStyle/>
          <a:p>
            <a:pPr>
              <a:buBlip>
                <a:blip r:embed="rId4"/>
              </a:buBlip>
            </a:pPr>
            <a:r>
              <a:rPr lang="zh-CN" altLang="en-US" sz="2800" b="1" dirty="0" smtClean="0">
                <a:solidFill>
                  <a:srgbClr val="C00000"/>
                </a:solidFill>
                <a:latin typeface="楷体_GB2312" pitchFamily="49" charset="-122"/>
                <a:ea typeface="楷体_GB2312" pitchFamily="49" charset="-122"/>
              </a:rPr>
              <a:t>线路配置</a:t>
            </a:r>
            <a:r>
              <a:rPr lang="zh-CN" altLang="en-US" sz="2800" b="1" dirty="0" smtClean="0">
                <a:solidFill>
                  <a:srgbClr val="000000"/>
                </a:solidFill>
                <a:latin typeface="楷体_GB2312" pitchFamily="49" charset="-122"/>
                <a:ea typeface="楷体_GB2312" pitchFamily="49" charset="-122"/>
              </a:rPr>
              <a:t>指两个或两个以上的设备连接到线路的方式。</a:t>
            </a:r>
            <a:endParaRPr lang="en-US" altLang="zh-CN" sz="2800" b="1" dirty="0" smtClean="0">
              <a:solidFill>
                <a:srgbClr val="000000"/>
              </a:solidFill>
              <a:latin typeface="楷体_GB2312" pitchFamily="49" charset="-122"/>
              <a:ea typeface="楷体_GB2312" pitchFamily="49" charset="-122"/>
            </a:endParaRPr>
          </a:p>
          <a:p>
            <a:pPr>
              <a:buBlip>
                <a:blip r:embed="rId4"/>
              </a:buBlip>
            </a:pPr>
            <a:endParaRPr lang="en-US" altLang="zh-CN" sz="2800" b="1" dirty="0" smtClean="0">
              <a:solidFill>
                <a:srgbClr val="000000"/>
              </a:solidFill>
              <a:latin typeface="楷体_GB2312" pitchFamily="49" charset="-122"/>
              <a:ea typeface="楷体_GB2312" pitchFamily="49" charset="-122"/>
            </a:endParaRPr>
          </a:p>
          <a:p>
            <a:pPr>
              <a:buBlip>
                <a:blip r:embed="rId4"/>
              </a:buBlip>
            </a:pPr>
            <a:r>
              <a:rPr lang="zh-CN" altLang="en-US" sz="2800" b="1" dirty="0" smtClean="0">
                <a:solidFill>
                  <a:srgbClr val="000000"/>
                </a:solidFill>
                <a:latin typeface="楷体_GB2312" pitchFamily="49" charset="-122"/>
                <a:ea typeface="楷体_GB2312" pitchFamily="49" charset="-122"/>
              </a:rPr>
              <a:t>有两种线路配置方式：</a:t>
            </a:r>
            <a:r>
              <a:rPr lang="en-US" altLang="zh-CN" sz="2800" b="1" dirty="0" smtClean="0">
                <a:solidFill>
                  <a:srgbClr val="000000"/>
                </a:solidFill>
                <a:latin typeface="楷体_GB2312" pitchFamily="49" charset="-122"/>
                <a:ea typeface="楷体_GB2312" pitchFamily="49" charset="-122"/>
              </a:rPr>
              <a:t>  </a:t>
            </a:r>
            <a:r>
              <a:rPr lang="zh-CN" altLang="en-US" sz="2800" b="1" dirty="0" smtClean="0">
                <a:solidFill>
                  <a:srgbClr val="000000"/>
                </a:solidFill>
                <a:latin typeface="楷体_GB2312" pitchFamily="49" charset="-122"/>
                <a:ea typeface="楷体_GB2312" pitchFamily="49" charset="-122"/>
              </a:rPr>
              <a:t>点到点连接和多点连接</a:t>
            </a:r>
            <a:endParaRPr lang="en-US" altLang="zh-CN" sz="2800" b="1" dirty="0" smtClean="0">
              <a:solidFill>
                <a:srgbClr val="000000"/>
              </a:solidFill>
              <a:latin typeface="楷体_GB2312" pitchFamily="49" charset="-122"/>
              <a:ea typeface="楷体_GB2312" pitchFamily="49" charset="-122"/>
            </a:endParaRPr>
          </a:p>
          <a:p>
            <a:pPr>
              <a:buBlip>
                <a:blip r:embed="rId4"/>
              </a:buBlip>
            </a:pPr>
            <a:endParaRPr lang="en-US" altLang="zh-CN" b="1" dirty="0" smtClean="0">
              <a:solidFill>
                <a:srgbClr val="000000"/>
              </a:solidFill>
              <a:latin typeface="楷体_GB2312" pitchFamily="49" charset="-122"/>
              <a:ea typeface="楷体_GB2312" pitchFamily="49" charset="-122"/>
            </a:endParaRPr>
          </a:p>
        </p:txBody>
      </p:sp>
      <p:pic>
        <p:nvPicPr>
          <p:cNvPr id="14" name="Picture 4"/>
          <p:cNvPicPr>
            <a:picLocks noChangeAspect="1" noChangeArrowheads="1"/>
          </p:cNvPicPr>
          <p:nvPr/>
        </p:nvPicPr>
        <p:blipFill>
          <a:blip r:embed="rId5" cstate="print"/>
          <a:srcRect/>
          <a:stretch>
            <a:fillRect/>
          </a:stretch>
        </p:blipFill>
        <p:spPr bwMode="auto">
          <a:xfrm>
            <a:off x="4283968" y="4149080"/>
            <a:ext cx="4521588" cy="1800200"/>
          </a:xfrm>
          <a:prstGeom prst="rect">
            <a:avLst/>
          </a:prstGeom>
          <a:noFill/>
          <a:ln w="9525">
            <a:noFill/>
            <a:miter lim="800000"/>
            <a:headEnd/>
            <a:tailEnd/>
          </a:ln>
        </p:spPr>
      </p:pic>
      <p:sp>
        <p:nvSpPr>
          <p:cNvPr id="15" name="Rectangle 3"/>
          <p:cNvSpPr txBox="1">
            <a:spLocks noRot="1" noChangeArrowheads="1"/>
          </p:cNvSpPr>
          <p:nvPr/>
        </p:nvSpPr>
        <p:spPr>
          <a:xfrm>
            <a:off x="4932040" y="3212976"/>
            <a:ext cx="3096344" cy="720080"/>
          </a:xfrm>
          <a:prstGeom prst="rect">
            <a:avLst/>
          </a:prstGeom>
        </p:spPr>
        <p:txBody>
          <a:bodyPr vert="horz" lIns="91440" tIns="45720" rIns="91440" bIns="45720" rtlCol="0">
            <a:normAutofit/>
          </a:bodyPr>
          <a:lstStyle/>
          <a:p>
            <a:pPr marL="342900" indent="-342900" algn="ctr">
              <a:spcBef>
                <a:spcPct val="20000"/>
              </a:spcBef>
            </a:pPr>
            <a:r>
              <a:rPr lang="en-US" altLang="zh-CN" sz="2800" b="1" dirty="0" smtClean="0">
                <a:solidFill>
                  <a:srgbClr val="000000"/>
                </a:solidFill>
              </a:rPr>
              <a:t>②</a:t>
            </a:r>
            <a:r>
              <a:rPr lang="zh-CN" altLang="en-US" sz="2800" b="1" dirty="0" smtClean="0">
                <a:solidFill>
                  <a:srgbClr val="000000"/>
                </a:solidFill>
                <a:latin typeface="宋体" charset="-122"/>
              </a:rPr>
              <a:t>多点连接</a:t>
            </a:r>
          </a:p>
          <a:p>
            <a:pPr marL="342900" marR="0" lvl="0" indent="-342900" algn="ctr"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zh-CN" altLang="en-US" sz="3200" b="1" i="0" u="none" strike="noStrike" kern="1200" cap="none" spc="0" normalizeH="0" baseline="0" noProof="0" dirty="0" smtClean="0">
              <a:ln>
                <a:noFill/>
              </a:ln>
              <a:solidFill>
                <a:srgbClr val="000000"/>
              </a:solidFill>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171">
                                            <p:txEl>
                                              <p:pRg st="0" end="0"/>
                                            </p:txEl>
                                          </p:spTgt>
                                        </p:tgtEl>
                                        <p:attrNameLst>
                                          <p:attrName>style.visibility</p:attrName>
                                        </p:attrNameLst>
                                      </p:cBhvr>
                                      <p:to>
                                        <p:strVal val="visible"/>
                                      </p:to>
                                    </p:set>
                                    <p:anim calcmode="lin" valueType="num">
                                      <p:cBhvr additive="base">
                                        <p:cTn id="11" dur="3000" fill="hold"/>
                                        <p:tgtEl>
                                          <p:spTgt spid="7171">
                                            <p:txEl>
                                              <p:pRg st="0" end="0"/>
                                            </p:txEl>
                                          </p:spTgt>
                                        </p:tgtEl>
                                        <p:attrNameLst>
                                          <p:attrName>ppt_x</p:attrName>
                                        </p:attrNameLst>
                                      </p:cBhvr>
                                      <p:tavLst>
                                        <p:tav tm="0">
                                          <p:val>
                                            <p:strVal val="0-#ppt_w/2"/>
                                          </p:val>
                                        </p:tav>
                                        <p:tav tm="100000">
                                          <p:val>
                                            <p:strVal val="#ppt_x"/>
                                          </p:val>
                                        </p:tav>
                                      </p:tavLst>
                                    </p:anim>
                                    <p:anim calcmode="lin" valueType="num">
                                      <p:cBhvr additive="base">
                                        <p:cTn id="12" dur="3000" fill="hold"/>
                                        <p:tgtEl>
                                          <p:spTgt spid="7171">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172"/>
                                        </p:tgtEl>
                                        <p:attrNameLst>
                                          <p:attrName>style.visibility</p:attrName>
                                        </p:attrNameLst>
                                      </p:cBhvr>
                                      <p:to>
                                        <p:strVal val="visible"/>
                                      </p:to>
                                    </p:set>
                                    <p:anim calcmode="lin" valueType="num">
                                      <p:cBhvr additive="base">
                                        <p:cTn id="15" dur="3000" fill="hold"/>
                                        <p:tgtEl>
                                          <p:spTgt spid="7172"/>
                                        </p:tgtEl>
                                        <p:attrNameLst>
                                          <p:attrName>ppt_x</p:attrName>
                                        </p:attrNameLst>
                                      </p:cBhvr>
                                      <p:tavLst>
                                        <p:tav tm="0">
                                          <p:val>
                                            <p:strVal val="0-#ppt_w/2"/>
                                          </p:val>
                                        </p:tav>
                                        <p:tav tm="100000">
                                          <p:val>
                                            <p:strVal val="#ppt_x"/>
                                          </p:val>
                                        </p:tav>
                                      </p:tavLst>
                                    </p:anim>
                                    <p:anim calcmode="lin" valueType="num">
                                      <p:cBhvr additive="base">
                                        <p:cTn id="16" dur="3000" fill="hold"/>
                                        <p:tgtEl>
                                          <p:spTgt spid="717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3000" fill="hold"/>
                                        <p:tgtEl>
                                          <p:spTgt spid="15"/>
                                        </p:tgtEl>
                                        <p:attrNameLst>
                                          <p:attrName>ppt_x</p:attrName>
                                        </p:attrNameLst>
                                      </p:cBhvr>
                                      <p:tavLst>
                                        <p:tav tm="0">
                                          <p:val>
                                            <p:strVal val="1+#ppt_w/2"/>
                                          </p:val>
                                        </p:tav>
                                        <p:tav tm="100000">
                                          <p:val>
                                            <p:strVal val="#ppt_x"/>
                                          </p:val>
                                        </p:tav>
                                      </p:tavLst>
                                    </p:anim>
                                    <p:anim calcmode="lin" valueType="num">
                                      <p:cBhvr additive="base">
                                        <p:cTn id="20" dur="30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3000" fill="hold"/>
                                        <p:tgtEl>
                                          <p:spTgt spid="14"/>
                                        </p:tgtEl>
                                        <p:attrNameLst>
                                          <p:attrName>ppt_x</p:attrName>
                                        </p:attrNameLst>
                                      </p:cBhvr>
                                      <p:tavLst>
                                        <p:tav tm="0">
                                          <p:val>
                                            <p:strVal val="1+#ppt_w/2"/>
                                          </p:val>
                                        </p:tav>
                                        <p:tav tm="100000">
                                          <p:val>
                                            <p:strVal val="#ppt_x"/>
                                          </p:val>
                                        </p:tav>
                                      </p:tavLst>
                                    </p:anim>
                                    <p:anim calcmode="lin" valueType="num">
                                      <p:cBhvr additive="base">
                                        <p:cTn id="24" dur="3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13"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2.3.2 </a:t>
            </a:r>
            <a:r>
              <a:rPr lang="zh-CN" altLang="en-US" sz="4000" b="1" dirty="0" smtClean="0">
                <a:solidFill>
                  <a:srgbClr val="C00000"/>
                </a:solidFill>
                <a:latin typeface="隶书" pitchFamily="49" charset="-122"/>
                <a:ea typeface="隶书" pitchFamily="49" charset="-122"/>
              </a:rPr>
              <a:t>传输模式</a:t>
            </a:r>
          </a:p>
        </p:txBody>
      </p:sp>
      <p:pic>
        <p:nvPicPr>
          <p:cNvPr id="9220" name="Picture 4"/>
          <p:cNvPicPr>
            <a:picLocks noChangeAspect="1" noChangeArrowheads="1"/>
          </p:cNvPicPr>
          <p:nvPr/>
        </p:nvPicPr>
        <p:blipFill>
          <a:blip r:embed="rId2" cstate="print"/>
          <a:srcRect/>
          <a:stretch>
            <a:fillRect/>
          </a:stretch>
        </p:blipFill>
        <p:spPr bwMode="auto">
          <a:xfrm>
            <a:off x="3303758" y="2737385"/>
            <a:ext cx="3455987" cy="989012"/>
          </a:xfrm>
          <a:prstGeom prst="rect">
            <a:avLst/>
          </a:prstGeom>
          <a:noFill/>
          <a:ln w="9525">
            <a:noFill/>
            <a:miter lim="800000"/>
            <a:headEnd/>
            <a:tailEnd/>
          </a:ln>
        </p:spPr>
      </p:pic>
      <p:pic>
        <p:nvPicPr>
          <p:cNvPr id="9221" name="Picture 5"/>
          <p:cNvPicPr>
            <a:picLocks noChangeAspect="1" noChangeArrowheads="1"/>
          </p:cNvPicPr>
          <p:nvPr/>
        </p:nvPicPr>
        <p:blipFill>
          <a:blip r:embed="rId3" cstate="print"/>
          <a:srcRect/>
          <a:stretch>
            <a:fillRect/>
          </a:stretch>
        </p:blipFill>
        <p:spPr bwMode="auto">
          <a:xfrm>
            <a:off x="3347864" y="3717032"/>
            <a:ext cx="3502025" cy="962025"/>
          </a:xfrm>
          <a:prstGeom prst="rect">
            <a:avLst/>
          </a:prstGeom>
          <a:noFill/>
          <a:ln w="9525">
            <a:noFill/>
            <a:miter lim="800000"/>
            <a:headEnd/>
            <a:tailEnd/>
          </a:ln>
        </p:spPr>
      </p:pic>
      <p:pic>
        <p:nvPicPr>
          <p:cNvPr id="9222" name="Picture 6"/>
          <p:cNvPicPr>
            <a:picLocks noChangeAspect="1" noChangeArrowheads="1"/>
          </p:cNvPicPr>
          <p:nvPr/>
        </p:nvPicPr>
        <p:blipFill>
          <a:blip r:embed="rId4" cstate="print"/>
          <a:srcRect/>
          <a:stretch>
            <a:fillRect/>
          </a:stretch>
        </p:blipFill>
        <p:spPr bwMode="auto">
          <a:xfrm>
            <a:off x="3275856" y="4941168"/>
            <a:ext cx="3657600" cy="808037"/>
          </a:xfrm>
          <a:prstGeom prst="rect">
            <a:avLst/>
          </a:prstGeom>
          <a:noFill/>
          <a:ln w="9525">
            <a:noFill/>
            <a:miter lim="800000"/>
            <a:headEnd/>
            <a:tailEnd/>
          </a:ln>
        </p:spPr>
      </p:pic>
      <p:pic>
        <p:nvPicPr>
          <p:cNvPr id="7" name="Picture 4" descr="http://t1.baidu.com/it/u=4224630567,3636551719&amp;fm=21&amp;gp=0.jpg"/>
          <p:cNvPicPr>
            <a:picLocks noChangeAspect="1" noChangeArrowheads="1"/>
          </p:cNvPicPr>
          <p:nvPr/>
        </p:nvPicPr>
        <p:blipFill>
          <a:blip r:embed="rId5" cstate="print"/>
          <a:srcRect/>
          <a:stretch>
            <a:fillRect/>
          </a:stretch>
        </p:blipFill>
        <p:spPr bwMode="auto">
          <a:xfrm>
            <a:off x="0" y="0"/>
            <a:ext cx="1907704" cy="408794"/>
          </a:xfrm>
          <a:prstGeom prst="rect">
            <a:avLst/>
          </a:prstGeom>
          <a:noFill/>
        </p:spPr>
      </p:pic>
      <p:grpSp>
        <p:nvGrpSpPr>
          <p:cNvPr id="8" name="组合 14"/>
          <p:cNvGrpSpPr/>
          <p:nvPr/>
        </p:nvGrpSpPr>
        <p:grpSpPr>
          <a:xfrm>
            <a:off x="4874346" y="0"/>
            <a:ext cx="4269654" cy="430887"/>
            <a:chOff x="4874346" y="0"/>
            <a:chExt cx="4269654" cy="430887"/>
          </a:xfrm>
        </p:grpSpPr>
        <p:sp>
          <p:nvSpPr>
            <p:cNvPr id="9" name="TextBox 8"/>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0"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2"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4"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5" name="Rectangle 14"/>
          <p:cNvSpPr/>
          <p:nvPr/>
        </p:nvSpPr>
        <p:spPr>
          <a:xfrm>
            <a:off x="251520" y="1556792"/>
            <a:ext cx="8748464" cy="523220"/>
          </a:xfrm>
          <a:prstGeom prst="rect">
            <a:avLst/>
          </a:prstGeom>
        </p:spPr>
        <p:txBody>
          <a:bodyPr wrap="square">
            <a:spAutoFit/>
          </a:bodyPr>
          <a:lstStyle/>
          <a:p>
            <a:pPr>
              <a:buBlip>
                <a:blip r:embed="rId6"/>
              </a:buBlip>
            </a:pPr>
            <a:r>
              <a:rPr lang="zh-CN" altLang="en-US" sz="2800" b="1" dirty="0" smtClean="0">
                <a:solidFill>
                  <a:srgbClr val="C00000"/>
                </a:solidFill>
                <a:latin typeface="楷体_GB2312" pitchFamily="49" charset="-122"/>
                <a:ea typeface="楷体_GB2312" pitchFamily="49" charset="-122"/>
              </a:rPr>
              <a:t>传输模式</a:t>
            </a:r>
            <a:r>
              <a:rPr lang="zh-CN" altLang="en-US" sz="2800" b="1" dirty="0" smtClean="0">
                <a:solidFill>
                  <a:srgbClr val="000000"/>
                </a:solidFill>
                <a:latin typeface="楷体_GB2312" pitchFamily="49" charset="-122"/>
                <a:ea typeface="楷体_GB2312" pitchFamily="49" charset="-122"/>
              </a:rPr>
              <a:t>指比特流从一个设备传到另一个设备的方式。</a:t>
            </a:r>
            <a:endParaRPr lang="en-US" altLang="zh-CN" sz="2800" b="1" dirty="0" smtClean="0">
              <a:solidFill>
                <a:srgbClr val="000000"/>
              </a:solidFill>
              <a:latin typeface="楷体_GB2312" pitchFamily="49" charset="-122"/>
              <a:ea typeface="楷体_GB2312" pitchFamily="49" charset="-122"/>
            </a:endParaRPr>
          </a:p>
        </p:txBody>
      </p:sp>
      <p:sp>
        <p:nvSpPr>
          <p:cNvPr id="17" name="TextBox 16"/>
          <p:cNvSpPr txBox="1"/>
          <p:nvPr/>
        </p:nvSpPr>
        <p:spPr>
          <a:xfrm>
            <a:off x="1259632" y="2420888"/>
            <a:ext cx="830997" cy="3727944"/>
          </a:xfrm>
          <a:prstGeom prst="rect">
            <a:avLst/>
          </a:prstGeom>
          <a:noFill/>
        </p:spPr>
        <p:txBody>
          <a:bodyPr vert="eaVert" wrap="none" rtlCol="0">
            <a:spAutoFit/>
          </a:bodyPr>
          <a:lstStyle/>
          <a:p>
            <a:r>
              <a:rPr lang="en-US" altLang="zh-CN" sz="2400" b="1" dirty="0" smtClean="0">
                <a:solidFill>
                  <a:srgbClr val="C00000"/>
                </a:solidFill>
              </a:rPr>
              <a:t>①</a:t>
            </a:r>
            <a:r>
              <a:rPr lang="zh-CN" altLang="en-US" sz="2400" b="1" dirty="0" smtClean="0">
                <a:solidFill>
                  <a:srgbClr val="C00000"/>
                </a:solidFill>
                <a:latin typeface="宋体" charset="-122"/>
              </a:rPr>
              <a:t>单工、半双工、双工通信</a:t>
            </a:r>
            <a:endParaRPr lang="zh-CN" altLang="en-US" sz="2400" b="1" dirty="0" smtClean="0">
              <a:solidFill>
                <a:srgbClr val="C00000"/>
              </a:solidFill>
            </a:endParaRPr>
          </a:p>
          <a:p>
            <a:endParaRPr lang="zh-CN" alt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3000" fill="hold"/>
                                        <p:tgtEl>
                                          <p:spTgt spid="17"/>
                                        </p:tgtEl>
                                        <p:attrNameLst>
                                          <p:attrName>ppt_x</p:attrName>
                                        </p:attrNameLst>
                                      </p:cBhvr>
                                      <p:tavLst>
                                        <p:tav tm="0">
                                          <p:val>
                                            <p:strVal val="0-#ppt_w/2"/>
                                          </p:val>
                                        </p:tav>
                                        <p:tav tm="100000">
                                          <p:val>
                                            <p:strVal val="#ppt_x"/>
                                          </p:val>
                                        </p:tav>
                                      </p:tavLst>
                                    </p:anim>
                                    <p:anim calcmode="lin" valueType="num">
                                      <p:cBhvr additive="base">
                                        <p:cTn id="12" dur="30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9220"/>
                                        </p:tgtEl>
                                        <p:attrNameLst>
                                          <p:attrName>style.visibility</p:attrName>
                                        </p:attrNameLst>
                                      </p:cBhvr>
                                      <p:to>
                                        <p:strVal val="visible"/>
                                      </p:to>
                                    </p:set>
                                    <p:anim calcmode="lin" valueType="num">
                                      <p:cBhvr additive="base">
                                        <p:cTn id="15" dur="3000" fill="hold"/>
                                        <p:tgtEl>
                                          <p:spTgt spid="9220"/>
                                        </p:tgtEl>
                                        <p:attrNameLst>
                                          <p:attrName>ppt_x</p:attrName>
                                        </p:attrNameLst>
                                      </p:cBhvr>
                                      <p:tavLst>
                                        <p:tav tm="0">
                                          <p:val>
                                            <p:strVal val="1+#ppt_w/2"/>
                                          </p:val>
                                        </p:tav>
                                        <p:tav tm="100000">
                                          <p:val>
                                            <p:strVal val="#ppt_x"/>
                                          </p:val>
                                        </p:tav>
                                      </p:tavLst>
                                    </p:anim>
                                    <p:anim calcmode="lin" valueType="num">
                                      <p:cBhvr additive="base">
                                        <p:cTn id="16" dur="3000" fill="hold"/>
                                        <p:tgtEl>
                                          <p:spTgt spid="9220"/>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9221"/>
                                        </p:tgtEl>
                                        <p:attrNameLst>
                                          <p:attrName>style.visibility</p:attrName>
                                        </p:attrNameLst>
                                      </p:cBhvr>
                                      <p:to>
                                        <p:strVal val="visible"/>
                                      </p:to>
                                    </p:set>
                                    <p:anim calcmode="lin" valueType="num">
                                      <p:cBhvr additive="base">
                                        <p:cTn id="19" dur="3000" fill="hold"/>
                                        <p:tgtEl>
                                          <p:spTgt spid="9221"/>
                                        </p:tgtEl>
                                        <p:attrNameLst>
                                          <p:attrName>ppt_x</p:attrName>
                                        </p:attrNameLst>
                                      </p:cBhvr>
                                      <p:tavLst>
                                        <p:tav tm="0">
                                          <p:val>
                                            <p:strVal val="1+#ppt_w/2"/>
                                          </p:val>
                                        </p:tav>
                                        <p:tav tm="100000">
                                          <p:val>
                                            <p:strVal val="#ppt_x"/>
                                          </p:val>
                                        </p:tav>
                                      </p:tavLst>
                                    </p:anim>
                                    <p:anim calcmode="lin" valueType="num">
                                      <p:cBhvr additive="base">
                                        <p:cTn id="20" dur="3000" fill="hold"/>
                                        <p:tgtEl>
                                          <p:spTgt spid="922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9222"/>
                                        </p:tgtEl>
                                        <p:attrNameLst>
                                          <p:attrName>style.visibility</p:attrName>
                                        </p:attrNameLst>
                                      </p:cBhvr>
                                      <p:to>
                                        <p:strVal val="visible"/>
                                      </p:to>
                                    </p:set>
                                    <p:anim calcmode="lin" valueType="num">
                                      <p:cBhvr additive="base">
                                        <p:cTn id="23" dur="3000" fill="hold"/>
                                        <p:tgtEl>
                                          <p:spTgt spid="9222"/>
                                        </p:tgtEl>
                                        <p:attrNameLst>
                                          <p:attrName>ppt_x</p:attrName>
                                        </p:attrNameLst>
                                      </p:cBhvr>
                                      <p:tavLst>
                                        <p:tav tm="0">
                                          <p:val>
                                            <p:strVal val="1+#ppt_w/2"/>
                                          </p:val>
                                        </p:tav>
                                        <p:tav tm="100000">
                                          <p:val>
                                            <p:strVal val="#ppt_x"/>
                                          </p:val>
                                        </p:tav>
                                      </p:tavLst>
                                    </p:anim>
                                    <p:anim calcmode="lin" valueType="num">
                                      <p:cBhvr additive="base">
                                        <p:cTn id="24" dur="3000" fill="hold"/>
                                        <p:tgtEl>
                                          <p:spTgt spid="92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Rot="1" noChangeArrowheads="1"/>
          </p:cNvSpPr>
          <p:nvPr>
            <p:ph type="body" sz="half" idx="1"/>
          </p:nvPr>
        </p:nvSpPr>
        <p:spPr>
          <a:xfrm>
            <a:off x="251520" y="1052736"/>
            <a:ext cx="8528050" cy="576064"/>
          </a:xfrm>
        </p:spPr>
        <p:txBody>
          <a:bodyPr>
            <a:normAutofit/>
          </a:bodyPr>
          <a:lstStyle/>
          <a:p>
            <a:pPr algn="ctr" eaLnBrk="1" hangingPunct="1">
              <a:buFont typeface="Wingdings" pitchFamily="2" charset="2"/>
              <a:buNone/>
            </a:pPr>
            <a:r>
              <a:rPr lang="en-US" altLang="zh-CN" sz="2800" b="1" dirty="0" smtClean="0">
                <a:solidFill>
                  <a:srgbClr val="C00000"/>
                </a:solidFill>
                <a:latin typeface="楷体_GB2312" pitchFamily="49" charset="-122"/>
                <a:ea typeface="楷体_GB2312" pitchFamily="49" charset="-122"/>
              </a:rPr>
              <a:t>②</a:t>
            </a:r>
            <a:r>
              <a:rPr lang="zh-CN" altLang="en-US" sz="2800" b="1" dirty="0" smtClean="0">
                <a:solidFill>
                  <a:srgbClr val="C00000"/>
                </a:solidFill>
                <a:latin typeface="楷体_GB2312" pitchFamily="49" charset="-122"/>
                <a:ea typeface="楷体_GB2312" pitchFamily="49" charset="-122"/>
              </a:rPr>
              <a:t>串行和并行传输</a:t>
            </a:r>
          </a:p>
        </p:txBody>
      </p:sp>
      <p:graphicFrame>
        <p:nvGraphicFramePr>
          <p:cNvPr id="1026" name="Object 4"/>
          <p:cNvGraphicFramePr>
            <a:graphicFrameLocks noChangeAspect="1"/>
          </p:cNvGraphicFramePr>
          <p:nvPr>
            <p:ph sz="half" idx="2"/>
          </p:nvPr>
        </p:nvGraphicFramePr>
        <p:xfrm>
          <a:off x="467544" y="2060848"/>
          <a:ext cx="8231187" cy="2078038"/>
        </p:xfrm>
        <a:graphic>
          <a:graphicData uri="http://schemas.openxmlformats.org/presentationml/2006/ole">
            <p:oleObj spid="_x0000_s117762" name="Visio" r:id="rId3" imgW="5643720" imgH="1566360" progId="">
              <p:embed/>
            </p:oleObj>
          </a:graphicData>
        </a:graphic>
      </p:graphicFrame>
      <p:pic>
        <p:nvPicPr>
          <p:cNvPr id="4"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69269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3"/>
          <p:cNvSpPr txBox="1">
            <a:spLocks noRot="1" noChangeArrowheads="1"/>
          </p:cNvSpPr>
          <p:nvPr/>
        </p:nvSpPr>
        <p:spPr>
          <a:xfrm>
            <a:off x="323528" y="4653136"/>
            <a:ext cx="8528050" cy="108012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itchFamily="2" charset="2"/>
              <a:buChar char="n"/>
              <a:tabLst/>
              <a:defRPr/>
            </a:pPr>
            <a:r>
              <a:rPr kumimoji="0" lang="zh-CN" altLang="en-US" sz="2600" b="1" i="0" u="none" strike="noStrike" kern="1200" cap="none" spc="0" normalizeH="0" baseline="0" noProof="0" dirty="0" smtClean="0">
                <a:ln>
                  <a:noFill/>
                </a:ln>
                <a:solidFill>
                  <a:srgbClr val="000000"/>
                </a:solidFill>
                <a:effectLst/>
                <a:uLnTx/>
                <a:uFillTx/>
                <a:latin typeface="宋体" charset="-122"/>
                <a:ea typeface="+mn-ea"/>
                <a:cs typeface="+mn-cs"/>
              </a:rPr>
              <a:t>并行特点：一次</a:t>
            </a:r>
            <a:r>
              <a:rPr kumimoji="0" lang="en-US" altLang="zh-CN" sz="2600" b="1" i="0" u="none" strike="noStrike" kern="1200" cap="none" spc="0" normalizeH="0" baseline="0" noProof="0" dirty="0" smtClean="0">
                <a:ln>
                  <a:noFill/>
                </a:ln>
                <a:solidFill>
                  <a:srgbClr val="000000"/>
                </a:solidFill>
                <a:effectLst/>
                <a:uLnTx/>
                <a:uFillTx/>
                <a:latin typeface="宋体" charset="-122"/>
                <a:ea typeface="+mn-ea"/>
                <a:cs typeface="+mn-cs"/>
              </a:rPr>
              <a:t>8</a:t>
            </a:r>
            <a:r>
              <a:rPr kumimoji="0" lang="zh-CN" altLang="en-US" sz="2600" b="1" i="0" u="none" strike="noStrike" kern="1200" cap="none" spc="0" normalizeH="0" baseline="0" noProof="0" dirty="0" smtClean="0">
                <a:ln>
                  <a:noFill/>
                </a:ln>
                <a:solidFill>
                  <a:srgbClr val="000000"/>
                </a:solidFill>
                <a:effectLst/>
                <a:uLnTx/>
                <a:uFillTx/>
                <a:latin typeface="宋体" charset="-122"/>
                <a:ea typeface="+mn-ea"/>
                <a:cs typeface="+mn-cs"/>
              </a:rPr>
              <a:t>位传输，速度快，线路昂贵，距离短</a:t>
            </a:r>
          </a:p>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itchFamily="2" charset="2"/>
              <a:buChar char="n"/>
              <a:tabLst/>
              <a:defRPr/>
            </a:pPr>
            <a:r>
              <a:rPr kumimoji="0" lang="zh-CN" altLang="en-US" sz="2600" b="1" i="0" u="none" strike="noStrike" kern="1200" cap="none" spc="0" normalizeH="0" baseline="0" noProof="0" dirty="0" smtClean="0">
                <a:ln>
                  <a:noFill/>
                </a:ln>
                <a:solidFill>
                  <a:srgbClr val="000000"/>
                </a:solidFill>
                <a:effectLst/>
                <a:uLnTx/>
                <a:uFillTx/>
                <a:latin typeface="宋体" charset="-122"/>
                <a:ea typeface="+mn-ea"/>
                <a:cs typeface="+mn-cs"/>
              </a:rPr>
              <a:t>串行特点：一次一位传输，速度慢，价格便宜</a:t>
            </a:r>
          </a:p>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itchFamily="2" charset="2"/>
              <a:buChar char="n"/>
              <a:tabLst/>
              <a:defRPr/>
            </a:pPr>
            <a:endParaRPr kumimoji="0" lang="en-US" altLang="zh-CN" sz="3200" b="1" i="0" u="none" strike="noStrike" kern="1200" cap="none" spc="0" normalizeH="0" baseline="0" noProof="0" dirty="0" smtClean="0">
              <a:ln>
                <a:noFill/>
              </a:ln>
              <a:solidFill>
                <a:schemeClr val="tx1"/>
              </a:solidFill>
              <a:effectLst/>
              <a:uLnTx/>
              <a:uFillTx/>
              <a:latin typeface="宋体" charset="-122"/>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diamond(in)">
                                      <p:cBhvr>
                                        <p:cTn id="7" dur="500"/>
                                        <p:tgtEl>
                                          <p:spTgt spid="1027">
                                            <p:txEl>
                                              <p:pRg st="0" end="0"/>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 calcmode="lin" valueType="num">
                                      <p:cBhvr additive="base">
                                        <p:cTn id="16" dur="30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7" dur="3000" fill="hold"/>
                                        <p:tgtEl>
                                          <p:spTgt spid="12">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anim calcmode="lin" valueType="num">
                                      <p:cBhvr additive="base">
                                        <p:cTn id="20" dur="30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1" dur="30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Rot="1" noChangeArrowheads="1"/>
          </p:cNvSpPr>
          <p:nvPr>
            <p:ph type="body" idx="1"/>
          </p:nvPr>
        </p:nvSpPr>
        <p:spPr>
          <a:xfrm>
            <a:off x="539552" y="692696"/>
            <a:ext cx="8229600" cy="648072"/>
          </a:xfrm>
        </p:spPr>
        <p:txBody>
          <a:bodyPr>
            <a:normAutofit/>
          </a:bodyPr>
          <a:lstStyle/>
          <a:p>
            <a:pPr algn="ctr" eaLnBrk="1" hangingPunct="1">
              <a:buNone/>
            </a:pPr>
            <a:r>
              <a:rPr lang="zh-CN" altLang="en-US" sz="2800" b="1" dirty="0" smtClean="0">
                <a:solidFill>
                  <a:srgbClr val="C00000"/>
                </a:solidFill>
                <a:latin typeface="楷体_GB2312" pitchFamily="49" charset="-122"/>
                <a:ea typeface="楷体_GB2312" pitchFamily="49" charset="-122"/>
              </a:rPr>
              <a:t>③同步和异步传输</a:t>
            </a:r>
          </a:p>
        </p:txBody>
      </p:sp>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54868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9" name="Rectangle 3"/>
          <p:cNvSpPr txBox="1">
            <a:spLocks noRot="1" noChangeArrowheads="1"/>
          </p:cNvSpPr>
          <p:nvPr/>
        </p:nvSpPr>
        <p:spPr>
          <a:xfrm>
            <a:off x="179512" y="1556792"/>
            <a:ext cx="8964488" cy="50405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itchFamily="2" charset="2"/>
              <a:buChar char="n"/>
              <a:tabLst/>
              <a:defRPr/>
            </a:pPr>
            <a:r>
              <a:rPr kumimoji="0" lang="zh-CN" altLang="en-US" sz="2400" b="1" i="0" u="none" strike="noStrike" kern="1200" cap="none" spc="0" normalizeH="0" baseline="0" noProof="0" dirty="0" smtClean="0">
                <a:ln>
                  <a:noFill/>
                </a:ln>
                <a:solidFill>
                  <a:srgbClr val="000000"/>
                </a:solidFill>
                <a:effectLst/>
                <a:uLnTx/>
                <a:uFillTx/>
                <a:latin typeface="+mn-lt"/>
                <a:ea typeface="+mn-ea"/>
                <a:cs typeface="+mn-cs"/>
              </a:rPr>
              <a:t>异步传输用于低速设备，一次传输一个字节。一个字节一同步。</a:t>
            </a:r>
          </a:p>
        </p:txBody>
      </p:sp>
      <p:graphicFrame>
        <p:nvGraphicFramePr>
          <p:cNvPr id="119810" name="Object 4"/>
          <p:cNvGraphicFramePr>
            <a:graphicFrameLocks noChangeAspect="1"/>
          </p:cNvGraphicFramePr>
          <p:nvPr/>
        </p:nvGraphicFramePr>
        <p:xfrm>
          <a:off x="611560" y="2132856"/>
          <a:ext cx="8151813" cy="1585913"/>
        </p:xfrm>
        <a:graphic>
          <a:graphicData uri="http://schemas.openxmlformats.org/presentationml/2006/ole">
            <p:oleObj spid="_x0000_s119810" name="Visio" r:id="rId4" imgW="4729320" imgH="1010880" progId="">
              <p:embed/>
            </p:oleObj>
          </a:graphicData>
        </a:graphic>
      </p:graphicFrame>
      <p:sp>
        <p:nvSpPr>
          <p:cNvPr id="21" name="Rectangle 3"/>
          <p:cNvSpPr txBox="1">
            <a:spLocks noRot="1" noChangeArrowheads="1"/>
          </p:cNvSpPr>
          <p:nvPr/>
        </p:nvSpPr>
        <p:spPr>
          <a:xfrm>
            <a:off x="467544" y="3861048"/>
            <a:ext cx="8448675" cy="432048"/>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itchFamily="2" charset="2"/>
              <a:buChar char="n"/>
              <a:tabLst/>
              <a:defRPr/>
            </a:pPr>
            <a:r>
              <a:rPr kumimoji="0" lang="zh-CN" altLang="en-US" sz="2400" b="1" i="0" u="none" strike="noStrike" kern="1200" cap="none" spc="0" normalizeH="0" baseline="0" noProof="0" dirty="0" smtClean="0">
                <a:ln>
                  <a:noFill/>
                </a:ln>
                <a:solidFill>
                  <a:srgbClr val="000000"/>
                </a:solidFill>
                <a:effectLst/>
                <a:uLnTx/>
                <a:uFillTx/>
                <a:latin typeface="+mn-lt"/>
                <a:ea typeface="+mn-ea"/>
                <a:cs typeface="+mn-cs"/>
              </a:rPr>
              <a:t>同步传输用于高速传输，对收发双方的时钟要求很高。</a:t>
            </a:r>
          </a:p>
        </p:txBody>
      </p:sp>
      <p:pic>
        <p:nvPicPr>
          <p:cNvPr id="22" name="Picture 8"/>
          <p:cNvPicPr>
            <a:picLocks noChangeAspect="1" noChangeArrowheads="1"/>
          </p:cNvPicPr>
          <p:nvPr/>
        </p:nvPicPr>
        <p:blipFill>
          <a:blip r:embed="rId5" cstate="print"/>
          <a:srcRect/>
          <a:stretch>
            <a:fillRect/>
          </a:stretch>
        </p:blipFill>
        <p:spPr bwMode="auto">
          <a:xfrm>
            <a:off x="899592" y="4365104"/>
            <a:ext cx="7416800" cy="1789112"/>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ox(in)">
                                      <p:cBhvr>
                                        <p:cTn id="7" dur="500"/>
                                        <p:tgtEl>
                                          <p:spTgt spid="19"/>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19810"/>
                                        </p:tgtEl>
                                        <p:attrNameLst>
                                          <p:attrName>style.visibility</p:attrName>
                                        </p:attrNameLst>
                                      </p:cBhvr>
                                      <p:to>
                                        <p:strVal val="visible"/>
                                      </p:to>
                                    </p:set>
                                    <p:anim calcmode="lin" valueType="num">
                                      <p:cBhvr additive="base">
                                        <p:cTn id="11" dur="500" fill="hold"/>
                                        <p:tgtEl>
                                          <p:spTgt spid="119810"/>
                                        </p:tgtEl>
                                        <p:attrNameLst>
                                          <p:attrName>ppt_x</p:attrName>
                                        </p:attrNameLst>
                                      </p:cBhvr>
                                      <p:tavLst>
                                        <p:tav tm="0">
                                          <p:val>
                                            <p:strVal val="#ppt_x"/>
                                          </p:val>
                                        </p:tav>
                                        <p:tav tm="100000">
                                          <p:val>
                                            <p:strVal val="#ppt_x"/>
                                          </p:val>
                                        </p:tav>
                                      </p:tavLst>
                                    </p:anim>
                                    <p:anim calcmode="lin" valueType="num">
                                      <p:cBhvr additive="base">
                                        <p:cTn id="12" dur="500" fill="hold"/>
                                        <p:tgtEl>
                                          <p:spTgt spid="1198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3000" fill="hold"/>
                                        <p:tgtEl>
                                          <p:spTgt spid="21"/>
                                        </p:tgtEl>
                                        <p:attrNameLst>
                                          <p:attrName>ppt_x</p:attrName>
                                        </p:attrNameLst>
                                      </p:cBhvr>
                                      <p:tavLst>
                                        <p:tav tm="0">
                                          <p:val>
                                            <p:strVal val="#ppt_x"/>
                                          </p:val>
                                        </p:tav>
                                        <p:tav tm="100000">
                                          <p:val>
                                            <p:strVal val="#ppt_x"/>
                                          </p:val>
                                        </p:tav>
                                      </p:tavLst>
                                    </p:anim>
                                    <p:anim calcmode="lin" valueType="num">
                                      <p:cBhvr additive="base">
                                        <p:cTn id="17" dur="3000" fill="hold"/>
                                        <p:tgtEl>
                                          <p:spTgt spid="21"/>
                                        </p:tgtEl>
                                        <p:attrNameLst>
                                          <p:attrName>ppt_y</p:attrName>
                                        </p:attrNameLst>
                                      </p:cBhvr>
                                      <p:tavLst>
                                        <p:tav tm="0">
                                          <p:val>
                                            <p:strVal val="1+#ppt_h/2"/>
                                          </p:val>
                                        </p:tav>
                                        <p:tav tm="100000">
                                          <p:val>
                                            <p:strVal val="#ppt_y"/>
                                          </p:val>
                                        </p:tav>
                                      </p:tavLst>
                                    </p:anim>
                                  </p:childTnLst>
                                </p:cTn>
                              </p:par>
                            </p:childTnLst>
                          </p:cTn>
                        </p:par>
                        <p:par>
                          <p:cTn id="18" fill="hold">
                            <p:stCondLst>
                              <p:cond delay="4000"/>
                            </p:stCondLst>
                            <p:childTnLst>
                              <p:par>
                                <p:cTn id="19" presetID="2" presetClass="entr" presetSubtype="4"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3000" fill="hold"/>
                                        <p:tgtEl>
                                          <p:spTgt spid="22"/>
                                        </p:tgtEl>
                                        <p:attrNameLst>
                                          <p:attrName>ppt_x</p:attrName>
                                        </p:attrNameLst>
                                      </p:cBhvr>
                                      <p:tavLst>
                                        <p:tav tm="0">
                                          <p:val>
                                            <p:strVal val="#ppt_x"/>
                                          </p:val>
                                        </p:tav>
                                        <p:tav tm="100000">
                                          <p:val>
                                            <p:strVal val="#ppt_x"/>
                                          </p:val>
                                        </p:tav>
                                      </p:tavLst>
                                    </p:anim>
                                    <p:anim calcmode="lin" valueType="num">
                                      <p:cBhvr additive="base">
                                        <p:cTn id="22" dur="30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35696" y="1556792"/>
            <a:ext cx="5915000" cy="4525963"/>
          </a:xfrm>
        </p:spPr>
        <p:txBody>
          <a:bodyPr>
            <a:normAutofit lnSpcReduction="10000"/>
          </a:bodyPr>
          <a:lstStyle/>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2.1  </a:t>
            </a:r>
            <a:r>
              <a:rPr lang="zh-CN" altLang="en-US" sz="2500" b="1" dirty="0" smtClean="0">
                <a:latin typeface="楷体_GB2312" pitchFamily="49" charset="-122"/>
                <a:ea typeface="楷体_GB2312" pitchFamily="49" charset="-122"/>
              </a:rPr>
              <a:t>数据通信系统</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2.2  </a:t>
            </a:r>
            <a:r>
              <a:rPr lang="zh-CN" altLang="en-US" sz="2500" b="1" dirty="0" smtClean="0">
                <a:latin typeface="楷体_GB2312" pitchFamily="49" charset="-122"/>
                <a:ea typeface="楷体_GB2312" pitchFamily="49" charset="-122"/>
              </a:rPr>
              <a:t>信号和数据编码</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2.3  </a:t>
            </a:r>
            <a:r>
              <a:rPr lang="zh-CN" altLang="en-US" sz="2500" b="1" dirty="0" smtClean="0">
                <a:latin typeface="楷体_GB2312" pitchFamily="49" charset="-122"/>
                <a:ea typeface="楷体_GB2312" pitchFamily="49" charset="-122"/>
              </a:rPr>
              <a:t>线路配置和传输方式</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solidFill>
                  <a:srgbClr val="C00000"/>
                </a:solidFill>
                <a:latin typeface="楷体_GB2312" pitchFamily="49" charset="-122"/>
                <a:ea typeface="楷体_GB2312" pitchFamily="49" charset="-122"/>
              </a:rPr>
              <a:t>2.4  </a:t>
            </a:r>
            <a:r>
              <a:rPr lang="zh-CN" altLang="en-US" sz="2500" b="1" dirty="0" smtClean="0">
                <a:solidFill>
                  <a:srgbClr val="C00000"/>
                </a:solidFill>
                <a:latin typeface="楷体_GB2312" pitchFamily="49" charset="-122"/>
                <a:ea typeface="楷体_GB2312" pitchFamily="49" charset="-122"/>
              </a:rPr>
              <a:t>多路复用技术</a:t>
            </a:r>
            <a:endParaRPr lang="en-US" altLang="zh-CN" sz="2500" b="1" dirty="0" smtClean="0">
              <a:solidFill>
                <a:srgbClr val="C00000"/>
              </a:solidFill>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2.5  </a:t>
            </a:r>
            <a:r>
              <a:rPr lang="zh-CN" altLang="en-US" sz="2500" b="1" dirty="0" smtClean="0">
                <a:latin typeface="楷体_GB2312" pitchFamily="49" charset="-122"/>
                <a:ea typeface="楷体_GB2312" pitchFamily="49" charset="-122"/>
              </a:rPr>
              <a:t>数据交换技术</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2.6  </a:t>
            </a:r>
            <a:r>
              <a:rPr lang="zh-CN" altLang="en-US" sz="2500" b="1" dirty="0" smtClean="0">
                <a:latin typeface="楷体_GB2312" pitchFamily="49" charset="-122"/>
                <a:ea typeface="楷体_GB2312" pitchFamily="49" charset="-122"/>
              </a:rPr>
              <a:t>错误检测和控制</a:t>
            </a: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03648"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第二章  数据通信基础</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47</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blinds(horizontal)">
                                      <p:cBhvr>
                                        <p:cTn id="23" dur="500"/>
                                        <p:tgtEl>
                                          <p:spTgt spid="3">
                                            <p:txEl>
                                              <p:pRg st="9" end="9"/>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blinds(horizontal)">
                                      <p:cBhvr>
                                        <p:cTn id="2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301625" y="609600"/>
            <a:ext cx="8540750" cy="659160"/>
          </a:xfrm>
        </p:spPr>
        <p:txBody>
          <a:bodyPr>
            <a:noAutofit/>
          </a:bodyPr>
          <a:lstStyle/>
          <a:p>
            <a:r>
              <a:rPr lang="en-US" altLang="zh-CN" sz="4000" b="1" dirty="0" smtClean="0">
                <a:solidFill>
                  <a:srgbClr val="C00000"/>
                </a:solidFill>
                <a:latin typeface="隶书" pitchFamily="49" charset="-122"/>
                <a:ea typeface="隶书" pitchFamily="49" charset="-122"/>
              </a:rPr>
              <a:t>2.4  </a:t>
            </a:r>
            <a:r>
              <a:rPr lang="zh-CN" altLang="en-US" sz="4000" b="1" dirty="0" smtClean="0">
                <a:solidFill>
                  <a:srgbClr val="C00000"/>
                </a:solidFill>
                <a:latin typeface="隶书" pitchFamily="49" charset="-122"/>
                <a:ea typeface="隶书" pitchFamily="49" charset="-122"/>
              </a:rPr>
              <a:t>多路复用技术</a:t>
            </a:r>
          </a:p>
        </p:txBody>
      </p:sp>
      <p:sp>
        <p:nvSpPr>
          <p:cNvPr id="6147" name="Rectangle 3"/>
          <p:cNvSpPr>
            <a:spLocks noGrp="1" noRot="1" noChangeArrowheads="1"/>
          </p:cNvSpPr>
          <p:nvPr>
            <p:ph type="body" sz="half" idx="1"/>
          </p:nvPr>
        </p:nvSpPr>
        <p:spPr>
          <a:xfrm>
            <a:off x="323528" y="2636912"/>
            <a:ext cx="8528050" cy="3252738"/>
          </a:xfrm>
        </p:spPr>
        <p:txBody>
          <a:bodyPr>
            <a:normAutofit/>
          </a:bodyPr>
          <a:lstStyle/>
          <a:p>
            <a:pPr eaLnBrk="1" hangingPunct="1"/>
            <a:endParaRPr lang="zh-CN" altLang="en-US"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有几种多路复用技术：</a:t>
            </a:r>
          </a:p>
          <a:p>
            <a:pPr marL="1314450" lvl="2" indent="-514350">
              <a:buFont typeface="+mj-ea"/>
              <a:buAutoNum type="circleNumDbPlain"/>
            </a:pPr>
            <a:r>
              <a:rPr lang="zh-CN" altLang="en-US" b="1" dirty="0" smtClean="0">
                <a:solidFill>
                  <a:srgbClr val="000000"/>
                </a:solidFill>
                <a:latin typeface="+mn-ea"/>
              </a:rPr>
              <a:t>频分多路复用技术</a:t>
            </a:r>
            <a:endParaRPr lang="en-US" altLang="zh-CN" b="1" dirty="0" smtClean="0">
              <a:solidFill>
                <a:srgbClr val="000000"/>
              </a:solidFill>
              <a:latin typeface="+mn-ea"/>
            </a:endParaRPr>
          </a:p>
          <a:p>
            <a:pPr marL="1314450" lvl="2" indent="-514350">
              <a:buFont typeface="+mj-ea"/>
              <a:buAutoNum type="circleNumDbPlain"/>
            </a:pPr>
            <a:r>
              <a:rPr lang="zh-CN" altLang="en-US" b="1" dirty="0" smtClean="0">
                <a:solidFill>
                  <a:srgbClr val="000000"/>
                </a:solidFill>
                <a:latin typeface="+mn-ea"/>
              </a:rPr>
              <a:t>时分多路复用技术</a:t>
            </a:r>
            <a:endParaRPr lang="en-US" altLang="zh-CN" b="1" dirty="0" smtClean="0">
              <a:solidFill>
                <a:srgbClr val="000000"/>
              </a:solidFill>
              <a:latin typeface="+mn-ea"/>
            </a:endParaRPr>
          </a:p>
          <a:p>
            <a:pPr marL="1314450" lvl="2" indent="-514350">
              <a:buFont typeface="+mj-ea"/>
              <a:buAutoNum type="circleNumDbPlain"/>
            </a:pPr>
            <a:r>
              <a:rPr lang="zh-CN" altLang="en-US" b="1" dirty="0" smtClean="0">
                <a:solidFill>
                  <a:srgbClr val="000000"/>
                </a:solidFill>
                <a:latin typeface="+mn-ea"/>
              </a:rPr>
              <a:t>波分多路复用技术</a:t>
            </a:r>
            <a:endParaRPr lang="en-US" altLang="zh-CN" b="1" dirty="0" smtClean="0">
              <a:solidFill>
                <a:srgbClr val="000000"/>
              </a:solidFill>
              <a:latin typeface="+mn-ea"/>
            </a:endParaRPr>
          </a:p>
          <a:p>
            <a:pPr marL="1314450" lvl="2" indent="-514350">
              <a:buFont typeface="+mj-ea"/>
              <a:buAutoNum type="circleNumDbPlain"/>
            </a:pPr>
            <a:r>
              <a:rPr lang="zh-CN" altLang="en-US" b="1" dirty="0" smtClean="0">
                <a:solidFill>
                  <a:srgbClr val="000000"/>
                </a:solidFill>
                <a:latin typeface="+mn-ea"/>
              </a:rPr>
              <a:t>码分多路复用技术</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11"/>
          <p:cNvSpPr/>
          <p:nvPr/>
        </p:nvSpPr>
        <p:spPr>
          <a:xfrm>
            <a:off x="395536" y="1340768"/>
            <a:ext cx="8496944" cy="1815882"/>
          </a:xfrm>
          <a:prstGeom prst="rect">
            <a:avLst/>
          </a:prstGeom>
        </p:spPr>
        <p:txBody>
          <a:bodyPr wrap="square">
            <a:spAutoFit/>
          </a:bodyPr>
          <a:lstStyle/>
          <a:p>
            <a:pPr>
              <a:buBlip>
                <a:blip r:embed="rId3"/>
              </a:buBlip>
            </a:pPr>
            <a:r>
              <a:rPr lang="zh-CN" altLang="en-US" sz="2800" b="1" dirty="0" smtClean="0">
                <a:solidFill>
                  <a:srgbClr val="C00000"/>
                </a:solidFill>
                <a:latin typeface="楷体_GB2312" pitchFamily="49" charset="-122"/>
                <a:ea typeface="楷体_GB2312" pitchFamily="49" charset="-122"/>
              </a:rPr>
              <a:t>多路复用技术</a:t>
            </a:r>
            <a:r>
              <a:rPr lang="zh-CN" altLang="en-US" sz="2800" b="1" dirty="0" smtClean="0">
                <a:solidFill>
                  <a:srgbClr val="000000"/>
                </a:solidFill>
                <a:latin typeface="楷体_GB2312" pitchFamily="49" charset="-122"/>
                <a:ea typeface="楷体_GB2312" pitchFamily="49" charset="-122"/>
              </a:rPr>
              <a:t>是利用一条链路同时传输多路信号的技术，使用多路复用技术可以最大限度地利用系统所具有的传输能力。</a:t>
            </a:r>
            <a:endParaRPr lang="en-US" altLang="zh-CN" sz="2800" b="1" dirty="0" smtClean="0">
              <a:solidFill>
                <a:srgbClr val="000000"/>
              </a:solidFill>
              <a:latin typeface="楷体_GB2312" pitchFamily="49" charset="-122"/>
              <a:ea typeface="楷体_GB2312" pitchFamily="49" charset="-122"/>
            </a:endParaRPr>
          </a:p>
          <a:p>
            <a:pPr>
              <a:buBlip>
                <a:blip r:embed="rId3"/>
              </a:buBlip>
            </a:pPr>
            <a:endParaRPr lang="en-US" altLang="zh-CN" sz="2800" b="1" dirty="0" smtClean="0">
              <a:solidFill>
                <a:srgbClr val="00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anim calcmode="lin" valueType="num">
                                      <p:cBhvr additive="base">
                                        <p:cTn id="11" dur="3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par>
                          <p:cTn id="13" fill="hold">
                            <p:stCondLst>
                              <p:cond delay="3500"/>
                            </p:stCondLst>
                            <p:childTnLst>
                              <p:par>
                                <p:cTn id="14" presetID="2" presetClass="entr" presetSubtype="4" fill="hold" grpId="0" nodeType="afterEffect">
                                  <p:stCondLst>
                                    <p:cond delay="0"/>
                                  </p:stCondLst>
                                  <p:childTnLst>
                                    <p:set>
                                      <p:cBhvr>
                                        <p:cTn id="15" dur="1" fill="hold">
                                          <p:stCondLst>
                                            <p:cond delay="0"/>
                                          </p:stCondLst>
                                        </p:cTn>
                                        <p:tgtEl>
                                          <p:spTgt spid="6147">
                                            <p:txEl>
                                              <p:pRg st="2" end="2"/>
                                            </p:txEl>
                                          </p:spTgt>
                                        </p:tgtEl>
                                        <p:attrNameLst>
                                          <p:attrName>style.visibility</p:attrName>
                                        </p:attrNameLst>
                                      </p:cBhvr>
                                      <p:to>
                                        <p:strVal val="visible"/>
                                      </p:to>
                                    </p:set>
                                    <p:anim calcmode="lin" valueType="num">
                                      <p:cBhvr additive="base">
                                        <p:cTn id="16" dur="3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7" dur="30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par>
                          <p:cTn id="18" fill="hold">
                            <p:stCondLst>
                              <p:cond delay="6500"/>
                            </p:stCondLst>
                            <p:childTnLst>
                              <p:par>
                                <p:cTn id="19" presetID="2" presetClass="entr" presetSubtype="4" fill="hold" grpId="0" nodeType="afterEffect">
                                  <p:stCondLst>
                                    <p:cond delay="0"/>
                                  </p:stCondLst>
                                  <p:childTnLst>
                                    <p:set>
                                      <p:cBhvr>
                                        <p:cTn id="20" dur="1" fill="hold">
                                          <p:stCondLst>
                                            <p:cond delay="0"/>
                                          </p:stCondLst>
                                        </p:cTn>
                                        <p:tgtEl>
                                          <p:spTgt spid="6147">
                                            <p:txEl>
                                              <p:pRg st="3" end="3"/>
                                            </p:txEl>
                                          </p:spTgt>
                                        </p:tgtEl>
                                        <p:attrNameLst>
                                          <p:attrName>style.visibility</p:attrName>
                                        </p:attrNameLst>
                                      </p:cBhvr>
                                      <p:to>
                                        <p:strVal val="visible"/>
                                      </p:to>
                                    </p:set>
                                    <p:anim calcmode="lin" valueType="num">
                                      <p:cBhvr additive="base">
                                        <p:cTn id="21" dur="3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2" dur="30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9500"/>
                            </p:stCondLst>
                            <p:childTnLst>
                              <p:par>
                                <p:cTn id="24" presetID="2" presetClass="entr" presetSubtype="4" fill="hold" grpId="0" nodeType="afterEffect">
                                  <p:stCondLst>
                                    <p:cond delay="0"/>
                                  </p:stCondLst>
                                  <p:childTnLst>
                                    <p:set>
                                      <p:cBhvr>
                                        <p:cTn id="25" dur="1" fill="hold">
                                          <p:stCondLst>
                                            <p:cond delay="0"/>
                                          </p:stCondLst>
                                        </p:cTn>
                                        <p:tgtEl>
                                          <p:spTgt spid="6147">
                                            <p:txEl>
                                              <p:pRg st="4" end="4"/>
                                            </p:txEl>
                                          </p:spTgt>
                                        </p:tgtEl>
                                        <p:attrNameLst>
                                          <p:attrName>style.visibility</p:attrName>
                                        </p:attrNameLst>
                                      </p:cBhvr>
                                      <p:to>
                                        <p:strVal val="visible"/>
                                      </p:to>
                                    </p:set>
                                    <p:anim calcmode="lin" valueType="num">
                                      <p:cBhvr additive="base">
                                        <p:cTn id="26" dur="3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7" dur="30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par>
                          <p:cTn id="28" fill="hold">
                            <p:stCondLst>
                              <p:cond delay="12500"/>
                            </p:stCondLst>
                            <p:childTnLst>
                              <p:par>
                                <p:cTn id="29" presetID="2" presetClass="entr" presetSubtype="4" fill="hold" grpId="0" nodeType="afterEffect">
                                  <p:stCondLst>
                                    <p:cond delay="0"/>
                                  </p:stCondLst>
                                  <p:childTnLst>
                                    <p:set>
                                      <p:cBhvr>
                                        <p:cTn id="30" dur="1" fill="hold">
                                          <p:stCondLst>
                                            <p:cond delay="0"/>
                                          </p:stCondLst>
                                        </p:cTn>
                                        <p:tgtEl>
                                          <p:spTgt spid="6147">
                                            <p:txEl>
                                              <p:pRg st="5" end="5"/>
                                            </p:txEl>
                                          </p:spTgt>
                                        </p:tgtEl>
                                        <p:attrNameLst>
                                          <p:attrName>style.visibility</p:attrName>
                                        </p:attrNameLst>
                                      </p:cBhvr>
                                      <p:to>
                                        <p:strVal val="visible"/>
                                      </p:to>
                                    </p:set>
                                    <p:anim calcmode="lin" valueType="num">
                                      <p:cBhvr additive="base">
                                        <p:cTn id="31" dur="3000" fill="hold"/>
                                        <p:tgtEl>
                                          <p:spTgt spid="6147">
                                            <p:txEl>
                                              <p:pRg st="5" end="5"/>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61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ChangeAspect="1"/>
          </p:cNvGraphicFramePr>
          <p:nvPr>
            <p:ph idx="1"/>
          </p:nvPr>
        </p:nvGraphicFramePr>
        <p:xfrm>
          <a:off x="467544" y="1340768"/>
          <a:ext cx="8220075" cy="4194175"/>
        </p:xfrm>
        <a:graphic>
          <a:graphicData uri="http://schemas.openxmlformats.org/presentationml/2006/ole">
            <p:oleObj spid="_x0000_s120834" name="Visio" r:id="rId3" imgW="8695440" imgH="4878360" progId="">
              <p:embed/>
            </p:oleObj>
          </a:graphicData>
        </a:graphic>
      </p:graphicFrame>
      <p:pic>
        <p:nvPicPr>
          <p:cNvPr id="3"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836712"/>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TextBox 10"/>
          <p:cNvSpPr txBox="1"/>
          <p:nvPr/>
        </p:nvSpPr>
        <p:spPr>
          <a:xfrm>
            <a:off x="3923928" y="5301208"/>
            <a:ext cx="1415772" cy="461665"/>
          </a:xfrm>
          <a:prstGeom prst="rect">
            <a:avLst/>
          </a:prstGeom>
          <a:noFill/>
        </p:spPr>
        <p:txBody>
          <a:bodyPr wrap="none" rtlCol="0">
            <a:spAutoFit/>
          </a:bodyPr>
          <a:lstStyle/>
          <a:p>
            <a:r>
              <a:rPr lang="zh-CN" altLang="en-US" sz="2400" b="1" dirty="0" smtClean="0"/>
              <a:t>基本形式</a:t>
            </a:r>
            <a:endParaRPr lang="zh-CN" altLang="en-US" sz="2400" b="1"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500"/>
                                        <p:tgtEl>
                                          <p:spTgt spid="1026"/>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amond(i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412777"/>
            <a:ext cx="7571184" cy="3168352"/>
          </a:xfrm>
        </p:spPr>
        <p:txBody>
          <a:bodyPr>
            <a:normAutofit/>
          </a:bodyPr>
          <a:lstStyle/>
          <a:p>
            <a:pPr>
              <a:buBlip>
                <a:blip r:embed="rId2"/>
              </a:buBlip>
            </a:pPr>
            <a:r>
              <a:rPr lang="zh-CN" altLang="en-US" sz="2400" b="1" dirty="0" smtClean="0">
                <a:solidFill>
                  <a:srgbClr val="000000"/>
                </a:solidFill>
                <a:latin typeface="楷体_GB2312" pitchFamily="49" charset="-122"/>
                <a:ea typeface="楷体_GB2312" pitchFamily="49" charset="-122"/>
              </a:rPr>
              <a:t>计算机网络技术是计算机技术和数据通信技术相结合的产物。</a:t>
            </a:r>
          </a:p>
          <a:p>
            <a:pPr>
              <a:buBlip>
                <a:blip r:embed="rId2"/>
              </a:buBlip>
            </a:pPr>
            <a:r>
              <a:rPr lang="zh-CN" altLang="en-US" sz="2400" b="1" dirty="0" smtClean="0">
                <a:solidFill>
                  <a:srgbClr val="000000"/>
                </a:solidFill>
                <a:latin typeface="楷体_GB2312" pitchFamily="49" charset="-122"/>
                <a:ea typeface="楷体_GB2312" pitchFamily="49" charset="-122"/>
              </a:rPr>
              <a:t>数据通信系统的组成</a:t>
            </a:r>
          </a:p>
          <a:p>
            <a:r>
              <a:rPr lang="zh-CN" altLang="en-US" sz="2000" b="1" dirty="0" smtClean="0">
                <a:solidFill>
                  <a:srgbClr val="000000"/>
                </a:solidFill>
                <a:latin typeface="宋体" charset="-122"/>
              </a:rPr>
              <a:t>信    源</a:t>
            </a:r>
            <a:r>
              <a:rPr lang="zh-CN" altLang="en-US" sz="2000" dirty="0" smtClean="0">
                <a:solidFill>
                  <a:srgbClr val="000000"/>
                </a:solidFill>
                <a:latin typeface="宋体" charset="-122"/>
              </a:rPr>
              <a:t>：产生要发送数据的设备</a:t>
            </a:r>
          </a:p>
          <a:p>
            <a:r>
              <a:rPr lang="zh-CN" altLang="en-US" sz="2000" b="1" dirty="0" smtClean="0">
                <a:solidFill>
                  <a:srgbClr val="000000"/>
                </a:solidFill>
                <a:latin typeface="宋体" charset="-122"/>
              </a:rPr>
              <a:t>发送设备</a:t>
            </a:r>
            <a:r>
              <a:rPr lang="zh-CN" altLang="en-US" sz="2000" dirty="0" smtClean="0">
                <a:solidFill>
                  <a:srgbClr val="000000"/>
                </a:solidFill>
                <a:latin typeface="宋体" charset="-122"/>
              </a:rPr>
              <a:t>：对数据进行编码的设备</a:t>
            </a:r>
          </a:p>
          <a:p>
            <a:r>
              <a:rPr lang="zh-CN" altLang="en-US" sz="2000" b="1" dirty="0" smtClean="0">
                <a:solidFill>
                  <a:srgbClr val="000000"/>
                </a:solidFill>
                <a:latin typeface="宋体" charset="-122"/>
              </a:rPr>
              <a:t>传输系统</a:t>
            </a:r>
            <a:r>
              <a:rPr lang="zh-CN" altLang="en-US" sz="2000" dirty="0" smtClean="0">
                <a:solidFill>
                  <a:srgbClr val="000000"/>
                </a:solidFill>
                <a:latin typeface="宋体" charset="-122"/>
              </a:rPr>
              <a:t>：传输线路或网络</a:t>
            </a:r>
          </a:p>
          <a:p>
            <a:r>
              <a:rPr lang="zh-CN" altLang="en-US" sz="2000" b="1" dirty="0" smtClean="0">
                <a:solidFill>
                  <a:srgbClr val="000000"/>
                </a:solidFill>
                <a:latin typeface="宋体" charset="-122"/>
              </a:rPr>
              <a:t>接收设备</a:t>
            </a:r>
            <a:r>
              <a:rPr lang="zh-CN" altLang="en-US" sz="2000" dirty="0" smtClean="0">
                <a:solidFill>
                  <a:srgbClr val="000000"/>
                </a:solidFill>
                <a:latin typeface="宋体" charset="-122"/>
              </a:rPr>
              <a:t>：将接收的信号变成数据</a:t>
            </a:r>
          </a:p>
          <a:p>
            <a:r>
              <a:rPr lang="zh-CN" altLang="en-US" sz="2000" b="1" dirty="0" smtClean="0">
                <a:solidFill>
                  <a:srgbClr val="000000"/>
                </a:solidFill>
                <a:latin typeface="宋体" charset="-122"/>
              </a:rPr>
              <a:t>信    宿</a:t>
            </a:r>
            <a:r>
              <a:rPr lang="zh-CN" altLang="en-US" sz="2000" dirty="0" smtClean="0">
                <a:solidFill>
                  <a:srgbClr val="000000"/>
                </a:solidFill>
                <a:latin typeface="宋体" charset="-122"/>
              </a:rPr>
              <a:t>：目的系统</a:t>
            </a:r>
            <a:endParaRPr lang="zh-CN" altLang="en-US" dirty="0"/>
          </a:p>
        </p:txBody>
      </p:sp>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043608" y="620688"/>
            <a:ext cx="7416824" cy="584775"/>
          </a:xfrm>
          <a:prstGeom prst="rect">
            <a:avLst/>
          </a:prstGeom>
          <a:noFill/>
        </p:spPr>
        <p:txBody>
          <a:bodyPr wrap="square" rtlCol="0">
            <a:spAutoFit/>
          </a:bodyPr>
          <a:lstStyle/>
          <a:p>
            <a:pPr algn="ctr"/>
            <a:r>
              <a:rPr lang="en-US" altLang="zh-CN" sz="3200" b="1" dirty="0" smtClean="0">
                <a:solidFill>
                  <a:srgbClr val="C00000"/>
                </a:solidFill>
                <a:latin typeface="隶书" pitchFamily="49" charset="-122"/>
                <a:ea typeface="隶书" pitchFamily="49" charset="-122"/>
              </a:rPr>
              <a:t>2.1 </a:t>
            </a:r>
            <a:r>
              <a:rPr lang="zh-CN" altLang="en-US" sz="3200" b="1" dirty="0" smtClean="0">
                <a:solidFill>
                  <a:srgbClr val="C00000"/>
                </a:solidFill>
                <a:latin typeface="隶书" pitchFamily="49" charset="-122"/>
                <a:ea typeface="隶书" pitchFamily="49" charset="-122"/>
              </a:rPr>
              <a:t>数据通信系统</a:t>
            </a: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5</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effectLst/>
              <a:uLnTx/>
              <a:uFillTx/>
              <a:latin typeface="+mn-lt"/>
              <a:ea typeface="+mn-ea"/>
              <a:cs typeface="+mn-cs"/>
            </a:endParaRPr>
          </a:p>
        </p:txBody>
      </p:sp>
      <p:pic>
        <p:nvPicPr>
          <p:cNvPr id="13" name="Picture 4"/>
          <p:cNvPicPr>
            <a:picLocks noChangeAspect="1" noChangeArrowheads="1"/>
          </p:cNvPicPr>
          <p:nvPr/>
        </p:nvPicPr>
        <p:blipFill>
          <a:blip r:embed="rId4" cstate="print"/>
          <a:srcRect/>
          <a:stretch>
            <a:fillRect/>
          </a:stretch>
        </p:blipFill>
        <p:spPr bwMode="auto">
          <a:xfrm>
            <a:off x="1403648" y="4725145"/>
            <a:ext cx="6407150" cy="1728192"/>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par>
                          <p:cTn id="8" fill="hold">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amond(in)">
                                      <p:cBhvr>
                                        <p:cTn id="11" dur="2000"/>
                                        <p:tgtEl>
                                          <p:spTgt spid="3">
                                            <p:txEl>
                                              <p:pRg st="1" end="1"/>
                                            </p:txEl>
                                          </p:spTgt>
                                        </p:tgtEl>
                                      </p:cBhvr>
                                    </p:animEffect>
                                  </p:childTnLst>
                                </p:cTn>
                              </p:par>
                            </p:childTnLst>
                          </p:cTn>
                        </p:par>
                        <p:par>
                          <p:cTn id="12" fill="hold">
                            <p:stCondLst>
                              <p:cond delay="4000"/>
                            </p:stCondLst>
                            <p:childTnLst>
                              <p:par>
                                <p:cTn id="13" presetID="8" presetClass="entr" presetSubtype="16"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in)">
                                      <p:cBhvr>
                                        <p:cTn id="15" dur="2000"/>
                                        <p:tgtEl>
                                          <p:spTgt spid="3">
                                            <p:txEl>
                                              <p:pRg st="2" end="2"/>
                                            </p:txEl>
                                          </p:spTgt>
                                        </p:tgtEl>
                                      </p:cBhvr>
                                    </p:animEffect>
                                  </p:childTnLst>
                                </p:cTn>
                              </p:par>
                            </p:childTnLst>
                          </p:cTn>
                        </p:par>
                        <p:par>
                          <p:cTn id="16" fill="hold">
                            <p:stCondLst>
                              <p:cond delay="6000"/>
                            </p:stCondLst>
                            <p:childTnLst>
                              <p:par>
                                <p:cTn id="17" presetID="8" presetClass="entr" presetSubtype="16"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amond(in)">
                                      <p:cBhvr>
                                        <p:cTn id="19" dur="2000"/>
                                        <p:tgtEl>
                                          <p:spTgt spid="3">
                                            <p:txEl>
                                              <p:pRg st="3" end="3"/>
                                            </p:txEl>
                                          </p:spTgt>
                                        </p:tgtEl>
                                      </p:cBhvr>
                                    </p:animEffect>
                                  </p:childTnLst>
                                </p:cTn>
                              </p:par>
                            </p:childTnLst>
                          </p:cTn>
                        </p:par>
                        <p:par>
                          <p:cTn id="20" fill="hold">
                            <p:stCondLst>
                              <p:cond delay="8000"/>
                            </p:stCondLst>
                            <p:childTnLst>
                              <p:par>
                                <p:cTn id="21" presetID="8" presetClass="entr" presetSubtype="16"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in)">
                                      <p:cBhvr>
                                        <p:cTn id="23" dur="2000"/>
                                        <p:tgtEl>
                                          <p:spTgt spid="3">
                                            <p:txEl>
                                              <p:pRg st="4" end="4"/>
                                            </p:txEl>
                                          </p:spTgt>
                                        </p:tgtEl>
                                      </p:cBhvr>
                                    </p:animEffect>
                                  </p:childTnLst>
                                </p:cTn>
                              </p:par>
                            </p:childTnLst>
                          </p:cTn>
                        </p:par>
                        <p:par>
                          <p:cTn id="24" fill="hold">
                            <p:stCondLst>
                              <p:cond delay="10000"/>
                            </p:stCondLst>
                            <p:childTnLst>
                              <p:par>
                                <p:cTn id="25" presetID="8" presetClass="entr" presetSubtype="16"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amond(in)">
                                      <p:cBhvr>
                                        <p:cTn id="27" dur="2000"/>
                                        <p:tgtEl>
                                          <p:spTgt spid="3">
                                            <p:txEl>
                                              <p:pRg st="5" end="5"/>
                                            </p:txEl>
                                          </p:spTgt>
                                        </p:tgtEl>
                                      </p:cBhvr>
                                    </p:animEffect>
                                  </p:childTnLst>
                                </p:cTn>
                              </p:par>
                            </p:childTnLst>
                          </p:cTn>
                        </p:par>
                        <p:par>
                          <p:cTn id="28" fill="hold">
                            <p:stCondLst>
                              <p:cond delay="12000"/>
                            </p:stCondLst>
                            <p:childTnLst>
                              <p:par>
                                <p:cTn id="29" presetID="8" presetClass="entr" presetSubtype="16"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amond(in)">
                                      <p:cBhvr>
                                        <p:cTn id="31" dur="2000"/>
                                        <p:tgtEl>
                                          <p:spTgt spid="3">
                                            <p:txEl>
                                              <p:pRg st="6" end="6"/>
                                            </p:txEl>
                                          </p:spTgt>
                                        </p:tgtEl>
                                      </p:cBhvr>
                                    </p:animEffect>
                                  </p:childTnLst>
                                </p:cTn>
                              </p:par>
                            </p:childTnLst>
                          </p:cTn>
                        </p:par>
                        <p:par>
                          <p:cTn id="32" fill="hold">
                            <p:stCondLst>
                              <p:cond delay="14000"/>
                            </p:stCondLst>
                            <p:childTnLst>
                              <p:par>
                                <p:cTn id="33" presetID="2" presetClass="entr" presetSubtype="4"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3000" fill="hold"/>
                                        <p:tgtEl>
                                          <p:spTgt spid="13"/>
                                        </p:tgtEl>
                                        <p:attrNameLst>
                                          <p:attrName>ppt_x</p:attrName>
                                        </p:attrNameLst>
                                      </p:cBhvr>
                                      <p:tavLst>
                                        <p:tav tm="0">
                                          <p:val>
                                            <p:strVal val="#ppt_x"/>
                                          </p:val>
                                        </p:tav>
                                        <p:tav tm="100000">
                                          <p:val>
                                            <p:strVal val="#ppt_x"/>
                                          </p:val>
                                        </p:tav>
                                      </p:tavLst>
                                    </p:anim>
                                    <p:anim calcmode="lin" valueType="num">
                                      <p:cBhvr additive="base">
                                        <p:cTn id="36" dur="3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normAutofit/>
          </a:bodyPr>
          <a:lstStyle/>
          <a:p>
            <a:pPr eaLnBrk="1" hangingPunct="1"/>
            <a:r>
              <a:rPr lang="en-US" altLang="zh-CN" sz="4000" b="1" dirty="0" smtClean="0">
                <a:solidFill>
                  <a:srgbClr val="C00000"/>
                </a:solidFill>
                <a:latin typeface="隶书" pitchFamily="49" charset="-122"/>
                <a:ea typeface="隶书" pitchFamily="49" charset="-122"/>
              </a:rPr>
              <a:t>2.4.1 FDM</a:t>
            </a:r>
            <a:r>
              <a:rPr lang="zh-CN" altLang="en-US" sz="4000" b="1" dirty="0" smtClean="0">
                <a:solidFill>
                  <a:srgbClr val="C00000"/>
                </a:solidFill>
                <a:latin typeface="隶书" pitchFamily="49" charset="-122"/>
                <a:ea typeface="隶书" pitchFamily="49" charset="-122"/>
              </a:rPr>
              <a:t>和</a:t>
            </a:r>
            <a:r>
              <a:rPr lang="en-US" altLang="zh-CN" sz="4000" b="1" dirty="0" smtClean="0">
                <a:solidFill>
                  <a:srgbClr val="C00000"/>
                </a:solidFill>
                <a:latin typeface="隶书" pitchFamily="49" charset="-122"/>
                <a:ea typeface="隶书" pitchFamily="49" charset="-122"/>
              </a:rPr>
              <a:t>TDM</a:t>
            </a:r>
          </a:p>
        </p:txBody>
      </p:sp>
      <p:sp>
        <p:nvSpPr>
          <p:cNvPr id="7171" name="Rectangle 3"/>
          <p:cNvSpPr>
            <a:spLocks noGrp="1" noRot="1" noChangeArrowheads="1"/>
          </p:cNvSpPr>
          <p:nvPr>
            <p:ph type="body" idx="1"/>
          </p:nvPr>
        </p:nvSpPr>
        <p:spPr>
          <a:xfrm>
            <a:off x="457200" y="1412776"/>
            <a:ext cx="8229600" cy="4713387"/>
          </a:xfrm>
        </p:spPr>
        <p:txBody>
          <a:bodyPr/>
          <a:lstStyle/>
          <a:p>
            <a:pPr eaLnBrk="1" hangingPunct="1">
              <a:buFont typeface="Wingdings" pitchFamily="2" charset="2"/>
              <a:buNone/>
            </a:pPr>
            <a:r>
              <a:rPr lang="en-US" altLang="zh-CN" sz="2800" b="1" dirty="0" smtClean="0">
                <a:solidFill>
                  <a:srgbClr val="000000"/>
                </a:solidFill>
                <a:latin typeface="楷体_GB2312" pitchFamily="49" charset="-122"/>
                <a:ea typeface="楷体_GB2312" pitchFamily="49" charset="-122"/>
              </a:rPr>
              <a:t>①FDM(Frequency-Division Multiplexing)</a:t>
            </a:r>
          </a:p>
          <a:p>
            <a:pPr eaLnBrk="1" hangingPunct="1"/>
            <a:r>
              <a:rPr lang="zh-CN" altLang="en-US" sz="2800" b="1" dirty="0" smtClean="0">
                <a:solidFill>
                  <a:srgbClr val="000000"/>
                </a:solidFill>
                <a:latin typeface="楷体_GB2312" pitchFamily="49" charset="-122"/>
                <a:ea typeface="楷体_GB2312" pitchFamily="49" charset="-122"/>
              </a:rPr>
              <a:t>频分多路复用：通过分割线路的带宽来实现，适用于模拟信号。</a:t>
            </a:r>
            <a:r>
              <a:rPr lang="zh-CN" altLang="en-US" sz="2800" b="1" dirty="0" smtClean="0">
                <a:latin typeface="楷体_GB2312" pitchFamily="49" charset="-122"/>
                <a:ea typeface="楷体_GB2312" pitchFamily="49" charset="-122"/>
              </a:rPr>
              <a:t>  </a:t>
            </a:r>
          </a:p>
          <a:p>
            <a:pPr eaLnBrk="1" hangingPunct="1">
              <a:buFont typeface="Wingdings" pitchFamily="2" charset="2"/>
              <a:buNone/>
            </a:pPr>
            <a:endParaRPr lang="en-US" altLang="zh-CN" b="1" dirty="0" smtClean="0"/>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dirty="0">
              <a:ln>
                <a:noFill/>
              </a:ln>
              <a:effectLst/>
              <a:uLnTx/>
              <a:uFillTx/>
              <a:latin typeface="+mn-lt"/>
              <a:ea typeface="+mn-ea"/>
              <a:cs typeface="+mn-cs"/>
            </a:endParaRPr>
          </a:p>
        </p:txBody>
      </p:sp>
      <p:grpSp>
        <p:nvGrpSpPr>
          <p:cNvPr id="13" name="Group 7"/>
          <p:cNvGrpSpPr>
            <a:grpSpLocks/>
          </p:cNvGrpSpPr>
          <p:nvPr/>
        </p:nvGrpSpPr>
        <p:grpSpPr bwMode="auto">
          <a:xfrm>
            <a:off x="539552" y="3068960"/>
            <a:ext cx="7816850" cy="3081338"/>
            <a:chOff x="494" y="2310"/>
            <a:chExt cx="4706" cy="2090"/>
          </a:xfrm>
        </p:grpSpPr>
        <p:sp>
          <p:nvSpPr>
            <p:cNvPr id="14" name="Line 8"/>
            <p:cNvSpPr>
              <a:spLocks noChangeShapeType="1"/>
            </p:cNvSpPr>
            <p:nvPr/>
          </p:nvSpPr>
          <p:spPr bwMode="auto">
            <a:xfrm flipV="1">
              <a:off x="930" y="4284"/>
              <a:ext cx="3853" cy="7"/>
            </a:xfrm>
            <a:prstGeom prst="line">
              <a:avLst/>
            </a:prstGeom>
            <a:noFill/>
            <a:ln w="28575">
              <a:solidFill>
                <a:srgbClr val="333399"/>
              </a:solidFill>
              <a:round/>
              <a:headEnd/>
              <a:tailEnd type="triangle" w="sm" len="med"/>
            </a:ln>
          </p:spPr>
          <p:txBody>
            <a:bodyPr wrap="none" anchor="ctr"/>
            <a:lstStyle/>
            <a:p>
              <a:endParaRPr lang="zh-CN" altLang="en-US"/>
            </a:p>
          </p:txBody>
        </p:sp>
        <p:sp>
          <p:nvSpPr>
            <p:cNvPr id="15" name="Text Box 9"/>
            <p:cNvSpPr txBox="1">
              <a:spLocks noChangeArrowheads="1"/>
            </p:cNvSpPr>
            <p:nvPr/>
          </p:nvSpPr>
          <p:spPr bwMode="auto">
            <a:xfrm>
              <a:off x="494" y="2310"/>
              <a:ext cx="436" cy="249"/>
            </a:xfrm>
            <a:prstGeom prst="rect">
              <a:avLst/>
            </a:prstGeom>
            <a:noFill/>
            <a:ln w="9525">
              <a:noFill/>
              <a:miter lim="800000"/>
              <a:headEnd/>
              <a:tailEnd/>
            </a:ln>
          </p:spPr>
          <p:txBody>
            <a:bodyPr>
              <a:spAutoFit/>
            </a:bodyPr>
            <a:lstStyle/>
            <a:p>
              <a:pPr>
                <a:lnSpc>
                  <a:spcPct val="90000"/>
                </a:lnSpc>
              </a:pPr>
              <a:r>
                <a:rPr kumimoji="1" lang="zh-CN" altLang="en-US" sz="2000">
                  <a:solidFill>
                    <a:srgbClr val="333399"/>
                  </a:solidFill>
                  <a:latin typeface="Times New Roman" pitchFamily="18" charset="0"/>
                  <a:ea typeface="黑体" pitchFamily="2" charset="-122"/>
                </a:rPr>
                <a:t>频率</a:t>
              </a:r>
            </a:p>
          </p:txBody>
        </p:sp>
        <p:sp>
          <p:nvSpPr>
            <p:cNvPr id="16" name="Text Box 10"/>
            <p:cNvSpPr txBox="1">
              <a:spLocks noChangeArrowheads="1"/>
            </p:cNvSpPr>
            <p:nvPr/>
          </p:nvSpPr>
          <p:spPr bwMode="auto">
            <a:xfrm>
              <a:off x="4783" y="4152"/>
              <a:ext cx="417" cy="248"/>
            </a:xfrm>
            <a:prstGeom prst="rect">
              <a:avLst/>
            </a:prstGeom>
            <a:noFill/>
            <a:ln w="9525">
              <a:noFill/>
              <a:miter lim="800000"/>
              <a:headEnd/>
              <a:tailEnd/>
            </a:ln>
          </p:spPr>
          <p:txBody>
            <a:bodyPr wrap="none">
              <a:spAutoFit/>
            </a:bodyPr>
            <a:lstStyle/>
            <a:p>
              <a:pPr>
                <a:lnSpc>
                  <a:spcPct val="90000"/>
                </a:lnSpc>
              </a:pPr>
              <a:r>
                <a:rPr kumimoji="1" lang="zh-CN" altLang="en-US" sz="2000">
                  <a:solidFill>
                    <a:srgbClr val="333399"/>
                  </a:solidFill>
                  <a:latin typeface="Times New Roman" pitchFamily="18" charset="0"/>
                  <a:ea typeface="黑体" pitchFamily="2" charset="-122"/>
                </a:rPr>
                <a:t>时间</a:t>
              </a:r>
            </a:p>
          </p:txBody>
        </p:sp>
        <p:sp>
          <p:nvSpPr>
            <p:cNvPr id="17" name="Rectangle 11"/>
            <p:cNvSpPr>
              <a:spLocks noChangeArrowheads="1"/>
            </p:cNvSpPr>
            <p:nvPr/>
          </p:nvSpPr>
          <p:spPr bwMode="auto">
            <a:xfrm>
              <a:off x="930" y="2567"/>
              <a:ext cx="3492" cy="272"/>
            </a:xfrm>
            <a:prstGeom prst="rect">
              <a:avLst/>
            </a:prstGeom>
            <a:solidFill>
              <a:schemeClr val="accent1"/>
            </a:solidFill>
            <a:ln w="9525">
              <a:noFill/>
              <a:miter lim="800000"/>
              <a:headEnd/>
              <a:tailEnd/>
            </a:ln>
          </p:spPr>
          <p:txBody>
            <a:bodyPr wrap="none" anchor="ctr"/>
            <a:lstStyle/>
            <a:p>
              <a:endParaRPr lang="zh-CN" altLang="en-US"/>
            </a:p>
          </p:txBody>
        </p:sp>
        <p:sp>
          <p:nvSpPr>
            <p:cNvPr id="18" name="Rectangle 12"/>
            <p:cNvSpPr>
              <a:spLocks noChangeArrowheads="1"/>
            </p:cNvSpPr>
            <p:nvPr/>
          </p:nvSpPr>
          <p:spPr bwMode="auto">
            <a:xfrm>
              <a:off x="930" y="2839"/>
              <a:ext cx="3492" cy="272"/>
            </a:xfrm>
            <a:prstGeom prst="rect">
              <a:avLst/>
            </a:prstGeom>
            <a:solidFill>
              <a:srgbClr val="FFFF99"/>
            </a:solidFill>
            <a:ln w="9525">
              <a:noFill/>
              <a:miter lim="800000"/>
              <a:headEnd/>
              <a:tailEnd/>
            </a:ln>
          </p:spPr>
          <p:txBody>
            <a:bodyPr wrap="none" anchor="ctr"/>
            <a:lstStyle/>
            <a:p>
              <a:endParaRPr lang="zh-CN" altLang="en-US"/>
            </a:p>
          </p:txBody>
        </p:sp>
        <p:sp>
          <p:nvSpPr>
            <p:cNvPr id="19" name="Rectangle 13"/>
            <p:cNvSpPr>
              <a:spLocks noChangeArrowheads="1"/>
            </p:cNvSpPr>
            <p:nvPr/>
          </p:nvSpPr>
          <p:spPr bwMode="auto">
            <a:xfrm>
              <a:off x="930" y="3111"/>
              <a:ext cx="3492" cy="272"/>
            </a:xfrm>
            <a:prstGeom prst="rect">
              <a:avLst/>
            </a:prstGeom>
            <a:solidFill>
              <a:schemeClr val="accent2"/>
            </a:solidFill>
            <a:ln w="9525">
              <a:noFill/>
              <a:miter lim="800000"/>
              <a:headEnd/>
              <a:tailEnd/>
            </a:ln>
          </p:spPr>
          <p:txBody>
            <a:bodyPr wrap="none" anchor="ctr"/>
            <a:lstStyle/>
            <a:p>
              <a:endParaRPr lang="zh-CN" altLang="en-US"/>
            </a:p>
          </p:txBody>
        </p:sp>
        <p:sp>
          <p:nvSpPr>
            <p:cNvPr id="20" name="Rectangle 14"/>
            <p:cNvSpPr>
              <a:spLocks noChangeArrowheads="1"/>
            </p:cNvSpPr>
            <p:nvPr/>
          </p:nvSpPr>
          <p:spPr bwMode="auto">
            <a:xfrm>
              <a:off x="930" y="3383"/>
              <a:ext cx="3492" cy="272"/>
            </a:xfrm>
            <a:prstGeom prst="rect">
              <a:avLst/>
            </a:prstGeom>
            <a:solidFill>
              <a:srgbClr val="CCECFF"/>
            </a:solidFill>
            <a:ln w="9525">
              <a:noFill/>
              <a:miter lim="800000"/>
              <a:headEnd/>
              <a:tailEnd/>
            </a:ln>
          </p:spPr>
          <p:txBody>
            <a:bodyPr wrap="none" anchor="ctr"/>
            <a:lstStyle/>
            <a:p>
              <a:endParaRPr lang="zh-CN" altLang="en-US"/>
            </a:p>
          </p:txBody>
        </p:sp>
        <p:sp>
          <p:nvSpPr>
            <p:cNvPr id="21" name="Rectangle 15"/>
            <p:cNvSpPr>
              <a:spLocks noChangeArrowheads="1"/>
            </p:cNvSpPr>
            <p:nvPr/>
          </p:nvSpPr>
          <p:spPr bwMode="auto">
            <a:xfrm>
              <a:off x="930" y="3655"/>
              <a:ext cx="3492" cy="272"/>
            </a:xfrm>
            <a:prstGeom prst="rect">
              <a:avLst/>
            </a:prstGeom>
            <a:solidFill>
              <a:srgbClr val="FFCCFF"/>
            </a:solidFill>
            <a:ln w="9525">
              <a:noFill/>
              <a:miter lim="800000"/>
              <a:headEnd/>
              <a:tailEnd/>
            </a:ln>
          </p:spPr>
          <p:txBody>
            <a:bodyPr wrap="none" anchor="ctr"/>
            <a:lstStyle/>
            <a:p>
              <a:endParaRPr lang="zh-CN" altLang="en-US"/>
            </a:p>
          </p:txBody>
        </p:sp>
        <p:sp>
          <p:nvSpPr>
            <p:cNvPr id="22" name="Text Box 16"/>
            <p:cNvSpPr txBox="1">
              <a:spLocks noChangeArrowheads="1"/>
            </p:cNvSpPr>
            <p:nvPr/>
          </p:nvSpPr>
          <p:spPr bwMode="auto">
            <a:xfrm>
              <a:off x="2426" y="3696"/>
              <a:ext cx="544" cy="249"/>
            </a:xfrm>
            <a:prstGeom prst="rect">
              <a:avLst/>
            </a:prstGeom>
            <a:noFill/>
            <a:ln w="9525">
              <a:noFill/>
              <a:miter lim="800000"/>
              <a:headEnd/>
              <a:tailEnd/>
            </a:ln>
          </p:spPr>
          <p:txBody>
            <a:bodyPr wrap="none">
              <a:spAutoFit/>
            </a:bodyPr>
            <a:lstStyle/>
            <a:p>
              <a:pPr>
                <a:lnSpc>
                  <a:spcPct val="90000"/>
                </a:lnSpc>
              </a:pPr>
              <a:r>
                <a:rPr kumimoji="1" lang="zh-CN" altLang="en-US" sz="2000">
                  <a:solidFill>
                    <a:srgbClr val="333399"/>
                  </a:solidFill>
                  <a:ea typeface="黑体" pitchFamily="2" charset="-122"/>
                </a:rPr>
                <a:t>频率 </a:t>
              </a:r>
              <a:r>
                <a:rPr kumimoji="1" lang="en-US" altLang="zh-CN" sz="2000">
                  <a:solidFill>
                    <a:srgbClr val="333399"/>
                  </a:solidFill>
                  <a:ea typeface="黑体" pitchFamily="2" charset="-122"/>
                </a:rPr>
                <a:t>1</a:t>
              </a:r>
            </a:p>
          </p:txBody>
        </p:sp>
        <p:sp>
          <p:nvSpPr>
            <p:cNvPr id="23" name="Text Box 17"/>
            <p:cNvSpPr txBox="1">
              <a:spLocks noChangeArrowheads="1"/>
            </p:cNvSpPr>
            <p:nvPr/>
          </p:nvSpPr>
          <p:spPr bwMode="auto">
            <a:xfrm>
              <a:off x="2426" y="3422"/>
              <a:ext cx="544" cy="249"/>
            </a:xfrm>
            <a:prstGeom prst="rect">
              <a:avLst/>
            </a:prstGeom>
            <a:noFill/>
            <a:ln w="9525">
              <a:noFill/>
              <a:miter lim="800000"/>
              <a:headEnd/>
              <a:tailEnd/>
            </a:ln>
          </p:spPr>
          <p:txBody>
            <a:bodyPr wrap="none">
              <a:spAutoFit/>
            </a:bodyPr>
            <a:lstStyle/>
            <a:p>
              <a:pPr>
                <a:lnSpc>
                  <a:spcPct val="90000"/>
                </a:lnSpc>
              </a:pPr>
              <a:r>
                <a:rPr kumimoji="1" lang="zh-CN" altLang="en-US" sz="2000">
                  <a:solidFill>
                    <a:srgbClr val="333399"/>
                  </a:solidFill>
                  <a:ea typeface="黑体" pitchFamily="2" charset="-122"/>
                </a:rPr>
                <a:t>频率 </a:t>
              </a:r>
              <a:r>
                <a:rPr kumimoji="1" lang="en-US" altLang="zh-CN" sz="2000">
                  <a:solidFill>
                    <a:srgbClr val="333399"/>
                  </a:solidFill>
                  <a:ea typeface="黑体" pitchFamily="2" charset="-122"/>
                </a:rPr>
                <a:t>2</a:t>
              </a:r>
            </a:p>
          </p:txBody>
        </p:sp>
        <p:sp>
          <p:nvSpPr>
            <p:cNvPr id="24" name="Text Box 18"/>
            <p:cNvSpPr txBox="1">
              <a:spLocks noChangeArrowheads="1"/>
            </p:cNvSpPr>
            <p:nvPr/>
          </p:nvSpPr>
          <p:spPr bwMode="auto">
            <a:xfrm>
              <a:off x="2426" y="3147"/>
              <a:ext cx="544" cy="249"/>
            </a:xfrm>
            <a:prstGeom prst="rect">
              <a:avLst/>
            </a:prstGeom>
            <a:noFill/>
            <a:ln w="9525">
              <a:noFill/>
              <a:miter lim="800000"/>
              <a:headEnd/>
              <a:tailEnd/>
            </a:ln>
          </p:spPr>
          <p:txBody>
            <a:bodyPr wrap="none">
              <a:spAutoFit/>
            </a:bodyPr>
            <a:lstStyle/>
            <a:p>
              <a:pPr>
                <a:lnSpc>
                  <a:spcPct val="90000"/>
                </a:lnSpc>
              </a:pPr>
              <a:r>
                <a:rPr kumimoji="1" lang="zh-CN" altLang="en-US" sz="2000">
                  <a:solidFill>
                    <a:srgbClr val="333399"/>
                  </a:solidFill>
                  <a:ea typeface="黑体" pitchFamily="2" charset="-122"/>
                </a:rPr>
                <a:t>频率 </a:t>
              </a:r>
              <a:r>
                <a:rPr kumimoji="1" lang="en-US" altLang="zh-CN" sz="2000">
                  <a:solidFill>
                    <a:srgbClr val="333399"/>
                  </a:solidFill>
                  <a:ea typeface="黑体" pitchFamily="2" charset="-122"/>
                </a:rPr>
                <a:t>3</a:t>
              </a:r>
            </a:p>
          </p:txBody>
        </p:sp>
        <p:sp>
          <p:nvSpPr>
            <p:cNvPr id="25" name="Text Box 19"/>
            <p:cNvSpPr txBox="1">
              <a:spLocks noChangeArrowheads="1"/>
            </p:cNvSpPr>
            <p:nvPr/>
          </p:nvSpPr>
          <p:spPr bwMode="auto">
            <a:xfrm>
              <a:off x="2426" y="2872"/>
              <a:ext cx="544" cy="249"/>
            </a:xfrm>
            <a:prstGeom prst="rect">
              <a:avLst/>
            </a:prstGeom>
            <a:noFill/>
            <a:ln w="9525">
              <a:noFill/>
              <a:miter lim="800000"/>
              <a:headEnd/>
              <a:tailEnd/>
            </a:ln>
          </p:spPr>
          <p:txBody>
            <a:bodyPr wrap="none">
              <a:spAutoFit/>
            </a:bodyPr>
            <a:lstStyle/>
            <a:p>
              <a:pPr>
                <a:lnSpc>
                  <a:spcPct val="90000"/>
                </a:lnSpc>
              </a:pPr>
              <a:r>
                <a:rPr kumimoji="1" lang="zh-CN" altLang="en-US" sz="2000" dirty="0">
                  <a:solidFill>
                    <a:srgbClr val="333399"/>
                  </a:solidFill>
                  <a:ea typeface="黑体" pitchFamily="2" charset="-122"/>
                </a:rPr>
                <a:t>频率 </a:t>
              </a:r>
              <a:r>
                <a:rPr kumimoji="1" lang="en-US" altLang="zh-CN" sz="2000" dirty="0">
                  <a:solidFill>
                    <a:srgbClr val="333399"/>
                  </a:solidFill>
                  <a:ea typeface="黑体" pitchFamily="2" charset="-122"/>
                </a:rPr>
                <a:t>4</a:t>
              </a:r>
            </a:p>
          </p:txBody>
        </p:sp>
        <p:sp>
          <p:nvSpPr>
            <p:cNvPr id="26" name="Text Box 20"/>
            <p:cNvSpPr txBox="1">
              <a:spLocks noChangeArrowheads="1"/>
            </p:cNvSpPr>
            <p:nvPr/>
          </p:nvSpPr>
          <p:spPr bwMode="auto">
            <a:xfrm>
              <a:off x="2426" y="2598"/>
              <a:ext cx="544" cy="248"/>
            </a:xfrm>
            <a:prstGeom prst="rect">
              <a:avLst/>
            </a:prstGeom>
            <a:noFill/>
            <a:ln w="9525">
              <a:noFill/>
              <a:miter lim="800000"/>
              <a:headEnd/>
              <a:tailEnd/>
            </a:ln>
          </p:spPr>
          <p:txBody>
            <a:bodyPr wrap="none">
              <a:spAutoFit/>
            </a:bodyPr>
            <a:lstStyle/>
            <a:p>
              <a:pPr>
                <a:lnSpc>
                  <a:spcPct val="90000"/>
                </a:lnSpc>
              </a:pPr>
              <a:r>
                <a:rPr kumimoji="1" lang="zh-CN" altLang="en-US" sz="2000">
                  <a:solidFill>
                    <a:srgbClr val="333399"/>
                  </a:solidFill>
                  <a:ea typeface="黑体" pitchFamily="2" charset="-122"/>
                </a:rPr>
                <a:t>频率 </a:t>
              </a:r>
              <a:r>
                <a:rPr kumimoji="1" lang="en-US" altLang="zh-CN" sz="2000">
                  <a:solidFill>
                    <a:srgbClr val="333399"/>
                  </a:solidFill>
                  <a:ea typeface="黑体" pitchFamily="2" charset="-122"/>
                </a:rPr>
                <a:t>5</a:t>
              </a:r>
            </a:p>
          </p:txBody>
        </p:sp>
        <p:sp>
          <p:nvSpPr>
            <p:cNvPr id="27" name="Line 21"/>
            <p:cNvSpPr>
              <a:spLocks noChangeShapeType="1"/>
            </p:cNvSpPr>
            <p:nvPr/>
          </p:nvSpPr>
          <p:spPr bwMode="auto">
            <a:xfrm rot="-5400000">
              <a:off x="-5" y="3353"/>
              <a:ext cx="1870" cy="0"/>
            </a:xfrm>
            <a:prstGeom prst="line">
              <a:avLst/>
            </a:prstGeom>
            <a:noFill/>
            <a:ln w="28575">
              <a:solidFill>
                <a:srgbClr val="333399"/>
              </a:solidFill>
              <a:round/>
              <a:headEnd/>
              <a:tailEnd type="triangle" w="sm" len="med"/>
            </a:ln>
          </p:spPr>
          <p:txBody>
            <a:bodyPr wrap="none" anchor="ctr"/>
            <a:lstStyle/>
            <a:p>
              <a:endParaRPr lang="zh-CN" altLang="en-US"/>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ox(in)">
                                      <p:cBhvr>
                                        <p:cTn id="7" dur="500"/>
                                        <p:tgtEl>
                                          <p:spTgt spid="7171">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animEffect transition="in" filter="box(in)">
                                      <p:cBhvr>
                                        <p:cTn id="11" dur="500"/>
                                        <p:tgtEl>
                                          <p:spTgt spid="7171">
                                            <p:txEl>
                                              <p:pRg st="1" end="1"/>
                                            </p:txEl>
                                          </p:spTgt>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3000" fill="hold"/>
                                        <p:tgtEl>
                                          <p:spTgt spid="13"/>
                                        </p:tgtEl>
                                        <p:attrNameLst>
                                          <p:attrName>ppt_x</p:attrName>
                                        </p:attrNameLst>
                                      </p:cBhvr>
                                      <p:tavLst>
                                        <p:tav tm="0">
                                          <p:val>
                                            <p:strVal val="#ppt_x"/>
                                          </p:val>
                                        </p:tav>
                                        <p:tav tm="100000">
                                          <p:val>
                                            <p:strVal val="#ppt_x"/>
                                          </p:val>
                                        </p:tav>
                                      </p:tavLst>
                                    </p:anim>
                                    <p:anim calcmode="lin" valueType="num">
                                      <p:cBhvr additive="base">
                                        <p:cTn id="16" dur="3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type="body" idx="1"/>
          </p:nvPr>
        </p:nvSpPr>
        <p:spPr>
          <a:xfrm>
            <a:off x="395536" y="1412776"/>
            <a:ext cx="8568952" cy="4525963"/>
          </a:xfrm>
        </p:spPr>
        <p:txBody>
          <a:bodyPr>
            <a:normAutofit/>
          </a:bodyPr>
          <a:lstStyle/>
          <a:p>
            <a:pPr eaLnBrk="1" hangingPunct="1">
              <a:buFont typeface="Wingdings" pitchFamily="2" charset="2"/>
              <a:buNone/>
            </a:pPr>
            <a:r>
              <a:rPr lang="en-US" altLang="zh-CN" sz="2800" b="1" dirty="0" smtClean="0">
                <a:solidFill>
                  <a:srgbClr val="000000"/>
                </a:solidFill>
                <a:latin typeface="楷体_GB2312" pitchFamily="49" charset="-122"/>
                <a:ea typeface="楷体_GB2312" pitchFamily="49" charset="-122"/>
              </a:rPr>
              <a:t>②TDM</a:t>
            </a:r>
            <a:r>
              <a:rPr lang="zh-CN" altLang="en-US" sz="2800" b="1" dirty="0" smtClean="0">
                <a:solidFill>
                  <a:srgbClr val="000000"/>
                </a:solidFill>
                <a:latin typeface="楷体_GB2312" pitchFamily="49" charset="-122"/>
                <a:ea typeface="楷体_GB2312" pitchFamily="49" charset="-122"/>
              </a:rPr>
              <a:t>（</a:t>
            </a:r>
            <a:r>
              <a:rPr lang="en-US" altLang="zh-CN" sz="2800" b="1" dirty="0" smtClean="0">
                <a:solidFill>
                  <a:srgbClr val="000000"/>
                </a:solidFill>
                <a:latin typeface="楷体_GB2312" pitchFamily="49" charset="-122"/>
                <a:ea typeface="楷体_GB2312" pitchFamily="49" charset="-122"/>
              </a:rPr>
              <a:t>Time-Division Multiplexing)</a:t>
            </a:r>
          </a:p>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时分多路复用</a:t>
            </a:r>
            <a:r>
              <a:rPr lang="en-US" altLang="zh-CN" sz="2800" b="1" dirty="0" smtClean="0">
                <a:solidFill>
                  <a:srgbClr val="000000"/>
                </a:solidFill>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通过分割时间片来划分信道，每个时间片由一个复用信号占用。适用于数字信号。</a:t>
            </a:r>
            <a:endParaRPr lang="en-US" altLang="zh-CN" sz="2800"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endParaRPr lang="zh-CN" altLang="en-US" sz="2800"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endParaRPr lang="en-US" altLang="zh-CN" sz="2800"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endParaRPr lang="en-US" altLang="zh-CN" sz="2800"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endParaRPr lang="en-US" altLang="zh-CN" sz="2800" b="1" dirty="0" smtClean="0">
              <a:solidFill>
                <a:srgbClr val="000000"/>
              </a:solidFill>
              <a:latin typeface="楷体_GB2312" pitchFamily="49" charset="-122"/>
              <a:ea typeface="楷体_GB2312" pitchFamily="49" charset="-122"/>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4000" b="1" dirty="0" smtClean="0">
                <a:solidFill>
                  <a:srgbClr val="C00000"/>
                </a:solidFill>
                <a:latin typeface="隶书" pitchFamily="49" charset="-122"/>
                <a:ea typeface="隶书" pitchFamily="49" charset="-122"/>
              </a:rPr>
              <a:t>2.4.1 FDM</a:t>
            </a:r>
            <a:r>
              <a:rPr lang="zh-CN" altLang="en-US" sz="4000" b="1" dirty="0" smtClean="0">
                <a:solidFill>
                  <a:srgbClr val="C00000"/>
                </a:solidFill>
                <a:latin typeface="隶书" pitchFamily="49" charset="-122"/>
                <a:ea typeface="隶书" pitchFamily="49" charset="-122"/>
              </a:rPr>
              <a:t>和</a:t>
            </a:r>
            <a:r>
              <a:rPr lang="en-US" altLang="zh-CN" sz="4000" b="1" dirty="0" smtClean="0">
                <a:solidFill>
                  <a:srgbClr val="C00000"/>
                </a:solidFill>
                <a:latin typeface="隶书" pitchFamily="49" charset="-122"/>
                <a:ea typeface="隶书" pitchFamily="49" charset="-122"/>
              </a:rPr>
              <a:t>TDM</a:t>
            </a:r>
          </a:p>
        </p:txBody>
      </p:sp>
      <p:pic>
        <p:nvPicPr>
          <p:cNvPr id="12" name="Picture 4"/>
          <p:cNvPicPr>
            <a:picLocks noChangeAspect="1" noChangeArrowheads="1"/>
          </p:cNvPicPr>
          <p:nvPr/>
        </p:nvPicPr>
        <p:blipFill>
          <a:blip r:embed="rId3" cstate="print"/>
          <a:srcRect/>
          <a:stretch>
            <a:fillRect/>
          </a:stretch>
        </p:blipFill>
        <p:spPr bwMode="auto">
          <a:xfrm>
            <a:off x="683568" y="3068960"/>
            <a:ext cx="7848872" cy="3452217"/>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diamond(in)">
                                      <p:cBhvr>
                                        <p:cTn id="7" dur="500"/>
                                        <p:tgtEl>
                                          <p:spTgt spid="9218">
                                            <p:txEl>
                                              <p:pRg st="0" end="0"/>
                                            </p:txEl>
                                          </p:spTgt>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9218">
                                            <p:txEl>
                                              <p:pRg st="1" end="1"/>
                                            </p:txEl>
                                          </p:spTgt>
                                        </p:tgtEl>
                                        <p:attrNameLst>
                                          <p:attrName>style.visibility</p:attrName>
                                        </p:attrNameLst>
                                      </p:cBhvr>
                                      <p:to>
                                        <p:strVal val="visible"/>
                                      </p:to>
                                    </p:set>
                                    <p:animEffect transition="in" filter="diamond(in)">
                                      <p:cBhvr>
                                        <p:cTn id="11" dur="500"/>
                                        <p:tgtEl>
                                          <p:spTgt spid="9218">
                                            <p:txEl>
                                              <p:pRg st="1" end="1"/>
                                            </p:txEl>
                                          </p:spTgt>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3000" fill="hold"/>
                                        <p:tgtEl>
                                          <p:spTgt spid="12"/>
                                        </p:tgtEl>
                                        <p:attrNameLst>
                                          <p:attrName>ppt_x</p:attrName>
                                        </p:attrNameLst>
                                      </p:cBhvr>
                                      <p:tavLst>
                                        <p:tav tm="0">
                                          <p:val>
                                            <p:strVal val="#ppt_x"/>
                                          </p:val>
                                        </p:tav>
                                        <p:tav tm="100000">
                                          <p:val>
                                            <p:strVal val="#ppt_x"/>
                                          </p:val>
                                        </p:tav>
                                      </p:tavLst>
                                    </p:anim>
                                    <p:anim calcmode="lin" valueType="num">
                                      <p:cBhvr additive="base">
                                        <p:cTn id="16" dur="3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Rot="1" noChangeArrowheads="1"/>
          </p:cNvSpPr>
          <p:nvPr>
            <p:ph type="body" idx="1"/>
          </p:nvPr>
        </p:nvSpPr>
        <p:spPr>
          <a:xfrm>
            <a:off x="323528" y="2564904"/>
            <a:ext cx="8540750" cy="3102223"/>
          </a:xfrm>
        </p:spPr>
        <p:txBody>
          <a:bodyPr>
            <a:normAutofit/>
          </a:bodyPr>
          <a:lstStyle/>
          <a:p>
            <a:pPr eaLnBrk="1" hangingPunct="1">
              <a:buClr>
                <a:srgbClr val="C00000"/>
              </a:buClr>
              <a:buFont typeface="Wingdings" pitchFamily="2" charset="2"/>
              <a:buChar char="n"/>
            </a:pPr>
            <a:r>
              <a:rPr lang="zh-CN" altLang="en-US" sz="2800" b="1" dirty="0" smtClean="0">
                <a:solidFill>
                  <a:srgbClr val="000000"/>
                </a:solidFill>
                <a:latin typeface="黑体" pitchFamily="2" charset="-122"/>
                <a:ea typeface="黑体" pitchFamily="2" charset="-122"/>
              </a:rPr>
              <a:t>同步时分多路复用</a:t>
            </a:r>
          </a:p>
        </p:txBody>
      </p:sp>
      <p:pic>
        <p:nvPicPr>
          <p:cNvPr id="11267" name="Picture 4"/>
          <p:cNvPicPr>
            <a:picLocks noChangeAspect="1" noChangeArrowheads="1"/>
          </p:cNvPicPr>
          <p:nvPr/>
        </p:nvPicPr>
        <p:blipFill>
          <a:blip r:embed="rId2" cstate="print"/>
          <a:srcRect/>
          <a:stretch>
            <a:fillRect/>
          </a:stretch>
        </p:blipFill>
        <p:spPr bwMode="auto">
          <a:xfrm>
            <a:off x="539552" y="3356992"/>
            <a:ext cx="7416800" cy="2471738"/>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836712"/>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4" name="Rectangle 13"/>
          <p:cNvSpPr/>
          <p:nvPr/>
        </p:nvSpPr>
        <p:spPr>
          <a:xfrm>
            <a:off x="467544" y="1124744"/>
            <a:ext cx="8280920" cy="1815882"/>
          </a:xfrm>
          <a:prstGeom prst="rect">
            <a:avLst/>
          </a:prstGeom>
        </p:spPr>
        <p:txBody>
          <a:bodyPr wrap="square">
            <a:spAutoFit/>
          </a:bodyPr>
          <a:lstStyle/>
          <a:p>
            <a:pPr>
              <a:buBlip>
                <a:blip r:embed="rId4"/>
              </a:buBlip>
            </a:pPr>
            <a:r>
              <a:rPr lang="zh-CN" altLang="en-US" sz="2800" b="1" dirty="0" smtClean="0">
                <a:solidFill>
                  <a:srgbClr val="000000"/>
                </a:solidFill>
                <a:latin typeface="楷体_GB2312" pitchFamily="49" charset="-122"/>
                <a:ea typeface="楷体_GB2312" pitchFamily="49" charset="-122"/>
              </a:rPr>
              <a:t>时分多路复用有两种实现方式：</a:t>
            </a:r>
          </a:p>
          <a:p>
            <a:r>
              <a:rPr lang="zh-CN" altLang="en-US" sz="2800" b="1" dirty="0" smtClean="0">
                <a:solidFill>
                  <a:srgbClr val="000000"/>
                </a:solidFill>
                <a:latin typeface="楷体_GB2312" pitchFamily="49" charset="-122"/>
                <a:ea typeface="楷体_GB2312" pitchFamily="49" charset="-122"/>
              </a:rPr>
              <a:t>  同步时分多路复用、异步时分多路复用</a:t>
            </a:r>
          </a:p>
          <a:p>
            <a:pPr>
              <a:buBlip>
                <a:blip r:embed="rId4"/>
              </a:buBlip>
            </a:pPr>
            <a:endParaRPr lang="en-US" altLang="zh-CN" sz="2800" b="1" dirty="0" smtClean="0">
              <a:solidFill>
                <a:srgbClr val="000000"/>
              </a:solidFill>
              <a:latin typeface="楷体_GB2312" pitchFamily="49" charset="-122"/>
              <a:ea typeface="楷体_GB2312" pitchFamily="49" charset="-122"/>
            </a:endParaRPr>
          </a:p>
          <a:p>
            <a:pPr>
              <a:buBlip>
                <a:blip r:embed="rId4"/>
              </a:buBlip>
            </a:pPr>
            <a:endParaRPr lang="en-US" altLang="zh-CN" sz="2800" b="1" dirty="0" smtClean="0">
              <a:solidFill>
                <a:srgbClr val="000000"/>
              </a:solidFill>
              <a:latin typeface="楷体_GB2312" pitchFamily="49" charset="-122"/>
              <a:ea typeface="楷体_GB2312"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4"/>
          <p:cNvSpPr>
            <a:spLocks noChangeShapeType="1"/>
          </p:cNvSpPr>
          <p:nvPr/>
        </p:nvSpPr>
        <p:spPr bwMode="auto">
          <a:xfrm flipV="1">
            <a:off x="1476375" y="5146675"/>
            <a:ext cx="6116638" cy="11113"/>
          </a:xfrm>
          <a:prstGeom prst="line">
            <a:avLst/>
          </a:prstGeom>
          <a:noFill/>
          <a:ln w="28575">
            <a:solidFill>
              <a:srgbClr val="333399"/>
            </a:solidFill>
            <a:round/>
            <a:headEnd/>
            <a:tailEnd type="triangle" w="sm" len="med"/>
          </a:ln>
        </p:spPr>
        <p:txBody>
          <a:bodyPr wrap="none" anchor="ctr"/>
          <a:lstStyle/>
          <a:p>
            <a:endParaRPr lang="zh-CN" altLang="en-US"/>
          </a:p>
        </p:txBody>
      </p:sp>
      <p:sp>
        <p:nvSpPr>
          <p:cNvPr id="12291" name="Text Box 5"/>
          <p:cNvSpPr txBox="1">
            <a:spLocks noChangeArrowheads="1"/>
          </p:cNvSpPr>
          <p:nvPr/>
        </p:nvSpPr>
        <p:spPr bwMode="auto">
          <a:xfrm>
            <a:off x="784225" y="2012950"/>
            <a:ext cx="692150" cy="366713"/>
          </a:xfrm>
          <a:prstGeom prst="rect">
            <a:avLst/>
          </a:prstGeom>
          <a:noFill/>
          <a:ln w="9525">
            <a:noFill/>
            <a:miter lim="800000"/>
            <a:headEnd/>
            <a:tailEnd/>
          </a:ln>
        </p:spPr>
        <p:txBody>
          <a:bodyPr wrap="none">
            <a:spAutoFit/>
          </a:bodyPr>
          <a:lstStyle/>
          <a:p>
            <a:pPr>
              <a:lnSpc>
                <a:spcPct val="90000"/>
              </a:lnSpc>
            </a:pPr>
            <a:r>
              <a:rPr kumimoji="1" lang="zh-CN" altLang="en-US" sz="2000">
                <a:solidFill>
                  <a:srgbClr val="333399"/>
                </a:solidFill>
                <a:latin typeface="Times New Roman" pitchFamily="18" charset="0"/>
                <a:ea typeface="黑体" pitchFamily="2" charset="-122"/>
              </a:rPr>
              <a:t>频率</a:t>
            </a:r>
          </a:p>
        </p:txBody>
      </p:sp>
      <p:sp>
        <p:nvSpPr>
          <p:cNvPr id="12292" name="Text Box 6"/>
          <p:cNvSpPr txBox="1">
            <a:spLocks noChangeArrowheads="1"/>
          </p:cNvSpPr>
          <p:nvPr/>
        </p:nvSpPr>
        <p:spPr bwMode="auto">
          <a:xfrm>
            <a:off x="7593013" y="4937125"/>
            <a:ext cx="692150" cy="366713"/>
          </a:xfrm>
          <a:prstGeom prst="rect">
            <a:avLst/>
          </a:prstGeom>
          <a:noFill/>
          <a:ln w="9525">
            <a:noFill/>
            <a:miter lim="800000"/>
            <a:headEnd/>
            <a:tailEnd/>
          </a:ln>
        </p:spPr>
        <p:txBody>
          <a:bodyPr wrap="none">
            <a:spAutoFit/>
          </a:bodyPr>
          <a:lstStyle/>
          <a:p>
            <a:pPr>
              <a:lnSpc>
                <a:spcPct val="90000"/>
              </a:lnSpc>
            </a:pPr>
            <a:r>
              <a:rPr kumimoji="1" lang="zh-CN" altLang="en-US" sz="2000">
                <a:solidFill>
                  <a:srgbClr val="333399"/>
                </a:solidFill>
                <a:latin typeface="Times New Roman" pitchFamily="18" charset="0"/>
                <a:ea typeface="黑体" pitchFamily="2" charset="-122"/>
              </a:rPr>
              <a:t>时间</a:t>
            </a:r>
          </a:p>
        </p:txBody>
      </p:sp>
      <p:sp>
        <p:nvSpPr>
          <p:cNvPr id="12293" name="Rectangle 7"/>
          <p:cNvSpPr>
            <a:spLocks noChangeArrowheads="1"/>
          </p:cNvSpPr>
          <p:nvPr/>
        </p:nvSpPr>
        <p:spPr bwMode="auto">
          <a:xfrm>
            <a:off x="1763713" y="2636838"/>
            <a:ext cx="287337" cy="1871662"/>
          </a:xfrm>
          <a:prstGeom prst="rect">
            <a:avLst/>
          </a:prstGeom>
          <a:solidFill>
            <a:srgbClr val="FFFF99"/>
          </a:solidFill>
          <a:ln w="9525">
            <a:noFill/>
            <a:miter lim="800000"/>
            <a:headEnd/>
            <a:tailEnd/>
          </a:ln>
        </p:spPr>
        <p:txBody>
          <a:bodyPr wrap="none" anchor="ctr"/>
          <a:lstStyle/>
          <a:p>
            <a:pPr algn="ctr"/>
            <a:r>
              <a:rPr lang="en-US" altLang="zh-CN" sz="2400">
                <a:solidFill>
                  <a:srgbClr val="333399"/>
                </a:solidFill>
              </a:rPr>
              <a:t>B</a:t>
            </a:r>
          </a:p>
        </p:txBody>
      </p:sp>
      <p:sp>
        <p:nvSpPr>
          <p:cNvPr id="12294" name="Rectangle 8"/>
          <p:cNvSpPr>
            <a:spLocks noChangeArrowheads="1"/>
          </p:cNvSpPr>
          <p:nvPr/>
        </p:nvSpPr>
        <p:spPr bwMode="auto">
          <a:xfrm>
            <a:off x="2052638" y="2636838"/>
            <a:ext cx="287337" cy="1871662"/>
          </a:xfrm>
          <a:prstGeom prst="rect">
            <a:avLst/>
          </a:prstGeom>
          <a:solidFill>
            <a:srgbClr val="FFCCFF"/>
          </a:solidFill>
          <a:ln w="9525">
            <a:noFill/>
            <a:miter lim="800000"/>
            <a:headEnd/>
            <a:tailEnd/>
          </a:ln>
        </p:spPr>
        <p:txBody>
          <a:bodyPr wrap="none" anchor="ctr"/>
          <a:lstStyle/>
          <a:p>
            <a:pPr algn="ctr"/>
            <a:r>
              <a:rPr lang="en-US" altLang="zh-CN" sz="2400">
                <a:solidFill>
                  <a:srgbClr val="333399"/>
                </a:solidFill>
              </a:rPr>
              <a:t>C</a:t>
            </a:r>
          </a:p>
        </p:txBody>
      </p:sp>
      <p:sp>
        <p:nvSpPr>
          <p:cNvPr id="12295" name="Rectangle 9"/>
          <p:cNvSpPr>
            <a:spLocks noChangeArrowheads="1"/>
          </p:cNvSpPr>
          <p:nvPr/>
        </p:nvSpPr>
        <p:spPr bwMode="auto">
          <a:xfrm>
            <a:off x="2339975" y="2636838"/>
            <a:ext cx="287338" cy="1871662"/>
          </a:xfrm>
          <a:prstGeom prst="rect">
            <a:avLst/>
          </a:prstGeom>
          <a:solidFill>
            <a:srgbClr val="66FF99"/>
          </a:solidFill>
          <a:ln w="9525">
            <a:noFill/>
            <a:miter lim="800000"/>
            <a:headEnd/>
            <a:tailEnd/>
          </a:ln>
        </p:spPr>
        <p:txBody>
          <a:bodyPr wrap="none" anchor="ctr"/>
          <a:lstStyle/>
          <a:p>
            <a:pPr algn="ctr"/>
            <a:r>
              <a:rPr lang="en-US" altLang="zh-CN" sz="2400">
                <a:solidFill>
                  <a:srgbClr val="333399"/>
                </a:solidFill>
              </a:rPr>
              <a:t>D</a:t>
            </a:r>
          </a:p>
        </p:txBody>
      </p:sp>
      <p:sp>
        <p:nvSpPr>
          <p:cNvPr id="12296" name="Rectangle 10"/>
          <p:cNvSpPr>
            <a:spLocks noChangeArrowheads="1"/>
          </p:cNvSpPr>
          <p:nvPr/>
        </p:nvSpPr>
        <p:spPr bwMode="auto">
          <a:xfrm>
            <a:off x="2916238" y="2636838"/>
            <a:ext cx="287337" cy="1871662"/>
          </a:xfrm>
          <a:prstGeom prst="rect">
            <a:avLst/>
          </a:prstGeom>
          <a:solidFill>
            <a:srgbClr val="FFFF99"/>
          </a:solidFill>
          <a:ln w="9525">
            <a:noFill/>
            <a:miter lim="800000"/>
            <a:headEnd/>
            <a:tailEnd/>
          </a:ln>
        </p:spPr>
        <p:txBody>
          <a:bodyPr wrap="none" anchor="ctr"/>
          <a:lstStyle/>
          <a:p>
            <a:pPr algn="ctr"/>
            <a:r>
              <a:rPr lang="en-US" altLang="zh-CN" sz="2400">
                <a:solidFill>
                  <a:srgbClr val="333399"/>
                </a:solidFill>
              </a:rPr>
              <a:t>B</a:t>
            </a:r>
          </a:p>
        </p:txBody>
      </p:sp>
      <p:sp>
        <p:nvSpPr>
          <p:cNvPr id="12297" name="Rectangle 11"/>
          <p:cNvSpPr>
            <a:spLocks noChangeArrowheads="1"/>
          </p:cNvSpPr>
          <p:nvPr/>
        </p:nvSpPr>
        <p:spPr bwMode="auto">
          <a:xfrm>
            <a:off x="3205163" y="2636838"/>
            <a:ext cx="287337" cy="1871662"/>
          </a:xfrm>
          <a:prstGeom prst="rect">
            <a:avLst/>
          </a:prstGeom>
          <a:solidFill>
            <a:srgbClr val="FFCCFF"/>
          </a:solidFill>
          <a:ln w="9525">
            <a:noFill/>
            <a:miter lim="800000"/>
            <a:headEnd/>
            <a:tailEnd/>
          </a:ln>
        </p:spPr>
        <p:txBody>
          <a:bodyPr wrap="none" anchor="ctr"/>
          <a:lstStyle/>
          <a:p>
            <a:pPr algn="ctr"/>
            <a:r>
              <a:rPr lang="en-US" altLang="zh-CN" sz="2400">
                <a:solidFill>
                  <a:srgbClr val="333399"/>
                </a:solidFill>
              </a:rPr>
              <a:t>C</a:t>
            </a:r>
          </a:p>
        </p:txBody>
      </p:sp>
      <p:sp>
        <p:nvSpPr>
          <p:cNvPr id="12298" name="Rectangle 12"/>
          <p:cNvSpPr>
            <a:spLocks noChangeArrowheads="1"/>
          </p:cNvSpPr>
          <p:nvPr/>
        </p:nvSpPr>
        <p:spPr bwMode="auto">
          <a:xfrm>
            <a:off x="3492500" y="2636838"/>
            <a:ext cx="287338" cy="1871662"/>
          </a:xfrm>
          <a:prstGeom prst="rect">
            <a:avLst/>
          </a:prstGeom>
          <a:solidFill>
            <a:srgbClr val="66FF99"/>
          </a:solidFill>
          <a:ln w="9525">
            <a:noFill/>
            <a:miter lim="800000"/>
            <a:headEnd/>
            <a:tailEnd/>
          </a:ln>
        </p:spPr>
        <p:txBody>
          <a:bodyPr wrap="none" anchor="ctr"/>
          <a:lstStyle/>
          <a:p>
            <a:pPr algn="ctr"/>
            <a:r>
              <a:rPr lang="en-US" altLang="zh-CN" sz="2400">
                <a:solidFill>
                  <a:srgbClr val="333399"/>
                </a:solidFill>
              </a:rPr>
              <a:t>D</a:t>
            </a:r>
          </a:p>
        </p:txBody>
      </p:sp>
      <p:sp>
        <p:nvSpPr>
          <p:cNvPr id="12299" name="Rectangle 13"/>
          <p:cNvSpPr>
            <a:spLocks noChangeArrowheads="1"/>
          </p:cNvSpPr>
          <p:nvPr/>
        </p:nvSpPr>
        <p:spPr bwMode="auto">
          <a:xfrm>
            <a:off x="4068763" y="2636838"/>
            <a:ext cx="287337" cy="1871662"/>
          </a:xfrm>
          <a:prstGeom prst="rect">
            <a:avLst/>
          </a:prstGeom>
          <a:solidFill>
            <a:srgbClr val="FFFF99"/>
          </a:solidFill>
          <a:ln w="9525">
            <a:noFill/>
            <a:miter lim="800000"/>
            <a:headEnd/>
            <a:tailEnd/>
          </a:ln>
        </p:spPr>
        <p:txBody>
          <a:bodyPr wrap="none" anchor="ctr"/>
          <a:lstStyle/>
          <a:p>
            <a:pPr algn="ctr"/>
            <a:r>
              <a:rPr lang="en-US" altLang="zh-CN" sz="2400">
                <a:solidFill>
                  <a:srgbClr val="333399"/>
                </a:solidFill>
              </a:rPr>
              <a:t>B</a:t>
            </a:r>
          </a:p>
        </p:txBody>
      </p:sp>
      <p:sp>
        <p:nvSpPr>
          <p:cNvPr id="12300" name="Rectangle 14"/>
          <p:cNvSpPr>
            <a:spLocks noChangeArrowheads="1"/>
          </p:cNvSpPr>
          <p:nvPr/>
        </p:nvSpPr>
        <p:spPr bwMode="auto">
          <a:xfrm>
            <a:off x="4357688" y="2636838"/>
            <a:ext cx="287337" cy="1871662"/>
          </a:xfrm>
          <a:prstGeom prst="rect">
            <a:avLst/>
          </a:prstGeom>
          <a:solidFill>
            <a:srgbClr val="FFCCFF"/>
          </a:solidFill>
          <a:ln w="9525">
            <a:noFill/>
            <a:miter lim="800000"/>
            <a:headEnd/>
            <a:tailEnd/>
          </a:ln>
        </p:spPr>
        <p:txBody>
          <a:bodyPr wrap="none" anchor="ctr"/>
          <a:lstStyle/>
          <a:p>
            <a:pPr algn="ctr"/>
            <a:r>
              <a:rPr lang="en-US" altLang="zh-CN" sz="2400">
                <a:solidFill>
                  <a:srgbClr val="333399"/>
                </a:solidFill>
              </a:rPr>
              <a:t>C</a:t>
            </a:r>
          </a:p>
        </p:txBody>
      </p:sp>
      <p:sp>
        <p:nvSpPr>
          <p:cNvPr id="12301" name="Rectangle 15"/>
          <p:cNvSpPr>
            <a:spLocks noChangeArrowheads="1"/>
          </p:cNvSpPr>
          <p:nvPr/>
        </p:nvSpPr>
        <p:spPr bwMode="auto">
          <a:xfrm>
            <a:off x="4645025" y="2636838"/>
            <a:ext cx="287338" cy="1871662"/>
          </a:xfrm>
          <a:prstGeom prst="rect">
            <a:avLst/>
          </a:prstGeom>
          <a:solidFill>
            <a:srgbClr val="66FF99"/>
          </a:solidFill>
          <a:ln w="9525">
            <a:noFill/>
            <a:miter lim="800000"/>
            <a:headEnd/>
            <a:tailEnd/>
          </a:ln>
        </p:spPr>
        <p:txBody>
          <a:bodyPr wrap="none" anchor="ctr"/>
          <a:lstStyle/>
          <a:p>
            <a:pPr algn="ctr"/>
            <a:r>
              <a:rPr lang="en-US" altLang="zh-CN" sz="2400">
                <a:solidFill>
                  <a:srgbClr val="333399"/>
                </a:solidFill>
              </a:rPr>
              <a:t>D</a:t>
            </a:r>
          </a:p>
        </p:txBody>
      </p:sp>
      <p:sp>
        <p:nvSpPr>
          <p:cNvPr id="12302" name="Rectangle 16"/>
          <p:cNvSpPr>
            <a:spLocks noChangeArrowheads="1"/>
          </p:cNvSpPr>
          <p:nvPr/>
        </p:nvSpPr>
        <p:spPr bwMode="auto">
          <a:xfrm>
            <a:off x="5221288" y="2636838"/>
            <a:ext cx="287337" cy="1871662"/>
          </a:xfrm>
          <a:prstGeom prst="rect">
            <a:avLst/>
          </a:prstGeom>
          <a:solidFill>
            <a:srgbClr val="FFFF99"/>
          </a:solidFill>
          <a:ln w="9525">
            <a:noFill/>
            <a:miter lim="800000"/>
            <a:headEnd/>
            <a:tailEnd/>
          </a:ln>
        </p:spPr>
        <p:txBody>
          <a:bodyPr wrap="none" anchor="ctr"/>
          <a:lstStyle/>
          <a:p>
            <a:pPr algn="ctr"/>
            <a:r>
              <a:rPr lang="en-US" altLang="zh-CN" sz="2400">
                <a:solidFill>
                  <a:srgbClr val="333399"/>
                </a:solidFill>
              </a:rPr>
              <a:t>B</a:t>
            </a:r>
          </a:p>
        </p:txBody>
      </p:sp>
      <p:sp>
        <p:nvSpPr>
          <p:cNvPr id="12303" name="Rectangle 17"/>
          <p:cNvSpPr>
            <a:spLocks noChangeArrowheads="1"/>
          </p:cNvSpPr>
          <p:nvPr/>
        </p:nvSpPr>
        <p:spPr bwMode="auto">
          <a:xfrm>
            <a:off x="5510213" y="2636838"/>
            <a:ext cx="287337" cy="1871662"/>
          </a:xfrm>
          <a:prstGeom prst="rect">
            <a:avLst/>
          </a:prstGeom>
          <a:solidFill>
            <a:srgbClr val="FFCCFF"/>
          </a:solidFill>
          <a:ln w="9525">
            <a:noFill/>
            <a:miter lim="800000"/>
            <a:headEnd/>
            <a:tailEnd/>
          </a:ln>
        </p:spPr>
        <p:txBody>
          <a:bodyPr wrap="none" anchor="ctr"/>
          <a:lstStyle/>
          <a:p>
            <a:pPr algn="ctr"/>
            <a:r>
              <a:rPr lang="en-US" altLang="zh-CN" sz="2400">
                <a:solidFill>
                  <a:srgbClr val="333399"/>
                </a:solidFill>
              </a:rPr>
              <a:t>C</a:t>
            </a:r>
          </a:p>
        </p:txBody>
      </p:sp>
      <p:sp>
        <p:nvSpPr>
          <p:cNvPr id="12304" name="Rectangle 18"/>
          <p:cNvSpPr>
            <a:spLocks noChangeArrowheads="1"/>
          </p:cNvSpPr>
          <p:nvPr/>
        </p:nvSpPr>
        <p:spPr bwMode="auto">
          <a:xfrm>
            <a:off x="5797550" y="2636838"/>
            <a:ext cx="287338" cy="1871662"/>
          </a:xfrm>
          <a:prstGeom prst="rect">
            <a:avLst/>
          </a:prstGeom>
          <a:solidFill>
            <a:srgbClr val="66FF99"/>
          </a:solidFill>
          <a:ln w="9525">
            <a:noFill/>
            <a:miter lim="800000"/>
            <a:headEnd/>
            <a:tailEnd/>
          </a:ln>
        </p:spPr>
        <p:txBody>
          <a:bodyPr wrap="none" anchor="ctr"/>
          <a:lstStyle/>
          <a:p>
            <a:pPr algn="ctr"/>
            <a:r>
              <a:rPr lang="en-US" altLang="zh-CN" sz="2400">
                <a:solidFill>
                  <a:srgbClr val="333399"/>
                </a:solidFill>
              </a:rPr>
              <a:t>D</a:t>
            </a:r>
          </a:p>
        </p:txBody>
      </p:sp>
      <p:grpSp>
        <p:nvGrpSpPr>
          <p:cNvPr id="2" name="Group 19"/>
          <p:cNvGrpSpPr>
            <a:grpSpLocks/>
          </p:cNvGrpSpPr>
          <p:nvPr/>
        </p:nvGrpSpPr>
        <p:grpSpPr bwMode="auto">
          <a:xfrm>
            <a:off x="1476375" y="2636838"/>
            <a:ext cx="3744913" cy="1871662"/>
            <a:chOff x="930" y="1661"/>
            <a:chExt cx="2359" cy="1179"/>
          </a:xfrm>
        </p:grpSpPr>
        <p:sp>
          <p:nvSpPr>
            <p:cNvPr id="12336" name="Rectangle 20"/>
            <p:cNvSpPr>
              <a:spLocks noChangeArrowheads="1"/>
            </p:cNvSpPr>
            <p:nvPr/>
          </p:nvSpPr>
          <p:spPr bwMode="auto">
            <a:xfrm>
              <a:off x="930" y="1661"/>
              <a:ext cx="181" cy="1179"/>
            </a:xfrm>
            <a:prstGeom prst="rect">
              <a:avLst/>
            </a:prstGeom>
            <a:solidFill>
              <a:srgbClr val="CCECFF"/>
            </a:solidFill>
            <a:ln w="9525">
              <a:noFill/>
              <a:miter lim="800000"/>
              <a:headEnd/>
              <a:tailEnd/>
            </a:ln>
          </p:spPr>
          <p:txBody>
            <a:bodyPr wrap="none" anchor="ctr"/>
            <a:lstStyle/>
            <a:p>
              <a:pPr algn="ctr"/>
              <a:r>
                <a:rPr lang="en-US" altLang="zh-CN" sz="2400">
                  <a:solidFill>
                    <a:srgbClr val="333399"/>
                  </a:solidFill>
                </a:rPr>
                <a:t>A</a:t>
              </a:r>
            </a:p>
          </p:txBody>
        </p:sp>
        <p:sp>
          <p:nvSpPr>
            <p:cNvPr id="12337" name="Rectangle 21"/>
            <p:cNvSpPr>
              <a:spLocks noChangeArrowheads="1"/>
            </p:cNvSpPr>
            <p:nvPr/>
          </p:nvSpPr>
          <p:spPr bwMode="auto">
            <a:xfrm>
              <a:off x="1656" y="1661"/>
              <a:ext cx="181" cy="1179"/>
            </a:xfrm>
            <a:prstGeom prst="rect">
              <a:avLst/>
            </a:prstGeom>
            <a:solidFill>
              <a:srgbClr val="CCECFF"/>
            </a:solidFill>
            <a:ln w="9525">
              <a:noFill/>
              <a:miter lim="800000"/>
              <a:headEnd/>
              <a:tailEnd/>
            </a:ln>
          </p:spPr>
          <p:txBody>
            <a:bodyPr wrap="none" anchor="ctr"/>
            <a:lstStyle/>
            <a:p>
              <a:pPr algn="ctr"/>
              <a:r>
                <a:rPr lang="en-US" altLang="zh-CN" sz="2400">
                  <a:solidFill>
                    <a:srgbClr val="333399"/>
                  </a:solidFill>
                </a:rPr>
                <a:t>A</a:t>
              </a:r>
            </a:p>
          </p:txBody>
        </p:sp>
        <p:sp>
          <p:nvSpPr>
            <p:cNvPr id="12338" name="Rectangle 22"/>
            <p:cNvSpPr>
              <a:spLocks noChangeArrowheads="1"/>
            </p:cNvSpPr>
            <p:nvPr/>
          </p:nvSpPr>
          <p:spPr bwMode="auto">
            <a:xfrm>
              <a:off x="2382" y="1661"/>
              <a:ext cx="181" cy="1179"/>
            </a:xfrm>
            <a:prstGeom prst="rect">
              <a:avLst/>
            </a:prstGeom>
            <a:solidFill>
              <a:srgbClr val="CCECFF"/>
            </a:solidFill>
            <a:ln w="9525">
              <a:noFill/>
              <a:miter lim="800000"/>
              <a:headEnd/>
              <a:tailEnd/>
            </a:ln>
          </p:spPr>
          <p:txBody>
            <a:bodyPr wrap="none" anchor="ctr"/>
            <a:lstStyle/>
            <a:p>
              <a:pPr algn="ctr"/>
              <a:r>
                <a:rPr lang="en-US" altLang="zh-CN" sz="2400">
                  <a:solidFill>
                    <a:srgbClr val="333399"/>
                  </a:solidFill>
                </a:rPr>
                <a:t>A</a:t>
              </a:r>
            </a:p>
          </p:txBody>
        </p:sp>
        <p:sp>
          <p:nvSpPr>
            <p:cNvPr id="12339" name="Rectangle 23"/>
            <p:cNvSpPr>
              <a:spLocks noChangeArrowheads="1"/>
            </p:cNvSpPr>
            <p:nvPr/>
          </p:nvSpPr>
          <p:spPr bwMode="auto">
            <a:xfrm>
              <a:off x="3108" y="1661"/>
              <a:ext cx="181" cy="1179"/>
            </a:xfrm>
            <a:prstGeom prst="rect">
              <a:avLst/>
            </a:prstGeom>
            <a:solidFill>
              <a:srgbClr val="CCECFF"/>
            </a:solidFill>
            <a:ln w="9525">
              <a:noFill/>
              <a:miter lim="800000"/>
              <a:headEnd/>
              <a:tailEnd/>
            </a:ln>
          </p:spPr>
          <p:txBody>
            <a:bodyPr wrap="none" anchor="ctr"/>
            <a:lstStyle/>
            <a:p>
              <a:pPr algn="ctr"/>
              <a:r>
                <a:rPr lang="en-US" altLang="zh-CN" sz="2400">
                  <a:solidFill>
                    <a:srgbClr val="333399"/>
                  </a:solidFill>
                </a:rPr>
                <a:t>A</a:t>
              </a:r>
            </a:p>
          </p:txBody>
        </p:sp>
      </p:grpSp>
      <p:sp>
        <p:nvSpPr>
          <p:cNvPr id="12306" name="Text Box 24"/>
          <p:cNvSpPr txBox="1">
            <a:spLocks noChangeArrowheads="1"/>
          </p:cNvSpPr>
          <p:nvPr/>
        </p:nvSpPr>
        <p:spPr bwMode="auto">
          <a:xfrm>
            <a:off x="5292725" y="2133600"/>
            <a:ext cx="2913063" cy="641350"/>
          </a:xfrm>
          <a:prstGeom prst="rect">
            <a:avLst/>
          </a:prstGeom>
          <a:noFill/>
          <a:ln w="9525">
            <a:noFill/>
            <a:miter lim="800000"/>
            <a:headEnd/>
            <a:tailEnd/>
          </a:ln>
        </p:spPr>
        <p:txBody>
          <a:bodyPr>
            <a:spAutoFit/>
          </a:bodyPr>
          <a:lstStyle/>
          <a:p>
            <a:pPr algn="ctr">
              <a:lnSpc>
                <a:spcPct val="90000"/>
              </a:lnSpc>
            </a:pPr>
            <a:r>
              <a:rPr kumimoji="1" lang="en-US" altLang="zh-CN" sz="2000">
                <a:solidFill>
                  <a:srgbClr val="333399"/>
                </a:solidFill>
                <a:ea typeface="黑体" pitchFamily="2" charset="-122"/>
              </a:rPr>
              <a:t>A </a:t>
            </a:r>
            <a:r>
              <a:rPr kumimoji="1" lang="zh-CN" altLang="en-US" sz="2000">
                <a:solidFill>
                  <a:srgbClr val="333399"/>
                </a:solidFill>
                <a:ea typeface="黑体" pitchFamily="2" charset="-122"/>
              </a:rPr>
              <a:t>在</a:t>
            </a:r>
            <a:r>
              <a:rPr kumimoji="1" lang="zh-CN" altLang="en-US" sz="1400">
                <a:solidFill>
                  <a:srgbClr val="333399"/>
                </a:solidFill>
                <a:ea typeface="黑体" pitchFamily="2" charset="-122"/>
              </a:rPr>
              <a:t> </a:t>
            </a:r>
            <a:r>
              <a:rPr kumimoji="1" lang="en-US" altLang="zh-CN" sz="2000">
                <a:solidFill>
                  <a:srgbClr val="333399"/>
                </a:solidFill>
                <a:ea typeface="黑体" pitchFamily="2" charset="-122"/>
              </a:rPr>
              <a:t>TDM</a:t>
            </a:r>
            <a:r>
              <a:rPr kumimoji="1" lang="en-US" altLang="zh-CN" sz="1400">
                <a:solidFill>
                  <a:srgbClr val="333399"/>
                </a:solidFill>
                <a:ea typeface="黑体" pitchFamily="2" charset="-122"/>
              </a:rPr>
              <a:t> </a:t>
            </a:r>
            <a:r>
              <a:rPr kumimoji="1" lang="zh-CN" altLang="en-US" sz="2000">
                <a:solidFill>
                  <a:srgbClr val="333399"/>
                </a:solidFill>
                <a:ea typeface="黑体" pitchFamily="2" charset="-122"/>
              </a:rPr>
              <a:t>帧中</a:t>
            </a:r>
          </a:p>
          <a:p>
            <a:pPr algn="ctr">
              <a:lnSpc>
                <a:spcPct val="90000"/>
              </a:lnSpc>
            </a:pPr>
            <a:r>
              <a:rPr kumimoji="1" lang="zh-CN" altLang="en-US" sz="2000">
                <a:solidFill>
                  <a:srgbClr val="333399"/>
                </a:solidFill>
                <a:ea typeface="黑体" pitchFamily="2" charset="-122"/>
              </a:rPr>
              <a:t>的位置不变</a:t>
            </a:r>
          </a:p>
        </p:txBody>
      </p:sp>
      <p:sp>
        <p:nvSpPr>
          <p:cNvPr id="12307" name="Line 25"/>
          <p:cNvSpPr>
            <a:spLocks noChangeShapeType="1"/>
          </p:cNvSpPr>
          <p:nvPr/>
        </p:nvSpPr>
        <p:spPr bwMode="auto">
          <a:xfrm>
            <a:off x="1619250" y="2276475"/>
            <a:ext cx="4098925" cy="0"/>
          </a:xfrm>
          <a:prstGeom prst="line">
            <a:avLst/>
          </a:prstGeom>
          <a:noFill/>
          <a:ln w="28575">
            <a:solidFill>
              <a:srgbClr val="333399"/>
            </a:solidFill>
            <a:round/>
            <a:headEnd/>
            <a:tailEnd/>
          </a:ln>
        </p:spPr>
        <p:txBody>
          <a:bodyPr/>
          <a:lstStyle/>
          <a:p>
            <a:endParaRPr lang="zh-CN" altLang="en-US"/>
          </a:p>
        </p:txBody>
      </p:sp>
      <p:sp>
        <p:nvSpPr>
          <p:cNvPr id="12308" name="Line 26"/>
          <p:cNvSpPr>
            <a:spLocks noChangeShapeType="1"/>
          </p:cNvSpPr>
          <p:nvPr/>
        </p:nvSpPr>
        <p:spPr bwMode="auto">
          <a:xfrm>
            <a:off x="1619250" y="2276475"/>
            <a:ext cx="0" cy="288925"/>
          </a:xfrm>
          <a:prstGeom prst="line">
            <a:avLst/>
          </a:prstGeom>
          <a:noFill/>
          <a:ln w="28575">
            <a:solidFill>
              <a:srgbClr val="333399"/>
            </a:solidFill>
            <a:round/>
            <a:headEnd/>
            <a:tailEnd type="triangle" w="med" len="med"/>
          </a:ln>
        </p:spPr>
        <p:txBody>
          <a:bodyPr/>
          <a:lstStyle/>
          <a:p>
            <a:endParaRPr lang="zh-CN" altLang="en-US"/>
          </a:p>
        </p:txBody>
      </p:sp>
      <p:sp>
        <p:nvSpPr>
          <p:cNvPr id="12309" name="Line 27"/>
          <p:cNvSpPr>
            <a:spLocks noChangeShapeType="1"/>
          </p:cNvSpPr>
          <p:nvPr/>
        </p:nvSpPr>
        <p:spPr bwMode="auto">
          <a:xfrm>
            <a:off x="2765425" y="2276475"/>
            <a:ext cx="0" cy="288925"/>
          </a:xfrm>
          <a:prstGeom prst="line">
            <a:avLst/>
          </a:prstGeom>
          <a:noFill/>
          <a:ln w="28575">
            <a:solidFill>
              <a:srgbClr val="333399"/>
            </a:solidFill>
            <a:round/>
            <a:headEnd/>
            <a:tailEnd type="triangle" w="med" len="med"/>
          </a:ln>
        </p:spPr>
        <p:txBody>
          <a:bodyPr/>
          <a:lstStyle/>
          <a:p>
            <a:endParaRPr lang="zh-CN" altLang="en-US"/>
          </a:p>
        </p:txBody>
      </p:sp>
      <p:sp>
        <p:nvSpPr>
          <p:cNvPr id="12310" name="Line 28"/>
          <p:cNvSpPr>
            <a:spLocks noChangeShapeType="1"/>
          </p:cNvSpPr>
          <p:nvPr/>
        </p:nvSpPr>
        <p:spPr bwMode="auto">
          <a:xfrm>
            <a:off x="3913188" y="2276475"/>
            <a:ext cx="0" cy="288925"/>
          </a:xfrm>
          <a:prstGeom prst="line">
            <a:avLst/>
          </a:prstGeom>
          <a:noFill/>
          <a:ln w="28575">
            <a:solidFill>
              <a:srgbClr val="333399"/>
            </a:solidFill>
            <a:round/>
            <a:headEnd/>
            <a:tailEnd type="triangle" w="med" len="med"/>
          </a:ln>
        </p:spPr>
        <p:txBody>
          <a:bodyPr/>
          <a:lstStyle/>
          <a:p>
            <a:endParaRPr lang="zh-CN" altLang="en-US"/>
          </a:p>
        </p:txBody>
      </p:sp>
      <p:sp>
        <p:nvSpPr>
          <p:cNvPr id="12311" name="Line 29"/>
          <p:cNvSpPr>
            <a:spLocks noChangeShapeType="1"/>
          </p:cNvSpPr>
          <p:nvPr/>
        </p:nvSpPr>
        <p:spPr bwMode="auto">
          <a:xfrm>
            <a:off x="5059363" y="2276475"/>
            <a:ext cx="0" cy="288925"/>
          </a:xfrm>
          <a:prstGeom prst="line">
            <a:avLst/>
          </a:prstGeom>
          <a:noFill/>
          <a:ln w="28575">
            <a:solidFill>
              <a:srgbClr val="333399"/>
            </a:solidFill>
            <a:round/>
            <a:headEnd/>
            <a:tailEnd type="triangle" w="med" len="med"/>
          </a:ln>
        </p:spPr>
        <p:txBody>
          <a:bodyPr/>
          <a:lstStyle/>
          <a:p>
            <a:endParaRPr lang="zh-CN" altLang="en-US"/>
          </a:p>
        </p:txBody>
      </p:sp>
      <p:grpSp>
        <p:nvGrpSpPr>
          <p:cNvPr id="3" name="Group 30"/>
          <p:cNvGrpSpPr>
            <a:grpSpLocks/>
          </p:cNvGrpSpPr>
          <p:nvPr/>
        </p:nvGrpSpPr>
        <p:grpSpPr bwMode="auto">
          <a:xfrm>
            <a:off x="1476375" y="4581525"/>
            <a:ext cx="1150938" cy="509588"/>
            <a:chOff x="930" y="2886"/>
            <a:chExt cx="725" cy="321"/>
          </a:xfrm>
        </p:grpSpPr>
        <p:sp>
          <p:nvSpPr>
            <p:cNvPr id="12334" name="Text Box 31"/>
            <p:cNvSpPr txBox="1">
              <a:spLocks noChangeArrowheads="1"/>
            </p:cNvSpPr>
            <p:nvPr/>
          </p:nvSpPr>
          <p:spPr bwMode="auto">
            <a:xfrm>
              <a:off x="975"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2335"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grpSp>
        <p:nvGrpSpPr>
          <p:cNvPr id="4" name="Group 33"/>
          <p:cNvGrpSpPr>
            <a:grpSpLocks/>
          </p:cNvGrpSpPr>
          <p:nvPr/>
        </p:nvGrpSpPr>
        <p:grpSpPr bwMode="auto">
          <a:xfrm>
            <a:off x="2627313" y="4581525"/>
            <a:ext cx="1150937" cy="509588"/>
            <a:chOff x="1655" y="2886"/>
            <a:chExt cx="725" cy="321"/>
          </a:xfrm>
        </p:grpSpPr>
        <p:sp>
          <p:nvSpPr>
            <p:cNvPr id="12332" name="Text Box 34"/>
            <p:cNvSpPr txBox="1">
              <a:spLocks noChangeArrowheads="1"/>
            </p:cNvSpPr>
            <p:nvPr/>
          </p:nvSpPr>
          <p:spPr bwMode="auto">
            <a:xfrm>
              <a:off x="1700"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2333"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grpSp>
        <p:nvGrpSpPr>
          <p:cNvPr id="5" name="Group 36"/>
          <p:cNvGrpSpPr>
            <a:grpSpLocks/>
          </p:cNvGrpSpPr>
          <p:nvPr/>
        </p:nvGrpSpPr>
        <p:grpSpPr bwMode="auto">
          <a:xfrm>
            <a:off x="3778250" y="4581525"/>
            <a:ext cx="1150938" cy="509588"/>
            <a:chOff x="2380" y="2886"/>
            <a:chExt cx="725" cy="321"/>
          </a:xfrm>
        </p:grpSpPr>
        <p:sp>
          <p:nvSpPr>
            <p:cNvPr id="12330" name="Text Box 37"/>
            <p:cNvSpPr txBox="1">
              <a:spLocks noChangeArrowheads="1"/>
            </p:cNvSpPr>
            <p:nvPr/>
          </p:nvSpPr>
          <p:spPr bwMode="auto">
            <a:xfrm>
              <a:off x="2426"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2331"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grpSp>
        <p:nvGrpSpPr>
          <p:cNvPr id="6" name="Group 39"/>
          <p:cNvGrpSpPr>
            <a:grpSpLocks/>
          </p:cNvGrpSpPr>
          <p:nvPr/>
        </p:nvGrpSpPr>
        <p:grpSpPr bwMode="auto">
          <a:xfrm>
            <a:off x="4929188" y="4581525"/>
            <a:ext cx="1150937" cy="509588"/>
            <a:chOff x="3105" y="2886"/>
            <a:chExt cx="725" cy="321"/>
          </a:xfrm>
        </p:grpSpPr>
        <p:sp>
          <p:nvSpPr>
            <p:cNvPr id="12328" name="Text Box 40"/>
            <p:cNvSpPr txBox="1">
              <a:spLocks noChangeArrowheads="1"/>
            </p:cNvSpPr>
            <p:nvPr/>
          </p:nvSpPr>
          <p:spPr bwMode="auto">
            <a:xfrm>
              <a:off x="3152"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2329"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sp>
        <p:nvSpPr>
          <p:cNvPr id="12316" name="Rectangle 42"/>
          <p:cNvSpPr>
            <a:spLocks noChangeArrowheads="1"/>
          </p:cNvSpPr>
          <p:nvPr/>
        </p:nvSpPr>
        <p:spPr bwMode="auto">
          <a:xfrm>
            <a:off x="6442075" y="3322638"/>
            <a:ext cx="43497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solidFill>
                  <a:srgbClr val="333399"/>
                </a:solidFill>
                <a:latin typeface="Times New Roman" pitchFamily="18" charset="0"/>
              </a:rPr>
              <a:t>…</a:t>
            </a:r>
          </a:p>
        </p:txBody>
      </p:sp>
      <p:sp>
        <p:nvSpPr>
          <p:cNvPr id="12317" name="Line 43"/>
          <p:cNvSpPr>
            <a:spLocks noChangeShapeType="1"/>
          </p:cNvSpPr>
          <p:nvPr/>
        </p:nvSpPr>
        <p:spPr bwMode="auto">
          <a:xfrm rot="-5400000">
            <a:off x="-7938" y="3668713"/>
            <a:ext cx="2968625" cy="0"/>
          </a:xfrm>
          <a:prstGeom prst="line">
            <a:avLst/>
          </a:prstGeom>
          <a:noFill/>
          <a:ln w="28575">
            <a:solidFill>
              <a:srgbClr val="333399"/>
            </a:solidFill>
            <a:round/>
            <a:headEnd/>
            <a:tailEnd type="triangle" w="sm" len="med"/>
          </a:ln>
        </p:spPr>
        <p:txBody>
          <a:bodyPr wrap="none" anchor="ctr"/>
          <a:lstStyle/>
          <a:p>
            <a:endParaRPr lang="zh-CN" altLang="en-US"/>
          </a:p>
        </p:txBody>
      </p:sp>
      <p:grpSp>
        <p:nvGrpSpPr>
          <p:cNvPr id="7" name="Group 44"/>
          <p:cNvGrpSpPr>
            <a:grpSpLocks/>
          </p:cNvGrpSpPr>
          <p:nvPr/>
        </p:nvGrpSpPr>
        <p:grpSpPr bwMode="auto">
          <a:xfrm>
            <a:off x="6084888" y="4581525"/>
            <a:ext cx="1150937" cy="509588"/>
            <a:chOff x="3105" y="2886"/>
            <a:chExt cx="725" cy="321"/>
          </a:xfrm>
        </p:grpSpPr>
        <p:sp>
          <p:nvSpPr>
            <p:cNvPr id="12326" name="Text Box 45"/>
            <p:cNvSpPr txBox="1">
              <a:spLocks noChangeArrowheads="1"/>
            </p:cNvSpPr>
            <p:nvPr/>
          </p:nvSpPr>
          <p:spPr bwMode="auto">
            <a:xfrm>
              <a:off x="3152"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2327"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grpSp>
        <p:nvGrpSpPr>
          <p:cNvPr id="8" name="Group 47"/>
          <p:cNvGrpSpPr>
            <a:grpSpLocks/>
          </p:cNvGrpSpPr>
          <p:nvPr/>
        </p:nvGrpSpPr>
        <p:grpSpPr bwMode="auto">
          <a:xfrm>
            <a:off x="2627313" y="2492375"/>
            <a:ext cx="4610100" cy="2376488"/>
            <a:chOff x="1655" y="1570"/>
            <a:chExt cx="2904" cy="1497"/>
          </a:xfrm>
        </p:grpSpPr>
        <p:sp>
          <p:nvSpPr>
            <p:cNvPr id="12321" name="Line 48"/>
            <p:cNvSpPr>
              <a:spLocks noChangeShapeType="1"/>
            </p:cNvSpPr>
            <p:nvPr/>
          </p:nvSpPr>
          <p:spPr bwMode="auto">
            <a:xfrm>
              <a:off x="1655" y="1570"/>
              <a:ext cx="0" cy="1497"/>
            </a:xfrm>
            <a:prstGeom prst="line">
              <a:avLst/>
            </a:prstGeom>
            <a:noFill/>
            <a:ln w="28575">
              <a:solidFill>
                <a:schemeClr val="hlink"/>
              </a:solidFill>
              <a:prstDash val="dash"/>
              <a:round/>
              <a:headEnd/>
              <a:tailEnd/>
            </a:ln>
          </p:spPr>
          <p:txBody>
            <a:bodyPr/>
            <a:lstStyle/>
            <a:p>
              <a:endParaRPr lang="zh-CN" altLang="en-US"/>
            </a:p>
          </p:txBody>
        </p:sp>
        <p:sp>
          <p:nvSpPr>
            <p:cNvPr id="12322" name="Line 49"/>
            <p:cNvSpPr>
              <a:spLocks noChangeShapeType="1"/>
            </p:cNvSpPr>
            <p:nvPr/>
          </p:nvSpPr>
          <p:spPr bwMode="auto">
            <a:xfrm>
              <a:off x="2381" y="1570"/>
              <a:ext cx="0" cy="1497"/>
            </a:xfrm>
            <a:prstGeom prst="line">
              <a:avLst/>
            </a:prstGeom>
            <a:noFill/>
            <a:ln w="28575">
              <a:solidFill>
                <a:schemeClr val="hlink"/>
              </a:solidFill>
              <a:prstDash val="dash"/>
              <a:round/>
              <a:headEnd/>
              <a:tailEnd/>
            </a:ln>
          </p:spPr>
          <p:txBody>
            <a:bodyPr/>
            <a:lstStyle/>
            <a:p>
              <a:endParaRPr lang="zh-CN" altLang="en-US"/>
            </a:p>
          </p:txBody>
        </p:sp>
        <p:sp>
          <p:nvSpPr>
            <p:cNvPr id="12323" name="Line 50"/>
            <p:cNvSpPr>
              <a:spLocks noChangeShapeType="1"/>
            </p:cNvSpPr>
            <p:nvPr/>
          </p:nvSpPr>
          <p:spPr bwMode="auto">
            <a:xfrm>
              <a:off x="3107" y="1570"/>
              <a:ext cx="0" cy="1497"/>
            </a:xfrm>
            <a:prstGeom prst="line">
              <a:avLst/>
            </a:prstGeom>
            <a:noFill/>
            <a:ln w="28575">
              <a:solidFill>
                <a:schemeClr val="hlink"/>
              </a:solidFill>
              <a:prstDash val="dash"/>
              <a:round/>
              <a:headEnd/>
              <a:tailEnd/>
            </a:ln>
          </p:spPr>
          <p:txBody>
            <a:bodyPr/>
            <a:lstStyle/>
            <a:p>
              <a:endParaRPr lang="zh-CN" altLang="en-US"/>
            </a:p>
          </p:txBody>
        </p:sp>
        <p:sp>
          <p:nvSpPr>
            <p:cNvPr id="12324" name="Line 51"/>
            <p:cNvSpPr>
              <a:spLocks noChangeShapeType="1"/>
            </p:cNvSpPr>
            <p:nvPr/>
          </p:nvSpPr>
          <p:spPr bwMode="auto">
            <a:xfrm>
              <a:off x="3833" y="1570"/>
              <a:ext cx="0" cy="1497"/>
            </a:xfrm>
            <a:prstGeom prst="line">
              <a:avLst/>
            </a:prstGeom>
            <a:noFill/>
            <a:ln w="28575">
              <a:solidFill>
                <a:schemeClr val="hlink"/>
              </a:solidFill>
              <a:prstDash val="dash"/>
              <a:round/>
              <a:headEnd/>
              <a:tailEnd/>
            </a:ln>
          </p:spPr>
          <p:txBody>
            <a:bodyPr/>
            <a:lstStyle/>
            <a:p>
              <a:endParaRPr lang="zh-CN" altLang="en-US"/>
            </a:p>
          </p:txBody>
        </p:sp>
        <p:sp>
          <p:nvSpPr>
            <p:cNvPr id="12325" name="Line 52"/>
            <p:cNvSpPr>
              <a:spLocks noChangeShapeType="1"/>
            </p:cNvSpPr>
            <p:nvPr/>
          </p:nvSpPr>
          <p:spPr bwMode="auto">
            <a:xfrm>
              <a:off x="4559" y="1570"/>
              <a:ext cx="0" cy="1497"/>
            </a:xfrm>
            <a:prstGeom prst="line">
              <a:avLst/>
            </a:prstGeom>
            <a:noFill/>
            <a:ln w="28575">
              <a:solidFill>
                <a:schemeClr val="hlink"/>
              </a:solidFill>
              <a:prstDash val="dash"/>
              <a:round/>
              <a:headEnd/>
              <a:tailEnd/>
            </a:ln>
          </p:spPr>
          <p:txBody>
            <a:bodyPr/>
            <a:lstStyle/>
            <a:p>
              <a:endParaRPr lang="zh-CN" altLang="en-US"/>
            </a:p>
          </p:txBody>
        </p:sp>
      </p:grpSp>
      <p:pic>
        <p:nvPicPr>
          <p:cNvPr id="52"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3" name="组合 14"/>
          <p:cNvGrpSpPr/>
          <p:nvPr/>
        </p:nvGrpSpPr>
        <p:grpSpPr>
          <a:xfrm>
            <a:off x="4874346" y="0"/>
            <a:ext cx="4269654" cy="430887"/>
            <a:chOff x="4874346" y="0"/>
            <a:chExt cx="4269654" cy="430887"/>
          </a:xfrm>
        </p:grpSpPr>
        <p:sp>
          <p:nvSpPr>
            <p:cNvPr id="54" name="TextBox 53"/>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55"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6" name="直接连接符 9"/>
          <p:cNvCxnSpPr/>
          <p:nvPr/>
        </p:nvCxnSpPr>
        <p:spPr>
          <a:xfrm>
            <a:off x="323528" y="90872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5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5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
                                        </p:tgtEl>
                                        <p:attrNameLst>
                                          <p:attrName>style.visibility</p:attrName>
                                        </p:attrNameLst>
                                      </p:cBhvr>
                                      <p:tavLst>
                                        <p:tav tm="0">
                                          <p:val>
                                            <p:strVal val="hidden"/>
                                          </p:val>
                                        </p:tav>
                                        <p:tav tm="50000">
                                          <p:val>
                                            <p:strVal val="visible"/>
                                          </p:val>
                                        </p:tav>
                                      </p:tavLst>
                                    </p:anim>
                                  </p:childTnLst>
                                </p:cTn>
                              </p:par>
                            </p:childTnLst>
                          </p:cTn>
                        </p:par>
                        <p:par>
                          <p:cTn id="22" fill="hold">
                            <p:stCondLst>
                              <p:cond delay="4000"/>
                            </p:stCondLst>
                            <p:childTnLst>
                              <p:par>
                                <p:cTn id="23" presetID="1" presetClass="entr" presetSubtype="0" fill="hold" nodeType="afterEffect">
                                  <p:stCondLst>
                                    <p:cond delay="50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Line 5"/>
          <p:cNvSpPr>
            <a:spLocks noChangeShapeType="1"/>
          </p:cNvSpPr>
          <p:nvPr/>
        </p:nvSpPr>
        <p:spPr bwMode="auto">
          <a:xfrm flipV="1">
            <a:off x="1476375" y="5146675"/>
            <a:ext cx="6116638" cy="11113"/>
          </a:xfrm>
          <a:prstGeom prst="line">
            <a:avLst/>
          </a:prstGeom>
          <a:noFill/>
          <a:ln w="28575">
            <a:solidFill>
              <a:srgbClr val="333399"/>
            </a:solidFill>
            <a:round/>
            <a:headEnd/>
            <a:tailEnd type="triangle" w="sm" len="med"/>
          </a:ln>
        </p:spPr>
        <p:txBody>
          <a:bodyPr wrap="none" anchor="ctr"/>
          <a:lstStyle/>
          <a:p>
            <a:endParaRPr lang="zh-CN" altLang="en-US"/>
          </a:p>
        </p:txBody>
      </p:sp>
      <p:sp>
        <p:nvSpPr>
          <p:cNvPr id="13316" name="Text Box 6"/>
          <p:cNvSpPr txBox="1">
            <a:spLocks noChangeArrowheads="1"/>
          </p:cNvSpPr>
          <p:nvPr/>
        </p:nvSpPr>
        <p:spPr bwMode="auto">
          <a:xfrm>
            <a:off x="784225" y="2012950"/>
            <a:ext cx="692150" cy="366713"/>
          </a:xfrm>
          <a:prstGeom prst="rect">
            <a:avLst/>
          </a:prstGeom>
          <a:noFill/>
          <a:ln w="9525">
            <a:noFill/>
            <a:miter lim="800000"/>
            <a:headEnd/>
            <a:tailEnd/>
          </a:ln>
        </p:spPr>
        <p:txBody>
          <a:bodyPr wrap="none">
            <a:spAutoFit/>
          </a:bodyPr>
          <a:lstStyle/>
          <a:p>
            <a:pPr>
              <a:lnSpc>
                <a:spcPct val="90000"/>
              </a:lnSpc>
            </a:pPr>
            <a:r>
              <a:rPr kumimoji="1" lang="zh-CN" altLang="en-US" sz="2000">
                <a:solidFill>
                  <a:srgbClr val="333399"/>
                </a:solidFill>
                <a:latin typeface="Times New Roman" pitchFamily="18" charset="0"/>
                <a:ea typeface="黑体" pitchFamily="2" charset="-122"/>
              </a:rPr>
              <a:t>频率</a:t>
            </a:r>
          </a:p>
        </p:txBody>
      </p:sp>
      <p:sp>
        <p:nvSpPr>
          <p:cNvPr id="13317" name="Text Box 7"/>
          <p:cNvSpPr txBox="1">
            <a:spLocks noChangeArrowheads="1"/>
          </p:cNvSpPr>
          <p:nvPr/>
        </p:nvSpPr>
        <p:spPr bwMode="auto">
          <a:xfrm>
            <a:off x="7593013" y="4937125"/>
            <a:ext cx="692150" cy="366713"/>
          </a:xfrm>
          <a:prstGeom prst="rect">
            <a:avLst/>
          </a:prstGeom>
          <a:noFill/>
          <a:ln w="9525">
            <a:noFill/>
            <a:miter lim="800000"/>
            <a:headEnd/>
            <a:tailEnd/>
          </a:ln>
        </p:spPr>
        <p:txBody>
          <a:bodyPr wrap="none">
            <a:spAutoFit/>
          </a:bodyPr>
          <a:lstStyle/>
          <a:p>
            <a:pPr>
              <a:lnSpc>
                <a:spcPct val="90000"/>
              </a:lnSpc>
            </a:pPr>
            <a:r>
              <a:rPr kumimoji="1" lang="zh-CN" altLang="en-US" sz="2000">
                <a:solidFill>
                  <a:srgbClr val="333399"/>
                </a:solidFill>
                <a:latin typeface="Times New Roman" pitchFamily="18" charset="0"/>
                <a:ea typeface="黑体" pitchFamily="2" charset="-122"/>
              </a:rPr>
              <a:t>时间</a:t>
            </a:r>
          </a:p>
        </p:txBody>
      </p:sp>
      <p:sp>
        <p:nvSpPr>
          <p:cNvPr id="13318" name="Rectangle 8"/>
          <p:cNvSpPr>
            <a:spLocks noChangeArrowheads="1"/>
          </p:cNvSpPr>
          <p:nvPr/>
        </p:nvSpPr>
        <p:spPr bwMode="auto">
          <a:xfrm>
            <a:off x="2052638" y="2636838"/>
            <a:ext cx="287337" cy="1871662"/>
          </a:xfrm>
          <a:prstGeom prst="rect">
            <a:avLst/>
          </a:prstGeom>
          <a:solidFill>
            <a:srgbClr val="FFCCFF"/>
          </a:solidFill>
          <a:ln w="9525">
            <a:noFill/>
            <a:miter lim="800000"/>
            <a:headEnd/>
            <a:tailEnd/>
          </a:ln>
        </p:spPr>
        <p:txBody>
          <a:bodyPr wrap="none" anchor="ctr"/>
          <a:lstStyle/>
          <a:p>
            <a:pPr algn="ctr"/>
            <a:r>
              <a:rPr lang="en-US" altLang="zh-CN" sz="2400">
                <a:solidFill>
                  <a:srgbClr val="333399"/>
                </a:solidFill>
              </a:rPr>
              <a:t>C</a:t>
            </a:r>
          </a:p>
        </p:txBody>
      </p:sp>
      <p:sp>
        <p:nvSpPr>
          <p:cNvPr id="13319" name="Rectangle 9"/>
          <p:cNvSpPr>
            <a:spLocks noChangeArrowheads="1"/>
          </p:cNvSpPr>
          <p:nvPr/>
        </p:nvSpPr>
        <p:spPr bwMode="auto">
          <a:xfrm>
            <a:off x="2339975" y="2636838"/>
            <a:ext cx="287338" cy="1871662"/>
          </a:xfrm>
          <a:prstGeom prst="rect">
            <a:avLst/>
          </a:prstGeom>
          <a:solidFill>
            <a:srgbClr val="66FF99"/>
          </a:solidFill>
          <a:ln w="9525">
            <a:noFill/>
            <a:miter lim="800000"/>
            <a:headEnd/>
            <a:tailEnd/>
          </a:ln>
        </p:spPr>
        <p:txBody>
          <a:bodyPr wrap="none" anchor="ctr"/>
          <a:lstStyle/>
          <a:p>
            <a:pPr algn="ctr"/>
            <a:r>
              <a:rPr lang="en-US" altLang="zh-CN" sz="2400">
                <a:solidFill>
                  <a:srgbClr val="333399"/>
                </a:solidFill>
              </a:rPr>
              <a:t>D</a:t>
            </a:r>
          </a:p>
        </p:txBody>
      </p:sp>
      <p:sp>
        <p:nvSpPr>
          <p:cNvPr id="13320" name="Rectangle 10"/>
          <p:cNvSpPr>
            <a:spLocks noChangeArrowheads="1"/>
          </p:cNvSpPr>
          <p:nvPr/>
        </p:nvSpPr>
        <p:spPr bwMode="auto">
          <a:xfrm>
            <a:off x="3205163" y="2636838"/>
            <a:ext cx="287337" cy="1871662"/>
          </a:xfrm>
          <a:prstGeom prst="rect">
            <a:avLst/>
          </a:prstGeom>
          <a:solidFill>
            <a:srgbClr val="FFCCFF"/>
          </a:solidFill>
          <a:ln w="9525">
            <a:noFill/>
            <a:miter lim="800000"/>
            <a:headEnd/>
            <a:tailEnd/>
          </a:ln>
        </p:spPr>
        <p:txBody>
          <a:bodyPr wrap="none" anchor="ctr"/>
          <a:lstStyle/>
          <a:p>
            <a:pPr algn="ctr"/>
            <a:r>
              <a:rPr lang="en-US" altLang="zh-CN" sz="2400">
                <a:solidFill>
                  <a:srgbClr val="333399"/>
                </a:solidFill>
              </a:rPr>
              <a:t>C</a:t>
            </a:r>
          </a:p>
        </p:txBody>
      </p:sp>
      <p:sp>
        <p:nvSpPr>
          <p:cNvPr id="13321" name="Rectangle 11"/>
          <p:cNvSpPr>
            <a:spLocks noChangeArrowheads="1"/>
          </p:cNvSpPr>
          <p:nvPr/>
        </p:nvSpPr>
        <p:spPr bwMode="auto">
          <a:xfrm>
            <a:off x="3492500" y="2636838"/>
            <a:ext cx="287338" cy="1871662"/>
          </a:xfrm>
          <a:prstGeom prst="rect">
            <a:avLst/>
          </a:prstGeom>
          <a:solidFill>
            <a:srgbClr val="66FF99"/>
          </a:solidFill>
          <a:ln w="9525">
            <a:noFill/>
            <a:miter lim="800000"/>
            <a:headEnd/>
            <a:tailEnd/>
          </a:ln>
        </p:spPr>
        <p:txBody>
          <a:bodyPr wrap="none" anchor="ctr"/>
          <a:lstStyle/>
          <a:p>
            <a:pPr algn="ctr"/>
            <a:r>
              <a:rPr lang="en-US" altLang="zh-CN" sz="2400">
                <a:solidFill>
                  <a:srgbClr val="333399"/>
                </a:solidFill>
              </a:rPr>
              <a:t>D</a:t>
            </a:r>
          </a:p>
        </p:txBody>
      </p:sp>
      <p:sp>
        <p:nvSpPr>
          <p:cNvPr id="13322" name="Rectangle 12"/>
          <p:cNvSpPr>
            <a:spLocks noChangeArrowheads="1"/>
          </p:cNvSpPr>
          <p:nvPr/>
        </p:nvSpPr>
        <p:spPr bwMode="auto">
          <a:xfrm>
            <a:off x="4357688" y="2636838"/>
            <a:ext cx="287337" cy="1871662"/>
          </a:xfrm>
          <a:prstGeom prst="rect">
            <a:avLst/>
          </a:prstGeom>
          <a:solidFill>
            <a:srgbClr val="FFCCFF"/>
          </a:solidFill>
          <a:ln w="9525">
            <a:noFill/>
            <a:miter lim="800000"/>
            <a:headEnd/>
            <a:tailEnd/>
          </a:ln>
        </p:spPr>
        <p:txBody>
          <a:bodyPr wrap="none" anchor="ctr"/>
          <a:lstStyle/>
          <a:p>
            <a:pPr algn="ctr"/>
            <a:r>
              <a:rPr lang="en-US" altLang="zh-CN" sz="2400">
                <a:solidFill>
                  <a:srgbClr val="333399"/>
                </a:solidFill>
              </a:rPr>
              <a:t>C</a:t>
            </a:r>
          </a:p>
        </p:txBody>
      </p:sp>
      <p:sp>
        <p:nvSpPr>
          <p:cNvPr id="13323" name="Rectangle 13"/>
          <p:cNvSpPr>
            <a:spLocks noChangeArrowheads="1"/>
          </p:cNvSpPr>
          <p:nvPr/>
        </p:nvSpPr>
        <p:spPr bwMode="auto">
          <a:xfrm>
            <a:off x="4645025" y="2636838"/>
            <a:ext cx="287338" cy="1871662"/>
          </a:xfrm>
          <a:prstGeom prst="rect">
            <a:avLst/>
          </a:prstGeom>
          <a:solidFill>
            <a:srgbClr val="66FF99"/>
          </a:solidFill>
          <a:ln w="9525">
            <a:noFill/>
            <a:miter lim="800000"/>
            <a:headEnd/>
            <a:tailEnd/>
          </a:ln>
        </p:spPr>
        <p:txBody>
          <a:bodyPr wrap="none" anchor="ctr"/>
          <a:lstStyle/>
          <a:p>
            <a:pPr algn="ctr"/>
            <a:r>
              <a:rPr lang="en-US" altLang="zh-CN" sz="2400">
                <a:solidFill>
                  <a:srgbClr val="333399"/>
                </a:solidFill>
              </a:rPr>
              <a:t>D</a:t>
            </a:r>
          </a:p>
        </p:txBody>
      </p:sp>
      <p:sp>
        <p:nvSpPr>
          <p:cNvPr id="13324" name="Rectangle 14"/>
          <p:cNvSpPr>
            <a:spLocks noChangeArrowheads="1"/>
          </p:cNvSpPr>
          <p:nvPr/>
        </p:nvSpPr>
        <p:spPr bwMode="auto">
          <a:xfrm>
            <a:off x="1476375" y="2636838"/>
            <a:ext cx="287338" cy="1871662"/>
          </a:xfrm>
          <a:prstGeom prst="rect">
            <a:avLst/>
          </a:prstGeom>
          <a:solidFill>
            <a:srgbClr val="CCECFF"/>
          </a:solidFill>
          <a:ln w="9525">
            <a:noFill/>
            <a:miter lim="800000"/>
            <a:headEnd/>
            <a:tailEnd/>
          </a:ln>
        </p:spPr>
        <p:txBody>
          <a:bodyPr wrap="none" anchor="ctr"/>
          <a:lstStyle/>
          <a:p>
            <a:pPr algn="ctr"/>
            <a:r>
              <a:rPr lang="en-US" altLang="zh-CN" sz="2400">
                <a:solidFill>
                  <a:srgbClr val="333399"/>
                </a:solidFill>
              </a:rPr>
              <a:t>A</a:t>
            </a:r>
          </a:p>
        </p:txBody>
      </p:sp>
      <p:sp>
        <p:nvSpPr>
          <p:cNvPr id="13325" name="Rectangle 15"/>
          <p:cNvSpPr>
            <a:spLocks noChangeArrowheads="1"/>
          </p:cNvSpPr>
          <p:nvPr/>
        </p:nvSpPr>
        <p:spPr bwMode="auto">
          <a:xfrm>
            <a:off x="2628900" y="2636838"/>
            <a:ext cx="287338" cy="1871662"/>
          </a:xfrm>
          <a:prstGeom prst="rect">
            <a:avLst/>
          </a:prstGeom>
          <a:solidFill>
            <a:srgbClr val="CCECFF"/>
          </a:solidFill>
          <a:ln w="9525">
            <a:noFill/>
            <a:miter lim="800000"/>
            <a:headEnd/>
            <a:tailEnd/>
          </a:ln>
        </p:spPr>
        <p:txBody>
          <a:bodyPr wrap="none" anchor="ctr"/>
          <a:lstStyle/>
          <a:p>
            <a:pPr algn="ctr"/>
            <a:r>
              <a:rPr lang="en-US" altLang="zh-CN" sz="2400">
                <a:solidFill>
                  <a:srgbClr val="333399"/>
                </a:solidFill>
              </a:rPr>
              <a:t>A</a:t>
            </a:r>
          </a:p>
        </p:txBody>
      </p:sp>
      <p:sp>
        <p:nvSpPr>
          <p:cNvPr id="13326" name="Rectangle 16"/>
          <p:cNvSpPr>
            <a:spLocks noChangeArrowheads="1"/>
          </p:cNvSpPr>
          <p:nvPr/>
        </p:nvSpPr>
        <p:spPr bwMode="auto">
          <a:xfrm>
            <a:off x="3781425" y="2636838"/>
            <a:ext cx="287338" cy="1871662"/>
          </a:xfrm>
          <a:prstGeom prst="rect">
            <a:avLst/>
          </a:prstGeom>
          <a:solidFill>
            <a:srgbClr val="CCECFF"/>
          </a:solidFill>
          <a:ln w="9525">
            <a:noFill/>
            <a:miter lim="800000"/>
            <a:headEnd/>
            <a:tailEnd/>
          </a:ln>
        </p:spPr>
        <p:txBody>
          <a:bodyPr wrap="none" anchor="ctr"/>
          <a:lstStyle/>
          <a:p>
            <a:pPr algn="ctr"/>
            <a:r>
              <a:rPr lang="en-US" altLang="zh-CN" sz="2400">
                <a:solidFill>
                  <a:srgbClr val="333399"/>
                </a:solidFill>
              </a:rPr>
              <a:t>A</a:t>
            </a:r>
          </a:p>
        </p:txBody>
      </p:sp>
      <p:sp>
        <p:nvSpPr>
          <p:cNvPr id="13327" name="Rectangle 17"/>
          <p:cNvSpPr>
            <a:spLocks noChangeArrowheads="1"/>
          </p:cNvSpPr>
          <p:nvPr/>
        </p:nvSpPr>
        <p:spPr bwMode="auto">
          <a:xfrm>
            <a:off x="4933950" y="2636838"/>
            <a:ext cx="287338" cy="1871662"/>
          </a:xfrm>
          <a:prstGeom prst="rect">
            <a:avLst/>
          </a:prstGeom>
          <a:solidFill>
            <a:srgbClr val="CCECFF"/>
          </a:solidFill>
          <a:ln w="9525">
            <a:noFill/>
            <a:miter lim="800000"/>
            <a:headEnd/>
            <a:tailEnd/>
          </a:ln>
        </p:spPr>
        <p:txBody>
          <a:bodyPr wrap="none" anchor="ctr"/>
          <a:lstStyle/>
          <a:p>
            <a:pPr algn="ctr"/>
            <a:r>
              <a:rPr lang="en-US" altLang="zh-CN" sz="2400">
                <a:solidFill>
                  <a:srgbClr val="333399"/>
                </a:solidFill>
              </a:rPr>
              <a:t>A</a:t>
            </a:r>
          </a:p>
        </p:txBody>
      </p:sp>
      <p:grpSp>
        <p:nvGrpSpPr>
          <p:cNvPr id="2" name="Group 18"/>
          <p:cNvGrpSpPr>
            <a:grpSpLocks/>
          </p:cNvGrpSpPr>
          <p:nvPr/>
        </p:nvGrpSpPr>
        <p:grpSpPr bwMode="auto">
          <a:xfrm>
            <a:off x="1763713" y="2636838"/>
            <a:ext cx="3744912" cy="1871662"/>
            <a:chOff x="1111" y="1661"/>
            <a:chExt cx="2359" cy="1179"/>
          </a:xfrm>
        </p:grpSpPr>
        <p:sp>
          <p:nvSpPr>
            <p:cNvPr id="13360" name="Rectangle 19"/>
            <p:cNvSpPr>
              <a:spLocks noChangeArrowheads="1"/>
            </p:cNvSpPr>
            <p:nvPr/>
          </p:nvSpPr>
          <p:spPr bwMode="auto">
            <a:xfrm>
              <a:off x="1111" y="1661"/>
              <a:ext cx="181" cy="1179"/>
            </a:xfrm>
            <a:prstGeom prst="rect">
              <a:avLst/>
            </a:prstGeom>
            <a:solidFill>
              <a:srgbClr val="FFFF99"/>
            </a:solidFill>
            <a:ln w="9525">
              <a:noFill/>
              <a:miter lim="800000"/>
              <a:headEnd/>
              <a:tailEnd/>
            </a:ln>
          </p:spPr>
          <p:txBody>
            <a:bodyPr wrap="none" anchor="ctr"/>
            <a:lstStyle/>
            <a:p>
              <a:pPr algn="ctr"/>
              <a:r>
                <a:rPr lang="en-US" altLang="zh-CN" sz="2400">
                  <a:solidFill>
                    <a:srgbClr val="333399"/>
                  </a:solidFill>
                </a:rPr>
                <a:t>B</a:t>
              </a:r>
            </a:p>
          </p:txBody>
        </p:sp>
        <p:sp>
          <p:nvSpPr>
            <p:cNvPr id="13361" name="Rectangle 20"/>
            <p:cNvSpPr>
              <a:spLocks noChangeArrowheads="1"/>
            </p:cNvSpPr>
            <p:nvPr/>
          </p:nvSpPr>
          <p:spPr bwMode="auto">
            <a:xfrm>
              <a:off x="1837" y="1661"/>
              <a:ext cx="181" cy="1179"/>
            </a:xfrm>
            <a:prstGeom prst="rect">
              <a:avLst/>
            </a:prstGeom>
            <a:solidFill>
              <a:srgbClr val="FFFF99"/>
            </a:solidFill>
            <a:ln w="9525">
              <a:noFill/>
              <a:miter lim="800000"/>
              <a:headEnd/>
              <a:tailEnd/>
            </a:ln>
          </p:spPr>
          <p:txBody>
            <a:bodyPr wrap="none" anchor="ctr"/>
            <a:lstStyle/>
            <a:p>
              <a:pPr algn="ctr"/>
              <a:r>
                <a:rPr lang="en-US" altLang="zh-CN" sz="2400">
                  <a:solidFill>
                    <a:srgbClr val="333399"/>
                  </a:solidFill>
                </a:rPr>
                <a:t>B</a:t>
              </a:r>
            </a:p>
          </p:txBody>
        </p:sp>
        <p:sp>
          <p:nvSpPr>
            <p:cNvPr id="13362" name="Rectangle 21"/>
            <p:cNvSpPr>
              <a:spLocks noChangeArrowheads="1"/>
            </p:cNvSpPr>
            <p:nvPr/>
          </p:nvSpPr>
          <p:spPr bwMode="auto">
            <a:xfrm>
              <a:off x="2563" y="1661"/>
              <a:ext cx="181" cy="1179"/>
            </a:xfrm>
            <a:prstGeom prst="rect">
              <a:avLst/>
            </a:prstGeom>
            <a:solidFill>
              <a:srgbClr val="FFFF99"/>
            </a:solidFill>
            <a:ln w="9525">
              <a:noFill/>
              <a:miter lim="800000"/>
              <a:headEnd/>
              <a:tailEnd/>
            </a:ln>
          </p:spPr>
          <p:txBody>
            <a:bodyPr wrap="none" anchor="ctr"/>
            <a:lstStyle/>
            <a:p>
              <a:pPr algn="ctr"/>
              <a:r>
                <a:rPr lang="en-US" altLang="zh-CN" sz="2400">
                  <a:solidFill>
                    <a:srgbClr val="333399"/>
                  </a:solidFill>
                </a:rPr>
                <a:t>B</a:t>
              </a:r>
            </a:p>
          </p:txBody>
        </p:sp>
        <p:sp>
          <p:nvSpPr>
            <p:cNvPr id="13363" name="Rectangle 22"/>
            <p:cNvSpPr>
              <a:spLocks noChangeArrowheads="1"/>
            </p:cNvSpPr>
            <p:nvPr/>
          </p:nvSpPr>
          <p:spPr bwMode="auto">
            <a:xfrm>
              <a:off x="3289" y="1661"/>
              <a:ext cx="181" cy="1179"/>
            </a:xfrm>
            <a:prstGeom prst="rect">
              <a:avLst/>
            </a:prstGeom>
            <a:solidFill>
              <a:srgbClr val="FFFF99"/>
            </a:solidFill>
            <a:ln w="9525">
              <a:noFill/>
              <a:miter lim="800000"/>
              <a:headEnd/>
              <a:tailEnd/>
            </a:ln>
          </p:spPr>
          <p:txBody>
            <a:bodyPr wrap="none" anchor="ctr"/>
            <a:lstStyle/>
            <a:p>
              <a:pPr algn="ctr"/>
              <a:r>
                <a:rPr lang="en-US" altLang="zh-CN" sz="2400">
                  <a:solidFill>
                    <a:srgbClr val="333399"/>
                  </a:solidFill>
                </a:rPr>
                <a:t>B</a:t>
              </a:r>
            </a:p>
          </p:txBody>
        </p:sp>
      </p:grpSp>
      <p:sp>
        <p:nvSpPr>
          <p:cNvPr id="13329" name="Rectangle 23"/>
          <p:cNvSpPr>
            <a:spLocks noChangeArrowheads="1"/>
          </p:cNvSpPr>
          <p:nvPr/>
        </p:nvSpPr>
        <p:spPr bwMode="auto">
          <a:xfrm>
            <a:off x="5510213" y="2636838"/>
            <a:ext cx="287337" cy="1871662"/>
          </a:xfrm>
          <a:prstGeom prst="rect">
            <a:avLst/>
          </a:prstGeom>
          <a:solidFill>
            <a:srgbClr val="FFCCFF"/>
          </a:solidFill>
          <a:ln w="9525">
            <a:noFill/>
            <a:miter lim="800000"/>
            <a:headEnd/>
            <a:tailEnd/>
          </a:ln>
        </p:spPr>
        <p:txBody>
          <a:bodyPr wrap="none" anchor="ctr"/>
          <a:lstStyle/>
          <a:p>
            <a:pPr algn="ctr"/>
            <a:r>
              <a:rPr lang="en-US" altLang="zh-CN" sz="2400">
                <a:solidFill>
                  <a:srgbClr val="333399"/>
                </a:solidFill>
              </a:rPr>
              <a:t>C</a:t>
            </a:r>
          </a:p>
        </p:txBody>
      </p:sp>
      <p:sp>
        <p:nvSpPr>
          <p:cNvPr id="13330" name="Rectangle 24"/>
          <p:cNvSpPr>
            <a:spLocks noChangeArrowheads="1"/>
          </p:cNvSpPr>
          <p:nvPr/>
        </p:nvSpPr>
        <p:spPr bwMode="auto">
          <a:xfrm>
            <a:off x="5797550" y="2636838"/>
            <a:ext cx="287338" cy="1871662"/>
          </a:xfrm>
          <a:prstGeom prst="rect">
            <a:avLst/>
          </a:prstGeom>
          <a:solidFill>
            <a:srgbClr val="66FF99"/>
          </a:solidFill>
          <a:ln w="9525">
            <a:noFill/>
            <a:miter lim="800000"/>
            <a:headEnd/>
            <a:tailEnd/>
          </a:ln>
        </p:spPr>
        <p:txBody>
          <a:bodyPr wrap="none" anchor="ctr"/>
          <a:lstStyle/>
          <a:p>
            <a:pPr algn="ctr"/>
            <a:r>
              <a:rPr lang="en-US" altLang="zh-CN" sz="2400">
                <a:solidFill>
                  <a:srgbClr val="333399"/>
                </a:solidFill>
              </a:rPr>
              <a:t>D</a:t>
            </a:r>
          </a:p>
        </p:txBody>
      </p:sp>
      <p:sp>
        <p:nvSpPr>
          <p:cNvPr id="13331" name="Text Box 25"/>
          <p:cNvSpPr txBox="1">
            <a:spLocks noChangeArrowheads="1"/>
          </p:cNvSpPr>
          <p:nvPr/>
        </p:nvSpPr>
        <p:spPr bwMode="auto">
          <a:xfrm>
            <a:off x="6030913" y="2133600"/>
            <a:ext cx="1835150" cy="641350"/>
          </a:xfrm>
          <a:prstGeom prst="rect">
            <a:avLst/>
          </a:prstGeom>
          <a:noFill/>
          <a:ln w="9525">
            <a:noFill/>
            <a:miter lim="800000"/>
            <a:headEnd/>
            <a:tailEnd/>
          </a:ln>
        </p:spPr>
        <p:txBody>
          <a:bodyPr wrap="none">
            <a:spAutoFit/>
          </a:bodyPr>
          <a:lstStyle/>
          <a:p>
            <a:pPr algn="ctr">
              <a:lnSpc>
                <a:spcPct val="90000"/>
              </a:lnSpc>
            </a:pPr>
            <a:r>
              <a:rPr kumimoji="1" lang="en-US" altLang="zh-CN" sz="2000">
                <a:solidFill>
                  <a:srgbClr val="333399"/>
                </a:solidFill>
                <a:ea typeface="黑体" pitchFamily="2" charset="-122"/>
              </a:rPr>
              <a:t>B </a:t>
            </a:r>
            <a:r>
              <a:rPr kumimoji="1" lang="zh-CN" altLang="en-US" sz="2000">
                <a:solidFill>
                  <a:srgbClr val="333399"/>
                </a:solidFill>
                <a:ea typeface="黑体" pitchFamily="2" charset="-122"/>
              </a:rPr>
              <a:t>在</a:t>
            </a:r>
            <a:r>
              <a:rPr kumimoji="1" lang="zh-CN" altLang="en-US" sz="1400">
                <a:solidFill>
                  <a:srgbClr val="333399"/>
                </a:solidFill>
                <a:ea typeface="黑体" pitchFamily="2" charset="-122"/>
              </a:rPr>
              <a:t> </a:t>
            </a:r>
            <a:r>
              <a:rPr kumimoji="1" lang="en-US" altLang="zh-CN" sz="2000">
                <a:solidFill>
                  <a:srgbClr val="333399"/>
                </a:solidFill>
                <a:ea typeface="黑体" pitchFamily="2" charset="-122"/>
              </a:rPr>
              <a:t>TDM</a:t>
            </a:r>
            <a:r>
              <a:rPr kumimoji="1" lang="en-US" altLang="zh-CN" sz="1400">
                <a:solidFill>
                  <a:srgbClr val="333399"/>
                </a:solidFill>
                <a:ea typeface="黑体" pitchFamily="2" charset="-122"/>
              </a:rPr>
              <a:t> </a:t>
            </a:r>
            <a:r>
              <a:rPr kumimoji="1" lang="zh-CN" altLang="en-US" sz="2000">
                <a:solidFill>
                  <a:srgbClr val="333399"/>
                </a:solidFill>
                <a:ea typeface="黑体" pitchFamily="2" charset="-122"/>
              </a:rPr>
              <a:t>帧中</a:t>
            </a:r>
          </a:p>
          <a:p>
            <a:pPr algn="ctr">
              <a:lnSpc>
                <a:spcPct val="90000"/>
              </a:lnSpc>
            </a:pPr>
            <a:r>
              <a:rPr kumimoji="1" lang="zh-CN" altLang="en-US" sz="2000">
                <a:solidFill>
                  <a:srgbClr val="333399"/>
                </a:solidFill>
                <a:ea typeface="黑体" pitchFamily="2" charset="-122"/>
              </a:rPr>
              <a:t>的位置不变</a:t>
            </a:r>
          </a:p>
        </p:txBody>
      </p:sp>
      <p:sp>
        <p:nvSpPr>
          <p:cNvPr id="13332" name="Line 26"/>
          <p:cNvSpPr>
            <a:spLocks noChangeShapeType="1"/>
          </p:cNvSpPr>
          <p:nvPr/>
        </p:nvSpPr>
        <p:spPr bwMode="auto">
          <a:xfrm>
            <a:off x="1901825" y="2276475"/>
            <a:ext cx="4121150" cy="0"/>
          </a:xfrm>
          <a:prstGeom prst="line">
            <a:avLst/>
          </a:prstGeom>
          <a:noFill/>
          <a:ln w="28575">
            <a:solidFill>
              <a:srgbClr val="333399"/>
            </a:solidFill>
            <a:round/>
            <a:headEnd/>
            <a:tailEnd/>
          </a:ln>
        </p:spPr>
        <p:txBody>
          <a:bodyPr/>
          <a:lstStyle/>
          <a:p>
            <a:endParaRPr lang="zh-CN" altLang="en-US"/>
          </a:p>
        </p:txBody>
      </p:sp>
      <p:sp>
        <p:nvSpPr>
          <p:cNvPr id="13333" name="Line 27"/>
          <p:cNvSpPr>
            <a:spLocks noChangeShapeType="1"/>
          </p:cNvSpPr>
          <p:nvPr/>
        </p:nvSpPr>
        <p:spPr bwMode="auto">
          <a:xfrm>
            <a:off x="1901825" y="2276475"/>
            <a:ext cx="0" cy="288925"/>
          </a:xfrm>
          <a:prstGeom prst="line">
            <a:avLst/>
          </a:prstGeom>
          <a:noFill/>
          <a:ln w="28575">
            <a:solidFill>
              <a:srgbClr val="333399"/>
            </a:solidFill>
            <a:round/>
            <a:headEnd/>
            <a:tailEnd type="triangle" w="med" len="med"/>
          </a:ln>
        </p:spPr>
        <p:txBody>
          <a:bodyPr/>
          <a:lstStyle/>
          <a:p>
            <a:endParaRPr lang="zh-CN" altLang="en-US"/>
          </a:p>
        </p:txBody>
      </p:sp>
      <p:sp>
        <p:nvSpPr>
          <p:cNvPr id="13334" name="Line 28"/>
          <p:cNvSpPr>
            <a:spLocks noChangeShapeType="1"/>
          </p:cNvSpPr>
          <p:nvPr/>
        </p:nvSpPr>
        <p:spPr bwMode="auto">
          <a:xfrm>
            <a:off x="3054350" y="2276475"/>
            <a:ext cx="0" cy="288925"/>
          </a:xfrm>
          <a:prstGeom prst="line">
            <a:avLst/>
          </a:prstGeom>
          <a:noFill/>
          <a:ln w="28575">
            <a:solidFill>
              <a:srgbClr val="333399"/>
            </a:solidFill>
            <a:round/>
            <a:headEnd/>
            <a:tailEnd type="triangle" w="med" len="med"/>
          </a:ln>
        </p:spPr>
        <p:txBody>
          <a:bodyPr/>
          <a:lstStyle/>
          <a:p>
            <a:endParaRPr lang="zh-CN" altLang="en-US"/>
          </a:p>
        </p:txBody>
      </p:sp>
      <p:sp>
        <p:nvSpPr>
          <p:cNvPr id="13335" name="Line 29"/>
          <p:cNvSpPr>
            <a:spLocks noChangeShapeType="1"/>
          </p:cNvSpPr>
          <p:nvPr/>
        </p:nvSpPr>
        <p:spPr bwMode="auto">
          <a:xfrm>
            <a:off x="4206875" y="2276475"/>
            <a:ext cx="0" cy="288925"/>
          </a:xfrm>
          <a:prstGeom prst="line">
            <a:avLst/>
          </a:prstGeom>
          <a:noFill/>
          <a:ln w="28575">
            <a:solidFill>
              <a:srgbClr val="333399"/>
            </a:solidFill>
            <a:round/>
            <a:headEnd/>
            <a:tailEnd type="triangle" w="med" len="med"/>
          </a:ln>
        </p:spPr>
        <p:txBody>
          <a:bodyPr/>
          <a:lstStyle/>
          <a:p>
            <a:endParaRPr lang="zh-CN" altLang="en-US"/>
          </a:p>
        </p:txBody>
      </p:sp>
      <p:sp>
        <p:nvSpPr>
          <p:cNvPr id="13336" name="Line 30"/>
          <p:cNvSpPr>
            <a:spLocks noChangeShapeType="1"/>
          </p:cNvSpPr>
          <p:nvPr/>
        </p:nvSpPr>
        <p:spPr bwMode="auto">
          <a:xfrm>
            <a:off x="5360988" y="2276475"/>
            <a:ext cx="0" cy="288925"/>
          </a:xfrm>
          <a:prstGeom prst="line">
            <a:avLst/>
          </a:prstGeom>
          <a:noFill/>
          <a:ln w="28575">
            <a:solidFill>
              <a:srgbClr val="333399"/>
            </a:solidFill>
            <a:round/>
            <a:headEnd/>
            <a:tailEnd type="triangle" w="med" len="med"/>
          </a:ln>
        </p:spPr>
        <p:txBody>
          <a:bodyPr/>
          <a:lstStyle/>
          <a:p>
            <a:endParaRPr lang="zh-CN" altLang="en-US"/>
          </a:p>
        </p:txBody>
      </p:sp>
      <p:grpSp>
        <p:nvGrpSpPr>
          <p:cNvPr id="3" name="Group 31"/>
          <p:cNvGrpSpPr>
            <a:grpSpLocks/>
          </p:cNvGrpSpPr>
          <p:nvPr/>
        </p:nvGrpSpPr>
        <p:grpSpPr bwMode="auto">
          <a:xfrm>
            <a:off x="1476375" y="4581525"/>
            <a:ext cx="1150938" cy="509588"/>
            <a:chOff x="930" y="2886"/>
            <a:chExt cx="725" cy="321"/>
          </a:xfrm>
        </p:grpSpPr>
        <p:sp>
          <p:nvSpPr>
            <p:cNvPr id="13358" name="Text Box 32"/>
            <p:cNvSpPr txBox="1">
              <a:spLocks noChangeArrowheads="1"/>
            </p:cNvSpPr>
            <p:nvPr/>
          </p:nvSpPr>
          <p:spPr bwMode="auto">
            <a:xfrm>
              <a:off x="975"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3359" name="AutoShape 33"/>
            <p:cNvSpPr>
              <a:spLocks/>
            </p:cNvSpPr>
            <p:nvPr/>
          </p:nvSpPr>
          <p:spPr bwMode="auto">
            <a:xfrm rot="16200000" flipV="1">
              <a:off x="1248"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grpSp>
        <p:nvGrpSpPr>
          <p:cNvPr id="4" name="Group 34"/>
          <p:cNvGrpSpPr>
            <a:grpSpLocks/>
          </p:cNvGrpSpPr>
          <p:nvPr/>
        </p:nvGrpSpPr>
        <p:grpSpPr bwMode="auto">
          <a:xfrm>
            <a:off x="2627313" y="4581525"/>
            <a:ext cx="1150937" cy="509588"/>
            <a:chOff x="1655" y="2886"/>
            <a:chExt cx="725" cy="321"/>
          </a:xfrm>
        </p:grpSpPr>
        <p:sp>
          <p:nvSpPr>
            <p:cNvPr id="13356" name="Text Box 35"/>
            <p:cNvSpPr txBox="1">
              <a:spLocks noChangeArrowheads="1"/>
            </p:cNvSpPr>
            <p:nvPr/>
          </p:nvSpPr>
          <p:spPr bwMode="auto">
            <a:xfrm>
              <a:off x="1700"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3357" name="AutoShape 36"/>
            <p:cNvSpPr>
              <a:spLocks/>
            </p:cNvSpPr>
            <p:nvPr/>
          </p:nvSpPr>
          <p:spPr bwMode="auto">
            <a:xfrm rot="16200000" flipV="1">
              <a:off x="197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grpSp>
        <p:nvGrpSpPr>
          <p:cNvPr id="5" name="Group 37"/>
          <p:cNvGrpSpPr>
            <a:grpSpLocks/>
          </p:cNvGrpSpPr>
          <p:nvPr/>
        </p:nvGrpSpPr>
        <p:grpSpPr bwMode="auto">
          <a:xfrm>
            <a:off x="3778250" y="4581525"/>
            <a:ext cx="1150938" cy="509588"/>
            <a:chOff x="2380" y="2886"/>
            <a:chExt cx="725" cy="321"/>
          </a:xfrm>
        </p:grpSpPr>
        <p:sp>
          <p:nvSpPr>
            <p:cNvPr id="13354" name="Text Box 38"/>
            <p:cNvSpPr txBox="1">
              <a:spLocks noChangeArrowheads="1"/>
            </p:cNvSpPr>
            <p:nvPr/>
          </p:nvSpPr>
          <p:spPr bwMode="auto">
            <a:xfrm>
              <a:off x="2426"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3355" name="AutoShape 39"/>
            <p:cNvSpPr>
              <a:spLocks/>
            </p:cNvSpPr>
            <p:nvPr/>
          </p:nvSpPr>
          <p:spPr bwMode="auto">
            <a:xfrm rot="16200000" flipV="1">
              <a:off x="2698"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grpSp>
        <p:nvGrpSpPr>
          <p:cNvPr id="6" name="Group 40"/>
          <p:cNvGrpSpPr>
            <a:grpSpLocks/>
          </p:cNvGrpSpPr>
          <p:nvPr/>
        </p:nvGrpSpPr>
        <p:grpSpPr bwMode="auto">
          <a:xfrm>
            <a:off x="4929188" y="4581525"/>
            <a:ext cx="1150937" cy="509588"/>
            <a:chOff x="3105" y="2886"/>
            <a:chExt cx="725" cy="321"/>
          </a:xfrm>
        </p:grpSpPr>
        <p:sp>
          <p:nvSpPr>
            <p:cNvPr id="13352" name="Text Box 41"/>
            <p:cNvSpPr txBox="1">
              <a:spLocks noChangeArrowheads="1"/>
            </p:cNvSpPr>
            <p:nvPr/>
          </p:nvSpPr>
          <p:spPr bwMode="auto">
            <a:xfrm>
              <a:off x="3152"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3353" name="AutoShape 42"/>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sp>
        <p:nvSpPr>
          <p:cNvPr id="13341" name="Rectangle 43"/>
          <p:cNvSpPr>
            <a:spLocks noChangeArrowheads="1"/>
          </p:cNvSpPr>
          <p:nvPr/>
        </p:nvSpPr>
        <p:spPr bwMode="auto">
          <a:xfrm>
            <a:off x="6513513" y="3322638"/>
            <a:ext cx="43497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solidFill>
                  <a:srgbClr val="333399"/>
                </a:solidFill>
                <a:latin typeface="Times New Roman" pitchFamily="18" charset="0"/>
              </a:rPr>
              <a:t>…</a:t>
            </a:r>
          </a:p>
        </p:txBody>
      </p:sp>
      <p:sp>
        <p:nvSpPr>
          <p:cNvPr id="13342" name="Line 44"/>
          <p:cNvSpPr>
            <a:spLocks noChangeShapeType="1"/>
          </p:cNvSpPr>
          <p:nvPr/>
        </p:nvSpPr>
        <p:spPr bwMode="auto">
          <a:xfrm rot="-5400000">
            <a:off x="-7938" y="3668713"/>
            <a:ext cx="2968625" cy="0"/>
          </a:xfrm>
          <a:prstGeom prst="line">
            <a:avLst/>
          </a:prstGeom>
          <a:noFill/>
          <a:ln w="28575">
            <a:solidFill>
              <a:srgbClr val="333399"/>
            </a:solidFill>
            <a:round/>
            <a:headEnd/>
            <a:tailEnd type="triangle" w="sm" len="med"/>
          </a:ln>
        </p:spPr>
        <p:txBody>
          <a:bodyPr wrap="none" anchor="ctr"/>
          <a:lstStyle/>
          <a:p>
            <a:endParaRPr lang="zh-CN" altLang="en-US"/>
          </a:p>
        </p:txBody>
      </p:sp>
      <p:grpSp>
        <p:nvGrpSpPr>
          <p:cNvPr id="7" name="Group 45"/>
          <p:cNvGrpSpPr>
            <a:grpSpLocks/>
          </p:cNvGrpSpPr>
          <p:nvPr/>
        </p:nvGrpSpPr>
        <p:grpSpPr bwMode="auto">
          <a:xfrm>
            <a:off x="6084888" y="4581525"/>
            <a:ext cx="1150937" cy="509588"/>
            <a:chOff x="3105" y="2886"/>
            <a:chExt cx="725" cy="321"/>
          </a:xfrm>
        </p:grpSpPr>
        <p:sp>
          <p:nvSpPr>
            <p:cNvPr id="13350" name="Text Box 46"/>
            <p:cNvSpPr txBox="1">
              <a:spLocks noChangeArrowheads="1"/>
            </p:cNvSpPr>
            <p:nvPr/>
          </p:nvSpPr>
          <p:spPr bwMode="auto">
            <a:xfrm>
              <a:off x="3152"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3351" name="AutoShape 47"/>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grpSp>
        <p:nvGrpSpPr>
          <p:cNvPr id="8" name="Group 48"/>
          <p:cNvGrpSpPr>
            <a:grpSpLocks/>
          </p:cNvGrpSpPr>
          <p:nvPr/>
        </p:nvGrpSpPr>
        <p:grpSpPr bwMode="auto">
          <a:xfrm>
            <a:off x="2627313" y="2492375"/>
            <a:ext cx="4610100" cy="2376488"/>
            <a:chOff x="1655" y="1570"/>
            <a:chExt cx="2904" cy="1497"/>
          </a:xfrm>
        </p:grpSpPr>
        <p:sp>
          <p:nvSpPr>
            <p:cNvPr id="13345" name="Line 49"/>
            <p:cNvSpPr>
              <a:spLocks noChangeShapeType="1"/>
            </p:cNvSpPr>
            <p:nvPr/>
          </p:nvSpPr>
          <p:spPr bwMode="auto">
            <a:xfrm>
              <a:off x="1655" y="1570"/>
              <a:ext cx="0" cy="1497"/>
            </a:xfrm>
            <a:prstGeom prst="line">
              <a:avLst/>
            </a:prstGeom>
            <a:noFill/>
            <a:ln w="28575">
              <a:solidFill>
                <a:schemeClr val="hlink"/>
              </a:solidFill>
              <a:prstDash val="dash"/>
              <a:round/>
              <a:headEnd/>
              <a:tailEnd/>
            </a:ln>
          </p:spPr>
          <p:txBody>
            <a:bodyPr/>
            <a:lstStyle/>
            <a:p>
              <a:endParaRPr lang="zh-CN" altLang="en-US"/>
            </a:p>
          </p:txBody>
        </p:sp>
        <p:sp>
          <p:nvSpPr>
            <p:cNvPr id="13346" name="Line 50"/>
            <p:cNvSpPr>
              <a:spLocks noChangeShapeType="1"/>
            </p:cNvSpPr>
            <p:nvPr/>
          </p:nvSpPr>
          <p:spPr bwMode="auto">
            <a:xfrm>
              <a:off x="2381" y="1570"/>
              <a:ext cx="0" cy="1497"/>
            </a:xfrm>
            <a:prstGeom prst="line">
              <a:avLst/>
            </a:prstGeom>
            <a:noFill/>
            <a:ln w="28575">
              <a:solidFill>
                <a:schemeClr val="hlink"/>
              </a:solidFill>
              <a:prstDash val="dash"/>
              <a:round/>
              <a:headEnd/>
              <a:tailEnd/>
            </a:ln>
          </p:spPr>
          <p:txBody>
            <a:bodyPr/>
            <a:lstStyle/>
            <a:p>
              <a:endParaRPr lang="zh-CN" altLang="en-US"/>
            </a:p>
          </p:txBody>
        </p:sp>
        <p:sp>
          <p:nvSpPr>
            <p:cNvPr id="13347" name="Line 51"/>
            <p:cNvSpPr>
              <a:spLocks noChangeShapeType="1"/>
            </p:cNvSpPr>
            <p:nvPr/>
          </p:nvSpPr>
          <p:spPr bwMode="auto">
            <a:xfrm>
              <a:off x="3107" y="1570"/>
              <a:ext cx="0" cy="1497"/>
            </a:xfrm>
            <a:prstGeom prst="line">
              <a:avLst/>
            </a:prstGeom>
            <a:noFill/>
            <a:ln w="28575">
              <a:solidFill>
                <a:schemeClr val="hlink"/>
              </a:solidFill>
              <a:prstDash val="dash"/>
              <a:round/>
              <a:headEnd/>
              <a:tailEnd/>
            </a:ln>
          </p:spPr>
          <p:txBody>
            <a:bodyPr/>
            <a:lstStyle/>
            <a:p>
              <a:endParaRPr lang="zh-CN" altLang="en-US"/>
            </a:p>
          </p:txBody>
        </p:sp>
        <p:sp>
          <p:nvSpPr>
            <p:cNvPr id="13348" name="Line 52"/>
            <p:cNvSpPr>
              <a:spLocks noChangeShapeType="1"/>
            </p:cNvSpPr>
            <p:nvPr/>
          </p:nvSpPr>
          <p:spPr bwMode="auto">
            <a:xfrm>
              <a:off x="3833" y="1570"/>
              <a:ext cx="0" cy="1497"/>
            </a:xfrm>
            <a:prstGeom prst="line">
              <a:avLst/>
            </a:prstGeom>
            <a:noFill/>
            <a:ln w="28575">
              <a:solidFill>
                <a:schemeClr val="hlink"/>
              </a:solidFill>
              <a:prstDash val="dash"/>
              <a:round/>
              <a:headEnd/>
              <a:tailEnd/>
            </a:ln>
          </p:spPr>
          <p:txBody>
            <a:bodyPr/>
            <a:lstStyle/>
            <a:p>
              <a:endParaRPr lang="zh-CN" altLang="en-US"/>
            </a:p>
          </p:txBody>
        </p:sp>
        <p:sp>
          <p:nvSpPr>
            <p:cNvPr id="13349" name="Line 53"/>
            <p:cNvSpPr>
              <a:spLocks noChangeShapeType="1"/>
            </p:cNvSpPr>
            <p:nvPr/>
          </p:nvSpPr>
          <p:spPr bwMode="auto">
            <a:xfrm>
              <a:off x="4559" y="1570"/>
              <a:ext cx="0" cy="1497"/>
            </a:xfrm>
            <a:prstGeom prst="line">
              <a:avLst/>
            </a:prstGeom>
            <a:noFill/>
            <a:ln w="28575">
              <a:solidFill>
                <a:schemeClr val="hlink"/>
              </a:solidFill>
              <a:prstDash val="dash"/>
              <a:round/>
              <a:headEnd/>
              <a:tailEnd/>
            </a:ln>
          </p:spPr>
          <p:txBody>
            <a:bodyPr/>
            <a:lstStyle/>
            <a:p>
              <a:endParaRPr lang="zh-CN" altLang="en-US"/>
            </a:p>
          </p:txBody>
        </p:sp>
      </p:grpSp>
      <p:pic>
        <p:nvPicPr>
          <p:cNvPr id="52"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3" name="组合 14"/>
          <p:cNvGrpSpPr/>
          <p:nvPr/>
        </p:nvGrpSpPr>
        <p:grpSpPr>
          <a:xfrm>
            <a:off x="4874346" y="0"/>
            <a:ext cx="4269654" cy="430887"/>
            <a:chOff x="4874346" y="0"/>
            <a:chExt cx="4269654" cy="430887"/>
          </a:xfrm>
        </p:grpSpPr>
        <p:sp>
          <p:nvSpPr>
            <p:cNvPr id="54" name="TextBox 53"/>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55"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5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dirty="0">
              <a:ln>
                <a:noFill/>
              </a:ln>
              <a:effectLst/>
              <a:uLnTx/>
              <a:uFillTx/>
              <a:latin typeface="+mn-lt"/>
              <a:ea typeface="+mn-ea"/>
              <a:cs typeface="+mn-cs"/>
            </a:endParaRPr>
          </a:p>
        </p:txBody>
      </p:sp>
      <p:cxnSp>
        <p:nvCxnSpPr>
          <p:cNvPr id="61" name="直接连接符 9"/>
          <p:cNvCxnSpPr/>
          <p:nvPr/>
        </p:nvCxnSpPr>
        <p:spPr>
          <a:xfrm>
            <a:off x="323528" y="90872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Line 5"/>
          <p:cNvSpPr>
            <a:spLocks noChangeShapeType="1"/>
          </p:cNvSpPr>
          <p:nvPr/>
        </p:nvSpPr>
        <p:spPr bwMode="auto">
          <a:xfrm flipV="1">
            <a:off x="1476375" y="5146675"/>
            <a:ext cx="6116638" cy="11113"/>
          </a:xfrm>
          <a:prstGeom prst="line">
            <a:avLst/>
          </a:prstGeom>
          <a:noFill/>
          <a:ln w="28575">
            <a:solidFill>
              <a:srgbClr val="333399"/>
            </a:solidFill>
            <a:round/>
            <a:headEnd/>
            <a:tailEnd type="triangle" w="sm" len="med"/>
          </a:ln>
        </p:spPr>
        <p:txBody>
          <a:bodyPr wrap="none" anchor="ctr"/>
          <a:lstStyle/>
          <a:p>
            <a:endParaRPr lang="zh-CN" altLang="en-US"/>
          </a:p>
        </p:txBody>
      </p:sp>
      <p:sp>
        <p:nvSpPr>
          <p:cNvPr id="14340" name="Text Box 6"/>
          <p:cNvSpPr txBox="1">
            <a:spLocks noChangeArrowheads="1"/>
          </p:cNvSpPr>
          <p:nvPr/>
        </p:nvSpPr>
        <p:spPr bwMode="auto">
          <a:xfrm>
            <a:off x="784225" y="2012950"/>
            <a:ext cx="692150" cy="366713"/>
          </a:xfrm>
          <a:prstGeom prst="rect">
            <a:avLst/>
          </a:prstGeom>
          <a:noFill/>
          <a:ln w="9525">
            <a:noFill/>
            <a:miter lim="800000"/>
            <a:headEnd/>
            <a:tailEnd/>
          </a:ln>
        </p:spPr>
        <p:txBody>
          <a:bodyPr wrap="none">
            <a:spAutoFit/>
          </a:bodyPr>
          <a:lstStyle/>
          <a:p>
            <a:pPr>
              <a:lnSpc>
                <a:spcPct val="90000"/>
              </a:lnSpc>
            </a:pPr>
            <a:r>
              <a:rPr kumimoji="1" lang="zh-CN" altLang="en-US" sz="2000">
                <a:solidFill>
                  <a:srgbClr val="333399"/>
                </a:solidFill>
                <a:latin typeface="Times New Roman" pitchFamily="18" charset="0"/>
                <a:ea typeface="黑体" pitchFamily="2" charset="-122"/>
              </a:rPr>
              <a:t>频率</a:t>
            </a:r>
          </a:p>
        </p:txBody>
      </p:sp>
      <p:sp>
        <p:nvSpPr>
          <p:cNvPr id="14341" name="Text Box 7"/>
          <p:cNvSpPr txBox="1">
            <a:spLocks noChangeArrowheads="1"/>
          </p:cNvSpPr>
          <p:nvPr/>
        </p:nvSpPr>
        <p:spPr bwMode="auto">
          <a:xfrm>
            <a:off x="7593013" y="4937125"/>
            <a:ext cx="692150" cy="366713"/>
          </a:xfrm>
          <a:prstGeom prst="rect">
            <a:avLst/>
          </a:prstGeom>
          <a:noFill/>
          <a:ln w="9525">
            <a:noFill/>
            <a:miter lim="800000"/>
            <a:headEnd/>
            <a:tailEnd/>
          </a:ln>
        </p:spPr>
        <p:txBody>
          <a:bodyPr wrap="none">
            <a:spAutoFit/>
          </a:bodyPr>
          <a:lstStyle/>
          <a:p>
            <a:pPr>
              <a:lnSpc>
                <a:spcPct val="90000"/>
              </a:lnSpc>
            </a:pPr>
            <a:r>
              <a:rPr kumimoji="1" lang="zh-CN" altLang="en-US" sz="2000">
                <a:solidFill>
                  <a:srgbClr val="333399"/>
                </a:solidFill>
                <a:latin typeface="Times New Roman" pitchFamily="18" charset="0"/>
                <a:ea typeface="黑体" pitchFamily="2" charset="-122"/>
              </a:rPr>
              <a:t>时间</a:t>
            </a:r>
          </a:p>
        </p:txBody>
      </p:sp>
      <p:sp>
        <p:nvSpPr>
          <p:cNvPr id="14342" name="Rectangle 8"/>
          <p:cNvSpPr>
            <a:spLocks noChangeArrowheads="1"/>
          </p:cNvSpPr>
          <p:nvPr/>
        </p:nvSpPr>
        <p:spPr bwMode="auto">
          <a:xfrm>
            <a:off x="1763713" y="2636838"/>
            <a:ext cx="287337" cy="1871662"/>
          </a:xfrm>
          <a:prstGeom prst="rect">
            <a:avLst/>
          </a:prstGeom>
          <a:solidFill>
            <a:srgbClr val="FFFF99"/>
          </a:solidFill>
          <a:ln w="9525">
            <a:noFill/>
            <a:miter lim="800000"/>
            <a:headEnd/>
            <a:tailEnd/>
          </a:ln>
        </p:spPr>
        <p:txBody>
          <a:bodyPr wrap="none" anchor="ctr"/>
          <a:lstStyle/>
          <a:p>
            <a:pPr algn="ctr"/>
            <a:r>
              <a:rPr lang="en-US" altLang="zh-CN" sz="2400">
                <a:solidFill>
                  <a:srgbClr val="333399"/>
                </a:solidFill>
              </a:rPr>
              <a:t>B</a:t>
            </a:r>
          </a:p>
        </p:txBody>
      </p:sp>
      <p:sp>
        <p:nvSpPr>
          <p:cNvPr id="14343" name="Rectangle 9"/>
          <p:cNvSpPr>
            <a:spLocks noChangeArrowheads="1"/>
          </p:cNvSpPr>
          <p:nvPr/>
        </p:nvSpPr>
        <p:spPr bwMode="auto">
          <a:xfrm>
            <a:off x="2339975" y="2636838"/>
            <a:ext cx="287338" cy="1871662"/>
          </a:xfrm>
          <a:prstGeom prst="rect">
            <a:avLst/>
          </a:prstGeom>
          <a:solidFill>
            <a:srgbClr val="66FF99"/>
          </a:solidFill>
          <a:ln w="9525">
            <a:noFill/>
            <a:miter lim="800000"/>
            <a:headEnd/>
            <a:tailEnd/>
          </a:ln>
        </p:spPr>
        <p:txBody>
          <a:bodyPr wrap="none" anchor="ctr"/>
          <a:lstStyle/>
          <a:p>
            <a:pPr algn="ctr"/>
            <a:r>
              <a:rPr lang="en-US" altLang="zh-CN" sz="2400">
                <a:solidFill>
                  <a:srgbClr val="333399"/>
                </a:solidFill>
              </a:rPr>
              <a:t>D</a:t>
            </a:r>
          </a:p>
        </p:txBody>
      </p:sp>
      <p:sp>
        <p:nvSpPr>
          <p:cNvPr id="14344" name="Rectangle 10"/>
          <p:cNvSpPr>
            <a:spLocks noChangeArrowheads="1"/>
          </p:cNvSpPr>
          <p:nvPr/>
        </p:nvSpPr>
        <p:spPr bwMode="auto">
          <a:xfrm>
            <a:off x="2916238" y="2636838"/>
            <a:ext cx="287337" cy="1871662"/>
          </a:xfrm>
          <a:prstGeom prst="rect">
            <a:avLst/>
          </a:prstGeom>
          <a:solidFill>
            <a:srgbClr val="FFFF99"/>
          </a:solidFill>
          <a:ln w="9525">
            <a:noFill/>
            <a:miter lim="800000"/>
            <a:headEnd/>
            <a:tailEnd/>
          </a:ln>
        </p:spPr>
        <p:txBody>
          <a:bodyPr wrap="none" anchor="ctr"/>
          <a:lstStyle/>
          <a:p>
            <a:pPr algn="ctr"/>
            <a:r>
              <a:rPr lang="en-US" altLang="zh-CN" sz="2400">
                <a:solidFill>
                  <a:srgbClr val="333399"/>
                </a:solidFill>
              </a:rPr>
              <a:t>B</a:t>
            </a:r>
          </a:p>
        </p:txBody>
      </p:sp>
      <p:sp>
        <p:nvSpPr>
          <p:cNvPr id="14345" name="Rectangle 11"/>
          <p:cNvSpPr>
            <a:spLocks noChangeArrowheads="1"/>
          </p:cNvSpPr>
          <p:nvPr/>
        </p:nvSpPr>
        <p:spPr bwMode="auto">
          <a:xfrm>
            <a:off x="3492500" y="2636838"/>
            <a:ext cx="287338" cy="1871662"/>
          </a:xfrm>
          <a:prstGeom prst="rect">
            <a:avLst/>
          </a:prstGeom>
          <a:solidFill>
            <a:srgbClr val="66FF99"/>
          </a:solidFill>
          <a:ln w="9525">
            <a:noFill/>
            <a:miter lim="800000"/>
            <a:headEnd/>
            <a:tailEnd/>
          </a:ln>
        </p:spPr>
        <p:txBody>
          <a:bodyPr wrap="none" anchor="ctr"/>
          <a:lstStyle/>
          <a:p>
            <a:pPr algn="ctr"/>
            <a:r>
              <a:rPr lang="en-US" altLang="zh-CN" sz="2400">
                <a:solidFill>
                  <a:srgbClr val="333399"/>
                </a:solidFill>
              </a:rPr>
              <a:t>D</a:t>
            </a:r>
          </a:p>
        </p:txBody>
      </p:sp>
      <p:sp>
        <p:nvSpPr>
          <p:cNvPr id="14346" name="Rectangle 12"/>
          <p:cNvSpPr>
            <a:spLocks noChangeArrowheads="1"/>
          </p:cNvSpPr>
          <p:nvPr/>
        </p:nvSpPr>
        <p:spPr bwMode="auto">
          <a:xfrm>
            <a:off x="4068763" y="2636838"/>
            <a:ext cx="287337" cy="1871662"/>
          </a:xfrm>
          <a:prstGeom prst="rect">
            <a:avLst/>
          </a:prstGeom>
          <a:solidFill>
            <a:srgbClr val="FFFF99"/>
          </a:solidFill>
          <a:ln w="9525">
            <a:noFill/>
            <a:miter lim="800000"/>
            <a:headEnd/>
            <a:tailEnd/>
          </a:ln>
        </p:spPr>
        <p:txBody>
          <a:bodyPr wrap="none" anchor="ctr"/>
          <a:lstStyle/>
          <a:p>
            <a:pPr algn="ctr"/>
            <a:r>
              <a:rPr lang="en-US" altLang="zh-CN" sz="2400">
                <a:solidFill>
                  <a:srgbClr val="333399"/>
                </a:solidFill>
              </a:rPr>
              <a:t>B</a:t>
            </a:r>
          </a:p>
        </p:txBody>
      </p:sp>
      <p:sp>
        <p:nvSpPr>
          <p:cNvPr id="14347" name="Rectangle 13"/>
          <p:cNvSpPr>
            <a:spLocks noChangeArrowheads="1"/>
          </p:cNvSpPr>
          <p:nvPr/>
        </p:nvSpPr>
        <p:spPr bwMode="auto">
          <a:xfrm>
            <a:off x="4645025" y="2636838"/>
            <a:ext cx="287338" cy="1871662"/>
          </a:xfrm>
          <a:prstGeom prst="rect">
            <a:avLst/>
          </a:prstGeom>
          <a:solidFill>
            <a:srgbClr val="66FF99"/>
          </a:solidFill>
          <a:ln w="9525">
            <a:noFill/>
            <a:miter lim="800000"/>
            <a:headEnd/>
            <a:tailEnd/>
          </a:ln>
        </p:spPr>
        <p:txBody>
          <a:bodyPr wrap="none" anchor="ctr"/>
          <a:lstStyle/>
          <a:p>
            <a:pPr algn="ctr"/>
            <a:r>
              <a:rPr lang="en-US" altLang="zh-CN" sz="2400">
                <a:solidFill>
                  <a:srgbClr val="333399"/>
                </a:solidFill>
              </a:rPr>
              <a:t>D</a:t>
            </a:r>
          </a:p>
        </p:txBody>
      </p:sp>
      <p:sp>
        <p:nvSpPr>
          <p:cNvPr id="14348" name="Rectangle 14"/>
          <p:cNvSpPr>
            <a:spLocks noChangeArrowheads="1"/>
          </p:cNvSpPr>
          <p:nvPr/>
        </p:nvSpPr>
        <p:spPr bwMode="auto">
          <a:xfrm>
            <a:off x="1476375" y="2636838"/>
            <a:ext cx="287338" cy="1871662"/>
          </a:xfrm>
          <a:prstGeom prst="rect">
            <a:avLst/>
          </a:prstGeom>
          <a:solidFill>
            <a:srgbClr val="CCECFF"/>
          </a:solidFill>
          <a:ln w="9525">
            <a:noFill/>
            <a:miter lim="800000"/>
            <a:headEnd/>
            <a:tailEnd/>
          </a:ln>
        </p:spPr>
        <p:txBody>
          <a:bodyPr wrap="none" anchor="ctr"/>
          <a:lstStyle/>
          <a:p>
            <a:pPr algn="ctr"/>
            <a:r>
              <a:rPr lang="en-US" altLang="zh-CN" sz="2400">
                <a:solidFill>
                  <a:srgbClr val="333399"/>
                </a:solidFill>
              </a:rPr>
              <a:t>A</a:t>
            </a:r>
          </a:p>
        </p:txBody>
      </p:sp>
      <p:sp>
        <p:nvSpPr>
          <p:cNvPr id="14349" name="Rectangle 15"/>
          <p:cNvSpPr>
            <a:spLocks noChangeArrowheads="1"/>
          </p:cNvSpPr>
          <p:nvPr/>
        </p:nvSpPr>
        <p:spPr bwMode="auto">
          <a:xfrm>
            <a:off x="2628900" y="2636838"/>
            <a:ext cx="287338" cy="1871662"/>
          </a:xfrm>
          <a:prstGeom prst="rect">
            <a:avLst/>
          </a:prstGeom>
          <a:solidFill>
            <a:srgbClr val="CCECFF"/>
          </a:solidFill>
          <a:ln w="9525">
            <a:noFill/>
            <a:miter lim="800000"/>
            <a:headEnd/>
            <a:tailEnd/>
          </a:ln>
        </p:spPr>
        <p:txBody>
          <a:bodyPr wrap="none" anchor="ctr"/>
          <a:lstStyle/>
          <a:p>
            <a:pPr algn="ctr"/>
            <a:r>
              <a:rPr lang="en-US" altLang="zh-CN" sz="2400">
                <a:solidFill>
                  <a:srgbClr val="333399"/>
                </a:solidFill>
              </a:rPr>
              <a:t>A</a:t>
            </a:r>
          </a:p>
        </p:txBody>
      </p:sp>
      <p:sp>
        <p:nvSpPr>
          <p:cNvPr id="14350" name="Rectangle 16"/>
          <p:cNvSpPr>
            <a:spLocks noChangeArrowheads="1"/>
          </p:cNvSpPr>
          <p:nvPr/>
        </p:nvSpPr>
        <p:spPr bwMode="auto">
          <a:xfrm>
            <a:off x="3781425" y="2636838"/>
            <a:ext cx="287338" cy="1871662"/>
          </a:xfrm>
          <a:prstGeom prst="rect">
            <a:avLst/>
          </a:prstGeom>
          <a:solidFill>
            <a:srgbClr val="CCECFF"/>
          </a:solidFill>
          <a:ln w="9525">
            <a:noFill/>
            <a:miter lim="800000"/>
            <a:headEnd/>
            <a:tailEnd/>
          </a:ln>
        </p:spPr>
        <p:txBody>
          <a:bodyPr wrap="none" anchor="ctr"/>
          <a:lstStyle/>
          <a:p>
            <a:pPr algn="ctr"/>
            <a:r>
              <a:rPr lang="en-US" altLang="zh-CN" sz="2400">
                <a:solidFill>
                  <a:srgbClr val="333399"/>
                </a:solidFill>
              </a:rPr>
              <a:t>A</a:t>
            </a:r>
          </a:p>
        </p:txBody>
      </p:sp>
      <p:sp>
        <p:nvSpPr>
          <p:cNvPr id="14351" name="Rectangle 17"/>
          <p:cNvSpPr>
            <a:spLocks noChangeArrowheads="1"/>
          </p:cNvSpPr>
          <p:nvPr/>
        </p:nvSpPr>
        <p:spPr bwMode="auto">
          <a:xfrm>
            <a:off x="4933950" y="2636838"/>
            <a:ext cx="287338" cy="1871662"/>
          </a:xfrm>
          <a:prstGeom prst="rect">
            <a:avLst/>
          </a:prstGeom>
          <a:solidFill>
            <a:srgbClr val="CCECFF"/>
          </a:solidFill>
          <a:ln w="9525">
            <a:noFill/>
            <a:miter lim="800000"/>
            <a:headEnd/>
            <a:tailEnd/>
          </a:ln>
        </p:spPr>
        <p:txBody>
          <a:bodyPr wrap="none" anchor="ctr"/>
          <a:lstStyle/>
          <a:p>
            <a:pPr algn="ctr"/>
            <a:r>
              <a:rPr lang="en-US" altLang="zh-CN" sz="2400">
                <a:solidFill>
                  <a:srgbClr val="333399"/>
                </a:solidFill>
              </a:rPr>
              <a:t>A</a:t>
            </a:r>
          </a:p>
        </p:txBody>
      </p:sp>
      <p:sp>
        <p:nvSpPr>
          <p:cNvPr id="14352" name="Rectangle 18"/>
          <p:cNvSpPr>
            <a:spLocks noChangeArrowheads="1"/>
          </p:cNvSpPr>
          <p:nvPr/>
        </p:nvSpPr>
        <p:spPr bwMode="auto">
          <a:xfrm>
            <a:off x="5221288" y="2636838"/>
            <a:ext cx="287337" cy="1871662"/>
          </a:xfrm>
          <a:prstGeom prst="rect">
            <a:avLst/>
          </a:prstGeom>
          <a:solidFill>
            <a:srgbClr val="FFFF99"/>
          </a:solidFill>
          <a:ln w="9525">
            <a:noFill/>
            <a:miter lim="800000"/>
            <a:headEnd/>
            <a:tailEnd/>
          </a:ln>
        </p:spPr>
        <p:txBody>
          <a:bodyPr wrap="none" anchor="ctr"/>
          <a:lstStyle/>
          <a:p>
            <a:pPr algn="ctr"/>
            <a:r>
              <a:rPr lang="en-US" altLang="zh-CN" sz="2400">
                <a:solidFill>
                  <a:srgbClr val="333399"/>
                </a:solidFill>
              </a:rPr>
              <a:t>B</a:t>
            </a:r>
          </a:p>
        </p:txBody>
      </p:sp>
      <p:grpSp>
        <p:nvGrpSpPr>
          <p:cNvPr id="2" name="Group 19"/>
          <p:cNvGrpSpPr>
            <a:grpSpLocks/>
          </p:cNvGrpSpPr>
          <p:nvPr/>
        </p:nvGrpSpPr>
        <p:grpSpPr bwMode="auto">
          <a:xfrm>
            <a:off x="2052638" y="2636838"/>
            <a:ext cx="3744912" cy="1871662"/>
            <a:chOff x="1293" y="1661"/>
            <a:chExt cx="2359" cy="1179"/>
          </a:xfrm>
        </p:grpSpPr>
        <p:sp>
          <p:nvSpPr>
            <p:cNvPr id="14384" name="Rectangle 20"/>
            <p:cNvSpPr>
              <a:spLocks noChangeArrowheads="1"/>
            </p:cNvSpPr>
            <p:nvPr/>
          </p:nvSpPr>
          <p:spPr bwMode="auto">
            <a:xfrm>
              <a:off x="1293" y="1661"/>
              <a:ext cx="181" cy="1179"/>
            </a:xfrm>
            <a:prstGeom prst="rect">
              <a:avLst/>
            </a:prstGeom>
            <a:solidFill>
              <a:srgbClr val="FFCCFF"/>
            </a:solidFill>
            <a:ln w="9525">
              <a:noFill/>
              <a:miter lim="800000"/>
              <a:headEnd/>
              <a:tailEnd/>
            </a:ln>
          </p:spPr>
          <p:txBody>
            <a:bodyPr wrap="none" anchor="ctr"/>
            <a:lstStyle/>
            <a:p>
              <a:pPr algn="ctr"/>
              <a:r>
                <a:rPr lang="en-US" altLang="zh-CN" sz="2400">
                  <a:solidFill>
                    <a:srgbClr val="333399"/>
                  </a:solidFill>
                </a:rPr>
                <a:t>C</a:t>
              </a:r>
            </a:p>
          </p:txBody>
        </p:sp>
        <p:sp>
          <p:nvSpPr>
            <p:cNvPr id="14385" name="Rectangle 21"/>
            <p:cNvSpPr>
              <a:spLocks noChangeArrowheads="1"/>
            </p:cNvSpPr>
            <p:nvPr/>
          </p:nvSpPr>
          <p:spPr bwMode="auto">
            <a:xfrm>
              <a:off x="2019" y="1661"/>
              <a:ext cx="181" cy="1179"/>
            </a:xfrm>
            <a:prstGeom prst="rect">
              <a:avLst/>
            </a:prstGeom>
            <a:solidFill>
              <a:srgbClr val="FFCCFF"/>
            </a:solidFill>
            <a:ln w="9525">
              <a:noFill/>
              <a:miter lim="800000"/>
              <a:headEnd/>
              <a:tailEnd/>
            </a:ln>
          </p:spPr>
          <p:txBody>
            <a:bodyPr wrap="none" anchor="ctr"/>
            <a:lstStyle/>
            <a:p>
              <a:pPr algn="ctr"/>
              <a:r>
                <a:rPr lang="en-US" altLang="zh-CN" sz="2400">
                  <a:solidFill>
                    <a:srgbClr val="333399"/>
                  </a:solidFill>
                </a:rPr>
                <a:t>C</a:t>
              </a:r>
            </a:p>
          </p:txBody>
        </p:sp>
        <p:sp>
          <p:nvSpPr>
            <p:cNvPr id="14386" name="Rectangle 22"/>
            <p:cNvSpPr>
              <a:spLocks noChangeArrowheads="1"/>
            </p:cNvSpPr>
            <p:nvPr/>
          </p:nvSpPr>
          <p:spPr bwMode="auto">
            <a:xfrm>
              <a:off x="2745" y="1661"/>
              <a:ext cx="181" cy="1179"/>
            </a:xfrm>
            <a:prstGeom prst="rect">
              <a:avLst/>
            </a:prstGeom>
            <a:solidFill>
              <a:srgbClr val="FFCCFF"/>
            </a:solidFill>
            <a:ln w="9525">
              <a:noFill/>
              <a:miter lim="800000"/>
              <a:headEnd/>
              <a:tailEnd/>
            </a:ln>
          </p:spPr>
          <p:txBody>
            <a:bodyPr wrap="none" anchor="ctr"/>
            <a:lstStyle/>
            <a:p>
              <a:pPr algn="ctr"/>
              <a:r>
                <a:rPr lang="en-US" altLang="zh-CN" sz="2400">
                  <a:solidFill>
                    <a:srgbClr val="333399"/>
                  </a:solidFill>
                </a:rPr>
                <a:t>C</a:t>
              </a:r>
            </a:p>
          </p:txBody>
        </p:sp>
        <p:sp>
          <p:nvSpPr>
            <p:cNvPr id="14387" name="Rectangle 23"/>
            <p:cNvSpPr>
              <a:spLocks noChangeArrowheads="1"/>
            </p:cNvSpPr>
            <p:nvPr/>
          </p:nvSpPr>
          <p:spPr bwMode="auto">
            <a:xfrm>
              <a:off x="3471" y="1661"/>
              <a:ext cx="181" cy="1179"/>
            </a:xfrm>
            <a:prstGeom prst="rect">
              <a:avLst/>
            </a:prstGeom>
            <a:solidFill>
              <a:srgbClr val="FFCCFF"/>
            </a:solidFill>
            <a:ln w="9525">
              <a:noFill/>
              <a:miter lim="800000"/>
              <a:headEnd/>
              <a:tailEnd/>
            </a:ln>
          </p:spPr>
          <p:txBody>
            <a:bodyPr wrap="none" anchor="ctr"/>
            <a:lstStyle/>
            <a:p>
              <a:pPr algn="ctr"/>
              <a:r>
                <a:rPr lang="en-US" altLang="zh-CN" sz="2400">
                  <a:solidFill>
                    <a:srgbClr val="333399"/>
                  </a:solidFill>
                </a:rPr>
                <a:t>C</a:t>
              </a:r>
            </a:p>
          </p:txBody>
        </p:sp>
      </p:grpSp>
      <p:sp>
        <p:nvSpPr>
          <p:cNvPr id="14354" name="Rectangle 24"/>
          <p:cNvSpPr>
            <a:spLocks noChangeArrowheads="1"/>
          </p:cNvSpPr>
          <p:nvPr/>
        </p:nvSpPr>
        <p:spPr bwMode="auto">
          <a:xfrm>
            <a:off x="5797550" y="2636838"/>
            <a:ext cx="287338" cy="1871662"/>
          </a:xfrm>
          <a:prstGeom prst="rect">
            <a:avLst/>
          </a:prstGeom>
          <a:solidFill>
            <a:srgbClr val="66FF99"/>
          </a:solidFill>
          <a:ln w="9525">
            <a:noFill/>
            <a:miter lim="800000"/>
            <a:headEnd/>
            <a:tailEnd/>
          </a:ln>
        </p:spPr>
        <p:txBody>
          <a:bodyPr wrap="none" anchor="ctr"/>
          <a:lstStyle/>
          <a:p>
            <a:pPr algn="ctr"/>
            <a:r>
              <a:rPr lang="en-US" altLang="zh-CN" sz="2400">
                <a:solidFill>
                  <a:srgbClr val="333399"/>
                </a:solidFill>
              </a:rPr>
              <a:t>D</a:t>
            </a:r>
          </a:p>
        </p:txBody>
      </p:sp>
      <p:sp>
        <p:nvSpPr>
          <p:cNvPr id="14355" name="Text Box 25"/>
          <p:cNvSpPr txBox="1">
            <a:spLocks noChangeArrowheads="1"/>
          </p:cNvSpPr>
          <p:nvPr/>
        </p:nvSpPr>
        <p:spPr bwMode="auto">
          <a:xfrm>
            <a:off x="6286500" y="2133600"/>
            <a:ext cx="1849438" cy="641350"/>
          </a:xfrm>
          <a:prstGeom prst="rect">
            <a:avLst/>
          </a:prstGeom>
          <a:noFill/>
          <a:ln w="9525">
            <a:noFill/>
            <a:miter lim="800000"/>
            <a:headEnd/>
            <a:tailEnd/>
          </a:ln>
        </p:spPr>
        <p:txBody>
          <a:bodyPr wrap="none">
            <a:spAutoFit/>
          </a:bodyPr>
          <a:lstStyle/>
          <a:p>
            <a:pPr algn="ctr">
              <a:lnSpc>
                <a:spcPct val="90000"/>
              </a:lnSpc>
            </a:pPr>
            <a:r>
              <a:rPr kumimoji="1" lang="en-US" altLang="zh-CN" sz="2000">
                <a:solidFill>
                  <a:srgbClr val="333399"/>
                </a:solidFill>
                <a:ea typeface="黑体" pitchFamily="2" charset="-122"/>
              </a:rPr>
              <a:t>C </a:t>
            </a:r>
            <a:r>
              <a:rPr kumimoji="1" lang="zh-CN" altLang="en-US" sz="2000">
                <a:solidFill>
                  <a:srgbClr val="333399"/>
                </a:solidFill>
                <a:ea typeface="黑体" pitchFamily="2" charset="-122"/>
              </a:rPr>
              <a:t>在</a:t>
            </a:r>
            <a:r>
              <a:rPr kumimoji="1" lang="zh-CN" altLang="en-US" sz="1400">
                <a:solidFill>
                  <a:srgbClr val="333399"/>
                </a:solidFill>
                <a:ea typeface="黑体" pitchFamily="2" charset="-122"/>
              </a:rPr>
              <a:t> </a:t>
            </a:r>
            <a:r>
              <a:rPr kumimoji="1" lang="en-US" altLang="zh-CN" sz="2000">
                <a:solidFill>
                  <a:srgbClr val="333399"/>
                </a:solidFill>
                <a:ea typeface="黑体" pitchFamily="2" charset="-122"/>
              </a:rPr>
              <a:t>TDM</a:t>
            </a:r>
            <a:r>
              <a:rPr kumimoji="1" lang="en-US" altLang="zh-CN" sz="1400">
                <a:solidFill>
                  <a:srgbClr val="333399"/>
                </a:solidFill>
                <a:ea typeface="黑体" pitchFamily="2" charset="-122"/>
              </a:rPr>
              <a:t> </a:t>
            </a:r>
            <a:r>
              <a:rPr kumimoji="1" lang="zh-CN" altLang="en-US" sz="2000">
                <a:solidFill>
                  <a:srgbClr val="333399"/>
                </a:solidFill>
                <a:ea typeface="黑体" pitchFamily="2" charset="-122"/>
              </a:rPr>
              <a:t>帧中</a:t>
            </a:r>
          </a:p>
          <a:p>
            <a:pPr algn="ctr">
              <a:lnSpc>
                <a:spcPct val="90000"/>
              </a:lnSpc>
            </a:pPr>
            <a:r>
              <a:rPr kumimoji="1" lang="zh-CN" altLang="en-US" sz="2000">
                <a:solidFill>
                  <a:srgbClr val="333399"/>
                </a:solidFill>
                <a:ea typeface="黑体" pitchFamily="2" charset="-122"/>
              </a:rPr>
              <a:t>的位置不变</a:t>
            </a:r>
          </a:p>
        </p:txBody>
      </p:sp>
      <p:sp>
        <p:nvSpPr>
          <p:cNvPr id="14356" name="Line 26"/>
          <p:cNvSpPr>
            <a:spLocks noChangeShapeType="1"/>
          </p:cNvSpPr>
          <p:nvPr/>
        </p:nvSpPr>
        <p:spPr bwMode="auto">
          <a:xfrm>
            <a:off x="2181225" y="2276475"/>
            <a:ext cx="4105275" cy="0"/>
          </a:xfrm>
          <a:prstGeom prst="line">
            <a:avLst/>
          </a:prstGeom>
          <a:noFill/>
          <a:ln w="28575">
            <a:solidFill>
              <a:srgbClr val="333399"/>
            </a:solidFill>
            <a:round/>
            <a:headEnd/>
            <a:tailEnd/>
          </a:ln>
        </p:spPr>
        <p:txBody>
          <a:bodyPr/>
          <a:lstStyle/>
          <a:p>
            <a:endParaRPr lang="zh-CN" altLang="en-US"/>
          </a:p>
        </p:txBody>
      </p:sp>
      <p:sp>
        <p:nvSpPr>
          <p:cNvPr id="14357" name="Line 27"/>
          <p:cNvSpPr>
            <a:spLocks noChangeShapeType="1"/>
          </p:cNvSpPr>
          <p:nvPr/>
        </p:nvSpPr>
        <p:spPr bwMode="auto">
          <a:xfrm>
            <a:off x="2181225" y="2276475"/>
            <a:ext cx="0" cy="288925"/>
          </a:xfrm>
          <a:prstGeom prst="line">
            <a:avLst/>
          </a:prstGeom>
          <a:noFill/>
          <a:ln w="28575">
            <a:solidFill>
              <a:srgbClr val="333399"/>
            </a:solidFill>
            <a:round/>
            <a:headEnd/>
            <a:tailEnd type="triangle" w="med" len="med"/>
          </a:ln>
        </p:spPr>
        <p:txBody>
          <a:bodyPr/>
          <a:lstStyle/>
          <a:p>
            <a:endParaRPr lang="zh-CN" altLang="en-US"/>
          </a:p>
        </p:txBody>
      </p:sp>
      <p:sp>
        <p:nvSpPr>
          <p:cNvPr id="14358" name="Line 28"/>
          <p:cNvSpPr>
            <a:spLocks noChangeShapeType="1"/>
          </p:cNvSpPr>
          <p:nvPr/>
        </p:nvSpPr>
        <p:spPr bwMode="auto">
          <a:xfrm>
            <a:off x="3328988" y="2276475"/>
            <a:ext cx="0" cy="288925"/>
          </a:xfrm>
          <a:prstGeom prst="line">
            <a:avLst/>
          </a:prstGeom>
          <a:noFill/>
          <a:ln w="28575">
            <a:solidFill>
              <a:srgbClr val="333399"/>
            </a:solidFill>
            <a:round/>
            <a:headEnd/>
            <a:tailEnd type="triangle" w="med" len="med"/>
          </a:ln>
        </p:spPr>
        <p:txBody>
          <a:bodyPr/>
          <a:lstStyle/>
          <a:p>
            <a:endParaRPr lang="zh-CN" altLang="en-US"/>
          </a:p>
        </p:txBody>
      </p:sp>
      <p:sp>
        <p:nvSpPr>
          <p:cNvPr id="14359" name="Line 29"/>
          <p:cNvSpPr>
            <a:spLocks noChangeShapeType="1"/>
          </p:cNvSpPr>
          <p:nvPr/>
        </p:nvSpPr>
        <p:spPr bwMode="auto">
          <a:xfrm>
            <a:off x="4478338" y="2276475"/>
            <a:ext cx="0" cy="288925"/>
          </a:xfrm>
          <a:prstGeom prst="line">
            <a:avLst/>
          </a:prstGeom>
          <a:noFill/>
          <a:ln w="28575">
            <a:solidFill>
              <a:srgbClr val="333399"/>
            </a:solidFill>
            <a:round/>
            <a:headEnd/>
            <a:tailEnd type="triangle" w="med" len="med"/>
          </a:ln>
        </p:spPr>
        <p:txBody>
          <a:bodyPr/>
          <a:lstStyle/>
          <a:p>
            <a:endParaRPr lang="zh-CN" altLang="en-US"/>
          </a:p>
        </p:txBody>
      </p:sp>
      <p:sp>
        <p:nvSpPr>
          <p:cNvPr id="14360" name="Line 30"/>
          <p:cNvSpPr>
            <a:spLocks noChangeShapeType="1"/>
          </p:cNvSpPr>
          <p:nvPr/>
        </p:nvSpPr>
        <p:spPr bwMode="auto">
          <a:xfrm>
            <a:off x="5627688" y="2276475"/>
            <a:ext cx="0" cy="288925"/>
          </a:xfrm>
          <a:prstGeom prst="line">
            <a:avLst/>
          </a:prstGeom>
          <a:noFill/>
          <a:ln w="28575">
            <a:solidFill>
              <a:srgbClr val="333399"/>
            </a:solidFill>
            <a:round/>
            <a:headEnd/>
            <a:tailEnd type="triangle" w="med" len="med"/>
          </a:ln>
        </p:spPr>
        <p:txBody>
          <a:bodyPr/>
          <a:lstStyle/>
          <a:p>
            <a:endParaRPr lang="zh-CN" altLang="en-US"/>
          </a:p>
        </p:txBody>
      </p:sp>
      <p:grpSp>
        <p:nvGrpSpPr>
          <p:cNvPr id="3" name="Group 31"/>
          <p:cNvGrpSpPr>
            <a:grpSpLocks/>
          </p:cNvGrpSpPr>
          <p:nvPr/>
        </p:nvGrpSpPr>
        <p:grpSpPr bwMode="auto">
          <a:xfrm>
            <a:off x="1476375" y="4581525"/>
            <a:ext cx="1150938" cy="509588"/>
            <a:chOff x="930" y="2886"/>
            <a:chExt cx="725" cy="321"/>
          </a:xfrm>
        </p:grpSpPr>
        <p:sp>
          <p:nvSpPr>
            <p:cNvPr id="14382" name="Text Box 32"/>
            <p:cNvSpPr txBox="1">
              <a:spLocks noChangeArrowheads="1"/>
            </p:cNvSpPr>
            <p:nvPr/>
          </p:nvSpPr>
          <p:spPr bwMode="auto">
            <a:xfrm>
              <a:off x="975"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4383" name="AutoShape 33"/>
            <p:cNvSpPr>
              <a:spLocks/>
            </p:cNvSpPr>
            <p:nvPr/>
          </p:nvSpPr>
          <p:spPr bwMode="auto">
            <a:xfrm rot="16200000" flipV="1">
              <a:off x="1248"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grpSp>
        <p:nvGrpSpPr>
          <p:cNvPr id="4" name="Group 34"/>
          <p:cNvGrpSpPr>
            <a:grpSpLocks/>
          </p:cNvGrpSpPr>
          <p:nvPr/>
        </p:nvGrpSpPr>
        <p:grpSpPr bwMode="auto">
          <a:xfrm>
            <a:off x="2627313" y="4581525"/>
            <a:ext cx="1150937" cy="509588"/>
            <a:chOff x="1655" y="2886"/>
            <a:chExt cx="725" cy="321"/>
          </a:xfrm>
        </p:grpSpPr>
        <p:sp>
          <p:nvSpPr>
            <p:cNvPr id="14380" name="Text Box 35"/>
            <p:cNvSpPr txBox="1">
              <a:spLocks noChangeArrowheads="1"/>
            </p:cNvSpPr>
            <p:nvPr/>
          </p:nvSpPr>
          <p:spPr bwMode="auto">
            <a:xfrm>
              <a:off x="1700"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4381" name="AutoShape 36"/>
            <p:cNvSpPr>
              <a:spLocks/>
            </p:cNvSpPr>
            <p:nvPr/>
          </p:nvSpPr>
          <p:spPr bwMode="auto">
            <a:xfrm rot="16200000" flipV="1">
              <a:off x="197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grpSp>
        <p:nvGrpSpPr>
          <p:cNvPr id="5" name="Group 37"/>
          <p:cNvGrpSpPr>
            <a:grpSpLocks/>
          </p:cNvGrpSpPr>
          <p:nvPr/>
        </p:nvGrpSpPr>
        <p:grpSpPr bwMode="auto">
          <a:xfrm>
            <a:off x="3778250" y="4581525"/>
            <a:ext cx="1150938" cy="509588"/>
            <a:chOff x="2380" y="2886"/>
            <a:chExt cx="725" cy="321"/>
          </a:xfrm>
        </p:grpSpPr>
        <p:sp>
          <p:nvSpPr>
            <p:cNvPr id="14378" name="Text Box 38"/>
            <p:cNvSpPr txBox="1">
              <a:spLocks noChangeArrowheads="1"/>
            </p:cNvSpPr>
            <p:nvPr/>
          </p:nvSpPr>
          <p:spPr bwMode="auto">
            <a:xfrm>
              <a:off x="2426"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4379" name="AutoShape 39"/>
            <p:cNvSpPr>
              <a:spLocks/>
            </p:cNvSpPr>
            <p:nvPr/>
          </p:nvSpPr>
          <p:spPr bwMode="auto">
            <a:xfrm rot="16200000" flipV="1">
              <a:off x="2698"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grpSp>
        <p:nvGrpSpPr>
          <p:cNvPr id="6" name="Group 40"/>
          <p:cNvGrpSpPr>
            <a:grpSpLocks/>
          </p:cNvGrpSpPr>
          <p:nvPr/>
        </p:nvGrpSpPr>
        <p:grpSpPr bwMode="auto">
          <a:xfrm>
            <a:off x="4929188" y="4581525"/>
            <a:ext cx="1150937" cy="509588"/>
            <a:chOff x="3105" y="2886"/>
            <a:chExt cx="725" cy="321"/>
          </a:xfrm>
        </p:grpSpPr>
        <p:sp>
          <p:nvSpPr>
            <p:cNvPr id="14376" name="Text Box 41"/>
            <p:cNvSpPr txBox="1">
              <a:spLocks noChangeArrowheads="1"/>
            </p:cNvSpPr>
            <p:nvPr/>
          </p:nvSpPr>
          <p:spPr bwMode="auto">
            <a:xfrm>
              <a:off x="3152"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4377" name="AutoShape 42"/>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sp>
        <p:nvSpPr>
          <p:cNvPr id="14365" name="Rectangle 43"/>
          <p:cNvSpPr>
            <a:spLocks noChangeArrowheads="1"/>
          </p:cNvSpPr>
          <p:nvPr/>
        </p:nvSpPr>
        <p:spPr bwMode="auto">
          <a:xfrm>
            <a:off x="6443663" y="3322638"/>
            <a:ext cx="43497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solidFill>
                  <a:srgbClr val="333399"/>
                </a:solidFill>
                <a:latin typeface="Times New Roman" pitchFamily="18" charset="0"/>
              </a:rPr>
              <a:t>…</a:t>
            </a:r>
          </a:p>
        </p:txBody>
      </p:sp>
      <p:sp>
        <p:nvSpPr>
          <p:cNvPr id="14366" name="Line 44"/>
          <p:cNvSpPr>
            <a:spLocks noChangeShapeType="1"/>
          </p:cNvSpPr>
          <p:nvPr/>
        </p:nvSpPr>
        <p:spPr bwMode="auto">
          <a:xfrm rot="-5400000">
            <a:off x="-7938" y="3668713"/>
            <a:ext cx="2968625" cy="0"/>
          </a:xfrm>
          <a:prstGeom prst="line">
            <a:avLst/>
          </a:prstGeom>
          <a:noFill/>
          <a:ln w="28575">
            <a:solidFill>
              <a:srgbClr val="333399"/>
            </a:solidFill>
            <a:round/>
            <a:headEnd/>
            <a:tailEnd type="triangle" w="sm" len="med"/>
          </a:ln>
        </p:spPr>
        <p:txBody>
          <a:bodyPr wrap="none" anchor="ctr"/>
          <a:lstStyle/>
          <a:p>
            <a:endParaRPr lang="zh-CN" altLang="en-US"/>
          </a:p>
        </p:txBody>
      </p:sp>
      <p:grpSp>
        <p:nvGrpSpPr>
          <p:cNvPr id="7" name="Group 45"/>
          <p:cNvGrpSpPr>
            <a:grpSpLocks/>
          </p:cNvGrpSpPr>
          <p:nvPr/>
        </p:nvGrpSpPr>
        <p:grpSpPr bwMode="auto">
          <a:xfrm>
            <a:off x="6084888" y="4581525"/>
            <a:ext cx="1150937" cy="509588"/>
            <a:chOff x="3105" y="2886"/>
            <a:chExt cx="725" cy="321"/>
          </a:xfrm>
        </p:grpSpPr>
        <p:sp>
          <p:nvSpPr>
            <p:cNvPr id="14374" name="Text Box 46"/>
            <p:cNvSpPr txBox="1">
              <a:spLocks noChangeArrowheads="1"/>
            </p:cNvSpPr>
            <p:nvPr/>
          </p:nvSpPr>
          <p:spPr bwMode="auto">
            <a:xfrm>
              <a:off x="3152"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4375" name="AutoShape 47"/>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grpSp>
        <p:nvGrpSpPr>
          <p:cNvPr id="8" name="Group 48"/>
          <p:cNvGrpSpPr>
            <a:grpSpLocks/>
          </p:cNvGrpSpPr>
          <p:nvPr/>
        </p:nvGrpSpPr>
        <p:grpSpPr bwMode="auto">
          <a:xfrm>
            <a:off x="2627313" y="2492375"/>
            <a:ext cx="4610100" cy="2376488"/>
            <a:chOff x="1655" y="1570"/>
            <a:chExt cx="2904" cy="1497"/>
          </a:xfrm>
        </p:grpSpPr>
        <p:sp>
          <p:nvSpPr>
            <p:cNvPr id="14369" name="Line 49"/>
            <p:cNvSpPr>
              <a:spLocks noChangeShapeType="1"/>
            </p:cNvSpPr>
            <p:nvPr/>
          </p:nvSpPr>
          <p:spPr bwMode="auto">
            <a:xfrm>
              <a:off x="1655" y="1570"/>
              <a:ext cx="0" cy="1497"/>
            </a:xfrm>
            <a:prstGeom prst="line">
              <a:avLst/>
            </a:prstGeom>
            <a:noFill/>
            <a:ln w="28575">
              <a:solidFill>
                <a:schemeClr val="hlink"/>
              </a:solidFill>
              <a:prstDash val="dash"/>
              <a:round/>
              <a:headEnd/>
              <a:tailEnd/>
            </a:ln>
          </p:spPr>
          <p:txBody>
            <a:bodyPr/>
            <a:lstStyle/>
            <a:p>
              <a:endParaRPr lang="zh-CN" altLang="en-US"/>
            </a:p>
          </p:txBody>
        </p:sp>
        <p:sp>
          <p:nvSpPr>
            <p:cNvPr id="14370" name="Line 50"/>
            <p:cNvSpPr>
              <a:spLocks noChangeShapeType="1"/>
            </p:cNvSpPr>
            <p:nvPr/>
          </p:nvSpPr>
          <p:spPr bwMode="auto">
            <a:xfrm>
              <a:off x="2381" y="1570"/>
              <a:ext cx="0" cy="1497"/>
            </a:xfrm>
            <a:prstGeom prst="line">
              <a:avLst/>
            </a:prstGeom>
            <a:noFill/>
            <a:ln w="28575">
              <a:solidFill>
                <a:schemeClr val="hlink"/>
              </a:solidFill>
              <a:prstDash val="dash"/>
              <a:round/>
              <a:headEnd/>
              <a:tailEnd/>
            </a:ln>
          </p:spPr>
          <p:txBody>
            <a:bodyPr/>
            <a:lstStyle/>
            <a:p>
              <a:endParaRPr lang="zh-CN" altLang="en-US"/>
            </a:p>
          </p:txBody>
        </p:sp>
        <p:sp>
          <p:nvSpPr>
            <p:cNvPr id="14371" name="Line 51"/>
            <p:cNvSpPr>
              <a:spLocks noChangeShapeType="1"/>
            </p:cNvSpPr>
            <p:nvPr/>
          </p:nvSpPr>
          <p:spPr bwMode="auto">
            <a:xfrm>
              <a:off x="3107" y="1570"/>
              <a:ext cx="0" cy="1497"/>
            </a:xfrm>
            <a:prstGeom prst="line">
              <a:avLst/>
            </a:prstGeom>
            <a:noFill/>
            <a:ln w="28575">
              <a:solidFill>
                <a:schemeClr val="hlink"/>
              </a:solidFill>
              <a:prstDash val="dash"/>
              <a:round/>
              <a:headEnd/>
              <a:tailEnd/>
            </a:ln>
          </p:spPr>
          <p:txBody>
            <a:bodyPr/>
            <a:lstStyle/>
            <a:p>
              <a:endParaRPr lang="zh-CN" altLang="en-US"/>
            </a:p>
          </p:txBody>
        </p:sp>
        <p:sp>
          <p:nvSpPr>
            <p:cNvPr id="14372" name="Line 52"/>
            <p:cNvSpPr>
              <a:spLocks noChangeShapeType="1"/>
            </p:cNvSpPr>
            <p:nvPr/>
          </p:nvSpPr>
          <p:spPr bwMode="auto">
            <a:xfrm>
              <a:off x="3833" y="1570"/>
              <a:ext cx="0" cy="1497"/>
            </a:xfrm>
            <a:prstGeom prst="line">
              <a:avLst/>
            </a:prstGeom>
            <a:noFill/>
            <a:ln w="28575">
              <a:solidFill>
                <a:schemeClr val="hlink"/>
              </a:solidFill>
              <a:prstDash val="dash"/>
              <a:round/>
              <a:headEnd/>
              <a:tailEnd/>
            </a:ln>
          </p:spPr>
          <p:txBody>
            <a:bodyPr/>
            <a:lstStyle/>
            <a:p>
              <a:endParaRPr lang="zh-CN" altLang="en-US"/>
            </a:p>
          </p:txBody>
        </p:sp>
        <p:sp>
          <p:nvSpPr>
            <p:cNvPr id="14373" name="Line 53"/>
            <p:cNvSpPr>
              <a:spLocks noChangeShapeType="1"/>
            </p:cNvSpPr>
            <p:nvPr/>
          </p:nvSpPr>
          <p:spPr bwMode="auto">
            <a:xfrm>
              <a:off x="4559" y="1570"/>
              <a:ext cx="0" cy="1497"/>
            </a:xfrm>
            <a:prstGeom prst="line">
              <a:avLst/>
            </a:prstGeom>
            <a:noFill/>
            <a:ln w="28575">
              <a:solidFill>
                <a:schemeClr val="hlink"/>
              </a:solidFill>
              <a:prstDash val="dash"/>
              <a:round/>
              <a:headEnd/>
              <a:tailEnd/>
            </a:ln>
          </p:spPr>
          <p:txBody>
            <a:bodyPr/>
            <a:lstStyle/>
            <a:p>
              <a:endParaRPr lang="zh-CN" altLang="en-US"/>
            </a:p>
          </p:txBody>
        </p:sp>
      </p:grpSp>
      <p:pic>
        <p:nvPicPr>
          <p:cNvPr id="52"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3" name="组合 14"/>
          <p:cNvGrpSpPr/>
          <p:nvPr/>
        </p:nvGrpSpPr>
        <p:grpSpPr>
          <a:xfrm>
            <a:off x="4874346" y="0"/>
            <a:ext cx="4269654" cy="430887"/>
            <a:chOff x="4874346" y="0"/>
            <a:chExt cx="4269654" cy="430887"/>
          </a:xfrm>
        </p:grpSpPr>
        <p:sp>
          <p:nvSpPr>
            <p:cNvPr id="54" name="TextBox 53"/>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55"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5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dirty="0">
              <a:ln>
                <a:noFill/>
              </a:ln>
              <a:effectLst/>
              <a:uLnTx/>
              <a:uFillTx/>
              <a:latin typeface="+mn-lt"/>
              <a:ea typeface="+mn-ea"/>
              <a:cs typeface="+mn-cs"/>
            </a:endParaRPr>
          </a:p>
        </p:txBody>
      </p:sp>
      <p:cxnSp>
        <p:nvCxnSpPr>
          <p:cNvPr id="60" name="直接连接符 9"/>
          <p:cNvCxnSpPr/>
          <p:nvPr/>
        </p:nvCxnSpPr>
        <p:spPr>
          <a:xfrm>
            <a:off x="323528" y="90872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5"/>
          <p:cNvSpPr>
            <a:spLocks noChangeShapeType="1"/>
          </p:cNvSpPr>
          <p:nvPr/>
        </p:nvSpPr>
        <p:spPr bwMode="auto">
          <a:xfrm flipV="1">
            <a:off x="1476375" y="5146675"/>
            <a:ext cx="6116638" cy="11113"/>
          </a:xfrm>
          <a:prstGeom prst="line">
            <a:avLst/>
          </a:prstGeom>
          <a:noFill/>
          <a:ln w="28575">
            <a:solidFill>
              <a:srgbClr val="333399"/>
            </a:solidFill>
            <a:round/>
            <a:headEnd/>
            <a:tailEnd type="triangle" w="sm" len="med"/>
          </a:ln>
        </p:spPr>
        <p:txBody>
          <a:bodyPr wrap="none" anchor="ctr"/>
          <a:lstStyle/>
          <a:p>
            <a:endParaRPr lang="zh-CN" altLang="en-US"/>
          </a:p>
        </p:txBody>
      </p:sp>
      <p:sp>
        <p:nvSpPr>
          <p:cNvPr id="15364" name="Text Box 6"/>
          <p:cNvSpPr txBox="1">
            <a:spLocks noChangeArrowheads="1"/>
          </p:cNvSpPr>
          <p:nvPr/>
        </p:nvSpPr>
        <p:spPr bwMode="auto">
          <a:xfrm>
            <a:off x="784225" y="2012950"/>
            <a:ext cx="692150" cy="366713"/>
          </a:xfrm>
          <a:prstGeom prst="rect">
            <a:avLst/>
          </a:prstGeom>
          <a:noFill/>
          <a:ln w="9525">
            <a:noFill/>
            <a:miter lim="800000"/>
            <a:headEnd/>
            <a:tailEnd/>
          </a:ln>
        </p:spPr>
        <p:txBody>
          <a:bodyPr wrap="none">
            <a:spAutoFit/>
          </a:bodyPr>
          <a:lstStyle/>
          <a:p>
            <a:pPr>
              <a:lnSpc>
                <a:spcPct val="90000"/>
              </a:lnSpc>
            </a:pPr>
            <a:r>
              <a:rPr kumimoji="1" lang="zh-CN" altLang="en-US" sz="2000">
                <a:solidFill>
                  <a:srgbClr val="333399"/>
                </a:solidFill>
                <a:latin typeface="Times New Roman" pitchFamily="18" charset="0"/>
                <a:ea typeface="黑体" pitchFamily="2" charset="-122"/>
              </a:rPr>
              <a:t>频率</a:t>
            </a:r>
          </a:p>
        </p:txBody>
      </p:sp>
      <p:sp>
        <p:nvSpPr>
          <p:cNvPr id="15365" name="Text Box 7"/>
          <p:cNvSpPr txBox="1">
            <a:spLocks noChangeArrowheads="1"/>
          </p:cNvSpPr>
          <p:nvPr/>
        </p:nvSpPr>
        <p:spPr bwMode="auto">
          <a:xfrm>
            <a:off x="7593013" y="4937125"/>
            <a:ext cx="692150" cy="366713"/>
          </a:xfrm>
          <a:prstGeom prst="rect">
            <a:avLst/>
          </a:prstGeom>
          <a:noFill/>
          <a:ln w="9525">
            <a:noFill/>
            <a:miter lim="800000"/>
            <a:headEnd/>
            <a:tailEnd/>
          </a:ln>
        </p:spPr>
        <p:txBody>
          <a:bodyPr wrap="none">
            <a:spAutoFit/>
          </a:bodyPr>
          <a:lstStyle/>
          <a:p>
            <a:pPr>
              <a:lnSpc>
                <a:spcPct val="90000"/>
              </a:lnSpc>
            </a:pPr>
            <a:r>
              <a:rPr kumimoji="1" lang="zh-CN" altLang="en-US" sz="2000">
                <a:solidFill>
                  <a:srgbClr val="333399"/>
                </a:solidFill>
                <a:latin typeface="Times New Roman" pitchFamily="18" charset="0"/>
                <a:ea typeface="黑体" pitchFamily="2" charset="-122"/>
              </a:rPr>
              <a:t>时间</a:t>
            </a:r>
          </a:p>
        </p:txBody>
      </p:sp>
      <p:sp>
        <p:nvSpPr>
          <p:cNvPr id="15366" name="Rectangle 8"/>
          <p:cNvSpPr>
            <a:spLocks noChangeArrowheads="1"/>
          </p:cNvSpPr>
          <p:nvPr/>
        </p:nvSpPr>
        <p:spPr bwMode="auto">
          <a:xfrm>
            <a:off x="1763713" y="2636838"/>
            <a:ext cx="287337" cy="1871662"/>
          </a:xfrm>
          <a:prstGeom prst="rect">
            <a:avLst/>
          </a:prstGeom>
          <a:solidFill>
            <a:srgbClr val="FFFF99"/>
          </a:solidFill>
          <a:ln w="9525">
            <a:noFill/>
            <a:miter lim="800000"/>
            <a:headEnd/>
            <a:tailEnd/>
          </a:ln>
        </p:spPr>
        <p:txBody>
          <a:bodyPr wrap="none" anchor="ctr"/>
          <a:lstStyle/>
          <a:p>
            <a:pPr algn="ctr"/>
            <a:r>
              <a:rPr lang="en-US" altLang="zh-CN" sz="2400">
                <a:solidFill>
                  <a:srgbClr val="333399"/>
                </a:solidFill>
              </a:rPr>
              <a:t>B</a:t>
            </a:r>
          </a:p>
        </p:txBody>
      </p:sp>
      <p:sp>
        <p:nvSpPr>
          <p:cNvPr id="15367" name="Rectangle 9"/>
          <p:cNvSpPr>
            <a:spLocks noChangeArrowheads="1"/>
          </p:cNvSpPr>
          <p:nvPr/>
        </p:nvSpPr>
        <p:spPr bwMode="auto">
          <a:xfrm>
            <a:off x="2052638" y="2636838"/>
            <a:ext cx="287337" cy="1871662"/>
          </a:xfrm>
          <a:prstGeom prst="rect">
            <a:avLst/>
          </a:prstGeom>
          <a:solidFill>
            <a:srgbClr val="FFCCFF"/>
          </a:solidFill>
          <a:ln w="9525">
            <a:noFill/>
            <a:miter lim="800000"/>
            <a:headEnd/>
            <a:tailEnd/>
          </a:ln>
        </p:spPr>
        <p:txBody>
          <a:bodyPr wrap="none" anchor="ctr"/>
          <a:lstStyle/>
          <a:p>
            <a:pPr algn="ctr"/>
            <a:r>
              <a:rPr lang="en-US" altLang="zh-CN" sz="2400">
                <a:solidFill>
                  <a:srgbClr val="333399"/>
                </a:solidFill>
              </a:rPr>
              <a:t>C</a:t>
            </a:r>
          </a:p>
        </p:txBody>
      </p:sp>
      <p:sp>
        <p:nvSpPr>
          <p:cNvPr id="15368" name="Rectangle 10"/>
          <p:cNvSpPr>
            <a:spLocks noChangeArrowheads="1"/>
          </p:cNvSpPr>
          <p:nvPr/>
        </p:nvSpPr>
        <p:spPr bwMode="auto">
          <a:xfrm>
            <a:off x="2916238" y="2636838"/>
            <a:ext cx="287337" cy="1871662"/>
          </a:xfrm>
          <a:prstGeom prst="rect">
            <a:avLst/>
          </a:prstGeom>
          <a:solidFill>
            <a:srgbClr val="FFFF99"/>
          </a:solidFill>
          <a:ln w="9525">
            <a:noFill/>
            <a:miter lim="800000"/>
            <a:headEnd/>
            <a:tailEnd/>
          </a:ln>
        </p:spPr>
        <p:txBody>
          <a:bodyPr wrap="none" anchor="ctr"/>
          <a:lstStyle/>
          <a:p>
            <a:pPr algn="ctr"/>
            <a:r>
              <a:rPr lang="en-US" altLang="zh-CN" sz="2400">
                <a:solidFill>
                  <a:srgbClr val="333399"/>
                </a:solidFill>
              </a:rPr>
              <a:t>B</a:t>
            </a:r>
          </a:p>
        </p:txBody>
      </p:sp>
      <p:sp>
        <p:nvSpPr>
          <p:cNvPr id="15369" name="Rectangle 11"/>
          <p:cNvSpPr>
            <a:spLocks noChangeArrowheads="1"/>
          </p:cNvSpPr>
          <p:nvPr/>
        </p:nvSpPr>
        <p:spPr bwMode="auto">
          <a:xfrm>
            <a:off x="3205163" y="2636838"/>
            <a:ext cx="287337" cy="1871662"/>
          </a:xfrm>
          <a:prstGeom prst="rect">
            <a:avLst/>
          </a:prstGeom>
          <a:solidFill>
            <a:srgbClr val="FFCCFF"/>
          </a:solidFill>
          <a:ln w="9525">
            <a:noFill/>
            <a:miter lim="800000"/>
            <a:headEnd/>
            <a:tailEnd/>
          </a:ln>
        </p:spPr>
        <p:txBody>
          <a:bodyPr wrap="none" anchor="ctr"/>
          <a:lstStyle/>
          <a:p>
            <a:pPr algn="ctr"/>
            <a:r>
              <a:rPr lang="en-US" altLang="zh-CN" sz="2400">
                <a:solidFill>
                  <a:srgbClr val="333399"/>
                </a:solidFill>
              </a:rPr>
              <a:t>C</a:t>
            </a:r>
          </a:p>
        </p:txBody>
      </p:sp>
      <p:sp>
        <p:nvSpPr>
          <p:cNvPr id="15370" name="Rectangle 12"/>
          <p:cNvSpPr>
            <a:spLocks noChangeArrowheads="1"/>
          </p:cNvSpPr>
          <p:nvPr/>
        </p:nvSpPr>
        <p:spPr bwMode="auto">
          <a:xfrm>
            <a:off x="4068763" y="2636838"/>
            <a:ext cx="287337" cy="1871662"/>
          </a:xfrm>
          <a:prstGeom prst="rect">
            <a:avLst/>
          </a:prstGeom>
          <a:solidFill>
            <a:srgbClr val="FFFF99"/>
          </a:solidFill>
          <a:ln w="9525">
            <a:noFill/>
            <a:miter lim="800000"/>
            <a:headEnd/>
            <a:tailEnd/>
          </a:ln>
        </p:spPr>
        <p:txBody>
          <a:bodyPr wrap="none" anchor="ctr"/>
          <a:lstStyle/>
          <a:p>
            <a:pPr algn="ctr"/>
            <a:r>
              <a:rPr lang="en-US" altLang="zh-CN" sz="2400">
                <a:solidFill>
                  <a:srgbClr val="333399"/>
                </a:solidFill>
              </a:rPr>
              <a:t>B</a:t>
            </a:r>
          </a:p>
        </p:txBody>
      </p:sp>
      <p:sp>
        <p:nvSpPr>
          <p:cNvPr id="15371" name="Rectangle 13"/>
          <p:cNvSpPr>
            <a:spLocks noChangeArrowheads="1"/>
          </p:cNvSpPr>
          <p:nvPr/>
        </p:nvSpPr>
        <p:spPr bwMode="auto">
          <a:xfrm>
            <a:off x="4357688" y="2636838"/>
            <a:ext cx="287337" cy="1871662"/>
          </a:xfrm>
          <a:prstGeom prst="rect">
            <a:avLst/>
          </a:prstGeom>
          <a:solidFill>
            <a:srgbClr val="FFCCFF"/>
          </a:solidFill>
          <a:ln w="9525">
            <a:noFill/>
            <a:miter lim="800000"/>
            <a:headEnd/>
            <a:tailEnd/>
          </a:ln>
        </p:spPr>
        <p:txBody>
          <a:bodyPr wrap="none" anchor="ctr"/>
          <a:lstStyle/>
          <a:p>
            <a:pPr algn="ctr"/>
            <a:r>
              <a:rPr lang="en-US" altLang="zh-CN" sz="2400">
                <a:solidFill>
                  <a:srgbClr val="333399"/>
                </a:solidFill>
              </a:rPr>
              <a:t>C</a:t>
            </a:r>
          </a:p>
        </p:txBody>
      </p:sp>
      <p:sp>
        <p:nvSpPr>
          <p:cNvPr id="15372" name="Rectangle 14"/>
          <p:cNvSpPr>
            <a:spLocks noChangeArrowheads="1"/>
          </p:cNvSpPr>
          <p:nvPr/>
        </p:nvSpPr>
        <p:spPr bwMode="auto">
          <a:xfrm>
            <a:off x="1476375" y="2636838"/>
            <a:ext cx="287338" cy="1871662"/>
          </a:xfrm>
          <a:prstGeom prst="rect">
            <a:avLst/>
          </a:prstGeom>
          <a:solidFill>
            <a:srgbClr val="CCECFF"/>
          </a:solidFill>
          <a:ln w="9525">
            <a:noFill/>
            <a:miter lim="800000"/>
            <a:headEnd/>
            <a:tailEnd/>
          </a:ln>
        </p:spPr>
        <p:txBody>
          <a:bodyPr wrap="none" anchor="ctr"/>
          <a:lstStyle/>
          <a:p>
            <a:pPr algn="ctr"/>
            <a:r>
              <a:rPr lang="en-US" altLang="zh-CN" sz="2400">
                <a:solidFill>
                  <a:srgbClr val="333399"/>
                </a:solidFill>
              </a:rPr>
              <a:t>A</a:t>
            </a:r>
          </a:p>
        </p:txBody>
      </p:sp>
      <p:sp>
        <p:nvSpPr>
          <p:cNvPr id="15373" name="Rectangle 15"/>
          <p:cNvSpPr>
            <a:spLocks noChangeArrowheads="1"/>
          </p:cNvSpPr>
          <p:nvPr/>
        </p:nvSpPr>
        <p:spPr bwMode="auto">
          <a:xfrm>
            <a:off x="2628900" y="2636838"/>
            <a:ext cx="287338" cy="1871662"/>
          </a:xfrm>
          <a:prstGeom prst="rect">
            <a:avLst/>
          </a:prstGeom>
          <a:solidFill>
            <a:srgbClr val="CCECFF"/>
          </a:solidFill>
          <a:ln w="9525">
            <a:noFill/>
            <a:miter lim="800000"/>
            <a:headEnd/>
            <a:tailEnd/>
          </a:ln>
        </p:spPr>
        <p:txBody>
          <a:bodyPr wrap="none" anchor="ctr"/>
          <a:lstStyle/>
          <a:p>
            <a:pPr algn="ctr"/>
            <a:r>
              <a:rPr lang="en-US" altLang="zh-CN" sz="2400">
                <a:solidFill>
                  <a:srgbClr val="333399"/>
                </a:solidFill>
              </a:rPr>
              <a:t>A</a:t>
            </a:r>
          </a:p>
        </p:txBody>
      </p:sp>
      <p:sp>
        <p:nvSpPr>
          <p:cNvPr id="15374" name="Rectangle 16"/>
          <p:cNvSpPr>
            <a:spLocks noChangeArrowheads="1"/>
          </p:cNvSpPr>
          <p:nvPr/>
        </p:nvSpPr>
        <p:spPr bwMode="auto">
          <a:xfrm>
            <a:off x="3781425" y="2636838"/>
            <a:ext cx="287338" cy="1871662"/>
          </a:xfrm>
          <a:prstGeom prst="rect">
            <a:avLst/>
          </a:prstGeom>
          <a:solidFill>
            <a:srgbClr val="CCECFF"/>
          </a:solidFill>
          <a:ln w="9525">
            <a:noFill/>
            <a:miter lim="800000"/>
            <a:headEnd/>
            <a:tailEnd/>
          </a:ln>
        </p:spPr>
        <p:txBody>
          <a:bodyPr wrap="none" anchor="ctr"/>
          <a:lstStyle/>
          <a:p>
            <a:pPr algn="ctr"/>
            <a:r>
              <a:rPr lang="en-US" altLang="zh-CN" sz="2400">
                <a:solidFill>
                  <a:srgbClr val="333399"/>
                </a:solidFill>
              </a:rPr>
              <a:t>A</a:t>
            </a:r>
          </a:p>
        </p:txBody>
      </p:sp>
      <p:sp>
        <p:nvSpPr>
          <p:cNvPr id="15375" name="Rectangle 17"/>
          <p:cNvSpPr>
            <a:spLocks noChangeArrowheads="1"/>
          </p:cNvSpPr>
          <p:nvPr/>
        </p:nvSpPr>
        <p:spPr bwMode="auto">
          <a:xfrm>
            <a:off x="4933950" y="2636838"/>
            <a:ext cx="287338" cy="1871662"/>
          </a:xfrm>
          <a:prstGeom prst="rect">
            <a:avLst/>
          </a:prstGeom>
          <a:solidFill>
            <a:srgbClr val="CCECFF"/>
          </a:solidFill>
          <a:ln w="9525">
            <a:noFill/>
            <a:miter lim="800000"/>
            <a:headEnd/>
            <a:tailEnd/>
          </a:ln>
        </p:spPr>
        <p:txBody>
          <a:bodyPr wrap="none" anchor="ctr"/>
          <a:lstStyle/>
          <a:p>
            <a:pPr algn="ctr"/>
            <a:r>
              <a:rPr lang="en-US" altLang="zh-CN" sz="2400">
                <a:solidFill>
                  <a:srgbClr val="333399"/>
                </a:solidFill>
              </a:rPr>
              <a:t>A</a:t>
            </a:r>
          </a:p>
        </p:txBody>
      </p:sp>
      <p:sp>
        <p:nvSpPr>
          <p:cNvPr id="15376" name="Rectangle 18"/>
          <p:cNvSpPr>
            <a:spLocks noChangeArrowheads="1"/>
          </p:cNvSpPr>
          <p:nvPr/>
        </p:nvSpPr>
        <p:spPr bwMode="auto">
          <a:xfrm>
            <a:off x="5221288" y="2636838"/>
            <a:ext cx="287337" cy="1871662"/>
          </a:xfrm>
          <a:prstGeom prst="rect">
            <a:avLst/>
          </a:prstGeom>
          <a:solidFill>
            <a:srgbClr val="FFFF99"/>
          </a:solidFill>
          <a:ln w="9525">
            <a:noFill/>
            <a:miter lim="800000"/>
            <a:headEnd/>
            <a:tailEnd/>
          </a:ln>
        </p:spPr>
        <p:txBody>
          <a:bodyPr wrap="none" anchor="ctr"/>
          <a:lstStyle/>
          <a:p>
            <a:pPr algn="ctr"/>
            <a:r>
              <a:rPr lang="en-US" altLang="zh-CN" sz="2400">
                <a:solidFill>
                  <a:srgbClr val="333399"/>
                </a:solidFill>
              </a:rPr>
              <a:t>B</a:t>
            </a:r>
          </a:p>
        </p:txBody>
      </p:sp>
      <p:sp>
        <p:nvSpPr>
          <p:cNvPr id="15377" name="Rectangle 19"/>
          <p:cNvSpPr>
            <a:spLocks noChangeArrowheads="1"/>
          </p:cNvSpPr>
          <p:nvPr/>
        </p:nvSpPr>
        <p:spPr bwMode="auto">
          <a:xfrm>
            <a:off x="5510213" y="2636838"/>
            <a:ext cx="287337" cy="1871662"/>
          </a:xfrm>
          <a:prstGeom prst="rect">
            <a:avLst/>
          </a:prstGeom>
          <a:solidFill>
            <a:srgbClr val="FFCCFF"/>
          </a:solidFill>
          <a:ln w="9525">
            <a:noFill/>
            <a:miter lim="800000"/>
            <a:headEnd/>
            <a:tailEnd/>
          </a:ln>
        </p:spPr>
        <p:txBody>
          <a:bodyPr wrap="none" anchor="ctr"/>
          <a:lstStyle/>
          <a:p>
            <a:pPr algn="ctr"/>
            <a:r>
              <a:rPr lang="en-US" altLang="zh-CN" sz="2400">
                <a:solidFill>
                  <a:srgbClr val="333399"/>
                </a:solidFill>
              </a:rPr>
              <a:t>C</a:t>
            </a:r>
          </a:p>
        </p:txBody>
      </p:sp>
      <p:grpSp>
        <p:nvGrpSpPr>
          <p:cNvPr id="2" name="Group 20"/>
          <p:cNvGrpSpPr>
            <a:grpSpLocks/>
          </p:cNvGrpSpPr>
          <p:nvPr/>
        </p:nvGrpSpPr>
        <p:grpSpPr bwMode="auto">
          <a:xfrm>
            <a:off x="2339975" y="2636838"/>
            <a:ext cx="3744913" cy="1871662"/>
            <a:chOff x="1474" y="1661"/>
            <a:chExt cx="2359" cy="1179"/>
          </a:xfrm>
        </p:grpSpPr>
        <p:sp>
          <p:nvSpPr>
            <p:cNvPr id="15408" name="Rectangle 21"/>
            <p:cNvSpPr>
              <a:spLocks noChangeArrowheads="1"/>
            </p:cNvSpPr>
            <p:nvPr/>
          </p:nvSpPr>
          <p:spPr bwMode="auto">
            <a:xfrm>
              <a:off x="1474" y="1661"/>
              <a:ext cx="181" cy="1179"/>
            </a:xfrm>
            <a:prstGeom prst="rect">
              <a:avLst/>
            </a:prstGeom>
            <a:solidFill>
              <a:srgbClr val="66FF99"/>
            </a:solidFill>
            <a:ln w="9525">
              <a:noFill/>
              <a:miter lim="800000"/>
              <a:headEnd/>
              <a:tailEnd/>
            </a:ln>
          </p:spPr>
          <p:txBody>
            <a:bodyPr wrap="none" anchor="ctr"/>
            <a:lstStyle/>
            <a:p>
              <a:pPr algn="ctr"/>
              <a:r>
                <a:rPr lang="en-US" altLang="zh-CN" sz="2400">
                  <a:solidFill>
                    <a:srgbClr val="333399"/>
                  </a:solidFill>
                </a:rPr>
                <a:t>D</a:t>
              </a:r>
            </a:p>
          </p:txBody>
        </p:sp>
        <p:sp>
          <p:nvSpPr>
            <p:cNvPr id="15409" name="Rectangle 22"/>
            <p:cNvSpPr>
              <a:spLocks noChangeArrowheads="1"/>
            </p:cNvSpPr>
            <p:nvPr/>
          </p:nvSpPr>
          <p:spPr bwMode="auto">
            <a:xfrm>
              <a:off x="2200" y="1661"/>
              <a:ext cx="181" cy="1179"/>
            </a:xfrm>
            <a:prstGeom prst="rect">
              <a:avLst/>
            </a:prstGeom>
            <a:solidFill>
              <a:srgbClr val="66FF99"/>
            </a:solidFill>
            <a:ln w="9525">
              <a:noFill/>
              <a:miter lim="800000"/>
              <a:headEnd/>
              <a:tailEnd/>
            </a:ln>
          </p:spPr>
          <p:txBody>
            <a:bodyPr wrap="none" anchor="ctr"/>
            <a:lstStyle/>
            <a:p>
              <a:pPr algn="ctr"/>
              <a:r>
                <a:rPr lang="en-US" altLang="zh-CN" sz="2400">
                  <a:solidFill>
                    <a:srgbClr val="333399"/>
                  </a:solidFill>
                </a:rPr>
                <a:t>D</a:t>
              </a:r>
            </a:p>
          </p:txBody>
        </p:sp>
        <p:sp>
          <p:nvSpPr>
            <p:cNvPr id="15410" name="Rectangle 23"/>
            <p:cNvSpPr>
              <a:spLocks noChangeArrowheads="1"/>
            </p:cNvSpPr>
            <p:nvPr/>
          </p:nvSpPr>
          <p:spPr bwMode="auto">
            <a:xfrm>
              <a:off x="2926" y="1661"/>
              <a:ext cx="181" cy="1179"/>
            </a:xfrm>
            <a:prstGeom prst="rect">
              <a:avLst/>
            </a:prstGeom>
            <a:solidFill>
              <a:srgbClr val="66FF99"/>
            </a:solidFill>
            <a:ln w="9525">
              <a:noFill/>
              <a:miter lim="800000"/>
              <a:headEnd/>
              <a:tailEnd/>
            </a:ln>
          </p:spPr>
          <p:txBody>
            <a:bodyPr wrap="none" anchor="ctr"/>
            <a:lstStyle/>
            <a:p>
              <a:pPr algn="ctr"/>
              <a:r>
                <a:rPr lang="en-US" altLang="zh-CN" sz="2400">
                  <a:solidFill>
                    <a:srgbClr val="333399"/>
                  </a:solidFill>
                </a:rPr>
                <a:t>D</a:t>
              </a:r>
            </a:p>
          </p:txBody>
        </p:sp>
        <p:sp>
          <p:nvSpPr>
            <p:cNvPr id="15411" name="Rectangle 24"/>
            <p:cNvSpPr>
              <a:spLocks noChangeArrowheads="1"/>
            </p:cNvSpPr>
            <p:nvPr/>
          </p:nvSpPr>
          <p:spPr bwMode="auto">
            <a:xfrm>
              <a:off x="3652" y="1661"/>
              <a:ext cx="181" cy="1179"/>
            </a:xfrm>
            <a:prstGeom prst="rect">
              <a:avLst/>
            </a:prstGeom>
            <a:solidFill>
              <a:srgbClr val="66FF99"/>
            </a:solidFill>
            <a:ln w="9525">
              <a:noFill/>
              <a:miter lim="800000"/>
              <a:headEnd/>
              <a:tailEnd/>
            </a:ln>
          </p:spPr>
          <p:txBody>
            <a:bodyPr wrap="none" anchor="ctr"/>
            <a:lstStyle/>
            <a:p>
              <a:pPr algn="ctr"/>
              <a:r>
                <a:rPr lang="en-US" altLang="zh-CN" sz="2400">
                  <a:solidFill>
                    <a:srgbClr val="333399"/>
                  </a:solidFill>
                </a:rPr>
                <a:t>D</a:t>
              </a:r>
            </a:p>
          </p:txBody>
        </p:sp>
      </p:grpSp>
      <p:sp>
        <p:nvSpPr>
          <p:cNvPr id="15379" name="Text Box 25"/>
          <p:cNvSpPr txBox="1">
            <a:spLocks noChangeArrowheads="1"/>
          </p:cNvSpPr>
          <p:nvPr/>
        </p:nvSpPr>
        <p:spPr bwMode="auto">
          <a:xfrm>
            <a:off x="6624638" y="2133600"/>
            <a:ext cx="1890712" cy="641350"/>
          </a:xfrm>
          <a:prstGeom prst="rect">
            <a:avLst/>
          </a:prstGeom>
          <a:noFill/>
          <a:ln w="9525">
            <a:noFill/>
            <a:miter lim="800000"/>
            <a:headEnd/>
            <a:tailEnd/>
          </a:ln>
        </p:spPr>
        <p:txBody>
          <a:bodyPr wrap="none">
            <a:spAutoFit/>
          </a:bodyPr>
          <a:lstStyle/>
          <a:p>
            <a:pPr algn="ctr">
              <a:lnSpc>
                <a:spcPct val="90000"/>
              </a:lnSpc>
            </a:pPr>
            <a:r>
              <a:rPr kumimoji="1" lang="en-US" altLang="zh-CN" sz="2000">
                <a:solidFill>
                  <a:srgbClr val="333399"/>
                </a:solidFill>
                <a:ea typeface="黑体" pitchFamily="2" charset="-122"/>
              </a:rPr>
              <a:t>D </a:t>
            </a:r>
            <a:r>
              <a:rPr kumimoji="1" lang="zh-CN" altLang="en-US" sz="2000">
                <a:solidFill>
                  <a:srgbClr val="333399"/>
                </a:solidFill>
                <a:ea typeface="黑体" pitchFamily="2" charset="-122"/>
              </a:rPr>
              <a:t>在 </a:t>
            </a: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帧中</a:t>
            </a:r>
          </a:p>
          <a:p>
            <a:pPr algn="ctr">
              <a:lnSpc>
                <a:spcPct val="90000"/>
              </a:lnSpc>
            </a:pPr>
            <a:r>
              <a:rPr kumimoji="1" lang="zh-CN" altLang="en-US" sz="2000">
                <a:solidFill>
                  <a:srgbClr val="333399"/>
                </a:solidFill>
                <a:ea typeface="黑体" pitchFamily="2" charset="-122"/>
              </a:rPr>
              <a:t>的位置不变</a:t>
            </a:r>
          </a:p>
        </p:txBody>
      </p:sp>
      <p:sp>
        <p:nvSpPr>
          <p:cNvPr id="15380" name="Line 26"/>
          <p:cNvSpPr>
            <a:spLocks noChangeShapeType="1"/>
          </p:cNvSpPr>
          <p:nvPr/>
        </p:nvSpPr>
        <p:spPr bwMode="auto">
          <a:xfrm>
            <a:off x="2484438" y="2276475"/>
            <a:ext cx="4138612" cy="0"/>
          </a:xfrm>
          <a:prstGeom prst="line">
            <a:avLst/>
          </a:prstGeom>
          <a:noFill/>
          <a:ln w="28575">
            <a:solidFill>
              <a:srgbClr val="333399"/>
            </a:solidFill>
            <a:round/>
            <a:headEnd/>
            <a:tailEnd/>
          </a:ln>
        </p:spPr>
        <p:txBody>
          <a:bodyPr/>
          <a:lstStyle/>
          <a:p>
            <a:endParaRPr lang="zh-CN" altLang="en-US"/>
          </a:p>
        </p:txBody>
      </p:sp>
      <p:sp>
        <p:nvSpPr>
          <p:cNvPr id="15381" name="Line 27"/>
          <p:cNvSpPr>
            <a:spLocks noChangeShapeType="1"/>
          </p:cNvSpPr>
          <p:nvPr/>
        </p:nvSpPr>
        <p:spPr bwMode="auto">
          <a:xfrm>
            <a:off x="2484438" y="2276475"/>
            <a:ext cx="0" cy="288925"/>
          </a:xfrm>
          <a:prstGeom prst="line">
            <a:avLst/>
          </a:prstGeom>
          <a:noFill/>
          <a:ln w="28575">
            <a:solidFill>
              <a:srgbClr val="333399"/>
            </a:solidFill>
            <a:round/>
            <a:headEnd/>
            <a:tailEnd type="triangle" w="med" len="med"/>
          </a:ln>
        </p:spPr>
        <p:txBody>
          <a:bodyPr/>
          <a:lstStyle/>
          <a:p>
            <a:endParaRPr lang="zh-CN" altLang="en-US"/>
          </a:p>
        </p:txBody>
      </p:sp>
      <p:sp>
        <p:nvSpPr>
          <p:cNvPr id="15382" name="Line 28"/>
          <p:cNvSpPr>
            <a:spLocks noChangeShapeType="1"/>
          </p:cNvSpPr>
          <p:nvPr/>
        </p:nvSpPr>
        <p:spPr bwMode="auto">
          <a:xfrm>
            <a:off x="3641725" y="2276475"/>
            <a:ext cx="0" cy="288925"/>
          </a:xfrm>
          <a:prstGeom prst="line">
            <a:avLst/>
          </a:prstGeom>
          <a:noFill/>
          <a:ln w="28575">
            <a:solidFill>
              <a:srgbClr val="333399"/>
            </a:solidFill>
            <a:round/>
            <a:headEnd/>
            <a:tailEnd type="triangle" w="med" len="med"/>
          </a:ln>
        </p:spPr>
        <p:txBody>
          <a:bodyPr/>
          <a:lstStyle/>
          <a:p>
            <a:endParaRPr lang="zh-CN" altLang="en-US"/>
          </a:p>
        </p:txBody>
      </p:sp>
      <p:sp>
        <p:nvSpPr>
          <p:cNvPr id="15383" name="Line 29"/>
          <p:cNvSpPr>
            <a:spLocks noChangeShapeType="1"/>
          </p:cNvSpPr>
          <p:nvPr/>
        </p:nvSpPr>
        <p:spPr bwMode="auto">
          <a:xfrm>
            <a:off x="4800600" y="2276475"/>
            <a:ext cx="0" cy="288925"/>
          </a:xfrm>
          <a:prstGeom prst="line">
            <a:avLst/>
          </a:prstGeom>
          <a:noFill/>
          <a:ln w="28575">
            <a:solidFill>
              <a:srgbClr val="333399"/>
            </a:solidFill>
            <a:round/>
            <a:headEnd/>
            <a:tailEnd type="triangle" w="med" len="med"/>
          </a:ln>
        </p:spPr>
        <p:txBody>
          <a:bodyPr/>
          <a:lstStyle/>
          <a:p>
            <a:endParaRPr lang="zh-CN" altLang="en-US"/>
          </a:p>
        </p:txBody>
      </p:sp>
      <p:sp>
        <p:nvSpPr>
          <p:cNvPr id="15384" name="Line 30"/>
          <p:cNvSpPr>
            <a:spLocks noChangeShapeType="1"/>
          </p:cNvSpPr>
          <p:nvPr/>
        </p:nvSpPr>
        <p:spPr bwMode="auto">
          <a:xfrm>
            <a:off x="5957888" y="2276475"/>
            <a:ext cx="0" cy="288925"/>
          </a:xfrm>
          <a:prstGeom prst="line">
            <a:avLst/>
          </a:prstGeom>
          <a:noFill/>
          <a:ln w="28575">
            <a:solidFill>
              <a:srgbClr val="333399"/>
            </a:solidFill>
            <a:round/>
            <a:headEnd/>
            <a:tailEnd type="triangle" w="med" len="med"/>
          </a:ln>
        </p:spPr>
        <p:txBody>
          <a:bodyPr/>
          <a:lstStyle/>
          <a:p>
            <a:endParaRPr lang="zh-CN" altLang="en-US"/>
          </a:p>
        </p:txBody>
      </p:sp>
      <p:grpSp>
        <p:nvGrpSpPr>
          <p:cNvPr id="3" name="Group 31"/>
          <p:cNvGrpSpPr>
            <a:grpSpLocks/>
          </p:cNvGrpSpPr>
          <p:nvPr/>
        </p:nvGrpSpPr>
        <p:grpSpPr bwMode="auto">
          <a:xfrm>
            <a:off x="1476375" y="4581525"/>
            <a:ext cx="1150938" cy="509588"/>
            <a:chOff x="930" y="2886"/>
            <a:chExt cx="725" cy="321"/>
          </a:xfrm>
        </p:grpSpPr>
        <p:sp>
          <p:nvSpPr>
            <p:cNvPr id="15406" name="Text Box 32"/>
            <p:cNvSpPr txBox="1">
              <a:spLocks noChangeArrowheads="1"/>
            </p:cNvSpPr>
            <p:nvPr/>
          </p:nvSpPr>
          <p:spPr bwMode="auto">
            <a:xfrm>
              <a:off x="975"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5407" name="AutoShape 33"/>
            <p:cNvSpPr>
              <a:spLocks/>
            </p:cNvSpPr>
            <p:nvPr/>
          </p:nvSpPr>
          <p:spPr bwMode="auto">
            <a:xfrm rot="16200000" flipV="1">
              <a:off x="1248"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grpSp>
        <p:nvGrpSpPr>
          <p:cNvPr id="4" name="Group 34"/>
          <p:cNvGrpSpPr>
            <a:grpSpLocks/>
          </p:cNvGrpSpPr>
          <p:nvPr/>
        </p:nvGrpSpPr>
        <p:grpSpPr bwMode="auto">
          <a:xfrm>
            <a:off x="2627313" y="4581525"/>
            <a:ext cx="1150937" cy="509588"/>
            <a:chOff x="1655" y="2886"/>
            <a:chExt cx="725" cy="321"/>
          </a:xfrm>
        </p:grpSpPr>
        <p:sp>
          <p:nvSpPr>
            <p:cNvPr id="15404" name="Text Box 35"/>
            <p:cNvSpPr txBox="1">
              <a:spLocks noChangeArrowheads="1"/>
            </p:cNvSpPr>
            <p:nvPr/>
          </p:nvSpPr>
          <p:spPr bwMode="auto">
            <a:xfrm>
              <a:off x="1700"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5405" name="AutoShape 36"/>
            <p:cNvSpPr>
              <a:spLocks/>
            </p:cNvSpPr>
            <p:nvPr/>
          </p:nvSpPr>
          <p:spPr bwMode="auto">
            <a:xfrm rot="16200000" flipV="1">
              <a:off x="197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grpSp>
        <p:nvGrpSpPr>
          <p:cNvPr id="5" name="Group 37"/>
          <p:cNvGrpSpPr>
            <a:grpSpLocks/>
          </p:cNvGrpSpPr>
          <p:nvPr/>
        </p:nvGrpSpPr>
        <p:grpSpPr bwMode="auto">
          <a:xfrm>
            <a:off x="3778250" y="4581525"/>
            <a:ext cx="1150938" cy="509588"/>
            <a:chOff x="2380" y="2886"/>
            <a:chExt cx="725" cy="321"/>
          </a:xfrm>
        </p:grpSpPr>
        <p:sp>
          <p:nvSpPr>
            <p:cNvPr id="15402" name="Text Box 38"/>
            <p:cNvSpPr txBox="1">
              <a:spLocks noChangeArrowheads="1"/>
            </p:cNvSpPr>
            <p:nvPr/>
          </p:nvSpPr>
          <p:spPr bwMode="auto">
            <a:xfrm>
              <a:off x="2426"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5403" name="AutoShape 39"/>
            <p:cNvSpPr>
              <a:spLocks/>
            </p:cNvSpPr>
            <p:nvPr/>
          </p:nvSpPr>
          <p:spPr bwMode="auto">
            <a:xfrm rot="16200000" flipV="1">
              <a:off x="2698"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grpSp>
        <p:nvGrpSpPr>
          <p:cNvPr id="6" name="Group 40"/>
          <p:cNvGrpSpPr>
            <a:grpSpLocks/>
          </p:cNvGrpSpPr>
          <p:nvPr/>
        </p:nvGrpSpPr>
        <p:grpSpPr bwMode="auto">
          <a:xfrm>
            <a:off x="4929188" y="4581525"/>
            <a:ext cx="1150937" cy="509588"/>
            <a:chOff x="3105" y="2886"/>
            <a:chExt cx="725" cy="321"/>
          </a:xfrm>
        </p:grpSpPr>
        <p:sp>
          <p:nvSpPr>
            <p:cNvPr id="15400" name="Text Box 41"/>
            <p:cNvSpPr txBox="1">
              <a:spLocks noChangeArrowheads="1"/>
            </p:cNvSpPr>
            <p:nvPr/>
          </p:nvSpPr>
          <p:spPr bwMode="auto">
            <a:xfrm>
              <a:off x="3152"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5401" name="AutoShape 42"/>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sp>
        <p:nvSpPr>
          <p:cNvPr id="15389" name="Rectangle 43"/>
          <p:cNvSpPr>
            <a:spLocks noChangeArrowheads="1"/>
          </p:cNvSpPr>
          <p:nvPr/>
        </p:nvSpPr>
        <p:spPr bwMode="auto">
          <a:xfrm>
            <a:off x="6442075" y="3322638"/>
            <a:ext cx="43497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solidFill>
                  <a:srgbClr val="333399"/>
                </a:solidFill>
                <a:latin typeface="Times New Roman" pitchFamily="18" charset="0"/>
              </a:rPr>
              <a:t>…</a:t>
            </a:r>
          </a:p>
        </p:txBody>
      </p:sp>
      <p:sp>
        <p:nvSpPr>
          <p:cNvPr id="15390" name="Line 44"/>
          <p:cNvSpPr>
            <a:spLocks noChangeShapeType="1"/>
          </p:cNvSpPr>
          <p:nvPr/>
        </p:nvSpPr>
        <p:spPr bwMode="auto">
          <a:xfrm rot="-5400000">
            <a:off x="-7938" y="3668713"/>
            <a:ext cx="2968625" cy="0"/>
          </a:xfrm>
          <a:prstGeom prst="line">
            <a:avLst/>
          </a:prstGeom>
          <a:noFill/>
          <a:ln w="28575">
            <a:solidFill>
              <a:srgbClr val="333399"/>
            </a:solidFill>
            <a:round/>
            <a:headEnd/>
            <a:tailEnd type="triangle" w="sm" len="med"/>
          </a:ln>
        </p:spPr>
        <p:txBody>
          <a:bodyPr wrap="none" anchor="ctr"/>
          <a:lstStyle/>
          <a:p>
            <a:endParaRPr lang="zh-CN" altLang="en-US"/>
          </a:p>
        </p:txBody>
      </p:sp>
      <p:grpSp>
        <p:nvGrpSpPr>
          <p:cNvPr id="7" name="Group 45"/>
          <p:cNvGrpSpPr>
            <a:grpSpLocks/>
          </p:cNvGrpSpPr>
          <p:nvPr/>
        </p:nvGrpSpPr>
        <p:grpSpPr bwMode="auto">
          <a:xfrm>
            <a:off x="6084888" y="4581525"/>
            <a:ext cx="1150937" cy="509588"/>
            <a:chOff x="3105" y="2886"/>
            <a:chExt cx="725" cy="321"/>
          </a:xfrm>
        </p:grpSpPr>
        <p:sp>
          <p:nvSpPr>
            <p:cNvPr id="15398" name="Text Box 46"/>
            <p:cNvSpPr txBox="1">
              <a:spLocks noChangeArrowheads="1"/>
            </p:cNvSpPr>
            <p:nvPr/>
          </p:nvSpPr>
          <p:spPr bwMode="auto">
            <a:xfrm>
              <a:off x="3152" y="2976"/>
              <a:ext cx="667" cy="231"/>
            </a:xfrm>
            <a:prstGeom prst="rect">
              <a:avLst/>
            </a:prstGeom>
            <a:noFill/>
            <a:ln w="9525">
              <a:noFill/>
              <a:miter lim="800000"/>
              <a:headEnd/>
              <a:tailEnd/>
            </a:ln>
          </p:spPr>
          <p:txBody>
            <a:bodyPr wrap="none">
              <a:spAutoFit/>
            </a:bodyPr>
            <a:lstStyle/>
            <a:p>
              <a:pPr>
                <a:lnSpc>
                  <a:spcPct val="90000"/>
                </a:lnSpc>
              </a:pPr>
              <a:r>
                <a:rPr kumimoji="1" lang="en-US" altLang="zh-CN" sz="2000">
                  <a:solidFill>
                    <a:srgbClr val="333399"/>
                  </a:solidFill>
                  <a:ea typeface="黑体" pitchFamily="2" charset="-122"/>
                </a:rPr>
                <a:t>TDM </a:t>
              </a:r>
              <a:r>
                <a:rPr kumimoji="1" lang="zh-CN" altLang="en-US" sz="2000">
                  <a:solidFill>
                    <a:srgbClr val="333399"/>
                  </a:solidFill>
                  <a:ea typeface="黑体" pitchFamily="2" charset="-122"/>
                </a:rPr>
                <a:t>帧</a:t>
              </a:r>
            </a:p>
          </p:txBody>
        </p:sp>
        <p:sp>
          <p:nvSpPr>
            <p:cNvPr id="15399" name="AutoShape 47"/>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p>
          </p:txBody>
        </p:sp>
      </p:grpSp>
      <p:grpSp>
        <p:nvGrpSpPr>
          <p:cNvPr id="8" name="Group 48"/>
          <p:cNvGrpSpPr>
            <a:grpSpLocks/>
          </p:cNvGrpSpPr>
          <p:nvPr/>
        </p:nvGrpSpPr>
        <p:grpSpPr bwMode="auto">
          <a:xfrm>
            <a:off x="2627313" y="2492375"/>
            <a:ext cx="4610100" cy="2376488"/>
            <a:chOff x="1655" y="1570"/>
            <a:chExt cx="2904" cy="1497"/>
          </a:xfrm>
        </p:grpSpPr>
        <p:sp>
          <p:nvSpPr>
            <p:cNvPr id="15393" name="Line 49"/>
            <p:cNvSpPr>
              <a:spLocks noChangeShapeType="1"/>
            </p:cNvSpPr>
            <p:nvPr/>
          </p:nvSpPr>
          <p:spPr bwMode="auto">
            <a:xfrm>
              <a:off x="1655" y="1570"/>
              <a:ext cx="0" cy="1497"/>
            </a:xfrm>
            <a:prstGeom prst="line">
              <a:avLst/>
            </a:prstGeom>
            <a:noFill/>
            <a:ln w="28575">
              <a:solidFill>
                <a:schemeClr val="hlink"/>
              </a:solidFill>
              <a:prstDash val="dash"/>
              <a:round/>
              <a:headEnd/>
              <a:tailEnd/>
            </a:ln>
          </p:spPr>
          <p:txBody>
            <a:bodyPr/>
            <a:lstStyle/>
            <a:p>
              <a:endParaRPr lang="zh-CN" altLang="en-US"/>
            </a:p>
          </p:txBody>
        </p:sp>
        <p:sp>
          <p:nvSpPr>
            <p:cNvPr id="15394" name="Line 50"/>
            <p:cNvSpPr>
              <a:spLocks noChangeShapeType="1"/>
            </p:cNvSpPr>
            <p:nvPr/>
          </p:nvSpPr>
          <p:spPr bwMode="auto">
            <a:xfrm>
              <a:off x="2381" y="1570"/>
              <a:ext cx="0" cy="1497"/>
            </a:xfrm>
            <a:prstGeom prst="line">
              <a:avLst/>
            </a:prstGeom>
            <a:noFill/>
            <a:ln w="28575">
              <a:solidFill>
                <a:schemeClr val="hlink"/>
              </a:solidFill>
              <a:prstDash val="dash"/>
              <a:round/>
              <a:headEnd/>
              <a:tailEnd/>
            </a:ln>
          </p:spPr>
          <p:txBody>
            <a:bodyPr/>
            <a:lstStyle/>
            <a:p>
              <a:endParaRPr lang="zh-CN" altLang="en-US"/>
            </a:p>
          </p:txBody>
        </p:sp>
        <p:sp>
          <p:nvSpPr>
            <p:cNvPr id="15395" name="Line 51"/>
            <p:cNvSpPr>
              <a:spLocks noChangeShapeType="1"/>
            </p:cNvSpPr>
            <p:nvPr/>
          </p:nvSpPr>
          <p:spPr bwMode="auto">
            <a:xfrm>
              <a:off x="3107" y="1570"/>
              <a:ext cx="0" cy="1497"/>
            </a:xfrm>
            <a:prstGeom prst="line">
              <a:avLst/>
            </a:prstGeom>
            <a:noFill/>
            <a:ln w="28575">
              <a:solidFill>
                <a:schemeClr val="hlink"/>
              </a:solidFill>
              <a:prstDash val="dash"/>
              <a:round/>
              <a:headEnd/>
              <a:tailEnd/>
            </a:ln>
          </p:spPr>
          <p:txBody>
            <a:bodyPr/>
            <a:lstStyle/>
            <a:p>
              <a:endParaRPr lang="zh-CN" altLang="en-US"/>
            </a:p>
          </p:txBody>
        </p:sp>
        <p:sp>
          <p:nvSpPr>
            <p:cNvPr id="15396" name="Line 52"/>
            <p:cNvSpPr>
              <a:spLocks noChangeShapeType="1"/>
            </p:cNvSpPr>
            <p:nvPr/>
          </p:nvSpPr>
          <p:spPr bwMode="auto">
            <a:xfrm>
              <a:off x="3833" y="1570"/>
              <a:ext cx="0" cy="1497"/>
            </a:xfrm>
            <a:prstGeom prst="line">
              <a:avLst/>
            </a:prstGeom>
            <a:noFill/>
            <a:ln w="28575">
              <a:solidFill>
                <a:schemeClr val="hlink"/>
              </a:solidFill>
              <a:prstDash val="dash"/>
              <a:round/>
              <a:headEnd/>
              <a:tailEnd/>
            </a:ln>
          </p:spPr>
          <p:txBody>
            <a:bodyPr/>
            <a:lstStyle/>
            <a:p>
              <a:endParaRPr lang="zh-CN" altLang="en-US"/>
            </a:p>
          </p:txBody>
        </p:sp>
        <p:sp>
          <p:nvSpPr>
            <p:cNvPr id="15397" name="Line 53"/>
            <p:cNvSpPr>
              <a:spLocks noChangeShapeType="1"/>
            </p:cNvSpPr>
            <p:nvPr/>
          </p:nvSpPr>
          <p:spPr bwMode="auto">
            <a:xfrm>
              <a:off x="4559" y="1570"/>
              <a:ext cx="0" cy="1497"/>
            </a:xfrm>
            <a:prstGeom prst="line">
              <a:avLst/>
            </a:prstGeom>
            <a:noFill/>
            <a:ln w="28575">
              <a:solidFill>
                <a:schemeClr val="hlink"/>
              </a:solidFill>
              <a:prstDash val="dash"/>
              <a:round/>
              <a:headEnd/>
              <a:tailEnd/>
            </a:ln>
          </p:spPr>
          <p:txBody>
            <a:bodyPr/>
            <a:lstStyle/>
            <a:p>
              <a:endParaRPr lang="zh-CN" altLang="en-US"/>
            </a:p>
          </p:txBody>
        </p:sp>
      </p:grpSp>
      <p:pic>
        <p:nvPicPr>
          <p:cNvPr id="52"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3" name="组合 14"/>
          <p:cNvGrpSpPr/>
          <p:nvPr/>
        </p:nvGrpSpPr>
        <p:grpSpPr>
          <a:xfrm>
            <a:off x="4874346" y="0"/>
            <a:ext cx="4269654" cy="430887"/>
            <a:chOff x="4874346" y="0"/>
            <a:chExt cx="4269654" cy="430887"/>
          </a:xfrm>
        </p:grpSpPr>
        <p:sp>
          <p:nvSpPr>
            <p:cNvPr id="54" name="TextBox 53"/>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55"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8"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5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dirty="0">
              <a:ln>
                <a:noFill/>
              </a:ln>
              <a:effectLst/>
              <a:uLnTx/>
              <a:uFillTx/>
              <a:latin typeface="+mn-lt"/>
              <a:ea typeface="+mn-ea"/>
              <a:cs typeface="+mn-cs"/>
            </a:endParaRPr>
          </a:p>
        </p:txBody>
      </p:sp>
      <p:cxnSp>
        <p:nvCxnSpPr>
          <p:cNvPr id="62" name="直接连接符 9"/>
          <p:cNvCxnSpPr/>
          <p:nvPr/>
        </p:nvCxnSpPr>
        <p:spPr>
          <a:xfrm>
            <a:off x="323528" y="90872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Rot="1" noChangeArrowheads="1"/>
          </p:cNvSpPr>
          <p:nvPr>
            <p:ph type="body" idx="1"/>
          </p:nvPr>
        </p:nvSpPr>
        <p:spPr>
          <a:xfrm>
            <a:off x="301625" y="1484313"/>
            <a:ext cx="8540750" cy="4614862"/>
          </a:xfrm>
        </p:spPr>
        <p:txBody>
          <a:bodyPr/>
          <a:lstStyle/>
          <a:p>
            <a:pPr eaLnBrk="1" hangingPunct="1">
              <a:buClr>
                <a:srgbClr val="C00000"/>
              </a:buClr>
              <a:buFont typeface="Wingdings" pitchFamily="2" charset="2"/>
              <a:buChar char="n"/>
            </a:pPr>
            <a:r>
              <a:rPr lang="zh-CN" altLang="en-US" b="1" dirty="0" smtClean="0">
                <a:solidFill>
                  <a:srgbClr val="000000"/>
                </a:solidFill>
                <a:latin typeface="黑体" pitchFamily="2" charset="-122"/>
                <a:ea typeface="黑体" pitchFamily="2" charset="-122"/>
              </a:rPr>
              <a:t>异步时分多路复用</a:t>
            </a:r>
          </a:p>
        </p:txBody>
      </p:sp>
      <p:pic>
        <p:nvPicPr>
          <p:cNvPr id="16387" name="Picture 4"/>
          <p:cNvPicPr>
            <a:picLocks noChangeAspect="1" noChangeArrowheads="1"/>
          </p:cNvPicPr>
          <p:nvPr/>
        </p:nvPicPr>
        <p:blipFill>
          <a:blip r:embed="rId2" cstate="print"/>
          <a:srcRect/>
          <a:stretch>
            <a:fillRect/>
          </a:stretch>
        </p:blipFill>
        <p:spPr bwMode="auto">
          <a:xfrm>
            <a:off x="611188" y="2636838"/>
            <a:ext cx="7848600" cy="2616200"/>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836712"/>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blinds(horizontal)">
                                      <p:cBhvr>
                                        <p:cTn id="7" dur="500"/>
                                        <p:tgtEl>
                                          <p:spTgt spid="16386">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16387"/>
                                        </p:tgtEl>
                                        <p:attrNameLst>
                                          <p:attrName>style.visibility</p:attrName>
                                        </p:attrNameLst>
                                      </p:cBhvr>
                                      <p:to>
                                        <p:strVal val="visible"/>
                                      </p:to>
                                    </p:set>
                                    <p:anim calcmode="lin" valueType="num">
                                      <p:cBhvr additive="base">
                                        <p:cTn id="10" dur="500" fill="hold"/>
                                        <p:tgtEl>
                                          <p:spTgt spid="16387"/>
                                        </p:tgtEl>
                                        <p:attrNameLst>
                                          <p:attrName>ppt_x</p:attrName>
                                        </p:attrNameLst>
                                      </p:cBhvr>
                                      <p:tavLst>
                                        <p:tav tm="0">
                                          <p:val>
                                            <p:strVal val="#ppt_x"/>
                                          </p:val>
                                        </p:tav>
                                        <p:tav tm="100000">
                                          <p:val>
                                            <p:strVal val="#ppt_x"/>
                                          </p:val>
                                        </p:tav>
                                      </p:tavLst>
                                    </p:anim>
                                    <p:anim calcmode="lin" valueType="num">
                                      <p:cBhvr additive="base">
                                        <p:cTn id="11" dur="500" fill="hold"/>
                                        <p:tgtEl>
                                          <p:spTgt spid="163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1475656" y="1484784"/>
            <a:ext cx="6840760" cy="453975"/>
          </a:xfrm>
          <a:noFill/>
        </p:spPr>
        <p:txBody>
          <a:bodyPr anchor="b">
            <a:normAutofit fontScale="90000"/>
          </a:bodyPr>
          <a:lstStyle/>
          <a:p>
            <a:pPr algn="l" eaLnBrk="1" hangingPunct="1"/>
            <a:r>
              <a:rPr lang="zh-CN" altLang="en-US" sz="2800" b="1" dirty="0" smtClean="0">
                <a:solidFill>
                  <a:srgbClr val="000000"/>
                </a:solidFill>
                <a:latin typeface="楷体_GB2312" pitchFamily="49" charset="-122"/>
                <a:ea typeface="楷体_GB2312" pitchFamily="49" charset="-122"/>
              </a:rPr>
              <a:t>同步时分复用可能会造成线路资源的浪费</a:t>
            </a:r>
            <a:r>
              <a:rPr lang="zh-CN" altLang="en-US" sz="2800" dirty="0" smtClean="0">
                <a:latin typeface="楷体_GB2312" pitchFamily="49" charset="-122"/>
                <a:ea typeface="楷体_GB2312" pitchFamily="49" charset="-122"/>
              </a:rPr>
              <a:t> ！</a:t>
            </a:r>
          </a:p>
        </p:txBody>
      </p:sp>
      <p:sp>
        <p:nvSpPr>
          <p:cNvPr id="17411" name="Freeform 5"/>
          <p:cNvSpPr>
            <a:spLocks/>
          </p:cNvSpPr>
          <p:nvPr/>
        </p:nvSpPr>
        <p:spPr bwMode="auto">
          <a:xfrm>
            <a:off x="6115050" y="4373563"/>
            <a:ext cx="241300"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endParaRPr lang="zh-CN" altLang="en-US"/>
          </a:p>
        </p:txBody>
      </p:sp>
      <p:sp>
        <p:nvSpPr>
          <p:cNvPr id="17412" name="Freeform 6"/>
          <p:cNvSpPr>
            <a:spLocks/>
          </p:cNvSpPr>
          <p:nvPr/>
        </p:nvSpPr>
        <p:spPr bwMode="auto">
          <a:xfrm>
            <a:off x="7078663" y="4373563"/>
            <a:ext cx="239712"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endParaRPr lang="zh-CN" altLang="en-US"/>
          </a:p>
        </p:txBody>
      </p:sp>
      <p:sp>
        <p:nvSpPr>
          <p:cNvPr id="17413" name="Freeform 7"/>
          <p:cNvSpPr>
            <a:spLocks/>
          </p:cNvSpPr>
          <p:nvPr/>
        </p:nvSpPr>
        <p:spPr bwMode="auto">
          <a:xfrm>
            <a:off x="7559675" y="4373563"/>
            <a:ext cx="241300"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endParaRPr lang="zh-CN" altLang="en-US"/>
          </a:p>
        </p:txBody>
      </p:sp>
      <p:sp>
        <p:nvSpPr>
          <p:cNvPr id="17414" name="Freeform 8"/>
          <p:cNvSpPr>
            <a:spLocks/>
          </p:cNvSpPr>
          <p:nvPr/>
        </p:nvSpPr>
        <p:spPr bwMode="auto">
          <a:xfrm>
            <a:off x="8281988" y="4373563"/>
            <a:ext cx="239712"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CC00"/>
          </a:solidFill>
          <a:ln w="9525">
            <a:solidFill>
              <a:schemeClr val="tx1"/>
            </a:solidFill>
            <a:round/>
            <a:headEnd/>
            <a:tailEnd/>
          </a:ln>
        </p:spPr>
        <p:txBody>
          <a:bodyPr/>
          <a:lstStyle/>
          <a:p>
            <a:endParaRPr lang="zh-CN" altLang="en-US"/>
          </a:p>
        </p:txBody>
      </p:sp>
      <p:sp>
        <p:nvSpPr>
          <p:cNvPr id="17415" name="Freeform 9"/>
          <p:cNvSpPr>
            <a:spLocks/>
          </p:cNvSpPr>
          <p:nvPr/>
        </p:nvSpPr>
        <p:spPr bwMode="auto">
          <a:xfrm>
            <a:off x="5875338" y="4373563"/>
            <a:ext cx="239712"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endParaRPr lang="zh-CN" altLang="en-US"/>
          </a:p>
        </p:txBody>
      </p:sp>
      <p:sp>
        <p:nvSpPr>
          <p:cNvPr id="17416" name="Freeform 10"/>
          <p:cNvSpPr>
            <a:spLocks/>
          </p:cNvSpPr>
          <p:nvPr/>
        </p:nvSpPr>
        <p:spPr bwMode="auto">
          <a:xfrm>
            <a:off x="4911725" y="4376738"/>
            <a:ext cx="241300" cy="376237"/>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endParaRPr lang="zh-CN" altLang="en-US"/>
          </a:p>
        </p:txBody>
      </p:sp>
      <p:sp>
        <p:nvSpPr>
          <p:cNvPr id="17417" name="Freeform 11"/>
          <p:cNvSpPr>
            <a:spLocks/>
          </p:cNvSpPr>
          <p:nvPr/>
        </p:nvSpPr>
        <p:spPr bwMode="auto">
          <a:xfrm>
            <a:off x="4672013" y="4376738"/>
            <a:ext cx="239712" cy="376237"/>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endParaRPr lang="zh-CN" altLang="en-US"/>
          </a:p>
        </p:txBody>
      </p:sp>
      <p:sp>
        <p:nvSpPr>
          <p:cNvPr id="17418" name="Freeform 12"/>
          <p:cNvSpPr>
            <a:spLocks/>
          </p:cNvSpPr>
          <p:nvPr/>
        </p:nvSpPr>
        <p:spPr bwMode="auto">
          <a:xfrm>
            <a:off x="2424113" y="3244850"/>
            <a:ext cx="561975" cy="376238"/>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endParaRPr lang="zh-CN" altLang="en-US"/>
          </a:p>
        </p:txBody>
      </p:sp>
      <p:sp>
        <p:nvSpPr>
          <p:cNvPr id="17419" name="Freeform 13"/>
          <p:cNvSpPr>
            <a:spLocks/>
          </p:cNvSpPr>
          <p:nvPr/>
        </p:nvSpPr>
        <p:spPr bwMode="auto">
          <a:xfrm>
            <a:off x="739775" y="3997325"/>
            <a:ext cx="1123950" cy="376238"/>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FF99"/>
          </a:solidFill>
          <a:ln w="9525">
            <a:solidFill>
              <a:schemeClr val="tx1"/>
            </a:solidFill>
            <a:round/>
            <a:headEnd/>
            <a:tailEnd/>
          </a:ln>
        </p:spPr>
        <p:txBody>
          <a:bodyPr/>
          <a:lstStyle/>
          <a:p>
            <a:endParaRPr lang="zh-CN" altLang="en-US"/>
          </a:p>
        </p:txBody>
      </p:sp>
      <p:sp>
        <p:nvSpPr>
          <p:cNvPr id="17420" name="Freeform 14"/>
          <p:cNvSpPr>
            <a:spLocks/>
          </p:cNvSpPr>
          <p:nvPr/>
        </p:nvSpPr>
        <p:spPr bwMode="auto">
          <a:xfrm>
            <a:off x="1301750" y="4748213"/>
            <a:ext cx="1122363" cy="376237"/>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CCECFF"/>
          </a:solidFill>
          <a:ln w="9525">
            <a:solidFill>
              <a:schemeClr val="tx1"/>
            </a:solidFill>
            <a:round/>
            <a:headEnd/>
            <a:tailEnd/>
          </a:ln>
        </p:spPr>
        <p:txBody>
          <a:bodyPr/>
          <a:lstStyle/>
          <a:p>
            <a:endParaRPr lang="zh-CN" altLang="en-US"/>
          </a:p>
        </p:txBody>
      </p:sp>
      <p:sp>
        <p:nvSpPr>
          <p:cNvPr id="17421" name="Freeform 15"/>
          <p:cNvSpPr>
            <a:spLocks/>
          </p:cNvSpPr>
          <p:nvPr/>
        </p:nvSpPr>
        <p:spPr bwMode="auto">
          <a:xfrm>
            <a:off x="2424113" y="5500688"/>
            <a:ext cx="561975" cy="376237"/>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CCCC00"/>
          </a:solidFill>
          <a:ln w="9525">
            <a:solidFill>
              <a:schemeClr val="tx1"/>
            </a:solidFill>
            <a:round/>
            <a:headEnd/>
            <a:tailEnd/>
          </a:ln>
        </p:spPr>
        <p:txBody>
          <a:bodyPr/>
          <a:lstStyle/>
          <a:p>
            <a:endParaRPr lang="zh-CN" altLang="en-US"/>
          </a:p>
        </p:txBody>
      </p:sp>
      <p:sp>
        <p:nvSpPr>
          <p:cNvPr id="17422" name="Text Box 16"/>
          <p:cNvSpPr txBox="1">
            <a:spLocks noChangeArrowheads="1"/>
          </p:cNvSpPr>
          <p:nvPr/>
        </p:nvSpPr>
        <p:spPr bwMode="auto">
          <a:xfrm>
            <a:off x="312738" y="3222625"/>
            <a:ext cx="354012"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A</a:t>
            </a:r>
          </a:p>
        </p:txBody>
      </p:sp>
      <p:sp>
        <p:nvSpPr>
          <p:cNvPr id="17423" name="Text Box 17"/>
          <p:cNvSpPr txBox="1">
            <a:spLocks noChangeArrowheads="1"/>
          </p:cNvSpPr>
          <p:nvPr/>
        </p:nvSpPr>
        <p:spPr bwMode="auto">
          <a:xfrm>
            <a:off x="312738" y="3975100"/>
            <a:ext cx="354012"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B</a:t>
            </a:r>
          </a:p>
        </p:txBody>
      </p:sp>
      <p:sp>
        <p:nvSpPr>
          <p:cNvPr id="17424" name="Text Box 18"/>
          <p:cNvSpPr txBox="1">
            <a:spLocks noChangeArrowheads="1"/>
          </p:cNvSpPr>
          <p:nvPr/>
        </p:nvSpPr>
        <p:spPr bwMode="auto">
          <a:xfrm>
            <a:off x="312738" y="4727575"/>
            <a:ext cx="36830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C</a:t>
            </a:r>
          </a:p>
        </p:txBody>
      </p:sp>
      <p:sp>
        <p:nvSpPr>
          <p:cNvPr id="17425" name="Text Box 19"/>
          <p:cNvSpPr txBox="1">
            <a:spLocks noChangeArrowheads="1"/>
          </p:cNvSpPr>
          <p:nvPr/>
        </p:nvSpPr>
        <p:spPr bwMode="auto">
          <a:xfrm>
            <a:off x="312738" y="5480050"/>
            <a:ext cx="36830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D</a:t>
            </a:r>
          </a:p>
        </p:txBody>
      </p:sp>
      <p:sp>
        <p:nvSpPr>
          <p:cNvPr id="17426" name="Line 20"/>
          <p:cNvSpPr>
            <a:spLocks noChangeShapeType="1"/>
          </p:cNvSpPr>
          <p:nvPr/>
        </p:nvSpPr>
        <p:spPr bwMode="auto">
          <a:xfrm>
            <a:off x="4510088" y="4748213"/>
            <a:ext cx="4252912" cy="0"/>
          </a:xfrm>
          <a:prstGeom prst="line">
            <a:avLst/>
          </a:prstGeom>
          <a:noFill/>
          <a:ln w="28575">
            <a:solidFill>
              <a:srgbClr val="333399"/>
            </a:solidFill>
            <a:round/>
            <a:headEnd/>
            <a:tailEnd type="triangle" w="sm" len="med"/>
          </a:ln>
        </p:spPr>
        <p:txBody>
          <a:bodyPr/>
          <a:lstStyle/>
          <a:p>
            <a:endParaRPr lang="zh-CN" altLang="en-US"/>
          </a:p>
        </p:txBody>
      </p:sp>
      <p:sp>
        <p:nvSpPr>
          <p:cNvPr id="17427" name="Line 21"/>
          <p:cNvSpPr>
            <a:spLocks noChangeShapeType="1"/>
          </p:cNvSpPr>
          <p:nvPr/>
        </p:nvSpPr>
        <p:spPr bwMode="auto">
          <a:xfrm>
            <a:off x="5153025" y="4654550"/>
            <a:ext cx="0" cy="93663"/>
          </a:xfrm>
          <a:prstGeom prst="line">
            <a:avLst/>
          </a:prstGeom>
          <a:noFill/>
          <a:ln w="9525">
            <a:solidFill>
              <a:schemeClr val="tx1"/>
            </a:solidFill>
            <a:round/>
            <a:headEnd/>
            <a:tailEnd/>
          </a:ln>
        </p:spPr>
        <p:txBody>
          <a:bodyPr/>
          <a:lstStyle/>
          <a:p>
            <a:endParaRPr lang="zh-CN" altLang="en-US"/>
          </a:p>
        </p:txBody>
      </p:sp>
      <p:sp>
        <p:nvSpPr>
          <p:cNvPr id="17428" name="Text Box 22"/>
          <p:cNvSpPr txBox="1">
            <a:spLocks noChangeArrowheads="1"/>
          </p:cNvSpPr>
          <p:nvPr/>
        </p:nvSpPr>
        <p:spPr bwMode="auto">
          <a:xfrm>
            <a:off x="2544763" y="3206750"/>
            <a:ext cx="325437"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a</a:t>
            </a:r>
          </a:p>
        </p:txBody>
      </p:sp>
      <p:sp>
        <p:nvSpPr>
          <p:cNvPr id="17429" name="Text Box 23"/>
          <p:cNvSpPr txBox="1">
            <a:spLocks noChangeArrowheads="1"/>
          </p:cNvSpPr>
          <p:nvPr/>
        </p:nvSpPr>
        <p:spPr bwMode="auto">
          <a:xfrm>
            <a:off x="7529513" y="4359275"/>
            <a:ext cx="325437"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a</a:t>
            </a:r>
          </a:p>
        </p:txBody>
      </p:sp>
      <p:sp>
        <p:nvSpPr>
          <p:cNvPr id="17430" name="Text Box 24"/>
          <p:cNvSpPr txBox="1">
            <a:spLocks noChangeArrowheads="1"/>
          </p:cNvSpPr>
          <p:nvPr/>
        </p:nvSpPr>
        <p:spPr bwMode="auto">
          <a:xfrm>
            <a:off x="4872038" y="4359275"/>
            <a:ext cx="325437"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b</a:t>
            </a:r>
          </a:p>
        </p:txBody>
      </p:sp>
      <p:sp>
        <p:nvSpPr>
          <p:cNvPr id="17431" name="Text Box 25"/>
          <p:cNvSpPr txBox="1">
            <a:spLocks noChangeArrowheads="1"/>
          </p:cNvSpPr>
          <p:nvPr/>
        </p:nvSpPr>
        <p:spPr bwMode="auto">
          <a:xfrm>
            <a:off x="842963" y="3994150"/>
            <a:ext cx="325437"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b</a:t>
            </a:r>
          </a:p>
        </p:txBody>
      </p:sp>
      <p:sp>
        <p:nvSpPr>
          <p:cNvPr id="17432" name="Text Box 26"/>
          <p:cNvSpPr txBox="1">
            <a:spLocks noChangeArrowheads="1"/>
          </p:cNvSpPr>
          <p:nvPr/>
        </p:nvSpPr>
        <p:spPr bwMode="auto">
          <a:xfrm>
            <a:off x="1997075" y="4718050"/>
            <a:ext cx="31115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c</a:t>
            </a:r>
          </a:p>
        </p:txBody>
      </p:sp>
      <p:sp>
        <p:nvSpPr>
          <p:cNvPr id="17433" name="Text Box 27"/>
          <p:cNvSpPr txBox="1">
            <a:spLocks noChangeArrowheads="1"/>
          </p:cNvSpPr>
          <p:nvPr/>
        </p:nvSpPr>
        <p:spPr bwMode="auto">
          <a:xfrm>
            <a:off x="2511425" y="5475288"/>
            <a:ext cx="325438"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d</a:t>
            </a:r>
          </a:p>
        </p:txBody>
      </p:sp>
      <p:sp>
        <p:nvSpPr>
          <p:cNvPr id="17434" name="Text Box 28"/>
          <p:cNvSpPr txBox="1">
            <a:spLocks noChangeArrowheads="1"/>
          </p:cNvSpPr>
          <p:nvPr/>
        </p:nvSpPr>
        <p:spPr bwMode="auto">
          <a:xfrm>
            <a:off x="5842000" y="4359275"/>
            <a:ext cx="325438"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b</a:t>
            </a:r>
          </a:p>
        </p:txBody>
      </p:sp>
      <p:sp>
        <p:nvSpPr>
          <p:cNvPr id="17435" name="Text Box 29"/>
          <p:cNvSpPr txBox="1">
            <a:spLocks noChangeArrowheads="1"/>
          </p:cNvSpPr>
          <p:nvPr/>
        </p:nvSpPr>
        <p:spPr bwMode="auto">
          <a:xfrm>
            <a:off x="6075363" y="4359275"/>
            <a:ext cx="31115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c</a:t>
            </a:r>
          </a:p>
        </p:txBody>
      </p:sp>
      <p:sp>
        <p:nvSpPr>
          <p:cNvPr id="17436" name="Text Box 30"/>
          <p:cNvSpPr txBox="1">
            <a:spLocks noChangeArrowheads="1"/>
          </p:cNvSpPr>
          <p:nvPr/>
        </p:nvSpPr>
        <p:spPr bwMode="auto">
          <a:xfrm>
            <a:off x="4645025" y="4359275"/>
            <a:ext cx="325438"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a</a:t>
            </a:r>
          </a:p>
        </p:txBody>
      </p:sp>
      <p:sp>
        <p:nvSpPr>
          <p:cNvPr id="17437" name="Text Box 31"/>
          <p:cNvSpPr txBox="1">
            <a:spLocks noChangeArrowheads="1"/>
          </p:cNvSpPr>
          <p:nvPr/>
        </p:nvSpPr>
        <p:spPr bwMode="auto">
          <a:xfrm>
            <a:off x="3206750" y="3222625"/>
            <a:ext cx="25400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t</a:t>
            </a:r>
          </a:p>
        </p:txBody>
      </p:sp>
      <p:sp>
        <p:nvSpPr>
          <p:cNvPr id="17438" name="Text Box 32"/>
          <p:cNvSpPr txBox="1">
            <a:spLocks noChangeArrowheads="1"/>
          </p:cNvSpPr>
          <p:nvPr/>
        </p:nvSpPr>
        <p:spPr bwMode="auto">
          <a:xfrm>
            <a:off x="3206750" y="3992563"/>
            <a:ext cx="25400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t</a:t>
            </a:r>
          </a:p>
        </p:txBody>
      </p:sp>
      <p:sp>
        <p:nvSpPr>
          <p:cNvPr id="17439" name="Text Box 33"/>
          <p:cNvSpPr txBox="1">
            <a:spLocks noChangeArrowheads="1"/>
          </p:cNvSpPr>
          <p:nvPr/>
        </p:nvSpPr>
        <p:spPr bwMode="auto">
          <a:xfrm>
            <a:off x="3206750" y="4762500"/>
            <a:ext cx="25400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t</a:t>
            </a:r>
          </a:p>
        </p:txBody>
      </p:sp>
      <p:sp>
        <p:nvSpPr>
          <p:cNvPr id="17440" name="Text Box 34"/>
          <p:cNvSpPr txBox="1">
            <a:spLocks noChangeArrowheads="1"/>
          </p:cNvSpPr>
          <p:nvPr/>
        </p:nvSpPr>
        <p:spPr bwMode="auto">
          <a:xfrm>
            <a:off x="3206750" y="5532438"/>
            <a:ext cx="25400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t</a:t>
            </a:r>
          </a:p>
        </p:txBody>
      </p:sp>
      <p:sp>
        <p:nvSpPr>
          <p:cNvPr id="17441" name="Text Box 35"/>
          <p:cNvSpPr txBox="1">
            <a:spLocks noChangeArrowheads="1"/>
          </p:cNvSpPr>
          <p:nvPr/>
        </p:nvSpPr>
        <p:spPr bwMode="auto">
          <a:xfrm>
            <a:off x="8742363" y="4351338"/>
            <a:ext cx="25400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t</a:t>
            </a:r>
          </a:p>
        </p:txBody>
      </p:sp>
      <p:sp>
        <p:nvSpPr>
          <p:cNvPr id="17442" name="Line 36"/>
          <p:cNvSpPr>
            <a:spLocks noChangeShapeType="1"/>
          </p:cNvSpPr>
          <p:nvPr/>
        </p:nvSpPr>
        <p:spPr bwMode="auto">
          <a:xfrm>
            <a:off x="6837363" y="4654550"/>
            <a:ext cx="0" cy="93663"/>
          </a:xfrm>
          <a:prstGeom prst="line">
            <a:avLst/>
          </a:prstGeom>
          <a:noFill/>
          <a:ln w="9525">
            <a:solidFill>
              <a:schemeClr val="tx1"/>
            </a:solidFill>
            <a:round/>
            <a:headEnd/>
            <a:tailEnd/>
          </a:ln>
        </p:spPr>
        <p:txBody>
          <a:bodyPr/>
          <a:lstStyle/>
          <a:p>
            <a:endParaRPr lang="zh-CN" altLang="en-US"/>
          </a:p>
        </p:txBody>
      </p:sp>
      <p:sp>
        <p:nvSpPr>
          <p:cNvPr id="17443" name="Line 37"/>
          <p:cNvSpPr>
            <a:spLocks noChangeShapeType="1"/>
          </p:cNvSpPr>
          <p:nvPr/>
        </p:nvSpPr>
        <p:spPr bwMode="auto">
          <a:xfrm>
            <a:off x="1301750" y="4278313"/>
            <a:ext cx="0" cy="95250"/>
          </a:xfrm>
          <a:prstGeom prst="line">
            <a:avLst/>
          </a:prstGeom>
          <a:noFill/>
          <a:ln w="9525">
            <a:solidFill>
              <a:schemeClr val="tx1"/>
            </a:solidFill>
            <a:round/>
            <a:headEnd/>
            <a:tailEnd/>
          </a:ln>
        </p:spPr>
        <p:txBody>
          <a:bodyPr/>
          <a:lstStyle/>
          <a:p>
            <a:endParaRPr lang="zh-CN" altLang="en-US"/>
          </a:p>
        </p:txBody>
      </p:sp>
      <p:sp>
        <p:nvSpPr>
          <p:cNvPr id="17444" name="Line 38"/>
          <p:cNvSpPr>
            <a:spLocks noChangeShapeType="1"/>
          </p:cNvSpPr>
          <p:nvPr/>
        </p:nvSpPr>
        <p:spPr bwMode="auto">
          <a:xfrm>
            <a:off x="1863725" y="5030788"/>
            <a:ext cx="0" cy="93662"/>
          </a:xfrm>
          <a:prstGeom prst="line">
            <a:avLst/>
          </a:prstGeom>
          <a:noFill/>
          <a:ln w="9525">
            <a:solidFill>
              <a:schemeClr val="tx1"/>
            </a:solidFill>
            <a:round/>
            <a:headEnd/>
            <a:tailEnd/>
          </a:ln>
        </p:spPr>
        <p:txBody>
          <a:bodyPr/>
          <a:lstStyle/>
          <a:p>
            <a:endParaRPr lang="zh-CN" altLang="en-US"/>
          </a:p>
        </p:txBody>
      </p:sp>
      <p:sp>
        <p:nvSpPr>
          <p:cNvPr id="17445" name="Line 39"/>
          <p:cNvSpPr>
            <a:spLocks noChangeShapeType="1"/>
          </p:cNvSpPr>
          <p:nvPr/>
        </p:nvSpPr>
        <p:spPr bwMode="auto">
          <a:xfrm>
            <a:off x="2424113" y="4278313"/>
            <a:ext cx="0" cy="95250"/>
          </a:xfrm>
          <a:prstGeom prst="line">
            <a:avLst/>
          </a:prstGeom>
          <a:noFill/>
          <a:ln w="9525">
            <a:solidFill>
              <a:schemeClr val="tx1"/>
            </a:solidFill>
            <a:round/>
            <a:headEnd/>
            <a:tailEnd/>
          </a:ln>
        </p:spPr>
        <p:txBody>
          <a:bodyPr/>
          <a:lstStyle/>
          <a:p>
            <a:endParaRPr lang="zh-CN" altLang="en-US"/>
          </a:p>
        </p:txBody>
      </p:sp>
      <p:sp>
        <p:nvSpPr>
          <p:cNvPr id="17446" name="Line 40"/>
          <p:cNvSpPr>
            <a:spLocks noChangeShapeType="1"/>
          </p:cNvSpPr>
          <p:nvPr/>
        </p:nvSpPr>
        <p:spPr bwMode="auto">
          <a:xfrm>
            <a:off x="1301750" y="5783263"/>
            <a:ext cx="0" cy="93662"/>
          </a:xfrm>
          <a:prstGeom prst="line">
            <a:avLst/>
          </a:prstGeom>
          <a:noFill/>
          <a:ln w="9525">
            <a:solidFill>
              <a:schemeClr val="tx1"/>
            </a:solidFill>
            <a:round/>
            <a:headEnd/>
            <a:tailEnd/>
          </a:ln>
        </p:spPr>
        <p:txBody>
          <a:bodyPr/>
          <a:lstStyle/>
          <a:p>
            <a:endParaRPr lang="zh-CN" altLang="en-US"/>
          </a:p>
        </p:txBody>
      </p:sp>
      <p:sp>
        <p:nvSpPr>
          <p:cNvPr id="17447" name="Line 41"/>
          <p:cNvSpPr>
            <a:spLocks noChangeShapeType="1"/>
          </p:cNvSpPr>
          <p:nvPr/>
        </p:nvSpPr>
        <p:spPr bwMode="auto">
          <a:xfrm>
            <a:off x="2986088" y="5030788"/>
            <a:ext cx="0" cy="93662"/>
          </a:xfrm>
          <a:prstGeom prst="line">
            <a:avLst/>
          </a:prstGeom>
          <a:noFill/>
          <a:ln w="9525">
            <a:solidFill>
              <a:schemeClr val="tx1"/>
            </a:solidFill>
            <a:round/>
            <a:headEnd/>
            <a:tailEnd/>
          </a:ln>
        </p:spPr>
        <p:txBody>
          <a:bodyPr/>
          <a:lstStyle/>
          <a:p>
            <a:endParaRPr lang="zh-CN" altLang="en-US"/>
          </a:p>
        </p:txBody>
      </p:sp>
      <p:sp>
        <p:nvSpPr>
          <p:cNvPr id="17448" name="Line 42"/>
          <p:cNvSpPr>
            <a:spLocks noChangeShapeType="1"/>
          </p:cNvSpPr>
          <p:nvPr/>
        </p:nvSpPr>
        <p:spPr bwMode="auto">
          <a:xfrm>
            <a:off x="2424113" y="5783263"/>
            <a:ext cx="0" cy="93662"/>
          </a:xfrm>
          <a:prstGeom prst="line">
            <a:avLst/>
          </a:prstGeom>
          <a:noFill/>
          <a:ln w="9525">
            <a:solidFill>
              <a:schemeClr val="tx1"/>
            </a:solidFill>
            <a:round/>
            <a:headEnd/>
            <a:tailEnd/>
          </a:ln>
        </p:spPr>
        <p:txBody>
          <a:bodyPr/>
          <a:lstStyle/>
          <a:p>
            <a:endParaRPr lang="zh-CN" altLang="en-US"/>
          </a:p>
        </p:txBody>
      </p:sp>
      <p:sp>
        <p:nvSpPr>
          <p:cNvPr id="17449" name="Line 43"/>
          <p:cNvSpPr>
            <a:spLocks noChangeShapeType="1"/>
          </p:cNvSpPr>
          <p:nvPr/>
        </p:nvSpPr>
        <p:spPr bwMode="auto">
          <a:xfrm>
            <a:off x="4672013" y="4843463"/>
            <a:ext cx="0" cy="187325"/>
          </a:xfrm>
          <a:prstGeom prst="line">
            <a:avLst/>
          </a:prstGeom>
          <a:noFill/>
          <a:ln w="9525">
            <a:solidFill>
              <a:schemeClr val="tx1"/>
            </a:solidFill>
            <a:round/>
            <a:headEnd/>
            <a:tailEnd/>
          </a:ln>
        </p:spPr>
        <p:txBody>
          <a:bodyPr/>
          <a:lstStyle/>
          <a:p>
            <a:endParaRPr lang="zh-CN" altLang="en-US"/>
          </a:p>
        </p:txBody>
      </p:sp>
      <p:sp>
        <p:nvSpPr>
          <p:cNvPr id="17450" name="Line 44"/>
          <p:cNvSpPr>
            <a:spLocks noChangeShapeType="1"/>
          </p:cNvSpPr>
          <p:nvPr/>
        </p:nvSpPr>
        <p:spPr bwMode="auto">
          <a:xfrm>
            <a:off x="5634038" y="4843463"/>
            <a:ext cx="0" cy="187325"/>
          </a:xfrm>
          <a:prstGeom prst="line">
            <a:avLst/>
          </a:prstGeom>
          <a:noFill/>
          <a:ln w="9525">
            <a:solidFill>
              <a:schemeClr val="tx1"/>
            </a:solidFill>
            <a:round/>
            <a:headEnd/>
            <a:tailEnd/>
          </a:ln>
        </p:spPr>
        <p:txBody>
          <a:bodyPr/>
          <a:lstStyle/>
          <a:p>
            <a:endParaRPr lang="zh-CN" altLang="en-US"/>
          </a:p>
        </p:txBody>
      </p:sp>
      <p:sp>
        <p:nvSpPr>
          <p:cNvPr id="17451" name="Line 45"/>
          <p:cNvSpPr>
            <a:spLocks noChangeShapeType="1"/>
          </p:cNvSpPr>
          <p:nvPr/>
        </p:nvSpPr>
        <p:spPr bwMode="auto">
          <a:xfrm>
            <a:off x="6596063" y="4843463"/>
            <a:ext cx="0" cy="187325"/>
          </a:xfrm>
          <a:prstGeom prst="line">
            <a:avLst/>
          </a:prstGeom>
          <a:noFill/>
          <a:ln w="9525">
            <a:solidFill>
              <a:schemeClr val="tx1"/>
            </a:solidFill>
            <a:round/>
            <a:headEnd/>
            <a:tailEnd/>
          </a:ln>
        </p:spPr>
        <p:txBody>
          <a:bodyPr/>
          <a:lstStyle/>
          <a:p>
            <a:endParaRPr lang="zh-CN" altLang="en-US"/>
          </a:p>
        </p:txBody>
      </p:sp>
      <p:sp>
        <p:nvSpPr>
          <p:cNvPr id="17452" name="Line 46"/>
          <p:cNvSpPr>
            <a:spLocks noChangeShapeType="1"/>
          </p:cNvSpPr>
          <p:nvPr/>
        </p:nvSpPr>
        <p:spPr bwMode="auto">
          <a:xfrm>
            <a:off x="7559675" y="4843463"/>
            <a:ext cx="0" cy="187325"/>
          </a:xfrm>
          <a:prstGeom prst="line">
            <a:avLst/>
          </a:prstGeom>
          <a:noFill/>
          <a:ln w="9525">
            <a:solidFill>
              <a:schemeClr val="tx1"/>
            </a:solidFill>
            <a:round/>
            <a:headEnd/>
            <a:tailEnd/>
          </a:ln>
        </p:spPr>
        <p:txBody>
          <a:bodyPr/>
          <a:lstStyle/>
          <a:p>
            <a:endParaRPr lang="zh-CN" altLang="en-US"/>
          </a:p>
        </p:txBody>
      </p:sp>
      <p:sp>
        <p:nvSpPr>
          <p:cNvPr id="17453" name="Line 47"/>
          <p:cNvSpPr>
            <a:spLocks noChangeShapeType="1"/>
          </p:cNvSpPr>
          <p:nvPr/>
        </p:nvSpPr>
        <p:spPr bwMode="auto">
          <a:xfrm>
            <a:off x="4672013" y="4937125"/>
            <a:ext cx="962025" cy="0"/>
          </a:xfrm>
          <a:prstGeom prst="line">
            <a:avLst/>
          </a:prstGeom>
          <a:noFill/>
          <a:ln w="28575">
            <a:solidFill>
              <a:srgbClr val="333399"/>
            </a:solidFill>
            <a:round/>
            <a:headEnd type="triangle" w="sm" len="med"/>
            <a:tailEnd type="triangle" w="sm" len="med"/>
          </a:ln>
        </p:spPr>
        <p:txBody>
          <a:bodyPr/>
          <a:lstStyle/>
          <a:p>
            <a:endParaRPr lang="zh-CN" altLang="en-US"/>
          </a:p>
        </p:txBody>
      </p:sp>
      <p:sp>
        <p:nvSpPr>
          <p:cNvPr id="17454" name="Line 48"/>
          <p:cNvSpPr>
            <a:spLocks noChangeShapeType="1"/>
          </p:cNvSpPr>
          <p:nvPr/>
        </p:nvSpPr>
        <p:spPr bwMode="auto">
          <a:xfrm>
            <a:off x="5634038" y="4937125"/>
            <a:ext cx="962025" cy="0"/>
          </a:xfrm>
          <a:prstGeom prst="line">
            <a:avLst/>
          </a:prstGeom>
          <a:noFill/>
          <a:ln w="28575">
            <a:solidFill>
              <a:srgbClr val="333399"/>
            </a:solidFill>
            <a:round/>
            <a:headEnd type="triangle" w="sm" len="med"/>
            <a:tailEnd type="triangle" w="sm" len="med"/>
          </a:ln>
        </p:spPr>
        <p:txBody>
          <a:bodyPr/>
          <a:lstStyle/>
          <a:p>
            <a:endParaRPr lang="zh-CN" altLang="en-US"/>
          </a:p>
        </p:txBody>
      </p:sp>
      <p:sp>
        <p:nvSpPr>
          <p:cNvPr id="17455" name="Line 49"/>
          <p:cNvSpPr>
            <a:spLocks noChangeShapeType="1"/>
          </p:cNvSpPr>
          <p:nvPr/>
        </p:nvSpPr>
        <p:spPr bwMode="auto">
          <a:xfrm>
            <a:off x="6596063" y="4937125"/>
            <a:ext cx="963612" cy="0"/>
          </a:xfrm>
          <a:prstGeom prst="line">
            <a:avLst/>
          </a:prstGeom>
          <a:noFill/>
          <a:ln w="28575">
            <a:solidFill>
              <a:srgbClr val="333399"/>
            </a:solidFill>
            <a:round/>
            <a:headEnd type="triangle" w="sm" len="med"/>
            <a:tailEnd type="triangle" w="sm" len="med"/>
          </a:ln>
        </p:spPr>
        <p:txBody>
          <a:bodyPr/>
          <a:lstStyle/>
          <a:p>
            <a:endParaRPr lang="zh-CN" altLang="en-US"/>
          </a:p>
        </p:txBody>
      </p:sp>
      <p:sp>
        <p:nvSpPr>
          <p:cNvPr id="17456" name="Text Box 50"/>
          <p:cNvSpPr txBox="1">
            <a:spLocks noChangeArrowheads="1"/>
          </p:cNvSpPr>
          <p:nvPr/>
        </p:nvSpPr>
        <p:spPr bwMode="auto">
          <a:xfrm>
            <a:off x="5875338" y="5657850"/>
            <a:ext cx="1919287"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4 </a:t>
            </a:r>
            <a:r>
              <a:rPr kumimoji="1" lang="zh-CN" altLang="en-US" sz="2000">
                <a:solidFill>
                  <a:srgbClr val="333399"/>
                </a:solidFill>
                <a:ea typeface="黑体" pitchFamily="2" charset="-122"/>
              </a:rPr>
              <a:t>个时分复用帧</a:t>
            </a:r>
          </a:p>
        </p:txBody>
      </p:sp>
      <p:sp>
        <p:nvSpPr>
          <p:cNvPr id="17457" name="Text Box 51"/>
          <p:cNvSpPr txBox="1">
            <a:spLocks noChangeArrowheads="1"/>
          </p:cNvSpPr>
          <p:nvPr/>
        </p:nvSpPr>
        <p:spPr bwMode="auto">
          <a:xfrm>
            <a:off x="4911725" y="4886325"/>
            <a:ext cx="466725"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#1</a:t>
            </a:r>
          </a:p>
        </p:txBody>
      </p:sp>
      <p:sp>
        <p:nvSpPr>
          <p:cNvPr id="17458" name="Line 52"/>
          <p:cNvSpPr>
            <a:spLocks noChangeShapeType="1"/>
          </p:cNvSpPr>
          <p:nvPr/>
        </p:nvSpPr>
        <p:spPr bwMode="auto">
          <a:xfrm>
            <a:off x="3379788" y="3675063"/>
            <a:ext cx="1050925" cy="698500"/>
          </a:xfrm>
          <a:prstGeom prst="line">
            <a:avLst/>
          </a:prstGeom>
          <a:noFill/>
          <a:ln w="28575">
            <a:solidFill>
              <a:srgbClr val="333399"/>
            </a:solidFill>
            <a:round/>
            <a:headEnd/>
            <a:tailEnd type="triangle" w="sm" len="med"/>
          </a:ln>
        </p:spPr>
        <p:txBody>
          <a:bodyPr/>
          <a:lstStyle/>
          <a:p>
            <a:endParaRPr lang="zh-CN" altLang="en-US"/>
          </a:p>
        </p:txBody>
      </p:sp>
      <p:sp>
        <p:nvSpPr>
          <p:cNvPr id="17459" name="Line 53"/>
          <p:cNvSpPr>
            <a:spLocks noChangeShapeType="1"/>
          </p:cNvSpPr>
          <p:nvPr/>
        </p:nvSpPr>
        <p:spPr bwMode="auto">
          <a:xfrm>
            <a:off x="3379788" y="4395788"/>
            <a:ext cx="969962" cy="165100"/>
          </a:xfrm>
          <a:prstGeom prst="line">
            <a:avLst/>
          </a:prstGeom>
          <a:noFill/>
          <a:ln w="28575">
            <a:solidFill>
              <a:srgbClr val="333399"/>
            </a:solidFill>
            <a:round/>
            <a:headEnd/>
            <a:tailEnd type="triangle" w="sm" len="med"/>
          </a:ln>
        </p:spPr>
        <p:txBody>
          <a:bodyPr/>
          <a:lstStyle/>
          <a:p>
            <a:endParaRPr lang="zh-CN" altLang="en-US"/>
          </a:p>
        </p:txBody>
      </p:sp>
      <p:sp>
        <p:nvSpPr>
          <p:cNvPr id="17460" name="Line 54"/>
          <p:cNvSpPr>
            <a:spLocks noChangeShapeType="1"/>
          </p:cNvSpPr>
          <p:nvPr/>
        </p:nvSpPr>
        <p:spPr bwMode="auto">
          <a:xfrm flipV="1">
            <a:off x="3451225" y="4748213"/>
            <a:ext cx="898525" cy="366712"/>
          </a:xfrm>
          <a:prstGeom prst="line">
            <a:avLst/>
          </a:prstGeom>
          <a:noFill/>
          <a:ln w="28575">
            <a:solidFill>
              <a:srgbClr val="333399"/>
            </a:solidFill>
            <a:round/>
            <a:headEnd/>
            <a:tailEnd type="triangle" w="sm" len="med"/>
          </a:ln>
        </p:spPr>
        <p:txBody>
          <a:bodyPr/>
          <a:lstStyle/>
          <a:p>
            <a:endParaRPr lang="zh-CN" altLang="en-US"/>
          </a:p>
        </p:txBody>
      </p:sp>
      <p:sp>
        <p:nvSpPr>
          <p:cNvPr id="17461" name="Line 55"/>
          <p:cNvSpPr>
            <a:spLocks noChangeShapeType="1"/>
          </p:cNvSpPr>
          <p:nvPr/>
        </p:nvSpPr>
        <p:spPr bwMode="auto">
          <a:xfrm flipV="1">
            <a:off x="3467100" y="4937125"/>
            <a:ext cx="963613" cy="846138"/>
          </a:xfrm>
          <a:prstGeom prst="line">
            <a:avLst/>
          </a:prstGeom>
          <a:noFill/>
          <a:ln w="28575">
            <a:solidFill>
              <a:srgbClr val="333399"/>
            </a:solidFill>
            <a:round/>
            <a:headEnd/>
            <a:tailEnd type="triangle" w="sm" len="med"/>
          </a:ln>
        </p:spPr>
        <p:txBody>
          <a:bodyPr/>
          <a:lstStyle/>
          <a:p>
            <a:endParaRPr lang="zh-CN" altLang="en-US"/>
          </a:p>
        </p:txBody>
      </p:sp>
      <p:sp>
        <p:nvSpPr>
          <p:cNvPr id="17462" name="Text Box 56"/>
          <p:cNvSpPr txBox="1">
            <a:spLocks noChangeArrowheads="1"/>
          </p:cNvSpPr>
          <p:nvPr/>
        </p:nvSpPr>
        <p:spPr bwMode="auto">
          <a:xfrm>
            <a:off x="3451225" y="5187950"/>
            <a:ext cx="43815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④</a:t>
            </a:r>
          </a:p>
        </p:txBody>
      </p:sp>
      <p:sp>
        <p:nvSpPr>
          <p:cNvPr id="17463" name="Text Box 57"/>
          <p:cNvSpPr txBox="1">
            <a:spLocks noChangeArrowheads="1"/>
          </p:cNvSpPr>
          <p:nvPr/>
        </p:nvSpPr>
        <p:spPr bwMode="auto">
          <a:xfrm>
            <a:off x="3379788" y="4683125"/>
            <a:ext cx="43815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③</a:t>
            </a:r>
          </a:p>
        </p:txBody>
      </p:sp>
      <p:sp>
        <p:nvSpPr>
          <p:cNvPr id="17464" name="Text Box 58"/>
          <p:cNvSpPr txBox="1">
            <a:spLocks noChangeArrowheads="1"/>
          </p:cNvSpPr>
          <p:nvPr/>
        </p:nvSpPr>
        <p:spPr bwMode="auto">
          <a:xfrm>
            <a:off x="3379788" y="4035425"/>
            <a:ext cx="43815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②</a:t>
            </a:r>
          </a:p>
        </p:txBody>
      </p:sp>
      <p:sp>
        <p:nvSpPr>
          <p:cNvPr id="17465" name="Text Box 59"/>
          <p:cNvSpPr txBox="1">
            <a:spLocks noChangeArrowheads="1"/>
          </p:cNvSpPr>
          <p:nvPr/>
        </p:nvSpPr>
        <p:spPr bwMode="auto">
          <a:xfrm>
            <a:off x="3522663" y="3459163"/>
            <a:ext cx="43815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①</a:t>
            </a:r>
          </a:p>
        </p:txBody>
      </p:sp>
      <p:sp>
        <p:nvSpPr>
          <p:cNvPr id="17466" name="Freeform 60"/>
          <p:cNvSpPr>
            <a:spLocks/>
          </p:cNvSpPr>
          <p:nvPr/>
        </p:nvSpPr>
        <p:spPr bwMode="auto">
          <a:xfrm>
            <a:off x="739775" y="3244850"/>
            <a:ext cx="561975" cy="376238"/>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endParaRPr lang="zh-CN" altLang="en-US"/>
          </a:p>
        </p:txBody>
      </p:sp>
      <p:sp>
        <p:nvSpPr>
          <p:cNvPr id="17467" name="Line 61"/>
          <p:cNvSpPr>
            <a:spLocks noChangeShapeType="1"/>
          </p:cNvSpPr>
          <p:nvPr/>
        </p:nvSpPr>
        <p:spPr bwMode="auto">
          <a:xfrm>
            <a:off x="2986088" y="4278313"/>
            <a:ext cx="0" cy="95250"/>
          </a:xfrm>
          <a:prstGeom prst="line">
            <a:avLst/>
          </a:prstGeom>
          <a:noFill/>
          <a:ln w="9525">
            <a:solidFill>
              <a:schemeClr val="tx1"/>
            </a:solidFill>
            <a:round/>
            <a:headEnd/>
            <a:tailEnd/>
          </a:ln>
        </p:spPr>
        <p:txBody>
          <a:bodyPr/>
          <a:lstStyle/>
          <a:p>
            <a:endParaRPr lang="zh-CN" altLang="en-US"/>
          </a:p>
        </p:txBody>
      </p:sp>
      <p:sp>
        <p:nvSpPr>
          <p:cNvPr id="17468" name="Line 62"/>
          <p:cNvSpPr>
            <a:spLocks noChangeShapeType="1"/>
          </p:cNvSpPr>
          <p:nvPr/>
        </p:nvSpPr>
        <p:spPr bwMode="auto">
          <a:xfrm>
            <a:off x="739775" y="5764213"/>
            <a:ext cx="0" cy="93662"/>
          </a:xfrm>
          <a:prstGeom prst="line">
            <a:avLst/>
          </a:prstGeom>
          <a:noFill/>
          <a:ln w="9525">
            <a:solidFill>
              <a:schemeClr val="tx1"/>
            </a:solidFill>
            <a:round/>
            <a:headEnd/>
            <a:tailEnd/>
          </a:ln>
        </p:spPr>
        <p:txBody>
          <a:bodyPr/>
          <a:lstStyle/>
          <a:p>
            <a:endParaRPr lang="zh-CN" altLang="en-US"/>
          </a:p>
        </p:txBody>
      </p:sp>
      <p:sp>
        <p:nvSpPr>
          <p:cNvPr id="17469" name="Text Box 63"/>
          <p:cNvSpPr txBox="1">
            <a:spLocks noChangeArrowheads="1"/>
          </p:cNvSpPr>
          <p:nvPr/>
        </p:nvSpPr>
        <p:spPr bwMode="auto">
          <a:xfrm>
            <a:off x="842963" y="3203575"/>
            <a:ext cx="325437"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a</a:t>
            </a:r>
          </a:p>
        </p:txBody>
      </p:sp>
      <p:sp>
        <p:nvSpPr>
          <p:cNvPr id="17470" name="Text Box 64"/>
          <p:cNvSpPr txBox="1">
            <a:spLocks noChangeArrowheads="1"/>
          </p:cNvSpPr>
          <p:nvPr/>
        </p:nvSpPr>
        <p:spPr bwMode="auto">
          <a:xfrm>
            <a:off x="1431925" y="4705350"/>
            <a:ext cx="31115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c</a:t>
            </a:r>
          </a:p>
        </p:txBody>
      </p:sp>
      <p:sp>
        <p:nvSpPr>
          <p:cNvPr id="17471" name="Text Box 65"/>
          <p:cNvSpPr txBox="1">
            <a:spLocks noChangeArrowheads="1"/>
          </p:cNvSpPr>
          <p:nvPr/>
        </p:nvSpPr>
        <p:spPr bwMode="auto">
          <a:xfrm>
            <a:off x="1458913" y="3997325"/>
            <a:ext cx="325437"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b</a:t>
            </a:r>
          </a:p>
        </p:txBody>
      </p:sp>
      <p:sp>
        <p:nvSpPr>
          <p:cNvPr id="17472" name="Line 66"/>
          <p:cNvSpPr>
            <a:spLocks noChangeShapeType="1"/>
          </p:cNvSpPr>
          <p:nvPr/>
        </p:nvSpPr>
        <p:spPr bwMode="auto">
          <a:xfrm>
            <a:off x="5392738" y="4654550"/>
            <a:ext cx="0" cy="93663"/>
          </a:xfrm>
          <a:prstGeom prst="line">
            <a:avLst/>
          </a:prstGeom>
          <a:noFill/>
          <a:ln w="9525">
            <a:solidFill>
              <a:schemeClr val="tx1"/>
            </a:solidFill>
            <a:round/>
            <a:headEnd/>
            <a:tailEnd/>
          </a:ln>
        </p:spPr>
        <p:txBody>
          <a:bodyPr/>
          <a:lstStyle/>
          <a:p>
            <a:endParaRPr lang="zh-CN" altLang="en-US"/>
          </a:p>
        </p:txBody>
      </p:sp>
      <p:sp>
        <p:nvSpPr>
          <p:cNvPr id="17473" name="Line 67"/>
          <p:cNvSpPr>
            <a:spLocks noChangeShapeType="1"/>
          </p:cNvSpPr>
          <p:nvPr/>
        </p:nvSpPr>
        <p:spPr bwMode="auto">
          <a:xfrm>
            <a:off x="5634038" y="4654550"/>
            <a:ext cx="0" cy="93663"/>
          </a:xfrm>
          <a:prstGeom prst="line">
            <a:avLst/>
          </a:prstGeom>
          <a:noFill/>
          <a:ln w="9525">
            <a:solidFill>
              <a:schemeClr val="tx1"/>
            </a:solidFill>
            <a:round/>
            <a:headEnd/>
            <a:tailEnd/>
          </a:ln>
        </p:spPr>
        <p:txBody>
          <a:bodyPr/>
          <a:lstStyle/>
          <a:p>
            <a:endParaRPr lang="zh-CN" altLang="en-US"/>
          </a:p>
        </p:txBody>
      </p:sp>
      <p:sp>
        <p:nvSpPr>
          <p:cNvPr id="17474" name="Line 68"/>
          <p:cNvSpPr>
            <a:spLocks noChangeShapeType="1"/>
          </p:cNvSpPr>
          <p:nvPr/>
        </p:nvSpPr>
        <p:spPr bwMode="auto">
          <a:xfrm>
            <a:off x="7559675" y="4937125"/>
            <a:ext cx="962025" cy="0"/>
          </a:xfrm>
          <a:prstGeom prst="line">
            <a:avLst/>
          </a:prstGeom>
          <a:noFill/>
          <a:ln w="28575">
            <a:solidFill>
              <a:srgbClr val="333399"/>
            </a:solidFill>
            <a:round/>
            <a:headEnd type="triangle" w="sm" len="med"/>
            <a:tailEnd type="triangle" w="sm" len="med"/>
          </a:ln>
        </p:spPr>
        <p:txBody>
          <a:bodyPr/>
          <a:lstStyle/>
          <a:p>
            <a:endParaRPr lang="zh-CN" altLang="en-US"/>
          </a:p>
        </p:txBody>
      </p:sp>
      <p:sp>
        <p:nvSpPr>
          <p:cNvPr id="17475" name="Line 69"/>
          <p:cNvSpPr>
            <a:spLocks noChangeShapeType="1"/>
          </p:cNvSpPr>
          <p:nvPr/>
        </p:nvSpPr>
        <p:spPr bwMode="auto">
          <a:xfrm>
            <a:off x="8521700" y="4843463"/>
            <a:ext cx="0" cy="187325"/>
          </a:xfrm>
          <a:prstGeom prst="line">
            <a:avLst/>
          </a:prstGeom>
          <a:noFill/>
          <a:ln w="9525">
            <a:solidFill>
              <a:schemeClr val="tx1"/>
            </a:solidFill>
            <a:round/>
            <a:headEnd/>
            <a:tailEnd/>
          </a:ln>
        </p:spPr>
        <p:txBody>
          <a:bodyPr/>
          <a:lstStyle/>
          <a:p>
            <a:endParaRPr lang="zh-CN" altLang="en-US"/>
          </a:p>
        </p:txBody>
      </p:sp>
      <p:sp>
        <p:nvSpPr>
          <p:cNvPr id="17476" name="Line 70"/>
          <p:cNvSpPr>
            <a:spLocks noChangeShapeType="1"/>
          </p:cNvSpPr>
          <p:nvPr/>
        </p:nvSpPr>
        <p:spPr bwMode="auto">
          <a:xfrm>
            <a:off x="8040688" y="4654550"/>
            <a:ext cx="0" cy="93663"/>
          </a:xfrm>
          <a:prstGeom prst="line">
            <a:avLst/>
          </a:prstGeom>
          <a:noFill/>
          <a:ln w="9525">
            <a:solidFill>
              <a:schemeClr val="tx1"/>
            </a:solidFill>
            <a:round/>
            <a:headEnd/>
            <a:tailEnd/>
          </a:ln>
        </p:spPr>
        <p:txBody>
          <a:bodyPr/>
          <a:lstStyle/>
          <a:p>
            <a:endParaRPr lang="zh-CN" altLang="en-US"/>
          </a:p>
        </p:txBody>
      </p:sp>
      <p:sp>
        <p:nvSpPr>
          <p:cNvPr id="17477" name="Line 71"/>
          <p:cNvSpPr>
            <a:spLocks noChangeShapeType="1"/>
          </p:cNvSpPr>
          <p:nvPr/>
        </p:nvSpPr>
        <p:spPr bwMode="auto">
          <a:xfrm>
            <a:off x="6596063" y="4654550"/>
            <a:ext cx="0" cy="93663"/>
          </a:xfrm>
          <a:prstGeom prst="line">
            <a:avLst/>
          </a:prstGeom>
          <a:noFill/>
          <a:ln w="9525">
            <a:solidFill>
              <a:schemeClr val="tx1"/>
            </a:solidFill>
            <a:round/>
            <a:headEnd/>
            <a:tailEnd/>
          </a:ln>
        </p:spPr>
        <p:txBody>
          <a:bodyPr/>
          <a:lstStyle/>
          <a:p>
            <a:endParaRPr lang="zh-CN" altLang="en-US"/>
          </a:p>
        </p:txBody>
      </p:sp>
      <p:sp>
        <p:nvSpPr>
          <p:cNvPr id="17478" name="Text Box 72"/>
          <p:cNvSpPr txBox="1">
            <a:spLocks noChangeArrowheads="1"/>
          </p:cNvSpPr>
          <p:nvPr/>
        </p:nvSpPr>
        <p:spPr bwMode="auto">
          <a:xfrm>
            <a:off x="7058025" y="4359275"/>
            <a:ext cx="31115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c</a:t>
            </a:r>
          </a:p>
        </p:txBody>
      </p:sp>
      <p:sp>
        <p:nvSpPr>
          <p:cNvPr id="17479" name="Text Box 73"/>
          <p:cNvSpPr txBox="1">
            <a:spLocks noChangeArrowheads="1"/>
          </p:cNvSpPr>
          <p:nvPr/>
        </p:nvSpPr>
        <p:spPr bwMode="auto">
          <a:xfrm>
            <a:off x="8242300" y="4359275"/>
            <a:ext cx="325438"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d</a:t>
            </a:r>
          </a:p>
        </p:txBody>
      </p:sp>
      <p:sp>
        <p:nvSpPr>
          <p:cNvPr id="17480" name="Text Box 74"/>
          <p:cNvSpPr txBox="1">
            <a:spLocks noChangeArrowheads="1"/>
          </p:cNvSpPr>
          <p:nvPr/>
        </p:nvSpPr>
        <p:spPr bwMode="auto">
          <a:xfrm>
            <a:off x="3708400" y="2924175"/>
            <a:ext cx="1200150" cy="396875"/>
          </a:xfrm>
          <a:prstGeom prst="rect">
            <a:avLst/>
          </a:prstGeom>
          <a:noFill/>
          <a:ln w="9525">
            <a:noFill/>
            <a:miter lim="800000"/>
            <a:headEnd/>
            <a:tailEnd/>
          </a:ln>
        </p:spPr>
        <p:txBody>
          <a:bodyPr wrap="none">
            <a:spAutoFit/>
          </a:bodyPr>
          <a:lstStyle/>
          <a:p>
            <a:r>
              <a:rPr kumimoji="1" lang="zh-CN" altLang="en-US" sz="2000">
                <a:solidFill>
                  <a:srgbClr val="333399"/>
                </a:solidFill>
                <a:ea typeface="黑体" pitchFamily="2" charset="-122"/>
              </a:rPr>
              <a:t>时分复用</a:t>
            </a:r>
          </a:p>
        </p:txBody>
      </p:sp>
      <p:sp>
        <p:nvSpPr>
          <p:cNvPr id="17481" name="Text Box 75"/>
          <p:cNvSpPr txBox="1">
            <a:spLocks noChangeArrowheads="1"/>
          </p:cNvSpPr>
          <p:nvPr/>
        </p:nvSpPr>
        <p:spPr bwMode="auto">
          <a:xfrm>
            <a:off x="5875338" y="4886325"/>
            <a:ext cx="466725"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#2</a:t>
            </a:r>
          </a:p>
        </p:txBody>
      </p:sp>
      <p:sp>
        <p:nvSpPr>
          <p:cNvPr id="17482" name="Text Box 76"/>
          <p:cNvSpPr txBox="1">
            <a:spLocks noChangeArrowheads="1"/>
          </p:cNvSpPr>
          <p:nvPr/>
        </p:nvSpPr>
        <p:spPr bwMode="auto">
          <a:xfrm>
            <a:off x="6884988" y="4886325"/>
            <a:ext cx="466725"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#3</a:t>
            </a:r>
          </a:p>
        </p:txBody>
      </p:sp>
      <p:sp>
        <p:nvSpPr>
          <p:cNvPr id="17483" name="Text Box 77"/>
          <p:cNvSpPr txBox="1">
            <a:spLocks noChangeArrowheads="1"/>
          </p:cNvSpPr>
          <p:nvPr/>
        </p:nvSpPr>
        <p:spPr bwMode="auto">
          <a:xfrm>
            <a:off x="7847013" y="4886325"/>
            <a:ext cx="466725"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#4</a:t>
            </a:r>
          </a:p>
        </p:txBody>
      </p:sp>
      <p:sp>
        <p:nvSpPr>
          <p:cNvPr id="17484" name="Line 78"/>
          <p:cNvSpPr>
            <a:spLocks noChangeShapeType="1"/>
          </p:cNvSpPr>
          <p:nvPr/>
        </p:nvSpPr>
        <p:spPr bwMode="auto">
          <a:xfrm>
            <a:off x="5232400" y="5283200"/>
            <a:ext cx="1203325" cy="376238"/>
          </a:xfrm>
          <a:prstGeom prst="line">
            <a:avLst/>
          </a:prstGeom>
          <a:noFill/>
          <a:ln w="9525">
            <a:solidFill>
              <a:schemeClr val="tx1"/>
            </a:solidFill>
            <a:round/>
            <a:headEnd/>
            <a:tailEnd/>
          </a:ln>
        </p:spPr>
        <p:txBody>
          <a:bodyPr/>
          <a:lstStyle/>
          <a:p>
            <a:endParaRPr lang="zh-CN" altLang="en-US"/>
          </a:p>
        </p:txBody>
      </p:sp>
      <p:sp>
        <p:nvSpPr>
          <p:cNvPr id="17485" name="Line 79"/>
          <p:cNvSpPr>
            <a:spLocks noChangeShapeType="1"/>
          </p:cNvSpPr>
          <p:nvPr/>
        </p:nvSpPr>
        <p:spPr bwMode="auto">
          <a:xfrm>
            <a:off x="6115050" y="5283200"/>
            <a:ext cx="481013" cy="376238"/>
          </a:xfrm>
          <a:prstGeom prst="line">
            <a:avLst/>
          </a:prstGeom>
          <a:noFill/>
          <a:ln w="9525">
            <a:solidFill>
              <a:schemeClr val="tx1"/>
            </a:solidFill>
            <a:round/>
            <a:headEnd/>
            <a:tailEnd/>
          </a:ln>
        </p:spPr>
        <p:txBody>
          <a:bodyPr/>
          <a:lstStyle/>
          <a:p>
            <a:endParaRPr lang="zh-CN" altLang="en-US"/>
          </a:p>
        </p:txBody>
      </p:sp>
      <p:sp>
        <p:nvSpPr>
          <p:cNvPr id="17486" name="Line 80"/>
          <p:cNvSpPr>
            <a:spLocks noChangeShapeType="1"/>
          </p:cNvSpPr>
          <p:nvPr/>
        </p:nvSpPr>
        <p:spPr bwMode="auto">
          <a:xfrm flipH="1">
            <a:off x="6677025" y="5283200"/>
            <a:ext cx="401638" cy="376238"/>
          </a:xfrm>
          <a:prstGeom prst="line">
            <a:avLst/>
          </a:prstGeom>
          <a:noFill/>
          <a:ln w="9525">
            <a:solidFill>
              <a:schemeClr val="tx1"/>
            </a:solidFill>
            <a:round/>
            <a:headEnd/>
            <a:tailEnd/>
          </a:ln>
        </p:spPr>
        <p:txBody>
          <a:bodyPr/>
          <a:lstStyle/>
          <a:p>
            <a:endParaRPr lang="zh-CN" altLang="en-US"/>
          </a:p>
        </p:txBody>
      </p:sp>
      <p:sp>
        <p:nvSpPr>
          <p:cNvPr id="17487" name="Line 81"/>
          <p:cNvSpPr>
            <a:spLocks noChangeShapeType="1"/>
          </p:cNvSpPr>
          <p:nvPr/>
        </p:nvSpPr>
        <p:spPr bwMode="auto">
          <a:xfrm flipV="1">
            <a:off x="6837363" y="5283200"/>
            <a:ext cx="1203325" cy="376238"/>
          </a:xfrm>
          <a:prstGeom prst="line">
            <a:avLst/>
          </a:prstGeom>
          <a:noFill/>
          <a:ln w="9525">
            <a:solidFill>
              <a:schemeClr val="tx1"/>
            </a:solidFill>
            <a:round/>
            <a:headEnd/>
            <a:tailEnd/>
          </a:ln>
        </p:spPr>
        <p:txBody>
          <a:bodyPr/>
          <a:lstStyle/>
          <a:p>
            <a:endParaRPr lang="zh-CN" altLang="en-US"/>
          </a:p>
        </p:txBody>
      </p:sp>
      <p:sp>
        <p:nvSpPr>
          <p:cNvPr id="17488" name="Text Box 82"/>
          <p:cNvSpPr txBox="1">
            <a:spLocks noChangeArrowheads="1"/>
          </p:cNvSpPr>
          <p:nvPr/>
        </p:nvSpPr>
        <p:spPr bwMode="auto">
          <a:xfrm>
            <a:off x="196850" y="2649538"/>
            <a:ext cx="692150" cy="396875"/>
          </a:xfrm>
          <a:prstGeom prst="rect">
            <a:avLst/>
          </a:prstGeom>
          <a:noFill/>
          <a:ln w="9525">
            <a:noFill/>
            <a:miter lim="800000"/>
            <a:headEnd/>
            <a:tailEnd/>
          </a:ln>
        </p:spPr>
        <p:txBody>
          <a:bodyPr wrap="none">
            <a:spAutoFit/>
          </a:bodyPr>
          <a:lstStyle/>
          <a:p>
            <a:r>
              <a:rPr kumimoji="1" lang="zh-CN" altLang="en-US" sz="2000" dirty="0">
                <a:solidFill>
                  <a:srgbClr val="333399"/>
                </a:solidFill>
                <a:ea typeface="黑体" pitchFamily="2" charset="-122"/>
              </a:rPr>
              <a:t>用户</a:t>
            </a:r>
          </a:p>
        </p:txBody>
      </p:sp>
      <p:sp>
        <p:nvSpPr>
          <p:cNvPr id="17489" name="Line 83"/>
          <p:cNvSpPr>
            <a:spLocks noChangeShapeType="1"/>
          </p:cNvSpPr>
          <p:nvPr/>
        </p:nvSpPr>
        <p:spPr bwMode="auto">
          <a:xfrm>
            <a:off x="660400" y="3621088"/>
            <a:ext cx="2646363" cy="0"/>
          </a:xfrm>
          <a:prstGeom prst="line">
            <a:avLst/>
          </a:prstGeom>
          <a:noFill/>
          <a:ln w="28575">
            <a:solidFill>
              <a:srgbClr val="333399"/>
            </a:solidFill>
            <a:round/>
            <a:headEnd/>
            <a:tailEnd type="triangle" w="sm" len="med"/>
          </a:ln>
        </p:spPr>
        <p:txBody>
          <a:bodyPr/>
          <a:lstStyle/>
          <a:p>
            <a:endParaRPr lang="zh-CN" altLang="en-US"/>
          </a:p>
        </p:txBody>
      </p:sp>
      <p:sp>
        <p:nvSpPr>
          <p:cNvPr id="17490" name="Line 84"/>
          <p:cNvSpPr>
            <a:spLocks noChangeShapeType="1"/>
          </p:cNvSpPr>
          <p:nvPr/>
        </p:nvSpPr>
        <p:spPr bwMode="auto">
          <a:xfrm>
            <a:off x="660400" y="4373563"/>
            <a:ext cx="2646363" cy="0"/>
          </a:xfrm>
          <a:prstGeom prst="line">
            <a:avLst/>
          </a:prstGeom>
          <a:noFill/>
          <a:ln w="28575">
            <a:solidFill>
              <a:srgbClr val="333399"/>
            </a:solidFill>
            <a:round/>
            <a:headEnd/>
            <a:tailEnd type="triangle" w="sm" len="med"/>
          </a:ln>
        </p:spPr>
        <p:txBody>
          <a:bodyPr/>
          <a:lstStyle/>
          <a:p>
            <a:endParaRPr lang="zh-CN" altLang="en-US"/>
          </a:p>
        </p:txBody>
      </p:sp>
      <p:sp>
        <p:nvSpPr>
          <p:cNvPr id="17491" name="Line 85"/>
          <p:cNvSpPr>
            <a:spLocks noChangeShapeType="1"/>
          </p:cNvSpPr>
          <p:nvPr/>
        </p:nvSpPr>
        <p:spPr bwMode="auto">
          <a:xfrm>
            <a:off x="660400" y="5124450"/>
            <a:ext cx="2646363" cy="0"/>
          </a:xfrm>
          <a:prstGeom prst="line">
            <a:avLst/>
          </a:prstGeom>
          <a:noFill/>
          <a:ln w="28575">
            <a:solidFill>
              <a:srgbClr val="333399"/>
            </a:solidFill>
            <a:round/>
            <a:headEnd/>
            <a:tailEnd type="triangle" w="sm" len="med"/>
          </a:ln>
        </p:spPr>
        <p:txBody>
          <a:bodyPr/>
          <a:lstStyle/>
          <a:p>
            <a:endParaRPr lang="zh-CN" altLang="en-US"/>
          </a:p>
        </p:txBody>
      </p:sp>
      <p:sp>
        <p:nvSpPr>
          <p:cNvPr id="17492" name="Line 86"/>
          <p:cNvSpPr>
            <a:spLocks noChangeShapeType="1"/>
          </p:cNvSpPr>
          <p:nvPr/>
        </p:nvSpPr>
        <p:spPr bwMode="auto">
          <a:xfrm>
            <a:off x="660400" y="5876925"/>
            <a:ext cx="2646363" cy="0"/>
          </a:xfrm>
          <a:prstGeom prst="line">
            <a:avLst/>
          </a:prstGeom>
          <a:noFill/>
          <a:ln w="28575">
            <a:solidFill>
              <a:srgbClr val="333399"/>
            </a:solidFill>
            <a:round/>
            <a:headEnd/>
            <a:tailEnd type="triangle" w="sm" len="med"/>
          </a:ln>
        </p:spPr>
        <p:txBody>
          <a:bodyPr/>
          <a:lstStyle/>
          <a:p>
            <a:endParaRPr lang="zh-CN" altLang="en-US"/>
          </a:p>
        </p:txBody>
      </p:sp>
      <p:grpSp>
        <p:nvGrpSpPr>
          <p:cNvPr id="2" name="Group 87"/>
          <p:cNvGrpSpPr>
            <a:grpSpLocks/>
          </p:cNvGrpSpPr>
          <p:nvPr/>
        </p:nvGrpSpPr>
        <p:grpSpPr bwMode="auto">
          <a:xfrm>
            <a:off x="4675188" y="4179888"/>
            <a:ext cx="3830637" cy="1079500"/>
            <a:chOff x="1655" y="1570"/>
            <a:chExt cx="2904" cy="1497"/>
          </a:xfrm>
        </p:grpSpPr>
        <p:sp>
          <p:nvSpPr>
            <p:cNvPr id="17494" name="Line 88"/>
            <p:cNvSpPr>
              <a:spLocks noChangeShapeType="1"/>
            </p:cNvSpPr>
            <p:nvPr/>
          </p:nvSpPr>
          <p:spPr bwMode="auto">
            <a:xfrm>
              <a:off x="1655" y="1570"/>
              <a:ext cx="0" cy="1497"/>
            </a:xfrm>
            <a:prstGeom prst="line">
              <a:avLst/>
            </a:prstGeom>
            <a:noFill/>
            <a:ln w="28575">
              <a:solidFill>
                <a:schemeClr val="hlink"/>
              </a:solidFill>
              <a:prstDash val="dash"/>
              <a:round/>
              <a:headEnd/>
              <a:tailEnd/>
            </a:ln>
          </p:spPr>
          <p:txBody>
            <a:bodyPr/>
            <a:lstStyle/>
            <a:p>
              <a:endParaRPr lang="zh-CN" altLang="en-US"/>
            </a:p>
          </p:txBody>
        </p:sp>
        <p:sp>
          <p:nvSpPr>
            <p:cNvPr id="17495" name="Line 89"/>
            <p:cNvSpPr>
              <a:spLocks noChangeShapeType="1"/>
            </p:cNvSpPr>
            <p:nvPr/>
          </p:nvSpPr>
          <p:spPr bwMode="auto">
            <a:xfrm>
              <a:off x="2381" y="1570"/>
              <a:ext cx="0" cy="1497"/>
            </a:xfrm>
            <a:prstGeom prst="line">
              <a:avLst/>
            </a:prstGeom>
            <a:noFill/>
            <a:ln w="28575">
              <a:solidFill>
                <a:schemeClr val="hlink"/>
              </a:solidFill>
              <a:prstDash val="dash"/>
              <a:round/>
              <a:headEnd/>
              <a:tailEnd/>
            </a:ln>
          </p:spPr>
          <p:txBody>
            <a:bodyPr/>
            <a:lstStyle/>
            <a:p>
              <a:endParaRPr lang="zh-CN" altLang="en-US"/>
            </a:p>
          </p:txBody>
        </p:sp>
        <p:sp>
          <p:nvSpPr>
            <p:cNvPr id="17496" name="Line 90"/>
            <p:cNvSpPr>
              <a:spLocks noChangeShapeType="1"/>
            </p:cNvSpPr>
            <p:nvPr/>
          </p:nvSpPr>
          <p:spPr bwMode="auto">
            <a:xfrm>
              <a:off x="3107" y="1570"/>
              <a:ext cx="0" cy="1497"/>
            </a:xfrm>
            <a:prstGeom prst="line">
              <a:avLst/>
            </a:prstGeom>
            <a:noFill/>
            <a:ln w="28575">
              <a:solidFill>
                <a:schemeClr val="hlink"/>
              </a:solidFill>
              <a:prstDash val="dash"/>
              <a:round/>
              <a:headEnd/>
              <a:tailEnd/>
            </a:ln>
          </p:spPr>
          <p:txBody>
            <a:bodyPr/>
            <a:lstStyle/>
            <a:p>
              <a:endParaRPr lang="zh-CN" altLang="en-US"/>
            </a:p>
          </p:txBody>
        </p:sp>
        <p:sp>
          <p:nvSpPr>
            <p:cNvPr id="17497" name="Line 91"/>
            <p:cNvSpPr>
              <a:spLocks noChangeShapeType="1"/>
            </p:cNvSpPr>
            <p:nvPr/>
          </p:nvSpPr>
          <p:spPr bwMode="auto">
            <a:xfrm>
              <a:off x="3833" y="1570"/>
              <a:ext cx="0" cy="1497"/>
            </a:xfrm>
            <a:prstGeom prst="line">
              <a:avLst/>
            </a:prstGeom>
            <a:noFill/>
            <a:ln w="28575">
              <a:solidFill>
                <a:schemeClr val="hlink"/>
              </a:solidFill>
              <a:prstDash val="dash"/>
              <a:round/>
              <a:headEnd/>
              <a:tailEnd/>
            </a:ln>
          </p:spPr>
          <p:txBody>
            <a:bodyPr/>
            <a:lstStyle/>
            <a:p>
              <a:endParaRPr lang="zh-CN" altLang="en-US"/>
            </a:p>
          </p:txBody>
        </p:sp>
        <p:sp>
          <p:nvSpPr>
            <p:cNvPr id="17498" name="Line 92"/>
            <p:cNvSpPr>
              <a:spLocks noChangeShapeType="1"/>
            </p:cNvSpPr>
            <p:nvPr/>
          </p:nvSpPr>
          <p:spPr bwMode="auto">
            <a:xfrm>
              <a:off x="4559" y="1570"/>
              <a:ext cx="0" cy="1497"/>
            </a:xfrm>
            <a:prstGeom prst="line">
              <a:avLst/>
            </a:prstGeom>
            <a:noFill/>
            <a:ln w="28575">
              <a:solidFill>
                <a:schemeClr val="hlink"/>
              </a:solidFill>
              <a:prstDash val="dash"/>
              <a:round/>
              <a:headEnd/>
              <a:tailEnd/>
            </a:ln>
          </p:spPr>
          <p:txBody>
            <a:bodyPr/>
            <a:lstStyle/>
            <a:p>
              <a:endParaRPr lang="zh-CN" altLang="en-US"/>
            </a:p>
          </p:txBody>
        </p:sp>
      </p:grpSp>
      <p:pic>
        <p:nvPicPr>
          <p:cNvPr id="91"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92" name="组合 14"/>
          <p:cNvGrpSpPr/>
          <p:nvPr/>
        </p:nvGrpSpPr>
        <p:grpSpPr>
          <a:xfrm>
            <a:off x="4874346" y="0"/>
            <a:ext cx="4269654" cy="430887"/>
            <a:chOff x="4874346" y="0"/>
            <a:chExt cx="4269654" cy="430887"/>
          </a:xfrm>
        </p:grpSpPr>
        <p:sp>
          <p:nvSpPr>
            <p:cNvPr id="93" name="TextBox 92"/>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94"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5" name="直接连接符 9"/>
          <p:cNvCxnSpPr/>
          <p:nvPr/>
        </p:nvCxnSpPr>
        <p:spPr>
          <a:xfrm>
            <a:off x="323528" y="90872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7"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8"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1043608" y="1412776"/>
            <a:ext cx="7793037" cy="695672"/>
          </a:xfrm>
          <a:noFill/>
        </p:spPr>
        <p:txBody>
          <a:bodyPr anchor="b">
            <a:normAutofit/>
          </a:bodyPr>
          <a:lstStyle/>
          <a:p>
            <a:r>
              <a:rPr lang="zh-CN" altLang="en-US" sz="2800" b="1" dirty="0" smtClean="0">
                <a:latin typeface="楷体_GB2312" pitchFamily="49" charset="-122"/>
                <a:ea typeface="楷体_GB2312" pitchFamily="49" charset="-122"/>
              </a:rPr>
              <a:t>异步时分复用又称</a:t>
            </a:r>
            <a:r>
              <a:rPr kumimoji="1" lang="zh-CN" altLang="en-US" sz="2800" b="1" dirty="0" smtClean="0">
                <a:solidFill>
                  <a:srgbClr val="C00000"/>
                </a:solidFill>
                <a:latin typeface="楷体_GB2312" pitchFamily="49" charset="-122"/>
                <a:ea typeface="楷体_GB2312" pitchFamily="49" charset="-122"/>
              </a:rPr>
              <a:t>统计时分复用</a:t>
            </a:r>
            <a:endParaRPr lang="zh-CN" altLang="en-US" sz="2800" b="1" dirty="0" smtClean="0">
              <a:solidFill>
                <a:srgbClr val="C00000"/>
              </a:solidFill>
              <a:latin typeface="楷体_GB2312" pitchFamily="49" charset="-122"/>
              <a:ea typeface="楷体_GB2312" pitchFamily="49" charset="-122"/>
            </a:endParaRPr>
          </a:p>
        </p:txBody>
      </p:sp>
      <p:sp>
        <p:nvSpPr>
          <p:cNvPr id="18435" name="Freeform 5"/>
          <p:cNvSpPr>
            <a:spLocks/>
          </p:cNvSpPr>
          <p:nvPr/>
        </p:nvSpPr>
        <p:spPr bwMode="auto">
          <a:xfrm>
            <a:off x="6891338" y="4021138"/>
            <a:ext cx="269875"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endParaRPr lang="zh-CN" altLang="en-US"/>
          </a:p>
        </p:txBody>
      </p:sp>
      <p:sp>
        <p:nvSpPr>
          <p:cNvPr id="18436" name="Freeform 6"/>
          <p:cNvSpPr>
            <a:spLocks/>
          </p:cNvSpPr>
          <p:nvPr/>
        </p:nvSpPr>
        <p:spPr bwMode="auto">
          <a:xfrm>
            <a:off x="7975600" y="4021138"/>
            <a:ext cx="269875"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endParaRPr lang="zh-CN" altLang="en-US"/>
          </a:p>
        </p:txBody>
      </p:sp>
      <p:sp>
        <p:nvSpPr>
          <p:cNvPr id="18437" name="Freeform 7"/>
          <p:cNvSpPr>
            <a:spLocks/>
          </p:cNvSpPr>
          <p:nvPr/>
        </p:nvSpPr>
        <p:spPr bwMode="auto">
          <a:xfrm>
            <a:off x="7613650" y="4021138"/>
            <a:ext cx="271463"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CC00"/>
          </a:solidFill>
          <a:ln w="9525">
            <a:solidFill>
              <a:schemeClr val="tx1"/>
            </a:solidFill>
            <a:round/>
            <a:headEnd/>
            <a:tailEnd/>
          </a:ln>
        </p:spPr>
        <p:txBody>
          <a:bodyPr/>
          <a:lstStyle/>
          <a:p>
            <a:endParaRPr lang="zh-CN" altLang="en-US"/>
          </a:p>
        </p:txBody>
      </p:sp>
      <p:sp>
        <p:nvSpPr>
          <p:cNvPr id="18438" name="Freeform 8"/>
          <p:cNvSpPr>
            <a:spLocks/>
          </p:cNvSpPr>
          <p:nvPr/>
        </p:nvSpPr>
        <p:spPr bwMode="auto">
          <a:xfrm>
            <a:off x="7251700" y="4021138"/>
            <a:ext cx="271463"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endParaRPr lang="zh-CN" altLang="en-US"/>
          </a:p>
        </p:txBody>
      </p:sp>
      <p:sp>
        <p:nvSpPr>
          <p:cNvPr id="18439" name="Freeform 9"/>
          <p:cNvSpPr>
            <a:spLocks/>
          </p:cNvSpPr>
          <p:nvPr/>
        </p:nvSpPr>
        <p:spPr bwMode="auto">
          <a:xfrm>
            <a:off x="6529388" y="4021138"/>
            <a:ext cx="271462"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endParaRPr lang="zh-CN" altLang="en-US"/>
          </a:p>
        </p:txBody>
      </p:sp>
      <p:sp>
        <p:nvSpPr>
          <p:cNvPr id="18440" name="Freeform 10"/>
          <p:cNvSpPr>
            <a:spLocks/>
          </p:cNvSpPr>
          <p:nvPr/>
        </p:nvSpPr>
        <p:spPr bwMode="auto">
          <a:xfrm>
            <a:off x="6167438" y="4021138"/>
            <a:ext cx="271462"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endParaRPr lang="zh-CN" altLang="en-US"/>
          </a:p>
        </p:txBody>
      </p:sp>
      <p:sp>
        <p:nvSpPr>
          <p:cNvPr id="18441" name="Freeform 11"/>
          <p:cNvSpPr>
            <a:spLocks/>
          </p:cNvSpPr>
          <p:nvPr/>
        </p:nvSpPr>
        <p:spPr bwMode="auto">
          <a:xfrm>
            <a:off x="5807075" y="4021138"/>
            <a:ext cx="269875"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endParaRPr lang="zh-CN" altLang="en-US"/>
          </a:p>
        </p:txBody>
      </p:sp>
      <p:sp>
        <p:nvSpPr>
          <p:cNvPr id="18442" name="Text Box 12"/>
          <p:cNvSpPr txBox="1">
            <a:spLocks noChangeArrowheads="1"/>
          </p:cNvSpPr>
          <p:nvPr/>
        </p:nvSpPr>
        <p:spPr bwMode="auto">
          <a:xfrm>
            <a:off x="660400" y="2138363"/>
            <a:ext cx="692150" cy="396875"/>
          </a:xfrm>
          <a:prstGeom prst="rect">
            <a:avLst/>
          </a:prstGeom>
          <a:noFill/>
          <a:ln w="9525">
            <a:noFill/>
            <a:miter lim="800000"/>
            <a:headEnd/>
            <a:tailEnd/>
          </a:ln>
        </p:spPr>
        <p:txBody>
          <a:bodyPr wrap="none">
            <a:spAutoFit/>
          </a:bodyPr>
          <a:lstStyle/>
          <a:p>
            <a:r>
              <a:rPr kumimoji="1" lang="zh-CN" altLang="en-US" sz="2000">
                <a:solidFill>
                  <a:srgbClr val="333399"/>
                </a:solidFill>
                <a:ea typeface="黑体" pitchFamily="2" charset="-122"/>
              </a:rPr>
              <a:t>用户</a:t>
            </a:r>
          </a:p>
        </p:txBody>
      </p:sp>
      <p:sp>
        <p:nvSpPr>
          <p:cNvPr id="18443" name="Freeform 13"/>
          <p:cNvSpPr>
            <a:spLocks/>
          </p:cNvSpPr>
          <p:nvPr/>
        </p:nvSpPr>
        <p:spPr bwMode="auto">
          <a:xfrm>
            <a:off x="3186113" y="2813050"/>
            <a:ext cx="633412" cy="403225"/>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endParaRPr lang="zh-CN" altLang="en-US"/>
          </a:p>
        </p:txBody>
      </p:sp>
      <p:sp>
        <p:nvSpPr>
          <p:cNvPr id="18444" name="Freeform 14"/>
          <p:cNvSpPr>
            <a:spLocks/>
          </p:cNvSpPr>
          <p:nvPr/>
        </p:nvSpPr>
        <p:spPr bwMode="auto">
          <a:xfrm>
            <a:off x="1289050" y="3619500"/>
            <a:ext cx="1265238" cy="401638"/>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FF99"/>
          </a:solidFill>
          <a:ln w="9525">
            <a:solidFill>
              <a:schemeClr val="tx1"/>
            </a:solidFill>
            <a:round/>
            <a:headEnd/>
            <a:tailEnd/>
          </a:ln>
        </p:spPr>
        <p:txBody>
          <a:bodyPr/>
          <a:lstStyle/>
          <a:p>
            <a:endParaRPr lang="zh-CN" altLang="en-US"/>
          </a:p>
        </p:txBody>
      </p:sp>
      <p:sp>
        <p:nvSpPr>
          <p:cNvPr id="18445" name="Freeform 15"/>
          <p:cNvSpPr>
            <a:spLocks/>
          </p:cNvSpPr>
          <p:nvPr/>
        </p:nvSpPr>
        <p:spPr bwMode="auto">
          <a:xfrm>
            <a:off x="1920875" y="4424363"/>
            <a:ext cx="1265238" cy="403225"/>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CCECFF"/>
          </a:solidFill>
          <a:ln w="9525">
            <a:solidFill>
              <a:schemeClr val="tx1"/>
            </a:solidFill>
            <a:round/>
            <a:headEnd/>
            <a:tailEnd/>
          </a:ln>
        </p:spPr>
        <p:txBody>
          <a:bodyPr/>
          <a:lstStyle/>
          <a:p>
            <a:endParaRPr lang="zh-CN" altLang="en-US"/>
          </a:p>
        </p:txBody>
      </p:sp>
      <p:sp>
        <p:nvSpPr>
          <p:cNvPr id="18446" name="Freeform 16"/>
          <p:cNvSpPr>
            <a:spLocks/>
          </p:cNvSpPr>
          <p:nvPr/>
        </p:nvSpPr>
        <p:spPr bwMode="auto">
          <a:xfrm>
            <a:off x="2554288" y="5229225"/>
            <a:ext cx="631825" cy="403225"/>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CCCC00"/>
          </a:solidFill>
          <a:ln w="9525">
            <a:solidFill>
              <a:schemeClr val="tx1"/>
            </a:solidFill>
            <a:round/>
            <a:headEnd/>
            <a:tailEnd/>
          </a:ln>
        </p:spPr>
        <p:txBody>
          <a:bodyPr/>
          <a:lstStyle/>
          <a:p>
            <a:endParaRPr lang="zh-CN" altLang="en-US"/>
          </a:p>
        </p:txBody>
      </p:sp>
      <p:sp>
        <p:nvSpPr>
          <p:cNvPr id="18447" name="Text Box 17"/>
          <p:cNvSpPr txBox="1">
            <a:spLocks noChangeArrowheads="1"/>
          </p:cNvSpPr>
          <p:nvPr/>
        </p:nvSpPr>
        <p:spPr bwMode="auto">
          <a:xfrm>
            <a:off x="755650" y="2776538"/>
            <a:ext cx="354013"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A</a:t>
            </a:r>
          </a:p>
        </p:txBody>
      </p:sp>
      <p:sp>
        <p:nvSpPr>
          <p:cNvPr id="18448" name="Text Box 18"/>
          <p:cNvSpPr txBox="1">
            <a:spLocks noChangeArrowheads="1"/>
          </p:cNvSpPr>
          <p:nvPr/>
        </p:nvSpPr>
        <p:spPr bwMode="auto">
          <a:xfrm>
            <a:off x="755650" y="3581400"/>
            <a:ext cx="354013"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B</a:t>
            </a:r>
          </a:p>
        </p:txBody>
      </p:sp>
      <p:sp>
        <p:nvSpPr>
          <p:cNvPr id="18449" name="Text Box 19"/>
          <p:cNvSpPr txBox="1">
            <a:spLocks noChangeArrowheads="1"/>
          </p:cNvSpPr>
          <p:nvPr/>
        </p:nvSpPr>
        <p:spPr bwMode="auto">
          <a:xfrm>
            <a:off x="755650" y="4387850"/>
            <a:ext cx="36830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C</a:t>
            </a:r>
          </a:p>
        </p:txBody>
      </p:sp>
      <p:sp>
        <p:nvSpPr>
          <p:cNvPr id="18450" name="Text Box 20"/>
          <p:cNvSpPr txBox="1">
            <a:spLocks noChangeArrowheads="1"/>
          </p:cNvSpPr>
          <p:nvPr/>
        </p:nvSpPr>
        <p:spPr bwMode="auto">
          <a:xfrm>
            <a:off x="755650" y="5192713"/>
            <a:ext cx="36830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D</a:t>
            </a:r>
          </a:p>
        </p:txBody>
      </p:sp>
      <p:sp>
        <p:nvSpPr>
          <p:cNvPr id="18451" name="Line 21"/>
          <p:cNvSpPr>
            <a:spLocks noChangeShapeType="1"/>
          </p:cNvSpPr>
          <p:nvPr/>
        </p:nvSpPr>
        <p:spPr bwMode="auto">
          <a:xfrm>
            <a:off x="5535613" y="4424363"/>
            <a:ext cx="2981325" cy="0"/>
          </a:xfrm>
          <a:prstGeom prst="line">
            <a:avLst/>
          </a:prstGeom>
          <a:noFill/>
          <a:ln w="28575">
            <a:solidFill>
              <a:srgbClr val="333399"/>
            </a:solidFill>
            <a:round/>
            <a:headEnd/>
            <a:tailEnd type="triangle" w="sm" len="med"/>
          </a:ln>
        </p:spPr>
        <p:txBody>
          <a:bodyPr/>
          <a:lstStyle/>
          <a:p>
            <a:endParaRPr lang="zh-CN" altLang="en-US"/>
          </a:p>
        </p:txBody>
      </p:sp>
      <p:sp>
        <p:nvSpPr>
          <p:cNvPr id="18452" name="Text Box 22"/>
          <p:cNvSpPr txBox="1">
            <a:spLocks noChangeArrowheads="1"/>
          </p:cNvSpPr>
          <p:nvPr/>
        </p:nvSpPr>
        <p:spPr bwMode="auto">
          <a:xfrm>
            <a:off x="3322638" y="2797175"/>
            <a:ext cx="325437"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a</a:t>
            </a:r>
          </a:p>
        </p:txBody>
      </p:sp>
      <p:sp>
        <p:nvSpPr>
          <p:cNvPr id="18453" name="Text Box 23"/>
          <p:cNvSpPr txBox="1">
            <a:spLocks noChangeArrowheads="1"/>
          </p:cNvSpPr>
          <p:nvPr/>
        </p:nvSpPr>
        <p:spPr bwMode="auto">
          <a:xfrm>
            <a:off x="1477963" y="3605213"/>
            <a:ext cx="325437"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b</a:t>
            </a:r>
          </a:p>
        </p:txBody>
      </p:sp>
      <p:sp>
        <p:nvSpPr>
          <p:cNvPr id="18454" name="Text Box 24"/>
          <p:cNvSpPr txBox="1">
            <a:spLocks noChangeArrowheads="1"/>
          </p:cNvSpPr>
          <p:nvPr/>
        </p:nvSpPr>
        <p:spPr bwMode="auto">
          <a:xfrm>
            <a:off x="2705100" y="4400550"/>
            <a:ext cx="31115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c</a:t>
            </a:r>
          </a:p>
        </p:txBody>
      </p:sp>
      <p:sp>
        <p:nvSpPr>
          <p:cNvPr id="18455" name="Text Box 25"/>
          <p:cNvSpPr txBox="1">
            <a:spLocks noChangeArrowheads="1"/>
          </p:cNvSpPr>
          <p:nvPr/>
        </p:nvSpPr>
        <p:spPr bwMode="auto">
          <a:xfrm>
            <a:off x="2708275" y="5229225"/>
            <a:ext cx="325438"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d</a:t>
            </a:r>
          </a:p>
        </p:txBody>
      </p:sp>
      <p:sp>
        <p:nvSpPr>
          <p:cNvPr id="18456" name="Text Box 26"/>
          <p:cNvSpPr txBox="1">
            <a:spLocks noChangeArrowheads="1"/>
          </p:cNvSpPr>
          <p:nvPr/>
        </p:nvSpPr>
        <p:spPr bwMode="auto">
          <a:xfrm>
            <a:off x="4067175" y="2852738"/>
            <a:ext cx="25400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t</a:t>
            </a:r>
          </a:p>
        </p:txBody>
      </p:sp>
      <p:sp>
        <p:nvSpPr>
          <p:cNvPr id="18457" name="Text Box 27"/>
          <p:cNvSpPr txBox="1">
            <a:spLocks noChangeArrowheads="1"/>
          </p:cNvSpPr>
          <p:nvPr/>
        </p:nvSpPr>
        <p:spPr bwMode="auto">
          <a:xfrm>
            <a:off x="4067175" y="3676650"/>
            <a:ext cx="25400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t</a:t>
            </a:r>
          </a:p>
        </p:txBody>
      </p:sp>
      <p:sp>
        <p:nvSpPr>
          <p:cNvPr id="18458" name="Text Box 28"/>
          <p:cNvSpPr txBox="1">
            <a:spLocks noChangeArrowheads="1"/>
          </p:cNvSpPr>
          <p:nvPr/>
        </p:nvSpPr>
        <p:spPr bwMode="auto">
          <a:xfrm>
            <a:off x="4067175" y="4502150"/>
            <a:ext cx="25400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t</a:t>
            </a:r>
          </a:p>
        </p:txBody>
      </p:sp>
      <p:sp>
        <p:nvSpPr>
          <p:cNvPr id="18459" name="Text Box 29"/>
          <p:cNvSpPr txBox="1">
            <a:spLocks noChangeArrowheads="1"/>
          </p:cNvSpPr>
          <p:nvPr/>
        </p:nvSpPr>
        <p:spPr bwMode="auto">
          <a:xfrm>
            <a:off x="4067175" y="5326063"/>
            <a:ext cx="25400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t</a:t>
            </a:r>
          </a:p>
        </p:txBody>
      </p:sp>
      <p:sp>
        <p:nvSpPr>
          <p:cNvPr id="18460" name="Text Box 30"/>
          <p:cNvSpPr txBox="1">
            <a:spLocks noChangeArrowheads="1"/>
          </p:cNvSpPr>
          <p:nvPr/>
        </p:nvSpPr>
        <p:spPr bwMode="auto">
          <a:xfrm>
            <a:off x="8426450" y="4002088"/>
            <a:ext cx="25400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t</a:t>
            </a:r>
          </a:p>
        </p:txBody>
      </p:sp>
      <p:sp>
        <p:nvSpPr>
          <p:cNvPr id="18461" name="Line 31"/>
          <p:cNvSpPr>
            <a:spLocks noChangeShapeType="1"/>
          </p:cNvSpPr>
          <p:nvPr/>
        </p:nvSpPr>
        <p:spPr bwMode="auto">
          <a:xfrm>
            <a:off x="1920875" y="3921125"/>
            <a:ext cx="0" cy="100013"/>
          </a:xfrm>
          <a:prstGeom prst="line">
            <a:avLst/>
          </a:prstGeom>
          <a:noFill/>
          <a:ln w="9525">
            <a:solidFill>
              <a:schemeClr val="tx1"/>
            </a:solidFill>
            <a:round/>
            <a:headEnd/>
            <a:tailEnd/>
          </a:ln>
        </p:spPr>
        <p:txBody>
          <a:bodyPr/>
          <a:lstStyle/>
          <a:p>
            <a:endParaRPr lang="zh-CN" altLang="en-US"/>
          </a:p>
        </p:txBody>
      </p:sp>
      <p:sp>
        <p:nvSpPr>
          <p:cNvPr id="18462" name="Line 32"/>
          <p:cNvSpPr>
            <a:spLocks noChangeShapeType="1"/>
          </p:cNvSpPr>
          <p:nvPr/>
        </p:nvSpPr>
        <p:spPr bwMode="auto">
          <a:xfrm>
            <a:off x="2554288" y="4725988"/>
            <a:ext cx="0" cy="101600"/>
          </a:xfrm>
          <a:prstGeom prst="line">
            <a:avLst/>
          </a:prstGeom>
          <a:noFill/>
          <a:ln w="9525">
            <a:solidFill>
              <a:schemeClr val="tx1"/>
            </a:solidFill>
            <a:round/>
            <a:headEnd/>
            <a:tailEnd/>
          </a:ln>
        </p:spPr>
        <p:txBody>
          <a:bodyPr/>
          <a:lstStyle/>
          <a:p>
            <a:endParaRPr lang="zh-CN" altLang="en-US"/>
          </a:p>
        </p:txBody>
      </p:sp>
      <p:sp>
        <p:nvSpPr>
          <p:cNvPr id="18463" name="Line 33"/>
          <p:cNvSpPr>
            <a:spLocks noChangeShapeType="1"/>
          </p:cNvSpPr>
          <p:nvPr/>
        </p:nvSpPr>
        <p:spPr bwMode="auto">
          <a:xfrm>
            <a:off x="3186113" y="3921125"/>
            <a:ext cx="0" cy="100013"/>
          </a:xfrm>
          <a:prstGeom prst="line">
            <a:avLst/>
          </a:prstGeom>
          <a:noFill/>
          <a:ln w="9525">
            <a:solidFill>
              <a:schemeClr val="tx1"/>
            </a:solidFill>
            <a:round/>
            <a:headEnd/>
            <a:tailEnd/>
          </a:ln>
        </p:spPr>
        <p:txBody>
          <a:bodyPr/>
          <a:lstStyle/>
          <a:p>
            <a:endParaRPr lang="zh-CN" altLang="en-US"/>
          </a:p>
        </p:txBody>
      </p:sp>
      <p:sp>
        <p:nvSpPr>
          <p:cNvPr id="18464" name="Line 34"/>
          <p:cNvSpPr>
            <a:spLocks noChangeShapeType="1"/>
          </p:cNvSpPr>
          <p:nvPr/>
        </p:nvSpPr>
        <p:spPr bwMode="auto">
          <a:xfrm>
            <a:off x="1920875" y="5532438"/>
            <a:ext cx="0" cy="100012"/>
          </a:xfrm>
          <a:prstGeom prst="line">
            <a:avLst/>
          </a:prstGeom>
          <a:noFill/>
          <a:ln w="9525">
            <a:solidFill>
              <a:schemeClr val="tx1"/>
            </a:solidFill>
            <a:round/>
            <a:headEnd/>
            <a:tailEnd/>
          </a:ln>
        </p:spPr>
        <p:txBody>
          <a:bodyPr/>
          <a:lstStyle/>
          <a:p>
            <a:endParaRPr lang="zh-CN" altLang="en-US"/>
          </a:p>
        </p:txBody>
      </p:sp>
      <p:sp>
        <p:nvSpPr>
          <p:cNvPr id="18465" name="Line 35"/>
          <p:cNvSpPr>
            <a:spLocks noChangeShapeType="1"/>
          </p:cNvSpPr>
          <p:nvPr/>
        </p:nvSpPr>
        <p:spPr bwMode="auto">
          <a:xfrm>
            <a:off x="3819525" y="4725988"/>
            <a:ext cx="0" cy="101600"/>
          </a:xfrm>
          <a:prstGeom prst="line">
            <a:avLst/>
          </a:prstGeom>
          <a:noFill/>
          <a:ln w="9525">
            <a:solidFill>
              <a:schemeClr val="tx1"/>
            </a:solidFill>
            <a:round/>
            <a:headEnd/>
            <a:tailEnd/>
          </a:ln>
        </p:spPr>
        <p:txBody>
          <a:bodyPr/>
          <a:lstStyle/>
          <a:p>
            <a:endParaRPr lang="zh-CN" altLang="en-US"/>
          </a:p>
        </p:txBody>
      </p:sp>
      <p:sp>
        <p:nvSpPr>
          <p:cNvPr id="18466" name="Line 36"/>
          <p:cNvSpPr>
            <a:spLocks noChangeShapeType="1"/>
          </p:cNvSpPr>
          <p:nvPr/>
        </p:nvSpPr>
        <p:spPr bwMode="auto">
          <a:xfrm>
            <a:off x="3819525" y="5532438"/>
            <a:ext cx="0" cy="100012"/>
          </a:xfrm>
          <a:prstGeom prst="line">
            <a:avLst/>
          </a:prstGeom>
          <a:noFill/>
          <a:ln w="9525">
            <a:solidFill>
              <a:schemeClr val="tx1"/>
            </a:solidFill>
            <a:round/>
            <a:headEnd/>
            <a:tailEnd/>
          </a:ln>
        </p:spPr>
        <p:txBody>
          <a:bodyPr/>
          <a:lstStyle/>
          <a:p>
            <a:endParaRPr lang="zh-CN" altLang="en-US"/>
          </a:p>
        </p:txBody>
      </p:sp>
      <p:sp>
        <p:nvSpPr>
          <p:cNvPr id="18467" name="Line 37"/>
          <p:cNvSpPr>
            <a:spLocks noChangeShapeType="1"/>
          </p:cNvSpPr>
          <p:nvPr/>
        </p:nvSpPr>
        <p:spPr bwMode="auto">
          <a:xfrm>
            <a:off x="5716588" y="4525963"/>
            <a:ext cx="0" cy="200025"/>
          </a:xfrm>
          <a:prstGeom prst="line">
            <a:avLst/>
          </a:prstGeom>
          <a:noFill/>
          <a:ln w="9525">
            <a:solidFill>
              <a:schemeClr val="tx1"/>
            </a:solidFill>
            <a:round/>
            <a:headEnd/>
            <a:tailEnd/>
          </a:ln>
        </p:spPr>
        <p:txBody>
          <a:bodyPr/>
          <a:lstStyle/>
          <a:p>
            <a:endParaRPr lang="zh-CN" altLang="en-US"/>
          </a:p>
        </p:txBody>
      </p:sp>
      <p:sp>
        <p:nvSpPr>
          <p:cNvPr id="18468" name="Line 38"/>
          <p:cNvSpPr>
            <a:spLocks noChangeShapeType="1"/>
          </p:cNvSpPr>
          <p:nvPr/>
        </p:nvSpPr>
        <p:spPr bwMode="auto">
          <a:xfrm>
            <a:off x="6438900" y="4525963"/>
            <a:ext cx="0" cy="200025"/>
          </a:xfrm>
          <a:prstGeom prst="line">
            <a:avLst/>
          </a:prstGeom>
          <a:noFill/>
          <a:ln w="9525">
            <a:solidFill>
              <a:schemeClr val="tx1"/>
            </a:solidFill>
            <a:round/>
            <a:headEnd/>
            <a:tailEnd/>
          </a:ln>
        </p:spPr>
        <p:txBody>
          <a:bodyPr/>
          <a:lstStyle/>
          <a:p>
            <a:endParaRPr lang="zh-CN" altLang="en-US"/>
          </a:p>
        </p:txBody>
      </p:sp>
      <p:sp>
        <p:nvSpPr>
          <p:cNvPr id="18469" name="Line 39"/>
          <p:cNvSpPr>
            <a:spLocks noChangeShapeType="1"/>
          </p:cNvSpPr>
          <p:nvPr/>
        </p:nvSpPr>
        <p:spPr bwMode="auto">
          <a:xfrm>
            <a:off x="7161213" y="4525963"/>
            <a:ext cx="0" cy="200025"/>
          </a:xfrm>
          <a:prstGeom prst="line">
            <a:avLst/>
          </a:prstGeom>
          <a:noFill/>
          <a:ln w="9525">
            <a:solidFill>
              <a:schemeClr val="tx1"/>
            </a:solidFill>
            <a:round/>
            <a:headEnd/>
            <a:tailEnd/>
          </a:ln>
        </p:spPr>
        <p:txBody>
          <a:bodyPr/>
          <a:lstStyle/>
          <a:p>
            <a:endParaRPr lang="zh-CN" altLang="en-US"/>
          </a:p>
        </p:txBody>
      </p:sp>
      <p:sp>
        <p:nvSpPr>
          <p:cNvPr id="18470" name="Line 40"/>
          <p:cNvSpPr>
            <a:spLocks noChangeShapeType="1"/>
          </p:cNvSpPr>
          <p:nvPr/>
        </p:nvSpPr>
        <p:spPr bwMode="auto">
          <a:xfrm>
            <a:off x="5716588" y="4625975"/>
            <a:ext cx="722312" cy="0"/>
          </a:xfrm>
          <a:prstGeom prst="line">
            <a:avLst/>
          </a:prstGeom>
          <a:noFill/>
          <a:ln w="9525">
            <a:solidFill>
              <a:schemeClr val="tx1"/>
            </a:solidFill>
            <a:round/>
            <a:headEnd type="triangle" w="sm" len="med"/>
            <a:tailEnd type="triangle" w="sm" len="med"/>
          </a:ln>
        </p:spPr>
        <p:txBody>
          <a:bodyPr/>
          <a:lstStyle/>
          <a:p>
            <a:endParaRPr lang="zh-CN" altLang="en-US"/>
          </a:p>
        </p:txBody>
      </p:sp>
      <p:sp>
        <p:nvSpPr>
          <p:cNvPr id="18471" name="Line 41"/>
          <p:cNvSpPr>
            <a:spLocks noChangeShapeType="1"/>
          </p:cNvSpPr>
          <p:nvPr/>
        </p:nvSpPr>
        <p:spPr bwMode="auto">
          <a:xfrm>
            <a:off x="6438900" y="4625975"/>
            <a:ext cx="722313" cy="0"/>
          </a:xfrm>
          <a:prstGeom prst="line">
            <a:avLst/>
          </a:prstGeom>
          <a:noFill/>
          <a:ln w="9525">
            <a:solidFill>
              <a:schemeClr val="tx1"/>
            </a:solidFill>
            <a:round/>
            <a:headEnd type="triangle" w="sm" len="med"/>
            <a:tailEnd type="triangle" w="sm" len="med"/>
          </a:ln>
        </p:spPr>
        <p:txBody>
          <a:bodyPr/>
          <a:lstStyle/>
          <a:p>
            <a:endParaRPr lang="zh-CN" altLang="en-US"/>
          </a:p>
        </p:txBody>
      </p:sp>
      <p:sp>
        <p:nvSpPr>
          <p:cNvPr id="18472" name="Line 42"/>
          <p:cNvSpPr>
            <a:spLocks noChangeShapeType="1"/>
          </p:cNvSpPr>
          <p:nvPr/>
        </p:nvSpPr>
        <p:spPr bwMode="auto">
          <a:xfrm>
            <a:off x="7161213" y="4625975"/>
            <a:ext cx="723900" cy="0"/>
          </a:xfrm>
          <a:prstGeom prst="line">
            <a:avLst/>
          </a:prstGeom>
          <a:noFill/>
          <a:ln w="9525">
            <a:solidFill>
              <a:schemeClr val="tx1"/>
            </a:solidFill>
            <a:round/>
            <a:headEnd type="triangle" w="sm" len="med"/>
            <a:tailEnd type="triangle" w="sm" len="med"/>
          </a:ln>
        </p:spPr>
        <p:txBody>
          <a:bodyPr/>
          <a:lstStyle/>
          <a:p>
            <a:endParaRPr lang="zh-CN" altLang="en-US"/>
          </a:p>
        </p:txBody>
      </p:sp>
      <p:sp>
        <p:nvSpPr>
          <p:cNvPr id="18473" name="Text Box 43"/>
          <p:cNvSpPr txBox="1">
            <a:spLocks noChangeArrowheads="1"/>
          </p:cNvSpPr>
          <p:nvPr/>
        </p:nvSpPr>
        <p:spPr bwMode="auto">
          <a:xfrm>
            <a:off x="6076950" y="5330825"/>
            <a:ext cx="1763713"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3 </a:t>
            </a:r>
            <a:r>
              <a:rPr kumimoji="1" lang="zh-CN" altLang="en-US" sz="2000">
                <a:solidFill>
                  <a:srgbClr val="333399"/>
                </a:solidFill>
                <a:ea typeface="黑体" pitchFamily="2" charset="-122"/>
              </a:rPr>
              <a:t>个 </a:t>
            </a:r>
            <a:r>
              <a:rPr kumimoji="1" lang="en-US" altLang="zh-CN" sz="2000">
                <a:solidFill>
                  <a:srgbClr val="333399"/>
                </a:solidFill>
                <a:ea typeface="黑体" pitchFamily="2" charset="-122"/>
              </a:rPr>
              <a:t>STDM </a:t>
            </a:r>
            <a:r>
              <a:rPr kumimoji="1" lang="zh-CN" altLang="en-US" sz="2000">
                <a:solidFill>
                  <a:srgbClr val="333399"/>
                </a:solidFill>
                <a:ea typeface="黑体" pitchFamily="2" charset="-122"/>
              </a:rPr>
              <a:t>帧</a:t>
            </a:r>
          </a:p>
        </p:txBody>
      </p:sp>
      <p:sp>
        <p:nvSpPr>
          <p:cNvPr id="18474" name="Text Box 44"/>
          <p:cNvSpPr txBox="1">
            <a:spLocks noChangeArrowheads="1"/>
          </p:cNvSpPr>
          <p:nvPr/>
        </p:nvSpPr>
        <p:spPr bwMode="auto">
          <a:xfrm>
            <a:off x="5826125" y="4533900"/>
            <a:ext cx="466725"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#1</a:t>
            </a:r>
          </a:p>
        </p:txBody>
      </p:sp>
      <p:sp>
        <p:nvSpPr>
          <p:cNvPr id="18475" name="Line 45"/>
          <p:cNvSpPr>
            <a:spLocks noChangeShapeType="1"/>
          </p:cNvSpPr>
          <p:nvPr/>
        </p:nvSpPr>
        <p:spPr bwMode="auto">
          <a:xfrm>
            <a:off x="4284663" y="3213100"/>
            <a:ext cx="1160462" cy="808038"/>
          </a:xfrm>
          <a:prstGeom prst="line">
            <a:avLst/>
          </a:prstGeom>
          <a:noFill/>
          <a:ln w="28575">
            <a:solidFill>
              <a:srgbClr val="333399"/>
            </a:solidFill>
            <a:round/>
            <a:headEnd/>
            <a:tailEnd type="triangle" w="sm" len="med"/>
          </a:ln>
        </p:spPr>
        <p:txBody>
          <a:bodyPr/>
          <a:lstStyle/>
          <a:p>
            <a:endParaRPr lang="zh-CN" altLang="en-US"/>
          </a:p>
        </p:txBody>
      </p:sp>
      <p:sp>
        <p:nvSpPr>
          <p:cNvPr id="18476" name="Line 46"/>
          <p:cNvSpPr>
            <a:spLocks noChangeShapeType="1"/>
          </p:cNvSpPr>
          <p:nvPr/>
        </p:nvSpPr>
        <p:spPr bwMode="auto">
          <a:xfrm>
            <a:off x="4356100" y="4005263"/>
            <a:ext cx="998538" cy="217487"/>
          </a:xfrm>
          <a:prstGeom prst="line">
            <a:avLst/>
          </a:prstGeom>
          <a:noFill/>
          <a:ln w="28575">
            <a:solidFill>
              <a:srgbClr val="333399"/>
            </a:solidFill>
            <a:round/>
            <a:headEnd/>
            <a:tailEnd type="triangle" w="sm" len="med"/>
          </a:ln>
        </p:spPr>
        <p:txBody>
          <a:bodyPr/>
          <a:lstStyle/>
          <a:p>
            <a:endParaRPr lang="zh-CN" altLang="en-US"/>
          </a:p>
        </p:txBody>
      </p:sp>
      <p:sp>
        <p:nvSpPr>
          <p:cNvPr id="18477" name="Line 47"/>
          <p:cNvSpPr>
            <a:spLocks noChangeShapeType="1"/>
          </p:cNvSpPr>
          <p:nvPr/>
        </p:nvSpPr>
        <p:spPr bwMode="auto">
          <a:xfrm flipV="1">
            <a:off x="4356100" y="4424363"/>
            <a:ext cx="998538" cy="373062"/>
          </a:xfrm>
          <a:prstGeom prst="line">
            <a:avLst/>
          </a:prstGeom>
          <a:noFill/>
          <a:ln w="28575">
            <a:solidFill>
              <a:srgbClr val="333399"/>
            </a:solidFill>
            <a:round/>
            <a:headEnd/>
            <a:tailEnd type="triangle" w="sm" len="med"/>
          </a:ln>
        </p:spPr>
        <p:txBody>
          <a:bodyPr/>
          <a:lstStyle/>
          <a:p>
            <a:endParaRPr lang="zh-CN" altLang="en-US"/>
          </a:p>
        </p:txBody>
      </p:sp>
      <p:sp>
        <p:nvSpPr>
          <p:cNvPr id="18478" name="Line 48"/>
          <p:cNvSpPr>
            <a:spLocks noChangeShapeType="1"/>
          </p:cNvSpPr>
          <p:nvPr/>
        </p:nvSpPr>
        <p:spPr bwMode="auto">
          <a:xfrm flipV="1">
            <a:off x="4284663" y="4625975"/>
            <a:ext cx="1160462" cy="963613"/>
          </a:xfrm>
          <a:prstGeom prst="line">
            <a:avLst/>
          </a:prstGeom>
          <a:noFill/>
          <a:ln w="28575">
            <a:solidFill>
              <a:srgbClr val="333399"/>
            </a:solidFill>
            <a:round/>
            <a:headEnd/>
            <a:tailEnd type="triangle" w="sm" len="med"/>
          </a:ln>
        </p:spPr>
        <p:txBody>
          <a:bodyPr/>
          <a:lstStyle/>
          <a:p>
            <a:endParaRPr lang="zh-CN" altLang="en-US"/>
          </a:p>
        </p:txBody>
      </p:sp>
      <p:sp>
        <p:nvSpPr>
          <p:cNvPr id="18479" name="Text Box 49"/>
          <p:cNvSpPr txBox="1">
            <a:spLocks noChangeArrowheads="1"/>
          </p:cNvSpPr>
          <p:nvPr/>
        </p:nvSpPr>
        <p:spPr bwMode="auto">
          <a:xfrm>
            <a:off x="4356100" y="4941888"/>
            <a:ext cx="43815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④</a:t>
            </a:r>
          </a:p>
        </p:txBody>
      </p:sp>
      <p:sp>
        <p:nvSpPr>
          <p:cNvPr id="18480" name="Text Box 50"/>
          <p:cNvSpPr txBox="1">
            <a:spLocks noChangeArrowheads="1"/>
          </p:cNvSpPr>
          <p:nvPr/>
        </p:nvSpPr>
        <p:spPr bwMode="auto">
          <a:xfrm>
            <a:off x="4284663" y="4292600"/>
            <a:ext cx="43815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③</a:t>
            </a:r>
          </a:p>
        </p:txBody>
      </p:sp>
      <p:sp>
        <p:nvSpPr>
          <p:cNvPr id="18481" name="Text Box 51"/>
          <p:cNvSpPr txBox="1">
            <a:spLocks noChangeArrowheads="1"/>
          </p:cNvSpPr>
          <p:nvPr/>
        </p:nvSpPr>
        <p:spPr bwMode="auto">
          <a:xfrm>
            <a:off x="4284663" y="3644900"/>
            <a:ext cx="43815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②</a:t>
            </a:r>
          </a:p>
        </p:txBody>
      </p:sp>
      <p:sp>
        <p:nvSpPr>
          <p:cNvPr id="18482" name="Text Box 52"/>
          <p:cNvSpPr txBox="1">
            <a:spLocks noChangeArrowheads="1"/>
          </p:cNvSpPr>
          <p:nvPr/>
        </p:nvSpPr>
        <p:spPr bwMode="auto">
          <a:xfrm>
            <a:off x="4427538" y="2997200"/>
            <a:ext cx="43815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①</a:t>
            </a:r>
          </a:p>
        </p:txBody>
      </p:sp>
      <p:sp>
        <p:nvSpPr>
          <p:cNvPr id="18483" name="Freeform 53"/>
          <p:cNvSpPr>
            <a:spLocks/>
          </p:cNvSpPr>
          <p:nvPr/>
        </p:nvSpPr>
        <p:spPr bwMode="auto">
          <a:xfrm>
            <a:off x="1289050" y="2813050"/>
            <a:ext cx="631825" cy="403225"/>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endParaRPr lang="zh-CN" altLang="en-US"/>
          </a:p>
        </p:txBody>
      </p:sp>
      <p:sp>
        <p:nvSpPr>
          <p:cNvPr id="18484" name="Line 54"/>
          <p:cNvSpPr>
            <a:spLocks noChangeShapeType="1"/>
          </p:cNvSpPr>
          <p:nvPr/>
        </p:nvSpPr>
        <p:spPr bwMode="auto">
          <a:xfrm>
            <a:off x="3819525" y="3921125"/>
            <a:ext cx="0" cy="100013"/>
          </a:xfrm>
          <a:prstGeom prst="line">
            <a:avLst/>
          </a:prstGeom>
          <a:noFill/>
          <a:ln w="9525">
            <a:solidFill>
              <a:schemeClr val="tx1"/>
            </a:solidFill>
            <a:round/>
            <a:headEnd/>
            <a:tailEnd/>
          </a:ln>
        </p:spPr>
        <p:txBody>
          <a:bodyPr/>
          <a:lstStyle/>
          <a:p>
            <a:endParaRPr lang="zh-CN" altLang="en-US"/>
          </a:p>
        </p:txBody>
      </p:sp>
      <p:sp>
        <p:nvSpPr>
          <p:cNvPr id="18485" name="Line 55"/>
          <p:cNvSpPr>
            <a:spLocks noChangeShapeType="1"/>
          </p:cNvSpPr>
          <p:nvPr/>
        </p:nvSpPr>
        <p:spPr bwMode="auto">
          <a:xfrm>
            <a:off x="1379538" y="5532438"/>
            <a:ext cx="0" cy="100012"/>
          </a:xfrm>
          <a:prstGeom prst="line">
            <a:avLst/>
          </a:prstGeom>
          <a:noFill/>
          <a:ln w="9525">
            <a:solidFill>
              <a:schemeClr val="tx1"/>
            </a:solidFill>
            <a:round/>
            <a:headEnd/>
            <a:tailEnd/>
          </a:ln>
        </p:spPr>
        <p:txBody>
          <a:bodyPr/>
          <a:lstStyle/>
          <a:p>
            <a:endParaRPr lang="zh-CN" altLang="en-US"/>
          </a:p>
        </p:txBody>
      </p:sp>
      <p:sp>
        <p:nvSpPr>
          <p:cNvPr id="18486" name="Text Box 56"/>
          <p:cNvSpPr txBox="1">
            <a:spLocks noChangeArrowheads="1"/>
          </p:cNvSpPr>
          <p:nvPr/>
        </p:nvSpPr>
        <p:spPr bwMode="auto">
          <a:xfrm>
            <a:off x="1447800" y="2781300"/>
            <a:ext cx="325438"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a</a:t>
            </a:r>
          </a:p>
        </p:txBody>
      </p:sp>
      <p:sp>
        <p:nvSpPr>
          <p:cNvPr id="18487" name="Text Box 57"/>
          <p:cNvSpPr txBox="1">
            <a:spLocks noChangeArrowheads="1"/>
          </p:cNvSpPr>
          <p:nvPr/>
        </p:nvSpPr>
        <p:spPr bwMode="auto">
          <a:xfrm>
            <a:off x="2068513" y="4387850"/>
            <a:ext cx="31115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c</a:t>
            </a:r>
          </a:p>
        </p:txBody>
      </p:sp>
      <p:sp>
        <p:nvSpPr>
          <p:cNvPr id="18488" name="Text Box 58"/>
          <p:cNvSpPr txBox="1">
            <a:spLocks noChangeArrowheads="1"/>
          </p:cNvSpPr>
          <p:nvPr/>
        </p:nvSpPr>
        <p:spPr bwMode="auto">
          <a:xfrm>
            <a:off x="2098675" y="3608388"/>
            <a:ext cx="325438"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b</a:t>
            </a:r>
          </a:p>
        </p:txBody>
      </p:sp>
      <p:sp>
        <p:nvSpPr>
          <p:cNvPr id="18489" name="Line 59"/>
          <p:cNvSpPr>
            <a:spLocks noChangeShapeType="1"/>
          </p:cNvSpPr>
          <p:nvPr/>
        </p:nvSpPr>
        <p:spPr bwMode="auto">
          <a:xfrm>
            <a:off x="6529388" y="4324350"/>
            <a:ext cx="0" cy="100013"/>
          </a:xfrm>
          <a:prstGeom prst="line">
            <a:avLst/>
          </a:prstGeom>
          <a:noFill/>
          <a:ln w="9525">
            <a:solidFill>
              <a:schemeClr val="tx1"/>
            </a:solidFill>
            <a:round/>
            <a:headEnd/>
            <a:tailEnd/>
          </a:ln>
        </p:spPr>
        <p:txBody>
          <a:bodyPr/>
          <a:lstStyle/>
          <a:p>
            <a:endParaRPr lang="zh-CN" altLang="en-US"/>
          </a:p>
        </p:txBody>
      </p:sp>
      <p:sp>
        <p:nvSpPr>
          <p:cNvPr id="18490" name="Line 60"/>
          <p:cNvSpPr>
            <a:spLocks noChangeShapeType="1"/>
          </p:cNvSpPr>
          <p:nvPr/>
        </p:nvSpPr>
        <p:spPr bwMode="auto">
          <a:xfrm>
            <a:off x="6800850" y="4324350"/>
            <a:ext cx="0" cy="100013"/>
          </a:xfrm>
          <a:prstGeom prst="line">
            <a:avLst/>
          </a:prstGeom>
          <a:noFill/>
          <a:ln w="9525">
            <a:solidFill>
              <a:schemeClr val="tx1"/>
            </a:solidFill>
            <a:round/>
            <a:headEnd/>
            <a:tailEnd/>
          </a:ln>
        </p:spPr>
        <p:txBody>
          <a:bodyPr/>
          <a:lstStyle/>
          <a:p>
            <a:endParaRPr lang="zh-CN" altLang="en-US"/>
          </a:p>
        </p:txBody>
      </p:sp>
      <p:sp>
        <p:nvSpPr>
          <p:cNvPr id="18491" name="Line 61"/>
          <p:cNvSpPr>
            <a:spLocks noChangeShapeType="1"/>
          </p:cNvSpPr>
          <p:nvPr/>
        </p:nvSpPr>
        <p:spPr bwMode="auto">
          <a:xfrm>
            <a:off x="7885113" y="4525963"/>
            <a:ext cx="0" cy="200025"/>
          </a:xfrm>
          <a:prstGeom prst="line">
            <a:avLst/>
          </a:prstGeom>
          <a:noFill/>
          <a:ln w="9525">
            <a:solidFill>
              <a:schemeClr val="tx1"/>
            </a:solidFill>
            <a:round/>
            <a:headEnd/>
            <a:tailEnd/>
          </a:ln>
        </p:spPr>
        <p:txBody>
          <a:bodyPr/>
          <a:lstStyle/>
          <a:p>
            <a:endParaRPr lang="zh-CN" altLang="en-US"/>
          </a:p>
        </p:txBody>
      </p:sp>
      <p:sp>
        <p:nvSpPr>
          <p:cNvPr id="18492" name="Line 62"/>
          <p:cNvSpPr>
            <a:spLocks noChangeShapeType="1"/>
          </p:cNvSpPr>
          <p:nvPr/>
        </p:nvSpPr>
        <p:spPr bwMode="auto">
          <a:xfrm>
            <a:off x="7885113" y="4324350"/>
            <a:ext cx="0" cy="100013"/>
          </a:xfrm>
          <a:prstGeom prst="line">
            <a:avLst/>
          </a:prstGeom>
          <a:noFill/>
          <a:ln w="9525">
            <a:solidFill>
              <a:schemeClr val="tx1"/>
            </a:solidFill>
            <a:round/>
            <a:headEnd/>
            <a:tailEnd/>
          </a:ln>
        </p:spPr>
        <p:txBody>
          <a:bodyPr/>
          <a:lstStyle/>
          <a:p>
            <a:endParaRPr lang="zh-CN" altLang="en-US"/>
          </a:p>
        </p:txBody>
      </p:sp>
      <p:sp>
        <p:nvSpPr>
          <p:cNvPr id="18493" name="Text Box 63"/>
          <p:cNvSpPr txBox="1">
            <a:spLocks noChangeArrowheads="1"/>
          </p:cNvSpPr>
          <p:nvPr/>
        </p:nvSpPr>
        <p:spPr bwMode="auto">
          <a:xfrm>
            <a:off x="7951788" y="4005263"/>
            <a:ext cx="325437"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a</a:t>
            </a:r>
          </a:p>
        </p:txBody>
      </p:sp>
      <p:sp>
        <p:nvSpPr>
          <p:cNvPr id="18494" name="Text Box 64"/>
          <p:cNvSpPr txBox="1">
            <a:spLocks noChangeArrowheads="1"/>
          </p:cNvSpPr>
          <p:nvPr/>
        </p:nvSpPr>
        <p:spPr bwMode="auto">
          <a:xfrm>
            <a:off x="6145213" y="4005263"/>
            <a:ext cx="325437"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b</a:t>
            </a:r>
          </a:p>
        </p:txBody>
      </p:sp>
      <p:sp>
        <p:nvSpPr>
          <p:cNvPr id="18495" name="Text Box 65"/>
          <p:cNvSpPr txBox="1">
            <a:spLocks noChangeArrowheads="1"/>
          </p:cNvSpPr>
          <p:nvPr/>
        </p:nvSpPr>
        <p:spPr bwMode="auto">
          <a:xfrm>
            <a:off x="6484938" y="4005263"/>
            <a:ext cx="325437"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b</a:t>
            </a:r>
          </a:p>
        </p:txBody>
      </p:sp>
      <p:sp>
        <p:nvSpPr>
          <p:cNvPr id="18496" name="Text Box 66"/>
          <p:cNvSpPr txBox="1">
            <a:spLocks noChangeArrowheads="1"/>
          </p:cNvSpPr>
          <p:nvPr/>
        </p:nvSpPr>
        <p:spPr bwMode="auto">
          <a:xfrm>
            <a:off x="6845300" y="4005263"/>
            <a:ext cx="31115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c</a:t>
            </a:r>
          </a:p>
        </p:txBody>
      </p:sp>
      <p:sp>
        <p:nvSpPr>
          <p:cNvPr id="18497" name="Text Box 67"/>
          <p:cNvSpPr txBox="1">
            <a:spLocks noChangeArrowheads="1"/>
          </p:cNvSpPr>
          <p:nvPr/>
        </p:nvSpPr>
        <p:spPr bwMode="auto">
          <a:xfrm>
            <a:off x="5776913" y="4005263"/>
            <a:ext cx="325437"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a</a:t>
            </a:r>
          </a:p>
        </p:txBody>
      </p:sp>
      <p:sp>
        <p:nvSpPr>
          <p:cNvPr id="18498" name="Text Box 68"/>
          <p:cNvSpPr txBox="1">
            <a:spLocks noChangeArrowheads="1"/>
          </p:cNvSpPr>
          <p:nvPr/>
        </p:nvSpPr>
        <p:spPr bwMode="auto">
          <a:xfrm>
            <a:off x="7218363" y="4005263"/>
            <a:ext cx="31115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c</a:t>
            </a:r>
          </a:p>
        </p:txBody>
      </p:sp>
      <p:sp>
        <p:nvSpPr>
          <p:cNvPr id="18499" name="Text Box 69"/>
          <p:cNvSpPr txBox="1">
            <a:spLocks noChangeArrowheads="1"/>
          </p:cNvSpPr>
          <p:nvPr/>
        </p:nvSpPr>
        <p:spPr bwMode="auto">
          <a:xfrm>
            <a:off x="7569200" y="4005263"/>
            <a:ext cx="325438"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d</a:t>
            </a:r>
          </a:p>
        </p:txBody>
      </p:sp>
      <p:sp>
        <p:nvSpPr>
          <p:cNvPr id="18500" name="Freeform 70"/>
          <p:cNvSpPr>
            <a:spLocks/>
          </p:cNvSpPr>
          <p:nvPr/>
        </p:nvSpPr>
        <p:spPr bwMode="auto">
          <a:xfrm>
            <a:off x="5716588" y="4021138"/>
            <a:ext cx="90487"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p:spPr>
        <p:txBody>
          <a:bodyPr/>
          <a:lstStyle/>
          <a:p>
            <a:endParaRPr lang="zh-CN" altLang="en-US"/>
          </a:p>
        </p:txBody>
      </p:sp>
      <p:sp>
        <p:nvSpPr>
          <p:cNvPr id="18501" name="Freeform 71"/>
          <p:cNvSpPr>
            <a:spLocks/>
          </p:cNvSpPr>
          <p:nvPr/>
        </p:nvSpPr>
        <p:spPr bwMode="auto">
          <a:xfrm>
            <a:off x="6076950" y="4021138"/>
            <a:ext cx="90488"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p:spPr>
        <p:txBody>
          <a:bodyPr/>
          <a:lstStyle/>
          <a:p>
            <a:endParaRPr lang="zh-CN" altLang="en-US"/>
          </a:p>
        </p:txBody>
      </p:sp>
      <p:sp>
        <p:nvSpPr>
          <p:cNvPr id="18502" name="Freeform 72"/>
          <p:cNvSpPr>
            <a:spLocks/>
          </p:cNvSpPr>
          <p:nvPr/>
        </p:nvSpPr>
        <p:spPr bwMode="auto">
          <a:xfrm>
            <a:off x="6438900" y="4021138"/>
            <a:ext cx="90488"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p:spPr>
        <p:txBody>
          <a:bodyPr/>
          <a:lstStyle/>
          <a:p>
            <a:endParaRPr lang="zh-CN" altLang="en-US"/>
          </a:p>
        </p:txBody>
      </p:sp>
      <p:sp>
        <p:nvSpPr>
          <p:cNvPr id="18503" name="Freeform 73"/>
          <p:cNvSpPr>
            <a:spLocks/>
          </p:cNvSpPr>
          <p:nvPr/>
        </p:nvSpPr>
        <p:spPr bwMode="auto">
          <a:xfrm>
            <a:off x="6800850" y="4021138"/>
            <a:ext cx="90488"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p:spPr>
        <p:txBody>
          <a:bodyPr/>
          <a:lstStyle/>
          <a:p>
            <a:endParaRPr lang="zh-CN" altLang="en-US"/>
          </a:p>
        </p:txBody>
      </p:sp>
      <p:sp>
        <p:nvSpPr>
          <p:cNvPr id="18504" name="Freeform 74"/>
          <p:cNvSpPr>
            <a:spLocks/>
          </p:cNvSpPr>
          <p:nvPr/>
        </p:nvSpPr>
        <p:spPr bwMode="auto">
          <a:xfrm>
            <a:off x="7161213" y="4021138"/>
            <a:ext cx="90487"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p:spPr>
        <p:txBody>
          <a:bodyPr/>
          <a:lstStyle/>
          <a:p>
            <a:endParaRPr lang="zh-CN" altLang="en-US"/>
          </a:p>
        </p:txBody>
      </p:sp>
      <p:sp>
        <p:nvSpPr>
          <p:cNvPr id="18505" name="Freeform 75"/>
          <p:cNvSpPr>
            <a:spLocks/>
          </p:cNvSpPr>
          <p:nvPr/>
        </p:nvSpPr>
        <p:spPr bwMode="auto">
          <a:xfrm>
            <a:off x="7523163" y="4021138"/>
            <a:ext cx="90487"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p:spPr>
        <p:txBody>
          <a:bodyPr/>
          <a:lstStyle/>
          <a:p>
            <a:endParaRPr lang="zh-CN" altLang="en-US"/>
          </a:p>
        </p:txBody>
      </p:sp>
      <p:sp>
        <p:nvSpPr>
          <p:cNvPr id="18506" name="Freeform 76"/>
          <p:cNvSpPr>
            <a:spLocks/>
          </p:cNvSpPr>
          <p:nvPr/>
        </p:nvSpPr>
        <p:spPr bwMode="auto">
          <a:xfrm>
            <a:off x="7885113" y="4021138"/>
            <a:ext cx="90487"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p:spPr>
        <p:txBody>
          <a:bodyPr/>
          <a:lstStyle/>
          <a:p>
            <a:endParaRPr lang="zh-CN" altLang="en-US"/>
          </a:p>
        </p:txBody>
      </p:sp>
      <p:sp>
        <p:nvSpPr>
          <p:cNvPr id="18507" name="Text Box 77"/>
          <p:cNvSpPr txBox="1">
            <a:spLocks noChangeArrowheads="1"/>
          </p:cNvSpPr>
          <p:nvPr/>
        </p:nvSpPr>
        <p:spPr bwMode="auto">
          <a:xfrm>
            <a:off x="6529388" y="4521200"/>
            <a:ext cx="466725"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#2</a:t>
            </a:r>
          </a:p>
        </p:txBody>
      </p:sp>
      <p:sp>
        <p:nvSpPr>
          <p:cNvPr id="18508" name="Text Box 78"/>
          <p:cNvSpPr txBox="1">
            <a:spLocks noChangeArrowheads="1"/>
          </p:cNvSpPr>
          <p:nvPr/>
        </p:nvSpPr>
        <p:spPr bwMode="auto">
          <a:xfrm>
            <a:off x="7232650" y="4508500"/>
            <a:ext cx="466725"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#3</a:t>
            </a:r>
          </a:p>
        </p:txBody>
      </p:sp>
      <p:sp>
        <p:nvSpPr>
          <p:cNvPr id="18510" name="Line 80"/>
          <p:cNvSpPr>
            <a:spLocks noChangeShapeType="1"/>
          </p:cNvSpPr>
          <p:nvPr/>
        </p:nvSpPr>
        <p:spPr bwMode="auto">
          <a:xfrm>
            <a:off x="6076950" y="4927600"/>
            <a:ext cx="633413" cy="503238"/>
          </a:xfrm>
          <a:prstGeom prst="line">
            <a:avLst/>
          </a:prstGeom>
          <a:noFill/>
          <a:ln w="9525">
            <a:solidFill>
              <a:schemeClr val="tx1"/>
            </a:solidFill>
            <a:round/>
            <a:headEnd/>
            <a:tailEnd/>
          </a:ln>
        </p:spPr>
        <p:txBody>
          <a:bodyPr/>
          <a:lstStyle/>
          <a:p>
            <a:endParaRPr lang="zh-CN" altLang="en-US"/>
          </a:p>
        </p:txBody>
      </p:sp>
      <p:sp>
        <p:nvSpPr>
          <p:cNvPr id="18511" name="Line 81"/>
          <p:cNvSpPr>
            <a:spLocks noChangeShapeType="1"/>
          </p:cNvSpPr>
          <p:nvPr/>
        </p:nvSpPr>
        <p:spPr bwMode="auto">
          <a:xfrm>
            <a:off x="6800850" y="4927600"/>
            <a:ext cx="0" cy="503238"/>
          </a:xfrm>
          <a:prstGeom prst="line">
            <a:avLst/>
          </a:prstGeom>
          <a:noFill/>
          <a:ln w="9525">
            <a:solidFill>
              <a:schemeClr val="tx1"/>
            </a:solidFill>
            <a:round/>
            <a:headEnd/>
            <a:tailEnd/>
          </a:ln>
        </p:spPr>
        <p:txBody>
          <a:bodyPr/>
          <a:lstStyle/>
          <a:p>
            <a:endParaRPr lang="zh-CN" altLang="en-US"/>
          </a:p>
        </p:txBody>
      </p:sp>
      <p:sp>
        <p:nvSpPr>
          <p:cNvPr id="18512" name="Line 82"/>
          <p:cNvSpPr>
            <a:spLocks noChangeShapeType="1"/>
          </p:cNvSpPr>
          <p:nvPr/>
        </p:nvSpPr>
        <p:spPr bwMode="auto">
          <a:xfrm flipH="1">
            <a:off x="6981825" y="4927600"/>
            <a:ext cx="450850" cy="503238"/>
          </a:xfrm>
          <a:prstGeom prst="line">
            <a:avLst/>
          </a:prstGeom>
          <a:noFill/>
          <a:ln w="9525">
            <a:solidFill>
              <a:schemeClr val="tx1"/>
            </a:solidFill>
            <a:round/>
            <a:headEnd/>
            <a:tailEnd/>
          </a:ln>
        </p:spPr>
        <p:txBody>
          <a:bodyPr/>
          <a:lstStyle/>
          <a:p>
            <a:endParaRPr lang="zh-CN" altLang="en-US"/>
          </a:p>
        </p:txBody>
      </p:sp>
      <p:sp>
        <p:nvSpPr>
          <p:cNvPr id="18513" name="Line 83"/>
          <p:cNvSpPr>
            <a:spLocks noChangeShapeType="1"/>
          </p:cNvSpPr>
          <p:nvPr/>
        </p:nvSpPr>
        <p:spPr bwMode="auto">
          <a:xfrm>
            <a:off x="1198563" y="3216275"/>
            <a:ext cx="2981325" cy="0"/>
          </a:xfrm>
          <a:prstGeom prst="line">
            <a:avLst/>
          </a:prstGeom>
          <a:noFill/>
          <a:ln w="28575">
            <a:solidFill>
              <a:srgbClr val="333399"/>
            </a:solidFill>
            <a:round/>
            <a:headEnd/>
            <a:tailEnd type="triangle" w="sm" len="med"/>
          </a:ln>
        </p:spPr>
        <p:txBody>
          <a:bodyPr/>
          <a:lstStyle/>
          <a:p>
            <a:endParaRPr lang="zh-CN" altLang="en-US"/>
          </a:p>
        </p:txBody>
      </p:sp>
      <p:sp>
        <p:nvSpPr>
          <p:cNvPr id="18514" name="Line 84"/>
          <p:cNvSpPr>
            <a:spLocks noChangeShapeType="1"/>
          </p:cNvSpPr>
          <p:nvPr/>
        </p:nvSpPr>
        <p:spPr bwMode="auto">
          <a:xfrm>
            <a:off x="1198563" y="4021138"/>
            <a:ext cx="2981325" cy="0"/>
          </a:xfrm>
          <a:prstGeom prst="line">
            <a:avLst/>
          </a:prstGeom>
          <a:noFill/>
          <a:ln w="28575">
            <a:solidFill>
              <a:srgbClr val="333399"/>
            </a:solidFill>
            <a:round/>
            <a:headEnd/>
            <a:tailEnd type="triangle" w="sm" len="med"/>
          </a:ln>
        </p:spPr>
        <p:txBody>
          <a:bodyPr/>
          <a:lstStyle/>
          <a:p>
            <a:endParaRPr lang="zh-CN" altLang="en-US"/>
          </a:p>
        </p:txBody>
      </p:sp>
      <p:sp>
        <p:nvSpPr>
          <p:cNvPr id="18515" name="Line 85"/>
          <p:cNvSpPr>
            <a:spLocks noChangeShapeType="1"/>
          </p:cNvSpPr>
          <p:nvPr/>
        </p:nvSpPr>
        <p:spPr bwMode="auto">
          <a:xfrm>
            <a:off x="1198563" y="4827588"/>
            <a:ext cx="2981325" cy="0"/>
          </a:xfrm>
          <a:prstGeom prst="line">
            <a:avLst/>
          </a:prstGeom>
          <a:noFill/>
          <a:ln w="28575">
            <a:solidFill>
              <a:srgbClr val="333399"/>
            </a:solidFill>
            <a:round/>
            <a:headEnd/>
            <a:tailEnd type="triangle" w="sm" len="med"/>
          </a:ln>
        </p:spPr>
        <p:txBody>
          <a:bodyPr/>
          <a:lstStyle/>
          <a:p>
            <a:endParaRPr lang="zh-CN" altLang="en-US"/>
          </a:p>
        </p:txBody>
      </p:sp>
      <p:sp>
        <p:nvSpPr>
          <p:cNvPr id="18516" name="Line 86"/>
          <p:cNvSpPr>
            <a:spLocks noChangeShapeType="1"/>
          </p:cNvSpPr>
          <p:nvPr/>
        </p:nvSpPr>
        <p:spPr bwMode="auto">
          <a:xfrm>
            <a:off x="1198563" y="5632450"/>
            <a:ext cx="2981325" cy="0"/>
          </a:xfrm>
          <a:prstGeom prst="line">
            <a:avLst/>
          </a:prstGeom>
          <a:noFill/>
          <a:ln w="28575">
            <a:solidFill>
              <a:srgbClr val="333399"/>
            </a:solidFill>
            <a:round/>
            <a:headEnd/>
            <a:tailEnd type="triangle" w="sm" len="med"/>
          </a:ln>
        </p:spPr>
        <p:txBody>
          <a:bodyPr/>
          <a:lstStyle/>
          <a:p>
            <a:endParaRPr lang="zh-CN" altLang="en-US"/>
          </a:p>
        </p:txBody>
      </p:sp>
      <p:sp>
        <p:nvSpPr>
          <p:cNvPr id="18517" name="Line 87"/>
          <p:cNvSpPr>
            <a:spLocks noChangeShapeType="1"/>
          </p:cNvSpPr>
          <p:nvPr/>
        </p:nvSpPr>
        <p:spPr bwMode="auto">
          <a:xfrm>
            <a:off x="5710238" y="3716338"/>
            <a:ext cx="0" cy="1079500"/>
          </a:xfrm>
          <a:prstGeom prst="line">
            <a:avLst/>
          </a:prstGeom>
          <a:noFill/>
          <a:ln w="28575">
            <a:solidFill>
              <a:schemeClr val="hlink"/>
            </a:solidFill>
            <a:prstDash val="dash"/>
            <a:round/>
            <a:headEnd/>
            <a:tailEnd/>
          </a:ln>
        </p:spPr>
        <p:txBody>
          <a:bodyPr/>
          <a:lstStyle/>
          <a:p>
            <a:endParaRPr lang="zh-CN" altLang="en-US"/>
          </a:p>
        </p:txBody>
      </p:sp>
      <p:sp>
        <p:nvSpPr>
          <p:cNvPr id="18518" name="Line 88"/>
          <p:cNvSpPr>
            <a:spLocks noChangeShapeType="1"/>
          </p:cNvSpPr>
          <p:nvPr/>
        </p:nvSpPr>
        <p:spPr bwMode="auto">
          <a:xfrm>
            <a:off x="6434138" y="3716338"/>
            <a:ext cx="0" cy="1079500"/>
          </a:xfrm>
          <a:prstGeom prst="line">
            <a:avLst/>
          </a:prstGeom>
          <a:noFill/>
          <a:ln w="28575">
            <a:solidFill>
              <a:schemeClr val="hlink"/>
            </a:solidFill>
            <a:prstDash val="dash"/>
            <a:round/>
            <a:headEnd/>
            <a:tailEnd/>
          </a:ln>
        </p:spPr>
        <p:txBody>
          <a:bodyPr/>
          <a:lstStyle/>
          <a:p>
            <a:endParaRPr lang="zh-CN" altLang="en-US"/>
          </a:p>
        </p:txBody>
      </p:sp>
      <p:sp>
        <p:nvSpPr>
          <p:cNvPr id="18519" name="Line 89"/>
          <p:cNvSpPr>
            <a:spLocks noChangeShapeType="1"/>
          </p:cNvSpPr>
          <p:nvPr/>
        </p:nvSpPr>
        <p:spPr bwMode="auto">
          <a:xfrm>
            <a:off x="7158038" y="3716338"/>
            <a:ext cx="0" cy="1079500"/>
          </a:xfrm>
          <a:prstGeom prst="line">
            <a:avLst/>
          </a:prstGeom>
          <a:noFill/>
          <a:ln w="28575">
            <a:solidFill>
              <a:schemeClr val="hlink"/>
            </a:solidFill>
            <a:prstDash val="dash"/>
            <a:round/>
            <a:headEnd/>
            <a:tailEnd/>
          </a:ln>
        </p:spPr>
        <p:txBody>
          <a:bodyPr/>
          <a:lstStyle/>
          <a:p>
            <a:endParaRPr lang="zh-CN" altLang="en-US"/>
          </a:p>
        </p:txBody>
      </p:sp>
      <p:sp>
        <p:nvSpPr>
          <p:cNvPr id="18520" name="Line 90"/>
          <p:cNvSpPr>
            <a:spLocks noChangeShapeType="1"/>
          </p:cNvSpPr>
          <p:nvPr/>
        </p:nvSpPr>
        <p:spPr bwMode="auto">
          <a:xfrm>
            <a:off x="7880350" y="3716338"/>
            <a:ext cx="0" cy="1079500"/>
          </a:xfrm>
          <a:prstGeom prst="line">
            <a:avLst/>
          </a:prstGeom>
          <a:noFill/>
          <a:ln w="28575">
            <a:solidFill>
              <a:schemeClr val="hlink"/>
            </a:solidFill>
            <a:prstDash val="dash"/>
            <a:round/>
            <a:headEnd/>
            <a:tailEnd/>
          </a:ln>
        </p:spPr>
        <p:txBody>
          <a:bodyPr/>
          <a:lstStyle/>
          <a:p>
            <a:endParaRPr lang="zh-CN" altLang="en-US"/>
          </a:p>
        </p:txBody>
      </p:sp>
      <p:pic>
        <p:nvPicPr>
          <p:cNvPr id="89"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90" name="组合 14"/>
          <p:cNvGrpSpPr/>
          <p:nvPr/>
        </p:nvGrpSpPr>
        <p:grpSpPr>
          <a:xfrm>
            <a:off x="4874346" y="0"/>
            <a:ext cx="4269654" cy="430887"/>
            <a:chOff x="4874346" y="0"/>
            <a:chExt cx="4269654" cy="430887"/>
          </a:xfrm>
        </p:grpSpPr>
        <p:sp>
          <p:nvSpPr>
            <p:cNvPr id="91" name="TextBox 9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9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3"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4"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5"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6"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3983038" y="4005263"/>
            <a:ext cx="1025525" cy="727075"/>
            <a:chOff x="2463" y="2931"/>
            <a:chExt cx="646" cy="458"/>
          </a:xfrm>
        </p:grpSpPr>
        <p:sp>
          <p:nvSpPr>
            <p:cNvPr id="7264" name="AutoShape 5"/>
            <p:cNvSpPr>
              <a:spLocks noChangeArrowheads="1"/>
            </p:cNvSpPr>
            <p:nvPr/>
          </p:nvSpPr>
          <p:spPr bwMode="auto">
            <a:xfrm>
              <a:off x="2463" y="2931"/>
              <a:ext cx="646" cy="458"/>
            </a:xfrm>
            <a:prstGeom prst="cube">
              <a:avLst>
                <a:gd name="adj" fmla="val 13069"/>
              </a:avLst>
            </a:prstGeom>
            <a:solidFill>
              <a:srgbClr val="CCFFFF"/>
            </a:solidFill>
            <a:ln w="9525">
              <a:solidFill>
                <a:schemeClr val="tx1"/>
              </a:solidFill>
              <a:miter lim="800000"/>
              <a:headEnd/>
              <a:tailEnd/>
            </a:ln>
          </p:spPr>
          <p:txBody>
            <a:bodyPr wrap="none" anchor="ctr"/>
            <a:lstStyle/>
            <a:p>
              <a:endParaRPr lang="zh-CN" altLang="en-US"/>
            </a:p>
          </p:txBody>
        </p:sp>
        <p:sp>
          <p:nvSpPr>
            <p:cNvPr id="7265" name="Rectangle 6"/>
            <p:cNvSpPr>
              <a:spLocks noChangeArrowheads="1"/>
            </p:cNvSpPr>
            <p:nvPr/>
          </p:nvSpPr>
          <p:spPr bwMode="auto">
            <a:xfrm>
              <a:off x="2546" y="2985"/>
              <a:ext cx="508" cy="402"/>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a:solidFill>
                    <a:srgbClr val="333399"/>
                  </a:solidFill>
                  <a:latin typeface="Times New Roman" pitchFamily="18" charset="0"/>
                  <a:ea typeface="黑体" pitchFamily="2" charset="-122"/>
                </a:rPr>
                <a:t>传输</a:t>
              </a:r>
            </a:p>
            <a:p>
              <a:pPr defTabSz="762000" eaLnBrk="0" hangingPunct="0"/>
              <a:r>
                <a:rPr kumimoji="1" lang="zh-CN" altLang="en-US">
                  <a:solidFill>
                    <a:srgbClr val="333399"/>
                  </a:solidFill>
                  <a:latin typeface="Times New Roman" pitchFamily="18" charset="0"/>
                  <a:ea typeface="黑体" pitchFamily="2" charset="-122"/>
                </a:rPr>
                <a:t>系统</a:t>
              </a:r>
            </a:p>
          </p:txBody>
        </p:sp>
      </p:grpSp>
      <p:grpSp>
        <p:nvGrpSpPr>
          <p:cNvPr id="3" name="Group 7"/>
          <p:cNvGrpSpPr>
            <a:grpSpLocks/>
          </p:cNvGrpSpPr>
          <p:nvPr/>
        </p:nvGrpSpPr>
        <p:grpSpPr bwMode="auto">
          <a:xfrm>
            <a:off x="182563" y="4368800"/>
            <a:ext cx="566737" cy="1233488"/>
            <a:chOff x="69" y="3160"/>
            <a:chExt cx="357" cy="777"/>
          </a:xfrm>
        </p:grpSpPr>
        <p:sp>
          <p:nvSpPr>
            <p:cNvPr id="7262" name="Rectangle 8"/>
            <p:cNvSpPr>
              <a:spLocks noChangeArrowheads="1"/>
            </p:cNvSpPr>
            <p:nvPr/>
          </p:nvSpPr>
          <p:spPr bwMode="auto">
            <a:xfrm>
              <a:off x="69" y="3189"/>
              <a:ext cx="357" cy="7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a:solidFill>
                    <a:srgbClr val="333399"/>
                  </a:solidFill>
                  <a:latin typeface="Times New Roman" pitchFamily="18" charset="0"/>
                  <a:ea typeface="黑体" pitchFamily="2" charset="-122"/>
                </a:rPr>
                <a:t>输入信息</a:t>
              </a:r>
            </a:p>
          </p:txBody>
        </p:sp>
        <p:sp>
          <p:nvSpPr>
            <p:cNvPr id="7263" name="Line 9"/>
            <p:cNvSpPr>
              <a:spLocks noChangeShapeType="1"/>
            </p:cNvSpPr>
            <p:nvPr/>
          </p:nvSpPr>
          <p:spPr bwMode="auto">
            <a:xfrm>
              <a:off x="94" y="3160"/>
              <a:ext cx="313" cy="0"/>
            </a:xfrm>
            <a:prstGeom prst="line">
              <a:avLst/>
            </a:prstGeom>
            <a:noFill/>
            <a:ln w="38100">
              <a:solidFill>
                <a:srgbClr val="333399"/>
              </a:solidFill>
              <a:round/>
              <a:headEnd/>
              <a:tailEnd type="triangle" w="med" len="lg"/>
            </a:ln>
          </p:spPr>
          <p:txBody>
            <a:bodyPr/>
            <a:lstStyle/>
            <a:p>
              <a:endParaRPr lang="zh-CN" altLang="en-US"/>
            </a:p>
          </p:txBody>
        </p:sp>
      </p:grpSp>
      <p:grpSp>
        <p:nvGrpSpPr>
          <p:cNvPr id="4" name="Group 10"/>
          <p:cNvGrpSpPr>
            <a:grpSpLocks/>
          </p:cNvGrpSpPr>
          <p:nvPr/>
        </p:nvGrpSpPr>
        <p:grpSpPr bwMode="auto">
          <a:xfrm>
            <a:off x="1517650" y="4368800"/>
            <a:ext cx="627063" cy="1189038"/>
            <a:chOff x="910" y="3160"/>
            <a:chExt cx="395" cy="749"/>
          </a:xfrm>
        </p:grpSpPr>
        <p:sp>
          <p:nvSpPr>
            <p:cNvPr id="7260" name="Rectangle 11"/>
            <p:cNvSpPr>
              <a:spLocks noChangeArrowheads="1"/>
            </p:cNvSpPr>
            <p:nvPr/>
          </p:nvSpPr>
          <p:spPr bwMode="auto">
            <a:xfrm>
              <a:off x="948" y="3161"/>
              <a:ext cx="357" cy="7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a:solidFill>
                    <a:srgbClr val="333399"/>
                  </a:solidFill>
                  <a:latin typeface="Times New Roman" pitchFamily="18" charset="0"/>
                  <a:ea typeface="黑体" pitchFamily="2" charset="-122"/>
                </a:rPr>
                <a:t>输入数据</a:t>
              </a:r>
            </a:p>
          </p:txBody>
        </p:sp>
        <p:sp>
          <p:nvSpPr>
            <p:cNvPr id="7261" name="Line 12"/>
            <p:cNvSpPr>
              <a:spLocks noChangeShapeType="1"/>
            </p:cNvSpPr>
            <p:nvPr/>
          </p:nvSpPr>
          <p:spPr bwMode="auto">
            <a:xfrm>
              <a:off x="910" y="3160"/>
              <a:ext cx="346" cy="0"/>
            </a:xfrm>
            <a:prstGeom prst="line">
              <a:avLst/>
            </a:prstGeom>
            <a:noFill/>
            <a:ln w="38100">
              <a:solidFill>
                <a:srgbClr val="333399"/>
              </a:solidFill>
              <a:round/>
              <a:headEnd/>
              <a:tailEnd type="triangle" w="med" len="lg"/>
            </a:ln>
          </p:spPr>
          <p:txBody>
            <a:bodyPr/>
            <a:lstStyle/>
            <a:p>
              <a:endParaRPr lang="zh-CN" altLang="en-US"/>
            </a:p>
          </p:txBody>
        </p:sp>
      </p:grpSp>
      <p:grpSp>
        <p:nvGrpSpPr>
          <p:cNvPr id="5" name="Group 13"/>
          <p:cNvGrpSpPr>
            <a:grpSpLocks/>
          </p:cNvGrpSpPr>
          <p:nvPr/>
        </p:nvGrpSpPr>
        <p:grpSpPr bwMode="auto">
          <a:xfrm>
            <a:off x="2897188" y="4362450"/>
            <a:ext cx="1177925" cy="712788"/>
            <a:chOff x="1779" y="3156"/>
            <a:chExt cx="742" cy="449"/>
          </a:xfrm>
        </p:grpSpPr>
        <p:sp>
          <p:nvSpPr>
            <p:cNvPr id="7258" name="Rectangle 14"/>
            <p:cNvSpPr>
              <a:spLocks noChangeArrowheads="1"/>
            </p:cNvSpPr>
            <p:nvPr/>
          </p:nvSpPr>
          <p:spPr bwMode="auto">
            <a:xfrm>
              <a:off x="1791" y="3203"/>
              <a:ext cx="730" cy="402"/>
            </a:xfrm>
            <a:prstGeom prst="rect">
              <a:avLst/>
            </a:prstGeom>
            <a:noFill/>
            <a:ln w="12700">
              <a:noFill/>
              <a:miter lim="800000"/>
              <a:headEnd/>
              <a:tailEnd/>
            </a:ln>
          </p:spPr>
          <p:txBody>
            <a:bodyPr lIns="90488" tIns="44450" rIns="90488" bIns="44450">
              <a:spAutoFit/>
            </a:bodyPr>
            <a:lstStyle/>
            <a:p>
              <a:pPr algn="ctr" defTabSz="762000" eaLnBrk="0" hangingPunct="0"/>
              <a:r>
                <a:rPr kumimoji="1" lang="zh-CN" altLang="en-US">
                  <a:solidFill>
                    <a:srgbClr val="333399"/>
                  </a:solidFill>
                  <a:latin typeface="Times New Roman" pitchFamily="18" charset="0"/>
                  <a:ea typeface="黑体" pitchFamily="2" charset="-122"/>
                </a:rPr>
                <a:t>发送</a:t>
              </a:r>
            </a:p>
            <a:p>
              <a:pPr algn="ctr" defTabSz="762000" eaLnBrk="0" hangingPunct="0"/>
              <a:r>
                <a:rPr kumimoji="1" lang="zh-CN" altLang="en-US">
                  <a:solidFill>
                    <a:srgbClr val="333399"/>
                  </a:solidFill>
                  <a:latin typeface="Times New Roman" pitchFamily="18" charset="0"/>
                  <a:ea typeface="黑体" pitchFamily="2" charset="-122"/>
                </a:rPr>
                <a:t>的信号</a:t>
              </a:r>
            </a:p>
          </p:txBody>
        </p:sp>
        <p:sp>
          <p:nvSpPr>
            <p:cNvPr id="7259" name="Line 15"/>
            <p:cNvSpPr>
              <a:spLocks noChangeShapeType="1"/>
            </p:cNvSpPr>
            <p:nvPr/>
          </p:nvSpPr>
          <p:spPr bwMode="auto">
            <a:xfrm>
              <a:off x="1779" y="3156"/>
              <a:ext cx="684" cy="4"/>
            </a:xfrm>
            <a:prstGeom prst="line">
              <a:avLst/>
            </a:prstGeom>
            <a:noFill/>
            <a:ln w="38100">
              <a:solidFill>
                <a:srgbClr val="333399"/>
              </a:solidFill>
              <a:round/>
              <a:headEnd/>
              <a:tailEnd type="triangle" w="med" len="lg"/>
            </a:ln>
          </p:spPr>
          <p:txBody>
            <a:bodyPr/>
            <a:lstStyle/>
            <a:p>
              <a:endParaRPr lang="zh-CN" altLang="en-US"/>
            </a:p>
          </p:txBody>
        </p:sp>
      </p:grpSp>
      <p:grpSp>
        <p:nvGrpSpPr>
          <p:cNvPr id="6" name="Group 16"/>
          <p:cNvGrpSpPr>
            <a:grpSpLocks/>
          </p:cNvGrpSpPr>
          <p:nvPr/>
        </p:nvGrpSpPr>
        <p:grpSpPr bwMode="auto">
          <a:xfrm>
            <a:off x="4979988" y="4368800"/>
            <a:ext cx="1157287" cy="673100"/>
            <a:chOff x="3091" y="3160"/>
            <a:chExt cx="729" cy="424"/>
          </a:xfrm>
        </p:grpSpPr>
        <p:sp>
          <p:nvSpPr>
            <p:cNvPr id="7256" name="Rectangle 17"/>
            <p:cNvSpPr>
              <a:spLocks noChangeArrowheads="1"/>
            </p:cNvSpPr>
            <p:nvPr/>
          </p:nvSpPr>
          <p:spPr bwMode="auto">
            <a:xfrm>
              <a:off x="3111" y="3182"/>
              <a:ext cx="709" cy="402"/>
            </a:xfrm>
            <a:prstGeom prst="rect">
              <a:avLst/>
            </a:prstGeom>
            <a:noFill/>
            <a:ln w="12700">
              <a:noFill/>
              <a:miter lim="800000"/>
              <a:headEnd/>
              <a:tailEnd/>
            </a:ln>
          </p:spPr>
          <p:txBody>
            <a:bodyPr lIns="90488" tIns="44450" rIns="90488" bIns="44450">
              <a:spAutoFit/>
            </a:bodyPr>
            <a:lstStyle/>
            <a:p>
              <a:pPr algn="ctr" defTabSz="762000" eaLnBrk="0" hangingPunct="0"/>
              <a:r>
                <a:rPr kumimoji="1" lang="zh-CN" altLang="en-US">
                  <a:solidFill>
                    <a:srgbClr val="333399"/>
                  </a:solidFill>
                  <a:latin typeface="Times New Roman" pitchFamily="18" charset="0"/>
                  <a:ea typeface="黑体" pitchFamily="2" charset="-122"/>
                </a:rPr>
                <a:t>接收</a:t>
              </a:r>
            </a:p>
            <a:p>
              <a:pPr algn="ctr" defTabSz="762000" eaLnBrk="0" hangingPunct="0"/>
              <a:r>
                <a:rPr kumimoji="1" lang="zh-CN" altLang="en-US">
                  <a:solidFill>
                    <a:srgbClr val="333399"/>
                  </a:solidFill>
                  <a:latin typeface="Times New Roman" pitchFamily="18" charset="0"/>
                  <a:ea typeface="黑体" pitchFamily="2" charset="-122"/>
                </a:rPr>
                <a:t>的信号</a:t>
              </a:r>
            </a:p>
          </p:txBody>
        </p:sp>
        <p:sp>
          <p:nvSpPr>
            <p:cNvPr id="7257" name="Line 18"/>
            <p:cNvSpPr>
              <a:spLocks noChangeShapeType="1"/>
            </p:cNvSpPr>
            <p:nvPr/>
          </p:nvSpPr>
          <p:spPr bwMode="auto">
            <a:xfrm>
              <a:off x="3091" y="3160"/>
              <a:ext cx="714" cy="0"/>
            </a:xfrm>
            <a:prstGeom prst="line">
              <a:avLst/>
            </a:prstGeom>
            <a:noFill/>
            <a:ln w="38100">
              <a:solidFill>
                <a:srgbClr val="333399"/>
              </a:solidFill>
              <a:round/>
              <a:headEnd/>
              <a:tailEnd type="triangle" w="med" len="lg"/>
            </a:ln>
          </p:spPr>
          <p:txBody>
            <a:bodyPr/>
            <a:lstStyle/>
            <a:p>
              <a:endParaRPr lang="zh-CN" altLang="en-US"/>
            </a:p>
          </p:txBody>
        </p:sp>
      </p:grpSp>
      <p:grpSp>
        <p:nvGrpSpPr>
          <p:cNvPr id="7" name="Group 19"/>
          <p:cNvGrpSpPr>
            <a:grpSpLocks/>
          </p:cNvGrpSpPr>
          <p:nvPr/>
        </p:nvGrpSpPr>
        <p:grpSpPr bwMode="auto">
          <a:xfrm>
            <a:off x="6927850" y="4368800"/>
            <a:ext cx="592138" cy="1262063"/>
            <a:chOff x="4318" y="3160"/>
            <a:chExt cx="373" cy="795"/>
          </a:xfrm>
        </p:grpSpPr>
        <p:sp>
          <p:nvSpPr>
            <p:cNvPr id="7254" name="Rectangle 20"/>
            <p:cNvSpPr>
              <a:spLocks noChangeArrowheads="1"/>
            </p:cNvSpPr>
            <p:nvPr/>
          </p:nvSpPr>
          <p:spPr bwMode="auto">
            <a:xfrm>
              <a:off x="4334" y="3207"/>
              <a:ext cx="357" cy="7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a:solidFill>
                    <a:srgbClr val="333399"/>
                  </a:solidFill>
                  <a:latin typeface="Times New Roman" pitchFamily="18" charset="0"/>
                  <a:ea typeface="黑体" pitchFamily="2" charset="-122"/>
                </a:rPr>
                <a:t>输出数据</a:t>
              </a:r>
            </a:p>
          </p:txBody>
        </p:sp>
        <p:sp>
          <p:nvSpPr>
            <p:cNvPr id="7255" name="Line 21"/>
            <p:cNvSpPr>
              <a:spLocks noChangeShapeType="1"/>
            </p:cNvSpPr>
            <p:nvPr/>
          </p:nvSpPr>
          <p:spPr bwMode="auto">
            <a:xfrm>
              <a:off x="4318" y="3160"/>
              <a:ext cx="336" cy="0"/>
            </a:xfrm>
            <a:prstGeom prst="line">
              <a:avLst/>
            </a:prstGeom>
            <a:noFill/>
            <a:ln w="38100">
              <a:solidFill>
                <a:srgbClr val="333399"/>
              </a:solidFill>
              <a:round/>
              <a:headEnd/>
              <a:tailEnd type="triangle" w="med" len="lg"/>
            </a:ln>
          </p:spPr>
          <p:txBody>
            <a:bodyPr/>
            <a:lstStyle/>
            <a:p>
              <a:endParaRPr lang="zh-CN" altLang="en-US"/>
            </a:p>
          </p:txBody>
        </p:sp>
      </p:grpSp>
      <p:grpSp>
        <p:nvGrpSpPr>
          <p:cNvPr id="8" name="Group 22"/>
          <p:cNvGrpSpPr>
            <a:grpSpLocks/>
          </p:cNvGrpSpPr>
          <p:nvPr/>
        </p:nvGrpSpPr>
        <p:grpSpPr bwMode="auto">
          <a:xfrm>
            <a:off x="719138" y="4005263"/>
            <a:ext cx="850900" cy="727075"/>
            <a:chOff x="407" y="2931"/>
            <a:chExt cx="536" cy="458"/>
          </a:xfrm>
        </p:grpSpPr>
        <p:sp>
          <p:nvSpPr>
            <p:cNvPr id="7252" name="AutoShape 23"/>
            <p:cNvSpPr>
              <a:spLocks noChangeArrowheads="1"/>
            </p:cNvSpPr>
            <p:nvPr/>
          </p:nvSpPr>
          <p:spPr bwMode="auto">
            <a:xfrm>
              <a:off x="407" y="2931"/>
              <a:ext cx="536" cy="458"/>
            </a:xfrm>
            <a:prstGeom prst="cube">
              <a:avLst>
                <a:gd name="adj" fmla="val 13069"/>
              </a:avLst>
            </a:prstGeom>
            <a:solidFill>
              <a:srgbClr val="FFFF66"/>
            </a:solidFill>
            <a:ln w="9525">
              <a:solidFill>
                <a:schemeClr val="tx1"/>
              </a:solidFill>
              <a:miter lim="800000"/>
              <a:headEnd/>
              <a:tailEnd/>
            </a:ln>
          </p:spPr>
          <p:txBody>
            <a:bodyPr wrap="none" anchor="ctr"/>
            <a:lstStyle/>
            <a:p>
              <a:endParaRPr lang="zh-CN" altLang="en-US"/>
            </a:p>
          </p:txBody>
        </p:sp>
        <p:sp>
          <p:nvSpPr>
            <p:cNvPr id="7253" name="Rectangle 24"/>
            <p:cNvSpPr>
              <a:spLocks noChangeArrowheads="1"/>
            </p:cNvSpPr>
            <p:nvPr/>
          </p:nvSpPr>
          <p:spPr bwMode="auto">
            <a:xfrm>
              <a:off x="449" y="3059"/>
              <a:ext cx="447" cy="229"/>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a:solidFill>
                    <a:srgbClr val="333399"/>
                  </a:solidFill>
                  <a:latin typeface="Times New Roman" pitchFamily="18" charset="0"/>
                  <a:ea typeface="黑体" pitchFamily="2" charset="-122"/>
                </a:rPr>
                <a:t>源点</a:t>
              </a:r>
            </a:p>
          </p:txBody>
        </p:sp>
      </p:grpSp>
      <p:grpSp>
        <p:nvGrpSpPr>
          <p:cNvPr id="9" name="Group 25"/>
          <p:cNvGrpSpPr>
            <a:grpSpLocks/>
          </p:cNvGrpSpPr>
          <p:nvPr/>
        </p:nvGrpSpPr>
        <p:grpSpPr bwMode="auto">
          <a:xfrm>
            <a:off x="7461250" y="4005263"/>
            <a:ext cx="850900" cy="727075"/>
            <a:chOff x="4654" y="2931"/>
            <a:chExt cx="536" cy="458"/>
          </a:xfrm>
        </p:grpSpPr>
        <p:sp>
          <p:nvSpPr>
            <p:cNvPr id="7250" name="AutoShape 26"/>
            <p:cNvSpPr>
              <a:spLocks noChangeArrowheads="1"/>
            </p:cNvSpPr>
            <p:nvPr/>
          </p:nvSpPr>
          <p:spPr bwMode="auto">
            <a:xfrm>
              <a:off x="4654" y="2931"/>
              <a:ext cx="536" cy="458"/>
            </a:xfrm>
            <a:prstGeom prst="cube">
              <a:avLst>
                <a:gd name="adj" fmla="val 13069"/>
              </a:avLst>
            </a:prstGeom>
            <a:solidFill>
              <a:srgbClr val="FFCCFF"/>
            </a:solidFill>
            <a:ln w="9525">
              <a:solidFill>
                <a:schemeClr val="tx1"/>
              </a:solidFill>
              <a:miter lim="800000"/>
              <a:headEnd/>
              <a:tailEnd/>
            </a:ln>
          </p:spPr>
          <p:txBody>
            <a:bodyPr wrap="none" anchor="ctr"/>
            <a:lstStyle/>
            <a:p>
              <a:endParaRPr lang="zh-CN" altLang="en-US"/>
            </a:p>
          </p:txBody>
        </p:sp>
        <p:sp>
          <p:nvSpPr>
            <p:cNvPr id="7251" name="Rectangle 27"/>
            <p:cNvSpPr>
              <a:spLocks noChangeArrowheads="1"/>
            </p:cNvSpPr>
            <p:nvPr/>
          </p:nvSpPr>
          <p:spPr bwMode="auto">
            <a:xfrm>
              <a:off x="4699" y="3068"/>
              <a:ext cx="446" cy="229"/>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a:solidFill>
                    <a:srgbClr val="333399"/>
                  </a:solidFill>
                  <a:latin typeface="Times New Roman" pitchFamily="18" charset="0"/>
                  <a:ea typeface="黑体" pitchFamily="2" charset="-122"/>
                </a:rPr>
                <a:t>终点</a:t>
              </a:r>
            </a:p>
          </p:txBody>
        </p:sp>
      </p:grpSp>
      <p:grpSp>
        <p:nvGrpSpPr>
          <p:cNvPr id="10" name="Group 28"/>
          <p:cNvGrpSpPr>
            <a:grpSpLocks/>
          </p:cNvGrpSpPr>
          <p:nvPr/>
        </p:nvGrpSpPr>
        <p:grpSpPr bwMode="auto">
          <a:xfrm>
            <a:off x="2022475" y="4005263"/>
            <a:ext cx="922338" cy="727075"/>
            <a:chOff x="1228" y="2931"/>
            <a:chExt cx="581" cy="458"/>
          </a:xfrm>
        </p:grpSpPr>
        <p:sp>
          <p:nvSpPr>
            <p:cNvPr id="7248" name="AutoShape 29"/>
            <p:cNvSpPr>
              <a:spLocks noChangeArrowheads="1"/>
            </p:cNvSpPr>
            <p:nvPr/>
          </p:nvSpPr>
          <p:spPr bwMode="auto">
            <a:xfrm>
              <a:off x="1256" y="2931"/>
              <a:ext cx="537" cy="458"/>
            </a:xfrm>
            <a:prstGeom prst="cube">
              <a:avLst>
                <a:gd name="adj" fmla="val 13069"/>
              </a:avLst>
            </a:prstGeom>
            <a:solidFill>
              <a:srgbClr val="FFFF66"/>
            </a:solidFill>
            <a:ln w="9525">
              <a:solidFill>
                <a:schemeClr val="tx1"/>
              </a:solidFill>
              <a:miter lim="800000"/>
              <a:headEnd/>
              <a:tailEnd/>
            </a:ln>
          </p:spPr>
          <p:txBody>
            <a:bodyPr wrap="none" anchor="ctr"/>
            <a:lstStyle/>
            <a:p>
              <a:endParaRPr lang="zh-CN" altLang="en-US"/>
            </a:p>
          </p:txBody>
        </p:sp>
        <p:sp>
          <p:nvSpPr>
            <p:cNvPr id="7249" name="Rectangle 30"/>
            <p:cNvSpPr>
              <a:spLocks noChangeArrowheads="1"/>
            </p:cNvSpPr>
            <p:nvPr/>
          </p:nvSpPr>
          <p:spPr bwMode="auto">
            <a:xfrm>
              <a:off x="1228" y="3068"/>
              <a:ext cx="581" cy="229"/>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a:solidFill>
                    <a:srgbClr val="333399"/>
                  </a:solidFill>
                  <a:latin typeface="Times New Roman" pitchFamily="18" charset="0"/>
                  <a:ea typeface="黑体" pitchFamily="2" charset="-122"/>
                </a:rPr>
                <a:t>发送器</a:t>
              </a:r>
            </a:p>
          </p:txBody>
        </p:sp>
      </p:grpSp>
      <p:grpSp>
        <p:nvGrpSpPr>
          <p:cNvPr id="11" name="Group 31"/>
          <p:cNvGrpSpPr>
            <a:grpSpLocks/>
          </p:cNvGrpSpPr>
          <p:nvPr/>
        </p:nvGrpSpPr>
        <p:grpSpPr bwMode="auto">
          <a:xfrm>
            <a:off x="6070600" y="4005263"/>
            <a:ext cx="922338" cy="727075"/>
            <a:chOff x="3778" y="2931"/>
            <a:chExt cx="581" cy="458"/>
          </a:xfrm>
        </p:grpSpPr>
        <p:sp>
          <p:nvSpPr>
            <p:cNvPr id="7246" name="AutoShape 32"/>
            <p:cNvSpPr>
              <a:spLocks noChangeArrowheads="1"/>
            </p:cNvSpPr>
            <p:nvPr/>
          </p:nvSpPr>
          <p:spPr bwMode="auto">
            <a:xfrm>
              <a:off x="3805" y="2931"/>
              <a:ext cx="535" cy="458"/>
            </a:xfrm>
            <a:prstGeom prst="cube">
              <a:avLst>
                <a:gd name="adj" fmla="val 13069"/>
              </a:avLst>
            </a:prstGeom>
            <a:solidFill>
              <a:srgbClr val="FFCCFF"/>
            </a:solidFill>
            <a:ln w="9525">
              <a:solidFill>
                <a:schemeClr val="tx1"/>
              </a:solidFill>
              <a:miter lim="800000"/>
              <a:headEnd/>
              <a:tailEnd/>
            </a:ln>
          </p:spPr>
          <p:txBody>
            <a:bodyPr wrap="none" anchor="ctr"/>
            <a:lstStyle/>
            <a:p>
              <a:endParaRPr lang="zh-CN" altLang="en-US"/>
            </a:p>
          </p:txBody>
        </p:sp>
        <p:sp>
          <p:nvSpPr>
            <p:cNvPr id="7247" name="Rectangle 33"/>
            <p:cNvSpPr>
              <a:spLocks noChangeArrowheads="1"/>
            </p:cNvSpPr>
            <p:nvPr/>
          </p:nvSpPr>
          <p:spPr bwMode="auto">
            <a:xfrm>
              <a:off x="3778" y="3059"/>
              <a:ext cx="581" cy="229"/>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a:solidFill>
                    <a:srgbClr val="333399"/>
                  </a:solidFill>
                  <a:latin typeface="Times New Roman" pitchFamily="18" charset="0"/>
                  <a:ea typeface="黑体" pitchFamily="2" charset="-122"/>
                </a:rPr>
                <a:t>接收器</a:t>
              </a:r>
            </a:p>
          </p:txBody>
        </p:sp>
      </p:grpSp>
      <p:sp>
        <p:nvSpPr>
          <p:cNvPr id="7180" name="Line 34"/>
          <p:cNvSpPr>
            <a:spLocks noChangeShapeType="1"/>
          </p:cNvSpPr>
          <p:nvPr/>
        </p:nvSpPr>
        <p:spPr bwMode="auto">
          <a:xfrm>
            <a:off x="2633663" y="2592388"/>
            <a:ext cx="3479800" cy="0"/>
          </a:xfrm>
          <a:prstGeom prst="line">
            <a:avLst/>
          </a:prstGeom>
          <a:noFill/>
          <a:ln w="28575">
            <a:solidFill>
              <a:srgbClr val="333399"/>
            </a:solidFill>
            <a:round/>
            <a:headEnd/>
            <a:tailEnd/>
          </a:ln>
        </p:spPr>
        <p:txBody>
          <a:bodyPr wrap="none" anchor="ctr"/>
          <a:lstStyle/>
          <a:p>
            <a:endParaRPr lang="zh-CN" altLang="en-US"/>
          </a:p>
        </p:txBody>
      </p:sp>
      <p:sp>
        <p:nvSpPr>
          <p:cNvPr id="7181" name="Line 35"/>
          <p:cNvSpPr>
            <a:spLocks noChangeShapeType="1"/>
          </p:cNvSpPr>
          <p:nvPr/>
        </p:nvSpPr>
        <p:spPr bwMode="auto">
          <a:xfrm>
            <a:off x="1428750" y="2592388"/>
            <a:ext cx="847725" cy="3175"/>
          </a:xfrm>
          <a:prstGeom prst="line">
            <a:avLst/>
          </a:prstGeom>
          <a:noFill/>
          <a:ln w="76200" cmpd="tri">
            <a:solidFill>
              <a:srgbClr val="333399"/>
            </a:solidFill>
            <a:round/>
            <a:headEnd/>
            <a:tailEnd/>
          </a:ln>
        </p:spPr>
        <p:txBody>
          <a:bodyPr wrap="none" anchor="ctr"/>
          <a:lstStyle/>
          <a:p>
            <a:endParaRPr lang="zh-CN" altLang="en-US"/>
          </a:p>
        </p:txBody>
      </p:sp>
      <p:sp>
        <p:nvSpPr>
          <p:cNvPr id="7182" name="Rectangle 36"/>
          <p:cNvSpPr>
            <a:spLocks noChangeArrowheads="1"/>
          </p:cNvSpPr>
          <p:nvPr/>
        </p:nvSpPr>
        <p:spPr bwMode="auto">
          <a:xfrm>
            <a:off x="1765300" y="2809875"/>
            <a:ext cx="1354138" cy="36353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a:solidFill>
                  <a:srgbClr val="333399"/>
                </a:solidFill>
                <a:ea typeface="黑体" pitchFamily="2" charset="-122"/>
              </a:rPr>
              <a:t>调制解调器</a:t>
            </a:r>
          </a:p>
        </p:txBody>
      </p:sp>
      <p:sp>
        <p:nvSpPr>
          <p:cNvPr id="7183" name="Line 37"/>
          <p:cNvSpPr>
            <a:spLocks noChangeShapeType="1"/>
          </p:cNvSpPr>
          <p:nvPr/>
        </p:nvSpPr>
        <p:spPr bwMode="auto">
          <a:xfrm>
            <a:off x="6680200" y="2592388"/>
            <a:ext cx="922338" cy="0"/>
          </a:xfrm>
          <a:prstGeom prst="line">
            <a:avLst/>
          </a:prstGeom>
          <a:noFill/>
          <a:ln w="76200" cmpd="tri">
            <a:solidFill>
              <a:srgbClr val="333399"/>
            </a:solidFill>
            <a:round/>
            <a:headEnd/>
            <a:tailEnd/>
          </a:ln>
        </p:spPr>
        <p:txBody>
          <a:bodyPr wrap="none" anchor="ctr"/>
          <a:lstStyle/>
          <a:p>
            <a:endParaRPr lang="zh-CN" altLang="en-US"/>
          </a:p>
        </p:txBody>
      </p:sp>
      <p:grpSp>
        <p:nvGrpSpPr>
          <p:cNvPr id="12" name="Group 38"/>
          <p:cNvGrpSpPr>
            <a:grpSpLocks/>
          </p:cNvGrpSpPr>
          <p:nvPr/>
        </p:nvGrpSpPr>
        <p:grpSpPr bwMode="auto">
          <a:xfrm>
            <a:off x="3708400" y="2060575"/>
            <a:ext cx="1582738" cy="1009650"/>
            <a:chOff x="385" y="2795"/>
            <a:chExt cx="1769" cy="816"/>
          </a:xfrm>
        </p:grpSpPr>
        <p:sp>
          <p:nvSpPr>
            <p:cNvPr id="367655" name="Oval 39"/>
            <p:cNvSpPr>
              <a:spLocks noChangeArrowheads="1"/>
            </p:cNvSpPr>
            <p:nvPr/>
          </p:nvSpPr>
          <p:spPr bwMode="auto">
            <a:xfrm>
              <a:off x="1590" y="3061"/>
              <a:ext cx="554" cy="248"/>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宋体" pitchFamily="2" charset="-122"/>
              </a:endParaRPr>
            </a:p>
          </p:txBody>
        </p:sp>
        <p:sp>
          <p:nvSpPr>
            <p:cNvPr id="367656" name="Oval 40"/>
            <p:cNvSpPr>
              <a:spLocks noChangeArrowheads="1"/>
            </p:cNvSpPr>
            <p:nvPr/>
          </p:nvSpPr>
          <p:spPr bwMode="auto">
            <a:xfrm>
              <a:off x="928" y="3274"/>
              <a:ext cx="884" cy="337"/>
            </a:xfrm>
            <a:prstGeom prst="ellipse">
              <a:avLst/>
            </a:prstGeom>
            <a:solidFill>
              <a:srgbClr val="DDDDDD"/>
            </a:solidFill>
            <a:ln w="9525">
              <a:noFill/>
              <a:round/>
              <a:headEnd/>
              <a:tailEnd/>
            </a:ln>
            <a:effectLst>
              <a:outerShdw dist="35921" dir="2700000" algn="ctr" rotWithShape="0">
                <a:schemeClr val="tx1"/>
              </a:outerShdw>
            </a:effectLst>
          </p:spPr>
          <p:txBody>
            <a:bodyPr/>
            <a:lstStyle/>
            <a:p>
              <a:pPr>
                <a:defRPr/>
              </a:pPr>
              <a:endParaRPr lang="zh-CN" altLang="en-US">
                <a:ea typeface="宋体" pitchFamily="2" charset="-122"/>
              </a:endParaRPr>
            </a:p>
          </p:txBody>
        </p:sp>
        <p:sp>
          <p:nvSpPr>
            <p:cNvPr id="367657" name="Oval 41"/>
            <p:cNvSpPr>
              <a:spLocks noChangeArrowheads="1"/>
            </p:cNvSpPr>
            <p:nvPr/>
          </p:nvSpPr>
          <p:spPr bwMode="auto">
            <a:xfrm>
              <a:off x="502" y="3204"/>
              <a:ext cx="586" cy="28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宋体" pitchFamily="2" charset="-122"/>
              </a:endParaRPr>
            </a:p>
          </p:txBody>
        </p:sp>
        <p:sp>
          <p:nvSpPr>
            <p:cNvPr id="367658" name="Oval 42"/>
            <p:cNvSpPr>
              <a:spLocks noChangeArrowheads="1"/>
            </p:cNvSpPr>
            <p:nvPr/>
          </p:nvSpPr>
          <p:spPr bwMode="auto">
            <a:xfrm>
              <a:off x="385" y="3084"/>
              <a:ext cx="383" cy="257"/>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宋体" pitchFamily="2" charset="-122"/>
              </a:endParaRPr>
            </a:p>
          </p:txBody>
        </p:sp>
        <p:sp>
          <p:nvSpPr>
            <p:cNvPr id="367659" name="Oval 43"/>
            <p:cNvSpPr>
              <a:spLocks noChangeArrowheads="1"/>
            </p:cNvSpPr>
            <p:nvPr/>
          </p:nvSpPr>
          <p:spPr bwMode="auto">
            <a:xfrm>
              <a:off x="566" y="2884"/>
              <a:ext cx="577"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宋体" pitchFamily="2" charset="-122"/>
              </a:endParaRPr>
            </a:p>
          </p:txBody>
        </p:sp>
        <p:sp>
          <p:nvSpPr>
            <p:cNvPr id="367660" name="Oval 44"/>
            <p:cNvSpPr>
              <a:spLocks noChangeArrowheads="1"/>
            </p:cNvSpPr>
            <p:nvPr/>
          </p:nvSpPr>
          <p:spPr bwMode="auto">
            <a:xfrm>
              <a:off x="992" y="2795"/>
              <a:ext cx="758"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宋体" pitchFamily="2" charset="-122"/>
              </a:endParaRPr>
            </a:p>
          </p:txBody>
        </p:sp>
        <p:sp>
          <p:nvSpPr>
            <p:cNvPr id="367661" name="Oval 45"/>
            <p:cNvSpPr>
              <a:spLocks noChangeArrowheads="1"/>
            </p:cNvSpPr>
            <p:nvPr/>
          </p:nvSpPr>
          <p:spPr bwMode="auto">
            <a:xfrm>
              <a:off x="1505" y="2891"/>
              <a:ext cx="554" cy="248"/>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宋体" pitchFamily="2" charset="-122"/>
              </a:endParaRPr>
            </a:p>
          </p:txBody>
        </p:sp>
        <p:sp>
          <p:nvSpPr>
            <p:cNvPr id="367662" name="Oval 46"/>
            <p:cNvSpPr>
              <a:spLocks noChangeArrowheads="1"/>
            </p:cNvSpPr>
            <p:nvPr/>
          </p:nvSpPr>
          <p:spPr bwMode="auto">
            <a:xfrm>
              <a:off x="704" y="2987"/>
              <a:ext cx="1141" cy="417"/>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宋体" pitchFamily="2" charset="-122"/>
              </a:endParaRPr>
            </a:p>
          </p:txBody>
        </p:sp>
        <p:sp>
          <p:nvSpPr>
            <p:cNvPr id="367663" name="Oval 47"/>
            <p:cNvSpPr>
              <a:spLocks noChangeArrowheads="1"/>
            </p:cNvSpPr>
            <p:nvPr/>
          </p:nvSpPr>
          <p:spPr bwMode="auto">
            <a:xfrm rot="1336630">
              <a:off x="1474" y="3067"/>
              <a:ext cx="555" cy="417"/>
            </a:xfrm>
            <a:prstGeom prst="ellipse">
              <a:avLst/>
            </a:prstGeom>
            <a:solidFill>
              <a:srgbClr val="DDDDDD"/>
            </a:solidFill>
            <a:ln w="9525">
              <a:noFill/>
              <a:round/>
              <a:headEnd/>
              <a:tailEnd/>
            </a:ln>
            <a:effectLst>
              <a:outerShdw dist="40161" dir="4293903" algn="ctr" rotWithShape="0">
                <a:schemeClr val="tx1"/>
              </a:outerShdw>
            </a:effectLst>
          </p:spPr>
          <p:txBody>
            <a:bodyPr/>
            <a:lstStyle/>
            <a:p>
              <a:pPr>
                <a:defRPr/>
              </a:pPr>
              <a:endParaRPr lang="zh-CN" altLang="en-US">
                <a:ea typeface="宋体" pitchFamily="2" charset="-122"/>
              </a:endParaRPr>
            </a:p>
          </p:txBody>
        </p:sp>
        <p:sp>
          <p:nvSpPr>
            <p:cNvPr id="367664" name="Oval 48"/>
            <p:cNvSpPr>
              <a:spLocks noChangeArrowheads="1"/>
            </p:cNvSpPr>
            <p:nvPr/>
          </p:nvSpPr>
          <p:spPr bwMode="auto">
            <a:xfrm>
              <a:off x="1004" y="2810"/>
              <a:ext cx="756" cy="322"/>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宋体" pitchFamily="2" charset="-122"/>
              </a:endParaRPr>
            </a:p>
          </p:txBody>
        </p:sp>
        <p:sp>
          <p:nvSpPr>
            <p:cNvPr id="367665" name="Oval 49"/>
            <p:cNvSpPr>
              <a:spLocks noChangeArrowheads="1"/>
            </p:cNvSpPr>
            <p:nvPr/>
          </p:nvSpPr>
          <p:spPr bwMode="auto">
            <a:xfrm>
              <a:off x="577" y="2899"/>
              <a:ext cx="575" cy="319"/>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宋体" pitchFamily="2" charset="-122"/>
              </a:endParaRPr>
            </a:p>
          </p:txBody>
        </p:sp>
        <p:sp>
          <p:nvSpPr>
            <p:cNvPr id="367666" name="Oval 50"/>
            <p:cNvSpPr>
              <a:spLocks noChangeArrowheads="1"/>
            </p:cNvSpPr>
            <p:nvPr/>
          </p:nvSpPr>
          <p:spPr bwMode="auto">
            <a:xfrm>
              <a:off x="396" y="3100"/>
              <a:ext cx="383" cy="255"/>
            </a:xfrm>
            <a:prstGeom prst="ellipse">
              <a:avLst/>
            </a:prstGeom>
            <a:solidFill>
              <a:srgbClr val="DDDDDD"/>
            </a:solidFill>
            <a:ln w="9525">
              <a:noFill/>
              <a:round/>
              <a:headEnd/>
              <a:tailEnd/>
            </a:ln>
            <a:effectLst>
              <a:outerShdw dist="63500" dir="3187806" algn="ctr" rotWithShape="0">
                <a:schemeClr val="tx1"/>
              </a:outerShdw>
            </a:effectLst>
          </p:spPr>
          <p:txBody>
            <a:bodyPr/>
            <a:lstStyle/>
            <a:p>
              <a:pPr>
                <a:defRPr/>
              </a:pPr>
              <a:endParaRPr lang="zh-CN" altLang="en-US">
                <a:ea typeface="宋体" pitchFamily="2" charset="-122"/>
              </a:endParaRPr>
            </a:p>
          </p:txBody>
        </p:sp>
        <p:sp>
          <p:nvSpPr>
            <p:cNvPr id="367667" name="Oval 51"/>
            <p:cNvSpPr>
              <a:spLocks noChangeArrowheads="1"/>
            </p:cNvSpPr>
            <p:nvPr/>
          </p:nvSpPr>
          <p:spPr bwMode="auto">
            <a:xfrm>
              <a:off x="1515" y="2908"/>
              <a:ext cx="554" cy="248"/>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宋体" pitchFamily="2" charset="-122"/>
              </a:endParaRPr>
            </a:p>
          </p:txBody>
        </p:sp>
        <p:sp>
          <p:nvSpPr>
            <p:cNvPr id="367668" name="Oval 52"/>
            <p:cNvSpPr>
              <a:spLocks noChangeArrowheads="1"/>
            </p:cNvSpPr>
            <p:nvPr/>
          </p:nvSpPr>
          <p:spPr bwMode="auto">
            <a:xfrm>
              <a:off x="1599" y="3075"/>
              <a:ext cx="555" cy="249"/>
            </a:xfrm>
            <a:prstGeom prst="ellipse">
              <a:avLst/>
            </a:prstGeom>
            <a:solidFill>
              <a:srgbClr val="DDDDDD"/>
            </a:solidFill>
            <a:ln w="9525">
              <a:noFill/>
              <a:round/>
              <a:headEnd/>
              <a:tailEnd/>
            </a:ln>
            <a:effectLst>
              <a:outerShdw dist="35921" dir="2700000" algn="ctr" rotWithShape="0">
                <a:schemeClr val="tx1"/>
              </a:outerShdw>
            </a:effectLst>
          </p:spPr>
          <p:txBody>
            <a:bodyPr/>
            <a:lstStyle/>
            <a:p>
              <a:pPr>
                <a:defRPr/>
              </a:pPr>
              <a:endParaRPr lang="zh-CN" altLang="en-US">
                <a:ea typeface="宋体" pitchFamily="2" charset="-122"/>
              </a:endParaRPr>
            </a:p>
          </p:txBody>
        </p:sp>
        <p:sp>
          <p:nvSpPr>
            <p:cNvPr id="367669" name="Oval 53"/>
            <p:cNvSpPr>
              <a:spLocks noChangeArrowheads="1"/>
            </p:cNvSpPr>
            <p:nvPr/>
          </p:nvSpPr>
          <p:spPr bwMode="auto">
            <a:xfrm>
              <a:off x="715" y="3003"/>
              <a:ext cx="1141" cy="417"/>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ea typeface="宋体" pitchFamily="2" charset="-122"/>
              </a:endParaRPr>
            </a:p>
          </p:txBody>
        </p:sp>
        <p:sp>
          <p:nvSpPr>
            <p:cNvPr id="367670" name="Oval 54"/>
            <p:cNvSpPr>
              <a:spLocks noChangeArrowheads="1"/>
            </p:cNvSpPr>
            <p:nvPr/>
          </p:nvSpPr>
          <p:spPr bwMode="auto">
            <a:xfrm>
              <a:off x="513" y="3218"/>
              <a:ext cx="586" cy="282"/>
            </a:xfrm>
            <a:prstGeom prst="ellipse">
              <a:avLst/>
            </a:prstGeom>
            <a:solidFill>
              <a:srgbClr val="DDDDDD"/>
            </a:solidFill>
            <a:ln w="9525">
              <a:noFill/>
              <a:round/>
              <a:headEnd/>
              <a:tailEnd/>
            </a:ln>
            <a:effectLst>
              <a:outerShdw dist="113592" dir="20006097" algn="ctr" rotWithShape="0">
                <a:schemeClr val="tx1"/>
              </a:outerShdw>
            </a:effectLst>
          </p:spPr>
          <p:txBody>
            <a:bodyPr/>
            <a:lstStyle/>
            <a:p>
              <a:pPr>
                <a:defRPr/>
              </a:pPr>
              <a:endParaRPr lang="zh-CN" altLang="en-US">
                <a:ea typeface="宋体" pitchFamily="2" charset="-122"/>
              </a:endParaRPr>
            </a:p>
          </p:txBody>
        </p:sp>
        <p:sp>
          <p:nvSpPr>
            <p:cNvPr id="7245" name="Freeform 55"/>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cap="flat" cmpd="sng">
              <a:noFill/>
              <a:prstDash val="solid"/>
              <a:round/>
              <a:headEnd/>
              <a:tailEnd/>
            </a:ln>
          </p:spPr>
          <p:txBody>
            <a:bodyPr/>
            <a:lstStyle/>
            <a:p>
              <a:endParaRPr lang="zh-CN" altLang="en-US"/>
            </a:p>
          </p:txBody>
        </p:sp>
      </p:grpSp>
      <p:sp>
        <p:nvSpPr>
          <p:cNvPr id="7185" name="Rectangle 56"/>
          <p:cNvSpPr>
            <a:spLocks noChangeArrowheads="1"/>
          </p:cNvSpPr>
          <p:nvPr/>
        </p:nvSpPr>
        <p:spPr bwMode="auto">
          <a:xfrm>
            <a:off x="757238" y="2882900"/>
            <a:ext cx="869950" cy="363538"/>
          </a:xfrm>
          <a:prstGeom prst="rect">
            <a:avLst/>
          </a:prstGeom>
          <a:noFill/>
          <a:ln w="12700">
            <a:noFill/>
            <a:miter lim="800000"/>
            <a:headEnd/>
            <a:tailEnd/>
          </a:ln>
        </p:spPr>
        <p:txBody>
          <a:bodyPr lIns="90488" tIns="44450" rIns="90488" bIns="44450">
            <a:spAutoFit/>
          </a:bodyPr>
          <a:lstStyle/>
          <a:p>
            <a:pPr defTabSz="762000" eaLnBrk="0" hangingPunct="0"/>
            <a:r>
              <a:rPr kumimoji="1" lang="en-US" altLang="zh-CN">
                <a:solidFill>
                  <a:srgbClr val="333399"/>
                </a:solidFill>
                <a:ea typeface="黑体" pitchFamily="2" charset="-122"/>
              </a:rPr>
              <a:t>PC </a:t>
            </a:r>
            <a:r>
              <a:rPr kumimoji="1" lang="zh-CN" altLang="en-US">
                <a:solidFill>
                  <a:srgbClr val="333399"/>
                </a:solidFill>
                <a:ea typeface="黑体" pitchFamily="2" charset="-122"/>
              </a:rPr>
              <a:t>机</a:t>
            </a:r>
          </a:p>
        </p:txBody>
      </p:sp>
      <p:sp>
        <p:nvSpPr>
          <p:cNvPr id="7186" name="Rectangle 57"/>
          <p:cNvSpPr>
            <a:spLocks noChangeArrowheads="1"/>
          </p:cNvSpPr>
          <p:nvPr/>
        </p:nvSpPr>
        <p:spPr bwMode="auto">
          <a:xfrm>
            <a:off x="3884613" y="2417763"/>
            <a:ext cx="1323975" cy="36353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a:solidFill>
                  <a:srgbClr val="333399"/>
                </a:solidFill>
                <a:latin typeface="Times New Roman" pitchFamily="18" charset="0"/>
                <a:ea typeface="黑体" pitchFamily="2" charset="-122"/>
              </a:rPr>
              <a:t>公用电话网</a:t>
            </a:r>
          </a:p>
        </p:txBody>
      </p:sp>
      <p:pic>
        <p:nvPicPr>
          <p:cNvPr id="7187" name="Picture 58"/>
          <p:cNvPicPr>
            <a:picLocks noChangeArrowheads="1"/>
          </p:cNvPicPr>
          <p:nvPr/>
        </p:nvPicPr>
        <p:blipFill>
          <a:blip r:embed="rId2" cstate="print"/>
          <a:srcRect/>
          <a:stretch>
            <a:fillRect/>
          </a:stretch>
        </p:blipFill>
        <p:spPr bwMode="auto">
          <a:xfrm>
            <a:off x="2066925" y="2354263"/>
            <a:ext cx="852488" cy="528637"/>
          </a:xfrm>
          <a:prstGeom prst="rect">
            <a:avLst/>
          </a:prstGeom>
          <a:noFill/>
          <a:ln w="9525">
            <a:noFill/>
            <a:miter lim="800000"/>
            <a:headEnd/>
            <a:tailEnd/>
          </a:ln>
        </p:spPr>
      </p:pic>
      <p:pic>
        <p:nvPicPr>
          <p:cNvPr id="7188" name="Picture 59"/>
          <p:cNvPicPr>
            <a:picLocks noChangeArrowheads="1"/>
          </p:cNvPicPr>
          <p:nvPr/>
        </p:nvPicPr>
        <p:blipFill>
          <a:blip r:embed="rId3" cstate="print"/>
          <a:srcRect/>
          <a:stretch>
            <a:fillRect/>
          </a:stretch>
        </p:blipFill>
        <p:spPr bwMode="auto">
          <a:xfrm>
            <a:off x="862013" y="2208213"/>
            <a:ext cx="708025" cy="669925"/>
          </a:xfrm>
          <a:prstGeom prst="rect">
            <a:avLst/>
          </a:prstGeom>
          <a:noFill/>
          <a:ln w="12699">
            <a:noFill/>
            <a:miter lim="800000"/>
            <a:headEnd/>
            <a:tailEnd/>
          </a:ln>
        </p:spPr>
      </p:pic>
      <p:sp>
        <p:nvSpPr>
          <p:cNvPr id="7189" name="Rectangle 60"/>
          <p:cNvSpPr>
            <a:spLocks noChangeArrowheads="1"/>
          </p:cNvSpPr>
          <p:nvPr/>
        </p:nvSpPr>
        <p:spPr bwMode="auto">
          <a:xfrm>
            <a:off x="5757863" y="2838450"/>
            <a:ext cx="1347787" cy="36353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a:solidFill>
                  <a:srgbClr val="333399"/>
                </a:solidFill>
                <a:ea typeface="黑体" pitchFamily="2" charset="-122"/>
              </a:rPr>
              <a:t>调制解调器</a:t>
            </a:r>
          </a:p>
        </p:txBody>
      </p:sp>
      <p:grpSp>
        <p:nvGrpSpPr>
          <p:cNvPr id="13" name="Group 61"/>
          <p:cNvGrpSpPr>
            <a:grpSpLocks/>
          </p:cNvGrpSpPr>
          <p:nvPr/>
        </p:nvGrpSpPr>
        <p:grpSpPr bwMode="auto">
          <a:xfrm>
            <a:off x="2847975" y="2159000"/>
            <a:ext cx="652463" cy="339725"/>
            <a:chOff x="2315" y="3965"/>
            <a:chExt cx="496" cy="254"/>
          </a:xfrm>
        </p:grpSpPr>
        <p:sp>
          <p:nvSpPr>
            <p:cNvPr id="7225" name="Freeform 62"/>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52"/>
                <a:gd name="T115" fmla="*/ 0 h 535"/>
                <a:gd name="T116" fmla="*/ 552 w 552"/>
                <a:gd name="T117" fmla="*/ 535 h 53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p:spPr>
          <p:txBody>
            <a:bodyPr/>
            <a:lstStyle/>
            <a:p>
              <a:endParaRPr lang="zh-CN" altLang="en-US"/>
            </a:p>
          </p:txBody>
        </p:sp>
        <p:sp>
          <p:nvSpPr>
            <p:cNvPr id="7226" name="Freeform 63"/>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43"/>
                <a:gd name="T130" fmla="*/ 0 h 1524"/>
                <a:gd name="T131" fmla="*/ 943 w 943"/>
                <a:gd name="T132" fmla="*/ 1524 h 15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p:spPr>
          <p:txBody>
            <a:bodyPr/>
            <a:lstStyle/>
            <a:p>
              <a:endParaRPr lang="zh-CN" altLang="en-US"/>
            </a:p>
          </p:txBody>
        </p:sp>
        <p:sp>
          <p:nvSpPr>
            <p:cNvPr id="7227" name="Freeform 64"/>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51"/>
                <a:gd name="T115" fmla="*/ 0 h 535"/>
                <a:gd name="T116" fmla="*/ 551 w 551"/>
                <a:gd name="T117" fmla="*/ 535 h 53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p:spPr>
          <p:txBody>
            <a:bodyPr/>
            <a:lstStyle/>
            <a:p>
              <a:endParaRPr lang="zh-CN" altLang="en-US"/>
            </a:p>
          </p:txBody>
        </p:sp>
        <p:sp>
          <p:nvSpPr>
            <p:cNvPr id="7228" name="Freeform 65"/>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43"/>
                <a:gd name="T130" fmla="*/ 0 h 1524"/>
                <a:gd name="T131" fmla="*/ 943 w 943"/>
                <a:gd name="T132" fmla="*/ 1524 h 15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p:spPr>
          <p:txBody>
            <a:bodyPr/>
            <a:lstStyle/>
            <a:p>
              <a:endParaRPr lang="zh-CN" altLang="en-US"/>
            </a:p>
          </p:txBody>
        </p:sp>
      </p:grpSp>
      <p:sp>
        <p:nvSpPr>
          <p:cNvPr id="7191" name="Freeform 66"/>
          <p:cNvSpPr>
            <a:spLocks/>
          </p:cNvSpPr>
          <p:nvPr/>
        </p:nvSpPr>
        <p:spPr bwMode="auto">
          <a:xfrm>
            <a:off x="1538288" y="2260600"/>
            <a:ext cx="74136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288"/>
              <a:gd name="T44" fmla="*/ 672 w 672"/>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p:spPr>
        <p:txBody>
          <a:bodyPr/>
          <a:lstStyle/>
          <a:p>
            <a:endParaRPr lang="zh-CN" altLang="en-US"/>
          </a:p>
        </p:txBody>
      </p:sp>
      <p:sp>
        <p:nvSpPr>
          <p:cNvPr id="7192" name="Rectangle 67"/>
          <p:cNvSpPr>
            <a:spLocks noChangeArrowheads="1"/>
          </p:cNvSpPr>
          <p:nvPr/>
        </p:nvSpPr>
        <p:spPr bwMode="auto">
          <a:xfrm>
            <a:off x="1260475" y="1773238"/>
            <a:ext cx="1450975" cy="363537"/>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a:solidFill>
                  <a:srgbClr val="333399"/>
                </a:solidFill>
                <a:ea typeface="黑体" pitchFamily="2" charset="-122"/>
              </a:rPr>
              <a:t>数字比特流</a:t>
            </a:r>
          </a:p>
        </p:txBody>
      </p:sp>
      <p:sp>
        <p:nvSpPr>
          <p:cNvPr id="7193" name="Rectangle 68"/>
          <p:cNvSpPr>
            <a:spLocks noChangeArrowheads="1"/>
          </p:cNvSpPr>
          <p:nvPr/>
        </p:nvSpPr>
        <p:spPr bwMode="auto">
          <a:xfrm>
            <a:off x="6537325" y="1773238"/>
            <a:ext cx="1420813" cy="363537"/>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a:solidFill>
                  <a:srgbClr val="333399"/>
                </a:solidFill>
                <a:ea typeface="黑体" pitchFamily="2" charset="-122"/>
              </a:rPr>
              <a:t>数字比特流</a:t>
            </a:r>
          </a:p>
        </p:txBody>
      </p:sp>
      <p:sp>
        <p:nvSpPr>
          <p:cNvPr id="7194" name="Rectangle 69"/>
          <p:cNvSpPr>
            <a:spLocks noChangeArrowheads="1"/>
          </p:cNvSpPr>
          <p:nvPr/>
        </p:nvSpPr>
        <p:spPr bwMode="auto">
          <a:xfrm>
            <a:off x="2700338" y="1773238"/>
            <a:ext cx="1204912" cy="363537"/>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a:solidFill>
                  <a:srgbClr val="333399"/>
                </a:solidFill>
                <a:ea typeface="黑体" pitchFamily="2" charset="-122"/>
              </a:rPr>
              <a:t>模拟信号</a:t>
            </a:r>
          </a:p>
        </p:txBody>
      </p:sp>
      <p:sp>
        <p:nvSpPr>
          <p:cNvPr id="7195" name="Rectangle 70"/>
          <p:cNvSpPr>
            <a:spLocks noChangeArrowheads="1"/>
          </p:cNvSpPr>
          <p:nvPr/>
        </p:nvSpPr>
        <p:spPr bwMode="auto">
          <a:xfrm>
            <a:off x="5297488" y="1773238"/>
            <a:ext cx="1219200" cy="363537"/>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a:solidFill>
                  <a:srgbClr val="333399"/>
                </a:solidFill>
                <a:ea typeface="黑体" pitchFamily="2" charset="-122"/>
              </a:rPr>
              <a:t>模拟信号 </a:t>
            </a:r>
          </a:p>
        </p:txBody>
      </p:sp>
      <p:sp>
        <p:nvSpPr>
          <p:cNvPr id="7196" name="Rectangle 71"/>
          <p:cNvSpPr>
            <a:spLocks noChangeArrowheads="1"/>
          </p:cNvSpPr>
          <p:nvPr/>
        </p:nvSpPr>
        <p:spPr bwMode="auto">
          <a:xfrm>
            <a:off x="365125" y="1773238"/>
            <a:ext cx="709613" cy="638175"/>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a:solidFill>
                  <a:srgbClr val="333399"/>
                </a:solidFill>
                <a:ea typeface="黑体" pitchFamily="2" charset="-122"/>
              </a:rPr>
              <a:t>输入</a:t>
            </a:r>
          </a:p>
          <a:p>
            <a:pPr defTabSz="762000" eaLnBrk="0" hangingPunct="0"/>
            <a:r>
              <a:rPr kumimoji="1" lang="zh-CN" altLang="en-US">
                <a:solidFill>
                  <a:srgbClr val="333399"/>
                </a:solidFill>
                <a:ea typeface="黑体" pitchFamily="2" charset="-122"/>
              </a:rPr>
              <a:t>汉字</a:t>
            </a:r>
          </a:p>
        </p:txBody>
      </p:sp>
      <p:sp>
        <p:nvSpPr>
          <p:cNvPr id="7197" name="Rectangle 72"/>
          <p:cNvSpPr>
            <a:spLocks noChangeArrowheads="1"/>
          </p:cNvSpPr>
          <p:nvPr/>
        </p:nvSpPr>
        <p:spPr bwMode="auto">
          <a:xfrm>
            <a:off x="8099425" y="1773238"/>
            <a:ext cx="709613" cy="638175"/>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a:solidFill>
                  <a:srgbClr val="333399"/>
                </a:solidFill>
                <a:ea typeface="黑体" pitchFamily="2" charset="-122"/>
              </a:rPr>
              <a:t>显示</a:t>
            </a:r>
          </a:p>
          <a:p>
            <a:pPr defTabSz="762000" eaLnBrk="0" hangingPunct="0"/>
            <a:r>
              <a:rPr kumimoji="1" lang="zh-CN" altLang="en-US">
                <a:solidFill>
                  <a:srgbClr val="333399"/>
                </a:solidFill>
                <a:ea typeface="黑体" pitchFamily="2" charset="-122"/>
              </a:rPr>
              <a:t>汉字</a:t>
            </a:r>
          </a:p>
        </p:txBody>
      </p:sp>
      <p:sp>
        <p:nvSpPr>
          <p:cNvPr id="7198" name="Freeform 73"/>
          <p:cNvSpPr>
            <a:spLocks/>
          </p:cNvSpPr>
          <p:nvPr/>
        </p:nvSpPr>
        <p:spPr bwMode="auto">
          <a:xfrm>
            <a:off x="6718300" y="2281238"/>
            <a:ext cx="742950"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288"/>
              <a:gd name="T44" fmla="*/ 672 w 672"/>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p:spPr>
        <p:txBody>
          <a:bodyPr/>
          <a:lstStyle/>
          <a:p>
            <a:endParaRPr lang="zh-CN" altLang="en-US"/>
          </a:p>
        </p:txBody>
      </p:sp>
      <p:grpSp>
        <p:nvGrpSpPr>
          <p:cNvPr id="14" name="Group 74"/>
          <p:cNvGrpSpPr>
            <a:grpSpLocks/>
          </p:cNvGrpSpPr>
          <p:nvPr/>
        </p:nvGrpSpPr>
        <p:grpSpPr bwMode="auto">
          <a:xfrm>
            <a:off x="5459413" y="2159000"/>
            <a:ext cx="654050" cy="339725"/>
            <a:chOff x="2315" y="3965"/>
            <a:chExt cx="496" cy="254"/>
          </a:xfrm>
        </p:grpSpPr>
        <p:sp>
          <p:nvSpPr>
            <p:cNvPr id="7221" name="Freeform 75"/>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52"/>
                <a:gd name="T115" fmla="*/ 0 h 535"/>
                <a:gd name="T116" fmla="*/ 552 w 552"/>
                <a:gd name="T117" fmla="*/ 535 h 53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p:spPr>
          <p:txBody>
            <a:bodyPr/>
            <a:lstStyle/>
            <a:p>
              <a:endParaRPr lang="zh-CN" altLang="en-US"/>
            </a:p>
          </p:txBody>
        </p:sp>
        <p:sp>
          <p:nvSpPr>
            <p:cNvPr id="7222" name="Freeform 76"/>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43"/>
                <a:gd name="T130" fmla="*/ 0 h 1524"/>
                <a:gd name="T131" fmla="*/ 943 w 943"/>
                <a:gd name="T132" fmla="*/ 1524 h 15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p:spPr>
          <p:txBody>
            <a:bodyPr/>
            <a:lstStyle/>
            <a:p>
              <a:endParaRPr lang="zh-CN" altLang="en-US"/>
            </a:p>
          </p:txBody>
        </p:sp>
        <p:sp>
          <p:nvSpPr>
            <p:cNvPr id="7223" name="Freeform 77"/>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51"/>
                <a:gd name="T115" fmla="*/ 0 h 535"/>
                <a:gd name="T116" fmla="*/ 551 w 551"/>
                <a:gd name="T117" fmla="*/ 535 h 53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p:spPr>
          <p:txBody>
            <a:bodyPr/>
            <a:lstStyle/>
            <a:p>
              <a:endParaRPr lang="zh-CN" altLang="en-US"/>
            </a:p>
          </p:txBody>
        </p:sp>
        <p:sp>
          <p:nvSpPr>
            <p:cNvPr id="7224" name="Freeform 78"/>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43"/>
                <a:gd name="T130" fmla="*/ 0 h 1524"/>
                <a:gd name="T131" fmla="*/ 943 w 943"/>
                <a:gd name="T132" fmla="*/ 1524 h 15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p:spPr>
          <p:txBody>
            <a:bodyPr/>
            <a:lstStyle/>
            <a:p>
              <a:endParaRPr lang="zh-CN" altLang="en-US"/>
            </a:p>
          </p:txBody>
        </p:sp>
      </p:grpSp>
      <p:grpSp>
        <p:nvGrpSpPr>
          <p:cNvPr id="15" name="Group 79"/>
          <p:cNvGrpSpPr>
            <a:grpSpLocks/>
          </p:cNvGrpSpPr>
          <p:nvPr/>
        </p:nvGrpSpPr>
        <p:grpSpPr bwMode="auto">
          <a:xfrm>
            <a:off x="576263" y="1352550"/>
            <a:ext cx="7735887" cy="363538"/>
            <a:chOff x="317" y="1260"/>
            <a:chExt cx="4873" cy="229"/>
          </a:xfrm>
        </p:grpSpPr>
        <p:sp>
          <p:nvSpPr>
            <p:cNvPr id="7219" name="Line 80"/>
            <p:cNvSpPr>
              <a:spLocks noChangeShapeType="1"/>
            </p:cNvSpPr>
            <p:nvPr/>
          </p:nvSpPr>
          <p:spPr bwMode="auto">
            <a:xfrm>
              <a:off x="317" y="1373"/>
              <a:ext cx="4873" cy="0"/>
            </a:xfrm>
            <a:prstGeom prst="line">
              <a:avLst/>
            </a:prstGeom>
            <a:noFill/>
            <a:ln w="28575">
              <a:solidFill>
                <a:schemeClr val="hlink"/>
              </a:solidFill>
              <a:round/>
              <a:headEnd type="triangle" w="med" len="med"/>
              <a:tailEnd type="triangle" w="med" len="med"/>
            </a:ln>
          </p:spPr>
          <p:txBody>
            <a:bodyPr/>
            <a:lstStyle/>
            <a:p>
              <a:endParaRPr lang="zh-CN" altLang="en-US"/>
            </a:p>
          </p:txBody>
        </p:sp>
        <p:sp>
          <p:nvSpPr>
            <p:cNvPr id="7220" name="Rectangle 81"/>
            <p:cNvSpPr>
              <a:spLocks noChangeArrowheads="1"/>
            </p:cNvSpPr>
            <p:nvPr/>
          </p:nvSpPr>
          <p:spPr bwMode="auto">
            <a:xfrm>
              <a:off x="2294" y="1260"/>
              <a:ext cx="994" cy="229"/>
            </a:xfrm>
            <a:prstGeom prst="rect">
              <a:avLst/>
            </a:prstGeom>
            <a:solidFill>
              <a:schemeClr val="bg1"/>
            </a:solidFill>
            <a:ln w="12700">
              <a:noFill/>
              <a:miter lim="800000"/>
              <a:headEnd/>
              <a:tailEnd/>
            </a:ln>
          </p:spPr>
          <p:txBody>
            <a:bodyPr lIns="90488" tIns="44450" rIns="90488" bIns="44450">
              <a:spAutoFit/>
            </a:bodyPr>
            <a:lstStyle/>
            <a:p>
              <a:pPr defTabSz="762000" eaLnBrk="0" hangingPunct="0"/>
              <a:r>
                <a:rPr kumimoji="1" lang="zh-CN" altLang="en-US" dirty="0">
                  <a:solidFill>
                    <a:schemeClr val="hlink"/>
                  </a:solidFill>
                  <a:ea typeface="黑体" pitchFamily="2" charset="-122"/>
                </a:rPr>
                <a:t>数据通信系统</a:t>
              </a:r>
            </a:p>
          </p:txBody>
        </p:sp>
      </p:grpSp>
      <p:grpSp>
        <p:nvGrpSpPr>
          <p:cNvPr id="16" name="Group 82"/>
          <p:cNvGrpSpPr>
            <a:grpSpLocks/>
          </p:cNvGrpSpPr>
          <p:nvPr/>
        </p:nvGrpSpPr>
        <p:grpSpPr bwMode="auto">
          <a:xfrm>
            <a:off x="506413" y="2671763"/>
            <a:ext cx="2838450" cy="1660525"/>
            <a:chOff x="273" y="2091"/>
            <a:chExt cx="1788" cy="1046"/>
          </a:xfrm>
        </p:grpSpPr>
        <p:sp>
          <p:nvSpPr>
            <p:cNvPr id="7215" name="Line 83"/>
            <p:cNvSpPr>
              <a:spLocks noChangeShapeType="1"/>
            </p:cNvSpPr>
            <p:nvPr/>
          </p:nvSpPr>
          <p:spPr bwMode="auto">
            <a:xfrm>
              <a:off x="2061" y="2091"/>
              <a:ext cx="0" cy="1046"/>
            </a:xfrm>
            <a:prstGeom prst="line">
              <a:avLst/>
            </a:prstGeom>
            <a:noFill/>
            <a:ln w="19050">
              <a:solidFill>
                <a:srgbClr val="333399"/>
              </a:solidFill>
              <a:prstDash val="dash"/>
              <a:round/>
              <a:headEnd type="none" w="sm" len="med"/>
              <a:tailEnd type="none" w="sm" len="med"/>
            </a:ln>
          </p:spPr>
          <p:txBody>
            <a:bodyPr/>
            <a:lstStyle/>
            <a:p>
              <a:endParaRPr lang="zh-CN" altLang="en-US"/>
            </a:p>
          </p:txBody>
        </p:sp>
        <p:grpSp>
          <p:nvGrpSpPr>
            <p:cNvPr id="17" name="Group 84"/>
            <p:cNvGrpSpPr>
              <a:grpSpLocks/>
            </p:cNvGrpSpPr>
            <p:nvPr/>
          </p:nvGrpSpPr>
          <p:grpSpPr bwMode="auto">
            <a:xfrm>
              <a:off x="273" y="2523"/>
              <a:ext cx="1788" cy="237"/>
              <a:chOff x="273" y="2523"/>
              <a:chExt cx="1788" cy="237"/>
            </a:xfrm>
          </p:grpSpPr>
          <p:sp>
            <p:nvSpPr>
              <p:cNvPr id="7217" name="Line 85"/>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p:spPr>
            <p:txBody>
              <a:bodyPr/>
              <a:lstStyle/>
              <a:p>
                <a:endParaRPr lang="zh-CN" altLang="en-US"/>
              </a:p>
            </p:txBody>
          </p:sp>
          <p:sp>
            <p:nvSpPr>
              <p:cNvPr id="7218" name="Rectangle 86"/>
              <p:cNvSpPr>
                <a:spLocks noChangeArrowheads="1"/>
              </p:cNvSpPr>
              <p:nvPr/>
            </p:nvSpPr>
            <p:spPr bwMode="auto">
              <a:xfrm>
                <a:off x="854" y="2523"/>
                <a:ext cx="620" cy="237"/>
              </a:xfrm>
              <a:prstGeom prst="rect">
                <a:avLst/>
              </a:prstGeom>
              <a:solidFill>
                <a:srgbClr val="FFFF66"/>
              </a:solidFill>
              <a:ln w="12700">
                <a:solidFill>
                  <a:srgbClr val="333399"/>
                </a:solidFill>
                <a:miter lim="800000"/>
                <a:headEnd/>
                <a:tailEnd/>
              </a:ln>
            </p:spPr>
            <p:txBody>
              <a:bodyPr lIns="90488" tIns="44450" rIns="90488" bIns="44450">
                <a:spAutoFit/>
              </a:bodyPr>
              <a:lstStyle/>
              <a:p>
                <a:pPr defTabSz="762000" eaLnBrk="0" hangingPunct="0"/>
                <a:r>
                  <a:rPr kumimoji="1" lang="zh-CN" altLang="en-US">
                    <a:solidFill>
                      <a:srgbClr val="333399"/>
                    </a:solidFill>
                    <a:latin typeface="Times New Roman" pitchFamily="18" charset="0"/>
                    <a:ea typeface="黑体" pitchFamily="2" charset="-122"/>
                  </a:rPr>
                  <a:t>源系统</a:t>
                </a:r>
              </a:p>
            </p:txBody>
          </p:sp>
        </p:grpSp>
      </p:grpSp>
      <p:grpSp>
        <p:nvGrpSpPr>
          <p:cNvPr id="18" name="Group 87"/>
          <p:cNvGrpSpPr>
            <a:grpSpLocks/>
          </p:cNvGrpSpPr>
          <p:nvPr/>
        </p:nvGrpSpPr>
        <p:grpSpPr bwMode="auto">
          <a:xfrm>
            <a:off x="5614988" y="3373438"/>
            <a:ext cx="2840037" cy="376237"/>
            <a:chOff x="3491" y="2533"/>
            <a:chExt cx="1789" cy="237"/>
          </a:xfrm>
        </p:grpSpPr>
        <p:sp>
          <p:nvSpPr>
            <p:cNvPr id="7213" name="Line 88"/>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p:spPr>
          <p:txBody>
            <a:bodyPr/>
            <a:lstStyle/>
            <a:p>
              <a:endParaRPr lang="zh-CN" altLang="en-US"/>
            </a:p>
          </p:txBody>
        </p:sp>
        <p:sp>
          <p:nvSpPr>
            <p:cNvPr id="7214" name="Rectangle 89"/>
            <p:cNvSpPr>
              <a:spLocks noChangeArrowheads="1"/>
            </p:cNvSpPr>
            <p:nvPr/>
          </p:nvSpPr>
          <p:spPr bwMode="auto">
            <a:xfrm>
              <a:off x="4028" y="2533"/>
              <a:ext cx="712" cy="237"/>
            </a:xfrm>
            <a:prstGeom prst="rect">
              <a:avLst/>
            </a:prstGeom>
            <a:solidFill>
              <a:srgbClr val="FFCCFF"/>
            </a:solidFill>
            <a:ln w="12700">
              <a:solidFill>
                <a:srgbClr val="333399"/>
              </a:solidFill>
              <a:miter lim="800000"/>
              <a:headEnd/>
              <a:tailEnd/>
            </a:ln>
          </p:spPr>
          <p:txBody>
            <a:bodyPr lIns="90488" tIns="44450" rIns="90488" bIns="44450">
              <a:spAutoFit/>
            </a:bodyPr>
            <a:lstStyle/>
            <a:p>
              <a:pPr defTabSz="762000" eaLnBrk="0" hangingPunct="0"/>
              <a:r>
                <a:rPr kumimoji="1" lang="zh-CN" altLang="en-US">
                  <a:solidFill>
                    <a:srgbClr val="333399"/>
                  </a:solidFill>
                  <a:latin typeface="Times New Roman" pitchFamily="18" charset="0"/>
                  <a:ea typeface="黑体" pitchFamily="2" charset="-122"/>
                </a:rPr>
                <a:t>目的系统</a:t>
              </a:r>
            </a:p>
          </p:txBody>
        </p:sp>
      </p:grpSp>
      <p:grpSp>
        <p:nvGrpSpPr>
          <p:cNvPr id="19" name="Group 90"/>
          <p:cNvGrpSpPr>
            <a:grpSpLocks/>
          </p:cNvGrpSpPr>
          <p:nvPr/>
        </p:nvGrpSpPr>
        <p:grpSpPr bwMode="auto">
          <a:xfrm>
            <a:off x="3344863" y="2643188"/>
            <a:ext cx="2270125" cy="1725612"/>
            <a:chOff x="2061" y="2073"/>
            <a:chExt cx="1430" cy="1087"/>
          </a:xfrm>
        </p:grpSpPr>
        <p:sp>
          <p:nvSpPr>
            <p:cNvPr id="7210" name="Line 91"/>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p:spPr>
          <p:txBody>
            <a:bodyPr/>
            <a:lstStyle/>
            <a:p>
              <a:endParaRPr lang="zh-CN" altLang="en-US"/>
            </a:p>
          </p:txBody>
        </p:sp>
        <p:sp>
          <p:nvSpPr>
            <p:cNvPr id="7211" name="Rectangle 92"/>
            <p:cNvSpPr>
              <a:spLocks noChangeArrowheads="1"/>
            </p:cNvSpPr>
            <p:nvPr/>
          </p:nvSpPr>
          <p:spPr bwMode="auto">
            <a:xfrm>
              <a:off x="2418" y="2533"/>
              <a:ext cx="734" cy="237"/>
            </a:xfrm>
            <a:prstGeom prst="rect">
              <a:avLst/>
            </a:prstGeom>
            <a:solidFill>
              <a:srgbClr val="CCFFFF"/>
            </a:solidFill>
            <a:ln w="12700">
              <a:solidFill>
                <a:srgbClr val="333399"/>
              </a:solidFill>
              <a:miter lim="800000"/>
              <a:headEnd/>
              <a:tailEnd/>
            </a:ln>
          </p:spPr>
          <p:txBody>
            <a:bodyPr lIns="90488" tIns="44450" rIns="90488" bIns="44450">
              <a:spAutoFit/>
            </a:bodyPr>
            <a:lstStyle/>
            <a:p>
              <a:pPr defTabSz="762000" eaLnBrk="0" hangingPunct="0"/>
              <a:r>
                <a:rPr kumimoji="1" lang="zh-CN" altLang="en-US">
                  <a:solidFill>
                    <a:srgbClr val="333399"/>
                  </a:solidFill>
                  <a:latin typeface="Times New Roman" pitchFamily="18" charset="0"/>
                  <a:ea typeface="黑体" pitchFamily="2" charset="-122"/>
                </a:rPr>
                <a:t>传输系统</a:t>
              </a:r>
            </a:p>
          </p:txBody>
        </p:sp>
        <p:sp>
          <p:nvSpPr>
            <p:cNvPr id="7212" name="Line 93"/>
            <p:cNvSpPr>
              <a:spLocks noChangeShapeType="1"/>
            </p:cNvSpPr>
            <p:nvPr/>
          </p:nvSpPr>
          <p:spPr bwMode="auto">
            <a:xfrm flipH="1">
              <a:off x="3486" y="2073"/>
              <a:ext cx="5" cy="1087"/>
            </a:xfrm>
            <a:prstGeom prst="line">
              <a:avLst/>
            </a:prstGeom>
            <a:noFill/>
            <a:ln w="19050">
              <a:solidFill>
                <a:srgbClr val="333399"/>
              </a:solidFill>
              <a:prstDash val="dash"/>
              <a:round/>
              <a:headEnd type="none" w="sm" len="med"/>
              <a:tailEnd type="none" w="sm" len="med"/>
            </a:ln>
          </p:spPr>
          <p:txBody>
            <a:bodyPr/>
            <a:lstStyle/>
            <a:p>
              <a:endParaRPr lang="zh-CN" altLang="en-US"/>
            </a:p>
          </p:txBody>
        </p:sp>
      </p:grpSp>
      <p:pic>
        <p:nvPicPr>
          <p:cNvPr id="7204" name="Picture 94"/>
          <p:cNvPicPr>
            <a:picLocks noChangeArrowheads="1"/>
          </p:cNvPicPr>
          <p:nvPr/>
        </p:nvPicPr>
        <p:blipFill>
          <a:blip r:embed="rId2" cstate="print"/>
          <a:srcRect/>
          <a:stretch>
            <a:fillRect/>
          </a:stretch>
        </p:blipFill>
        <p:spPr bwMode="auto">
          <a:xfrm>
            <a:off x="5970588" y="2405063"/>
            <a:ext cx="852487" cy="530225"/>
          </a:xfrm>
          <a:prstGeom prst="rect">
            <a:avLst/>
          </a:prstGeom>
          <a:noFill/>
          <a:ln w="9525">
            <a:noFill/>
            <a:miter lim="800000"/>
            <a:headEnd/>
            <a:tailEnd/>
          </a:ln>
        </p:spPr>
      </p:pic>
      <p:pic>
        <p:nvPicPr>
          <p:cNvPr id="7205" name="Picture 95"/>
          <p:cNvPicPr>
            <a:picLocks noChangeArrowheads="1"/>
          </p:cNvPicPr>
          <p:nvPr/>
        </p:nvPicPr>
        <p:blipFill>
          <a:blip r:embed="rId3" cstate="print"/>
          <a:srcRect/>
          <a:stretch>
            <a:fillRect/>
          </a:stretch>
        </p:blipFill>
        <p:spPr bwMode="auto">
          <a:xfrm>
            <a:off x="7461250" y="2208213"/>
            <a:ext cx="709613" cy="669925"/>
          </a:xfrm>
          <a:prstGeom prst="rect">
            <a:avLst/>
          </a:prstGeom>
          <a:noFill/>
          <a:ln w="12699">
            <a:noFill/>
            <a:miter lim="800000"/>
            <a:headEnd/>
            <a:tailEnd/>
          </a:ln>
        </p:spPr>
      </p:pic>
      <p:grpSp>
        <p:nvGrpSpPr>
          <p:cNvPr id="20" name="Group 96"/>
          <p:cNvGrpSpPr>
            <a:grpSpLocks/>
          </p:cNvGrpSpPr>
          <p:nvPr/>
        </p:nvGrpSpPr>
        <p:grpSpPr bwMode="auto">
          <a:xfrm>
            <a:off x="8277225" y="4368800"/>
            <a:ext cx="615950" cy="1262063"/>
            <a:chOff x="5168" y="3160"/>
            <a:chExt cx="388" cy="795"/>
          </a:xfrm>
        </p:grpSpPr>
        <p:sp>
          <p:nvSpPr>
            <p:cNvPr id="7208" name="Rectangle 97"/>
            <p:cNvSpPr>
              <a:spLocks noChangeArrowheads="1"/>
            </p:cNvSpPr>
            <p:nvPr/>
          </p:nvSpPr>
          <p:spPr bwMode="auto">
            <a:xfrm>
              <a:off x="5199" y="3207"/>
              <a:ext cx="357" cy="7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a:solidFill>
                    <a:srgbClr val="333399"/>
                  </a:solidFill>
                  <a:latin typeface="Times New Roman" pitchFamily="18" charset="0"/>
                  <a:ea typeface="黑体" pitchFamily="2" charset="-122"/>
                </a:rPr>
                <a:t>输出信息</a:t>
              </a:r>
            </a:p>
          </p:txBody>
        </p:sp>
        <p:sp>
          <p:nvSpPr>
            <p:cNvPr id="7209" name="Line 98"/>
            <p:cNvSpPr>
              <a:spLocks noChangeShapeType="1"/>
            </p:cNvSpPr>
            <p:nvPr/>
          </p:nvSpPr>
          <p:spPr bwMode="auto">
            <a:xfrm>
              <a:off x="5168" y="3160"/>
              <a:ext cx="335" cy="0"/>
            </a:xfrm>
            <a:prstGeom prst="line">
              <a:avLst/>
            </a:prstGeom>
            <a:noFill/>
            <a:ln w="38100">
              <a:solidFill>
                <a:srgbClr val="333399"/>
              </a:solidFill>
              <a:round/>
              <a:headEnd/>
              <a:tailEnd type="triangle" w="med" len="lg"/>
            </a:ln>
          </p:spPr>
          <p:txBody>
            <a:bodyPr/>
            <a:lstStyle/>
            <a:p>
              <a:endParaRPr lang="zh-CN" altLang="en-US"/>
            </a:p>
          </p:txBody>
        </p:sp>
      </p:grpSp>
      <p:sp>
        <p:nvSpPr>
          <p:cNvPr id="7207" name="Rectangle 99"/>
          <p:cNvSpPr>
            <a:spLocks noChangeArrowheads="1"/>
          </p:cNvSpPr>
          <p:nvPr/>
        </p:nvSpPr>
        <p:spPr bwMode="auto">
          <a:xfrm>
            <a:off x="7429500" y="2879725"/>
            <a:ext cx="815975" cy="363538"/>
          </a:xfrm>
          <a:prstGeom prst="rect">
            <a:avLst/>
          </a:prstGeom>
          <a:noFill/>
          <a:ln w="12700">
            <a:noFill/>
            <a:miter lim="800000"/>
            <a:headEnd/>
            <a:tailEnd/>
          </a:ln>
        </p:spPr>
        <p:txBody>
          <a:bodyPr lIns="90488" tIns="44450" rIns="90488" bIns="44450">
            <a:spAutoFit/>
          </a:bodyPr>
          <a:lstStyle/>
          <a:p>
            <a:pPr defTabSz="762000" eaLnBrk="0" hangingPunct="0"/>
            <a:r>
              <a:rPr kumimoji="1" lang="en-US" altLang="zh-CN">
                <a:solidFill>
                  <a:srgbClr val="333399"/>
                </a:solidFill>
                <a:ea typeface="黑体" pitchFamily="2" charset="-122"/>
              </a:rPr>
              <a:t>PC </a:t>
            </a:r>
            <a:r>
              <a:rPr kumimoji="1" lang="zh-CN" altLang="en-US">
                <a:solidFill>
                  <a:srgbClr val="333399"/>
                </a:solidFill>
                <a:ea typeface="黑体" pitchFamily="2" charset="-122"/>
              </a:rPr>
              <a:t>机</a:t>
            </a:r>
          </a:p>
        </p:txBody>
      </p:sp>
      <p:pic>
        <p:nvPicPr>
          <p:cNvPr id="98"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99" name="组合 14"/>
          <p:cNvGrpSpPr/>
          <p:nvPr/>
        </p:nvGrpSpPr>
        <p:grpSpPr>
          <a:xfrm>
            <a:off x="4874346" y="0"/>
            <a:ext cx="4269654" cy="430887"/>
            <a:chOff x="4874346" y="0"/>
            <a:chExt cx="4269654" cy="430887"/>
          </a:xfrm>
        </p:grpSpPr>
        <p:sp>
          <p:nvSpPr>
            <p:cNvPr id="100" name="TextBox 9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0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2" name="直接连接符 9"/>
          <p:cNvCxnSpPr/>
          <p:nvPr/>
        </p:nvCxnSpPr>
        <p:spPr>
          <a:xfrm>
            <a:off x="323528" y="764704"/>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0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4"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repeatCount="3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15"/>
                                        </p:tgtEl>
                                        <p:attrNameLst>
                                          <p:attrName>style.visibility</p:attrName>
                                        </p:attrNameLst>
                                      </p:cBhvr>
                                      <p:tavLst>
                                        <p:tav tm="0">
                                          <p:val>
                                            <p:strVal val="hidden"/>
                                          </p:val>
                                        </p:tav>
                                        <p:tav tm="50000">
                                          <p:val>
                                            <p:strVal val="visible"/>
                                          </p:val>
                                        </p:tav>
                                      </p:tavLst>
                                    </p:anim>
                                  </p:childTnLst>
                                </p:cTn>
                              </p:par>
                            </p:childTnLst>
                          </p:cTn>
                        </p:par>
                        <p:par>
                          <p:cTn id="10" fill="hold">
                            <p:stCondLst>
                              <p:cond delay="3000"/>
                            </p:stCondLst>
                            <p:childTnLst>
                              <p:par>
                                <p:cTn id="11" presetID="1"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par>
                          <p:cTn id="13" fill="hold">
                            <p:stCondLst>
                              <p:cond delay="3000"/>
                            </p:stCondLst>
                            <p:childTnLst>
                              <p:par>
                                <p:cTn id="14" presetID="35" presetClass="emph" presetSubtype="0" repeatCount="3000" fill="hold" nodeType="afterEffect">
                                  <p:stCondLst>
                                    <p:cond delay="0"/>
                                  </p:stCondLst>
                                  <p:childTnLst>
                                    <p:anim calcmode="discrete" valueType="str">
                                      <p:cBhvr>
                                        <p:cTn id="15"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16" fill="hold">
                            <p:stCondLst>
                              <p:cond delay="6000"/>
                            </p:stCondLst>
                            <p:childTnLst>
                              <p:par>
                                <p:cTn id="17" presetID="1"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par>
                          <p:cTn id="19" fill="hold">
                            <p:stCondLst>
                              <p:cond delay="6000"/>
                            </p:stCondLst>
                            <p:childTnLst>
                              <p:par>
                                <p:cTn id="20" presetID="35" presetClass="emph" presetSubtype="0" repeatCount="3000" fill="hold" nodeType="afterEffect">
                                  <p:stCondLst>
                                    <p:cond delay="0"/>
                                  </p:stCondLst>
                                  <p:childTnLst>
                                    <p:anim calcmode="discrete" valueType="str">
                                      <p:cBhvr>
                                        <p:cTn id="21" dur="1000" fill="hold"/>
                                        <p:tgtEl>
                                          <p:spTgt spid="19"/>
                                        </p:tgtEl>
                                        <p:attrNameLst>
                                          <p:attrName>style.visibility</p:attrName>
                                        </p:attrNameLst>
                                      </p:cBhvr>
                                      <p:tavLst>
                                        <p:tav tm="0">
                                          <p:val>
                                            <p:strVal val="hidden"/>
                                          </p:val>
                                        </p:tav>
                                        <p:tav tm="50000">
                                          <p:val>
                                            <p:strVal val="visible"/>
                                          </p:val>
                                        </p:tav>
                                      </p:tavLst>
                                    </p:anim>
                                  </p:childTnLst>
                                </p:cTn>
                              </p:par>
                            </p:childTnLst>
                          </p:cTn>
                        </p:par>
                        <p:par>
                          <p:cTn id="22" fill="hold">
                            <p:stCondLst>
                              <p:cond delay="9000"/>
                            </p:stCondLst>
                            <p:childTnLst>
                              <p:par>
                                <p:cTn id="23" presetID="1"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par>
                          <p:cTn id="25" fill="hold">
                            <p:stCondLst>
                              <p:cond delay="9000"/>
                            </p:stCondLst>
                            <p:childTnLst>
                              <p:par>
                                <p:cTn id="26" presetID="35" presetClass="emph" presetSubtype="0" repeatCount="3000" fill="hold" nodeType="afterEffect">
                                  <p:stCondLst>
                                    <p:cond delay="0"/>
                                  </p:stCondLst>
                                  <p:childTnLst>
                                    <p:anim calcmode="discrete" valueType="str">
                                      <p:cBhvr>
                                        <p:cTn id="27" dur="1000" fill="hold"/>
                                        <p:tgtEl>
                                          <p:spTgt spid="18"/>
                                        </p:tgtEl>
                                        <p:attrNameLst>
                                          <p:attrName>style.visibility</p:attrName>
                                        </p:attrNameLst>
                                      </p:cBhvr>
                                      <p:tavLst>
                                        <p:tav tm="0">
                                          <p:val>
                                            <p:strVal val="hidden"/>
                                          </p:val>
                                        </p:tav>
                                        <p:tav tm="50000">
                                          <p:val>
                                            <p:strVal val="visible"/>
                                          </p:val>
                                        </p:tav>
                                      </p:tavLst>
                                    </p:anim>
                                  </p:childTnLst>
                                </p:cTn>
                              </p:par>
                            </p:childTnLst>
                          </p:cTn>
                        </p:par>
                        <p:par>
                          <p:cTn id="28" fill="hold">
                            <p:stCondLst>
                              <p:cond delay="12000"/>
                            </p:stCondLst>
                            <p:childTnLst>
                              <p:par>
                                <p:cTn id="29" presetID="1"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par>
                          <p:cTn id="31" fill="hold">
                            <p:stCondLst>
                              <p:cond delay="12000"/>
                            </p:stCondLst>
                            <p:childTnLst>
                              <p:par>
                                <p:cTn id="32" presetID="1" presetClass="entr" presetSubtype="0" fill="hold" nodeType="afterEffect">
                                  <p:stCondLst>
                                    <p:cond delay="50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12500"/>
                            </p:stCondLst>
                            <p:childTnLst>
                              <p:par>
                                <p:cTn id="35" presetID="1" presetClass="entr" presetSubtype="0" fill="hold" nodeType="afterEffect">
                                  <p:stCondLst>
                                    <p:cond delay="1000"/>
                                  </p:stCondLst>
                                  <p:childTnLst>
                                    <p:set>
                                      <p:cBhvr>
                                        <p:cTn id="36" dur="1" fill="hold">
                                          <p:stCondLst>
                                            <p:cond delay="0"/>
                                          </p:stCondLst>
                                        </p:cTn>
                                        <p:tgtEl>
                                          <p:spTgt spid="4"/>
                                        </p:tgtEl>
                                        <p:attrNameLst>
                                          <p:attrName>style.visibility</p:attrName>
                                        </p:attrNameLst>
                                      </p:cBhvr>
                                      <p:to>
                                        <p:strVal val="visible"/>
                                      </p:to>
                                    </p:set>
                                  </p:childTnLst>
                                </p:cTn>
                              </p:par>
                            </p:childTnLst>
                          </p:cTn>
                        </p:par>
                        <p:par>
                          <p:cTn id="37" fill="hold">
                            <p:stCondLst>
                              <p:cond delay="13500"/>
                            </p:stCondLst>
                            <p:childTnLst>
                              <p:par>
                                <p:cTn id="38" presetID="1" presetClass="entr" presetSubtype="0" fill="hold" nodeType="afterEffect">
                                  <p:stCondLst>
                                    <p:cond delay="1000"/>
                                  </p:stCondLst>
                                  <p:childTnLst>
                                    <p:set>
                                      <p:cBhvr>
                                        <p:cTn id="39" dur="1" fill="hold">
                                          <p:stCondLst>
                                            <p:cond delay="0"/>
                                          </p:stCondLst>
                                        </p:cTn>
                                        <p:tgtEl>
                                          <p:spTgt spid="10"/>
                                        </p:tgtEl>
                                        <p:attrNameLst>
                                          <p:attrName>style.visibility</p:attrName>
                                        </p:attrNameLst>
                                      </p:cBhvr>
                                      <p:to>
                                        <p:strVal val="visible"/>
                                      </p:to>
                                    </p:set>
                                  </p:childTnLst>
                                </p:cTn>
                              </p:par>
                            </p:childTnLst>
                          </p:cTn>
                        </p:par>
                        <p:par>
                          <p:cTn id="40" fill="hold">
                            <p:stCondLst>
                              <p:cond delay="14500"/>
                            </p:stCondLst>
                            <p:childTnLst>
                              <p:par>
                                <p:cTn id="41" presetID="1" presetClass="entr" presetSubtype="0" fill="hold" nodeType="afterEffect">
                                  <p:stCondLst>
                                    <p:cond delay="1000"/>
                                  </p:stCondLst>
                                  <p:childTnLst>
                                    <p:set>
                                      <p:cBhvr>
                                        <p:cTn id="42" dur="1" fill="hold">
                                          <p:stCondLst>
                                            <p:cond delay="0"/>
                                          </p:stCondLst>
                                        </p:cTn>
                                        <p:tgtEl>
                                          <p:spTgt spid="5"/>
                                        </p:tgtEl>
                                        <p:attrNameLst>
                                          <p:attrName>style.visibility</p:attrName>
                                        </p:attrNameLst>
                                      </p:cBhvr>
                                      <p:to>
                                        <p:strVal val="visible"/>
                                      </p:to>
                                    </p:set>
                                  </p:childTnLst>
                                </p:cTn>
                              </p:par>
                            </p:childTnLst>
                          </p:cTn>
                        </p:par>
                        <p:par>
                          <p:cTn id="43" fill="hold">
                            <p:stCondLst>
                              <p:cond delay="15500"/>
                            </p:stCondLst>
                            <p:childTnLst>
                              <p:par>
                                <p:cTn id="44" presetID="1" presetClass="entr" presetSubtype="0" fill="hold" nodeType="afterEffect">
                                  <p:stCondLst>
                                    <p:cond delay="1000"/>
                                  </p:stCondLst>
                                  <p:childTnLst>
                                    <p:set>
                                      <p:cBhvr>
                                        <p:cTn id="45" dur="1" fill="hold">
                                          <p:stCondLst>
                                            <p:cond delay="0"/>
                                          </p:stCondLst>
                                        </p:cTn>
                                        <p:tgtEl>
                                          <p:spTgt spid="2"/>
                                        </p:tgtEl>
                                        <p:attrNameLst>
                                          <p:attrName>style.visibility</p:attrName>
                                        </p:attrNameLst>
                                      </p:cBhvr>
                                      <p:to>
                                        <p:strVal val="visible"/>
                                      </p:to>
                                    </p:set>
                                  </p:childTnLst>
                                </p:cTn>
                              </p:par>
                            </p:childTnLst>
                          </p:cTn>
                        </p:par>
                        <p:par>
                          <p:cTn id="46" fill="hold">
                            <p:stCondLst>
                              <p:cond delay="16500"/>
                            </p:stCondLst>
                            <p:childTnLst>
                              <p:par>
                                <p:cTn id="47" presetID="1" presetClass="entr" presetSubtype="0" fill="hold" nodeType="afterEffect">
                                  <p:stCondLst>
                                    <p:cond delay="1000"/>
                                  </p:stCondLst>
                                  <p:childTnLst>
                                    <p:set>
                                      <p:cBhvr>
                                        <p:cTn id="48" dur="1" fill="hold">
                                          <p:stCondLst>
                                            <p:cond delay="0"/>
                                          </p:stCondLst>
                                        </p:cTn>
                                        <p:tgtEl>
                                          <p:spTgt spid="6"/>
                                        </p:tgtEl>
                                        <p:attrNameLst>
                                          <p:attrName>style.visibility</p:attrName>
                                        </p:attrNameLst>
                                      </p:cBhvr>
                                      <p:to>
                                        <p:strVal val="visible"/>
                                      </p:to>
                                    </p:set>
                                  </p:childTnLst>
                                </p:cTn>
                              </p:par>
                            </p:childTnLst>
                          </p:cTn>
                        </p:par>
                        <p:par>
                          <p:cTn id="49" fill="hold">
                            <p:stCondLst>
                              <p:cond delay="17500"/>
                            </p:stCondLst>
                            <p:childTnLst>
                              <p:par>
                                <p:cTn id="50" presetID="1" presetClass="entr" presetSubtype="0" fill="hold" nodeType="afterEffect">
                                  <p:stCondLst>
                                    <p:cond delay="1000"/>
                                  </p:stCondLst>
                                  <p:childTnLst>
                                    <p:set>
                                      <p:cBhvr>
                                        <p:cTn id="51" dur="1" fill="hold">
                                          <p:stCondLst>
                                            <p:cond delay="0"/>
                                          </p:stCondLst>
                                        </p:cTn>
                                        <p:tgtEl>
                                          <p:spTgt spid="11"/>
                                        </p:tgtEl>
                                        <p:attrNameLst>
                                          <p:attrName>style.visibility</p:attrName>
                                        </p:attrNameLst>
                                      </p:cBhvr>
                                      <p:to>
                                        <p:strVal val="visible"/>
                                      </p:to>
                                    </p:set>
                                  </p:childTnLst>
                                </p:cTn>
                              </p:par>
                            </p:childTnLst>
                          </p:cTn>
                        </p:par>
                        <p:par>
                          <p:cTn id="52" fill="hold">
                            <p:stCondLst>
                              <p:cond delay="18500"/>
                            </p:stCondLst>
                            <p:childTnLst>
                              <p:par>
                                <p:cTn id="53" presetID="1" presetClass="entr" presetSubtype="0" fill="hold" nodeType="afterEffect">
                                  <p:stCondLst>
                                    <p:cond delay="1000"/>
                                  </p:stCondLst>
                                  <p:childTnLst>
                                    <p:set>
                                      <p:cBhvr>
                                        <p:cTn id="54" dur="1" fill="hold">
                                          <p:stCondLst>
                                            <p:cond delay="0"/>
                                          </p:stCondLst>
                                        </p:cTn>
                                        <p:tgtEl>
                                          <p:spTgt spid="7"/>
                                        </p:tgtEl>
                                        <p:attrNameLst>
                                          <p:attrName>style.visibility</p:attrName>
                                        </p:attrNameLst>
                                      </p:cBhvr>
                                      <p:to>
                                        <p:strVal val="visible"/>
                                      </p:to>
                                    </p:set>
                                  </p:childTnLst>
                                </p:cTn>
                              </p:par>
                            </p:childTnLst>
                          </p:cTn>
                        </p:par>
                        <p:par>
                          <p:cTn id="55" fill="hold">
                            <p:stCondLst>
                              <p:cond delay="19500"/>
                            </p:stCondLst>
                            <p:childTnLst>
                              <p:par>
                                <p:cTn id="56" presetID="1" presetClass="entr" presetSubtype="0" fill="hold" nodeType="afterEffect">
                                  <p:stCondLst>
                                    <p:cond delay="1000"/>
                                  </p:stCondLst>
                                  <p:childTnLst>
                                    <p:set>
                                      <p:cBhvr>
                                        <p:cTn id="57" dur="1" fill="hold">
                                          <p:stCondLst>
                                            <p:cond delay="0"/>
                                          </p:stCondLst>
                                        </p:cTn>
                                        <p:tgtEl>
                                          <p:spTgt spid="9"/>
                                        </p:tgtEl>
                                        <p:attrNameLst>
                                          <p:attrName>style.visibility</p:attrName>
                                        </p:attrNameLst>
                                      </p:cBhvr>
                                      <p:to>
                                        <p:strVal val="visible"/>
                                      </p:to>
                                    </p:set>
                                  </p:childTnLst>
                                </p:cTn>
                              </p:par>
                            </p:childTnLst>
                          </p:cTn>
                        </p:par>
                        <p:par>
                          <p:cTn id="58" fill="hold">
                            <p:stCondLst>
                              <p:cond delay="20500"/>
                            </p:stCondLst>
                            <p:childTnLst>
                              <p:par>
                                <p:cTn id="59" presetID="1" presetClass="entr" presetSubtype="0" fill="hold" nodeType="afterEffect">
                                  <p:stCondLst>
                                    <p:cond delay="100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323528" y="908720"/>
            <a:ext cx="8540750" cy="687387"/>
          </a:xfrm>
        </p:spPr>
        <p:txBody>
          <a:bodyPr>
            <a:normAutofit/>
          </a:bodyPr>
          <a:lstStyle/>
          <a:p>
            <a:pPr eaLnBrk="1" hangingPunct="1"/>
            <a:r>
              <a:rPr lang="zh-CN" altLang="en-US" sz="2800" b="1" dirty="0" smtClean="0">
                <a:solidFill>
                  <a:srgbClr val="C00000"/>
                </a:solidFill>
                <a:latin typeface="黑体" pitchFamily="2" charset="-122"/>
                <a:ea typeface="黑体" pitchFamily="2" charset="-122"/>
              </a:rPr>
              <a:t>二者比较</a:t>
            </a:r>
          </a:p>
        </p:txBody>
      </p:sp>
      <p:sp>
        <p:nvSpPr>
          <p:cNvPr id="19459" name="Rectangle 3"/>
          <p:cNvSpPr>
            <a:spLocks noGrp="1" noRot="1" noChangeArrowheads="1"/>
          </p:cNvSpPr>
          <p:nvPr>
            <p:ph type="body" idx="1"/>
          </p:nvPr>
        </p:nvSpPr>
        <p:spPr>
          <a:xfrm>
            <a:off x="395288" y="1700213"/>
            <a:ext cx="8353425" cy="4700587"/>
          </a:xfrm>
        </p:spPr>
        <p:txBody>
          <a:bodyPr/>
          <a:lstStyle/>
          <a:p>
            <a:pPr eaLnBrk="1" hangingPunct="1">
              <a:buClr>
                <a:srgbClr val="C00000"/>
              </a:buClr>
              <a:buFont typeface="Wingdings" pitchFamily="2" charset="2"/>
              <a:buChar char="n"/>
            </a:pPr>
            <a:r>
              <a:rPr lang="zh-CN" altLang="en-US" sz="2800" b="1" dirty="0" smtClean="0">
                <a:solidFill>
                  <a:srgbClr val="000000"/>
                </a:solidFill>
              </a:rPr>
              <a:t>同步时分多路复用的帧是固定大小的，控制简单，实时性好。信道效率差。</a:t>
            </a:r>
            <a:endParaRPr lang="en-US" altLang="zh-CN" sz="2800" b="1" dirty="0" smtClean="0">
              <a:solidFill>
                <a:srgbClr val="000000"/>
              </a:solidFill>
            </a:endParaRPr>
          </a:p>
          <a:p>
            <a:pPr eaLnBrk="1" hangingPunct="1">
              <a:buClr>
                <a:srgbClr val="C00000"/>
              </a:buClr>
              <a:buFont typeface="Wingdings" pitchFamily="2" charset="2"/>
              <a:buChar char="n"/>
            </a:pPr>
            <a:endParaRPr lang="zh-CN" altLang="en-US" sz="2800" b="1" dirty="0" smtClean="0">
              <a:solidFill>
                <a:srgbClr val="000000"/>
              </a:solidFill>
            </a:endParaRPr>
          </a:p>
          <a:p>
            <a:pPr eaLnBrk="1" hangingPunct="1">
              <a:buClr>
                <a:srgbClr val="C00000"/>
              </a:buClr>
              <a:buFont typeface="Wingdings" pitchFamily="2" charset="2"/>
              <a:buChar char="n"/>
            </a:pPr>
            <a:r>
              <a:rPr lang="zh-CN" altLang="en-US" sz="2800" b="1" dirty="0" smtClean="0">
                <a:solidFill>
                  <a:srgbClr val="000000"/>
                </a:solidFill>
              </a:rPr>
              <a:t>异步时分多路复用能提高系统的利用率，异步时分多路复用需要一些额外的代价：</a:t>
            </a:r>
          </a:p>
          <a:p>
            <a:pPr eaLnBrk="1" hangingPunct="1">
              <a:buFont typeface="Wingdings" pitchFamily="2" charset="2"/>
              <a:buNone/>
            </a:pPr>
            <a:r>
              <a:rPr lang="zh-CN" altLang="en-US" sz="2800" b="1" dirty="0" smtClean="0">
                <a:solidFill>
                  <a:srgbClr val="000000"/>
                </a:solidFill>
              </a:rPr>
              <a:t>    </a:t>
            </a:r>
            <a:r>
              <a:rPr lang="zh-CN" altLang="en-US" sz="2400" b="1" dirty="0" smtClean="0">
                <a:solidFill>
                  <a:srgbClr val="000000"/>
                </a:solidFill>
              </a:rPr>
              <a:t>①信息单元需附带地址信息</a:t>
            </a:r>
          </a:p>
          <a:p>
            <a:pPr eaLnBrk="1" hangingPunct="1">
              <a:buFont typeface="Wingdings" pitchFamily="2" charset="2"/>
              <a:buNone/>
            </a:pPr>
            <a:r>
              <a:rPr lang="zh-CN" altLang="en-US" sz="2400" b="1" dirty="0" smtClean="0">
                <a:solidFill>
                  <a:srgbClr val="000000"/>
                </a:solidFill>
              </a:rPr>
              <a:t>     ②复用器必须有一定的存储容量</a:t>
            </a:r>
          </a:p>
          <a:p>
            <a:pPr eaLnBrk="1" hangingPunct="1">
              <a:buFont typeface="Wingdings" pitchFamily="2" charset="2"/>
              <a:buNone/>
            </a:pPr>
            <a:r>
              <a:rPr lang="zh-CN" altLang="en-US" sz="2400" b="1" dirty="0" smtClean="0">
                <a:solidFill>
                  <a:srgbClr val="000000"/>
                </a:solidFill>
              </a:rPr>
              <a:t>     ③节点必须有管理队列的能力</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0" y="69269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 calcmode="lin" valueType="num">
                                      <p:cBhvr additive="base">
                                        <p:cTn id="12" dur="10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grpId="0" nodeType="after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 calcmode="lin" valueType="num">
                                      <p:cBhvr additive="base">
                                        <p:cTn id="17" dur="30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18" dur="30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4500"/>
                            </p:stCondLst>
                            <p:childTnLst>
                              <p:par>
                                <p:cTn id="20" presetID="2" presetClass="entr" presetSubtype="4" fill="hold" grpId="0" nodeType="afterEffect">
                                  <p:stCondLst>
                                    <p:cond delay="0"/>
                                  </p:stCondLst>
                                  <p:childTnLst>
                                    <p:set>
                                      <p:cBhvr>
                                        <p:cTn id="21" dur="1" fill="hold">
                                          <p:stCondLst>
                                            <p:cond delay="0"/>
                                          </p:stCondLst>
                                        </p:cTn>
                                        <p:tgtEl>
                                          <p:spTgt spid="19459">
                                            <p:txEl>
                                              <p:pRg st="4" end="4"/>
                                            </p:txEl>
                                          </p:spTgt>
                                        </p:tgtEl>
                                        <p:attrNameLst>
                                          <p:attrName>style.visibility</p:attrName>
                                        </p:attrNameLst>
                                      </p:cBhvr>
                                      <p:to>
                                        <p:strVal val="visible"/>
                                      </p:to>
                                    </p:set>
                                    <p:anim calcmode="lin" valueType="num">
                                      <p:cBhvr additive="base">
                                        <p:cTn id="22" dur="30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23" dur="3000" fill="hold"/>
                                        <p:tgtEl>
                                          <p:spTgt spid="19459">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7500"/>
                            </p:stCondLst>
                            <p:childTnLst>
                              <p:par>
                                <p:cTn id="25" presetID="2" presetClass="entr" presetSubtype="4" fill="hold" grpId="0" nodeType="after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anim calcmode="lin" valueType="num">
                                      <p:cBhvr additive="base">
                                        <p:cTn id="27" dur="30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28" dur="3000" fill="hold"/>
                                        <p:tgtEl>
                                          <p:spTgt spid="194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2.4.2 </a:t>
            </a:r>
            <a:r>
              <a:rPr lang="zh-CN" altLang="en-US" sz="4000" b="1" dirty="0" smtClean="0">
                <a:solidFill>
                  <a:srgbClr val="C00000"/>
                </a:solidFill>
                <a:latin typeface="隶书" pitchFamily="49" charset="-122"/>
                <a:ea typeface="隶书" pitchFamily="49" charset="-122"/>
              </a:rPr>
              <a:t>波分多路复用</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11"/>
          <p:cNvSpPr/>
          <p:nvPr/>
        </p:nvSpPr>
        <p:spPr>
          <a:xfrm>
            <a:off x="467544" y="1628800"/>
            <a:ext cx="8280920" cy="3970318"/>
          </a:xfrm>
          <a:prstGeom prst="rect">
            <a:avLst/>
          </a:prstGeom>
        </p:spPr>
        <p:txBody>
          <a:bodyPr wrap="square">
            <a:spAutoFit/>
          </a:bodyPr>
          <a:lstStyle/>
          <a:p>
            <a:pPr>
              <a:buBlip>
                <a:blip r:embed="rId3"/>
              </a:buBlip>
            </a:pPr>
            <a:r>
              <a:rPr lang="en-US" altLang="zh-CN" sz="2800" dirty="0" smtClean="0">
                <a:solidFill>
                  <a:srgbClr val="000000"/>
                </a:solidFill>
                <a:latin typeface="楷体_GB2312" pitchFamily="49" charset="-122"/>
                <a:ea typeface="楷体_GB2312" pitchFamily="49" charset="-122"/>
              </a:rPr>
              <a:t>WDM(Wavelength Division Multiplexing)</a:t>
            </a:r>
          </a:p>
          <a:p>
            <a:pPr>
              <a:buBlip>
                <a:blip r:embed="rId3"/>
              </a:buBlip>
            </a:pPr>
            <a:endParaRPr lang="en-US" altLang="zh-CN" sz="2800"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r>
              <a:rPr lang="zh-CN" altLang="en-US" sz="2800" b="1" dirty="0" smtClean="0">
                <a:solidFill>
                  <a:srgbClr val="C00000"/>
                </a:solidFill>
                <a:latin typeface="楷体_GB2312" pitchFamily="49" charset="-122"/>
                <a:ea typeface="楷体_GB2312" pitchFamily="49" charset="-122"/>
              </a:rPr>
              <a:t>波分多路复用</a:t>
            </a:r>
            <a:r>
              <a:rPr lang="zh-CN" altLang="en-US" sz="2800" b="1" dirty="0" smtClean="0">
                <a:solidFill>
                  <a:srgbClr val="000000"/>
                </a:solidFill>
                <a:latin typeface="楷体_GB2312" pitchFamily="49" charset="-122"/>
                <a:ea typeface="楷体_GB2312" pitchFamily="49" charset="-122"/>
              </a:rPr>
              <a:t>是利用多个激光器在单条光纤上同时发送多束不同波长激光的技术。</a:t>
            </a:r>
            <a:endParaRPr lang="en-US" altLang="zh-CN" sz="2800" b="1"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endParaRPr lang="zh-CN" altLang="en-US" sz="2800" b="1"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它在一定的带宽上将输入的光信号调制到特定的频率上，然后将调制后的信号复用到一根光纤上。</a:t>
            </a:r>
          </a:p>
          <a:p>
            <a:pPr>
              <a:buBlip>
                <a:blip r:embed="rId3"/>
              </a:buBlip>
            </a:pPr>
            <a:endParaRPr lang="zh-CN" altLang="en-US" sz="2800" b="1" dirty="0" smtClean="0">
              <a:solidFill>
                <a:srgbClr val="000000"/>
              </a:solidFill>
              <a:latin typeface="楷体_GB2312" pitchFamily="49" charset="-122"/>
              <a:ea typeface="楷体_GB2312" pitchFamily="49" charset="-122"/>
            </a:endParaRPr>
          </a:p>
          <a:p>
            <a:r>
              <a:rPr lang="zh-CN" altLang="en-US" sz="2800" b="1" dirty="0" smtClean="0">
                <a:solidFill>
                  <a:srgbClr val="000000"/>
                </a:solidFill>
                <a:latin typeface="楷体_GB2312" pitchFamily="49" charset="-122"/>
                <a:ea typeface="楷体_GB2312" pitchFamily="49" charset="-122"/>
              </a:rPr>
              <a:t>  </a:t>
            </a:r>
            <a:endParaRPr lang="en-US" altLang="zh-CN" sz="2800" b="1" dirty="0" smtClean="0">
              <a:solidFill>
                <a:srgbClr val="000000"/>
              </a:solidFill>
              <a:latin typeface="楷体_GB2312" pitchFamily="49" charset="-122"/>
              <a:ea typeface="楷体_GB2312"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flipH="1">
            <a:off x="6734175" y="2689225"/>
            <a:ext cx="2220913" cy="2898775"/>
          </a:xfrm>
          <a:prstGeom prst="rect">
            <a:avLst/>
          </a:prstGeom>
          <a:noFill/>
          <a:ln w="9525">
            <a:noFill/>
            <a:miter lim="800000"/>
            <a:headEnd/>
            <a:tailEnd/>
          </a:ln>
        </p:spPr>
        <p:txBody>
          <a:bodyPr wrap="none">
            <a:spAutoFit/>
          </a:bodyPr>
          <a:lstStyle/>
          <a:p>
            <a:pPr>
              <a:lnSpc>
                <a:spcPct val="115000"/>
              </a:lnSpc>
            </a:pPr>
            <a:r>
              <a:rPr kumimoji="1" lang="en-US" altLang="zh-CN" sz="2000">
                <a:solidFill>
                  <a:srgbClr val="333399"/>
                </a:solidFill>
              </a:rPr>
              <a:t> 1550 nm           0 </a:t>
            </a:r>
          </a:p>
          <a:p>
            <a:pPr>
              <a:lnSpc>
                <a:spcPct val="115000"/>
              </a:lnSpc>
            </a:pPr>
            <a:r>
              <a:rPr kumimoji="1" lang="en-US" altLang="zh-CN" sz="2000">
                <a:solidFill>
                  <a:srgbClr val="333399"/>
                </a:solidFill>
              </a:rPr>
              <a:t> 1551 nm           1</a:t>
            </a:r>
          </a:p>
          <a:p>
            <a:pPr>
              <a:lnSpc>
                <a:spcPct val="115000"/>
              </a:lnSpc>
            </a:pPr>
            <a:r>
              <a:rPr kumimoji="1" lang="en-US" altLang="zh-CN" sz="2000">
                <a:solidFill>
                  <a:srgbClr val="333399"/>
                </a:solidFill>
              </a:rPr>
              <a:t> 1552 nm           2</a:t>
            </a:r>
          </a:p>
          <a:p>
            <a:pPr>
              <a:lnSpc>
                <a:spcPct val="115000"/>
              </a:lnSpc>
            </a:pPr>
            <a:r>
              <a:rPr kumimoji="1" lang="en-US" altLang="zh-CN" sz="2000">
                <a:solidFill>
                  <a:srgbClr val="333399"/>
                </a:solidFill>
              </a:rPr>
              <a:t> 1553 nm           3</a:t>
            </a:r>
          </a:p>
          <a:p>
            <a:pPr>
              <a:lnSpc>
                <a:spcPct val="115000"/>
              </a:lnSpc>
            </a:pPr>
            <a:r>
              <a:rPr kumimoji="1" lang="en-US" altLang="zh-CN" sz="2000">
                <a:solidFill>
                  <a:srgbClr val="333399"/>
                </a:solidFill>
              </a:rPr>
              <a:t> 1554 nm           4</a:t>
            </a:r>
          </a:p>
          <a:p>
            <a:pPr>
              <a:lnSpc>
                <a:spcPct val="115000"/>
              </a:lnSpc>
            </a:pPr>
            <a:r>
              <a:rPr kumimoji="1" lang="en-US" altLang="zh-CN" sz="2000">
                <a:solidFill>
                  <a:srgbClr val="333399"/>
                </a:solidFill>
              </a:rPr>
              <a:t> 1555 nm           5</a:t>
            </a:r>
          </a:p>
          <a:p>
            <a:pPr>
              <a:lnSpc>
                <a:spcPct val="115000"/>
              </a:lnSpc>
            </a:pPr>
            <a:r>
              <a:rPr kumimoji="1" lang="en-US" altLang="zh-CN" sz="2000">
                <a:solidFill>
                  <a:srgbClr val="333399"/>
                </a:solidFill>
              </a:rPr>
              <a:t> 1556 nm           6</a:t>
            </a:r>
          </a:p>
          <a:p>
            <a:pPr>
              <a:lnSpc>
                <a:spcPct val="115000"/>
              </a:lnSpc>
            </a:pPr>
            <a:r>
              <a:rPr kumimoji="1" lang="en-US" altLang="zh-CN" sz="2000">
                <a:solidFill>
                  <a:srgbClr val="333399"/>
                </a:solidFill>
              </a:rPr>
              <a:t> 1557 nm           7</a:t>
            </a:r>
          </a:p>
        </p:txBody>
      </p:sp>
      <p:sp>
        <p:nvSpPr>
          <p:cNvPr id="21507" name="Text Box 5"/>
          <p:cNvSpPr txBox="1">
            <a:spLocks noChangeArrowheads="1"/>
          </p:cNvSpPr>
          <p:nvPr/>
        </p:nvSpPr>
        <p:spPr bwMode="auto">
          <a:xfrm>
            <a:off x="166688" y="2725738"/>
            <a:ext cx="2290762" cy="2898775"/>
          </a:xfrm>
          <a:prstGeom prst="rect">
            <a:avLst/>
          </a:prstGeom>
          <a:noFill/>
          <a:ln w="9525">
            <a:noFill/>
            <a:miter lim="800000"/>
            <a:headEnd/>
            <a:tailEnd/>
          </a:ln>
        </p:spPr>
        <p:txBody>
          <a:bodyPr wrap="none">
            <a:spAutoFit/>
          </a:bodyPr>
          <a:lstStyle/>
          <a:p>
            <a:pPr>
              <a:lnSpc>
                <a:spcPct val="115000"/>
              </a:lnSpc>
            </a:pPr>
            <a:r>
              <a:rPr kumimoji="1" lang="en-US" altLang="zh-CN" sz="2000">
                <a:solidFill>
                  <a:srgbClr val="333399"/>
                </a:solidFill>
                <a:ea typeface="黑体" pitchFamily="2" charset="-122"/>
              </a:rPr>
              <a:t>0          1550 nm    </a:t>
            </a:r>
          </a:p>
          <a:p>
            <a:pPr>
              <a:lnSpc>
                <a:spcPct val="115000"/>
              </a:lnSpc>
            </a:pPr>
            <a:r>
              <a:rPr kumimoji="1" lang="en-US" altLang="zh-CN" sz="2000">
                <a:solidFill>
                  <a:srgbClr val="333399"/>
                </a:solidFill>
                <a:ea typeface="黑体" pitchFamily="2" charset="-122"/>
              </a:rPr>
              <a:t>1          1551 nm  </a:t>
            </a:r>
          </a:p>
          <a:p>
            <a:pPr>
              <a:lnSpc>
                <a:spcPct val="115000"/>
              </a:lnSpc>
            </a:pPr>
            <a:r>
              <a:rPr kumimoji="1" lang="en-US" altLang="zh-CN" sz="2000">
                <a:solidFill>
                  <a:srgbClr val="333399"/>
                </a:solidFill>
                <a:ea typeface="黑体" pitchFamily="2" charset="-122"/>
              </a:rPr>
              <a:t>2          1552 nm  </a:t>
            </a:r>
          </a:p>
          <a:p>
            <a:pPr>
              <a:lnSpc>
                <a:spcPct val="115000"/>
              </a:lnSpc>
            </a:pPr>
            <a:r>
              <a:rPr kumimoji="1" lang="en-US" altLang="zh-CN" sz="2000">
                <a:solidFill>
                  <a:srgbClr val="333399"/>
                </a:solidFill>
                <a:ea typeface="黑体" pitchFamily="2" charset="-122"/>
              </a:rPr>
              <a:t>3          1553 nm  </a:t>
            </a:r>
          </a:p>
          <a:p>
            <a:pPr>
              <a:lnSpc>
                <a:spcPct val="115000"/>
              </a:lnSpc>
            </a:pPr>
            <a:r>
              <a:rPr kumimoji="1" lang="en-US" altLang="zh-CN" sz="2000">
                <a:solidFill>
                  <a:srgbClr val="333399"/>
                </a:solidFill>
                <a:ea typeface="黑体" pitchFamily="2" charset="-122"/>
              </a:rPr>
              <a:t>4          1554 nm  </a:t>
            </a:r>
          </a:p>
          <a:p>
            <a:pPr>
              <a:lnSpc>
                <a:spcPct val="115000"/>
              </a:lnSpc>
            </a:pPr>
            <a:r>
              <a:rPr kumimoji="1" lang="en-US" altLang="zh-CN" sz="2000">
                <a:solidFill>
                  <a:srgbClr val="333399"/>
                </a:solidFill>
                <a:ea typeface="黑体" pitchFamily="2" charset="-122"/>
              </a:rPr>
              <a:t>5          1555 nm  </a:t>
            </a:r>
          </a:p>
          <a:p>
            <a:pPr>
              <a:lnSpc>
                <a:spcPct val="115000"/>
              </a:lnSpc>
            </a:pPr>
            <a:r>
              <a:rPr kumimoji="1" lang="en-US" altLang="zh-CN" sz="2000">
                <a:solidFill>
                  <a:srgbClr val="333399"/>
                </a:solidFill>
                <a:ea typeface="黑体" pitchFamily="2" charset="-122"/>
              </a:rPr>
              <a:t>6          1556 nm  </a:t>
            </a:r>
          </a:p>
          <a:p>
            <a:pPr>
              <a:lnSpc>
                <a:spcPct val="115000"/>
              </a:lnSpc>
            </a:pPr>
            <a:r>
              <a:rPr kumimoji="1" lang="en-US" altLang="zh-CN" sz="2000">
                <a:solidFill>
                  <a:srgbClr val="333399"/>
                </a:solidFill>
                <a:ea typeface="黑体" pitchFamily="2" charset="-122"/>
              </a:rPr>
              <a:t>7          1557 nm  </a:t>
            </a:r>
          </a:p>
        </p:txBody>
      </p:sp>
      <p:sp>
        <p:nvSpPr>
          <p:cNvPr id="376839" name="Rectangle 7"/>
          <p:cNvSpPr>
            <a:spLocks noGrp="1" noChangeArrowheads="1"/>
          </p:cNvSpPr>
          <p:nvPr>
            <p:ph type="body" idx="1"/>
          </p:nvPr>
        </p:nvSpPr>
        <p:spPr>
          <a:xfrm>
            <a:off x="323528" y="908720"/>
            <a:ext cx="8496300" cy="648742"/>
          </a:xfrm>
          <a:noFill/>
        </p:spPr>
        <p:txBody>
          <a:bodyPr/>
          <a:lstStyle/>
          <a:p>
            <a:pPr algn="ctr" eaLnBrk="1" hangingPunct="1">
              <a:buClr>
                <a:srgbClr val="C00000"/>
              </a:buClr>
              <a:buNone/>
            </a:pPr>
            <a:r>
              <a:rPr lang="zh-CN" altLang="en-US" b="1" dirty="0" smtClean="0">
                <a:solidFill>
                  <a:srgbClr val="000000"/>
                </a:solidFill>
              </a:rPr>
              <a:t>波分复用就是光的频分复用</a:t>
            </a:r>
            <a:r>
              <a:rPr lang="zh-CN" altLang="en-US" dirty="0" smtClean="0"/>
              <a:t> </a:t>
            </a:r>
          </a:p>
        </p:txBody>
      </p:sp>
      <p:sp>
        <p:nvSpPr>
          <p:cNvPr id="21509" name="Text Box 8"/>
          <p:cNvSpPr txBox="1">
            <a:spLocks noChangeArrowheads="1"/>
          </p:cNvSpPr>
          <p:nvPr/>
        </p:nvSpPr>
        <p:spPr bwMode="auto">
          <a:xfrm>
            <a:off x="3348038" y="2060575"/>
            <a:ext cx="1571625" cy="711200"/>
          </a:xfrm>
          <a:prstGeom prst="rect">
            <a:avLst/>
          </a:prstGeom>
          <a:noFill/>
          <a:ln w="9525">
            <a:solidFill>
              <a:srgbClr val="333399"/>
            </a:solidFill>
            <a:miter lim="800000"/>
            <a:headEnd/>
            <a:tailEnd/>
          </a:ln>
        </p:spPr>
        <p:txBody>
          <a:bodyPr wrap="none">
            <a:spAutoFit/>
          </a:bodyPr>
          <a:lstStyle/>
          <a:p>
            <a:pPr algn="ctr"/>
            <a:r>
              <a:rPr kumimoji="1" lang="en-US" altLang="zh-CN" sz="2000">
                <a:solidFill>
                  <a:srgbClr val="333399"/>
                </a:solidFill>
              </a:rPr>
              <a:t>8 </a:t>
            </a:r>
            <a:r>
              <a:rPr kumimoji="1" lang="en-US" altLang="zh-CN" sz="2000">
                <a:solidFill>
                  <a:srgbClr val="333399"/>
                </a:solidFill>
                <a:sym typeface="Symbol" pitchFamily="18" charset="2"/>
              </a:rPr>
              <a:t> </a:t>
            </a:r>
            <a:r>
              <a:rPr kumimoji="1" lang="en-US" altLang="zh-CN" sz="2000">
                <a:solidFill>
                  <a:srgbClr val="333399"/>
                </a:solidFill>
              </a:rPr>
              <a:t>2.5 Gb/s</a:t>
            </a:r>
          </a:p>
          <a:p>
            <a:pPr algn="ctr"/>
            <a:r>
              <a:rPr kumimoji="1" lang="en-US" altLang="zh-CN" sz="2000">
                <a:solidFill>
                  <a:srgbClr val="333399"/>
                </a:solidFill>
              </a:rPr>
              <a:t>1310 nm</a:t>
            </a:r>
          </a:p>
        </p:txBody>
      </p:sp>
      <p:sp>
        <p:nvSpPr>
          <p:cNvPr id="21510" name="Line 9"/>
          <p:cNvSpPr>
            <a:spLocks noChangeShapeType="1"/>
          </p:cNvSpPr>
          <p:nvPr/>
        </p:nvSpPr>
        <p:spPr bwMode="auto">
          <a:xfrm>
            <a:off x="6861175" y="3100388"/>
            <a:ext cx="2090738" cy="0"/>
          </a:xfrm>
          <a:prstGeom prst="line">
            <a:avLst/>
          </a:prstGeom>
          <a:noFill/>
          <a:ln w="28575">
            <a:solidFill>
              <a:srgbClr val="333399"/>
            </a:solidFill>
            <a:round/>
            <a:headEnd type="none" w="sm" len="med"/>
            <a:tailEnd type="none" w="sm" len="med"/>
          </a:ln>
        </p:spPr>
        <p:txBody>
          <a:bodyPr/>
          <a:lstStyle/>
          <a:p>
            <a:endParaRPr lang="zh-CN" altLang="en-US"/>
          </a:p>
        </p:txBody>
      </p:sp>
      <p:sp>
        <p:nvSpPr>
          <p:cNvPr id="21511" name="Line 10"/>
          <p:cNvSpPr>
            <a:spLocks noChangeShapeType="1"/>
          </p:cNvSpPr>
          <p:nvPr/>
        </p:nvSpPr>
        <p:spPr bwMode="auto">
          <a:xfrm>
            <a:off x="6861175" y="3451225"/>
            <a:ext cx="2090738" cy="0"/>
          </a:xfrm>
          <a:prstGeom prst="line">
            <a:avLst/>
          </a:prstGeom>
          <a:noFill/>
          <a:ln w="28575">
            <a:solidFill>
              <a:srgbClr val="333399"/>
            </a:solidFill>
            <a:round/>
            <a:headEnd type="none" w="sm" len="med"/>
            <a:tailEnd type="none" w="sm" len="med"/>
          </a:ln>
        </p:spPr>
        <p:txBody>
          <a:bodyPr/>
          <a:lstStyle/>
          <a:p>
            <a:endParaRPr lang="zh-CN" altLang="en-US"/>
          </a:p>
        </p:txBody>
      </p:sp>
      <p:sp>
        <p:nvSpPr>
          <p:cNvPr id="21512" name="Line 11"/>
          <p:cNvSpPr>
            <a:spLocks noChangeShapeType="1"/>
          </p:cNvSpPr>
          <p:nvPr/>
        </p:nvSpPr>
        <p:spPr bwMode="auto">
          <a:xfrm>
            <a:off x="6861175" y="3800475"/>
            <a:ext cx="2090738" cy="0"/>
          </a:xfrm>
          <a:prstGeom prst="line">
            <a:avLst/>
          </a:prstGeom>
          <a:noFill/>
          <a:ln w="28575">
            <a:solidFill>
              <a:srgbClr val="333399"/>
            </a:solidFill>
            <a:round/>
            <a:headEnd type="none" w="sm" len="med"/>
            <a:tailEnd type="none" w="sm" len="med"/>
          </a:ln>
        </p:spPr>
        <p:txBody>
          <a:bodyPr/>
          <a:lstStyle/>
          <a:p>
            <a:endParaRPr lang="zh-CN" altLang="en-US"/>
          </a:p>
        </p:txBody>
      </p:sp>
      <p:sp>
        <p:nvSpPr>
          <p:cNvPr id="21513" name="Line 12"/>
          <p:cNvSpPr>
            <a:spLocks noChangeShapeType="1"/>
          </p:cNvSpPr>
          <p:nvPr/>
        </p:nvSpPr>
        <p:spPr bwMode="auto">
          <a:xfrm>
            <a:off x="6861175" y="4152900"/>
            <a:ext cx="2090738" cy="0"/>
          </a:xfrm>
          <a:prstGeom prst="line">
            <a:avLst/>
          </a:prstGeom>
          <a:noFill/>
          <a:ln w="28575">
            <a:solidFill>
              <a:srgbClr val="333399"/>
            </a:solidFill>
            <a:round/>
            <a:headEnd type="none" w="sm" len="med"/>
            <a:tailEnd type="none" w="sm" len="med"/>
          </a:ln>
        </p:spPr>
        <p:txBody>
          <a:bodyPr/>
          <a:lstStyle/>
          <a:p>
            <a:endParaRPr lang="zh-CN" altLang="en-US"/>
          </a:p>
        </p:txBody>
      </p:sp>
      <p:sp>
        <p:nvSpPr>
          <p:cNvPr id="21514" name="Line 13"/>
          <p:cNvSpPr>
            <a:spLocks noChangeShapeType="1"/>
          </p:cNvSpPr>
          <p:nvPr/>
        </p:nvSpPr>
        <p:spPr bwMode="auto">
          <a:xfrm>
            <a:off x="6861175" y="4502150"/>
            <a:ext cx="2090738" cy="0"/>
          </a:xfrm>
          <a:prstGeom prst="line">
            <a:avLst/>
          </a:prstGeom>
          <a:noFill/>
          <a:ln w="28575">
            <a:solidFill>
              <a:srgbClr val="333399"/>
            </a:solidFill>
            <a:round/>
            <a:headEnd type="none" w="sm" len="med"/>
            <a:tailEnd type="none" w="sm" len="med"/>
          </a:ln>
        </p:spPr>
        <p:txBody>
          <a:bodyPr/>
          <a:lstStyle/>
          <a:p>
            <a:endParaRPr lang="zh-CN" altLang="en-US"/>
          </a:p>
        </p:txBody>
      </p:sp>
      <p:sp>
        <p:nvSpPr>
          <p:cNvPr id="21515" name="Line 14"/>
          <p:cNvSpPr>
            <a:spLocks noChangeShapeType="1"/>
          </p:cNvSpPr>
          <p:nvPr/>
        </p:nvSpPr>
        <p:spPr bwMode="auto">
          <a:xfrm>
            <a:off x="6861175" y="4854575"/>
            <a:ext cx="2090738" cy="0"/>
          </a:xfrm>
          <a:prstGeom prst="line">
            <a:avLst/>
          </a:prstGeom>
          <a:noFill/>
          <a:ln w="28575">
            <a:solidFill>
              <a:srgbClr val="333399"/>
            </a:solidFill>
            <a:round/>
            <a:headEnd type="none" w="sm" len="med"/>
            <a:tailEnd type="none" w="sm" len="med"/>
          </a:ln>
        </p:spPr>
        <p:txBody>
          <a:bodyPr/>
          <a:lstStyle/>
          <a:p>
            <a:endParaRPr lang="zh-CN" altLang="en-US"/>
          </a:p>
        </p:txBody>
      </p:sp>
      <p:sp>
        <p:nvSpPr>
          <p:cNvPr id="21516" name="Line 15"/>
          <p:cNvSpPr>
            <a:spLocks noChangeShapeType="1"/>
          </p:cNvSpPr>
          <p:nvPr/>
        </p:nvSpPr>
        <p:spPr bwMode="auto">
          <a:xfrm>
            <a:off x="6861175" y="5203825"/>
            <a:ext cx="2090738" cy="0"/>
          </a:xfrm>
          <a:prstGeom prst="line">
            <a:avLst/>
          </a:prstGeom>
          <a:noFill/>
          <a:ln w="28575">
            <a:solidFill>
              <a:srgbClr val="333399"/>
            </a:solidFill>
            <a:round/>
            <a:headEnd type="none" w="sm" len="med"/>
            <a:tailEnd type="none" w="sm" len="med"/>
          </a:ln>
        </p:spPr>
        <p:txBody>
          <a:bodyPr/>
          <a:lstStyle/>
          <a:p>
            <a:endParaRPr lang="zh-CN" altLang="en-US"/>
          </a:p>
        </p:txBody>
      </p:sp>
      <p:sp>
        <p:nvSpPr>
          <p:cNvPr id="21517" name="Line 16"/>
          <p:cNvSpPr>
            <a:spLocks noChangeShapeType="1"/>
          </p:cNvSpPr>
          <p:nvPr/>
        </p:nvSpPr>
        <p:spPr bwMode="auto">
          <a:xfrm>
            <a:off x="6861175" y="5556250"/>
            <a:ext cx="2090738" cy="0"/>
          </a:xfrm>
          <a:prstGeom prst="line">
            <a:avLst/>
          </a:prstGeom>
          <a:noFill/>
          <a:ln w="28575">
            <a:solidFill>
              <a:srgbClr val="333399"/>
            </a:solidFill>
            <a:round/>
            <a:headEnd type="none" w="sm" len="med"/>
            <a:tailEnd type="none" w="sm" len="med"/>
          </a:ln>
        </p:spPr>
        <p:txBody>
          <a:bodyPr/>
          <a:lstStyle/>
          <a:p>
            <a:endParaRPr lang="zh-CN" altLang="en-US"/>
          </a:p>
        </p:txBody>
      </p:sp>
      <p:sp>
        <p:nvSpPr>
          <p:cNvPr id="21518" name="Line 17"/>
          <p:cNvSpPr>
            <a:spLocks noChangeShapeType="1"/>
          </p:cNvSpPr>
          <p:nvPr/>
        </p:nvSpPr>
        <p:spPr bwMode="auto">
          <a:xfrm>
            <a:off x="166688" y="3100388"/>
            <a:ext cx="2090737" cy="0"/>
          </a:xfrm>
          <a:prstGeom prst="line">
            <a:avLst/>
          </a:prstGeom>
          <a:noFill/>
          <a:ln w="28575">
            <a:solidFill>
              <a:srgbClr val="333399"/>
            </a:solidFill>
            <a:round/>
            <a:headEnd type="none" w="sm" len="med"/>
            <a:tailEnd type="none" w="sm" len="med"/>
          </a:ln>
        </p:spPr>
        <p:txBody>
          <a:bodyPr/>
          <a:lstStyle/>
          <a:p>
            <a:endParaRPr lang="zh-CN" altLang="en-US"/>
          </a:p>
        </p:txBody>
      </p:sp>
      <p:sp>
        <p:nvSpPr>
          <p:cNvPr id="21519" name="Line 18"/>
          <p:cNvSpPr>
            <a:spLocks noChangeShapeType="1"/>
          </p:cNvSpPr>
          <p:nvPr/>
        </p:nvSpPr>
        <p:spPr bwMode="auto">
          <a:xfrm>
            <a:off x="166688" y="3451225"/>
            <a:ext cx="2090737" cy="0"/>
          </a:xfrm>
          <a:prstGeom prst="line">
            <a:avLst/>
          </a:prstGeom>
          <a:noFill/>
          <a:ln w="28575">
            <a:solidFill>
              <a:srgbClr val="333399"/>
            </a:solidFill>
            <a:round/>
            <a:headEnd type="none" w="sm" len="med"/>
            <a:tailEnd type="none" w="sm" len="med"/>
          </a:ln>
        </p:spPr>
        <p:txBody>
          <a:bodyPr/>
          <a:lstStyle/>
          <a:p>
            <a:endParaRPr lang="zh-CN" altLang="en-US"/>
          </a:p>
        </p:txBody>
      </p:sp>
      <p:sp>
        <p:nvSpPr>
          <p:cNvPr id="21520" name="Line 19"/>
          <p:cNvSpPr>
            <a:spLocks noChangeShapeType="1"/>
          </p:cNvSpPr>
          <p:nvPr/>
        </p:nvSpPr>
        <p:spPr bwMode="auto">
          <a:xfrm>
            <a:off x="166688" y="3800475"/>
            <a:ext cx="2090737" cy="0"/>
          </a:xfrm>
          <a:prstGeom prst="line">
            <a:avLst/>
          </a:prstGeom>
          <a:noFill/>
          <a:ln w="28575">
            <a:solidFill>
              <a:srgbClr val="333399"/>
            </a:solidFill>
            <a:round/>
            <a:headEnd type="none" w="sm" len="med"/>
            <a:tailEnd type="none" w="sm" len="med"/>
          </a:ln>
        </p:spPr>
        <p:txBody>
          <a:bodyPr/>
          <a:lstStyle/>
          <a:p>
            <a:endParaRPr lang="zh-CN" altLang="en-US"/>
          </a:p>
        </p:txBody>
      </p:sp>
      <p:sp>
        <p:nvSpPr>
          <p:cNvPr id="21521" name="Line 20"/>
          <p:cNvSpPr>
            <a:spLocks noChangeShapeType="1"/>
          </p:cNvSpPr>
          <p:nvPr/>
        </p:nvSpPr>
        <p:spPr bwMode="auto">
          <a:xfrm>
            <a:off x="166688" y="4152900"/>
            <a:ext cx="2090737" cy="0"/>
          </a:xfrm>
          <a:prstGeom prst="line">
            <a:avLst/>
          </a:prstGeom>
          <a:noFill/>
          <a:ln w="28575">
            <a:solidFill>
              <a:srgbClr val="333399"/>
            </a:solidFill>
            <a:round/>
            <a:headEnd type="none" w="sm" len="med"/>
            <a:tailEnd type="none" w="sm" len="med"/>
          </a:ln>
        </p:spPr>
        <p:txBody>
          <a:bodyPr/>
          <a:lstStyle/>
          <a:p>
            <a:endParaRPr lang="zh-CN" altLang="en-US"/>
          </a:p>
        </p:txBody>
      </p:sp>
      <p:sp>
        <p:nvSpPr>
          <p:cNvPr id="21522" name="Line 21"/>
          <p:cNvSpPr>
            <a:spLocks noChangeShapeType="1"/>
          </p:cNvSpPr>
          <p:nvPr/>
        </p:nvSpPr>
        <p:spPr bwMode="auto">
          <a:xfrm>
            <a:off x="166688" y="4502150"/>
            <a:ext cx="2090737" cy="0"/>
          </a:xfrm>
          <a:prstGeom prst="line">
            <a:avLst/>
          </a:prstGeom>
          <a:noFill/>
          <a:ln w="28575">
            <a:solidFill>
              <a:srgbClr val="333399"/>
            </a:solidFill>
            <a:round/>
            <a:headEnd type="none" w="sm" len="med"/>
            <a:tailEnd type="none" w="sm" len="med"/>
          </a:ln>
        </p:spPr>
        <p:txBody>
          <a:bodyPr/>
          <a:lstStyle/>
          <a:p>
            <a:endParaRPr lang="zh-CN" altLang="en-US"/>
          </a:p>
        </p:txBody>
      </p:sp>
      <p:sp>
        <p:nvSpPr>
          <p:cNvPr id="21523" name="Line 22"/>
          <p:cNvSpPr>
            <a:spLocks noChangeShapeType="1"/>
          </p:cNvSpPr>
          <p:nvPr/>
        </p:nvSpPr>
        <p:spPr bwMode="auto">
          <a:xfrm>
            <a:off x="166688" y="4854575"/>
            <a:ext cx="2090737" cy="0"/>
          </a:xfrm>
          <a:prstGeom prst="line">
            <a:avLst/>
          </a:prstGeom>
          <a:noFill/>
          <a:ln w="28575">
            <a:solidFill>
              <a:srgbClr val="333399"/>
            </a:solidFill>
            <a:round/>
            <a:headEnd type="none" w="sm" len="med"/>
            <a:tailEnd type="none" w="sm" len="med"/>
          </a:ln>
        </p:spPr>
        <p:txBody>
          <a:bodyPr/>
          <a:lstStyle/>
          <a:p>
            <a:endParaRPr lang="zh-CN" altLang="en-US"/>
          </a:p>
        </p:txBody>
      </p:sp>
      <p:sp>
        <p:nvSpPr>
          <p:cNvPr id="21524" name="Line 23"/>
          <p:cNvSpPr>
            <a:spLocks noChangeShapeType="1"/>
          </p:cNvSpPr>
          <p:nvPr/>
        </p:nvSpPr>
        <p:spPr bwMode="auto">
          <a:xfrm>
            <a:off x="166688" y="5203825"/>
            <a:ext cx="2090737" cy="0"/>
          </a:xfrm>
          <a:prstGeom prst="line">
            <a:avLst/>
          </a:prstGeom>
          <a:noFill/>
          <a:ln w="28575">
            <a:solidFill>
              <a:srgbClr val="333399"/>
            </a:solidFill>
            <a:round/>
            <a:headEnd type="none" w="sm" len="med"/>
            <a:tailEnd type="none" w="sm" len="med"/>
          </a:ln>
        </p:spPr>
        <p:txBody>
          <a:bodyPr/>
          <a:lstStyle/>
          <a:p>
            <a:endParaRPr lang="zh-CN" altLang="en-US"/>
          </a:p>
        </p:txBody>
      </p:sp>
      <p:sp>
        <p:nvSpPr>
          <p:cNvPr id="21525" name="Line 24"/>
          <p:cNvSpPr>
            <a:spLocks noChangeShapeType="1"/>
          </p:cNvSpPr>
          <p:nvPr/>
        </p:nvSpPr>
        <p:spPr bwMode="auto">
          <a:xfrm>
            <a:off x="166688" y="5556250"/>
            <a:ext cx="2090737" cy="0"/>
          </a:xfrm>
          <a:prstGeom prst="line">
            <a:avLst/>
          </a:prstGeom>
          <a:noFill/>
          <a:ln w="28575">
            <a:solidFill>
              <a:srgbClr val="333399"/>
            </a:solidFill>
            <a:round/>
            <a:headEnd type="none" w="sm" len="med"/>
            <a:tailEnd type="none" w="sm" len="med"/>
          </a:ln>
        </p:spPr>
        <p:txBody>
          <a:bodyPr/>
          <a:lstStyle/>
          <a:p>
            <a:endParaRPr lang="zh-CN" altLang="en-US"/>
          </a:p>
        </p:txBody>
      </p:sp>
      <p:sp>
        <p:nvSpPr>
          <p:cNvPr id="21526" name="Line 25"/>
          <p:cNvSpPr>
            <a:spLocks noChangeShapeType="1"/>
          </p:cNvSpPr>
          <p:nvPr/>
        </p:nvSpPr>
        <p:spPr bwMode="auto">
          <a:xfrm>
            <a:off x="2306638" y="4322763"/>
            <a:ext cx="4498975" cy="0"/>
          </a:xfrm>
          <a:prstGeom prst="line">
            <a:avLst/>
          </a:prstGeom>
          <a:noFill/>
          <a:ln w="28575">
            <a:solidFill>
              <a:srgbClr val="333399"/>
            </a:solidFill>
            <a:round/>
            <a:headEnd/>
            <a:tailEnd/>
          </a:ln>
        </p:spPr>
        <p:txBody>
          <a:bodyPr wrap="none" anchor="ctr"/>
          <a:lstStyle/>
          <a:p>
            <a:endParaRPr lang="zh-CN" altLang="en-US"/>
          </a:p>
        </p:txBody>
      </p:sp>
      <p:sp>
        <p:nvSpPr>
          <p:cNvPr id="376858" name="AutoShape 26"/>
          <p:cNvSpPr>
            <a:spLocks noChangeArrowheads="1"/>
          </p:cNvSpPr>
          <p:nvPr/>
        </p:nvSpPr>
        <p:spPr bwMode="auto">
          <a:xfrm rot="5400000">
            <a:off x="3151188" y="4170363"/>
            <a:ext cx="354012" cy="296862"/>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76859" name="Rectangle 27"/>
          <p:cNvSpPr>
            <a:spLocks noChangeArrowheads="1"/>
          </p:cNvSpPr>
          <p:nvPr/>
        </p:nvSpPr>
        <p:spPr bwMode="auto">
          <a:xfrm>
            <a:off x="620713" y="3003550"/>
            <a:ext cx="496887"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76860" name="Rectangle 28"/>
          <p:cNvSpPr>
            <a:spLocks noChangeArrowheads="1"/>
          </p:cNvSpPr>
          <p:nvPr/>
        </p:nvSpPr>
        <p:spPr bwMode="auto">
          <a:xfrm>
            <a:off x="620713" y="3352800"/>
            <a:ext cx="496887" cy="195263"/>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76861" name="Rectangle 29"/>
          <p:cNvSpPr>
            <a:spLocks noChangeArrowheads="1"/>
          </p:cNvSpPr>
          <p:nvPr/>
        </p:nvSpPr>
        <p:spPr bwMode="auto">
          <a:xfrm>
            <a:off x="620713" y="3703638"/>
            <a:ext cx="496887" cy="195262"/>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76862" name="Rectangle 30"/>
          <p:cNvSpPr>
            <a:spLocks noChangeArrowheads="1"/>
          </p:cNvSpPr>
          <p:nvPr/>
        </p:nvSpPr>
        <p:spPr bwMode="auto">
          <a:xfrm>
            <a:off x="620713" y="4054475"/>
            <a:ext cx="496887" cy="195263"/>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76863" name="Rectangle 31"/>
          <p:cNvSpPr>
            <a:spLocks noChangeArrowheads="1"/>
          </p:cNvSpPr>
          <p:nvPr/>
        </p:nvSpPr>
        <p:spPr bwMode="auto">
          <a:xfrm>
            <a:off x="620713" y="4405313"/>
            <a:ext cx="496887" cy="195262"/>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76864" name="Rectangle 32"/>
          <p:cNvSpPr>
            <a:spLocks noChangeArrowheads="1"/>
          </p:cNvSpPr>
          <p:nvPr/>
        </p:nvSpPr>
        <p:spPr bwMode="auto">
          <a:xfrm>
            <a:off x="620713" y="4756150"/>
            <a:ext cx="496887" cy="195263"/>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76865" name="Rectangle 33"/>
          <p:cNvSpPr>
            <a:spLocks noChangeArrowheads="1"/>
          </p:cNvSpPr>
          <p:nvPr/>
        </p:nvSpPr>
        <p:spPr bwMode="auto">
          <a:xfrm>
            <a:off x="620713" y="5106988"/>
            <a:ext cx="496887" cy="195262"/>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76866" name="Rectangle 34"/>
          <p:cNvSpPr>
            <a:spLocks noChangeArrowheads="1"/>
          </p:cNvSpPr>
          <p:nvPr/>
        </p:nvSpPr>
        <p:spPr bwMode="auto">
          <a:xfrm>
            <a:off x="620713" y="5456238"/>
            <a:ext cx="496887"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21536" name="Text Box 35"/>
          <p:cNvSpPr txBox="1">
            <a:spLocks noChangeArrowheads="1"/>
          </p:cNvSpPr>
          <p:nvPr/>
        </p:nvSpPr>
        <p:spPr bwMode="auto">
          <a:xfrm>
            <a:off x="3394075" y="3276600"/>
            <a:ext cx="1071563" cy="396875"/>
          </a:xfrm>
          <a:prstGeom prst="rect">
            <a:avLst/>
          </a:prstGeom>
          <a:noFill/>
          <a:ln w="9525">
            <a:noFill/>
            <a:miter lim="800000"/>
            <a:headEnd/>
            <a:tailEnd/>
          </a:ln>
        </p:spPr>
        <p:txBody>
          <a:bodyPr wrap="none">
            <a:spAutoFit/>
          </a:bodyPr>
          <a:lstStyle/>
          <a:p>
            <a:r>
              <a:rPr kumimoji="1" lang="en-US" altLang="zh-CN" sz="2000">
                <a:solidFill>
                  <a:srgbClr val="333399"/>
                </a:solidFill>
              </a:rPr>
              <a:t>20 Gb/s</a:t>
            </a:r>
          </a:p>
        </p:txBody>
      </p:sp>
      <p:sp>
        <p:nvSpPr>
          <p:cNvPr id="376868" name="AutoShape 36"/>
          <p:cNvSpPr>
            <a:spLocks noChangeArrowheads="1"/>
          </p:cNvSpPr>
          <p:nvPr/>
        </p:nvSpPr>
        <p:spPr bwMode="auto">
          <a:xfrm rot="-5400000">
            <a:off x="786607" y="4079081"/>
            <a:ext cx="3240088" cy="49847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76869" name="AutoShape 37"/>
          <p:cNvSpPr>
            <a:spLocks noChangeArrowheads="1"/>
          </p:cNvSpPr>
          <p:nvPr/>
        </p:nvSpPr>
        <p:spPr bwMode="auto">
          <a:xfrm rot="5400000" flipH="1">
            <a:off x="4992688" y="4079875"/>
            <a:ext cx="3240088" cy="496887"/>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76870" name="Rectangle 38"/>
          <p:cNvSpPr>
            <a:spLocks noChangeArrowheads="1"/>
          </p:cNvSpPr>
          <p:nvPr/>
        </p:nvSpPr>
        <p:spPr bwMode="auto">
          <a:xfrm>
            <a:off x="7972425" y="3003550"/>
            <a:ext cx="496888"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76871" name="Rectangle 39"/>
          <p:cNvSpPr>
            <a:spLocks noChangeArrowheads="1"/>
          </p:cNvSpPr>
          <p:nvPr/>
        </p:nvSpPr>
        <p:spPr bwMode="auto">
          <a:xfrm>
            <a:off x="7972425" y="3352800"/>
            <a:ext cx="496888" cy="195263"/>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76872" name="Rectangle 40"/>
          <p:cNvSpPr>
            <a:spLocks noChangeArrowheads="1"/>
          </p:cNvSpPr>
          <p:nvPr/>
        </p:nvSpPr>
        <p:spPr bwMode="auto">
          <a:xfrm>
            <a:off x="7972425" y="3703638"/>
            <a:ext cx="496888" cy="195262"/>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76873" name="Rectangle 41"/>
          <p:cNvSpPr>
            <a:spLocks noChangeArrowheads="1"/>
          </p:cNvSpPr>
          <p:nvPr/>
        </p:nvSpPr>
        <p:spPr bwMode="auto">
          <a:xfrm>
            <a:off x="7972425" y="4054475"/>
            <a:ext cx="496888" cy="195263"/>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76874" name="Rectangle 42"/>
          <p:cNvSpPr>
            <a:spLocks noChangeArrowheads="1"/>
          </p:cNvSpPr>
          <p:nvPr/>
        </p:nvSpPr>
        <p:spPr bwMode="auto">
          <a:xfrm>
            <a:off x="7972425" y="4405313"/>
            <a:ext cx="496888" cy="195262"/>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76875" name="Rectangle 43"/>
          <p:cNvSpPr>
            <a:spLocks noChangeArrowheads="1"/>
          </p:cNvSpPr>
          <p:nvPr/>
        </p:nvSpPr>
        <p:spPr bwMode="auto">
          <a:xfrm>
            <a:off x="7972425" y="4756150"/>
            <a:ext cx="496888" cy="195263"/>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76876" name="Rectangle 44"/>
          <p:cNvSpPr>
            <a:spLocks noChangeArrowheads="1"/>
          </p:cNvSpPr>
          <p:nvPr/>
        </p:nvSpPr>
        <p:spPr bwMode="auto">
          <a:xfrm>
            <a:off x="7972425" y="5106988"/>
            <a:ext cx="496888" cy="195262"/>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76877" name="Rectangle 45"/>
          <p:cNvSpPr>
            <a:spLocks noChangeArrowheads="1"/>
          </p:cNvSpPr>
          <p:nvPr/>
        </p:nvSpPr>
        <p:spPr bwMode="auto">
          <a:xfrm>
            <a:off x="7972425" y="5456238"/>
            <a:ext cx="496888"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76878" name="AutoShape 46"/>
          <p:cNvSpPr>
            <a:spLocks noChangeArrowheads="1"/>
          </p:cNvSpPr>
          <p:nvPr/>
        </p:nvSpPr>
        <p:spPr bwMode="auto">
          <a:xfrm rot="5400000">
            <a:off x="4326732" y="4171156"/>
            <a:ext cx="354012" cy="295275"/>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376879" name="AutoShape 47"/>
          <p:cNvSpPr>
            <a:spLocks noChangeArrowheads="1"/>
          </p:cNvSpPr>
          <p:nvPr/>
        </p:nvSpPr>
        <p:spPr bwMode="auto">
          <a:xfrm rot="5400000">
            <a:off x="5538788" y="4170363"/>
            <a:ext cx="354012" cy="296862"/>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ea typeface="宋体" pitchFamily="2" charset="-122"/>
            </a:endParaRPr>
          </a:p>
        </p:txBody>
      </p:sp>
      <p:sp>
        <p:nvSpPr>
          <p:cNvPr id="21549" name="Line 48"/>
          <p:cNvSpPr>
            <a:spLocks noChangeShapeType="1"/>
          </p:cNvSpPr>
          <p:nvPr/>
        </p:nvSpPr>
        <p:spPr bwMode="auto">
          <a:xfrm flipH="1">
            <a:off x="3746500" y="3690938"/>
            <a:ext cx="128588" cy="62230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1550" name="Text Box 49"/>
          <p:cNvSpPr txBox="1">
            <a:spLocks noChangeArrowheads="1"/>
          </p:cNvSpPr>
          <p:nvPr/>
        </p:nvSpPr>
        <p:spPr bwMode="auto">
          <a:xfrm>
            <a:off x="2182813" y="3789363"/>
            <a:ext cx="438150" cy="1006475"/>
          </a:xfrm>
          <a:prstGeom prst="rect">
            <a:avLst/>
          </a:prstGeom>
          <a:noFill/>
          <a:ln w="9525">
            <a:noFill/>
            <a:miter lim="800000"/>
            <a:headEnd/>
            <a:tailEnd/>
          </a:ln>
        </p:spPr>
        <p:txBody>
          <a:bodyPr wrap="none">
            <a:spAutoFit/>
          </a:bodyPr>
          <a:lstStyle/>
          <a:p>
            <a:r>
              <a:rPr kumimoji="1" lang="zh-CN" altLang="en-US" sz="2000">
                <a:solidFill>
                  <a:srgbClr val="333399"/>
                </a:solidFill>
                <a:latin typeface="Times New Roman" pitchFamily="18" charset="0"/>
                <a:ea typeface="黑体" pitchFamily="2" charset="-122"/>
              </a:rPr>
              <a:t>复</a:t>
            </a:r>
          </a:p>
          <a:p>
            <a:r>
              <a:rPr kumimoji="1" lang="zh-CN" altLang="en-US" sz="2000">
                <a:solidFill>
                  <a:srgbClr val="333399"/>
                </a:solidFill>
                <a:latin typeface="Times New Roman" pitchFamily="18" charset="0"/>
                <a:ea typeface="黑体" pitchFamily="2" charset="-122"/>
              </a:rPr>
              <a:t>用</a:t>
            </a:r>
          </a:p>
          <a:p>
            <a:r>
              <a:rPr kumimoji="1" lang="zh-CN" altLang="en-US" sz="2000">
                <a:solidFill>
                  <a:srgbClr val="333399"/>
                </a:solidFill>
                <a:latin typeface="Times New Roman" pitchFamily="18" charset="0"/>
                <a:ea typeface="黑体" pitchFamily="2" charset="-122"/>
              </a:rPr>
              <a:t>器</a:t>
            </a:r>
          </a:p>
        </p:txBody>
      </p:sp>
      <p:sp>
        <p:nvSpPr>
          <p:cNvPr id="21551" name="Text Box 50"/>
          <p:cNvSpPr txBox="1">
            <a:spLocks noChangeArrowheads="1"/>
          </p:cNvSpPr>
          <p:nvPr/>
        </p:nvSpPr>
        <p:spPr bwMode="auto">
          <a:xfrm>
            <a:off x="6392863" y="3789363"/>
            <a:ext cx="438150" cy="1006475"/>
          </a:xfrm>
          <a:prstGeom prst="rect">
            <a:avLst/>
          </a:prstGeom>
          <a:noFill/>
          <a:ln w="9525">
            <a:noFill/>
            <a:miter lim="800000"/>
            <a:headEnd/>
            <a:tailEnd/>
          </a:ln>
        </p:spPr>
        <p:txBody>
          <a:bodyPr wrap="none">
            <a:spAutoFit/>
          </a:bodyPr>
          <a:lstStyle/>
          <a:p>
            <a:r>
              <a:rPr kumimoji="1" lang="zh-CN" altLang="en-US" sz="2000">
                <a:solidFill>
                  <a:srgbClr val="333399"/>
                </a:solidFill>
                <a:latin typeface="Times New Roman" pitchFamily="18" charset="0"/>
                <a:ea typeface="黑体" pitchFamily="2" charset="-122"/>
              </a:rPr>
              <a:t>分</a:t>
            </a:r>
          </a:p>
          <a:p>
            <a:r>
              <a:rPr kumimoji="1" lang="zh-CN" altLang="en-US" sz="2000">
                <a:solidFill>
                  <a:srgbClr val="333399"/>
                </a:solidFill>
                <a:latin typeface="Times New Roman" pitchFamily="18" charset="0"/>
                <a:ea typeface="黑体" pitchFamily="2" charset="-122"/>
              </a:rPr>
              <a:t>用</a:t>
            </a:r>
          </a:p>
          <a:p>
            <a:r>
              <a:rPr kumimoji="1" lang="zh-CN" altLang="en-US" sz="2000">
                <a:solidFill>
                  <a:srgbClr val="333399"/>
                </a:solidFill>
                <a:latin typeface="Times New Roman" pitchFamily="18" charset="0"/>
                <a:ea typeface="黑体" pitchFamily="2" charset="-122"/>
              </a:rPr>
              <a:t>器</a:t>
            </a:r>
          </a:p>
        </p:txBody>
      </p:sp>
      <p:sp>
        <p:nvSpPr>
          <p:cNvPr id="21552" name="Text Box 51"/>
          <p:cNvSpPr txBox="1">
            <a:spLocks noChangeArrowheads="1"/>
          </p:cNvSpPr>
          <p:nvPr/>
        </p:nvSpPr>
        <p:spPr bwMode="auto">
          <a:xfrm>
            <a:off x="4572000" y="3376613"/>
            <a:ext cx="863600" cy="396875"/>
          </a:xfrm>
          <a:prstGeom prst="rect">
            <a:avLst/>
          </a:prstGeom>
          <a:noFill/>
          <a:ln w="9525">
            <a:noFill/>
            <a:miter lim="800000"/>
            <a:headEnd/>
            <a:tailEnd/>
          </a:ln>
        </p:spPr>
        <p:txBody>
          <a:bodyPr wrap="none">
            <a:spAutoFit/>
          </a:bodyPr>
          <a:lstStyle/>
          <a:p>
            <a:r>
              <a:rPr kumimoji="1" lang="en-US" altLang="zh-CN" sz="2000">
                <a:solidFill>
                  <a:srgbClr val="333399"/>
                </a:solidFill>
              </a:rPr>
              <a:t>EDFA</a:t>
            </a:r>
          </a:p>
        </p:txBody>
      </p:sp>
      <p:sp>
        <p:nvSpPr>
          <p:cNvPr id="21553" name="Line 52"/>
          <p:cNvSpPr>
            <a:spLocks noChangeShapeType="1"/>
          </p:cNvSpPr>
          <p:nvPr/>
        </p:nvSpPr>
        <p:spPr bwMode="auto">
          <a:xfrm flipH="1">
            <a:off x="4532313" y="3787775"/>
            <a:ext cx="438150" cy="43180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1554" name="Line 53"/>
          <p:cNvSpPr>
            <a:spLocks noChangeShapeType="1"/>
          </p:cNvSpPr>
          <p:nvPr/>
        </p:nvSpPr>
        <p:spPr bwMode="auto">
          <a:xfrm>
            <a:off x="3278188" y="4573588"/>
            <a:ext cx="0" cy="196850"/>
          </a:xfrm>
          <a:prstGeom prst="line">
            <a:avLst/>
          </a:prstGeom>
          <a:noFill/>
          <a:ln w="9525">
            <a:solidFill>
              <a:schemeClr val="tx1"/>
            </a:solidFill>
            <a:round/>
            <a:headEnd/>
            <a:tailEnd/>
          </a:ln>
        </p:spPr>
        <p:txBody>
          <a:bodyPr wrap="none" anchor="ctr"/>
          <a:lstStyle/>
          <a:p>
            <a:endParaRPr lang="zh-CN" altLang="en-US"/>
          </a:p>
        </p:txBody>
      </p:sp>
      <p:sp>
        <p:nvSpPr>
          <p:cNvPr id="21555" name="Line 54"/>
          <p:cNvSpPr>
            <a:spLocks noChangeShapeType="1"/>
          </p:cNvSpPr>
          <p:nvPr/>
        </p:nvSpPr>
        <p:spPr bwMode="auto">
          <a:xfrm>
            <a:off x="4471988" y="4573588"/>
            <a:ext cx="0" cy="196850"/>
          </a:xfrm>
          <a:prstGeom prst="line">
            <a:avLst/>
          </a:prstGeom>
          <a:noFill/>
          <a:ln w="9525">
            <a:solidFill>
              <a:schemeClr val="tx1"/>
            </a:solidFill>
            <a:round/>
            <a:headEnd/>
            <a:tailEnd/>
          </a:ln>
        </p:spPr>
        <p:txBody>
          <a:bodyPr wrap="none" anchor="ctr"/>
          <a:lstStyle/>
          <a:p>
            <a:endParaRPr lang="zh-CN" altLang="en-US"/>
          </a:p>
        </p:txBody>
      </p:sp>
      <p:sp>
        <p:nvSpPr>
          <p:cNvPr id="21556" name="Line 55"/>
          <p:cNvSpPr>
            <a:spLocks noChangeShapeType="1"/>
          </p:cNvSpPr>
          <p:nvPr/>
        </p:nvSpPr>
        <p:spPr bwMode="auto">
          <a:xfrm>
            <a:off x="3275013" y="4670425"/>
            <a:ext cx="1195387" cy="0"/>
          </a:xfrm>
          <a:prstGeom prst="line">
            <a:avLst/>
          </a:prstGeom>
          <a:noFill/>
          <a:ln w="28575">
            <a:solidFill>
              <a:srgbClr val="333399"/>
            </a:solidFill>
            <a:round/>
            <a:headEnd type="triangle" w="sm" len="med"/>
            <a:tailEnd type="triangle" w="sm" len="med"/>
          </a:ln>
        </p:spPr>
        <p:txBody>
          <a:bodyPr wrap="none" anchor="ctr"/>
          <a:lstStyle/>
          <a:p>
            <a:endParaRPr lang="zh-CN" altLang="en-US"/>
          </a:p>
        </p:txBody>
      </p:sp>
      <p:sp>
        <p:nvSpPr>
          <p:cNvPr id="21557" name="Text Box 56"/>
          <p:cNvSpPr txBox="1">
            <a:spLocks noChangeArrowheads="1"/>
          </p:cNvSpPr>
          <p:nvPr/>
        </p:nvSpPr>
        <p:spPr bwMode="auto">
          <a:xfrm>
            <a:off x="3294063" y="4654550"/>
            <a:ext cx="1016000"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120 km</a:t>
            </a:r>
          </a:p>
        </p:txBody>
      </p:sp>
      <p:sp>
        <p:nvSpPr>
          <p:cNvPr id="21558" name="Text Box 57"/>
          <p:cNvSpPr txBox="1">
            <a:spLocks noChangeArrowheads="1"/>
          </p:cNvSpPr>
          <p:nvPr/>
        </p:nvSpPr>
        <p:spPr bwMode="auto">
          <a:xfrm>
            <a:off x="238125" y="2058988"/>
            <a:ext cx="1403350" cy="457200"/>
          </a:xfrm>
          <a:prstGeom prst="rect">
            <a:avLst/>
          </a:prstGeom>
          <a:noFill/>
          <a:ln w="9525">
            <a:noFill/>
            <a:miter lim="800000"/>
            <a:headEnd/>
            <a:tailEnd/>
          </a:ln>
        </p:spPr>
        <p:txBody>
          <a:bodyPr wrap="none">
            <a:spAutoFit/>
          </a:bodyPr>
          <a:lstStyle/>
          <a:p>
            <a:r>
              <a:rPr lang="zh-CN" altLang="en-US" sz="2400">
                <a:solidFill>
                  <a:srgbClr val="333399"/>
                </a:solidFill>
                <a:latin typeface="Tahoma" pitchFamily="34" charset="0"/>
                <a:ea typeface="黑体" pitchFamily="2" charset="-122"/>
              </a:rPr>
              <a:t>光调制器</a:t>
            </a:r>
          </a:p>
        </p:txBody>
      </p:sp>
      <p:sp>
        <p:nvSpPr>
          <p:cNvPr id="21559" name="Line 58"/>
          <p:cNvSpPr>
            <a:spLocks noChangeShapeType="1"/>
          </p:cNvSpPr>
          <p:nvPr/>
        </p:nvSpPr>
        <p:spPr bwMode="auto">
          <a:xfrm>
            <a:off x="887413" y="2490788"/>
            <a:ext cx="0" cy="504825"/>
          </a:xfrm>
          <a:prstGeom prst="line">
            <a:avLst/>
          </a:prstGeom>
          <a:noFill/>
          <a:ln w="9525">
            <a:solidFill>
              <a:srgbClr val="333399"/>
            </a:solidFill>
            <a:round/>
            <a:headEnd/>
            <a:tailEnd type="triangle" w="med" len="med"/>
          </a:ln>
        </p:spPr>
        <p:txBody>
          <a:bodyPr/>
          <a:lstStyle/>
          <a:p>
            <a:endParaRPr lang="zh-CN" altLang="en-US"/>
          </a:p>
        </p:txBody>
      </p:sp>
      <p:sp>
        <p:nvSpPr>
          <p:cNvPr id="21560" name="Text Box 59"/>
          <p:cNvSpPr txBox="1">
            <a:spLocks noChangeArrowheads="1"/>
          </p:cNvSpPr>
          <p:nvPr/>
        </p:nvSpPr>
        <p:spPr bwMode="auto">
          <a:xfrm>
            <a:off x="7332663" y="2058988"/>
            <a:ext cx="1403350" cy="457200"/>
          </a:xfrm>
          <a:prstGeom prst="rect">
            <a:avLst/>
          </a:prstGeom>
          <a:noFill/>
          <a:ln w="9525">
            <a:noFill/>
            <a:miter lim="800000"/>
            <a:headEnd/>
            <a:tailEnd/>
          </a:ln>
        </p:spPr>
        <p:txBody>
          <a:bodyPr wrap="none">
            <a:spAutoFit/>
          </a:bodyPr>
          <a:lstStyle/>
          <a:p>
            <a:r>
              <a:rPr lang="zh-CN" altLang="en-US" sz="2400">
                <a:solidFill>
                  <a:srgbClr val="333399"/>
                </a:solidFill>
                <a:latin typeface="Tahoma" pitchFamily="34" charset="0"/>
                <a:ea typeface="黑体" pitchFamily="2" charset="-122"/>
              </a:rPr>
              <a:t>光解调器</a:t>
            </a:r>
          </a:p>
        </p:txBody>
      </p:sp>
      <p:sp>
        <p:nvSpPr>
          <p:cNvPr id="21561" name="Line 60"/>
          <p:cNvSpPr>
            <a:spLocks noChangeShapeType="1"/>
          </p:cNvSpPr>
          <p:nvPr/>
        </p:nvSpPr>
        <p:spPr bwMode="auto">
          <a:xfrm>
            <a:off x="8231188" y="2490788"/>
            <a:ext cx="0" cy="504825"/>
          </a:xfrm>
          <a:prstGeom prst="line">
            <a:avLst/>
          </a:prstGeom>
          <a:noFill/>
          <a:ln w="9525">
            <a:solidFill>
              <a:srgbClr val="333399"/>
            </a:solidFill>
            <a:round/>
            <a:headEnd/>
            <a:tailEnd type="triangle" w="med" len="med"/>
          </a:ln>
        </p:spPr>
        <p:txBody>
          <a:bodyPr/>
          <a:lstStyle/>
          <a:p>
            <a:endParaRPr lang="zh-CN" altLang="en-US"/>
          </a:p>
        </p:txBody>
      </p:sp>
      <p:pic>
        <p:nvPicPr>
          <p:cNvPr id="58"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9" name="组合 14"/>
          <p:cNvGrpSpPr/>
          <p:nvPr/>
        </p:nvGrpSpPr>
        <p:grpSpPr>
          <a:xfrm>
            <a:off x="4874346" y="0"/>
            <a:ext cx="4269654" cy="430887"/>
            <a:chOff x="4874346" y="0"/>
            <a:chExt cx="4269654" cy="430887"/>
          </a:xfrm>
        </p:grpSpPr>
        <p:sp>
          <p:nvSpPr>
            <p:cNvPr id="60" name="TextBox 5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2" name="直接连接符 9"/>
          <p:cNvCxnSpPr/>
          <p:nvPr/>
        </p:nvCxnSpPr>
        <p:spPr>
          <a:xfrm>
            <a:off x="323528" y="69269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6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65"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2.4.3 </a:t>
            </a:r>
            <a:r>
              <a:rPr lang="zh-CN" altLang="en-US" sz="4000" b="1" dirty="0" smtClean="0">
                <a:solidFill>
                  <a:srgbClr val="C00000"/>
                </a:solidFill>
                <a:latin typeface="隶书" pitchFamily="49" charset="-122"/>
                <a:ea typeface="隶书" pitchFamily="49" charset="-122"/>
              </a:rPr>
              <a:t>码分多路复用</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11"/>
          <p:cNvSpPr/>
          <p:nvPr/>
        </p:nvSpPr>
        <p:spPr>
          <a:xfrm>
            <a:off x="467544" y="1628800"/>
            <a:ext cx="8280920" cy="3970318"/>
          </a:xfrm>
          <a:prstGeom prst="rect">
            <a:avLst/>
          </a:prstGeom>
        </p:spPr>
        <p:txBody>
          <a:bodyPr wrap="square">
            <a:spAutoFit/>
          </a:bodyPr>
          <a:lstStyle/>
          <a:p>
            <a:pPr>
              <a:buBlip>
                <a:blip r:embed="rId3"/>
              </a:buBlip>
            </a:pPr>
            <a:r>
              <a:rPr lang="en-US" altLang="zh-CN" sz="2800" dirty="0" smtClean="0">
                <a:solidFill>
                  <a:srgbClr val="000000"/>
                </a:solidFill>
                <a:latin typeface="楷体_GB2312" pitchFamily="49" charset="-122"/>
                <a:ea typeface="楷体_GB2312" pitchFamily="49" charset="-122"/>
              </a:rPr>
              <a:t>CDMA (Code-Division Multiple Access)</a:t>
            </a:r>
          </a:p>
          <a:p>
            <a:pPr>
              <a:buClr>
                <a:srgbClr val="C00000"/>
              </a:buClr>
              <a:buFont typeface="Wingdings" pitchFamily="2" charset="2"/>
              <a:buChar char="n"/>
            </a:pPr>
            <a:endParaRPr lang="en-US" altLang="zh-CN" sz="2800" b="1"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r>
              <a:rPr lang="zh-CN" altLang="en-US" sz="2800" b="1" dirty="0" smtClean="0">
                <a:solidFill>
                  <a:srgbClr val="C00000"/>
                </a:solidFill>
                <a:latin typeface="楷体_GB2312" pitchFamily="49" charset="-122"/>
                <a:ea typeface="楷体_GB2312" pitchFamily="49" charset="-122"/>
              </a:rPr>
              <a:t>码分多路复用</a:t>
            </a:r>
            <a:r>
              <a:rPr lang="zh-CN" altLang="en-US" sz="2800" b="1" dirty="0" smtClean="0">
                <a:solidFill>
                  <a:srgbClr val="000000"/>
                </a:solidFill>
                <a:latin typeface="楷体_GB2312" pitchFamily="49" charset="-122"/>
                <a:ea typeface="楷体_GB2312" pitchFamily="49" charset="-122"/>
              </a:rPr>
              <a:t>时根据码型结构的不同来实现信号分割的多路复用。</a:t>
            </a:r>
            <a:endParaRPr lang="en-US" altLang="zh-CN" sz="2800" b="1"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endParaRPr lang="en-US" altLang="zh-CN" sz="2800" b="1"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在</a:t>
            </a:r>
            <a:r>
              <a:rPr lang="en-US" altLang="zh-CN" sz="2800" b="1" dirty="0" smtClean="0">
                <a:solidFill>
                  <a:srgbClr val="000000"/>
                </a:solidFill>
                <a:latin typeface="楷体_GB2312" pitchFamily="49" charset="-122"/>
                <a:ea typeface="楷体_GB2312" pitchFamily="49" charset="-122"/>
              </a:rPr>
              <a:t>CDMA</a:t>
            </a:r>
            <a:r>
              <a:rPr lang="zh-CN" altLang="en-US" sz="2800" b="1" dirty="0" smtClean="0">
                <a:solidFill>
                  <a:srgbClr val="000000"/>
                </a:solidFill>
                <a:latin typeface="楷体_GB2312" pitchFamily="49" charset="-122"/>
                <a:ea typeface="楷体_GB2312" pitchFamily="49" charset="-122"/>
              </a:rPr>
              <a:t>系统中，各个用户不是靠频率或时隙来区分，而是码型来区分。用户使用同一频率，占用相同的带宽。</a:t>
            </a:r>
          </a:p>
          <a:p>
            <a:r>
              <a:rPr lang="zh-CN" altLang="en-US" sz="2800" b="1" dirty="0" smtClean="0">
                <a:solidFill>
                  <a:srgbClr val="000000"/>
                </a:solidFill>
                <a:latin typeface="楷体_GB2312" pitchFamily="49" charset="-122"/>
                <a:ea typeface="楷体_GB2312" pitchFamily="49" charset="-122"/>
              </a:rPr>
              <a:t>  </a:t>
            </a:r>
            <a:endParaRPr lang="en-US" altLang="zh-CN" sz="2800" b="1" dirty="0" smtClean="0">
              <a:solidFill>
                <a:srgbClr val="000000"/>
              </a:solidFill>
              <a:latin typeface="楷体_GB2312" pitchFamily="49" charset="-122"/>
              <a:ea typeface="楷体_GB2312"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Rot="1" noChangeArrowheads="1"/>
          </p:cNvSpPr>
          <p:nvPr>
            <p:ph type="body" idx="1"/>
          </p:nvPr>
        </p:nvSpPr>
        <p:spPr>
          <a:xfrm>
            <a:off x="827584" y="1844824"/>
            <a:ext cx="7427168" cy="4525963"/>
          </a:xfrm>
        </p:spPr>
        <p:txBody>
          <a:bodyPr/>
          <a:lstStyle/>
          <a:p>
            <a:pPr eaLnBrk="1" hangingPunct="1">
              <a:buClr>
                <a:srgbClr val="C00000"/>
              </a:buClr>
              <a:buFont typeface="Wingdings" pitchFamily="2" charset="2"/>
              <a:buChar char="n"/>
            </a:pPr>
            <a:r>
              <a:rPr lang="zh-CN" altLang="en-US" b="1" dirty="0" smtClean="0">
                <a:solidFill>
                  <a:srgbClr val="000000"/>
                </a:solidFill>
              </a:rPr>
              <a:t>在</a:t>
            </a:r>
            <a:r>
              <a:rPr lang="en-US" altLang="zh-CN" b="1" dirty="0" smtClean="0">
                <a:solidFill>
                  <a:srgbClr val="000000"/>
                </a:solidFill>
              </a:rPr>
              <a:t>CDMA</a:t>
            </a:r>
            <a:r>
              <a:rPr lang="zh-CN" altLang="en-US" b="1" dirty="0" smtClean="0">
                <a:solidFill>
                  <a:srgbClr val="000000"/>
                </a:solidFill>
              </a:rPr>
              <a:t>每个比特被分为</a:t>
            </a:r>
            <a:r>
              <a:rPr lang="en-US" altLang="zh-CN" b="1" dirty="0" smtClean="0">
                <a:solidFill>
                  <a:srgbClr val="000000"/>
                </a:solidFill>
              </a:rPr>
              <a:t>m</a:t>
            </a:r>
            <a:r>
              <a:rPr lang="zh-CN" altLang="en-US" b="1" dirty="0" smtClean="0">
                <a:solidFill>
                  <a:srgbClr val="000000"/>
                </a:solidFill>
              </a:rPr>
              <a:t>个码片，每个站点被指定一个唯一的</a:t>
            </a:r>
            <a:r>
              <a:rPr lang="en-US" altLang="zh-CN" b="1" dirty="0" smtClean="0">
                <a:solidFill>
                  <a:srgbClr val="000000"/>
                </a:solidFill>
              </a:rPr>
              <a:t>m</a:t>
            </a:r>
            <a:r>
              <a:rPr lang="zh-CN" altLang="en-US" b="1" dirty="0" smtClean="0">
                <a:solidFill>
                  <a:srgbClr val="000000"/>
                </a:solidFill>
              </a:rPr>
              <a:t>位码片</a:t>
            </a:r>
            <a:r>
              <a:rPr lang="en-US" altLang="zh-CN" b="1" dirty="0" smtClean="0">
                <a:solidFill>
                  <a:srgbClr val="000000"/>
                </a:solidFill>
              </a:rPr>
              <a:t>(</a:t>
            </a:r>
            <a:r>
              <a:rPr lang="zh-CN" altLang="en-US" b="1" dirty="0" smtClean="0">
                <a:solidFill>
                  <a:srgbClr val="000000"/>
                </a:solidFill>
              </a:rPr>
              <a:t>码型</a:t>
            </a:r>
            <a:r>
              <a:rPr lang="en-US" altLang="zh-CN" b="1" dirty="0" smtClean="0">
                <a:solidFill>
                  <a:srgbClr val="000000"/>
                </a:solidFill>
              </a:rPr>
              <a:t>)</a:t>
            </a:r>
            <a:r>
              <a:rPr lang="zh-CN" altLang="en-US" b="1" dirty="0" smtClean="0">
                <a:solidFill>
                  <a:srgbClr val="000000"/>
                </a:solidFill>
              </a:rPr>
              <a:t>。当发送比特</a:t>
            </a:r>
            <a:r>
              <a:rPr lang="en-US" altLang="zh-CN" b="1" dirty="0" smtClean="0">
                <a:solidFill>
                  <a:srgbClr val="000000"/>
                </a:solidFill>
              </a:rPr>
              <a:t>1</a:t>
            </a:r>
            <a:r>
              <a:rPr lang="zh-CN" altLang="en-US" b="1" dirty="0" smtClean="0">
                <a:solidFill>
                  <a:srgbClr val="000000"/>
                </a:solidFill>
              </a:rPr>
              <a:t>时，站点就发送其码片。想发送</a:t>
            </a:r>
            <a:r>
              <a:rPr lang="en-US" altLang="zh-CN" b="1" dirty="0" smtClean="0">
                <a:solidFill>
                  <a:srgbClr val="000000"/>
                </a:solidFill>
              </a:rPr>
              <a:t>0</a:t>
            </a:r>
            <a:r>
              <a:rPr lang="zh-CN" altLang="en-US" b="1" dirty="0" smtClean="0">
                <a:solidFill>
                  <a:srgbClr val="000000"/>
                </a:solidFill>
              </a:rPr>
              <a:t>时，站点就发送其码片的补码。</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diamond(in)">
                                      <p:cBhvr>
                                        <p:cTn id="7" dur="500"/>
                                        <p:tgtEl>
                                          <p:spTgt spid="235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7704" y="1556792"/>
            <a:ext cx="5915000" cy="4525963"/>
          </a:xfrm>
        </p:spPr>
        <p:txBody>
          <a:bodyPr>
            <a:normAutofit lnSpcReduction="10000"/>
          </a:bodyPr>
          <a:lstStyle/>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2.1  </a:t>
            </a:r>
            <a:r>
              <a:rPr lang="zh-CN" altLang="en-US" sz="2500" b="1" dirty="0" smtClean="0">
                <a:latin typeface="楷体_GB2312" pitchFamily="49" charset="-122"/>
                <a:ea typeface="楷体_GB2312" pitchFamily="49" charset="-122"/>
              </a:rPr>
              <a:t>数据通信系统</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2.2  </a:t>
            </a:r>
            <a:r>
              <a:rPr lang="zh-CN" altLang="en-US" sz="2500" b="1" dirty="0" smtClean="0">
                <a:latin typeface="楷体_GB2312" pitchFamily="49" charset="-122"/>
                <a:ea typeface="楷体_GB2312" pitchFamily="49" charset="-122"/>
              </a:rPr>
              <a:t>信号和数据编码</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2.3  </a:t>
            </a:r>
            <a:r>
              <a:rPr lang="zh-CN" altLang="en-US" sz="2500" b="1" dirty="0" smtClean="0">
                <a:latin typeface="楷体_GB2312" pitchFamily="49" charset="-122"/>
                <a:ea typeface="楷体_GB2312" pitchFamily="49" charset="-122"/>
              </a:rPr>
              <a:t>线路配置和传输方式</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2.4  </a:t>
            </a:r>
            <a:r>
              <a:rPr lang="zh-CN" altLang="en-US" sz="2500" b="1" dirty="0" smtClean="0">
                <a:latin typeface="楷体_GB2312" pitchFamily="49" charset="-122"/>
                <a:ea typeface="楷体_GB2312" pitchFamily="49" charset="-122"/>
              </a:rPr>
              <a:t>多路复用技术</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solidFill>
                  <a:srgbClr val="C00000"/>
                </a:solidFill>
                <a:latin typeface="楷体_GB2312" pitchFamily="49" charset="-122"/>
                <a:ea typeface="楷体_GB2312" pitchFamily="49" charset="-122"/>
              </a:rPr>
              <a:t>2.5  </a:t>
            </a:r>
            <a:r>
              <a:rPr lang="zh-CN" altLang="en-US" sz="2500" b="1" dirty="0" smtClean="0">
                <a:solidFill>
                  <a:srgbClr val="C00000"/>
                </a:solidFill>
                <a:latin typeface="楷体_GB2312" pitchFamily="49" charset="-122"/>
                <a:ea typeface="楷体_GB2312" pitchFamily="49" charset="-122"/>
              </a:rPr>
              <a:t>数据交换技术</a:t>
            </a:r>
            <a:endParaRPr lang="en-US" altLang="zh-CN" sz="2500" b="1" dirty="0" smtClean="0">
              <a:solidFill>
                <a:srgbClr val="C00000"/>
              </a:solidFill>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2.6  </a:t>
            </a:r>
            <a:r>
              <a:rPr lang="zh-CN" altLang="en-US" sz="2500" b="1" dirty="0" smtClean="0">
                <a:latin typeface="楷体_GB2312" pitchFamily="49" charset="-122"/>
                <a:ea typeface="楷体_GB2312" pitchFamily="49" charset="-122"/>
              </a:rPr>
              <a:t>错误检测和控制</a:t>
            </a: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03648"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第二章  数据通信基础</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65</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blinds(horizontal)">
                                      <p:cBhvr>
                                        <p:cTn id="23" dur="500"/>
                                        <p:tgtEl>
                                          <p:spTgt spid="3">
                                            <p:txEl>
                                              <p:pRg st="9" end="9"/>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blinds(horizontal)">
                                      <p:cBhvr>
                                        <p:cTn id="2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2.5 </a:t>
            </a:r>
            <a:r>
              <a:rPr lang="zh-CN" altLang="en-US" sz="4000" b="1" dirty="0" smtClean="0">
                <a:solidFill>
                  <a:srgbClr val="C00000"/>
                </a:solidFill>
                <a:latin typeface="隶书" pitchFamily="49" charset="-122"/>
                <a:ea typeface="隶书" pitchFamily="49" charset="-122"/>
              </a:rPr>
              <a:t>数据交换技术</a:t>
            </a:r>
          </a:p>
        </p:txBody>
      </p:sp>
      <p:sp>
        <p:nvSpPr>
          <p:cNvPr id="78851" name="Rectangle 3"/>
          <p:cNvSpPr>
            <a:spLocks noGrp="1" noRot="1" noChangeArrowheads="1"/>
          </p:cNvSpPr>
          <p:nvPr>
            <p:ph type="body" idx="1"/>
          </p:nvPr>
        </p:nvSpPr>
        <p:spPr>
          <a:xfrm>
            <a:off x="323850" y="1628775"/>
            <a:ext cx="8351838" cy="4679950"/>
          </a:xfrm>
        </p:spPr>
        <p:txBody>
          <a:bodyPr/>
          <a:lstStyle/>
          <a:p>
            <a:pPr eaLnBrk="1" hangingPunct="1">
              <a:buClr>
                <a:srgbClr val="C00000"/>
              </a:buClr>
              <a:buFont typeface="Wingdings" pitchFamily="2" charset="2"/>
              <a:buChar char="n"/>
            </a:pPr>
            <a:r>
              <a:rPr lang="zh-CN" altLang="en-US" b="1" dirty="0" smtClean="0">
                <a:solidFill>
                  <a:srgbClr val="000000"/>
                </a:solidFill>
                <a:latin typeface="楷体_GB2312" pitchFamily="49" charset="-122"/>
                <a:ea typeface="楷体_GB2312" pitchFamily="49" charset="-122"/>
              </a:rPr>
              <a:t>当存在多个通信设备时，如何使每两个设备之间能够通信问题。</a:t>
            </a:r>
            <a:endParaRPr lang="en-US" altLang="zh-CN"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endParaRPr lang="en-US" altLang="zh-CN"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r>
              <a:rPr lang="zh-CN" altLang="en-US" b="1" dirty="0" smtClean="0">
                <a:solidFill>
                  <a:srgbClr val="C00000"/>
                </a:solidFill>
                <a:latin typeface="楷体_GB2312" pitchFamily="49" charset="-122"/>
                <a:ea typeface="楷体_GB2312" pitchFamily="49" charset="-122"/>
              </a:rPr>
              <a:t>交换技术</a:t>
            </a:r>
            <a:r>
              <a:rPr lang="zh-CN" altLang="en-US" b="1" dirty="0" smtClean="0">
                <a:solidFill>
                  <a:srgbClr val="000000"/>
                </a:solidFill>
                <a:latin typeface="楷体_GB2312" pitchFamily="49" charset="-122"/>
                <a:ea typeface="楷体_GB2312" pitchFamily="49" charset="-122"/>
              </a:rPr>
              <a:t>指使得没有物理链路直接连接的两个或多个设备之间能够通信的技术。</a:t>
            </a:r>
          </a:p>
          <a:p>
            <a:pPr eaLnBrk="1" hangingPunct="1"/>
            <a:endParaRPr lang="en-US" altLang="zh-CN" b="1" dirty="0" smtClean="0">
              <a:solidFill>
                <a:srgbClr val="000000"/>
              </a:solidFill>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diamond(in)">
                                      <p:cBhvr>
                                        <p:cTn id="7" dur="500"/>
                                        <p:tgtEl>
                                          <p:spTgt spid="78851">
                                            <p:txEl>
                                              <p:pRg st="0" end="0"/>
                                            </p:txEl>
                                          </p:spTgt>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78851">
                                            <p:txEl>
                                              <p:pRg st="2" end="2"/>
                                            </p:txEl>
                                          </p:spTgt>
                                        </p:tgtEl>
                                        <p:attrNameLst>
                                          <p:attrName>style.visibility</p:attrName>
                                        </p:attrNameLst>
                                      </p:cBhvr>
                                      <p:to>
                                        <p:strVal val="visible"/>
                                      </p:to>
                                    </p:set>
                                    <p:animEffect transition="in" filter="diamond(in)">
                                      <p:cBhvr>
                                        <p:cTn id="11" dur="500"/>
                                        <p:tgtEl>
                                          <p:spTgt spid="78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Rot="1" noChangeArrowheads="1"/>
          </p:cNvSpPr>
          <p:nvPr>
            <p:ph type="body" idx="1"/>
          </p:nvPr>
        </p:nvSpPr>
        <p:spPr>
          <a:xfrm>
            <a:off x="323528" y="1556792"/>
            <a:ext cx="8540750" cy="4973637"/>
          </a:xfrm>
        </p:spPr>
        <p:txBody>
          <a:bodyPr/>
          <a:lstStyle/>
          <a:p>
            <a:pPr eaLnBrk="1" hangingPunct="1">
              <a:buClr>
                <a:srgbClr val="C00000"/>
              </a:buClr>
              <a:buFont typeface="Wingdings" pitchFamily="2" charset="2"/>
              <a:buChar char="n"/>
            </a:pPr>
            <a:r>
              <a:rPr lang="zh-CN" altLang="en-US" b="1" dirty="0" smtClean="0">
                <a:solidFill>
                  <a:srgbClr val="000000"/>
                </a:solidFill>
                <a:latin typeface="楷体_GB2312" pitchFamily="49" charset="-122"/>
                <a:ea typeface="楷体_GB2312" pitchFamily="49" charset="-122"/>
              </a:rPr>
              <a:t>传统的交换方式有三种：</a:t>
            </a:r>
          </a:p>
          <a:p>
            <a:pPr eaLnBrk="1" hangingPunct="1">
              <a:buFont typeface="Wingdings" pitchFamily="2" charset="2"/>
              <a:buNone/>
            </a:pPr>
            <a:r>
              <a:rPr lang="en-US" altLang="zh-CN" b="1" dirty="0" smtClean="0">
                <a:solidFill>
                  <a:srgbClr val="000000"/>
                </a:solidFill>
              </a:rPr>
              <a:t>   </a:t>
            </a:r>
            <a:r>
              <a:rPr lang="en-US" altLang="zh-CN" sz="2800" b="1" dirty="0" smtClean="0">
                <a:solidFill>
                  <a:srgbClr val="000000"/>
                </a:solidFill>
              </a:rPr>
              <a:t> </a:t>
            </a:r>
            <a:r>
              <a:rPr lang="zh-CN" altLang="zh-CN" sz="2800" b="1" dirty="0" smtClean="0">
                <a:solidFill>
                  <a:srgbClr val="000000"/>
                </a:solidFill>
              </a:rPr>
              <a:t>①</a:t>
            </a:r>
            <a:r>
              <a:rPr lang="zh-CN" altLang="en-US" sz="2800" b="1" dirty="0" smtClean="0">
                <a:solidFill>
                  <a:srgbClr val="000000"/>
                </a:solidFill>
                <a:latin typeface="宋体" charset="-122"/>
              </a:rPr>
              <a:t>电路交换</a:t>
            </a:r>
            <a:r>
              <a:rPr lang="en-US" altLang="zh-CN" sz="2800" b="1" dirty="0" smtClean="0">
                <a:solidFill>
                  <a:srgbClr val="000000"/>
                </a:solidFill>
                <a:latin typeface="宋体" charset="-122"/>
              </a:rPr>
              <a:t>(Circuit Switch)</a:t>
            </a:r>
          </a:p>
          <a:p>
            <a:pPr eaLnBrk="1" hangingPunct="1">
              <a:buFont typeface="Wingdings" pitchFamily="2" charset="2"/>
              <a:buNone/>
            </a:pPr>
            <a:r>
              <a:rPr lang="en-US" altLang="zh-CN" sz="2800" b="1" dirty="0" smtClean="0">
                <a:solidFill>
                  <a:srgbClr val="000000"/>
                </a:solidFill>
              </a:rPr>
              <a:t>    </a:t>
            </a:r>
            <a:r>
              <a:rPr lang="zh-CN" altLang="zh-CN" sz="2800" b="1" dirty="0" smtClean="0">
                <a:solidFill>
                  <a:srgbClr val="000000"/>
                </a:solidFill>
              </a:rPr>
              <a:t>②</a:t>
            </a:r>
            <a:r>
              <a:rPr lang="zh-CN" altLang="en-US" sz="2800" b="1" dirty="0" smtClean="0">
                <a:solidFill>
                  <a:srgbClr val="000000"/>
                </a:solidFill>
                <a:latin typeface="宋体" charset="-122"/>
              </a:rPr>
              <a:t>分组交换</a:t>
            </a:r>
            <a:r>
              <a:rPr lang="en-US" altLang="zh-CN" sz="2800" b="1" dirty="0" smtClean="0">
                <a:solidFill>
                  <a:srgbClr val="000000"/>
                </a:solidFill>
                <a:latin typeface="宋体" charset="-122"/>
              </a:rPr>
              <a:t>(Packet Switch)</a:t>
            </a:r>
          </a:p>
          <a:p>
            <a:pPr eaLnBrk="1" hangingPunct="1">
              <a:buFont typeface="Wingdings" pitchFamily="2" charset="2"/>
              <a:buNone/>
            </a:pPr>
            <a:r>
              <a:rPr lang="en-US" altLang="zh-CN" sz="2800" b="1" dirty="0" smtClean="0">
                <a:solidFill>
                  <a:srgbClr val="000000"/>
                </a:solidFill>
              </a:rPr>
              <a:t>    </a:t>
            </a:r>
            <a:r>
              <a:rPr lang="zh-CN" altLang="zh-CN" sz="2800" b="1" dirty="0" smtClean="0">
                <a:solidFill>
                  <a:srgbClr val="000000"/>
                </a:solidFill>
              </a:rPr>
              <a:t>③</a:t>
            </a:r>
            <a:r>
              <a:rPr lang="zh-CN" altLang="en-US" sz="2800" b="1" dirty="0" smtClean="0">
                <a:solidFill>
                  <a:srgbClr val="000000"/>
                </a:solidFill>
                <a:latin typeface="宋体" charset="-122"/>
              </a:rPr>
              <a:t>报文交换（</a:t>
            </a:r>
            <a:r>
              <a:rPr lang="en-US" altLang="zh-CN" sz="2800" b="1" dirty="0" smtClean="0">
                <a:solidFill>
                  <a:srgbClr val="000000"/>
                </a:solidFill>
                <a:latin typeface="宋体" charset="-122"/>
              </a:rPr>
              <a:t>Message Switch)</a:t>
            </a:r>
          </a:p>
          <a:p>
            <a:pPr eaLnBrk="1" hangingPunct="1"/>
            <a:endParaRPr lang="en-US" altLang="zh-CN" sz="2800" b="1" dirty="0" smtClean="0">
              <a:solidFill>
                <a:srgbClr val="000000"/>
              </a:solidFill>
              <a:latin typeface="宋体" charset="-122"/>
            </a:endParaRPr>
          </a:p>
          <a:p>
            <a:pPr eaLnBrk="1" hangingPunct="1"/>
            <a:r>
              <a:rPr lang="zh-CN" altLang="en-US" sz="2800" b="1" dirty="0" smtClean="0">
                <a:solidFill>
                  <a:srgbClr val="000000"/>
                </a:solidFill>
                <a:latin typeface="宋体" charset="-122"/>
              </a:rPr>
              <a:t>随着交换技术的发展，出现了一些新的交换技术，例如</a:t>
            </a:r>
            <a:r>
              <a:rPr lang="en-US" altLang="zh-CN" sz="2800" b="1" dirty="0" smtClean="0">
                <a:solidFill>
                  <a:srgbClr val="000000"/>
                </a:solidFill>
                <a:latin typeface="宋体" charset="-122"/>
              </a:rPr>
              <a:t>ATM</a:t>
            </a:r>
            <a:r>
              <a:rPr lang="zh-CN" altLang="en-US" sz="2800" b="1" dirty="0" smtClean="0">
                <a:solidFill>
                  <a:srgbClr val="000000"/>
                </a:solidFill>
                <a:latin typeface="宋体" charset="-122"/>
              </a:rPr>
              <a:t>交换（也称信元交换）和帧中继等。</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4000" b="1" dirty="0" smtClean="0">
                <a:solidFill>
                  <a:srgbClr val="C00000"/>
                </a:solidFill>
                <a:latin typeface="隶书" pitchFamily="49" charset="-122"/>
                <a:ea typeface="隶书" pitchFamily="49" charset="-122"/>
              </a:rPr>
              <a:t>2.5 </a:t>
            </a:r>
            <a:r>
              <a:rPr lang="zh-CN" altLang="en-US" sz="4000" b="1" dirty="0" smtClean="0">
                <a:solidFill>
                  <a:srgbClr val="C00000"/>
                </a:solidFill>
                <a:latin typeface="隶书" pitchFamily="49" charset="-122"/>
                <a:ea typeface="隶书" pitchFamily="49" charset="-122"/>
              </a:rPr>
              <a:t>数据交换技术</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Effect transition="in" filter="box(in)">
                                      <p:cBhvr>
                                        <p:cTn id="7" dur="500"/>
                                        <p:tgtEl>
                                          <p:spTgt spid="79874">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79874">
                                            <p:txEl>
                                              <p:pRg st="1" end="1"/>
                                            </p:txEl>
                                          </p:spTgt>
                                        </p:tgtEl>
                                        <p:attrNameLst>
                                          <p:attrName>style.visibility</p:attrName>
                                        </p:attrNameLst>
                                      </p:cBhvr>
                                      <p:to>
                                        <p:strVal val="visible"/>
                                      </p:to>
                                    </p:set>
                                    <p:animEffect transition="in" filter="box(in)">
                                      <p:cBhvr>
                                        <p:cTn id="11" dur="500"/>
                                        <p:tgtEl>
                                          <p:spTgt spid="79874">
                                            <p:txEl>
                                              <p:pRg st="1" end="1"/>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79874">
                                            <p:txEl>
                                              <p:pRg st="2" end="2"/>
                                            </p:txEl>
                                          </p:spTgt>
                                        </p:tgtEl>
                                        <p:attrNameLst>
                                          <p:attrName>style.visibility</p:attrName>
                                        </p:attrNameLst>
                                      </p:cBhvr>
                                      <p:to>
                                        <p:strVal val="visible"/>
                                      </p:to>
                                    </p:set>
                                    <p:animEffect transition="in" filter="box(in)">
                                      <p:cBhvr>
                                        <p:cTn id="15" dur="500"/>
                                        <p:tgtEl>
                                          <p:spTgt spid="79874">
                                            <p:txEl>
                                              <p:pRg st="2" end="2"/>
                                            </p:txEl>
                                          </p:spTgt>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79874">
                                            <p:txEl>
                                              <p:pRg st="3" end="3"/>
                                            </p:txEl>
                                          </p:spTgt>
                                        </p:tgtEl>
                                        <p:attrNameLst>
                                          <p:attrName>style.visibility</p:attrName>
                                        </p:attrNameLst>
                                      </p:cBhvr>
                                      <p:to>
                                        <p:strVal val="visible"/>
                                      </p:to>
                                    </p:set>
                                    <p:animEffect transition="in" filter="box(in)">
                                      <p:cBhvr>
                                        <p:cTn id="19" dur="500"/>
                                        <p:tgtEl>
                                          <p:spTgt spid="79874">
                                            <p:txEl>
                                              <p:pRg st="3" end="3"/>
                                            </p:txEl>
                                          </p:spTgt>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79874">
                                            <p:txEl>
                                              <p:pRg st="5" end="5"/>
                                            </p:txEl>
                                          </p:spTgt>
                                        </p:tgtEl>
                                        <p:attrNameLst>
                                          <p:attrName>style.visibility</p:attrName>
                                        </p:attrNameLst>
                                      </p:cBhvr>
                                      <p:to>
                                        <p:strVal val="visible"/>
                                      </p:to>
                                    </p:set>
                                    <p:animEffect transition="in" filter="box(in)">
                                      <p:cBhvr>
                                        <p:cTn id="23" dur="500"/>
                                        <p:tgtEl>
                                          <p:spTgt spid="798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467544" y="548680"/>
            <a:ext cx="8229600" cy="854968"/>
          </a:xfrm>
        </p:spPr>
        <p:txBody>
          <a:bodyPr>
            <a:normAutofit/>
          </a:bodyPr>
          <a:lstStyle/>
          <a:p>
            <a:r>
              <a:rPr lang="en-US" altLang="zh-CN" sz="4000" b="1" dirty="0" smtClean="0">
                <a:solidFill>
                  <a:srgbClr val="C00000"/>
                </a:solidFill>
                <a:latin typeface="隶书" pitchFamily="49" charset="-122"/>
                <a:ea typeface="隶书" pitchFamily="49" charset="-122"/>
              </a:rPr>
              <a:t>2.5.1 </a:t>
            </a:r>
            <a:r>
              <a:rPr lang="zh-CN" altLang="en-US" sz="4000" b="1" dirty="0" smtClean="0">
                <a:solidFill>
                  <a:srgbClr val="C00000"/>
                </a:solidFill>
                <a:latin typeface="隶书" pitchFamily="49" charset="-122"/>
                <a:ea typeface="隶书" pitchFamily="49" charset="-122"/>
              </a:rPr>
              <a:t>电路交换</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11"/>
          <p:cNvSpPr/>
          <p:nvPr/>
        </p:nvSpPr>
        <p:spPr>
          <a:xfrm>
            <a:off x="539552" y="1484784"/>
            <a:ext cx="8280920" cy="1384995"/>
          </a:xfrm>
          <a:prstGeom prst="rect">
            <a:avLst/>
          </a:prstGeom>
        </p:spPr>
        <p:txBody>
          <a:bodyPr wrap="square">
            <a:spAutoFit/>
          </a:bodyPr>
          <a:lstStyle/>
          <a:p>
            <a:pPr>
              <a:buBlip>
                <a:blip r:embed="rId3"/>
              </a:buBlip>
            </a:pPr>
            <a:r>
              <a:rPr lang="zh-CN" altLang="en-US" sz="2800" b="1" dirty="0" smtClean="0">
                <a:solidFill>
                  <a:srgbClr val="000000"/>
                </a:solidFill>
              </a:rPr>
              <a:t>电路交换是在两个设备之间创建一条临时的物理连接。所以我们可以把电路交换机看作是一个多路开关。</a:t>
            </a:r>
            <a:r>
              <a:rPr lang="zh-CN" altLang="en-US" sz="2800" b="1" dirty="0" smtClean="0">
                <a:solidFill>
                  <a:srgbClr val="000000"/>
                </a:solidFill>
                <a:latin typeface="楷体_GB2312" pitchFamily="49" charset="-122"/>
                <a:ea typeface="楷体_GB2312" pitchFamily="49" charset="-122"/>
              </a:rPr>
              <a:t> </a:t>
            </a:r>
            <a:endParaRPr lang="en-US" altLang="zh-CN" sz="2800" b="1" dirty="0" smtClean="0">
              <a:solidFill>
                <a:srgbClr val="000000"/>
              </a:solidFill>
              <a:latin typeface="楷体_GB2312" pitchFamily="49" charset="-122"/>
              <a:ea typeface="楷体_GB2312" pitchFamily="49" charset="-122"/>
            </a:endParaRPr>
          </a:p>
        </p:txBody>
      </p:sp>
      <p:pic>
        <p:nvPicPr>
          <p:cNvPr id="13" name="Picture 4"/>
          <p:cNvPicPr>
            <a:picLocks noChangeAspect="1" noChangeArrowheads="1"/>
          </p:cNvPicPr>
          <p:nvPr/>
        </p:nvPicPr>
        <p:blipFill>
          <a:blip r:embed="rId4" cstate="print"/>
          <a:srcRect/>
          <a:stretch>
            <a:fillRect/>
          </a:stretch>
        </p:blipFill>
        <p:spPr>
          <a:xfrm>
            <a:off x="395536" y="2924944"/>
            <a:ext cx="8351838" cy="3590925"/>
          </a:xfrm>
          <a:prstGeom prst="rect">
            <a:avLst/>
          </a:prstGeo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3000" fill="hold"/>
                                        <p:tgtEl>
                                          <p:spTgt spid="13"/>
                                        </p:tgtEl>
                                        <p:attrNameLst>
                                          <p:attrName>ppt_x</p:attrName>
                                        </p:attrNameLst>
                                      </p:cBhvr>
                                      <p:tavLst>
                                        <p:tav tm="0">
                                          <p:val>
                                            <p:strVal val="#ppt_x"/>
                                          </p:val>
                                        </p:tav>
                                        <p:tav tm="100000">
                                          <p:val>
                                            <p:strVal val="#ppt_x"/>
                                          </p:val>
                                        </p:tav>
                                      </p:tavLst>
                                    </p:anim>
                                    <p:anim calcmode="lin" valueType="num">
                                      <p:cBhvr additive="base">
                                        <p:cTn id="12" dur="3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Rot="1" noChangeArrowheads="1"/>
          </p:cNvSpPr>
          <p:nvPr>
            <p:ph type="body" idx="1"/>
          </p:nvPr>
        </p:nvSpPr>
        <p:spPr>
          <a:xfrm>
            <a:off x="179512" y="1988840"/>
            <a:ext cx="8662988" cy="4176464"/>
          </a:xfrm>
        </p:spPr>
        <p:txBody>
          <a:bodyPr/>
          <a:lstStyle/>
          <a:p>
            <a:pPr eaLnBrk="1" hangingPunct="1">
              <a:buClr>
                <a:srgbClr val="C00000"/>
              </a:buClr>
              <a:buFont typeface="Wingdings" pitchFamily="2" charset="2"/>
              <a:buChar char="n"/>
            </a:pPr>
            <a:r>
              <a:rPr lang="zh-CN" altLang="en-US" sz="2800" b="1" dirty="0" smtClean="0">
                <a:solidFill>
                  <a:srgbClr val="C00000"/>
                </a:solidFill>
                <a:latin typeface="楷体_GB2312" pitchFamily="49" charset="-122"/>
                <a:ea typeface="楷体_GB2312" pitchFamily="49" charset="-122"/>
              </a:rPr>
              <a:t>电路交换的特点</a:t>
            </a:r>
            <a:r>
              <a:rPr lang="zh-CN" altLang="en-US" sz="2800" b="1" dirty="0" smtClean="0">
                <a:solidFill>
                  <a:srgbClr val="000000"/>
                </a:solidFill>
                <a:latin typeface="楷体_GB2312" pitchFamily="49" charset="-122"/>
                <a:ea typeface="楷体_GB2312" pitchFamily="49" charset="-122"/>
              </a:rPr>
              <a:t>是在通信开始之前，要在两个通信设备之间建立起一条完全被通信双方所占用的物理通路。</a:t>
            </a:r>
            <a:endParaRPr lang="en-US" altLang="zh-CN" sz="2800"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endParaRPr lang="en-US" altLang="zh-CN" sz="2800"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其过程包括以下三个步骤：</a:t>
            </a:r>
          </a:p>
          <a:p>
            <a:pPr eaLnBrk="1" hangingPunct="1">
              <a:buFont typeface="Wingdings" pitchFamily="2" charset="2"/>
              <a:buNone/>
            </a:pPr>
            <a:r>
              <a:rPr lang="en-US" altLang="zh-CN" b="1" dirty="0" smtClean="0">
                <a:solidFill>
                  <a:srgbClr val="000000"/>
                </a:solidFill>
              </a:rPr>
              <a:t>   </a:t>
            </a:r>
            <a:r>
              <a:rPr lang="en-US" altLang="zh-CN" sz="2400" b="1" dirty="0" smtClean="0">
                <a:solidFill>
                  <a:srgbClr val="000000"/>
                </a:solidFill>
              </a:rPr>
              <a:t> </a:t>
            </a:r>
            <a:r>
              <a:rPr lang="zh-CN" altLang="zh-CN" sz="2400" b="1" dirty="0" smtClean="0">
                <a:solidFill>
                  <a:srgbClr val="000000"/>
                </a:solidFill>
              </a:rPr>
              <a:t>①</a:t>
            </a:r>
            <a:r>
              <a:rPr lang="zh-CN" altLang="en-US" sz="2400" b="1" dirty="0" smtClean="0">
                <a:solidFill>
                  <a:srgbClr val="000000"/>
                </a:solidFill>
                <a:latin typeface="宋体" charset="-122"/>
              </a:rPr>
              <a:t>电路建立</a:t>
            </a:r>
          </a:p>
          <a:p>
            <a:pPr eaLnBrk="1" hangingPunct="1">
              <a:buFont typeface="Wingdings" pitchFamily="2" charset="2"/>
              <a:buNone/>
            </a:pPr>
            <a:r>
              <a:rPr lang="en-US" altLang="zh-CN" sz="2400" b="1" dirty="0" smtClean="0">
                <a:solidFill>
                  <a:srgbClr val="000000"/>
                </a:solidFill>
              </a:rPr>
              <a:t>     </a:t>
            </a:r>
            <a:r>
              <a:rPr lang="zh-CN" altLang="zh-CN" sz="2400" b="1" dirty="0" smtClean="0">
                <a:solidFill>
                  <a:srgbClr val="000000"/>
                </a:solidFill>
              </a:rPr>
              <a:t>②</a:t>
            </a:r>
            <a:r>
              <a:rPr lang="zh-CN" altLang="en-US" sz="2400" b="1" dirty="0" smtClean="0">
                <a:solidFill>
                  <a:srgbClr val="000000"/>
                </a:solidFill>
                <a:latin typeface="宋体" charset="-122"/>
              </a:rPr>
              <a:t>数据传输</a:t>
            </a:r>
            <a:endParaRPr lang="zh-CN" altLang="en-US" sz="2400" b="1" dirty="0" smtClean="0">
              <a:solidFill>
                <a:srgbClr val="000000"/>
              </a:solidFill>
            </a:endParaRPr>
          </a:p>
          <a:p>
            <a:pPr eaLnBrk="1" hangingPunct="1">
              <a:buFont typeface="Wingdings" pitchFamily="2" charset="2"/>
              <a:buNone/>
            </a:pPr>
            <a:r>
              <a:rPr lang="en-US" altLang="zh-CN" sz="2400" b="1" dirty="0" smtClean="0">
                <a:solidFill>
                  <a:srgbClr val="000000"/>
                </a:solidFill>
              </a:rPr>
              <a:t>     </a:t>
            </a:r>
            <a:r>
              <a:rPr lang="zh-CN" altLang="zh-CN" sz="2400" b="1" dirty="0" smtClean="0">
                <a:solidFill>
                  <a:srgbClr val="000000"/>
                </a:solidFill>
              </a:rPr>
              <a:t>③</a:t>
            </a:r>
            <a:r>
              <a:rPr lang="zh-CN" altLang="en-US" sz="2400" b="1" dirty="0" smtClean="0">
                <a:solidFill>
                  <a:srgbClr val="000000"/>
                </a:solidFill>
                <a:latin typeface="宋体" charset="-122"/>
              </a:rPr>
              <a:t>电路拆除</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34076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67544" y="548680"/>
            <a:ext cx="8229600" cy="854968"/>
          </a:xfrm>
        </p:spPr>
        <p:txBody>
          <a:bodyPr>
            <a:normAutofit/>
          </a:bodyPr>
          <a:lstStyle/>
          <a:p>
            <a:r>
              <a:rPr lang="en-US" altLang="zh-CN" sz="4000" b="1" dirty="0" smtClean="0">
                <a:solidFill>
                  <a:srgbClr val="C00000"/>
                </a:solidFill>
                <a:latin typeface="隶书" pitchFamily="49" charset="-122"/>
                <a:ea typeface="隶书" pitchFamily="49" charset="-122"/>
              </a:rPr>
              <a:t>2.5.1 </a:t>
            </a:r>
            <a:r>
              <a:rPr lang="zh-CN" altLang="en-US" sz="4000" b="1" dirty="0" smtClean="0">
                <a:solidFill>
                  <a:srgbClr val="C00000"/>
                </a:solidFill>
                <a:latin typeface="隶书" pitchFamily="49" charset="-122"/>
                <a:ea typeface="隶书" pitchFamily="49" charset="-122"/>
              </a:rPr>
              <a:t>电路交换</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2946">
                                            <p:txEl>
                                              <p:pRg st="0" end="0"/>
                                            </p:txEl>
                                          </p:spTgt>
                                        </p:tgtEl>
                                        <p:attrNameLst>
                                          <p:attrName>style.visibility</p:attrName>
                                        </p:attrNameLst>
                                      </p:cBhvr>
                                      <p:to>
                                        <p:strVal val="visible"/>
                                      </p:to>
                                    </p:set>
                                    <p:animEffect transition="in" filter="box(in)">
                                      <p:cBhvr>
                                        <p:cTn id="7" dur="500"/>
                                        <p:tgtEl>
                                          <p:spTgt spid="82946">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82946">
                                            <p:txEl>
                                              <p:pRg st="2" end="2"/>
                                            </p:txEl>
                                          </p:spTgt>
                                        </p:tgtEl>
                                        <p:attrNameLst>
                                          <p:attrName>style.visibility</p:attrName>
                                        </p:attrNameLst>
                                      </p:cBhvr>
                                      <p:to>
                                        <p:strVal val="visible"/>
                                      </p:to>
                                    </p:set>
                                    <p:animEffect transition="in" filter="box(in)">
                                      <p:cBhvr>
                                        <p:cTn id="11" dur="500"/>
                                        <p:tgtEl>
                                          <p:spTgt spid="82946">
                                            <p:txEl>
                                              <p:pRg st="2" end="2"/>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82946">
                                            <p:txEl>
                                              <p:pRg st="3" end="3"/>
                                            </p:txEl>
                                          </p:spTgt>
                                        </p:tgtEl>
                                        <p:attrNameLst>
                                          <p:attrName>style.visibility</p:attrName>
                                        </p:attrNameLst>
                                      </p:cBhvr>
                                      <p:to>
                                        <p:strVal val="visible"/>
                                      </p:to>
                                    </p:set>
                                    <p:animEffect transition="in" filter="box(in)">
                                      <p:cBhvr>
                                        <p:cTn id="15" dur="500"/>
                                        <p:tgtEl>
                                          <p:spTgt spid="82946">
                                            <p:txEl>
                                              <p:pRg st="3" end="3"/>
                                            </p:txEl>
                                          </p:spTgt>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82946">
                                            <p:txEl>
                                              <p:pRg st="4" end="4"/>
                                            </p:txEl>
                                          </p:spTgt>
                                        </p:tgtEl>
                                        <p:attrNameLst>
                                          <p:attrName>style.visibility</p:attrName>
                                        </p:attrNameLst>
                                      </p:cBhvr>
                                      <p:to>
                                        <p:strVal val="visible"/>
                                      </p:to>
                                    </p:set>
                                    <p:animEffect transition="in" filter="box(in)">
                                      <p:cBhvr>
                                        <p:cTn id="19" dur="500"/>
                                        <p:tgtEl>
                                          <p:spTgt spid="82946">
                                            <p:txEl>
                                              <p:pRg st="4" end="4"/>
                                            </p:txEl>
                                          </p:spTgt>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82946">
                                            <p:txEl>
                                              <p:pRg st="5" end="5"/>
                                            </p:txEl>
                                          </p:spTgt>
                                        </p:tgtEl>
                                        <p:attrNameLst>
                                          <p:attrName>style.visibility</p:attrName>
                                        </p:attrNameLst>
                                      </p:cBhvr>
                                      <p:to>
                                        <p:strVal val="visible"/>
                                      </p:to>
                                    </p:set>
                                    <p:animEffect transition="in" filter="box(in)">
                                      <p:cBhvr>
                                        <p:cTn id="23" dur="500"/>
                                        <p:tgtEl>
                                          <p:spTgt spid="829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179512" y="274638"/>
            <a:ext cx="8964488" cy="1143000"/>
          </a:xfrm>
        </p:spPr>
        <p:txBody>
          <a:bodyPr>
            <a:noAutofit/>
          </a:bodyPr>
          <a:lstStyle/>
          <a:p>
            <a:r>
              <a:rPr lang="en-US" altLang="zh-CN" sz="4000" b="1" dirty="0" smtClean="0">
                <a:solidFill>
                  <a:srgbClr val="C00000"/>
                </a:solidFill>
                <a:latin typeface="隶书" pitchFamily="49" charset="-122"/>
                <a:ea typeface="隶书" pitchFamily="49" charset="-122"/>
              </a:rPr>
              <a:t>2.1.1 </a:t>
            </a:r>
            <a:r>
              <a:rPr lang="zh-CN" altLang="en-US" sz="4000" b="1" dirty="0" smtClean="0">
                <a:solidFill>
                  <a:srgbClr val="C00000"/>
                </a:solidFill>
                <a:latin typeface="隶书" pitchFamily="49" charset="-122"/>
                <a:ea typeface="隶书" pitchFamily="49" charset="-122"/>
              </a:rPr>
              <a:t>数据通信系统应解决的主要问题</a:t>
            </a:r>
          </a:p>
        </p:txBody>
      </p:sp>
      <p:sp>
        <p:nvSpPr>
          <p:cNvPr id="8195" name="Rectangle 3"/>
          <p:cNvSpPr>
            <a:spLocks noGrp="1" noRot="1" noChangeArrowheads="1"/>
          </p:cNvSpPr>
          <p:nvPr>
            <p:ph type="body" idx="1"/>
          </p:nvPr>
        </p:nvSpPr>
        <p:spPr>
          <a:xfrm>
            <a:off x="755576" y="1772816"/>
            <a:ext cx="3816672" cy="3044552"/>
          </a:xfrm>
        </p:spPr>
        <p:txBody>
          <a:bodyPr>
            <a:normAutofit/>
          </a:bodyPr>
          <a:lstStyle/>
          <a:p>
            <a:pPr eaLnBrk="1" hangingPunct="1">
              <a:lnSpc>
                <a:spcPct val="90000"/>
              </a:lnSpc>
              <a:buClr>
                <a:srgbClr val="C00000"/>
              </a:buClr>
              <a:buFont typeface="Wingdings" pitchFamily="2" charset="2"/>
              <a:buChar char="n"/>
            </a:pPr>
            <a:r>
              <a:rPr lang="zh-CN" altLang="en-US" sz="2400" b="1" dirty="0" smtClean="0">
                <a:solidFill>
                  <a:srgbClr val="000000"/>
                </a:solidFill>
              </a:rPr>
              <a:t>提高传输系统的利用率</a:t>
            </a:r>
            <a:endParaRPr lang="en-US" altLang="zh-CN" sz="2400" b="1" dirty="0" smtClean="0">
              <a:solidFill>
                <a:srgbClr val="000000"/>
              </a:solidFill>
            </a:endParaRPr>
          </a:p>
          <a:p>
            <a:pPr eaLnBrk="1" hangingPunct="1">
              <a:lnSpc>
                <a:spcPct val="90000"/>
              </a:lnSpc>
              <a:buClr>
                <a:srgbClr val="C00000"/>
              </a:buClr>
              <a:buFont typeface="Wingdings" pitchFamily="2" charset="2"/>
              <a:buChar char="n"/>
            </a:pPr>
            <a:endParaRPr lang="zh-CN" altLang="en-US" sz="2400" b="1" dirty="0" smtClean="0">
              <a:solidFill>
                <a:srgbClr val="000000"/>
              </a:solidFill>
            </a:endParaRPr>
          </a:p>
          <a:p>
            <a:pPr eaLnBrk="1" hangingPunct="1">
              <a:lnSpc>
                <a:spcPct val="90000"/>
              </a:lnSpc>
              <a:buClr>
                <a:srgbClr val="C00000"/>
              </a:buClr>
              <a:buFont typeface="Wingdings" pitchFamily="2" charset="2"/>
              <a:buChar char="n"/>
            </a:pPr>
            <a:r>
              <a:rPr lang="zh-CN" altLang="en-US" sz="2400" b="1" dirty="0" smtClean="0">
                <a:solidFill>
                  <a:srgbClr val="000000"/>
                </a:solidFill>
              </a:rPr>
              <a:t>接口、编码、同步</a:t>
            </a:r>
            <a:endParaRPr lang="en-US" altLang="zh-CN" sz="2400" b="1" dirty="0" smtClean="0">
              <a:solidFill>
                <a:srgbClr val="000000"/>
              </a:solidFill>
            </a:endParaRPr>
          </a:p>
          <a:p>
            <a:pPr eaLnBrk="1" hangingPunct="1">
              <a:lnSpc>
                <a:spcPct val="90000"/>
              </a:lnSpc>
              <a:buClr>
                <a:srgbClr val="C00000"/>
              </a:buClr>
              <a:buFont typeface="Wingdings" pitchFamily="2" charset="2"/>
              <a:buChar char="n"/>
            </a:pPr>
            <a:endParaRPr lang="zh-CN" altLang="en-US" sz="2400" b="1" dirty="0" smtClean="0">
              <a:solidFill>
                <a:srgbClr val="000000"/>
              </a:solidFill>
            </a:endParaRPr>
          </a:p>
          <a:p>
            <a:pPr eaLnBrk="1" hangingPunct="1">
              <a:lnSpc>
                <a:spcPct val="90000"/>
              </a:lnSpc>
              <a:buClr>
                <a:srgbClr val="C00000"/>
              </a:buClr>
              <a:buFont typeface="Wingdings" pitchFamily="2" charset="2"/>
              <a:buChar char="n"/>
            </a:pPr>
            <a:r>
              <a:rPr lang="zh-CN" altLang="en-US" sz="2400" b="1" dirty="0" smtClean="0">
                <a:solidFill>
                  <a:srgbClr val="000000"/>
                </a:solidFill>
              </a:rPr>
              <a:t>交换管理</a:t>
            </a:r>
            <a:endParaRPr lang="en-US" altLang="zh-CN" sz="2400" b="1" dirty="0" smtClean="0">
              <a:solidFill>
                <a:srgbClr val="000000"/>
              </a:solidFill>
            </a:endParaRPr>
          </a:p>
          <a:p>
            <a:pPr eaLnBrk="1" hangingPunct="1">
              <a:lnSpc>
                <a:spcPct val="90000"/>
              </a:lnSpc>
              <a:buClr>
                <a:srgbClr val="C00000"/>
              </a:buClr>
              <a:buFont typeface="Wingdings" pitchFamily="2" charset="2"/>
              <a:buChar char="n"/>
            </a:pPr>
            <a:endParaRPr lang="zh-CN" altLang="en-US" sz="2400" b="1" dirty="0" smtClean="0">
              <a:solidFill>
                <a:srgbClr val="000000"/>
              </a:solidFill>
            </a:endParaRPr>
          </a:p>
          <a:p>
            <a:pPr eaLnBrk="1" hangingPunct="1">
              <a:lnSpc>
                <a:spcPct val="90000"/>
              </a:lnSpc>
              <a:buClr>
                <a:srgbClr val="C00000"/>
              </a:buClr>
              <a:buFont typeface="Wingdings" pitchFamily="2" charset="2"/>
              <a:buChar char="n"/>
            </a:pPr>
            <a:r>
              <a:rPr lang="zh-CN" altLang="en-US" sz="2400" b="1" dirty="0" smtClean="0">
                <a:solidFill>
                  <a:srgbClr val="000000"/>
                </a:solidFill>
              </a:rPr>
              <a:t>差错控制</a:t>
            </a:r>
          </a:p>
        </p:txBody>
      </p:sp>
      <p:pic>
        <p:nvPicPr>
          <p:cNvPr id="11"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12" name="组合 14"/>
          <p:cNvGrpSpPr/>
          <p:nvPr/>
        </p:nvGrpSpPr>
        <p:grpSpPr>
          <a:xfrm>
            <a:off x="4874346" y="0"/>
            <a:ext cx="4269654" cy="430887"/>
            <a:chOff x="4874346" y="0"/>
            <a:chExt cx="4269654" cy="430887"/>
          </a:xfrm>
        </p:grpSpPr>
        <p:sp>
          <p:nvSpPr>
            <p:cNvPr id="13" name="TextBox 12"/>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4"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 name="直接连接符 9"/>
          <p:cNvCxnSpPr/>
          <p:nvPr/>
        </p:nvCxnSpPr>
        <p:spPr>
          <a:xfrm>
            <a:off x="323528" y="1196752"/>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8" name="Rectangle 3"/>
          <p:cNvSpPr txBox="1">
            <a:spLocks noRot="1" noChangeArrowheads="1"/>
          </p:cNvSpPr>
          <p:nvPr/>
        </p:nvSpPr>
        <p:spPr>
          <a:xfrm>
            <a:off x="5292080" y="1772816"/>
            <a:ext cx="3024336" cy="302433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
                <a:srgbClr val="C00000"/>
              </a:buClr>
              <a:buSzTx/>
              <a:buFont typeface="Wingdings" pitchFamily="2" charset="2"/>
              <a:buChar char="n"/>
              <a:tabLst/>
              <a:defRPr/>
            </a:pPr>
            <a:r>
              <a:rPr kumimoji="0" lang="zh-CN" altLang="en-US" sz="2400" b="1" i="0" u="none" strike="noStrike" kern="1200" cap="none" spc="0" normalizeH="0" baseline="0" noProof="0" dirty="0" smtClean="0">
                <a:ln>
                  <a:noFill/>
                </a:ln>
                <a:solidFill>
                  <a:srgbClr val="000000"/>
                </a:solidFill>
                <a:effectLst/>
                <a:uLnTx/>
                <a:uFillTx/>
                <a:latin typeface="+mn-lt"/>
                <a:ea typeface="+mn-ea"/>
                <a:cs typeface="+mn-cs"/>
              </a:rPr>
              <a:t>流量控制 </a:t>
            </a:r>
            <a:endParaRPr kumimoji="0" lang="en-US" altLang="zh-CN" sz="2400" b="1" i="0" u="none" strike="noStrike" kern="1200" cap="none" spc="0" normalizeH="0" baseline="0" noProof="0" dirty="0" smtClean="0">
              <a:ln>
                <a:noFill/>
              </a:ln>
              <a:solidFill>
                <a:srgbClr val="000000"/>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rgbClr val="C00000"/>
              </a:buClr>
              <a:buSzTx/>
              <a:buFont typeface="Wingdings" pitchFamily="2" charset="2"/>
              <a:buChar char="n"/>
              <a:tabLst/>
              <a:defRPr/>
            </a:pPr>
            <a:endParaRPr kumimoji="0" lang="zh-CN" altLang="en-US" sz="2400" b="1" i="0" u="none" strike="noStrike" kern="1200" cap="none" spc="0" normalizeH="0" baseline="0" noProof="0" dirty="0" smtClean="0">
              <a:ln>
                <a:noFill/>
              </a:ln>
              <a:solidFill>
                <a:srgbClr val="000000"/>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rgbClr val="C00000"/>
              </a:buClr>
              <a:buSzTx/>
              <a:buFont typeface="Wingdings" pitchFamily="2" charset="2"/>
              <a:buChar char="n"/>
              <a:tabLst/>
              <a:defRPr/>
            </a:pPr>
            <a:r>
              <a:rPr kumimoji="0" lang="zh-CN" altLang="en-US" sz="2400" b="1" i="0" u="none" strike="noStrike" kern="1200" cap="none" spc="0" normalizeH="0" baseline="0" noProof="0" dirty="0" smtClean="0">
                <a:ln>
                  <a:noFill/>
                </a:ln>
                <a:solidFill>
                  <a:srgbClr val="000000"/>
                </a:solidFill>
                <a:effectLst/>
                <a:uLnTx/>
                <a:uFillTx/>
                <a:latin typeface="+mn-lt"/>
                <a:ea typeface="+mn-ea"/>
                <a:cs typeface="+mn-cs"/>
              </a:rPr>
              <a:t>寻址和路由</a:t>
            </a:r>
            <a:endParaRPr kumimoji="0" lang="en-US" altLang="zh-CN" sz="2400" b="1" i="0" u="none" strike="noStrike" kern="1200" cap="none" spc="0" normalizeH="0" baseline="0" noProof="0" dirty="0" smtClean="0">
              <a:ln>
                <a:noFill/>
              </a:ln>
              <a:solidFill>
                <a:srgbClr val="000000"/>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rgbClr val="C00000"/>
              </a:buClr>
              <a:buSzTx/>
              <a:buFont typeface="Wingdings" pitchFamily="2" charset="2"/>
              <a:buChar char="n"/>
              <a:tabLst/>
              <a:defRPr/>
            </a:pPr>
            <a:endParaRPr kumimoji="0" lang="zh-CN" altLang="en-US" sz="2400" b="1" i="0" u="none" strike="noStrike" kern="1200" cap="none" spc="0" normalizeH="0" baseline="0" noProof="0" dirty="0" smtClean="0">
              <a:ln>
                <a:noFill/>
              </a:ln>
              <a:solidFill>
                <a:srgbClr val="000000"/>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rgbClr val="C00000"/>
              </a:buClr>
              <a:buSzTx/>
              <a:buFont typeface="Wingdings" pitchFamily="2" charset="2"/>
              <a:buChar char="n"/>
              <a:tabLst/>
              <a:defRPr/>
            </a:pPr>
            <a:r>
              <a:rPr kumimoji="0" lang="zh-CN" altLang="en-US" sz="2400" b="1" i="0" u="none" strike="noStrike" kern="1200" cap="none" spc="0" normalizeH="0" baseline="0" noProof="0" dirty="0" smtClean="0">
                <a:ln>
                  <a:noFill/>
                </a:ln>
                <a:solidFill>
                  <a:srgbClr val="000000"/>
                </a:solidFill>
                <a:effectLst/>
                <a:uLnTx/>
                <a:uFillTx/>
                <a:latin typeface="+mn-lt"/>
                <a:ea typeface="+mn-ea"/>
                <a:cs typeface="+mn-cs"/>
              </a:rPr>
              <a:t>恢复</a:t>
            </a:r>
            <a:endParaRPr kumimoji="0" lang="en-US" altLang="zh-CN" sz="2400" b="1" i="0" u="none" strike="noStrike" kern="1200" cap="none" spc="0" normalizeH="0" baseline="0" noProof="0" dirty="0" smtClean="0">
              <a:ln>
                <a:noFill/>
              </a:ln>
              <a:solidFill>
                <a:srgbClr val="000000"/>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rgbClr val="C00000"/>
              </a:buClr>
              <a:buSzTx/>
              <a:buFont typeface="Wingdings" pitchFamily="2" charset="2"/>
              <a:buChar char="n"/>
              <a:tabLst/>
              <a:defRPr/>
            </a:pPr>
            <a:endParaRPr kumimoji="0" lang="zh-CN" altLang="en-US" sz="2400" b="1" i="0" u="none" strike="noStrike" kern="1200" cap="none" spc="0" normalizeH="0" baseline="0" noProof="0" dirty="0" smtClean="0">
              <a:ln>
                <a:noFill/>
              </a:ln>
              <a:solidFill>
                <a:srgbClr val="000000"/>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rgbClr val="C00000"/>
              </a:buClr>
              <a:buSzTx/>
              <a:buFont typeface="Wingdings" pitchFamily="2" charset="2"/>
              <a:buChar char="n"/>
              <a:tabLst/>
              <a:defRPr/>
            </a:pPr>
            <a:r>
              <a:rPr kumimoji="0" lang="zh-CN" altLang="en-US" sz="2400" b="1" i="0" u="none" strike="noStrike" kern="1200" cap="none" spc="0" normalizeH="0" baseline="0" noProof="0" dirty="0" smtClean="0">
                <a:ln>
                  <a:noFill/>
                </a:ln>
                <a:solidFill>
                  <a:srgbClr val="000000"/>
                </a:solidFill>
                <a:effectLst/>
                <a:uLnTx/>
                <a:uFillTx/>
                <a:latin typeface="+mn-lt"/>
                <a:ea typeface="+mn-ea"/>
                <a:cs typeface="+mn-cs"/>
              </a:rPr>
              <a:t>报文格式</a:t>
            </a:r>
            <a:endParaRPr kumimoji="0" lang="zh-CN" altLang="en-US" sz="2400" b="0" i="0" u="none" strike="noStrike" kern="1200" cap="none" spc="0" normalizeH="0" baseline="0" noProof="0" dirty="0" smtClean="0">
              <a:ln>
                <a:noFill/>
              </a:ln>
              <a:solidFill>
                <a:srgbClr val="000000"/>
              </a:solidFill>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ox(in)">
                                      <p:cBhvr>
                                        <p:cTn id="7" dur="1000"/>
                                        <p:tgtEl>
                                          <p:spTgt spid="8195">
                                            <p:txEl>
                                              <p:pRg st="0" end="0"/>
                                            </p:txEl>
                                          </p:spTgt>
                                        </p:tgtEl>
                                      </p:cBhvr>
                                    </p:animEffect>
                                  </p:childTnLst>
                                </p:cTn>
                              </p:par>
                            </p:childTnLst>
                          </p:cTn>
                        </p:par>
                        <p:par>
                          <p:cTn id="8" fill="hold">
                            <p:stCondLst>
                              <p:cond delay="1000"/>
                            </p:stCondLst>
                            <p:childTnLst>
                              <p:par>
                                <p:cTn id="9" presetID="4" presetClass="entr" presetSubtype="16" fill="hold" grpId="0" nodeType="after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animEffect transition="in" filter="box(in)">
                                      <p:cBhvr>
                                        <p:cTn id="11" dur="1000"/>
                                        <p:tgtEl>
                                          <p:spTgt spid="8195">
                                            <p:txEl>
                                              <p:pRg st="2" end="2"/>
                                            </p:txEl>
                                          </p:spTgt>
                                        </p:tgtEl>
                                      </p:cBhvr>
                                    </p:animEffect>
                                  </p:childTnLst>
                                </p:cTn>
                              </p:par>
                            </p:childTnLst>
                          </p:cTn>
                        </p:par>
                        <p:par>
                          <p:cTn id="12" fill="hold">
                            <p:stCondLst>
                              <p:cond delay="2000"/>
                            </p:stCondLst>
                            <p:childTnLst>
                              <p:par>
                                <p:cTn id="13" presetID="4" presetClass="entr" presetSubtype="16" fill="hold" grpId="0" nodeType="after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animEffect transition="in" filter="box(in)">
                                      <p:cBhvr>
                                        <p:cTn id="15" dur="1000"/>
                                        <p:tgtEl>
                                          <p:spTgt spid="8195">
                                            <p:txEl>
                                              <p:pRg st="4" end="4"/>
                                            </p:txEl>
                                          </p:spTgt>
                                        </p:tgtEl>
                                      </p:cBhvr>
                                    </p:animEffect>
                                  </p:childTnLst>
                                </p:cTn>
                              </p:par>
                            </p:childTnLst>
                          </p:cTn>
                        </p:par>
                        <p:par>
                          <p:cTn id="16" fill="hold">
                            <p:stCondLst>
                              <p:cond delay="3000"/>
                            </p:stCondLst>
                            <p:childTnLst>
                              <p:par>
                                <p:cTn id="17" presetID="4" presetClass="entr" presetSubtype="16" fill="hold" grpId="0" nodeType="after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animEffect transition="in" filter="box(in)">
                                      <p:cBhvr>
                                        <p:cTn id="19" dur="1000"/>
                                        <p:tgtEl>
                                          <p:spTgt spid="8195">
                                            <p:txEl>
                                              <p:pRg st="6" end="6"/>
                                            </p:txEl>
                                          </p:spTgt>
                                        </p:tgtEl>
                                      </p:cBhvr>
                                    </p:animEffect>
                                  </p:childTnLst>
                                </p:cTn>
                              </p:par>
                            </p:childTnLst>
                          </p:cTn>
                        </p:par>
                        <p:par>
                          <p:cTn id="20" fill="hold">
                            <p:stCondLst>
                              <p:cond delay="4000"/>
                            </p:stCondLst>
                            <p:childTnLst>
                              <p:par>
                                <p:cTn id="21" presetID="4" presetClass="entr" presetSubtype="16" fill="hold" grpId="0" nodeType="after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animEffect transition="in" filter="box(in)">
                                      <p:cBhvr>
                                        <p:cTn id="23" dur="1000"/>
                                        <p:tgtEl>
                                          <p:spTgt spid="18">
                                            <p:txEl>
                                              <p:pRg st="0" end="0"/>
                                            </p:txEl>
                                          </p:spTgt>
                                        </p:tgtEl>
                                      </p:cBhvr>
                                    </p:animEffect>
                                  </p:childTnLst>
                                </p:cTn>
                              </p:par>
                            </p:childTnLst>
                          </p:cTn>
                        </p:par>
                        <p:par>
                          <p:cTn id="24" fill="hold">
                            <p:stCondLst>
                              <p:cond delay="5000"/>
                            </p:stCondLst>
                            <p:childTnLst>
                              <p:par>
                                <p:cTn id="25" presetID="4" presetClass="entr" presetSubtype="16" fill="hold" grpId="0" nodeType="afterEffect">
                                  <p:stCondLst>
                                    <p:cond delay="0"/>
                                  </p:stCondLst>
                                  <p:childTnLst>
                                    <p:set>
                                      <p:cBhvr>
                                        <p:cTn id="26" dur="1" fill="hold">
                                          <p:stCondLst>
                                            <p:cond delay="0"/>
                                          </p:stCondLst>
                                        </p:cTn>
                                        <p:tgtEl>
                                          <p:spTgt spid="18">
                                            <p:txEl>
                                              <p:pRg st="2" end="2"/>
                                            </p:txEl>
                                          </p:spTgt>
                                        </p:tgtEl>
                                        <p:attrNameLst>
                                          <p:attrName>style.visibility</p:attrName>
                                        </p:attrNameLst>
                                      </p:cBhvr>
                                      <p:to>
                                        <p:strVal val="visible"/>
                                      </p:to>
                                    </p:set>
                                    <p:animEffect transition="in" filter="box(in)">
                                      <p:cBhvr>
                                        <p:cTn id="27" dur="1000"/>
                                        <p:tgtEl>
                                          <p:spTgt spid="18">
                                            <p:txEl>
                                              <p:pRg st="2" end="2"/>
                                            </p:txEl>
                                          </p:spTgt>
                                        </p:tgtEl>
                                      </p:cBhvr>
                                    </p:animEffect>
                                  </p:childTnLst>
                                </p:cTn>
                              </p:par>
                            </p:childTnLst>
                          </p:cTn>
                        </p:par>
                        <p:par>
                          <p:cTn id="28" fill="hold">
                            <p:stCondLst>
                              <p:cond delay="6000"/>
                            </p:stCondLst>
                            <p:childTnLst>
                              <p:par>
                                <p:cTn id="29" presetID="4" presetClass="entr" presetSubtype="16" fill="hold" grpId="0" nodeType="afterEffect">
                                  <p:stCondLst>
                                    <p:cond delay="0"/>
                                  </p:stCondLst>
                                  <p:childTnLst>
                                    <p:set>
                                      <p:cBhvr>
                                        <p:cTn id="30" dur="1" fill="hold">
                                          <p:stCondLst>
                                            <p:cond delay="0"/>
                                          </p:stCondLst>
                                        </p:cTn>
                                        <p:tgtEl>
                                          <p:spTgt spid="18">
                                            <p:txEl>
                                              <p:pRg st="4" end="4"/>
                                            </p:txEl>
                                          </p:spTgt>
                                        </p:tgtEl>
                                        <p:attrNameLst>
                                          <p:attrName>style.visibility</p:attrName>
                                        </p:attrNameLst>
                                      </p:cBhvr>
                                      <p:to>
                                        <p:strVal val="visible"/>
                                      </p:to>
                                    </p:set>
                                    <p:animEffect transition="in" filter="box(in)">
                                      <p:cBhvr>
                                        <p:cTn id="31" dur="1000"/>
                                        <p:tgtEl>
                                          <p:spTgt spid="18">
                                            <p:txEl>
                                              <p:pRg st="4" end="4"/>
                                            </p:txEl>
                                          </p:spTgt>
                                        </p:tgtEl>
                                      </p:cBhvr>
                                    </p:animEffect>
                                  </p:childTnLst>
                                </p:cTn>
                              </p:par>
                            </p:childTnLst>
                          </p:cTn>
                        </p:par>
                        <p:par>
                          <p:cTn id="32" fill="hold">
                            <p:stCondLst>
                              <p:cond delay="7000"/>
                            </p:stCondLst>
                            <p:childTnLst>
                              <p:par>
                                <p:cTn id="33" presetID="4" presetClass="entr" presetSubtype="16" fill="hold" grpId="0" nodeType="afterEffect">
                                  <p:stCondLst>
                                    <p:cond delay="0"/>
                                  </p:stCondLst>
                                  <p:childTnLst>
                                    <p:set>
                                      <p:cBhvr>
                                        <p:cTn id="34" dur="1" fill="hold">
                                          <p:stCondLst>
                                            <p:cond delay="0"/>
                                          </p:stCondLst>
                                        </p:cTn>
                                        <p:tgtEl>
                                          <p:spTgt spid="18">
                                            <p:txEl>
                                              <p:pRg st="6" end="6"/>
                                            </p:txEl>
                                          </p:spTgt>
                                        </p:tgtEl>
                                        <p:attrNameLst>
                                          <p:attrName>style.visibility</p:attrName>
                                        </p:attrNameLst>
                                      </p:cBhvr>
                                      <p:to>
                                        <p:strVal val="visible"/>
                                      </p:to>
                                    </p:set>
                                    <p:animEffect transition="in" filter="box(in)">
                                      <p:cBhvr>
                                        <p:cTn id="35" dur="1000"/>
                                        <p:tgtEl>
                                          <p:spTgt spid="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1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title"/>
          </p:nvPr>
        </p:nvSpPr>
        <p:spPr>
          <a:xfrm>
            <a:off x="899592" y="548680"/>
            <a:ext cx="7793037" cy="747486"/>
          </a:xfrm>
          <a:noFill/>
        </p:spPr>
        <p:txBody>
          <a:bodyPr anchor="b">
            <a:normAutofit/>
          </a:bodyPr>
          <a:lstStyle/>
          <a:p>
            <a:r>
              <a:rPr lang="zh-CN" altLang="en-US" sz="4000" b="1" dirty="0" smtClean="0">
                <a:solidFill>
                  <a:srgbClr val="C00000"/>
                </a:solidFill>
                <a:latin typeface="隶书" pitchFamily="49" charset="-122"/>
                <a:ea typeface="隶书" pitchFamily="49" charset="-122"/>
              </a:rPr>
              <a:t>电路交换举例</a:t>
            </a:r>
          </a:p>
        </p:txBody>
      </p:sp>
      <p:sp>
        <p:nvSpPr>
          <p:cNvPr id="378885" name="Rectangle 5"/>
          <p:cNvSpPr>
            <a:spLocks noGrp="1" noChangeArrowheads="1"/>
          </p:cNvSpPr>
          <p:nvPr>
            <p:ph type="body" idx="1"/>
          </p:nvPr>
        </p:nvSpPr>
        <p:spPr>
          <a:xfrm>
            <a:off x="971600" y="1628800"/>
            <a:ext cx="7772400" cy="4114800"/>
          </a:xfrm>
          <a:noFill/>
        </p:spPr>
        <p:txBody>
          <a:bodyPr/>
          <a:lstStyle/>
          <a:p>
            <a:pPr eaLnBrk="1" hangingPunct="1">
              <a:buClr>
                <a:srgbClr val="C00000"/>
              </a:buClr>
              <a:buFont typeface="Wingdings" pitchFamily="2" charset="2"/>
              <a:buChar char="n"/>
            </a:pPr>
            <a:r>
              <a:rPr lang="en-US" altLang="zh-CN" dirty="0" smtClean="0">
                <a:solidFill>
                  <a:srgbClr val="000000"/>
                </a:solidFill>
              </a:rPr>
              <a:t>A </a:t>
            </a:r>
            <a:r>
              <a:rPr lang="zh-CN" altLang="en-US" dirty="0" smtClean="0">
                <a:solidFill>
                  <a:srgbClr val="000000"/>
                </a:solidFill>
              </a:rPr>
              <a:t>和 </a:t>
            </a:r>
            <a:r>
              <a:rPr lang="en-US" altLang="zh-CN" dirty="0" smtClean="0">
                <a:solidFill>
                  <a:srgbClr val="000000"/>
                </a:solidFill>
              </a:rPr>
              <a:t>B </a:t>
            </a:r>
            <a:r>
              <a:rPr lang="zh-CN" altLang="en-US" dirty="0" smtClean="0">
                <a:solidFill>
                  <a:srgbClr val="000000"/>
                </a:solidFill>
              </a:rPr>
              <a:t>通话经过四个交换机</a:t>
            </a:r>
          </a:p>
          <a:p>
            <a:pPr eaLnBrk="1" hangingPunct="1">
              <a:buClr>
                <a:srgbClr val="C00000"/>
              </a:buClr>
              <a:buFont typeface="Wingdings" pitchFamily="2" charset="2"/>
              <a:buChar char="n"/>
            </a:pPr>
            <a:r>
              <a:rPr lang="zh-CN" altLang="en-US" dirty="0" smtClean="0">
                <a:solidFill>
                  <a:srgbClr val="000000"/>
                </a:solidFill>
              </a:rPr>
              <a:t>通话在 </a:t>
            </a:r>
            <a:r>
              <a:rPr lang="en-US" altLang="zh-CN" dirty="0" smtClean="0">
                <a:solidFill>
                  <a:srgbClr val="000000"/>
                </a:solidFill>
              </a:rPr>
              <a:t>A </a:t>
            </a:r>
            <a:r>
              <a:rPr lang="zh-CN" altLang="en-US" dirty="0" smtClean="0">
                <a:solidFill>
                  <a:srgbClr val="000000"/>
                </a:solidFill>
              </a:rPr>
              <a:t>到 </a:t>
            </a:r>
            <a:r>
              <a:rPr lang="en-US" altLang="zh-CN" dirty="0" smtClean="0">
                <a:solidFill>
                  <a:srgbClr val="000000"/>
                </a:solidFill>
              </a:rPr>
              <a:t>B </a:t>
            </a:r>
            <a:r>
              <a:rPr lang="zh-CN" altLang="en-US" dirty="0" smtClean="0">
                <a:solidFill>
                  <a:srgbClr val="000000"/>
                </a:solidFill>
              </a:rPr>
              <a:t>的连接上进行</a:t>
            </a:r>
          </a:p>
        </p:txBody>
      </p:sp>
      <p:sp>
        <p:nvSpPr>
          <p:cNvPr id="83972" name="Freeform 6"/>
          <p:cNvSpPr>
            <a:spLocks/>
          </p:cNvSpPr>
          <p:nvPr/>
        </p:nvSpPr>
        <p:spPr bwMode="auto">
          <a:xfrm>
            <a:off x="1593850" y="4960938"/>
            <a:ext cx="212725" cy="325437"/>
          </a:xfrm>
          <a:custGeom>
            <a:avLst/>
            <a:gdLst>
              <a:gd name="T0" fmla="*/ 14077 w 136"/>
              <a:gd name="T1" fmla="*/ 0 h 210"/>
              <a:gd name="T2" fmla="*/ 89157 w 136"/>
              <a:gd name="T3" fmla="*/ 9298 h 210"/>
              <a:gd name="T4" fmla="*/ 154851 w 136"/>
              <a:gd name="T5" fmla="*/ 41842 h 210"/>
              <a:gd name="T6" fmla="*/ 201776 w 136"/>
              <a:gd name="T7" fmla="*/ 97631 h 210"/>
              <a:gd name="T8" fmla="*/ 206468 w 136"/>
              <a:gd name="T9" fmla="*/ 176666 h 210"/>
              <a:gd name="T10" fmla="*/ 159544 w 136"/>
              <a:gd name="T11" fmla="*/ 260350 h 210"/>
              <a:gd name="T12" fmla="*/ 79772 w 136"/>
              <a:gd name="T13" fmla="*/ 306841 h 210"/>
              <a:gd name="T14" fmla="*/ 0 w 136"/>
              <a:gd name="T15" fmla="*/ 325437 h 210"/>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210"/>
              <a:gd name="T26" fmla="*/ 136 w 136"/>
              <a:gd name="T27" fmla="*/ 210 h 2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210">
                <a:moveTo>
                  <a:pt x="9" y="0"/>
                </a:moveTo>
                <a:cubicBezTo>
                  <a:pt x="17" y="1"/>
                  <a:pt x="42" y="2"/>
                  <a:pt x="57" y="6"/>
                </a:cubicBezTo>
                <a:cubicBezTo>
                  <a:pt x="72" y="10"/>
                  <a:pt x="87" y="18"/>
                  <a:pt x="99" y="27"/>
                </a:cubicBezTo>
                <a:cubicBezTo>
                  <a:pt x="111" y="36"/>
                  <a:pt x="124" y="49"/>
                  <a:pt x="129" y="63"/>
                </a:cubicBezTo>
                <a:cubicBezTo>
                  <a:pt x="134" y="77"/>
                  <a:pt x="136" y="97"/>
                  <a:pt x="132" y="114"/>
                </a:cubicBezTo>
                <a:cubicBezTo>
                  <a:pt x="128" y="131"/>
                  <a:pt x="115" y="154"/>
                  <a:pt x="102" y="168"/>
                </a:cubicBezTo>
                <a:cubicBezTo>
                  <a:pt x="89" y="182"/>
                  <a:pt x="68" y="191"/>
                  <a:pt x="51" y="198"/>
                </a:cubicBezTo>
                <a:cubicBezTo>
                  <a:pt x="34" y="205"/>
                  <a:pt x="11" y="208"/>
                  <a:pt x="0" y="210"/>
                </a:cubicBezTo>
              </a:path>
            </a:pathLst>
          </a:custGeom>
          <a:noFill/>
          <a:ln w="38100" cmpd="sng">
            <a:solidFill>
              <a:schemeClr val="tx1"/>
            </a:solidFill>
            <a:round/>
            <a:headEnd/>
            <a:tailEnd/>
          </a:ln>
        </p:spPr>
        <p:txBody>
          <a:bodyPr/>
          <a:lstStyle/>
          <a:p>
            <a:endParaRPr lang="zh-CN" altLang="en-US"/>
          </a:p>
        </p:txBody>
      </p:sp>
      <p:sp>
        <p:nvSpPr>
          <p:cNvPr id="83973" name="Line 7"/>
          <p:cNvSpPr>
            <a:spLocks noChangeShapeType="1"/>
          </p:cNvSpPr>
          <p:nvPr/>
        </p:nvSpPr>
        <p:spPr bwMode="auto">
          <a:xfrm flipV="1">
            <a:off x="873125" y="5286375"/>
            <a:ext cx="711200" cy="488950"/>
          </a:xfrm>
          <a:prstGeom prst="line">
            <a:avLst/>
          </a:prstGeom>
          <a:noFill/>
          <a:ln w="9525">
            <a:solidFill>
              <a:schemeClr val="tx1"/>
            </a:solidFill>
            <a:round/>
            <a:headEnd/>
            <a:tailEnd/>
          </a:ln>
        </p:spPr>
        <p:txBody>
          <a:bodyPr/>
          <a:lstStyle/>
          <a:p>
            <a:endParaRPr lang="zh-CN" altLang="en-US"/>
          </a:p>
        </p:txBody>
      </p:sp>
      <p:sp>
        <p:nvSpPr>
          <p:cNvPr id="83974" name="Line 8"/>
          <p:cNvSpPr>
            <a:spLocks noChangeShapeType="1"/>
          </p:cNvSpPr>
          <p:nvPr/>
        </p:nvSpPr>
        <p:spPr bwMode="auto">
          <a:xfrm flipV="1">
            <a:off x="877888" y="4964113"/>
            <a:ext cx="711200" cy="139700"/>
          </a:xfrm>
          <a:prstGeom prst="line">
            <a:avLst/>
          </a:prstGeom>
          <a:noFill/>
          <a:ln w="9525">
            <a:solidFill>
              <a:schemeClr val="tx1"/>
            </a:solidFill>
            <a:round/>
            <a:headEnd/>
            <a:tailEnd/>
          </a:ln>
        </p:spPr>
        <p:txBody>
          <a:bodyPr/>
          <a:lstStyle/>
          <a:p>
            <a:endParaRPr lang="zh-CN" altLang="en-US"/>
          </a:p>
        </p:txBody>
      </p:sp>
      <p:sp>
        <p:nvSpPr>
          <p:cNvPr id="83975" name="Line 9"/>
          <p:cNvSpPr>
            <a:spLocks noChangeShapeType="1"/>
          </p:cNvSpPr>
          <p:nvPr/>
        </p:nvSpPr>
        <p:spPr bwMode="auto">
          <a:xfrm flipV="1">
            <a:off x="7473950" y="4570413"/>
            <a:ext cx="927100" cy="285750"/>
          </a:xfrm>
          <a:prstGeom prst="line">
            <a:avLst/>
          </a:prstGeom>
          <a:noFill/>
          <a:ln w="9525">
            <a:solidFill>
              <a:schemeClr val="tx1"/>
            </a:solidFill>
            <a:round/>
            <a:headEnd/>
            <a:tailEnd/>
          </a:ln>
        </p:spPr>
        <p:txBody>
          <a:bodyPr/>
          <a:lstStyle/>
          <a:p>
            <a:endParaRPr lang="zh-CN" altLang="en-US"/>
          </a:p>
        </p:txBody>
      </p:sp>
      <p:sp>
        <p:nvSpPr>
          <p:cNvPr id="83976" name="Line 10"/>
          <p:cNvSpPr>
            <a:spLocks noChangeShapeType="1"/>
          </p:cNvSpPr>
          <p:nvPr/>
        </p:nvSpPr>
        <p:spPr bwMode="auto">
          <a:xfrm>
            <a:off x="731838" y="4456113"/>
            <a:ext cx="847725" cy="169862"/>
          </a:xfrm>
          <a:prstGeom prst="line">
            <a:avLst/>
          </a:prstGeom>
          <a:noFill/>
          <a:ln w="9525">
            <a:solidFill>
              <a:schemeClr val="tx1"/>
            </a:solidFill>
            <a:round/>
            <a:headEnd/>
            <a:tailEnd/>
          </a:ln>
        </p:spPr>
        <p:txBody>
          <a:bodyPr/>
          <a:lstStyle/>
          <a:p>
            <a:endParaRPr lang="zh-CN" altLang="en-US"/>
          </a:p>
        </p:txBody>
      </p:sp>
      <p:sp>
        <p:nvSpPr>
          <p:cNvPr id="83977" name="Freeform 11"/>
          <p:cNvSpPr>
            <a:spLocks/>
          </p:cNvSpPr>
          <p:nvPr/>
        </p:nvSpPr>
        <p:spPr bwMode="auto">
          <a:xfrm>
            <a:off x="1565275" y="3894138"/>
            <a:ext cx="5930900" cy="1524000"/>
          </a:xfrm>
          <a:custGeom>
            <a:avLst/>
            <a:gdLst>
              <a:gd name="T0" fmla="*/ 0 w 3776"/>
              <a:gd name="T1" fmla="*/ 717725 h 981"/>
              <a:gd name="T2" fmla="*/ 4712 w 3776"/>
              <a:gd name="T3" fmla="*/ 719278 h 981"/>
              <a:gd name="T4" fmla="*/ 876441 w 3776"/>
              <a:gd name="T5" fmla="*/ 1071927 h 981"/>
              <a:gd name="T6" fmla="*/ 1832988 w 3776"/>
              <a:gd name="T7" fmla="*/ 0 h 981"/>
              <a:gd name="T8" fmla="*/ 2689010 w 3776"/>
              <a:gd name="T9" fmla="*/ 324685 h 981"/>
              <a:gd name="T10" fmla="*/ 3403671 w 3776"/>
              <a:gd name="T11" fmla="*/ 1171352 h 981"/>
              <a:gd name="T12" fmla="*/ 4259693 w 3776"/>
              <a:gd name="T13" fmla="*/ 1524000 h 981"/>
              <a:gd name="T14" fmla="*/ 5073307 w 3776"/>
              <a:gd name="T15" fmla="*/ 776758 h 981"/>
              <a:gd name="T16" fmla="*/ 5930900 w 3776"/>
              <a:gd name="T17" fmla="*/ 960074 h 981"/>
              <a:gd name="T18" fmla="*/ 5915193 w 3776"/>
              <a:gd name="T19" fmla="*/ 944538 h 9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76"/>
              <a:gd name="T31" fmla="*/ 0 h 981"/>
              <a:gd name="T32" fmla="*/ 3776 w 3776"/>
              <a:gd name="T33" fmla="*/ 981 h 9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76" h="981">
                <a:moveTo>
                  <a:pt x="0" y="462"/>
                </a:moveTo>
                <a:lnTo>
                  <a:pt x="3" y="463"/>
                </a:lnTo>
                <a:lnTo>
                  <a:pt x="558" y="690"/>
                </a:lnTo>
                <a:lnTo>
                  <a:pt x="1167" y="0"/>
                </a:lnTo>
                <a:lnTo>
                  <a:pt x="1712" y="209"/>
                </a:lnTo>
                <a:lnTo>
                  <a:pt x="2167" y="754"/>
                </a:lnTo>
                <a:lnTo>
                  <a:pt x="2712" y="981"/>
                </a:lnTo>
                <a:lnTo>
                  <a:pt x="3230" y="500"/>
                </a:lnTo>
                <a:lnTo>
                  <a:pt x="3776" y="618"/>
                </a:lnTo>
                <a:lnTo>
                  <a:pt x="3766" y="608"/>
                </a:lnTo>
              </a:path>
            </a:pathLst>
          </a:custGeom>
          <a:noFill/>
          <a:ln w="38100" cmpd="sng">
            <a:solidFill>
              <a:schemeClr val="tx1"/>
            </a:solidFill>
            <a:round/>
            <a:headEnd/>
            <a:tailEnd/>
          </a:ln>
        </p:spPr>
        <p:txBody>
          <a:bodyPr wrap="none" anchor="ctr"/>
          <a:lstStyle/>
          <a:p>
            <a:endParaRPr lang="zh-CN" altLang="en-US"/>
          </a:p>
        </p:txBody>
      </p:sp>
      <p:sp>
        <p:nvSpPr>
          <p:cNvPr id="83978" name="Rectangle 12"/>
          <p:cNvSpPr>
            <a:spLocks noChangeArrowheads="1"/>
          </p:cNvSpPr>
          <p:nvPr/>
        </p:nvSpPr>
        <p:spPr bwMode="auto">
          <a:xfrm>
            <a:off x="1627188" y="4438650"/>
            <a:ext cx="754062" cy="1042988"/>
          </a:xfrm>
          <a:prstGeom prst="rect">
            <a:avLst/>
          </a:prstGeom>
          <a:noFill/>
          <a:ln w="12700">
            <a:solidFill>
              <a:schemeClr val="tx1"/>
            </a:solidFill>
            <a:miter lim="800000"/>
            <a:headEnd/>
            <a:tailEnd/>
          </a:ln>
        </p:spPr>
        <p:txBody>
          <a:bodyPr wrap="none" anchor="ctr"/>
          <a:lstStyle/>
          <a:p>
            <a:endParaRPr lang="zh-CN" altLang="en-US"/>
          </a:p>
        </p:txBody>
      </p:sp>
      <p:sp>
        <p:nvSpPr>
          <p:cNvPr id="83979" name="Oval 13"/>
          <p:cNvSpPr>
            <a:spLocks noChangeArrowheads="1"/>
          </p:cNvSpPr>
          <p:nvPr/>
        </p:nvSpPr>
        <p:spPr bwMode="auto">
          <a:xfrm>
            <a:off x="1533525" y="4568825"/>
            <a:ext cx="93663" cy="93663"/>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980" name="Oval 14"/>
          <p:cNvSpPr>
            <a:spLocks noChangeArrowheads="1"/>
          </p:cNvSpPr>
          <p:nvPr/>
        </p:nvSpPr>
        <p:spPr bwMode="auto">
          <a:xfrm>
            <a:off x="1533525" y="4737100"/>
            <a:ext cx="93663" cy="92075"/>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981" name="Oval 15"/>
          <p:cNvSpPr>
            <a:spLocks noChangeArrowheads="1"/>
          </p:cNvSpPr>
          <p:nvPr/>
        </p:nvSpPr>
        <p:spPr bwMode="auto">
          <a:xfrm>
            <a:off x="1533525" y="4913313"/>
            <a:ext cx="93663" cy="9366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982" name="Oval 16"/>
          <p:cNvSpPr>
            <a:spLocks noChangeArrowheads="1"/>
          </p:cNvSpPr>
          <p:nvPr/>
        </p:nvSpPr>
        <p:spPr bwMode="auto">
          <a:xfrm>
            <a:off x="1533525" y="5070475"/>
            <a:ext cx="93663" cy="95250"/>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983" name="Oval 17"/>
          <p:cNvSpPr>
            <a:spLocks noChangeArrowheads="1"/>
          </p:cNvSpPr>
          <p:nvPr/>
        </p:nvSpPr>
        <p:spPr bwMode="auto">
          <a:xfrm>
            <a:off x="1533525" y="5238750"/>
            <a:ext cx="93663" cy="95250"/>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984" name="Oval 18"/>
          <p:cNvSpPr>
            <a:spLocks noChangeArrowheads="1"/>
          </p:cNvSpPr>
          <p:nvPr/>
        </p:nvSpPr>
        <p:spPr bwMode="auto">
          <a:xfrm>
            <a:off x="2381250" y="4568825"/>
            <a:ext cx="93663" cy="93663"/>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985" name="Oval 19"/>
          <p:cNvSpPr>
            <a:spLocks noChangeArrowheads="1"/>
          </p:cNvSpPr>
          <p:nvPr/>
        </p:nvSpPr>
        <p:spPr bwMode="auto">
          <a:xfrm>
            <a:off x="2381250" y="4737100"/>
            <a:ext cx="93663" cy="92075"/>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986" name="Oval 20"/>
          <p:cNvSpPr>
            <a:spLocks noChangeArrowheads="1"/>
          </p:cNvSpPr>
          <p:nvPr/>
        </p:nvSpPr>
        <p:spPr bwMode="auto">
          <a:xfrm>
            <a:off x="2381250" y="4913313"/>
            <a:ext cx="93663" cy="9366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987" name="Oval 21"/>
          <p:cNvSpPr>
            <a:spLocks noChangeArrowheads="1"/>
          </p:cNvSpPr>
          <p:nvPr/>
        </p:nvSpPr>
        <p:spPr bwMode="auto">
          <a:xfrm>
            <a:off x="2381250" y="5070475"/>
            <a:ext cx="93663" cy="95250"/>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988" name="Oval 22"/>
          <p:cNvSpPr>
            <a:spLocks noChangeArrowheads="1"/>
          </p:cNvSpPr>
          <p:nvPr/>
        </p:nvSpPr>
        <p:spPr bwMode="auto">
          <a:xfrm>
            <a:off x="2381250" y="5238750"/>
            <a:ext cx="93663" cy="95250"/>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989" name="Rectangle 23"/>
          <p:cNvSpPr>
            <a:spLocks noChangeArrowheads="1"/>
          </p:cNvSpPr>
          <p:nvPr/>
        </p:nvSpPr>
        <p:spPr bwMode="auto">
          <a:xfrm>
            <a:off x="3436938" y="3541713"/>
            <a:ext cx="752475" cy="1044575"/>
          </a:xfrm>
          <a:prstGeom prst="rect">
            <a:avLst/>
          </a:prstGeom>
          <a:noFill/>
          <a:ln w="12700">
            <a:solidFill>
              <a:schemeClr val="tx1"/>
            </a:solidFill>
            <a:miter lim="800000"/>
            <a:headEnd/>
            <a:tailEnd/>
          </a:ln>
        </p:spPr>
        <p:txBody>
          <a:bodyPr wrap="none" anchor="ctr"/>
          <a:lstStyle/>
          <a:p>
            <a:endParaRPr lang="zh-CN" altLang="en-US"/>
          </a:p>
        </p:txBody>
      </p:sp>
      <p:sp>
        <p:nvSpPr>
          <p:cNvPr id="83990" name="Oval 24"/>
          <p:cNvSpPr>
            <a:spLocks noChangeArrowheads="1"/>
          </p:cNvSpPr>
          <p:nvPr/>
        </p:nvSpPr>
        <p:spPr bwMode="auto">
          <a:xfrm>
            <a:off x="3341688" y="3673475"/>
            <a:ext cx="95250" cy="92075"/>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991" name="Oval 25"/>
          <p:cNvSpPr>
            <a:spLocks noChangeArrowheads="1"/>
          </p:cNvSpPr>
          <p:nvPr/>
        </p:nvSpPr>
        <p:spPr bwMode="auto">
          <a:xfrm>
            <a:off x="3341688" y="3841750"/>
            <a:ext cx="95250" cy="92075"/>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992" name="Oval 26"/>
          <p:cNvSpPr>
            <a:spLocks noChangeArrowheads="1"/>
          </p:cNvSpPr>
          <p:nvPr/>
        </p:nvSpPr>
        <p:spPr bwMode="auto">
          <a:xfrm>
            <a:off x="3341688" y="4019550"/>
            <a:ext cx="95250" cy="92075"/>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993" name="Oval 27"/>
          <p:cNvSpPr>
            <a:spLocks noChangeArrowheads="1"/>
          </p:cNvSpPr>
          <p:nvPr/>
        </p:nvSpPr>
        <p:spPr bwMode="auto">
          <a:xfrm>
            <a:off x="3341688" y="4176713"/>
            <a:ext cx="95250" cy="9366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994" name="Oval 28"/>
          <p:cNvSpPr>
            <a:spLocks noChangeArrowheads="1"/>
          </p:cNvSpPr>
          <p:nvPr/>
        </p:nvSpPr>
        <p:spPr bwMode="auto">
          <a:xfrm>
            <a:off x="3341688" y="4344988"/>
            <a:ext cx="95250" cy="9366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995" name="Oval 29"/>
          <p:cNvSpPr>
            <a:spLocks noChangeArrowheads="1"/>
          </p:cNvSpPr>
          <p:nvPr/>
        </p:nvSpPr>
        <p:spPr bwMode="auto">
          <a:xfrm>
            <a:off x="4189413" y="3673475"/>
            <a:ext cx="95250" cy="92075"/>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996" name="Oval 30"/>
          <p:cNvSpPr>
            <a:spLocks noChangeArrowheads="1"/>
          </p:cNvSpPr>
          <p:nvPr/>
        </p:nvSpPr>
        <p:spPr bwMode="auto">
          <a:xfrm>
            <a:off x="4189413" y="3841750"/>
            <a:ext cx="95250" cy="92075"/>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997" name="Oval 31"/>
          <p:cNvSpPr>
            <a:spLocks noChangeArrowheads="1"/>
          </p:cNvSpPr>
          <p:nvPr/>
        </p:nvSpPr>
        <p:spPr bwMode="auto">
          <a:xfrm>
            <a:off x="4189413" y="4019550"/>
            <a:ext cx="95250" cy="92075"/>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998" name="Oval 32"/>
          <p:cNvSpPr>
            <a:spLocks noChangeArrowheads="1"/>
          </p:cNvSpPr>
          <p:nvPr/>
        </p:nvSpPr>
        <p:spPr bwMode="auto">
          <a:xfrm>
            <a:off x="4189413" y="4176713"/>
            <a:ext cx="95250" cy="9366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3999" name="Oval 33"/>
          <p:cNvSpPr>
            <a:spLocks noChangeArrowheads="1"/>
          </p:cNvSpPr>
          <p:nvPr/>
        </p:nvSpPr>
        <p:spPr bwMode="auto">
          <a:xfrm>
            <a:off x="4189413" y="4344988"/>
            <a:ext cx="95250" cy="9366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00" name="Rectangle 34"/>
          <p:cNvSpPr>
            <a:spLocks noChangeArrowheads="1"/>
          </p:cNvSpPr>
          <p:nvPr/>
        </p:nvSpPr>
        <p:spPr bwMode="auto">
          <a:xfrm>
            <a:off x="5019675" y="4886325"/>
            <a:ext cx="754063" cy="1042988"/>
          </a:xfrm>
          <a:prstGeom prst="rect">
            <a:avLst/>
          </a:prstGeom>
          <a:noFill/>
          <a:ln w="12700">
            <a:solidFill>
              <a:schemeClr val="tx1"/>
            </a:solidFill>
            <a:miter lim="800000"/>
            <a:headEnd/>
            <a:tailEnd/>
          </a:ln>
        </p:spPr>
        <p:txBody>
          <a:bodyPr wrap="none" anchor="ctr"/>
          <a:lstStyle/>
          <a:p>
            <a:endParaRPr lang="zh-CN" altLang="en-US"/>
          </a:p>
        </p:txBody>
      </p:sp>
      <p:sp>
        <p:nvSpPr>
          <p:cNvPr id="84001" name="Oval 35"/>
          <p:cNvSpPr>
            <a:spLocks noChangeArrowheads="1"/>
          </p:cNvSpPr>
          <p:nvPr/>
        </p:nvSpPr>
        <p:spPr bwMode="auto">
          <a:xfrm>
            <a:off x="4924425" y="5016500"/>
            <a:ext cx="95250" cy="93663"/>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02" name="Oval 36"/>
          <p:cNvSpPr>
            <a:spLocks noChangeArrowheads="1"/>
          </p:cNvSpPr>
          <p:nvPr/>
        </p:nvSpPr>
        <p:spPr bwMode="auto">
          <a:xfrm>
            <a:off x="4924425" y="5183188"/>
            <a:ext cx="95250" cy="9366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03" name="Oval 37"/>
          <p:cNvSpPr>
            <a:spLocks noChangeArrowheads="1"/>
          </p:cNvSpPr>
          <p:nvPr/>
        </p:nvSpPr>
        <p:spPr bwMode="auto">
          <a:xfrm>
            <a:off x="4924425" y="5360988"/>
            <a:ext cx="95250" cy="92075"/>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04" name="Oval 38"/>
          <p:cNvSpPr>
            <a:spLocks noChangeArrowheads="1"/>
          </p:cNvSpPr>
          <p:nvPr/>
        </p:nvSpPr>
        <p:spPr bwMode="auto">
          <a:xfrm>
            <a:off x="4924425" y="5518150"/>
            <a:ext cx="95250" cy="95250"/>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05" name="Oval 39"/>
          <p:cNvSpPr>
            <a:spLocks noChangeArrowheads="1"/>
          </p:cNvSpPr>
          <p:nvPr/>
        </p:nvSpPr>
        <p:spPr bwMode="auto">
          <a:xfrm>
            <a:off x="4924425" y="5686425"/>
            <a:ext cx="95250" cy="95250"/>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06" name="Oval 40"/>
          <p:cNvSpPr>
            <a:spLocks noChangeArrowheads="1"/>
          </p:cNvSpPr>
          <p:nvPr/>
        </p:nvSpPr>
        <p:spPr bwMode="auto">
          <a:xfrm>
            <a:off x="5773738" y="5016500"/>
            <a:ext cx="93662" cy="93663"/>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07" name="Oval 41"/>
          <p:cNvSpPr>
            <a:spLocks noChangeArrowheads="1"/>
          </p:cNvSpPr>
          <p:nvPr/>
        </p:nvSpPr>
        <p:spPr bwMode="auto">
          <a:xfrm>
            <a:off x="5773738" y="5183188"/>
            <a:ext cx="93662" cy="9366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08" name="Oval 42"/>
          <p:cNvSpPr>
            <a:spLocks noChangeArrowheads="1"/>
          </p:cNvSpPr>
          <p:nvPr/>
        </p:nvSpPr>
        <p:spPr bwMode="auto">
          <a:xfrm>
            <a:off x="5773738" y="5360988"/>
            <a:ext cx="93662" cy="92075"/>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09" name="Oval 43"/>
          <p:cNvSpPr>
            <a:spLocks noChangeArrowheads="1"/>
          </p:cNvSpPr>
          <p:nvPr/>
        </p:nvSpPr>
        <p:spPr bwMode="auto">
          <a:xfrm>
            <a:off x="5773738" y="5518150"/>
            <a:ext cx="93662" cy="95250"/>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10" name="Oval 44"/>
          <p:cNvSpPr>
            <a:spLocks noChangeArrowheads="1"/>
          </p:cNvSpPr>
          <p:nvPr/>
        </p:nvSpPr>
        <p:spPr bwMode="auto">
          <a:xfrm>
            <a:off x="5773738" y="5686425"/>
            <a:ext cx="93662" cy="95250"/>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11" name="Text Box 45"/>
          <p:cNvSpPr txBox="1">
            <a:spLocks noChangeArrowheads="1"/>
          </p:cNvSpPr>
          <p:nvPr/>
        </p:nvSpPr>
        <p:spPr bwMode="auto">
          <a:xfrm>
            <a:off x="325438" y="3989388"/>
            <a:ext cx="790575" cy="762000"/>
          </a:xfrm>
          <a:prstGeom prst="rect">
            <a:avLst/>
          </a:prstGeom>
          <a:noFill/>
          <a:ln w="9525">
            <a:noFill/>
            <a:miter lim="800000"/>
            <a:headEnd/>
            <a:tailEnd/>
          </a:ln>
        </p:spPr>
        <p:txBody>
          <a:bodyPr wrap="none">
            <a:spAutoFit/>
          </a:bodyPr>
          <a:lstStyle/>
          <a:p>
            <a:r>
              <a:rPr kumimoji="1" lang="en-US" altLang="zh-CN" sz="4400">
                <a:latin typeface="Wingdings" pitchFamily="2" charset="2"/>
              </a:rPr>
              <a:t>(</a:t>
            </a:r>
          </a:p>
        </p:txBody>
      </p:sp>
      <p:sp>
        <p:nvSpPr>
          <p:cNvPr id="84012" name="Text Box 46"/>
          <p:cNvSpPr txBox="1">
            <a:spLocks noChangeArrowheads="1"/>
          </p:cNvSpPr>
          <p:nvPr/>
        </p:nvSpPr>
        <p:spPr bwMode="auto">
          <a:xfrm>
            <a:off x="8169275" y="4065588"/>
            <a:ext cx="788988" cy="762000"/>
          </a:xfrm>
          <a:prstGeom prst="rect">
            <a:avLst/>
          </a:prstGeom>
          <a:noFill/>
          <a:ln w="9525">
            <a:noFill/>
            <a:miter lim="800000"/>
            <a:headEnd/>
            <a:tailEnd/>
          </a:ln>
        </p:spPr>
        <p:txBody>
          <a:bodyPr wrap="none">
            <a:spAutoFit/>
          </a:bodyPr>
          <a:lstStyle/>
          <a:p>
            <a:r>
              <a:rPr kumimoji="1" lang="en-US" altLang="zh-CN" sz="4400">
                <a:latin typeface="Wingdings" pitchFamily="2" charset="2"/>
              </a:rPr>
              <a:t>(</a:t>
            </a:r>
          </a:p>
        </p:txBody>
      </p:sp>
      <p:sp>
        <p:nvSpPr>
          <p:cNvPr id="84013" name="Rectangle 47"/>
          <p:cNvSpPr>
            <a:spLocks noChangeArrowheads="1"/>
          </p:cNvSpPr>
          <p:nvPr/>
        </p:nvSpPr>
        <p:spPr bwMode="auto">
          <a:xfrm>
            <a:off x="6678613" y="3989388"/>
            <a:ext cx="754062" cy="1044575"/>
          </a:xfrm>
          <a:prstGeom prst="rect">
            <a:avLst/>
          </a:prstGeom>
          <a:noFill/>
          <a:ln w="12700">
            <a:solidFill>
              <a:schemeClr val="tx1"/>
            </a:solidFill>
            <a:miter lim="800000"/>
            <a:headEnd/>
            <a:tailEnd/>
          </a:ln>
        </p:spPr>
        <p:txBody>
          <a:bodyPr wrap="none" anchor="ctr"/>
          <a:lstStyle/>
          <a:p>
            <a:endParaRPr lang="zh-CN" altLang="en-US"/>
          </a:p>
        </p:txBody>
      </p:sp>
      <p:sp>
        <p:nvSpPr>
          <p:cNvPr id="84014" name="Oval 48"/>
          <p:cNvSpPr>
            <a:spLocks noChangeArrowheads="1"/>
          </p:cNvSpPr>
          <p:nvPr/>
        </p:nvSpPr>
        <p:spPr bwMode="auto">
          <a:xfrm>
            <a:off x="6583363" y="4121150"/>
            <a:ext cx="95250" cy="92075"/>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15" name="Oval 49"/>
          <p:cNvSpPr>
            <a:spLocks noChangeArrowheads="1"/>
          </p:cNvSpPr>
          <p:nvPr/>
        </p:nvSpPr>
        <p:spPr bwMode="auto">
          <a:xfrm>
            <a:off x="6583363" y="4289425"/>
            <a:ext cx="95250" cy="92075"/>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16" name="Oval 50"/>
          <p:cNvSpPr>
            <a:spLocks noChangeArrowheads="1"/>
          </p:cNvSpPr>
          <p:nvPr/>
        </p:nvSpPr>
        <p:spPr bwMode="auto">
          <a:xfrm>
            <a:off x="6583363" y="4467225"/>
            <a:ext cx="95250" cy="92075"/>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17" name="Oval 51"/>
          <p:cNvSpPr>
            <a:spLocks noChangeArrowheads="1"/>
          </p:cNvSpPr>
          <p:nvPr/>
        </p:nvSpPr>
        <p:spPr bwMode="auto">
          <a:xfrm>
            <a:off x="6583363" y="4624388"/>
            <a:ext cx="95250" cy="9366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18" name="Oval 52"/>
          <p:cNvSpPr>
            <a:spLocks noChangeArrowheads="1"/>
          </p:cNvSpPr>
          <p:nvPr/>
        </p:nvSpPr>
        <p:spPr bwMode="auto">
          <a:xfrm>
            <a:off x="6583363" y="4792663"/>
            <a:ext cx="95250" cy="9366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19" name="Oval 53"/>
          <p:cNvSpPr>
            <a:spLocks noChangeArrowheads="1"/>
          </p:cNvSpPr>
          <p:nvPr/>
        </p:nvSpPr>
        <p:spPr bwMode="auto">
          <a:xfrm>
            <a:off x="7432675" y="4121150"/>
            <a:ext cx="93663" cy="92075"/>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20" name="Oval 54"/>
          <p:cNvSpPr>
            <a:spLocks noChangeArrowheads="1"/>
          </p:cNvSpPr>
          <p:nvPr/>
        </p:nvSpPr>
        <p:spPr bwMode="auto">
          <a:xfrm>
            <a:off x="7432675" y="4289425"/>
            <a:ext cx="93663" cy="92075"/>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21" name="Oval 55"/>
          <p:cNvSpPr>
            <a:spLocks noChangeArrowheads="1"/>
          </p:cNvSpPr>
          <p:nvPr/>
        </p:nvSpPr>
        <p:spPr bwMode="auto">
          <a:xfrm>
            <a:off x="7432675" y="4467225"/>
            <a:ext cx="93663" cy="92075"/>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22" name="Oval 56"/>
          <p:cNvSpPr>
            <a:spLocks noChangeArrowheads="1"/>
          </p:cNvSpPr>
          <p:nvPr/>
        </p:nvSpPr>
        <p:spPr bwMode="auto">
          <a:xfrm>
            <a:off x="7432675" y="4624388"/>
            <a:ext cx="93663" cy="9366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23" name="Oval 57"/>
          <p:cNvSpPr>
            <a:spLocks noChangeArrowheads="1"/>
          </p:cNvSpPr>
          <p:nvPr/>
        </p:nvSpPr>
        <p:spPr bwMode="auto">
          <a:xfrm>
            <a:off x="7432675" y="4792663"/>
            <a:ext cx="93663" cy="9366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84024" name="Line 58"/>
          <p:cNvSpPr>
            <a:spLocks noChangeShapeType="1"/>
          </p:cNvSpPr>
          <p:nvPr/>
        </p:nvSpPr>
        <p:spPr bwMode="auto">
          <a:xfrm flipH="1">
            <a:off x="1220788" y="4000500"/>
            <a:ext cx="127000" cy="561975"/>
          </a:xfrm>
          <a:prstGeom prst="line">
            <a:avLst/>
          </a:prstGeom>
          <a:noFill/>
          <a:ln w="9525">
            <a:solidFill>
              <a:schemeClr val="tx1"/>
            </a:solidFill>
            <a:round/>
            <a:headEnd/>
            <a:tailEnd type="triangle" w="sm" len="lg"/>
          </a:ln>
        </p:spPr>
        <p:txBody>
          <a:bodyPr wrap="none" anchor="ctr"/>
          <a:lstStyle/>
          <a:p>
            <a:endParaRPr lang="zh-CN" altLang="en-US"/>
          </a:p>
        </p:txBody>
      </p:sp>
      <p:sp>
        <p:nvSpPr>
          <p:cNvPr id="84025" name="Line 59"/>
          <p:cNvSpPr>
            <a:spLocks noChangeShapeType="1"/>
          </p:cNvSpPr>
          <p:nvPr/>
        </p:nvSpPr>
        <p:spPr bwMode="auto">
          <a:xfrm flipH="1" flipV="1">
            <a:off x="7940675" y="4737100"/>
            <a:ext cx="184150" cy="484188"/>
          </a:xfrm>
          <a:prstGeom prst="line">
            <a:avLst/>
          </a:prstGeom>
          <a:noFill/>
          <a:ln w="9525">
            <a:solidFill>
              <a:schemeClr val="tx1"/>
            </a:solidFill>
            <a:round/>
            <a:headEnd/>
            <a:tailEnd type="triangle" w="sm" len="lg"/>
          </a:ln>
        </p:spPr>
        <p:txBody>
          <a:bodyPr wrap="none" anchor="ctr"/>
          <a:lstStyle/>
          <a:p>
            <a:endParaRPr lang="zh-CN" altLang="en-US"/>
          </a:p>
        </p:txBody>
      </p:sp>
      <p:sp>
        <p:nvSpPr>
          <p:cNvPr id="84026" name="Line 60"/>
          <p:cNvSpPr>
            <a:spLocks noChangeShapeType="1"/>
          </p:cNvSpPr>
          <p:nvPr/>
        </p:nvSpPr>
        <p:spPr bwMode="auto">
          <a:xfrm flipH="1">
            <a:off x="4699000" y="4065588"/>
            <a:ext cx="677863" cy="596900"/>
          </a:xfrm>
          <a:prstGeom prst="line">
            <a:avLst/>
          </a:prstGeom>
          <a:noFill/>
          <a:ln w="9525">
            <a:solidFill>
              <a:schemeClr val="tx1"/>
            </a:solidFill>
            <a:round/>
            <a:headEnd/>
            <a:tailEnd type="triangle" w="sm" len="lg"/>
          </a:ln>
        </p:spPr>
        <p:txBody>
          <a:bodyPr wrap="none" anchor="ctr"/>
          <a:lstStyle/>
          <a:p>
            <a:endParaRPr lang="zh-CN" altLang="en-US"/>
          </a:p>
        </p:txBody>
      </p:sp>
      <p:sp>
        <p:nvSpPr>
          <p:cNvPr id="84027" name="Line 61"/>
          <p:cNvSpPr>
            <a:spLocks noChangeShapeType="1"/>
          </p:cNvSpPr>
          <p:nvPr/>
        </p:nvSpPr>
        <p:spPr bwMode="auto">
          <a:xfrm>
            <a:off x="5754688" y="4065588"/>
            <a:ext cx="468312" cy="936625"/>
          </a:xfrm>
          <a:prstGeom prst="line">
            <a:avLst/>
          </a:prstGeom>
          <a:noFill/>
          <a:ln w="9525">
            <a:solidFill>
              <a:schemeClr val="tx1"/>
            </a:solidFill>
            <a:round/>
            <a:headEnd/>
            <a:tailEnd type="triangle" w="sm" len="lg"/>
          </a:ln>
        </p:spPr>
        <p:txBody>
          <a:bodyPr wrap="none" anchor="ctr"/>
          <a:lstStyle/>
          <a:p>
            <a:endParaRPr lang="zh-CN" altLang="en-US"/>
          </a:p>
        </p:txBody>
      </p:sp>
      <p:sp>
        <p:nvSpPr>
          <p:cNvPr id="84028" name="Line 62"/>
          <p:cNvSpPr>
            <a:spLocks noChangeShapeType="1"/>
          </p:cNvSpPr>
          <p:nvPr/>
        </p:nvSpPr>
        <p:spPr bwMode="auto">
          <a:xfrm>
            <a:off x="2663825" y="3692525"/>
            <a:ext cx="161925" cy="765175"/>
          </a:xfrm>
          <a:prstGeom prst="line">
            <a:avLst/>
          </a:prstGeom>
          <a:noFill/>
          <a:ln w="9525">
            <a:solidFill>
              <a:schemeClr val="tx1"/>
            </a:solidFill>
            <a:round/>
            <a:headEnd/>
            <a:tailEnd type="triangle" w="sm" len="lg"/>
          </a:ln>
        </p:spPr>
        <p:txBody>
          <a:bodyPr wrap="none" anchor="ctr"/>
          <a:lstStyle/>
          <a:p>
            <a:endParaRPr lang="zh-CN" altLang="en-US"/>
          </a:p>
        </p:txBody>
      </p:sp>
      <p:sp>
        <p:nvSpPr>
          <p:cNvPr id="84029" name="Text Box 63"/>
          <p:cNvSpPr txBox="1">
            <a:spLocks noChangeArrowheads="1"/>
          </p:cNvSpPr>
          <p:nvPr/>
        </p:nvSpPr>
        <p:spPr bwMode="auto">
          <a:xfrm>
            <a:off x="449263" y="4586288"/>
            <a:ext cx="790575" cy="762000"/>
          </a:xfrm>
          <a:prstGeom prst="rect">
            <a:avLst/>
          </a:prstGeom>
          <a:noFill/>
          <a:ln w="9525">
            <a:noFill/>
            <a:miter lim="800000"/>
            <a:headEnd/>
            <a:tailEnd/>
          </a:ln>
        </p:spPr>
        <p:txBody>
          <a:bodyPr wrap="none">
            <a:spAutoFit/>
          </a:bodyPr>
          <a:lstStyle/>
          <a:p>
            <a:r>
              <a:rPr kumimoji="1" lang="en-US" altLang="zh-CN" sz="4400">
                <a:latin typeface="Wingdings" pitchFamily="2" charset="2"/>
              </a:rPr>
              <a:t>(</a:t>
            </a:r>
          </a:p>
        </p:txBody>
      </p:sp>
      <p:sp>
        <p:nvSpPr>
          <p:cNvPr id="84030" name="Text Box 64"/>
          <p:cNvSpPr txBox="1">
            <a:spLocks noChangeArrowheads="1"/>
          </p:cNvSpPr>
          <p:nvPr/>
        </p:nvSpPr>
        <p:spPr bwMode="auto">
          <a:xfrm>
            <a:off x="449263" y="5259388"/>
            <a:ext cx="790575" cy="762000"/>
          </a:xfrm>
          <a:prstGeom prst="rect">
            <a:avLst/>
          </a:prstGeom>
          <a:noFill/>
          <a:ln w="9525">
            <a:noFill/>
            <a:miter lim="800000"/>
            <a:headEnd/>
            <a:tailEnd/>
          </a:ln>
        </p:spPr>
        <p:txBody>
          <a:bodyPr wrap="none">
            <a:spAutoFit/>
          </a:bodyPr>
          <a:lstStyle/>
          <a:p>
            <a:r>
              <a:rPr kumimoji="1" lang="en-US" altLang="zh-CN" sz="4400">
                <a:latin typeface="Wingdings" pitchFamily="2" charset="2"/>
              </a:rPr>
              <a:t>(</a:t>
            </a:r>
          </a:p>
        </p:txBody>
      </p:sp>
      <p:sp>
        <p:nvSpPr>
          <p:cNvPr id="84031" name="Text Box 65"/>
          <p:cNvSpPr txBox="1">
            <a:spLocks noChangeArrowheads="1"/>
          </p:cNvSpPr>
          <p:nvPr/>
        </p:nvSpPr>
        <p:spPr bwMode="auto">
          <a:xfrm>
            <a:off x="1555750" y="4013200"/>
            <a:ext cx="946150" cy="396875"/>
          </a:xfrm>
          <a:prstGeom prst="rect">
            <a:avLst/>
          </a:prstGeom>
          <a:noFill/>
          <a:ln w="9525">
            <a:noFill/>
            <a:miter lim="800000"/>
            <a:headEnd/>
            <a:tailEnd/>
          </a:ln>
        </p:spPr>
        <p:txBody>
          <a:bodyPr wrap="none">
            <a:spAutoFit/>
          </a:bodyPr>
          <a:lstStyle/>
          <a:p>
            <a:r>
              <a:rPr kumimoji="1" lang="zh-CN" altLang="en-US" sz="2000">
                <a:solidFill>
                  <a:srgbClr val="333399"/>
                </a:solidFill>
                <a:latin typeface="Times New Roman" pitchFamily="18" charset="0"/>
                <a:ea typeface="黑体" pitchFamily="2" charset="-122"/>
              </a:rPr>
              <a:t>交换机</a:t>
            </a:r>
          </a:p>
        </p:txBody>
      </p:sp>
      <p:sp>
        <p:nvSpPr>
          <p:cNvPr id="84032" name="Text Box 66"/>
          <p:cNvSpPr txBox="1">
            <a:spLocks noChangeArrowheads="1"/>
          </p:cNvSpPr>
          <p:nvPr/>
        </p:nvSpPr>
        <p:spPr bwMode="auto">
          <a:xfrm>
            <a:off x="3348038" y="3132138"/>
            <a:ext cx="946150" cy="396875"/>
          </a:xfrm>
          <a:prstGeom prst="rect">
            <a:avLst/>
          </a:prstGeom>
          <a:noFill/>
          <a:ln w="9525">
            <a:noFill/>
            <a:miter lim="800000"/>
            <a:headEnd/>
            <a:tailEnd/>
          </a:ln>
        </p:spPr>
        <p:txBody>
          <a:bodyPr wrap="none">
            <a:spAutoFit/>
          </a:bodyPr>
          <a:lstStyle/>
          <a:p>
            <a:r>
              <a:rPr kumimoji="1" lang="zh-CN" altLang="en-US" sz="2000">
                <a:solidFill>
                  <a:srgbClr val="333399"/>
                </a:solidFill>
                <a:latin typeface="Times New Roman" pitchFamily="18" charset="0"/>
                <a:ea typeface="黑体" pitchFamily="2" charset="-122"/>
              </a:rPr>
              <a:t>交换机</a:t>
            </a:r>
          </a:p>
        </p:txBody>
      </p:sp>
      <p:sp>
        <p:nvSpPr>
          <p:cNvPr id="84033" name="Text Box 67"/>
          <p:cNvSpPr txBox="1">
            <a:spLocks noChangeArrowheads="1"/>
          </p:cNvSpPr>
          <p:nvPr/>
        </p:nvSpPr>
        <p:spPr bwMode="auto">
          <a:xfrm>
            <a:off x="4949825" y="4471988"/>
            <a:ext cx="946150" cy="396875"/>
          </a:xfrm>
          <a:prstGeom prst="rect">
            <a:avLst/>
          </a:prstGeom>
          <a:noFill/>
          <a:ln w="9525">
            <a:noFill/>
            <a:miter lim="800000"/>
            <a:headEnd/>
            <a:tailEnd/>
          </a:ln>
        </p:spPr>
        <p:txBody>
          <a:bodyPr wrap="none">
            <a:spAutoFit/>
          </a:bodyPr>
          <a:lstStyle/>
          <a:p>
            <a:r>
              <a:rPr kumimoji="1" lang="zh-CN" altLang="en-US" sz="2000">
                <a:solidFill>
                  <a:srgbClr val="333399"/>
                </a:solidFill>
                <a:latin typeface="Times New Roman" pitchFamily="18" charset="0"/>
                <a:ea typeface="黑体" pitchFamily="2" charset="-122"/>
              </a:rPr>
              <a:t>交换机</a:t>
            </a:r>
          </a:p>
        </p:txBody>
      </p:sp>
      <p:sp>
        <p:nvSpPr>
          <p:cNvPr id="84034" name="Text Box 68"/>
          <p:cNvSpPr txBox="1">
            <a:spLocks noChangeArrowheads="1"/>
          </p:cNvSpPr>
          <p:nvPr/>
        </p:nvSpPr>
        <p:spPr bwMode="auto">
          <a:xfrm>
            <a:off x="6554788" y="3560763"/>
            <a:ext cx="946150" cy="396875"/>
          </a:xfrm>
          <a:prstGeom prst="rect">
            <a:avLst/>
          </a:prstGeom>
          <a:noFill/>
          <a:ln w="9525">
            <a:noFill/>
            <a:miter lim="800000"/>
            <a:headEnd/>
            <a:tailEnd/>
          </a:ln>
        </p:spPr>
        <p:txBody>
          <a:bodyPr wrap="none">
            <a:spAutoFit/>
          </a:bodyPr>
          <a:lstStyle/>
          <a:p>
            <a:r>
              <a:rPr kumimoji="1" lang="zh-CN" altLang="en-US" sz="2000">
                <a:solidFill>
                  <a:srgbClr val="333399"/>
                </a:solidFill>
                <a:latin typeface="Times New Roman" pitchFamily="18" charset="0"/>
                <a:ea typeface="黑体" pitchFamily="2" charset="-122"/>
              </a:rPr>
              <a:t>交换机</a:t>
            </a:r>
          </a:p>
        </p:txBody>
      </p:sp>
      <p:sp>
        <p:nvSpPr>
          <p:cNvPr id="84035" name="Text Box 69"/>
          <p:cNvSpPr txBox="1">
            <a:spLocks noChangeArrowheads="1"/>
          </p:cNvSpPr>
          <p:nvPr/>
        </p:nvSpPr>
        <p:spPr bwMode="auto">
          <a:xfrm>
            <a:off x="977900" y="3606800"/>
            <a:ext cx="946150" cy="396875"/>
          </a:xfrm>
          <a:prstGeom prst="rect">
            <a:avLst/>
          </a:prstGeom>
          <a:noFill/>
          <a:ln w="9525">
            <a:noFill/>
            <a:miter lim="800000"/>
            <a:headEnd/>
            <a:tailEnd/>
          </a:ln>
        </p:spPr>
        <p:txBody>
          <a:bodyPr wrap="none">
            <a:spAutoFit/>
          </a:bodyPr>
          <a:lstStyle/>
          <a:p>
            <a:r>
              <a:rPr kumimoji="1" lang="zh-CN" altLang="en-US" sz="2000">
                <a:solidFill>
                  <a:srgbClr val="333399"/>
                </a:solidFill>
                <a:latin typeface="Times New Roman" pitchFamily="18" charset="0"/>
                <a:ea typeface="黑体" pitchFamily="2" charset="-122"/>
              </a:rPr>
              <a:t>用户线</a:t>
            </a:r>
          </a:p>
        </p:txBody>
      </p:sp>
      <p:sp>
        <p:nvSpPr>
          <p:cNvPr id="84036" name="Text Box 70"/>
          <p:cNvSpPr txBox="1">
            <a:spLocks noChangeArrowheads="1"/>
          </p:cNvSpPr>
          <p:nvPr/>
        </p:nvSpPr>
        <p:spPr bwMode="auto">
          <a:xfrm>
            <a:off x="7716838" y="5156200"/>
            <a:ext cx="946150" cy="396875"/>
          </a:xfrm>
          <a:prstGeom prst="rect">
            <a:avLst/>
          </a:prstGeom>
          <a:noFill/>
          <a:ln w="9525">
            <a:noFill/>
            <a:miter lim="800000"/>
            <a:headEnd/>
            <a:tailEnd/>
          </a:ln>
        </p:spPr>
        <p:txBody>
          <a:bodyPr wrap="none">
            <a:spAutoFit/>
          </a:bodyPr>
          <a:lstStyle/>
          <a:p>
            <a:r>
              <a:rPr kumimoji="1" lang="zh-CN" altLang="en-US" sz="2000">
                <a:solidFill>
                  <a:srgbClr val="333399"/>
                </a:solidFill>
                <a:latin typeface="Times New Roman" pitchFamily="18" charset="0"/>
                <a:ea typeface="黑体" pitchFamily="2" charset="-122"/>
              </a:rPr>
              <a:t>用户线</a:t>
            </a:r>
          </a:p>
        </p:txBody>
      </p:sp>
      <p:sp>
        <p:nvSpPr>
          <p:cNvPr id="84037" name="Text Box 71"/>
          <p:cNvSpPr txBox="1">
            <a:spLocks noChangeArrowheads="1"/>
          </p:cNvSpPr>
          <p:nvPr/>
        </p:nvSpPr>
        <p:spPr bwMode="auto">
          <a:xfrm>
            <a:off x="5227638" y="3665538"/>
            <a:ext cx="946150" cy="396875"/>
          </a:xfrm>
          <a:prstGeom prst="rect">
            <a:avLst/>
          </a:prstGeom>
          <a:noFill/>
          <a:ln w="9525">
            <a:noFill/>
            <a:miter lim="800000"/>
            <a:headEnd/>
            <a:tailEnd/>
          </a:ln>
        </p:spPr>
        <p:txBody>
          <a:bodyPr wrap="none">
            <a:spAutoFit/>
          </a:bodyPr>
          <a:lstStyle/>
          <a:p>
            <a:r>
              <a:rPr kumimoji="1" lang="zh-CN" altLang="en-US" sz="2000">
                <a:solidFill>
                  <a:srgbClr val="333399"/>
                </a:solidFill>
                <a:latin typeface="Times New Roman" pitchFamily="18" charset="0"/>
                <a:ea typeface="黑体" pitchFamily="2" charset="-122"/>
              </a:rPr>
              <a:t>中继线</a:t>
            </a:r>
          </a:p>
        </p:txBody>
      </p:sp>
      <p:sp>
        <p:nvSpPr>
          <p:cNvPr id="84038" name="Text Box 72"/>
          <p:cNvSpPr txBox="1">
            <a:spLocks noChangeArrowheads="1"/>
          </p:cNvSpPr>
          <p:nvPr/>
        </p:nvSpPr>
        <p:spPr bwMode="auto">
          <a:xfrm>
            <a:off x="2211388" y="3294063"/>
            <a:ext cx="946150" cy="396875"/>
          </a:xfrm>
          <a:prstGeom prst="rect">
            <a:avLst/>
          </a:prstGeom>
          <a:noFill/>
          <a:ln w="9525">
            <a:noFill/>
            <a:miter lim="800000"/>
            <a:headEnd/>
            <a:tailEnd/>
          </a:ln>
        </p:spPr>
        <p:txBody>
          <a:bodyPr wrap="none">
            <a:spAutoFit/>
          </a:bodyPr>
          <a:lstStyle/>
          <a:p>
            <a:r>
              <a:rPr kumimoji="1" lang="zh-CN" altLang="en-US" sz="2000">
                <a:solidFill>
                  <a:srgbClr val="333399"/>
                </a:solidFill>
                <a:latin typeface="Times New Roman" pitchFamily="18" charset="0"/>
                <a:ea typeface="黑体" pitchFamily="2" charset="-122"/>
              </a:rPr>
              <a:t>中继线</a:t>
            </a:r>
          </a:p>
        </p:txBody>
      </p:sp>
      <p:sp>
        <p:nvSpPr>
          <p:cNvPr id="84039" name="Text Box 73"/>
          <p:cNvSpPr txBox="1">
            <a:spLocks noChangeArrowheads="1"/>
          </p:cNvSpPr>
          <p:nvPr/>
        </p:nvSpPr>
        <p:spPr bwMode="auto">
          <a:xfrm>
            <a:off x="8362950" y="3829050"/>
            <a:ext cx="354013" cy="396875"/>
          </a:xfrm>
          <a:prstGeom prst="rect">
            <a:avLst/>
          </a:prstGeom>
          <a:noFill/>
          <a:ln w="9525">
            <a:noFill/>
            <a:miter lim="800000"/>
            <a:headEnd/>
            <a:tailEnd/>
          </a:ln>
        </p:spPr>
        <p:txBody>
          <a:bodyPr wrap="none">
            <a:spAutoFit/>
          </a:bodyPr>
          <a:lstStyle/>
          <a:p>
            <a:r>
              <a:rPr kumimoji="1" lang="en-US" altLang="zh-CN" sz="2000">
                <a:solidFill>
                  <a:srgbClr val="333399"/>
                </a:solidFill>
              </a:rPr>
              <a:t>B</a:t>
            </a:r>
          </a:p>
        </p:txBody>
      </p:sp>
      <p:sp>
        <p:nvSpPr>
          <p:cNvPr id="84040" name="Text Box 74"/>
          <p:cNvSpPr txBox="1">
            <a:spLocks noChangeArrowheads="1"/>
          </p:cNvSpPr>
          <p:nvPr/>
        </p:nvSpPr>
        <p:spPr bwMode="auto">
          <a:xfrm>
            <a:off x="282575" y="5399088"/>
            <a:ext cx="368300" cy="396875"/>
          </a:xfrm>
          <a:prstGeom prst="rect">
            <a:avLst/>
          </a:prstGeom>
          <a:noFill/>
          <a:ln w="9525">
            <a:noFill/>
            <a:miter lim="800000"/>
            <a:headEnd/>
            <a:tailEnd/>
          </a:ln>
        </p:spPr>
        <p:txBody>
          <a:bodyPr wrap="none">
            <a:spAutoFit/>
          </a:bodyPr>
          <a:lstStyle/>
          <a:p>
            <a:r>
              <a:rPr kumimoji="1" lang="en-US" altLang="zh-CN" sz="2000">
                <a:solidFill>
                  <a:srgbClr val="333399"/>
                </a:solidFill>
              </a:rPr>
              <a:t>D</a:t>
            </a:r>
          </a:p>
        </p:txBody>
      </p:sp>
      <p:sp>
        <p:nvSpPr>
          <p:cNvPr id="84041" name="Text Box 75"/>
          <p:cNvSpPr txBox="1">
            <a:spLocks noChangeArrowheads="1"/>
          </p:cNvSpPr>
          <p:nvPr/>
        </p:nvSpPr>
        <p:spPr bwMode="auto">
          <a:xfrm>
            <a:off x="250825" y="4702175"/>
            <a:ext cx="368300" cy="396875"/>
          </a:xfrm>
          <a:prstGeom prst="rect">
            <a:avLst/>
          </a:prstGeom>
          <a:noFill/>
          <a:ln w="9525">
            <a:noFill/>
            <a:miter lim="800000"/>
            <a:headEnd/>
            <a:tailEnd/>
          </a:ln>
        </p:spPr>
        <p:txBody>
          <a:bodyPr wrap="none">
            <a:spAutoFit/>
          </a:bodyPr>
          <a:lstStyle/>
          <a:p>
            <a:r>
              <a:rPr kumimoji="1" lang="en-US" altLang="zh-CN" sz="2000">
                <a:solidFill>
                  <a:srgbClr val="333399"/>
                </a:solidFill>
              </a:rPr>
              <a:t>C</a:t>
            </a:r>
          </a:p>
        </p:txBody>
      </p:sp>
      <p:sp>
        <p:nvSpPr>
          <p:cNvPr id="84042" name="Text Box 76"/>
          <p:cNvSpPr txBox="1">
            <a:spLocks noChangeArrowheads="1"/>
          </p:cNvSpPr>
          <p:nvPr/>
        </p:nvSpPr>
        <p:spPr bwMode="auto">
          <a:xfrm>
            <a:off x="574675" y="3756025"/>
            <a:ext cx="354013" cy="396875"/>
          </a:xfrm>
          <a:prstGeom prst="rect">
            <a:avLst/>
          </a:prstGeom>
          <a:noFill/>
          <a:ln w="9525">
            <a:noFill/>
            <a:miter lim="800000"/>
            <a:headEnd/>
            <a:tailEnd/>
          </a:ln>
        </p:spPr>
        <p:txBody>
          <a:bodyPr wrap="none">
            <a:spAutoFit/>
          </a:bodyPr>
          <a:lstStyle/>
          <a:p>
            <a:r>
              <a:rPr kumimoji="1" lang="en-US" altLang="zh-CN" sz="2000">
                <a:solidFill>
                  <a:srgbClr val="333399"/>
                </a:solidFill>
              </a:rPr>
              <a:t>A</a:t>
            </a:r>
          </a:p>
        </p:txBody>
      </p:sp>
      <p:sp>
        <p:nvSpPr>
          <p:cNvPr id="378957" name="Freeform 77"/>
          <p:cNvSpPr>
            <a:spLocks/>
          </p:cNvSpPr>
          <p:nvPr/>
        </p:nvSpPr>
        <p:spPr bwMode="auto">
          <a:xfrm>
            <a:off x="827088" y="3889375"/>
            <a:ext cx="7561262" cy="1524000"/>
          </a:xfrm>
          <a:custGeom>
            <a:avLst/>
            <a:gdLst>
              <a:gd name="T0" fmla="*/ 0 w 4763"/>
              <a:gd name="T1" fmla="*/ 547688 h 960"/>
              <a:gd name="T2" fmla="*/ 755650 w 4763"/>
              <a:gd name="T3" fmla="*/ 711200 h 960"/>
              <a:gd name="T4" fmla="*/ 1597025 w 4763"/>
              <a:gd name="T5" fmla="*/ 1089025 h 960"/>
              <a:gd name="T6" fmla="*/ 2554287 w 4763"/>
              <a:gd name="T7" fmla="*/ 0 h 960"/>
              <a:gd name="T8" fmla="*/ 3425825 w 4763"/>
              <a:gd name="T9" fmla="*/ 334963 h 960"/>
              <a:gd name="T10" fmla="*/ 4137025 w 4763"/>
              <a:gd name="T11" fmla="*/ 1190625 h 960"/>
              <a:gd name="T12" fmla="*/ 4992687 w 4763"/>
              <a:gd name="T13" fmla="*/ 1524000 h 960"/>
              <a:gd name="T14" fmla="*/ 5805486 w 4763"/>
              <a:gd name="T15" fmla="*/ 769937 h 960"/>
              <a:gd name="T16" fmla="*/ 6662737 w 4763"/>
              <a:gd name="T17" fmla="*/ 958850 h 960"/>
              <a:gd name="T18" fmla="*/ 7561262 w 4763"/>
              <a:gd name="T19" fmla="*/ 69215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63"/>
              <a:gd name="T31" fmla="*/ 0 h 960"/>
              <a:gd name="T32" fmla="*/ 4763 w 4763"/>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63" h="960">
                <a:moveTo>
                  <a:pt x="0" y="345"/>
                </a:moveTo>
                <a:lnTo>
                  <a:pt x="476" y="448"/>
                </a:lnTo>
                <a:lnTo>
                  <a:pt x="1006" y="686"/>
                </a:lnTo>
                <a:lnTo>
                  <a:pt x="1609" y="0"/>
                </a:lnTo>
                <a:lnTo>
                  <a:pt x="2158" y="211"/>
                </a:lnTo>
                <a:lnTo>
                  <a:pt x="2606" y="750"/>
                </a:lnTo>
                <a:lnTo>
                  <a:pt x="3145" y="960"/>
                </a:lnTo>
                <a:lnTo>
                  <a:pt x="3657" y="485"/>
                </a:lnTo>
                <a:lnTo>
                  <a:pt x="4197" y="604"/>
                </a:lnTo>
                <a:lnTo>
                  <a:pt x="4763" y="436"/>
                </a:lnTo>
              </a:path>
            </a:pathLst>
          </a:custGeom>
          <a:noFill/>
          <a:ln w="76200" cmpd="sng">
            <a:solidFill>
              <a:schemeClr val="hlink"/>
            </a:solidFill>
            <a:round/>
            <a:headEnd/>
            <a:tailEnd/>
          </a:ln>
        </p:spPr>
        <p:txBody>
          <a:bodyPr/>
          <a:lstStyle/>
          <a:p>
            <a:endParaRPr lang="zh-CN" altLang="en-US"/>
          </a:p>
        </p:txBody>
      </p:sp>
      <p:pic>
        <p:nvPicPr>
          <p:cNvPr id="7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7" name="组合 14"/>
          <p:cNvGrpSpPr/>
          <p:nvPr/>
        </p:nvGrpSpPr>
        <p:grpSpPr>
          <a:xfrm>
            <a:off x="4874346" y="0"/>
            <a:ext cx="4269654" cy="430887"/>
            <a:chOff x="4874346" y="0"/>
            <a:chExt cx="4269654" cy="430887"/>
          </a:xfrm>
        </p:grpSpPr>
        <p:sp>
          <p:nvSpPr>
            <p:cNvPr id="78" name="TextBox 77"/>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9"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82"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83"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7888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78885">
                                            <p:txEl>
                                              <p:pRg st="1" end="1"/>
                                            </p:txEl>
                                          </p:spTgt>
                                        </p:tgtEl>
                                        <p:attrNameLst>
                                          <p:attrName>style.visibility</p:attrName>
                                        </p:attrNameLst>
                                      </p:cBhvr>
                                      <p:to>
                                        <p:strVal val="visible"/>
                                      </p:to>
                                    </p:set>
                                  </p:childTnLst>
                                </p:cTn>
                              </p:par>
                            </p:childTnLst>
                          </p:cTn>
                        </p:par>
                        <p:par>
                          <p:cTn id="10" fill="hold">
                            <p:stCondLst>
                              <p:cond delay="0"/>
                            </p:stCondLst>
                            <p:childTnLst>
                              <p:par>
                                <p:cTn id="11" presetID="22" presetClass="entr" presetSubtype="8" fill="hold" grpId="0" nodeType="afterEffect">
                                  <p:stCondLst>
                                    <p:cond delay="0"/>
                                  </p:stCondLst>
                                  <p:childTnLst>
                                    <p:set>
                                      <p:cBhvr>
                                        <p:cTn id="12" dur="1" fill="hold">
                                          <p:stCondLst>
                                            <p:cond delay="0"/>
                                          </p:stCondLst>
                                        </p:cTn>
                                        <p:tgtEl>
                                          <p:spTgt spid="378957"/>
                                        </p:tgtEl>
                                        <p:attrNameLst>
                                          <p:attrName>style.visibility</p:attrName>
                                        </p:attrNameLst>
                                      </p:cBhvr>
                                      <p:to>
                                        <p:strVal val="visible"/>
                                      </p:to>
                                    </p:set>
                                    <p:animEffect transition="in" filter="wipe(left)">
                                      <p:cBhvr>
                                        <p:cTn id="13" dur="2000"/>
                                        <p:tgtEl>
                                          <p:spTgt spid="378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5" grpId="0" build="p"/>
      <p:bldP spid="37895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2.5.2 </a:t>
            </a:r>
            <a:r>
              <a:rPr lang="zh-CN" altLang="en-US" sz="4000" b="1" dirty="0" smtClean="0">
                <a:solidFill>
                  <a:srgbClr val="C00000"/>
                </a:solidFill>
                <a:latin typeface="隶书" pitchFamily="49" charset="-122"/>
                <a:ea typeface="隶书" pitchFamily="49" charset="-122"/>
              </a:rPr>
              <a:t>报文交换</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3" name="Rectangle 12"/>
          <p:cNvSpPr/>
          <p:nvPr/>
        </p:nvSpPr>
        <p:spPr>
          <a:xfrm>
            <a:off x="467544" y="1700808"/>
            <a:ext cx="8280920" cy="3970318"/>
          </a:xfrm>
          <a:prstGeom prst="rect">
            <a:avLst/>
          </a:prstGeom>
        </p:spPr>
        <p:txBody>
          <a:bodyPr wrap="square">
            <a:spAutoFit/>
          </a:bodyPr>
          <a:lstStyle/>
          <a:p>
            <a:pPr>
              <a:buBlip>
                <a:blip r:embed="rId3"/>
              </a:buBlip>
            </a:pPr>
            <a:r>
              <a:rPr lang="zh-CN" altLang="en-US" sz="2800" b="1" dirty="0" smtClean="0">
                <a:solidFill>
                  <a:srgbClr val="C00000"/>
                </a:solidFill>
                <a:latin typeface="楷体_GB2312" pitchFamily="49" charset="-122"/>
                <a:ea typeface="楷体_GB2312" pitchFamily="49" charset="-122"/>
              </a:rPr>
              <a:t>报文交换</a:t>
            </a:r>
            <a:r>
              <a:rPr lang="zh-CN" altLang="en-US" sz="2800" b="1" dirty="0" smtClean="0">
                <a:solidFill>
                  <a:srgbClr val="000000"/>
                </a:solidFill>
                <a:latin typeface="楷体_GB2312" pitchFamily="49" charset="-122"/>
                <a:ea typeface="楷体_GB2312" pitchFamily="49" charset="-122"/>
              </a:rPr>
              <a:t>又称为存储转发。它的基本原理是在报文的传输过程中，由网络的中间节点将报文暂时存储起来，检查它的正确性和完整性，然后再发往下一个节点。</a:t>
            </a:r>
            <a:endParaRPr lang="en-US" altLang="zh-CN" sz="2800" b="1" dirty="0" smtClean="0">
              <a:solidFill>
                <a:srgbClr val="000000"/>
              </a:solidFill>
              <a:latin typeface="楷体_GB2312" pitchFamily="49" charset="-122"/>
              <a:ea typeface="楷体_GB2312" pitchFamily="49" charset="-122"/>
            </a:endParaRPr>
          </a:p>
          <a:p>
            <a:pPr>
              <a:buBlip>
                <a:blip r:embed="rId3"/>
              </a:buBlip>
            </a:pPr>
            <a:endParaRPr lang="zh-CN" altLang="en-US" sz="2800" b="1"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缺点：在报文交换中，整个报文是作为一个整体来处理，由于报文较长，报文传输的延迟很大。</a:t>
            </a:r>
            <a:endParaRPr lang="en-US" altLang="zh-CN" sz="2800" b="1"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endParaRPr lang="zh-CN" altLang="en-US" sz="2800" b="1"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报文交换技术已被淘汰。 </a:t>
            </a:r>
            <a:endParaRPr lang="en-US" altLang="zh-CN" sz="2800" b="1" dirty="0" smtClean="0">
              <a:solidFill>
                <a:srgbClr val="000000"/>
              </a:solidFill>
              <a:latin typeface="楷体_GB2312" pitchFamily="49" charset="-122"/>
              <a:ea typeface="楷体_GB2312"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2.5.3  </a:t>
            </a:r>
            <a:r>
              <a:rPr lang="zh-CN" altLang="en-US" sz="4000" b="1" dirty="0" smtClean="0">
                <a:solidFill>
                  <a:srgbClr val="C00000"/>
                </a:solidFill>
                <a:latin typeface="隶书" pitchFamily="49" charset="-122"/>
                <a:ea typeface="隶书" pitchFamily="49" charset="-122"/>
              </a:rPr>
              <a:t>分组交换</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11"/>
          <p:cNvSpPr/>
          <p:nvPr/>
        </p:nvSpPr>
        <p:spPr>
          <a:xfrm>
            <a:off x="467544" y="1700808"/>
            <a:ext cx="8280920" cy="4401205"/>
          </a:xfrm>
          <a:prstGeom prst="rect">
            <a:avLst/>
          </a:prstGeom>
        </p:spPr>
        <p:txBody>
          <a:bodyPr wrap="square">
            <a:spAutoFit/>
          </a:bodyPr>
          <a:lstStyle/>
          <a:p>
            <a:pPr>
              <a:buBlip>
                <a:blip r:embed="rId3"/>
              </a:buBlip>
            </a:pPr>
            <a:r>
              <a:rPr lang="zh-CN" altLang="en-US" sz="2800" b="1" dirty="0" smtClean="0">
                <a:solidFill>
                  <a:srgbClr val="000000"/>
                </a:solidFill>
                <a:latin typeface="楷体_GB2312" pitchFamily="49" charset="-122"/>
                <a:ea typeface="楷体_GB2312" pitchFamily="49" charset="-122"/>
              </a:rPr>
              <a:t>分组交换：较长的报文被分为较短的数据单元，然后每个数据单元被加上一些通信控制信息等内容，形成一个信息包</a:t>
            </a:r>
            <a:r>
              <a:rPr lang="en-US" altLang="zh-CN" sz="2800" b="1" dirty="0" smtClean="0">
                <a:solidFill>
                  <a:srgbClr val="000000"/>
                </a:solidFill>
                <a:latin typeface="楷体_GB2312" pitchFamily="49" charset="-122"/>
                <a:ea typeface="楷体_GB2312" pitchFamily="49" charset="-122"/>
              </a:rPr>
              <a:t>(packet)</a:t>
            </a:r>
            <a:r>
              <a:rPr lang="zh-CN" altLang="en-US" sz="2800" b="1" dirty="0" smtClean="0">
                <a:solidFill>
                  <a:srgbClr val="000000"/>
                </a:solidFill>
                <a:latin typeface="楷体_GB2312" pitchFamily="49" charset="-122"/>
                <a:ea typeface="楷体_GB2312" pitchFamily="49" charset="-122"/>
              </a:rPr>
              <a:t>。</a:t>
            </a:r>
            <a:endParaRPr lang="en-US" altLang="zh-CN" sz="2800" b="1" dirty="0" smtClean="0">
              <a:solidFill>
                <a:srgbClr val="000000"/>
              </a:solidFill>
              <a:latin typeface="楷体_GB2312" pitchFamily="49" charset="-122"/>
              <a:ea typeface="楷体_GB2312" pitchFamily="49" charset="-122"/>
            </a:endParaRPr>
          </a:p>
          <a:p>
            <a:pPr>
              <a:buBlip>
                <a:blip r:embed="rId3"/>
              </a:buBlip>
            </a:pPr>
            <a:endParaRPr lang="en-US" altLang="zh-CN" sz="2800" b="1"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通信时以包为单位发送、存储和转发。信息包长度一般比报文短得多，因此可以在中间站点的主存队列中存储，而且只要信息包到达后就可以转发，而不必等待很长的报文全部到达。缩短了信息传输过程中的延迟时间。</a:t>
            </a:r>
            <a:endParaRPr lang="en-US" altLang="zh-CN" sz="2800" b="1" dirty="0" smtClean="0">
              <a:solidFill>
                <a:srgbClr val="000000"/>
              </a:solidFill>
              <a:latin typeface="楷体_GB2312" pitchFamily="49" charset="-122"/>
              <a:ea typeface="楷体_GB2312" pitchFamily="49" charset="-122"/>
            </a:endParaRPr>
          </a:p>
          <a:p>
            <a:endParaRPr lang="zh-CN" altLang="en-US" sz="2800" b="1" dirty="0" smtClean="0">
              <a:solidFill>
                <a:srgbClr val="000000"/>
              </a:solidFill>
              <a:latin typeface="楷体_GB2312" pitchFamily="49" charset="-122"/>
              <a:ea typeface="楷体_GB2312"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90872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10"/>
          <p:cNvSpPr/>
          <p:nvPr/>
        </p:nvSpPr>
        <p:spPr>
          <a:xfrm>
            <a:off x="1043608" y="1628800"/>
            <a:ext cx="6480720" cy="3108543"/>
          </a:xfrm>
          <a:prstGeom prst="rect">
            <a:avLst/>
          </a:prstGeom>
        </p:spPr>
        <p:txBody>
          <a:bodyPr wrap="square">
            <a:spAutoFit/>
          </a:bodyPr>
          <a:lstStyle/>
          <a:p>
            <a:pPr>
              <a:buBlip>
                <a:blip r:embed="rId3"/>
              </a:buBlip>
            </a:pPr>
            <a:r>
              <a:rPr lang="zh-CN" altLang="en-US" sz="2800" b="1" dirty="0" smtClean="0">
                <a:solidFill>
                  <a:srgbClr val="000000"/>
                </a:solidFill>
                <a:latin typeface="楷体_GB2312" pitchFamily="49" charset="-122"/>
                <a:ea typeface="楷体_GB2312" pitchFamily="49" charset="-122"/>
              </a:rPr>
              <a:t>分组交换与电路交换的比较</a:t>
            </a:r>
            <a:r>
              <a:rPr lang="en-US" altLang="zh-CN" sz="2800" b="1" dirty="0" smtClean="0">
                <a:solidFill>
                  <a:srgbClr val="000000"/>
                </a:solidFill>
                <a:latin typeface="楷体_GB2312" pitchFamily="49" charset="-122"/>
                <a:ea typeface="楷体_GB2312" pitchFamily="49" charset="-122"/>
              </a:rPr>
              <a:t>: </a:t>
            </a:r>
          </a:p>
          <a:p>
            <a:pPr>
              <a:buBlip>
                <a:blip r:embed="rId3"/>
              </a:buBlip>
            </a:pPr>
            <a:endParaRPr lang="en-US" altLang="zh-CN" sz="2800" b="1" dirty="0" smtClean="0">
              <a:solidFill>
                <a:srgbClr val="000000"/>
              </a:solidFill>
              <a:latin typeface="楷体_GB2312" pitchFamily="49" charset="-122"/>
              <a:ea typeface="楷体_GB2312" pitchFamily="49" charset="-122"/>
            </a:endParaRPr>
          </a:p>
          <a:p>
            <a:pPr marL="514350" indent="-514350">
              <a:buClr>
                <a:srgbClr val="C00000"/>
              </a:buClr>
              <a:buFont typeface="+mj-ea"/>
              <a:buAutoNum type="circleNumDbPlain"/>
            </a:pPr>
            <a:r>
              <a:rPr lang="zh-CN" altLang="en-US" sz="2800" b="1" dirty="0" smtClean="0">
                <a:solidFill>
                  <a:srgbClr val="000000"/>
                </a:solidFill>
                <a:latin typeface="楷体_GB2312" pitchFamily="49" charset="-122"/>
                <a:ea typeface="楷体_GB2312" pitchFamily="49" charset="-122"/>
              </a:rPr>
              <a:t>共享传输链路，提高使用效率</a:t>
            </a:r>
            <a:endParaRPr lang="en-US" altLang="zh-CN" sz="2800" b="1" dirty="0" smtClean="0">
              <a:solidFill>
                <a:srgbClr val="000000"/>
              </a:solidFill>
              <a:latin typeface="楷体_GB2312" pitchFamily="49" charset="-122"/>
              <a:ea typeface="楷体_GB2312" pitchFamily="49" charset="-122"/>
            </a:endParaRPr>
          </a:p>
          <a:p>
            <a:pPr marL="514350" indent="-514350">
              <a:buClr>
                <a:srgbClr val="C00000"/>
              </a:buClr>
              <a:buFont typeface="+mj-ea"/>
              <a:buAutoNum type="circleNumDbPlain"/>
            </a:pPr>
            <a:r>
              <a:rPr lang="zh-CN" altLang="en-US" sz="2800" b="1" dirty="0" smtClean="0">
                <a:solidFill>
                  <a:srgbClr val="000000"/>
                </a:solidFill>
                <a:latin typeface="楷体_GB2312" pitchFamily="49" charset="-122"/>
                <a:ea typeface="楷体_GB2312" pitchFamily="49" charset="-122"/>
              </a:rPr>
              <a:t>有流量和拥塞控制，不会发生阻塞</a:t>
            </a:r>
            <a:endParaRPr lang="en-US" altLang="zh-CN" sz="2800" b="1" dirty="0" smtClean="0">
              <a:solidFill>
                <a:srgbClr val="000000"/>
              </a:solidFill>
              <a:latin typeface="楷体_GB2312" pitchFamily="49" charset="-122"/>
              <a:ea typeface="楷体_GB2312" pitchFamily="49" charset="-122"/>
            </a:endParaRPr>
          </a:p>
          <a:p>
            <a:pPr marL="514350" indent="-514350">
              <a:buClr>
                <a:srgbClr val="C00000"/>
              </a:buClr>
              <a:buFont typeface="+mj-ea"/>
              <a:buAutoNum type="circleNumDbPlain"/>
            </a:pPr>
            <a:r>
              <a:rPr lang="zh-CN" altLang="en-US" sz="2800" b="1" dirty="0" smtClean="0">
                <a:solidFill>
                  <a:srgbClr val="000000"/>
                </a:solidFill>
                <a:latin typeface="楷体_GB2312" pitchFamily="49" charset="-122"/>
                <a:ea typeface="楷体_GB2312" pitchFamily="49" charset="-122"/>
              </a:rPr>
              <a:t>可工作于广播和多播的方式</a:t>
            </a:r>
            <a:endParaRPr lang="en-US" altLang="zh-CN" sz="2800" b="1" dirty="0" smtClean="0">
              <a:solidFill>
                <a:srgbClr val="000000"/>
              </a:solidFill>
              <a:latin typeface="楷体_GB2312" pitchFamily="49" charset="-122"/>
              <a:ea typeface="楷体_GB2312" pitchFamily="49" charset="-122"/>
            </a:endParaRPr>
          </a:p>
          <a:p>
            <a:pPr marL="514350" indent="-514350">
              <a:buClr>
                <a:srgbClr val="C00000"/>
              </a:buClr>
              <a:buFont typeface="+mj-ea"/>
              <a:buAutoNum type="circleNumDbPlain"/>
            </a:pPr>
            <a:r>
              <a:rPr lang="zh-CN" altLang="en-US" sz="2800" b="1" dirty="0" smtClean="0">
                <a:solidFill>
                  <a:srgbClr val="000000"/>
                </a:solidFill>
                <a:latin typeface="楷体_GB2312" pitchFamily="49" charset="-122"/>
                <a:ea typeface="楷体_GB2312" pitchFamily="49" charset="-122"/>
              </a:rPr>
              <a:t>具有提供多种通信设备互连</a:t>
            </a:r>
            <a:endParaRPr lang="en-US" altLang="zh-CN" sz="2800" b="1" dirty="0" smtClean="0">
              <a:solidFill>
                <a:srgbClr val="000000"/>
              </a:solidFill>
              <a:latin typeface="楷体_GB2312" pitchFamily="49" charset="-122"/>
              <a:ea typeface="楷体_GB2312" pitchFamily="49" charset="-122"/>
            </a:endParaRPr>
          </a:p>
          <a:p>
            <a:endParaRPr lang="zh-CN" altLang="en-US" sz="2800" b="1" dirty="0" smtClean="0">
              <a:solidFill>
                <a:srgbClr val="000000"/>
              </a:solidFill>
              <a:latin typeface="楷体_GB2312" pitchFamily="49" charset="-122"/>
              <a:ea typeface="楷体_GB2312"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Rot="1" noChangeArrowheads="1"/>
          </p:cNvSpPr>
          <p:nvPr>
            <p:ph type="body" idx="1"/>
          </p:nvPr>
        </p:nvSpPr>
        <p:spPr>
          <a:xfrm>
            <a:off x="683568" y="1412776"/>
            <a:ext cx="7488832" cy="648072"/>
          </a:xfrm>
        </p:spPr>
        <p:txBody>
          <a:bodyPr>
            <a:normAutofit/>
          </a:bodyPr>
          <a:lstStyle/>
          <a:p>
            <a:pPr eaLnBrk="1" hangingPunct="1">
              <a:buClr>
                <a:srgbClr val="C00000"/>
              </a:buClr>
              <a:buFont typeface="Wingdings" pitchFamily="2" charset="2"/>
              <a:buChar char="n"/>
            </a:pPr>
            <a:r>
              <a:rPr lang="zh-CN" altLang="en-US" b="1" dirty="0" smtClean="0">
                <a:solidFill>
                  <a:srgbClr val="000000"/>
                </a:solidFill>
                <a:latin typeface="黑体" pitchFamily="2" charset="-122"/>
              </a:rPr>
              <a:t>分组交换有两种类型</a:t>
            </a:r>
            <a:r>
              <a:rPr lang="en-US" altLang="zh-CN" b="1" dirty="0" smtClean="0">
                <a:solidFill>
                  <a:srgbClr val="000000"/>
                </a:solidFill>
                <a:latin typeface="黑体" pitchFamily="2" charset="-122"/>
              </a:rPr>
              <a:t>: </a:t>
            </a:r>
            <a:r>
              <a:rPr lang="zh-CN" altLang="en-US" b="1" dirty="0" smtClean="0">
                <a:solidFill>
                  <a:srgbClr val="000000"/>
                </a:solidFill>
                <a:latin typeface="黑体" pitchFamily="2" charset="-122"/>
              </a:rPr>
              <a:t>数据报和虚电路</a:t>
            </a:r>
          </a:p>
          <a:p>
            <a:pPr>
              <a:buNone/>
            </a:pPr>
            <a:endParaRPr lang="zh-CN" altLang="en-US" b="1" dirty="0" smtClean="0">
              <a:latin typeface="黑体" pitchFamily="2" charset="-122"/>
            </a:endParaRPr>
          </a:p>
          <a:p>
            <a:pPr>
              <a:buNone/>
            </a:pPr>
            <a:endParaRPr lang="zh-CN" altLang="en-US" dirty="0" smtClean="0">
              <a:solidFill>
                <a:srgbClr val="000000"/>
              </a:solidFill>
            </a:endParaRPr>
          </a:p>
          <a:p>
            <a:pPr eaLnBrk="1" hangingPunct="1"/>
            <a:endParaRPr lang="en-US" altLang="zh-CN" dirty="0" smtClean="0">
              <a:solidFill>
                <a:srgbClr val="000000"/>
              </a:solidFill>
            </a:endParaRP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2"/>
          <p:cNvSpPr>
            <a:spLocks noGrp="1" noRot="1" noChangeArrowheads="1"/>
          </p:cNvSpPr>
          <p:nvPr>
            <p:ph type="title"/>
          </p:nvPr>
        </p:nvSpPr>
        <p:spPr>
          <a:xfrm>
            <a:off x="457200" y="274638"/>
            <a:ext cx="8229600" cy="1143000"/>
          </a:xfrm>
        </p:spPr>
        <p:txBody>
          <a:bodyPr>
            <a:normAutofit/>
          </a:bodyPr>
          <a:lstStyle/>
          <a:p>
            <a:r>
              <a:rPr lang="en-US" altLang="zh-CN" sz="4000" b="1" dirty="0" smtClean="0">
                <a:solidFill>
                  <a:srgbClr val="C00000"/>
                </a:solidFill>
                <a:latin typeface="隶书" pitchFamily="49" charset="-122"/>
                <a:ea typeface="隶书" pitchFamily="49" charset="-122"/>
              </a:rPr>
              <a:t>2.5.3  </a:t>
            </a:r>
            <a:r>
              <a:rPr lang="zh-CN" altLang="en-US" sz="4000" b="1" dirty="0" smtClean="0">
                <a:solidFill>
                  <a:srgbClr val="C00000"/>
                </a:solidFill>
                <a:latin typeface="隶书" pitchFamily="49" charset="-122"/>
                <a:ea typeface="隶书" pitchFamily="49" charset="-122"/>
              </a:rPr>
              <a:t>分组交换</a:t>
            </a:r>
          </a:p>
        </p:txBody>
      </p:sp>
      <p:sp>
        <p:nvSpPr>
          <p:cNvPr id="12" name="TextBox 11"/>
          <p:cNvSpPr txBox="1"/>
          <p:nvPr/>
        </p:nvSpPr>
        <p:spPr>
          <a:xfrm>
            <a:off x="683568" y="2204864"/>
            <a:ext cx="3096343" cy="378565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buNone/>
            </a:pPr>
            <a:r>
              <a:rPr lang="en-US" altLang="zh-CN" sz="2400" b="1" dirty="0" smtClean="0">
                <a:solidFill>
                  <a:srgbClr val="000000"/>
                </a:solidFill>
              </a:rPr>
              <a:t>①</a:t>
            </a:r>
            <a:r>
              <a:rPr lang="zh-CN" altLang="en-US" sz="2400" b="1" dirty="0" smtClean="0">
                <a:solidFill>
                  <a:srgbClr val="000000"/>
                </a:solidFill>
                <a:latin typeface="宋体" charset="-122"/>
              </a:rPr>
              <a:t>数据报</a:t>
            </a:r>
          </a:p>
          <a:p>
            <a:pPr>
              <a:buClr>
                <a:srgbClr val="C00000"/>
              </a:buClr>
              <a:buFont typeface="Wingdings" pitchFamily="2" charset="2"/>
              <a:buChar char="n"/>
            </a:pPr>
            <a:r>
              <a:rPr lang="zh-CN" altLang="en-US" sz="2400" b="1" dirty="0" smtClean="0">
                <a:solidFill>
                  <a:srgbClr val="000000"/>
                </a:solidFill>
                <a:latin typeface="宋体" charset="-122"/>
              </a:rPr>
              <a:t>在传输中每个包都将独立于其他包进行处理。任何一条链路可以同时为多对设备之间的通信服务。</a:t>
            </a:r>
            <a:endParaRPr lang="en-US" altLang="zh-CN" sz="2400" b="1" dirty="0" smtClean="0">
              <a:solidFill>
                <a:srgbClr val="000000"/>
              </a:solidFill>
              <a:latin typeface="宋体" charset="-122"/>
            </a:endParaRPr>
          </a:p>
          <a:p>
            <a:pPr>
              <a:buClr>
                <a:srgbClr val="C00000"/>
              </a:buClr>
              <a:buFont typeface="Wingdings" pitchFamily="2" charset="2"/>
              <a:buChar char="n"/>
            </a:pPr>
            <a:r>
              <a:rPr lang="zh-CN" altLang="en-US" sz="2400" b="1" dirty="0" smtClean="0">
                <a:solidFill>
                  <a:srgbClr val="000000"/>
                </a:solidFill>
                <a:latin typeface="宋体" charset="-122"/>
              </a:rPr>
              <a:t>一次传输的数据报可能不是次序地到达目的地。重新排序的任务由传输层来完成。</a:t>
            </a:r>
            <a:endParaRPr lang="zh-CN" altLang="en-US" sz="2400" dirty="0"/>
          </a:p>
        </p:txBody>
      </p:sp>
      <p:sp>
        <p:nvSpPr>
          <p:cNvPr id="13" name="TextBox 12"/>
          <p:cNvSpPr txBox="1"/>
          <p:nvPr/>
        </p:nvSpPr>
        <p:spPr>
          <a:xfrm>
            <a:off x="1187624" y="1628800"/>
            <a:ext cx="184731" cy="369332"/>
          </a:xfrm>
          <a:prstGeom prst="rect">
            <a:avLst/>
          </a:prstGeom>
          <a:noFill/>
        </p:spPr>
        <p:txBody>
          <a:bodyPr wrap="none" rtlCol="0">
            <a:spAutoFit/>
          </a:bodyPr>
          <a:lstStyle/>
          <a:p>
            <a:endParaRPr lang="zh-CN" altLang="en-US" dirty="0"/>
          </a:p>
        </p:txBody>
      </p:sp>
      <p:sp>
        <p:nvSpPr>
          <p:cNvPr id="15" name="TextBox 14"/>
          <p:cNvSpPr txBox="1"/>
          <p:nvPr/>
        </p:nvSpPr>
        <p:spPr>
          <a:xfrm>
            <a:off x="4788024" y="2204864"/>
            <a:ext cx="3384376" cy="378565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buNone/>
            </a:pPr>
            <a:r>
              <a:rPr lang="en-US" altLang="zh-CN" sz="2400" b="1" dirty="0" smtClean="0">
                <a:solidFill>
                  <a:srgbClr val="000000"/>
                </a:solidFill>
              </a:rPr>
              <a:t>②</a:t>
            </a:r>
            <a:r>
              <a:rPr lang="zh-CN" altLang="en-US" sz="2400" b="1" dirty="0" smtClean="0">
                <a:solidFill>
                  <a:srgbClr val="000000"/>
                </a:solidFill>
                <a:latin typeface="宋体" charset="-122"/>
              </a:rPr>
              <a:t>虚电路</a:t>
            </a:r>
          </a:p>
          <a:p>
            <a:pPr>
              <a:buClr>
                <a:srgbClr val="C00000"/>
              </a:buClr>
              <a:buFont typeface="Wingdings" pitchFamily="2" charset="2"/>
              <a:buChar char="n"/>
            </a:pPr>
            <a:r>
              <a:rPr lang="zh-CN" altLang="en-US" sz="2400" b="1" dirty="0" smtClean="0">
                <a:solidFill>
                  <a:srgbClr val="000000"/>
                </a:solidFill>
                <a:latin typeface="宋体" charset="-122"/>
              </a:rPr>
              <a:t>在虚电路方法中，属于同一次通信的所有包之间的关系得以维持。路径是在数据传输的开始之前就被选定。</a:t>
            </a:r>
            <a:endParaRPr lang="en-US" altLang="zh-CN" sz="2400" b="1" dirty="0" smtClean="0">
              <a:solidFill>
                <a:srgbClr val="000000"/>
              </a:solidFill>
              <a:latin typeface="宋体" charset="-122"/>
            </a:endParaRPr>
          </a:p>
          <a:p>
            <a:pPr>
              <a:buClr>
                <a:srgbClr val="C00000"/>
              </a:buClr>
              <a:buFont typeface="Wingdings" pitchFamily="2" charset="2"/>
              <a:buChar char="n"/>
            </a:pPr>
            <a:r>
              <a:rPr lang="zh-CN" altLang="en-US" sz="2400" b="1" dirty="0" smtClean="0">
                <a:solidFill>
                  <a:srgbClr val="000000"/>
                </a:solidFill>
                <a:latin typeface="宋体" charset="-122"/>
              </a:rPr>
              <a:t>和电路交换的区别是：虚电路可以同时为多个设备提供通信服务，而电路交换是独占的</a:t>
            </a:r>
            <a:r>
              <a:rPr lang="en-US" altLang="zh-CN" sz="2400" b="1" dirty="0" smtClean="0">
                <a:solidFill>
                  <a:srgbClr val="000000"/>
                </a:solidFill>
                <a:latin typeface="宋体" charset="-122"/>
              </a:rPr>
              <a:t>.</a:t>
            </a:r>
            <a:endParaRPr lang="zh-CN" altLang="en-US" sz="24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0-#ppt_w/2"/>
                                          </p:val>
                                        </p:tav>
                                        <p:tav tm="100000">
                                          <p:val>
                                            <p:strVal val="#ppt_x"/>
                                          </p:val>
                                        </p:tav>
                                      </p:tavLst>
                                    </p:anim>
                                    <p:anim calcmode="lin" valueType="num">
                                      <p:cBhvr additive="base">
                                        <p:cTn id="8" dur="20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2000" fill="hold"/>
                                        <p:tgtEl>
                                          <p:spTgt spid="15"/>
                                        </p:tgtEl>
                                        <p:attrNameLst>
                                          <p:attrName>ppt_x</p:attrName>
                                        </p:attrNameLst>
                                      </p:cBhvr>
                                      <p:tavLst>
                                        <p:tav tm="0">
                                          <p:val>
                                            <p:strVal val="1+#ppt_w/2"/>
                                          </p:val>
                                        </p:tav>
                                        <p:tav tm="100000">
                                          <p:val>
                                            <p:strVal val="#ppt_x"/>
                                          </p:val>
                                        </p:tav>
                                      </p:tavLst>
                                    </p:anim>
                                    <p:anim calcmode="lin" valueType="num">
                                      <p:cBhvr additive="base">
                                        <p:cTn id="12" dur="2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4"/>
          <p:cNvPicPr>
            <a:picLocks noGrp="1" noChangeAspect="1" noChangeArrowheads="1"/>
          </p:cNvPicPr>
          <p:nvPr>
            <p:ph type="body" idx="1"/>
          </p:nvPr>
        </p:nvPicPr>
        <p:blipFill>
          <a:blip r:embed="rId2" cstate="print"/>
          <a:srcRect/>
          <a:stretch>
            <a:fillRect/>
          </a:stretch>
        </p:blipFill>
        <p:spPr>
          <a:xfrm>
            <a:off x="467544" y="1772816"/>
            <a:ext cx="8497887" cy="3168650"/>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10"/>
          <p:cNvSpPr/>
          <p:nvPr/>
        </p:nvSpPr>
        <p:spPr>
          <a:xfrm>
            <a:off x="4211960" y="5229200"/>
            <a:ext cx="881973" cy="369332"/>
          </a:xfrm>
          <a:prstGeom prst="rect">
            <a:avLst/>
          </a:prstGeom>
        </p:spPr>
        <p:txBody>
          <a:bodyPr wrap="none">
            <a:spAutoFit/>
          </a:bodyPr>
          <a:lstStyle/>
          <a:p>
            <a:r>
              <a:rPr lang="zh-CN" altLang="en-US" b="1" dirty="0" smtClean="0">
                <a:solidFill>
                  <a:srgbClr val="C00000"/>
                </a:solidFill>
                <a:latin typeface="宋体" charset="-122"/>
              </a:rPr>
              <a:t>数据报</a:t>
            </a:r>
            <a:endParaRPr lang="zh-CN" altLang="en-US" dirty="0">
              <a:solidFill>
                <a:srgbClr val="C00000"/>
              </a:solidFill>
            </a:endParaRPr>
          </a:p>
        </p:txBody>
      </p:sp>
    </p:spTree>
  </p:cSld>
  <p:clrMapOvr>
    <a:masterClrMapping/>
  </p:clrMapOvr>
  <p:transition>
    <p:wipe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90872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10"/>
          <p:cNvSpPr/>
          <p:nvPr/>
        </p:nvSpPr>
        <p:spPr>
          <a:xfrm>
            <a:off x="1979712" y="5301208"/>
            <a:ext cx="5444119" cy="461665"/>
          </a:xfrm>
          <a:prstGeom prst="rect">
            <a:avLst/>
          </a:prstGeom>
        </p:spPr>
        <p:txBody>
          <a:bodyPr wrap="none">
            <a:spAutoFit/>
          </a:bodyPr>
          <a:lstStyle/>
          <a:p>
            <a:r>
              <a:rPr lang="zh-CN" altLang="en-US" sz="2400" b="1" dirty="0" smtClean="0">
                <a:solidFill>
                  <a:srgbClr val="C00000"/>
                </a:solidFill>
                <a:latin typeface="宋体" charset="-122"/>
              </a:rPr>
              <a:t>数据报中一条链路同时为多对设备服务</a:t>
            </a:r>
            <a:endParaRPr lang="zh-CN" altLang="en-US" sz="2400" dirty="0">
              <a:solidFill>
                <a:srgbClr val="C00000"/>
              </a:solidFill>
            </a:endParaRPr>
          </a:p>
        </p:txBody>
      </p:sp>
      <p:pic>
        <p:nvPicPr>
          <p:cNvPr id="13" name="Picture 2"/>
          <p:cNvPicPr>
            <a:picLocks noChangeAspect="1" noChangeArrowheads="1"/>
          </p:cNvPicPr>
          <p:nvPr/>
        </p:nvPicPr>
        <p:blipFill>
          <a:blip r:embed="rId3" cstate="print"/>
          <a:srcRect/>
          <a:stretch>
            <a:fillRect/>
          </a:stretch>
        </p:blipFill>
        <p:spPr bwMode="auto">
          <a:xfrm>
            <a:off x="323528" y="1556792"/>
            <a:ext cx="8473501" cy="3312368"/>
          </a:xfrm>
          <a:prstGeom prst="rect">
            <a:avLst/>
          </a:prstGeom>
          <a:noFill/>
        </p:spPr>
      </p:pic>
    </p:spTree>
  </p:cSld>
  <p:clrMapOvr>
    <a:masterClrMapping/>
  </p:clrMapOvr>
  <p:transition>
    <p:wipe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4"/>
          <p:cNvPicPr>
            <a:picLocks noGrp="1" noChangeAspect="1" noChangeArrowheads="1"/>
          </p:cNvPicPr>
          <p:nvPr>
            <p:ph type="body" idx="1"/>
          </p:nvPr>
        </p:nvPicPr>
        <p:blipFill>
          <a:blip r:embed="rId2" cstate="print"/>
          <a:srcRect/>
          <a:stretch>
            <a:fillRect/>
          </a:stretch>
        </p:blipFill>
        <p:spPr>
          <a:xfrm>
            <a:off x="395536" y="980728"/>
            <a:ext cx="8424862" cy="4905375"/>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764704"/>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673224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10"/>
          <p:cNvSpPr/>
          <p:nvPr/>
        </p:nvSpPr>
        <p:spPr>
          <a:xfrm>
            <a:off x="4067944" y="5949280"/>
            <a:ext cx="1512168" cy="523220"/>
          </a:xfrm>
          <a:prstGeom prst="rect">
            <a:avLst/>
          </a:prstGeom>
        </p:spPr>
        <p:txBody>
          <a:bodyPr wrap="square">
            <a:spAutoFit/>
          </a:bodyPr>
          <a:lstStyle/>
          <a:p>
            <a:r>
              <a:rPr lang="zh-CN" altLang="en-US" sz="2800" b="1" dirty="0" smtClean="0">
                <a:solidFill>
                  <a:srgbClr val="C00000"/>
                </a:solidFill>
                <a:latin typeface="宋体" charset="-122"/>
              </a:rPr>
              <a:t>虚电路</a:t>
            </a:r>
            <a:endParaRPr lang="zh-CN" altLang="en-US" sz="2800" dirty="0">
              <a:solidFill>
                <a:srgbClr val="C00000"/>
              </a:solidFill>
            </a:endParaRPr>
          </a:p>
        </p:txBody>
      </p:sp>
    </p:spTree>
  </p:cSld>
  <p:clrMapOvr>
    <a:masterClrMapping/>
  </p:clrMapOvr>
  <p:transition>
    <p:wipe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836712"/>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1" name="Rectangle 10"/>
          <p:cNvSpPr/>
          <p:nvPr/>
        </p:nvSpPr>
        <p:spPr>
          <a:xfrm>
            <a:off x="683568" y="1412776"/>
            <a:ext cx="7848872" cy="3927229"/>
          </a:xfrm>
          <a:prstGeom prst="rect">
            <a:avLst/>
          </a:prstGeom>
        </p:spPr>
        <p:txBody>
          <a:bodyPr wrap="square">
            <a:spAutoFit/>
          </a:bodyPr>
          <a:lstStyle/>
          <a:p>
            <a:pPr>
              <a:buBlip>
                <a:blip r:embed="rId3"/>
              </a:buBlip>
            </a:pPr>
            <a:r>
              <a:rPr lang="zh-CN" altLang="en-US" sz="2800" b="1" dirty="0" smtClean="0">
                <a:solidFill>
                  <a:srgbClr val="000000"/>
                </a:solidFill>
                <a:latin typeface="楷体_GB2312" pitchFamily="49" charset="-122"/>
                <a:ea typeface="楷体_GB2312" pitchFamily="49" charset="-122"/>
              </a:rPr>
              <a:t>虚电路分类：</a:t>
            </a:r>
          </a:p>
          <a:p>
            <a:pPr>
              <a:lnSpc>
                <a:spcPct val="90000"/>
              </a:lnSpc>
            </a:pPr>
            <a:endParaRPr lang="en-US" altLang="zh-CN" sz="2800" b="1"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交换虚电路</a:t>
            </a:r>
            <a:r>
              <a:rPr lang="en-US" altLang="zh-CN" sz="2800" b="1" dirty="0" smtClean="0">
                <a:solidFill>
                  <a:srgbClr val="000000"/>
                </a:solidFill>
                <a:latin typeface="楷体_GB2312" pitchFamily="49" charset="-122"/>
                <a:ea typeface="楷体_GB2312" pitchFamily="49" charset="-122"/>
              </a:rPr>
              <a:t>(SVC)</a:t>
            </a:r>
            <a:r>
              <a:rPr lang="zh-CN" altLang="en-US" sz="2800" b="1" dirty="0" smtClean="0">
                <a:solidFill>
                  <a:srgbClr val="000000"/>
                </a:solidFill>
                <a:latin typeface="楷体_GB2312" pitchFamily="49" charset="-122"/>
                <a:ea typeface="楷体_GB2312" pitchFamily="49" charset="-122"/>
              </a:rPr>
              <a:t>：每条虚电路在需要的时候被创建，而且仅仅在这次通信交换的过程中存在。</a:t>
            </a:r>
            <a:endParaRPr lang="en-US" altLang="zh-CN" sz="2800" b="1"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endParaRPr lang="en-US" altLang="zh-CN" sz="2800" b="1"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永久虚电路</a:t>
            </a:r>
            <a:r>
              <a:rPr lang="en-US" altLang="zh-CN" sz="2800" b="1" dirty="0" smtClean="0">
                <a:solidFill>
                  <a:srgbClr val="000000"/>
                </a:solidFill>
                <a:latin typeface="楷体_GB2312" pitchFamily="49" charset="-122"/>
                <a:ea typeface="楷体_GB2312" pitchFamily="49" charset="-122"/>
              </a:rPr>
              <a:t>(PVC)</a:t>
            </a:r>
            <a:r>
              <a:rPr lang="zh-CN" altLang="en-US" sz="2800" b="1" dirty="0" smtClean="0">
                <a:solidFill>
                  <a:srgbClr val="000000"/>
                </a:solidFill>
                <a:latin typeface="楷体_GB2312" pitchFamily="49" charset="-122"/>
                <a:ea typeface="楷体_GB2312" pitchFamily="49" charset="-122"/>
              </a:rPr>
              <a:t>：类似于租用线路，在这种方法中，两个用户之间存在一条相同的虚电路，该电路是专门提供给特定用户的，这条虚电路总是建立好的。</a:t>
            </a:r>
            <a:endParaRPr lang="en-US" altLang="zh-CN" sz="2800" b="1" dirty="0" smtClean="0">
              <a:solidFill>
                <a:srgbClr val="000000"/>
              </a:solidFill>
              <a:latin typeface="楷体_GB2312" pitchFamily="49" charset="-122"/>
              <a:ea typeface="楷体_GB2312"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Rot="1" noChangeArrowheads="1"/>
          </p:cNvSpPr>
          <p:nvPr>
            <p:ph type="body" idx="1"/>
          </p:nvPr>
        </p:nvSpPr>
        <p:spPr>
          <a:xfrm>
            <a:off x="611560" y="2276872"/>
            <a:ext cx="7776864" cy="2188839"/>
          </a:xfrm>
        </p:spPr>
        <p:txBody>
          <a:bodyPr>
            <a:normAutofit lnSpcReduction="10000"/>
          </a:bodyPr>
          <a:lstStyle/>
          <a:p>
            <a:pPr>
              <a:buClr>
                <a:srgbClr val="C00000"/>
              </a:buClr>
              <a:buFont typeface="Wingdings" pitchFamily="2" charset="2"/>
              <a:buChar char="n"/>
            </a:pPr>
            <a:r>
              <a:rPr lang="zh-CN" altLang="en-US" sz="2800" b="1" dirty="0" smtClean="0">
                <a:solidFill>
                  <a:srgbClr val="000000"/>
                </a:solidFill>
                <a:latin typeface="宋体" charset="-122"/>
              </a:rPr>
              <a:t>  采用虚电路的情况下，仅在建立虚电路时需要目的在地址，而进行数据传送时， 每个包不需要携带完整的目的地址</a:t>
            </a:r>
            <a:r>
              <a:rPr lang="en-US" altLang="zh-CN" sz="2800" b="1" dirty="0" smtClean="0">
                <a:solidFill>
                  <a:srgbClr val="000000"/>
                </a:solidFill>
                <a:latin typeface="宋体" charset="-122"/>
              </a:rPr>
              <a:t>,</a:t>
            </a:r>
            <a:r>
              <a:rPr lang="zh-CN" altLang="en-US" sz="2800" b="1" dirty="0" smtClean="0">
                <a:solidFill>
                  <a:srgbClr val="000000"/>
                </a:solidFill>
                <a:latin typeface="宋体" charset="-122"/>
              </a:rPr>
              <a:t>而仅需要一个虚电路的号码标志。这就减少了包的控制信息，从而减少了额外开销。</a:t>
            </a:r>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94210">
                                            <p:txEl>
                                              <p:pRg st="0" end="0"/>
                                            </p:txEl>
                                          </p:spTgt>
                                        </p:tgtEl>
                                        <p:attrNameLst>
                                          <p:attrName>style.visibility</p:attrName>
                                        </p:attrNameLst>
                                      </p:cBhvr>
                                      <p:to>
                                        <p:strVal val="visible"/>
                                      </p:to>
                                    </p:set>
                                    <p:animEffect transition="in" filter="diamond(in)">
                                      <p:cBhvr>
                                        <p:cTn id="7" dur="500"/>
                                        <p:tgtEl>
                                          <p:spTgt spid="942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9632" y="1556792"/>
            <a:ext cx="5915000" cy="4525963"/>
          </a:xfrm>
        </p:spPr>
        <p:txBody>
          <a:bodyPr>
            <a:normAutofit lnSpcReduction="10000"/>
          </a:bodyPr>
          <a:lstStyle/>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2.1  </a:t>
            </a:r>
            <a:r>
              <a:rPr lang="zh-CN" altLang="en-US" sz="2500" b="1" dirty="0" smtClean="0">
                <a:latin typeface="楷体_GB2312" pitchFamily="49" charset="-122"/>
                <a:ea typeface="楷体_GB2312" pitchFamily="49" charset="-122"/>
              </a:rPr>
              <a:t>数据通信系统</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solidFill>
                  <a:srgbClr val="C00000"/>
                </a:solidFill>
                <a:latin typeface="楷体_GB2312" pitchFamily="49" charset="-122"/>
                <a:ea typeface="楷体_GB2312" pitchFamily="49" charset="-122"/>
              </a:rPr>
              <a:t>2.2 </a:t>
            </a:r>
            <a:r>
              <a:rPr lang="en-US" altLang="zh-CN" sz="2500" b="1" dirty="0" smtClean="0">
                <a:latin typeface="楷体_GB2312" pitchFamily="49" charset="-122"/>
                <a:ea typeface="楷体_GB2312" pitchFamily="49" charset="-122"/>
              </a:rPr>
              <a:t> </a:t>
            </a:r>
            <a:r>
              <a:rPr lang="zh-CN" altLang="en-US" sz="2500" b="1" dirty="0" smtClean="0">
                <a:solidFill>
                  <a:srgbClr val="C00000"/>
                </a:solidFill>
                <a:latin typeface="楷体_GB2312" pitchFamily="49" charset="-122"/>
                <a:ea typeface="楷体_GB2312" pitchFamily="49" charset="-122"/>
              </a:rPr>
              <a:t>信号和数据编码</a:t>
            </a:r>
            <a:endParaRPr lang="en-US" altLang="zh-CN" sz="2500" b="1" dirty="0" smtClean="0">
              <a:solidFill>
                <a:srgbClr val="C00000"/>
              </a:solidFill>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2.3  </a:t>
            </a:r>
            <a:r>
              <a:rPr lang="zh-CN" altLang="en-US" sz="2500" b="1" dirty="0" smtClean="0">
                <a:latin typeface="楷体_GB2312" pitchFamily="49" charset="-122"/>
                <a:ea typeface="楷体_GB2312" pitchFamily="49" charset="-122"/>
              </a:rPr>
              <a:t>线路配置和传输方式</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2.4  </a:t>
            </a:r>
            <a:r>
              <a:rPr lang="zh-CN" altLang="en-US" sz="2500" b="1" dirty="0" smtClean="0">
                <a:latin typeface="楷体_GB2312" pitchFamily="49" charset="-122"/>
                <a:ea typeface="楷体_GB2312" pitchFamily="49" charset="-122"/>
              </a:rPr>
              <a:t>多路复用技术</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2.5  </a:t>
            </a:r>
            <a:r>
              <a:rPr lang="zh-CN" altLang="en-US" sz="2500" b="1" dirty="0" smtClean="0">
                <a:latin typeface="楷体_GB2312" pitchFamily="49" charset="-122"/>
                <a:ea typeface="楷体_GB2312" pitchFamily="49" charset="-122"/>
              </a:rPr>
              <a:t>数据交换技术</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2.6  </a:t>
            </a:r>
            <a:r>
              <a:rPr lang="zh-CN" altLang="en-US" sz="2500" b="1" dirty="0" smtClean="0">
                <a:latin typeface="楷体_GB2312" pitchFamily="49" charset="-122"/>
                <a:ea typeface="楷体_GB2312" pitchFamily="49" charset="-122"/>
              </a:rPr>
              <a:t>错误检测和控制</a:t>
            </a: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03648"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第二章  数据通信基础</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8</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blinds(horizontal)">
                                      <p:cBhvr>
                                        <p:cTn id="23" dur="500"/>
                                        <p:tgtEl>
                                          <p:spTgt spid="3">
                                            <p:txEl>
                                              <p:pRg st="9" end="9"/>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blinds(horizontal)">
                                      <p:cBhvr>
                                        <p:cTn id="2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7386638" y="1460500"/>
            <a:ext cx="581025" cy="395288"/>
            <a:chOff x="4653" y="1615"/>
            <a:chExt cx="366" cy="249"/>
          </a:xfrm>
        </p:grpSpPr>
        <p:sp>
          <p:nvSpPr>
            <p:cNvPr id="95404" name="AutoShape 6"/>
            <p:cNvSpPr>
              <a:spLocks noChangeArrowheads="1"/>
            </p:cNvSpPr>
            <p:nvPr/>
          </p:nvSpPr>
          <p:spPr bwMode="auto">
            <a:xfrm rot="5400000">
              <a:off x="4733" y="1579"/>
              <a:ext cx="211"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95405" name="Text Box 7"/>
            <p:cNvSpPr txBox="1">
              <a:spLocks noChangeArrowheads="1"/>
            </p:cNvSpPr>
            <p:nvPr/>
          </p:nvSpPr>
          <p:spPr bwMode="auto">
            <a:xfrm rot="626605">
              <a:off x="4662" y="1615"/>
              <a:ext cx="265" cy="231"/>
            </a:xfrm>
            <a:prstGeom prst="rect">
              <a:avLst/>
            </a:prstGeom>
            <a:noFill/>
            <a:ln w="9525">
              <a:noFill/>
              <a:miter lim="800000"/>
              <a:headEnd type="none" w="sm" len="lg"/>
              <a:tailEnd type="none" w="sm" len="lg"/>
            </a:ln>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95406" name="Line 8"/>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407" name="Line 9"/>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408" name="AutoShape 10"/>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3" name="Group 11"/>
          <p:cNvGrpSpPr>
            <a:grpSpLocks/>
          </p:cNvGrpSpPr>
          <p:nvPr/>
        </p:nvGrpSpPr>
        <p:grpSpPr bwMode="auto">
          <a:xfrm>
            <a:off x="7378700" y="1744663"/>
            <a:ext cx="582613" cy="395287"/>
            <a:chOff x="4648" y="1794"/>
            <a:chExt cx="367" cy="249"/>
          </a:xfrm>
        </p:grpSpPr>
        <p:sp>
          <p:nvSpPr>
            <p:cNvPr id="95399" name="AutoShape 12"/>
            <p:cNvSpPr>
              <a:spLocks noChangeArrowheads="1"/>
            </p:cNvSpPr>
            <p:nvPr/>
          </p:nvSpPr>
          <p:spPr bwMode="auto">
            <a:xfrm rot="5400000">
              <a:off x="4729" y="1758"/>
              <a:ext cx="211"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95400" name="Text Box 13"/>
            <p:cNvSpPr txBox="1">
              <a:spLocks noChangeArrowheads="1"/>
            </p:cNvSpPr>
            <p:nvPr/>
          </p:nvSpPr>
          <p:spPr bwMode="auto">
            <a:xfrm rot="626605">
              <a:off x="4651" y="1794"/>
              <a:ext cx="265" cy="231"/>
            </a:xfrm>
            <a:prstGeom prst="rect">
              <a:avLst/>
            </a:prstGeom>
            <a:noFill/>
            <a:ln w="9525">
              <a:noFill/>
              <a:miter lim="800000"/>
              <a:headEnd type="none" w="sm" len="lg"/>
              <a:tailEnd type="none" w="sm" len="lg"/>
            </a:ln>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95401" name="Line 14"/>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402" name="Line 15"/>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403" name="AutoShape 16"/>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4" name="Group 17"/>
          <p:cNvGrpSpPr>
            <a:grpSpLocks/>
          </p:cNvGrpSpPr>
          <p:nvPr/>
        </p:nvGrpSpPr>
        <p:grpSpPr bwMode="auto">
          <a:xfrm>
            <a:off x="7385050" y="2033588"/>
            <a:ext cx="581025" cy="385762"/>
            <a:chOff x="4652" y="1976"/>
            <a:chExt cx="366" cy="243"/>
          </a:xfrm>
        </p:grpSpPr>
        <p:sp>
          <p:nvSpPr>
            <p:cNvPr id="95394" name="AutoShape 18"/>
            <p:cNvSpPr>
              <a:spLocks noChangeArrowheads="1"/>
            </p:cNvSpPr>
            <p:nvPr/>
          </p:nvSpPr>
          <p:spPr bwMode="auto">
            <a:xfrm rot="5400000">
              <a:off x="4732" y="1934"/>
              <a:ext cx="211"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95395" name="Text Box 19"/>
            <p:cNvSpPr txBox="1">
              <a:spLocks noChangeArrowheads="1"/>
            </p:cNvSpPr>
            <p:nvPr/>
          </p:nvSpPr>
          <p:spPr bwMode="auto">
            <a:xfrm rot="626605">
              <a:off x="4655" y="1976"/>
              <a:ext cx="265" cy="231"/>
            </a:xfrm>
            <a:prstGeom prst="rect">
              <a:avLst/>
            </a:prstGeom>
            <a:noFill/>
            <a:ln w="9525">
              <a:noFill/>
              <a:miter lim="800000"/>
              <a:headEnd type="none" w="sm" len="lg"/>
              <a:tailEnd type="none" w="sm" len="lg"/>
            </a:ln>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95396" name="Line 20"/>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97" name="Line 21"/>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98" name="AutoShape 22"/>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5" name="Group 23"/>
          <p:cNvGrpSpPr>
            <a:grpSpLocks/>
          </p:cNvGrpSpPr>
          <p:nvPr/>
        </p:nvGrpSpPr>
        <p:grpSpPr bwMode="auto">
          <a:xfrm>
            <a:off x="7391400" y="2303463"/>
            <a:ext cx="581025" cy="393700"/>
            <a:chOff x="4656" y="2146"/>
            <a:chExt cx="366" cy="248"/>
          </a:xfrm>
        </p:grpSpPr>
        <p:sp>
          <p:nvSpPr>
            <p:cNvPr id="95389" name="AutoShape 24"/>
            <p:cNvSpPr>
              <a:spLocks noChangeArrowheads="1"/>
            </p:cNvSpPr>
            <p:nvPr/>
          </p:nvSpPr>
          <p:spPr bwMode="auto">
            <a:xfrm rot="5400000">
              <a:off x="4737" y="2109"/>
              <a:ext cx="210"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95390" name="Text Box 25"/>
            <p:cNvSpPr txBox="1">
              <a:spLocks noChangeArrowheads="1"/>
            </p:cNvSpPr>
            <p:nvPr/>
          </p:nvSpPr>
          <p:spPr bwMode="auto">
            <a:xfrm rot="626605">
              <a:off x="4659" y="2146"/>
              <a:ext cx="265" cy="231"/>
            </a:xfrm>
            <a:prstGeom prst="rect">
              <a:avLst/>
            </a:prstGeom>
            <a:noFill/>
            <a:ln w="9525">
              <a:noFill/>
              <a:miter lim="800000"/>
              <a:headEnd type="none" w="sm" len="lg"/>
              <a:tailEnd type="none" w="sm" len="lg"/>
            </a:ln>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95391" name="Line 26"/>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92" name="Line 27"/>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93" name="AutoShape 28"/>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6" name="Group 29"/>
          <p:cNvGrpSpPr>
            <a:grpSpLocks/>
          </p:cNvGrpSpPr>
          <p:nvPr/>
        </p:nvGrpSpPr>
        <p:grpSpPr bwMode="auto">
          <a:xfrm>
            <a:off x="7956550" y="1855788"/>
            <a:ext cx="585788" cy="384175"/>
            <a:chOff x="5012" y="1864"/>
            <a:chExt cx="369" cy="242"/>
          </a:xfrm>
        </p:grpSpPr>
        <p:sp>
          <p:nvSpPr>
            <p:cNvPr id="95384" name="AutoShape 30"/>
            <p:cNvSpPr>
              <a:spLocks noChangeArrowheads="1"/>
            </p:cNvSpPr>
            <p:nvPr/>
          </p:nvSpPr>
          <p:spPr bwMode="auto">
            <a:xfrm rot="5400000">
              <a:off x="5096" y="1821"/>
              <a:ext cx="210"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95385" name="Text Box 31"/>
            <p:cNvSpPr txBox="1">
              <a:spLocks noChangeArrowheads="1"/>
            </p:cNvSpPr>
            <p:nvPr/>
          </p:nvSpPr>
          <p:spPr bwMode="auto">
            <a:xfrm rot="626605">
              <a:off x="5012" y="1864"/>
              <a:ext cx="265" cy="231"/>
            </a:xfrm>
            <a:prstGeom prst="rect">
              <a:avLst/>
            </a:prstGeom>
            <a:noFill/>
            <a:ln w="9525">
              <a:noFill/>
              <a:miter lim="800000"/>
              <a:headEnd type="none" w="sm" len="lg"/>
              <a:tailEnd type="none" w="sm" len="lg"/>
            </a:ln>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95386" name="Line 32"/>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87" name="Line 33"/>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88" name="AutoShape 34"/>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7" name="Group 35"/>
          <p:cNvGrpSpPr>
            <a:grpSpLocks/>
          </p:cNvGrpSpPr>
          <p:nvPr/>
        </p:nvGrpSpPr>
        <p:grpSpPr bwMode="auto">
          <a:xfrm>
            <a:off x="7948613" y="2120900"/>
            <a:ext cx="585787" cy="403225"/>
            <a:chOff x="5007" y="2031"/>
            <a:chExt cx="369" cy="254"/>
          </a:xfrm>
        </p:grpSpPr>
        <p:sp>
          <p:nvSpPr>
            <p:cNvPr id="95379" name="AutoShape 36"/>
            <p:cNvSpPr>
              <a:spLocks noChangeArrowheads="1"/>
            </p:cNvSpPr>
            <p:nvPr/>
          </p:nvSpPr>
          <p:spPr bwMode="auto">
            <a:xfrm rot="5400000">
              <a:off x="5091" y="2000"/>
              <a:ext cx="210"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95380" name="Text Box 37"/>
            <p:cNvSpPr txBox="1">
              <a:spLocks noChangeArrowheads="1"/>
            </p:cNvSpPr>
            <p:nvPr/>
          </p:nvSpPr>
          <p:spPr bwMode="auto">
            <a:xfrm rot="626605">
              <a:off x="5007" y="2031"/>
              <a:ext cx="265" cy="231"/>
            </a:xfrm>
            <a:prstGeom prst="rect">
              <a:avLst/>
            </a:prstGeom>
            <a:noFill/>
            <a:ln w="9525">
              <a:noFill/>
              <a:miter lim="800000"/>
              <a:headEnd type="none" w="sm" len="lg"/>
              <a:tailEnd type="none" w="sm" len="lg"/>
            </a:ln>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95381" name="Line 38"/>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82" name="Line 39"/>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83" name="AutoShape 40"/>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8" name="Group 41"/>
          <p:cNvGrpSpPr>
            <a:grpSpLocks/>
          </p:cNvGrpSpPr>
          <p:nvPr/>
        </p:nvGrpSpPr>
        <p:grpSpPr bwMode="auto">
          <a:xfrm>
            <a:off x="7959725" y="2408238"/>
            <a:ext cx="581025" cy="395287"/>
            <a:chOff x="5014" y="2212"/>
            <a:chExt cx="366" cy="249"/>
          </a:xfrm>
        </p:grpSpPr>
        <p:sp>
          <p:nvSpPr>
            <p:cNvPr id="95374" name="AutoShape 42"/>
            <p:cNvSpPr>
              <a:spLocks noChangeArrowheads="1"/>
            </p:cNvSpPr>
            <p:nvPr/>
          </p:nvSpPr>
          <p:spPr bwMode="auto">
            <a:xfrm rot="5400000">
              <a:off x="5094" y="2176"/>
              <a:ext cx="211"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95375" name="Text Box 43"/>
            <p:cNvSpPr txBox="1">
              <a:spLocks noChangeArrowheads="1"/>
            </p:cNvSpPr>
            <p:nvPr/>
          </p:nvSpPr>
          <p:spPr bwMode="auto">
            <a:xfrm rot="626605">
              <a:off x="5017" y="2212"/>
              <a:ext cx="265" cy="231"/>
            </a:xfrm>
            <a:prstGeom prst="rect">
              <a:avLst/>
            </a:prstGeom>
            <a:noFill/>
            <a:ln w="9525">
              <a:noFill/>
              <a:miter lim="800000"/>
              <a:headEnd type="none" w="sm" len="lg"/>
              <a:tailEnd type="none" w="sm" len="lg"/>
            </a:ln>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95376" name="Line 44"/>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77" name="Line 45"/>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78" name="AutoShape 46"/>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9" name="Group 47"/>
          <p:cNvGrpSpPr>
            <a:grpSpLocks/>
          </p:cNvGrpSpPr>
          <p:nvPr/>
        </p:nvGrpSpPr>
        <p:grpSpPr bwMode="auto">
          <a:xfrm>
            <a:off x="7959725" y="2678113"/>
            <a:ext cx="587375" cy="404812"/>
            <a:chOff x="5014" y="2382"/>
            <a:chExt cx="370" cy="255"/>
          </a:xfrm>
        </p:grpSpPr>
        <p:sp>
          <p:nvSpPr>
            <p:cNvPr id="95369" name="AutoShape 48"/>
            <p:cNvSpPr>
              <a:spLocks noChangeArrowheads="1"/>
            </p:cNvSpPr>
            <p:nvPr/>
          </p:nvSpPr>
          <p:spPr bwMode="auto">
            <a:xfrm rot="5400000">
              <a:off x="5098" y="2352"/>
              <a:ext cx="211"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95370" name="Text Box 49"/>
            <p:cNvSpPr txBox="1">
              <a:spLocks noChangeArrowheads="1"/>
            </p:cNvSpPr>
            <p:nvPr/>
          </p:nvSpPr>
          <p:spPr bwMode="auto">
            <a:xfrm rot="626605">
              <a:off x="5014" y="2382"/>
              <a:ext cx="265" cy="231"/>
            </a:xfrm>
            <a:prstGeom prst="rect">
              <a:avLst/>
            </a:prstGeom>
            <a:noFill/>
            <a:ln w="9525">
              <a:noFill/>
              <a:miter lim="800000"/>
              <a:headEnd type="none" w="sm" len="lg"/>
              <a:tailEnd type="none" w="sm" len="lg"/>
            </a:ln>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95371" name="Line 50"/>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72" name="Line 51"/>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73" name="AutoShape 52"/>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10" name="Group 53"/>
          <p:cNvGrpSpPr>
            <a:grpSpLocks/>
          </p:cNvGrpSpPr>
          <p:nvPr/>
        </p:nvGrpSpPr>
        <p:grpSpPr bwMode="auto">
          <a:xfrm>
            <a:off x="6805613" y="1639888"/>
            <a:ext cx="585787" cy="393700"/>
            <a:chOff x="4287" y="1728"/>
            <a:chExt cx="369" cy="248"/>
          </a:xfrm>
        </p:grpSpPr>
        <p:sp>
          <p:nvSpPr>
            <p:cNvPr id="95364" name="AutoShape 54"/>
            <p:cNvSpPr>
              <a:spLocks noChangeArrowheads="1"/>
            </p:cNvSpPr>
            <p:nvPr/>
          </p:nvSpPr>
          <p:spPr bwMode="auto">
            <a:xfrm rot="5400000">
              <a:off x="4371" y="1691"/>
              <a:ext cx="210" cy="360"/>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95365" name="Text Box 55"/>
            <p:cNvSpPr txBox="1">
              <a:spLocks noChangeArrowheads="1"/>
            </p:cNvSpPr>
            <p:nvPr/>
          </p:nvSpPr>
          <p:spPr bwMode="auto">
            <a:xfrm rot="626605">
              <a:off x="4287" y="1728"/>
              <a:ext cx="265" cy="231"/>
            </a:xfrm>
            <a:prstGeom prst="rect">
              <a:avLst/>
            </a:prstGeom>
            <a:noFill/>
            <a:ln w="9525">
              <a:noFill/>
              <a:miter lim="800000"/>
              <a:headEnd type="none" w="sm" len="lg"/>
              <a:tailEnd type="none" w="sm" len="lg"/>
            </a:ln>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95366" name="Line 56"/>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67" name="Line 57"/>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68" name="AutoShape 58"/>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11" name="Group 59"/>
          <p:cNvGrpSpPr>
            <a:grpSpLocks/>
          </p:cNvGrpSpPr>
          <p:nvPr/>
        </p:nvGrpSpPr>
        <p:grpSpPr bwMode="auto">
          <a:xfrm>
            <a:off x="6816725" y="1917700"/>
            <a:ext cx="581025" cy="395288"/>
            <a:chOff x="4294" y="1903"/>
            <a:chExt cx="366" cy="249"/>
          </a:xfrm>
        </p:grpSpPr>
        <p:sp>
          <p:nvSpPr>
            <p:cNvPr id="95359" name="AutoShape 60"/>
            <p:cNvSpPr>
              <a:spLocks noChangeArrowheads="1"/>
            </p:cNvSpPr>
            <p:nvPr/>
          </p:nvSpPr>
          <p:spPr bwMode="auto">
            <a:xfrm rot="5400000">
              <a:off x="4374" y="1867"/>
              <a:ext cx="211"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95360" name="Text Box 61"/>
            <p:cNvSpPr txBox="1">
              <a:spLocks noChangeArrowheads="1"/>
            </p:cNvSpPr>
            <p:nvPr/>
          </p:nvSpPr>
          <p:spPr bwMode="auto">
            <a:xfrm rot="626605">
              <a:off x="4297" y="1903"/>
              <a:ext cx="265" cy="231"/>
            </a:xfrm>
            <a:prstGeom prst="rect">
              <a:avLst/>
            </a:prstGeom>
            <a:noFill/>
            <a:ln w="9525">
              <a:noFill/>
              <a:miter lim="800000"/>
              <a:headEnd type="none" w="sm" len="lg"/>
              <a:tailEnd type="none" w="sm" len="lg"/>
            </a:ln>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95361" name="Line 62"/>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62" name="Line 63"/>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63" name="AutoShape 64"/>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12" name="Group 65"/>
          <p:cNvGrpSpPr>
            <a:grpSpLocks/>
          </p:cNvGrpSpPr>
          <p:nvPr/>
        </p:nvGrpSpPr>
        <p:grpSpPr bwMode="auto">
          <a:xfrm>
            <a:off x="4565650" y="2374900"/>
            <a:ext cx="582613" cy="1069975"/>
            <a:chOff x="2876" y="2191"/>
            <a:chExt cx="367" cy="674"/>
          </a:xfrm>
        </p:grpSpPr>
        <p:sp>
          <p:nvSpPr>
            <p:cNvPr id="95354" name="AutoShape 66"/>
            <p:cNvSpPr>
              <a:spLocks noChangeArrowheads="1"/>
            </p:cNvSpPr>
            <p:nvPr/>
          </p:nvSpPr>
          <p:spPr bwMode="auto">
            <a:xfrm rot="5400000">
              <a:off x="2729" y="2350"/>
              <a:ext cx="674" cy="355"/>
            </a:xfrm>
            <a:prstGeom prst="parallelogram">
              <a:avLst>
                <a:gd name="adj" fmla="val 18265"/>
              </a:avLst>
            </a:prstGeom>
            <a:solidFill>
              <a:srgbClr val="DDDDDD"/>
            </a:solidFill>
            <a:ln w="9525">
              <a:noFill/>
              <a:miter lim="800000"/>
              <a:headEnd/>
              <a:tailEnd/>
            </a:ln>
          </p:spPr>
          <p:txBody>
            <a:bodyPr wrap="none" anchor="ctr"/>
            <a:lstStyle/>
            <a:p>
              <a:endParaRPr lang="zh-CN" altLang="en-US"/>
            </a:p>
          </p:txBody>
        </p:sp>
        <p:sp>
          <p:nvSpPr>
            <p:cNvPr id="95355" name="AutoShape 67"/>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p:spPr>
          <p:txBody>
            <a:bodyPr wrap="none" anchor="ctr"/>
            <a:lstStyle/>
            <a:p>
              <a:endParaRPr lang="zh-CN" altLang="en-US"/>
            </a:p>
          </p:txBody>
        </p:sp>
        <p:sp>
          <p:nvSpPr>
            <p:cNvPr id="95356" name="Text Box 68"/>
            <p:cNvSpPr txBox="1">
              <a:spLocks noChangeArrowheads="1"/>
            </p:cNvSpPr>
            <p:nvPr/>
          </p:nvSpPr>
          <p:spPr bwMode="auto">
            <a:xfrm>
              <a:off x="2919" y="2300"/>
              <a:ext cx="260" cy="334"/>
            </a:xfrm>
            <a:prstGeom prst="rect">
              <a:avLst/>
            </a:prstGeom>
            <a:noFill/>
            <a:ln w="9525">
              <a:noFill/>
              <a:miter lim="800000"/>
              <a:headEnd/>
              <a:tailEnd/>
            </a:ln>
          </p:spPr>
          <p:txBody>
            <a:bodyPr wrap="none">
              <a:spAutoFit/>
            </a:bodyPr>
            <a:lstStyle/>
            <a:p>
              <a:pPr>
                <a:lnSpc>
                  <a:spcPct val="80000"/>
                </a:lnSpc>
              </a:pPr>
              <a:r>
                <a:rPr kumimoji="1" lang="zh-CN" altLang="en-US">
                  <a:solidFill>
                    <a:srgbClr val="333399"/>
                  </a:solidFill>
                  <a:ea typeface="黑体" pitchFamily="2" charset="-122"/>
                </a:rPr>
                <a:t>报</a:t>
              </a:r>
            </a:p>
            <a:p>
              <a:pPr>
                <a:lnSpc>
                  <a:spcPct val="80000"/>
                </a:lnSpc>
              </a:pPr>
              <a:r>
                <a:rPr kumimoji="1" lang="zh-CN" altLang="en-US">
                  <a:solidFill>
                    <a:srgbClr val="333399"/>
                  </a:solidFill>
                  <a:ea typeface="黑体" pitchFamily="2" charset="-122"/>
                </a:rPr>
                <a:t>文</a:t>
              </a:r>
            </a:p>
          </p:txBody>
        </p:sp>
        <p:sp>
          <p:nvSpPr>
            <p:cNvPr id="95357" name="Line 69"/>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58" name="Line 70"/>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p:spPr>
          <p:txBody>
            <a:bodyPr wrap="none" anchor="ctr"/>
            <a:lstStyle/>
            <a:p>
              <a:endParaRPr lang="zh-CN" altLang="en-US"/>
            </a:p>
          </p:txBody>
        </p:sp>
      </p:grpSp>
      <p:grpSp>
        <p:nvGrpSpPr>
          <p:cNvPr id="13" name="Group 71"/>
          <p:cNvGrpSpPr>
            <a:grpSpLocks/>
          </p:cNvGrpSpPr>
          <p:nvPr/>
        </p:nvGrpSpPr>
        <p:grpSpPr bwMode="auto">
          <a:xfrm>
            <a:off x="5160963" y="3711575"/>
            <a:ext cx="581025" cy="1071563"/>
            <a:chOff x="3251" y="3033"/>
            <a:chExt cx="366" cy="675"/>
          </a:xfrm>
        </p:grpSpPr>
        <p:sp>
          <p:nvSpPr>
            <p:cNvPr id="95349" name="AutoShape 72"/>
            <p:cNvSpPr>
              <a:spLocks noChangeArrowheads="1"/>
            </p:cNvSpPr>
            <p:nvPr/>
          </p:nvSpPr>
          <p:spPr bwMode="auto">
            <a:xfrm rot="5400000">
              <a:off x="3102" y="3193"/>
              <a:ext cx="675" cy="355"/>
            </a:xfrm>
            <a:prstGeom prst="parallelogram">
              <a:avLst>
                <a:gd name="adj" fmla="val 18292"/>
              </a:avLst>
            </a:prstGeom>
            <a:solidFill>
              <a:srgbClr val="DDDDDD"/>
            </a:solidFill>
            <a:ln w="9525">
              <a:noFill/>
              <a:miter lim="800000"/>
              <a:headEnd/>
              <a:tailEnd/>
            </a:ln>
          </p:spPr>
          <p:txBody>
            <a:bodyPr wrap="none" anchor="ctr"/>
            <a:lstStyle/>
            <a:p>
              <a:endParaRPr lang="zh-CN" altLang="en-US"/>
            </a:p>
          </p:txBody>
        </p:sp>
        <p:sp>
          <p:nvSpPr>
            <p:cNvPr id="95350" name="AutoShape 73"/>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p:spPr>
          <p:txBody>
            <a:bodyPr wrap="none" anchor="ctr"/>
            <a:lstStyle/>
            <a:p>
              <a:endParaRPr lang="zh-CN" altLang="en-US"/>
            </a:p>
          </p:txBody>
        </p:sp>
        <p:sp>
          <p:nvSpPr>
            <p:cNvPr id="95351" name="Text Box 74"/>
            <p:cNvSpPr txBox="1">
              <a:spLocks noChangeArrowheads="1"/>
            </p:cNvSpPr>
            <p:nvPr/>
          </p:nvSpPr>
          <p:spPr bwMode="auto">
            <a:xfrm>
              <a:off x="3293" y="3143"/>
              <a:ext cx="260" cy="334"/>
            </a:xfrm>
            <a:prstGeom prst="rect">
              <a:avLst/>
            </a:prstGeom>
            <a:noFill/>
            <a:ln w="9525">
              <a:noFill/>
              <a:miter lim="800000"/>
              <a:headEnd/>
              <a:tailEnd/>
            </a:ln>
          </p:spPr>
          <p:txBody>
            <a:bodyPr wrap="none">
              <a:spAutoFit/>
            </a:bodyPr>
            <a:lstStyle/>
            <a:p>
              <a:pPr>
                <a:lnSpc>
                  <a:spcPct val="80000"/>
                </a:lnSpc>
              </a:pPr>
              <a:r>
                <a:rPr kumimoji="1" lang="zh-CN" altLang="en-US">
                  <a:solidFill>
                    <a:srgbClr val="333399"/>
                  </a:solidFill>
                  <a:ea typeface="黑体" pitchFamily="2" charset="-122"/>
                </a:rPr>
                <a:t>报</a:t>
              </a:r>
            </a:p>
            <a:p>
              <a:pPr>
                <a:lnSpc>
                  <a:spcPct val="80000"/>
                </a:lnSpc>
              </a:pPr>
              <a:r>
                <a:rPr kumimoji="1" lang="zh-CN" altLang="en-US">
                  <a:solidFill>
                    <a:srgbClr val="333399"/>
                  </a:solidFill>
                  <a:ea typeface="黑体" pitchFamily="2" charset="-122"/>
                </a:rPr>
                <a:t>文</a:t>
              </a:r>
            </a:p>
          </p:txBody>
        </p:sp>
        <p:sp>
          <p:nvSpPr>
            <p:cNvPr id="95352" name="Line 75"/>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53" name="Line 76"/>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p:spPr>
          <p:txBody>
            <a:bodyPr wrap="none" anchor="ctr"/>
            <a:lstStyle/>
            <a:p>
              <a:endParaRPr lang="zh-CN" altLang="en-US"/>
            </a:p>
          </p:txBody>
        </p:sp>
      </p:grpSp>
      <p:grpSp>
        <p:nvGrpSpPr>
          <p:cNvPr id="14" name="Group 77"/>
          <p:cNvGrpSpPr>
            <a:grpSpLocks/>
          </p:cNvGrpSpPr>
          <p:nvPr/>
        </p:nvGrpSpPr>
        <p:grpSpPr bwMode="auto">
          <a:xfrm>
            <a:off x="3998913" y="1103313"/>
            <a:ext cx="573087" cy="1069975"/>
            <a:chOff x="2519" y="1390"/>
            <a:chExt cx="361" cy="674"/>
          </a:xfrm>
        </p:grpSpPr>
        <p:sp>
          <p:nvSpPr>
            <p:cNvPr id="95344" name="AutoShape 78"/>
            <p:cNvSpPr>
              <a:spLocks noChangeArrowheads="1"/>
            </p:cNvSpPr>
            <p:nvPr/>
          </p:nvSpPr>
          <p:spPr bwMode="auto">
            <a:xfrm rot="5400000">
              <a:off x="2366" y="1549"/>
              <a:ext cx="674" cy="355"/>
            </a:xfrm>
            <a:prstGeom prst="parallelogram">
              <a:avLst>
                <a:gd name="adj" fmla="val 18265"/>
              </a:avLst>
            </a:prstGeom>
            <a:solidFill>
              <a:srgbClr val="DDDDDD"/>
            </a:solidFill>
            <a:ln w="9525">
              <a:noFill/>
              <a:miter lim="800000"/>
              <a:headEnd/>
              <a:tailEnd/>
            </a:ln>
          </p:spPr>
          <p:txBody>
            <a:bodyPr wrap="none" anchor="ctr"/>
            <a:lstStyle/>
            <a:p>
              <a:endParaRPr lang="zh-CN" altLang="en-US"/>
            </a:p>
          </p:txBody>
        </p:sp>
        <p:sp>
          <p:nvSpPr>
            <p:cNvPr id="95345" name="AutoShape 79"/>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p:spPr>
          <p:txBody>
            <a:bodyPr wrap="none" anchor="ctr"/>
            <a:lstStyle/>
            <a:p>
              <a:endParaRPr lang="zh-CN" altLang="en-US"/>
            </a:p>
          </p:txBody>
        </p:sp>
        <p:sp>
          <p:nvSpPr>
            <p:cNvPr id="95346" name="Text Box 80"/>
            <p:cNvSpPr txBox="1">
              <a:spLocks noChangeArrowheads="1"/>
            </p:cNvSpPr>
            <p:nvPr/>
          </p:nvSpPr>
          <p:spPr bwMode="auto">
            <a:xfrm>
              <a:off x="2567" y="1500"/>
              <a:ext cx="260" cy="334"/>
            </a:xfrm>
            <a:prstGeom prst="rect">
              <a:avLst/>
            </a:prstGeom>
            <a:noFill/>
            <a:ln w="9525">
              <a:noFill/>
              <a:miter lim="800000"/>
              <a:headEnd/>
              <a:tailEnd/>
            </a:ln>
          </p:spPr>
          <p:txBody>
            <a:bodyPr wrap="none">
              <a:spAutoFit/>
            </a:bodyPr>
            <a:lstStyle/>
            <a:p>
              <a:pPr>
                <a:lnSpc>
                  <a:spcPct val="80000"/>
                </a:lnSpc>
              </a:pPr>
              <a:r>
                <a:rPr kumimoji="1" lang="zh-CN" altLang="en-US">
                  <a:solidFill>
                    <a:srgbClr val="333399"/>
                  </a:solidFill>
                  <a:ea typeface="黑体" pitchFamily="2" charset="-122"/>
                </a:rPr>
                <a:t>报</a:t>
              </a:r>
            </a:p>
            <a:p>
              <a:pPr>
                <a:lnSpc>
                  <a:spcPct val="80000"/>
                </a:lnSpc>
              </a:pPr>
              <a:r>
                <a:rPr kumimoji="1" lang="zh-CN" altLang="en-US">
                  <a:solidFill>
                    <a:srgbClr val="333399"/>
                  </a:solidFill>
                  <a:ea typeface="黑体" pitchFamily="2" charset="-122"/>
                </a:rPr>
                <a:t>文</a:t>
              </a:r>
            </a:p>
          </p:txBody>
        </p:sp>
        <p:sp>
          <p:nvSpPr>
            <p:cNvPr id="95347" name="Line 81"/>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48" name="Line 82"/>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p:spPr>
          <p:txBody>
            <a:bodyPr wrap="none" anchor="ctr"/>
            <a:lstStyle/>
            <a:p>
              <a:endParaRPr lang="zh-CN" altLang="en-US"/>
            </a:p>
          </p:txBody>
        </p:sp>
      </p:grpSp>
      <p:sp>
        <p:nvSpPr>
          <p:cNvPr id="95247" name="Line 83"/>
          <p:cNvSpPr>
            <a:spLocks noChangeShapeType="1"/>
          </p:cNvSpPr>
          <p:nvPr/>
        </p:nvSpPr>
        <p:spPr bwMode="auto">
          <a:xfrm>
            <a:off x="1887538" y="1103313"/>
            <a:ext cx="0" cy="3813175"/>
          </a:xfrm>
          <a:prstGeom prst="line">
            <a:avLst/>
          </a:prstGeom>
          <a:noFill/>
          <a:ln w="12700">
            <a:solidFill>
              <a:schemeClr val="tx1"/>
            </a:solidFill>
            <a:round/>
            <a:headEnd/>
            <a:tailEnd/>
          </a:ln>
        </p:spPr>
        <p:txBody>
          <a:bodyPr wrap="none" anchor="ctr"/>
          <a:lstStyle/>
          <a:p>
            <a:endParaRPr lang="zh-CN" altLang="en-US"/>
          </a:p>
        </p:txBody>
      </p:sp>
      <p:sp>
        <p:nvSpPr>
          <p:cNvPr id="95248" name="Line 84"/>
          <p:cNvSpPr>
            <a:spLocks noChangeShapeType="1"/>
          </p:cNvSpPr>
          <p:nvPr/>
        </p:nvSpPr>
        <p:spPr bwMode="auto">
          <a:xfrm>
            <a:off x="2463800" y="1103313"/>
            <a:ext cx="0" cy="3813175"/>
          </a:xfrm>
          <a:prstGeom prst="line">
            <a:avLst/>
          </a:prstGeom>
          <a:noFill/>
          <a:ln w="12700">
            <a:solidFill>
              <a:schemeClr val="tx1"/>
            </a:solidFill>
            <a:round/>
            <a:headEnd/>
            <a:tailEnd/>
          </a:ln>
        </p:spPr>
        <p:txBody>
          <a:bodyPr wrap="none" anchor="ctr"/>
          <a:lstStyle/>
          <a:p>
            <a:endParaRPr lang="zh-CN" altLang="en-US"/>
          </a:p>
        </p:txBody>
      </p:sp>
      <p:sp>
        <p:nvSpPr>
          <p:cNvPr id="95249" name="Text Box 85"/>
          <p:cNvSpPr txBox="1">
            <a:spLocks noChangeArrowheads="1"/>
          </p:cNvSpPr>
          <p:nvPr/>
        </p:nvSpPr>
        <p:spPr bwMode="auto">
          <a:xfrm>
            <a:off x="1116013" y="4891088"/>
            <a:ext cx="2149475"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A      B      C     D </a:t>
            </a:r>
          </a:p>
        </p:txBody>
      </p:sp>
      <p:sp>
        <p:nvSpPr>
          <p:cNvPr id="95250" name="Text Box 86"/>
          <p:cNvSpPr txBox="1">
            <a:spLocks noChangeArrowheads="1"/>
          </p:cNvSpPr>
          <p:nvPr/>
        </p:nvSpPr>
        <p:spPr bwMode="auto">
          <a:xfrm>
            <a:off x="3813175" y="4891088"/>
            <a:ext cx="2149475"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A      B      C      D</a:t>
            </a:r>
          </a:p>
        </p:txBody>
      </p:sp>
      <p:sp>
        <p:nvSpPr>
          <p:cNvPr id="95251" name="Text Box 87"/>
          <p:cNvSpPr txBox="1">
            <a:spLocks noChangeArrowheads="1"/>
          </p:cNvSpPr>
          <p:nvPr/>
        </p:nvSpPr>
        <p:spPr bwMode="auto">
          <a:xfrm>
            <a:off x="6621463" y="4891088"/>
            <a:ext cx="2149475" cy="396875"/>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2" charset="-122"/>
              </a:rPr>
              <a:t>A      B      C      D</a:t>
            </a:r>
          </a:p>
        </p:txBody>
      </p:sp>
      <p:sp>
        <p:nvSpPr>
          <p:cNvPr id="377944" name="Line 88"/>
          <p:cNvSpPr>
            <a:spLocks noChangeShapeType="1"/>
          </p:cNvSpPr>
          <p:nvPr/>
        </p:nvSpPr>
        <p:spPr bwMode="auto">
          <a:xfrm>
            <a:off x="1311275" y="1236663"/>
            <a:ext cx="576263" cy="66675"/>
          </a:xfrm>
          <a:prstGeom prst="line">
            <a:avLst/>
          </a:prstGeom>
          <a:noFill/>
          <a:ln w="19050">
            <a:solidFill>
              <a:srgbClr val="333399"/>
            </a:solidFill>
            <a:round/>
            <a:headEnd/>
            <a:tailEnd type="triangle" w="sm" len="med"/>
          </a:ln>
        </p:spPr>
        <p:txBody>
          <a:bodyPr wrap="none" anchor="ctr"/>
          <a:lstStyle/>
          <a:p>
            <a:endParaRPr lang="zh-CN" altLang="en-US"/>
          </a:p>
        </p:txBody>
      </p:sp>
      <p:sp>
        <p:nvSpPr>
          <p:cNvPr id="377945" name="Line 89"/>
          <p:cNvSpPr>
            <a:spLocks noChangeShapeType="1"/>
          </p:cNvSpPr>
          <p:nvPr/>
        </p:nvSpPr>
        <p:spPr bwMode="auto">
          <a:xfrm>
            <a:off x="1887538" y="1504950"/>
            <a:ext cx="576262" cy="66675"/>
          </a:xfrm>
          <a:prstGeom prst="line">
            <a:avLst/>
          </a:prstGeom>
          <a:noFill/>
          <a:ln w="19050">
            <a:solidFill>
              <a:srgbClr val="333399"/>
            </a:solidFill>
            <a:round/>
            <a:headEnd/>
            <a:tailEnd type="triangle" w="sm" len="med"/>
          </a:ln>
        </p:spPr>
        <p:txBody>
          <a:bodyPr wrap="none" anchor="ctr"/>
          <a:lstStyle/>
          <a:p>
            <a:endParaRPr lang="zh-CN" altLang="en-US"/>
          </a:p>
        </p:txBody>
      </p:sp>
      <p:sp>
        <p:nvSpPr>
          <p:cNvPr id="377946" name="Line 90"/>
          <p:cNvSpPr>
            <a:spLocks noChangeShapeType="1"/>
          </p:cNvSpPr>
          <p:nvPr/>
        </p:nvSpPr>
        <p:spPr bwMode="auto">
          <a:xfrm>
            <a:off x="2463800" y="1771650"/>
            <a:ext cx="574675" cy="66675"/>
          </a:xfrm>
          <a:prstGeom prst="line">
            <a:avLst/>
          </a:prstGeom>
          <a:noFill/>
          <a:ln w="19050">
            <a:solidFill>
              <a:srgbClr val="333399"/>
            </a:solidFill>
            <a:round/>
            <a:headEnd/>
            <a:tailEnd type="triangle" w="sm" len="med"/>
          </a:ln>
        </p:spPr>
        <p:txBody>
          <a:bodyPr wrap="none" anchor="ctr"/>
          <a:lstStyle/>
          <a:p>
            <a:endParaRPr lang="zh-CN" altLang="en-US"/>
          </a:p>
        </p:txBody>
      </p:sp>
      <p:sp>
        <p:nvSpPr>
          <p:cNvPr id="377947" name="Line 91"/>
          <p:cNvSpPr>
            <a:spLocks noChangeShapeType="1"/>
          </p:cNvSpPr>
          <p:nvPr/>
        </p:nvSpPr>
        <p:spPr bwMode="auto">
          <a:xfrm flipH="1">
            <a:off x="1311275" y="2173288"/>
            <a:ext cx="1727200" cy="268287"/>
          </a:xfrm>
          <a:prstGeom prst="line">
            <a:avLst/>
          </a:prstGeom>
          <a:noFill/>
          <a:ln w="19050">
            <a:solidFill>
              <a:srgbClr val="333399"/>
            </a:solidFill>
            <a:round/>
            <a:headEnd/>
            <a:tailEnd type="triangle" w="sm" len="med"/>
          </a:ln>
        </p:spPr>
        <p:txBody>
          <a:bodyPr wrap="none" anchor="ctr"/>
          <a:lstStyle/>
          <a:p>
            <a:endParaRPr lang="zh-CN" altLang="en-US"/>
          </a:p>
        </p:txBody>
      </p:sp>
      <p:sp>
        <p:nvSpPr>
          <p:cNvPr id="377948" name="Text Box 92"/>
          <p:cNvSpPr txBox="1">
            <a:spLocks noChangeArrowheads="1"/>
          </p:cNvSpPr>
          <p:nvPr/>
        </p:nvSpPr>
        <p:spPr bwMode="auto">
          <a:xfrm>
            <a:off x="4306888" y="660400"/>
            <a:ext cx="1403350" cy="457200"/>
          </a:xfrm>
          <a:prstGeom prst="rect">
            <a:avLst/>
          </a:prstGeom>
          <a:noFill/>
          <a:ln w="9525">
            <a:noFill/>
            <a:miter lim="800000"/>
            <a:headEnd/>
            <a:tailEnd/>
          </a:ln>
        </p:spPr>
        <p:txBody>
          <a:bodyPr wrap="none">
            <a:spAutoFit/>
          </a:bodyPr>
          <a:lstStyle/>
          <a:p>
            <a:r>
              <a:rPr kumimoji="1" lang="zh-CN" altLang="en-US" sz="2400">
                <a:solidFill>
                  <a:srgbClr val="333399"/>
                </a:solidFill>
                <a:ea typeface="黑体" pitchFamily="2" charset="-122"/>
              </a:rPr>
              <a:t>报文交换</a:t>
            </a:r>
          </a:p>
        </p:txBody>
      </p:sp>
      <p:sp>
        <p:nvSpPr>
          <p:cNvPr id="95257" name="Text Box 93"/>
          <p:cNvSpPr txBox="1">
            <a:spLocks noChangeArrowheads="1"/>
          </p:cNvSpPr>
          <p:nvPr/>
        </p:nvSpPr>
        <p:spPr bwMode="auto">
          <a:xfrm>
            <a:off x="1547813" y="660400"/>
            <a:ext cx="1403350" cy="457200"/>
          </a:xfrm>
          <a:prstGeom prst="rect">
            <a:avLst/>
          </a:prstGeom>
          <a:noFill/>
          <a:ln w="9525">
            <a:noFill/>
            <a:miter lim="800000"/>
            <a:headEnd/>
            <a:tailEnd/>
          </a:ln>
        </p:spPr>
        <p:txBody>
          <a:bodyPr wrap="none">
            <a:spAutoFit/>
          </a:bodyPr>
          <a:lstStyle/>
          <a:p>
            <a:r>
              <a:rPr kumimoji="1" lang="zh-CN" altLang="en-US" sz="2400">
                <a:solidFill>
                  <a:srgbClr val="333399"/>
                </a:solidFill>
                <a:ea typeface="黑体" pitchFamily="2" charset="-122"/>
              </a:rPr>
              <a:t>电路交换</a:t>
            </a:r>
          </a:p>
        </p:txBody>
      </p:sp>
      <p:sp>
        <p:nvSpPr>
          <p:cNvPr id="377950" name="Text Box 94"/>
          <p:cNvSpPr txBox="1">
            <a:spLocks noChangeArrowheads="1"/>
          </p:cNvSpPr>
          <p:nvPr/>
        </p:nvSpPr>
        <p:spPr bwMode="auto">
          <a:xfrm>
            <a:off x="7058025" y="660400"/>
            <a:ext cx="1403350" cy="457200"/>
          </a:xfrm>
          <a:prstGeom prst="rect">
            <a:avLst/>
          </a:prstGeom>
          <a:noFill/>
          <a:ln w="9525">
            <a:noFill/>
            <a:miter lim="800000"/>
            <a:headEnd/>
            <a:tailEnd/>
          </a:ln>
        </p:spPr>
        <p:txBody>
          <a:bodyPr wrap="none">
            <a:spAutoFit/>
          </a:bodyPr>
          <a:lstStyle/>
          <a:p>
            <a:r>
              <a:rPr kumimoji="1" lang="zh-CN" altLang="en-US" sz="2400">
                <a:solidFill>
                  <a:srgbClr val="333399"/>
                </a:solidFill>
                <a:ea typeface="黑体" pitchFamily="2" charset="-122"/>
              </a:rPr>
              <a:t>分组交换</a:t>
            </a:r>
          </a:p>
        </p:txBody>
      </p:sp>
      <p:sp>
        <p:nvSpPr>
          <p:cNvPr id="95259" name="Line 95"/>
          <p:cNvSpPr>
            <a:spLocks noChangeShapeType="1"/>
          </p:cNvSpPr>
          <p:nvPr/>
        </p:nvSpPr>
        <p:spPr bwMode="auto">
          <a:xfrm>
            <a:off x="3511550" y="1571625"/>
            <a:ext cx="0" cy="2743200"/>
          </a:xfrm>
          <a:prstGeom prst="line">
            <a:avLst/>
          </a:prstGeom>
          <a:noFill/>
          <a:ln w="19050">
            <a:solidFill>
              <a:srgbClr val="333399"/>
            </a:solidFill>
            <a:round/>
            <a:headEnd/>
            <a:tailEnd type="triangle" w="sm" len="med"/>
          </a:ln>
        </p:spPr>
        <p:txBody>
          <a:bodyPr wrap="none" anchor="ctr"/>
          <a:lstStyle/>
          <a:p>
            <a:endParaRPr lang="zh-CN" altLang="en-US"/>
          </a:p>
        </p:txBody>
      </p:sp>
      <p:sp>
        <p:nvSpPr>
          <p:cNvPr id="95260" name="Text Box 96"/>
          <p:cNvSpPr txBox="1">
            <a:spLocks noChangeArrowheads="1"/>
          </p:cNvSpPr>
          <p:nvPr/>
        </p:nvSpPr>
        <p:spPr bwMode="auto">
          <a:xfrm>
            <a:off x="3409950" y="4330700"/>
            <a:ext cx="247650" cy="366713"/>
          </a:xfrm>
          <a:prstGeom prst="rect">
            <a:avLst/>
          </a:prstGeom>
          <a:noFill/>
          <a:ln w="9525">
            <a:noFill/>
            <a:miter lim="800000"/>
            <a:headEnd/>
            <a:tailEnd/>
          </a:ln>
        </p:spPr>
        <p:txBody>
          <a:bodyPr wrap="none">
            <a:spAutoFit/>
          </a:bodyPr>
          <a:lstStyle/>
          <a:p>
            <a:r>
              <a:rPr kumimoji="1" lang="en-US" altLang="zh-CN">
                <a:solidFill>
                  <a:srgbClr val="333399"/>
                </a:solidFill>
                <a:ea typeface="黑体" pitchFamily="2" charset="-122"/>
              </a:rPr>
              <a:t>t</a:t>
            </a:r>
          </a:p>
        </p:txBody>
      </p:sp>
      <p:grpSp>
        <p:nvGrpSpPr>
          <p:cNvPr id="15" name="Group 97"/>
          <p:cNvGrpSpPr>
            <a:grpSpLocks/>
          </p:cNvGrpSpPr>
          <p:nvPr/>
        </p:nvGrpSpPr>
        <p:grpSpPr bwMode="auto">
          <a:xfrm>
            <a:off x="179388" y="1235075"/>
            <a:ext cx="1109662" cy="1230313"/>
            <a:chOff x="113" y="1473"/>
            <a:chExt cx="699" cy="775"/>
          </a:xfrm>
        </p:grpSpPr>
        <p:sp>
          <p:nvSpPr>
            <p:cNvPr id="95340" name="Line 98"/>
            <p:cNvSpPr>
              <a:spLocks noChangeShapeType="1"/>
            </p:cNvSpPr>
            <p:nvPr/>
          </p:nvSpPr>
          <p:spPr bwMode="auto">
            <a:xfrm>
              <a:off x="630" y="1474"/>
              <a:ext cx="182" cy="0"/>
            </a:xfrm>
            <a:prstGeom prst="line">
              <a:avLst/>
            </a:prstGeom>
            <a:noFill/>
            <a:ln w="9525">
              <a:solidFill>
                <a:srgbClr val="333399"/>
              </a:solidFill>
              <a:round/>
              <a:headEnd/>
              <a:tailEnd/>
            </a:ln>
          </p:spPr>
          <p:txBody>
            <a:bodyPr wrap="none" anchor="ctr"/>
            <a:lstStyle/>
            <a:p>
              <a:endParaRPr lang="zh-CN" altLang="en-US"/>
            </a:p>
          </p:txBody>
        </p:sp>
        <p:sp>
          <p:nvSpPr>
            <p:cNvPr id="95341" name="Line 99"/>
            <p:cNvSpPr>
              <a:spLocks noChangeShapeType="1"/>
            </p:cNvSpPr>
            <p:nvPr/>
          </p:nvSpPr>
          <p:spPr bwMode="auto">
            <a:xfrm>
              <a:off x="622" y="2248"/>
              <a:ext cx="181" cy="0"/>
            </a:xfrm>
            <a:prstGeom prst="line">
              <a:avLst/>
            </a:prstGeom>
            <a:noFill/>
            <a:ln w="9525">
              <a:solidFill>
                <a:srgbClr val="333399"/>
              </a:solidFill>
              <a:round/>
              <a:headEnd/>
              <a:tailEnd/>
            </a:ln>
          </p:spPr>
          <p:txBody>
            <a:bodyPr wrap="none" anchor="ctr"/>
            <a:lstStyle/>
            <a:p>
              <a:endParaRPr lang="zh-CN" altLang="en-US"/>
            </a:p>
          </p:txBody>
        </p:sp>
        <p:sp>
          <p:nvSpPr>
            <p:cNvPr id="95342" name="Text Box 100"/>
            <p:cNvSpPr txBox="1">
              <a:spLocks noChangeArrowheads="1"/>
            </p:cNvSpPr>
            <p:nvPr/>
          </p:nvSpPr>
          <p:spPr bwMode="auto">
            <a:xfrm>
              <a:off x="113" y="1733"/>
              <a:ext cx="692" cy="214"/>
            </a:xfrm>
            <a:prstGeom prst="rect">
              <a:avLst/>
            </a:prstGeom>
            <a:noFill/>
            <a:ln w="9525">
              <a:noFill/>
              <a:miter lim="800000"/>
              <a:headEnd/>
              <a:tailEnd/>
            </a:ln>
          </p:spPr>
          <p:txBody>
            <a:bodyPr wrap="none">
              <a:spAutoFit/>
            </a:bodyPr>
            <a:lstStyle/>
            <a:p>
              <a:pPr>
                <a:lnSpc>
                  <a:spcPct val="90000"/>
                </a:lnSpc>
              </a:pPr>
              <a:r>
                <a:rPr kumimoji="1" lang="zh-CN" altLang="en-US">
                  <a:solidFill>
                    <a:srgbClr val="333399"/>
                  </a:solidFill>
                  <a:ea typeface="黑体" pitchFamily="2" charset="-122"/>
                </a:rPr>
                <a:t>连接建立</a:t>
              </a:r>
            </a:p>
          </p:txBody>
        </p:sp>
        <p:sp>
          <p:nvSpPr>
            <p:cNvPr id="95343" name="Line 101"/>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p:spPr>
          <p:txBody>
            <a:bodyPr wrap="none" anchor="ctr"/>
            <a:lstStyle/>
            <a:p>
              <a:endParaRPr lang="zh-CN" altLang="en-US"/>
            </a:p>
          </p:txBody>
        </p:sp>
      </p:grpSp>
      <p:grpSp>
        <p:nvGrpSpPr>
          <p:cNvPr id="16" name="Group 102"/>
          <p:cNvGrpSpPr>
            <a:grpSpLocks/>
          </p:cNvGrpSpPr>
          <p:nvPr/>
        </p:nvGrpSpPr>
        <p:grpSpPr bwMode="auto">
          <a:xfrm>
            <a:off x="179388" y="2462213"/>
            <a:ext cx="1109662" cy="1011237"/>
            <a:chOff x="113" y="2246"/>
            <a:chExt cx="699" cy="637"/>
          </a:xfrm>
        </p:grpSpPr>
        <p:sp>
          <p:nvSpPr>
            <p:cNvPr id="95337" name="Line 103"/>
            <p:cNvSpPr>
              <a:spLocks noChangeShapeType="1"/>
            </p:cNvSpPr>
            <p:nvPr/>
          </p:nvSpPr>
          <p:spPr bwMode="auto">
            <a:xfrm>
              <a:off x="630" y="2881"/>
              <a:ext cx="182" cy="0"/>
            </a:xfrm>
            <a:prstGeom prst="line">
              <a:avLst/>
            </a:prstGeom>
            <a:noFill/>
            <a:ln w="9525">
              <a:solidFill>
                <a:srgbClr val="333399"/>
              </a:solidFill>
              <a:round/>
              <a:headEnd/>
              <a:tailEnd/>
            </a:ln>
          </p:spPr>
          <p:txBody>
            <a:bodyPr wrap="none" anchor="ctr"/>
            <a:lstStyle/>
            <a:p>
              <a:endParaRPr lang="zh-CN" altLang="en-US"/>
            </a:p>
          </p:txBody>
        </p:sp>
        <p:sp>
          <p:nvSpPr>
            <p:cNvPr id="95338" name="Text Box 104"/>
            <p:cNvSpPr txBox="1">
              <a:spLocks noChangeArrowheads="1"/>
            </p:cNvSpPr>
            <p:nvPr/>
          </p:nvSpPr>
          <p:spPr bwMode="auto">
            <a:xfrm>
              <a:off x="113" y="2405"/>
              <a:ext cx="692" cy="214"/>
            </a:xfrm>
            <a:prstGeom prst="rect">
              <a:avLst/>
            </a:prstGeom>
            <a:noFill/>
            <a:ln w="9525">
              <a:noFill/>
              <a:miter lim="800000"/>
              <a:headEnd/>
              <a:tailEnd/>
            </a:ln>
          </p:spPr>
          <p:txBody>
            <a:bodyPr wrap="none">
              <a:spAutoFit/>
            </a:bodyPr>
            <a:lstStyle/>
            <a:p>
              <a:pPr>
                <a:lnSpc>
                  <a:spcPct val="90000"/>
                </a:lnSpc>
              </a:pPr>
              <a:r>
                <a:rPr kumimoji="1" lang="zh-CN" altLang="en-US">
                  <a:solidFill>
                    <a:srgbClr val="333399"/>
                  </a:solidFill>
                  <a:ea typeface="黑体" pitchFamily="2" charset="-122"/>
                </a:rPr>
                <a:t>数据传送</a:t>
              </a:r>
            </a:p>
          </p:txBody>
        </p:sp>
        <p:sp>
          <p:nvSpPr>
            <p:cNvPr id="95339" name="Line 105"/>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p:spPr>
          <p:txBody>
            <a:bodyPr wrap="none" anchor="ctr"/>
            <a:lstStyle/>
            <a:p>
              <a:endParaRPr lang="zh-CN" altLang="en-US"/>
            </a:p>
          </p:txBody>
        </p:sp>
      </p:grpSp>
      <p:sp>
        <p:nvSpPr>
          <p:cNvPr id="95263" name="Freeform 106"/>
          <p:cNvSpPr>
            <a:spLocks/>
          </p:cNvSpPr>
          <p:nvPr/>
        </p:nvSpPr>
        <p:spPr bwMode="auto">
          <a:xfrm>
            <a:off x="1306513" y="1103313"/>
            <a:ext cx="4762" cy="3821112"/>
          </a:xfrm>
          <a:custGeom>
            <a:avLst/>
            <a:gdLst>
              <a:gd name="T0" fmla="*/ 4762 w 3"/>
              <a:gd name="T1" fmla="*/ 0 h 2742"/>
              <a:gd name="T2" fmla="*/ 0 w 3"/>
              <a:gd name="T3" fmla="*/ 3821112 h 2742"/>
              <a:gd name="T4" fmla="*/ 0 60000 65536"/>
              <a:gd name="T5" fmla="*/ 0 60000 65536"/>
              <a:gd name="T6" fmla="*/ 0 w 3"/>
              <a:gd name="T7" fmla="*/ 0 h 2742"/>
              <a:gd name="T8" fmla="*/ 3 w 3"/>
              <a:gd name="T9" fmla="*/ 2742 h 2742"/>
            </a:gdLst>
            <a:ahLst/>
            <a:cxnLst>
              <a:cxn ang="T4">
                <a:pos x="T0" y="T1"/>
              </a:cxn>
              <a:cxn ang="T5">
                <a:pos x="T2" y="T3"/>
              </a:cxn>
            </a:cxnLst>
            <a:rect l="T6" t="T7" r="T8" b="T9"/>
            <a:pathLst>
              <a:path w="3" h="2742">
                <a:moveTo>
                  <a:pt x="3" y="0"/>
                </a:moveTo>
                <a:lnTo>
                  <a:pt x="0" y="2742"/>
                </a:lnTo>
              </a:path>
            </a:pathLst>
          </a:custGeom>
          <a:noFill/>
          <a:ln w="12700">
            <a:solidFill>
              <a:schemeClr val="tx1"/>
            </a:solidFill>
            <a:round/>
            <a:headEnd/>
            <a:tailEnd/>
          </a:ln>
        </p:spPr>
        <p:txBody>
          <a:bodyPr wrap="none" anchor="ctr"/>
          <a:lstStyle/>
          <a:p>
            <a:endParaRPr lang="zh-CN" altLang="en-US"/>
          </a:p>
        </p:txBody>
      </p:sp>
      <p:sp>
        <p:nvSpPr>
          <p:cNvPr id="95264" name="Freeform 107"/>
          <p:cNvSpPr>
            <a:spLocks/>
          </p:cNvSpPr>
          <p:nvPr/>
        </p:nvSpPr>
        <p:spPr bwMode="auto">
          <a:xfrm>
            <a:off x="5737225" y="1081088"/>
            <a:ext cx="4763" cy="3813175"/>
          </a:xfrm>
          <a:custGeom>
            <a:avLst/>
            <a:gdLst>
              <a:gd name="T0" fmla="*/ 4763 w 3"/>
              <a:gd name="T1" fmla="*/ 0 h 2736"/>
              <a:gd name="T2" fmla="*/ 0 w 3"/>
              <a:gd name="T3" fmla="*/ 3813175 h 2736"/>
              <a:gd name="T4" fmla="*/ 0 60000 65536"/>
              <a:gd name="T5" fmla="*/ 0 60000 65536"/>
              <a:gd name="T6" fmla="*/ 0 w 3"/>
              <a:gd name="T7" fmla="*/ 0 h 2736"/>
              <a:gd name="T8" fmla="*/ 3 w 3"/>
              <a:gd name="T9" fmla="*/ 2736 h 2736"/>
            </a:gdLst>
            <a:ahLst/>
            <a:cxnLst>
              <a:cxn ang="T4">
                <a:pos x="T0" y="T1"/>
              </a:cxn>
              <a:cxn ang="T5">
                <a:pos x="T2" y="T3"/>
              </a:cxn>
            </a:cxnLst>
            <a:rect l="T6" t="T7" r="T8" b="T9"/>
            <a:pathLst>
              <a:path w="3" h="2736">
                <a:moveTo>
                  <a:pt x="3" y="0"/>
                </a:moveTo>
                <a:lnTo>
                  <a:pt x="0" y="2736"/>
                </a:lnTo>
              </a:path>
            </a:pathLst>
          </a:custGeom>
          <a:noFill/>
          <a:ln w="12700" cap="flat" cmpd="sng">
            <a:solidFill>
              <a:schemeClr val="tx1"/>
            </a:solidFill>
            <a:prstDash val="solid"/>
            <a:round/>
            <a:headEnd type="none" w="sm" len="lg"/>
            <a:tailEnd type="none" w="sm" len="lg"/>
          </a:ln>
        </p:spPr>
        <p:txBody>
          <a:bodyPr wrap="none" anchor="ctr"/>
          <a:lstStyle/>
          <a:p>
            <a:endParaRPr lang="zh-CN" altLang="en-US"/>
          </a:p>
        </p:txBody>
      </p:sp>
      <p:sp>
        <p:nvSpPr>
          <p:cNvPr id="95265" name="Line 108"/>
          <p:cNvSpPr>
            <a:spLocks noChangeShapeType="1"/>
          </p:cNvSpPr>
          <p:nvPr/>
        </p:nvSpPr>
        <p:spPr bwMode="auto">
          <a:xfrm>
            <a:off x="8539163" y="1130300"/>
            <a:ext cx="0" cy="3813175"/>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95266" name="Line 109"/>
          <p:cNvSpPr>
            <a:spLocks noChangeShapeType="1"/>
          </p:cNvSpPr>
          <p:nvPr/>
        </p:nvSpPr>
        <p:spPr bwMode="auto">
          <a:xfrm>
            <a:off x="7961313" y="1116013"/>
            <a:ext cx="0" cy="3813175"/>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95267" name="Line 110"/>
          <p:cNvSpPr>
            <a:spLocks noChangeShapeType="1"/>
          </p:cNvSpPr>
          <p:nvPr/>
        </p:nvSpPr>
        <p:spPr bwMode="auto">
          <a:xfrm>
            <a:off x="7392988" y="1103313"/>
            <a:ext cx="0" cy="3813175"/>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95268" name="Line 111"/>
          <p:cNvSpPr>
            <a:spLocks noChangeShapeType="1"/>
          </p:cNvSpPr>
          <p:nvPr/>
        </p:nvSpPr>
        <p:spPr bwMode="auto">
          <a:xfrm>
            <a:off x="3995738" y="1081088"/>
            <a:ext cx="0" cy="3813175"/>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95269" name="Line 112"/>
          <p:cNvSpPr>
            <a:spLocks noChangeShapeType="1"/>
          </p:cNvSpPr>
          <p:nvPr/>
        </p:nvSpPr>
        <p:spPr bwMode="auto">
          <a:xfrm>
            <a:off x="4565650" y="1081088"/>
            <a:ext cx="0" cy="3813175"/>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95270" name="Line 113"/>
          <p:cNvSpPr>
            <a:spLocks noChangeShapeType="1"/>
          </p:cNvSpPr>
          <p:nvPr/>
        </p:nvSpPr>
        <p:spPr bwMode="auto">
          <a:xfrm>
            <a:off x="5159375" y="1081088"/>
            <a:ext cx="0" cy="3813175"/>
          </a:xfrm>
          <a:prstGeom prst="line">
            <a:avLst/>
          </a:prstGeom>
          <a:noFill/>
          <a:ln w="12700">
            <a:solidFill>
              <a:schemeClr val="tx1"/>
            </a:solidFill>
            <a:round/>
            <a:headEnd type="none" w="sm" len="lg"/>
            <a:tailEnd type="none" w="sm" len="lg"/>
          </a:ln>
        </p:spPr>
        <p:txBody>
          <a:bodyPr wrap="none" anchor="ctr"/>
          <a:lstStyle/>
          <a:p>
            <a:endParaRPr lang="zh-CN" altLang="en-US"/>
          </a:p>
        </p:txBody>
      </p:sp>
      <p:grpSp>
        <p:nvGrpSpPr>
          <p:cNvPr id="17" name="Group 114"/>
          <p:cNvGrpSpPr>
            <a:grpSpLocks/>
          </p:cNvGrpSpPr>
          <p:nvPr/>
        </p:nvGrpSpPr>
        <p:grpSpPr bwMode="auto">
          <a:xfrm>
            <a:off x="1296988" y="2449513"/>
            <a:ext cx="1766887" cy="1279525"/>
            <a:chOff x="817" y="2238"/>
            <a:chExt cx="1113" cy="806"/>
          </a:xfrm>
        </p:grpSpPr>
        <p:sp>
          <p:nvSpPr>
            <p:cNvPr id="95331" name="Line 115"/>
            <p:cNvSpPr>
              <a:spLocks noChangeShapeType="1"/>
            </p:cNvSpPr>
            <p:nvPr/>
          </p:nvSpPr>
          <p:spPr bwMode="auto">
            <a:xfrm>
              <a:off x="841" y="2268"/>
              <a:ext cx="1089" cy="168"/>
            </a:xfrm>
            <a:prstGeom prst="line">
              <a:avLst/>
            </a:prstGeom>
            <a:noFill/>
            <a:ln w="19050">
              <a:noFill/>
              <a:round/>
              <a:headEnd/>
              <a:tailEnd type="none" w="sm" len="med"/>
            </a:ln>
          </p:spPr>
          <p:txBody>
            <a:bodyPr wrap="none" anchor="ctr"/>
            <a:lstStyle/>
            <a:p>
              <a:endParaRPr lang="zh-CN" altLang="en-US"/>
            </a:p>
          </p:txBody>
        </p:sp>
        <p:sp>
          <p:nvSpPr>
            <p:cNvPr id="95332" name="AutoShape 116"/>
            <p:cNvSpPr>
              <a:spLocks noChangeArrowheads="1"/>
            </p:cNvSpPr>
            <p:nvPr/>
          </p:nvSpPr>
          <p:spPr bwMode="auto">
            <a:xfrm rot="5400000">
              <a:off x="976" y="2091"/>
              <a:ext cx="793" cy="1092"/>
            </a:xfrm>
            <a:prstGeom prst="parallelogram">
              <a:avLst>
                <a:gd name="adj" fmla="val 21176"/>
              </a:avLst>
            </a:prstGeom>
            <a:solidFill>
              <a:srgbClr val="DDDDDD"/>
            </a:solidFill>
            <a:ln w="9525">
              <a:noFill/>
              <a:miter lim="800000"/>
              <a:headEnd/>
              <a:tailEnd/>
            </a:ln>
          </p:spPr>
          <p:txBody>
            <a:bodyPr wrap="none" anchor="ctr"/>
            <a:lstStyle/>
            <a:p>
              <a:endParaRPr lang="zh-CN" altLang="en-US"/>
            </a:p>
          </p:txBody>
        </p:sp>
        <p:sp>
          <p:nvSpPr>
            <p:cNvPr id="95333" name="Text Box 117"/>
            <p:cNvSpPr txBox="1">
              <a:spLocks noChangeArrowheads="1"/>
            </p:cNvSpPr>
            <p:nvPr/>
          </p:nvSpPr>
          <p:spPr bwMode="auto">
            <a:xfrm>
              <a:off x="1113" y="2429"/>
              <a:ext cx="404" cy="231"/>
            </a:xfrm>
            <a:prstGeom prst="rect">
              <a:avLst/>
            </a:prstGeom>
            <a:noFill/>
            <a:ln w="9525">
              <a:noFill/>
              <a:miter lim="800000"/>
              <a:headEnd/>
              <a:tailEnd/>
            </a:ln>
          </p:spPr>
          <p:txBody>
            <a:bodyPr wrap="none">
              <a:spAutoFit/>
            </a:bodyPr>
            <a:lstStyle/>
            <a:p>
              <a:r>
                <a:rPr kumimoji="1" lang="zh-CN" altLang="en-US">
                  <a:solidFill>
                    <a:srgbClr val="333399"/>
                  </a:solidFill>
                  <a:ea typeface="黑体" pitchFamily="2" charset="-122"/>
                </a:rPr>
                <a:t>报文</a:t>
              </a:r>
            </a:p>
          </p:txBody>
        </p:sp>
        <p:sp>
          <p:nvSpPr>
            <p:cNvPr id="95334" name="AutoShape 118"/>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p:spPr>
          <p:txBody>
            <a:bodyPr wrap="none" anchor="ctr"/>
            <a:lstStyle/>
            <a:p>
              <a:endParaRPr lang="zh-CN" altLang="en-US"/>
            </a:p>
          </p:txBody>
        </p:sp>
        <p:sp>
          <p:nvSpPr>
            <p:cNvPr id="95335" name="Line 119"/>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36" name="Line 120"/>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p:spPr>
          <p:txBody>
            <a:bodyPr wrap="none" anchor="ctr"/>
            <a:lstStyle/>
            <a:p>
              <a:endParaRPr lang="zh-CN" altLang="en-US"/>
            </a:p>
          </p:txBody>
        </p:sp>
      </p:grpSp>
      <p:grpSp>
        <p:nvGrpSpPr>
          <p:cNvPr id="18" name="Group 121"/>
          <p:cNvGrpSpPr>
            <a:grpSpLocks/>
          </p:cNvGrpSpPr>
          <p:nvPr/>
        </p:nvGrpSpPr>
        <p:grpSpPr bwMode="auto">
          <a:xfrm>
            <a:off x="6804025" y="1370013"/>
            <a:ext cx="582613" cy="385762"/>
            <a:chOff x="4286" y="1558"/>
            <a:chExt cx="367" cy="243"/>
          </a:xfrm>
        </p:grpSpPr>
        <p:sp>
          <p:nvSpPr>
            <p:cNvPr id="95326" name="AutoShape 122"/>
            <p:cNvSpPr>
              <a:spLocks noChangeArrowheads="1"/>
            </p:cNvSpPr>
            <p:nvPr/>
          </p:nvSpPr>
          <p:spPr bwMode="auto">
            <a:xfrm rot="5400000">
              <a:off x="4367" y="1516"/>
              <a:ext cx="211"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95327" name="Text Box 123"/>
            <p:cNvSpPr txBox="1">
              <a:spLocks noChangeArrowheads="1"/>
            </p:cNvSpPr>
            <p:nvPr/>
          </p:nvSpPr>
          <p:spPr bwMode="auto">
            <a:xfrm rot="626605">
              <a:off x="4295" y="1558"/>
              <a:ext cx="265" cy="231"/>
            </a:xfrm>
            <a:prstGeom prst="rect">
              <a:avLst/>
            </a:prstGeom>
            <a:noFill/>
            <a:ln w="9525">
              <a:noFill/>
              <a:miter lim="800000"/>
              <a:headEnd type="none" w="sm" len="lg"/>
              <a:tailEnd type="none" w="sm" len="lg"/>
            </a:ln>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95328" name="Line 124"/>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29" name="AutoShape 125"/>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p:spPr>
          <p:txBody>
            <a:bodyPr wrap="none" anchor="ctr"/>
            <a:lstStyle/>
            <a:p>
              <a:endParaRPr lang="zh-CN" altLang="en-US"/>
            </a:p>
          </p:txBody>
        </p:sp>
        <p:sp>
          <p:nvSpPr>
            <p:cNvPr id="95330" name="Line 12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grpSp>
      <p:grpSp>
        <p:nvGrpSpPr>
          <p:cNvPr id="19" name="Group 127"/>
          <p:cNvGrpSpPr>
            <a:grpSpLocks/>
          </p:cNvGrpSpPr>
          <p:nvPr/>
        </p:nvGrpSpPr>
        <p:grpSpPr bwMode="auto">
          <a:xfrm>
            <a:off x="6811963" y="1076325"/>
            <a:ext cx="581025" cy="395288"/>
            <a:chOff x="4291" y="1373"/>
            <a:chExt cx="366" cy="249"/>
          </a:xfrm>
        </p:grpSpPr>
        <p:sp>
          <p:nvSpPr>
            <p:cNvPr id="95321" name="AutoShape 128"/>
            <p:cNvSpPr>
              <a:spLocks noChangeArrowheads="1"/>
            </p:cNvSpPr>
            <p:nvPr/>
          </p:nvSpPr>
          <p:spPr bwMode="auto">
            <a:xfrm rot="5400000">
              <a:off x="4371" y="1337"/>
              <a:ext cx="211"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95322" name="Text Box 129"/>
            <p:cNvSpPr txBox="1">
              <a:spLocks noChangeArrowheads="1"/>
            </p:cNvSpPr>
            <p:nvPr/>
          </p:nvSpPr>
          <p:spPr bwMode="auto">
            <a:xfrm rot="626605">
              <a:off x="4294" y="1373"/>
              <a:ext cx="265" cy="231"/>
            </a:xfrm>
            <a:prstGeom prst="rect">
              <a:avLst/>
            </a:prstGeom>
            <a:noFill/>
            <a:ln w="9525">
              <a:noFill/>
              <a:miter lim="800000"/>
              <a:headEnd type="none" w="sm" len="lg"/>
              <a:tailEnd type="none" w="sm" len="lg"/>
            </a:ln>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95323" name="Line 130"/>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24" name="Line 131"/>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95325" name="AutoShape 132"/>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p:spPr>
          <p:txBody>
            <a:bodyPr wrap="none" anchor="ctr"/>
            <a:lstStyle/>
            <a:p>
              <a:endParaRPr lang="zh-CN" altLang="en-US"/>
            </a:p>
          </p:txBody>
        </p:sp>
      </p:grpSp>
      <p:sp>
        <p:nvSpPr>
          <p:cNvPr id="95274" name="Line 133"/>
          <p:cNvSpPr>
            <a:spLocks noChangeShapeType="1"/>
          </p:cNvSpPr>
          <p:nvPr/>
        </p:nvSpPr>
        <p:spPr bwMode="auto">
          <a:xfrm>
            <a:off x="6808788" y="1090613"/>
            <a:ext cx="0" cy="3813175"/>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377990" name="Line 134"/>
          <p:cNvSpPr>
            <a:spLocks noChangeShapeType="1"/>
          </p:cNvSpPr>
          <p:nvPr/>
        </p:nvSpPr>
        <p:spPr bwMode="auto">
          <a:xfrm>
            <a:off x="1306513" y="3556000"/>
            <a:ext cx="576262" cy="95250"/>
          </a:xfrm>
          <a:prstGeom prst="line">
            <a:avLst/>
          </a:prstGeom>
          <a:noFill/>
          <a:ln w="19050">
            <a:solidFill>
              <a:srgbClr val="333399"/>
            </a:solidFill>
            <a:round/>
            <a:headEnd/>
            <a:tailEnd type="triangle" w="sm" len="med"/>
          </a:ln>
        </p:spPr>
        <p:txBody>
          <a:bodyPr wrap="none" anchor="ctr"/>
          <a:lstStyle/>
          <a:p>
            <a:endParaRPr lang="zh-CN" altLang="en-US"/>
          </a:p>
        </p:txBody>
      </p:sp>
      <p:sp>
        <p:nvSpPr>
          <p:cNvPr id="377991" name="Line 135"/>
          <p:cNvSpPr>
            <a:spLocks noChangeShapeType="1"/>
          </p:cNvSpPr>
          <p:nvPr/>
        </p:nvSpPr>
        <p:spPr bwMode="auto">
          <a:xfrm>
            <a:off x="1892300" y="3736975"/>
            <a:ext cx="566738" cy="95250"/>
          </a:xfrm>
          <a:prstGeom prst="line">
            <a:avLst/>
          </a:prstGeom>
          <a:noFill/>
          <a:ln w="19050">
            <a:solidFill>
              <a:srgbClr val="333399"/>
            </a:solidFill>
            <a:round/>
            <a:headEnd/>
            <a:tailEnd type="triangle" w="sm" len="med"/>
          </a:ln>
        </p:spPr>
        <p:txBody>
          <a:bodyPr wrap="none" anchor="ctr"/>
          <a:lstStyle/>
          <a:p>
            <a:endParaRPr lang="zh-CN" altLang="en-US"/>
          </a:p>
        </p:txBody>
      </p:sp>
      <p:sp>
        <p:nvSpPr>
          <p:cNvPr id="377992" name="Line 136"/>
          <p:cNvSpPr>
            <a:spLocks noChangeShapeType="1"/>
          </p:cNvSpPr>
          <p:nvPr/>
        </p:nvSpPr>
        <p:spPr bwMode="auto">
          <a:xfrm>
            <a:off x="2459038" y="3927475"/>
            <a:ext cx="574675" cy="85725"/>
          </a:xfrm>
          <a:prstGeom prst="line">
            <a:avLst/>
          </a:prstGeom>
          <a:noFill/>
          <a:ln w="19050">
            <a:solidFill>
              <a:srgbClr val="333399"/>
            </a:solidFill>
            <a:round/>
            <a:headEnd/>
            <a:tailEnd type="triangle" w="sm" len="med"/>
          </a:ln>
        </p:spPr>
        <p:txBody>
          <a:bodyPr wrap="none" anchor="ctr"/>
          <a:lstStyle/>
          <a:p>
            <a:endParaRPr lang="zh-CN" altLang="en-US"/>
          </a:p>
        </p:txBody>
      </p:sp>
      <p:grpSp>
        <p:nvGrpSpPr>
          <p:cNvPr id="20" name="Group 137"/>
          <p:cNvGrpSpPr>
            <a:grpSpLocks/>
          </p:cNvGrpSpPr>
          <p:nvPr/>
        </p:nvGrpSpPr>
        <p:grpSpPr bwMode="auto">
          <a:xfrm>
            <a:off x="179388" y="3451225"/>
            <a:ext cx="1098550" cy="592138"/>
            <a:chOff x="113" y="2869"/>
            <a:chExt cx="692" cy="373"/>
          </a:xfrm>
        </p:grpSpPr>
        <p:sp>
          <p:nvSpPr>
            <p:cNvPr id="95318" name="Line 138"/>
            <p:cNvSpPr>
              <a:spLocks noChangeShapeType="1"/>
            </p:cNvSpPr>
            <p:nvPr/>
          </p:nvSpPr>
          <p:spPr bwMode="auto">
            <a:xfrm>
              <a:off x="615" y="3241"/>
              <a:ext cx="182" cy="0"/>
            </a:xfrm>
            <a:prstGeom prst="line">
              <a:avLst/>
            </a:prstGeom>
            <a:noFill/>
            <a:ln w="9525">
              <a:solidFill>
                <a:srgbClr val="333399"/>
              </a:solidFill>
              <a:round/>
              <a:headEnd/>
              <a:tailEnd/>
            </a:ln>
          </p:spPr>
          <p:txBody>
            <a:bodyPr wrap="none" anchor="ctr"/>
            <a:lstStyle/>
            <a:p>
              <a:endParaRPr lang="zh-CN" altLang="en-US"/>
            </a:p>
          </p:txBody>
        </p:sp>
        <p:sp>
          <p:nvSpPr>
            <p:cNvPr id="95319" name="Line 139"/>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p:spPr>
          <p:txBody>
            <a:bodyPr wrap="none" anchor="ctr"/>
            <a:lstStyle/>
            <a:p>
              <a:endParaRPr lang="zh-CN" altLang="en-US"/>
            </a:p>
          </p:txBody>
        </p:sp>
        <p:sp>
          <p:nvSpPr>
            <p:cNvPr id="95320" name="Text Box 140"/>
            <p:cNvSpPr txBox="1">
              <a:spLocks noChangeArrowheads="1"/>
            </p:cNvSpPr>
            <p:nvPr/>
          </p:nvSpPr>
          <p:spPr bwMode="auto">
            <a:xfrm>
              <a:off x="113" y="2933"/>
              <a:ext cx="692" cy="214"/>
            </a:xfrm>
            <a:prstGeom prst="rect">
              <a:avLst/>
            </a:prstGeom>
            <a:noFill/>
            <a:ln w="9525">
              <a:noFill/>
              <a:miter lim="800000"/>
              <a:headEnd/>
              <a:tailEnd/>
            </a:ln>
          </p:spPr>
          <p:txBody>
            <a:bodyPr wrap="none">
              <a:spAutoFit/>
            </a:bodyPr>
            <a:lstStyle/>
            <a:p>
              <a:pPr>
                <a:lnSpc>
                  <a:spcPct val="90000"/>
                </a:lnSpc>
              </a:pPr>
              <a:r>
                <a:rPr kumimoji="1" lang="zh-CN" altLang="en-US">
                  <a:solidFill>
                    <a:srgbClr val="333399"/>
                  </a:solidFill>
                  <a:ea typeface="黑体" pitchFamily="2" charset="-122"/>
                </a:rPr>
                <a:t>连接释放</a:t>
              </a:r>
            </a:p>
          </p:txBody>
        </p:sp>
      </p:grpSp>
      <p:sp>
        <p:nvSpPr>
          <p:cNvPr id="95279" name="Freeform 141"/>
          <p:cNvSpPr>
            <a:spLocks/>
          </p:cNvSpPr>
          <p:nvPr/>
        </p:nvSpPr>
        <p:spPr bwMode="auto">
          <a:xfrm>
            <a:off x="3040063" y="1125538"/>
            <a:ext cx="4762" cy="3813175"/>
          </a:xfrm>
          <a:custGeom>
            <a:avLst/>
            <a:gdLst>
              <a:gd name="T0" fmla="*/ 4762 w 3"/>
              <a:gd name="T1" fmla="*/ 0 h 2736"/>
              <a:gd name="T2" fmla="*/ 0 w 3"/>
              <a:gd name="T3" fmla="*/ 3813175 h 2736"/>
              <a:gd name="T4" fmla="*/ 0 60000 65536"/>
              <a:gd name="T5" fmla="*/ 0 60000 65536"/>
              <a:gd name="T6" fmla="*/ 0 w 3"/>
              <a:gd name="T7" fmla="*/ 0 h 2736"/>
              <a:gd name="T8" fmla="*/ 3 w 3"/>
              <a:gd name="T9" fmla="*/ 2736 h 2736"/>
            </a:gdLst>
            <a:ahLst/>
            <a:cxnLst>
              <a:cxn ang="T4">
                <a:pos x="T0" y="T1"/>
              </a:cxn>
              <a:cxn ang="T5">
                <a:pos x="T2" y="T3"/>
              </a:cxn>
            </a:cxnLst>
            <a:rect l="T6" t="T7" r="T8" b="T9"/>
            <a:pathLst>
              <a:path w="3" h="2736">
                <a:moveTo>
                  <a:pt x="3" y="0"/>
                </a:moveTo>
                <a:lnTo>
                  <a:pt x="0" y="2736"/>
                </a:lnTo>
              </a:path>
            </a:pathLst>
          </a:custGeom>
          <a:noFill/>
          <a:ln w="12700" cap="flat" cmpd="sng">
            <a:solidFill>
              <a:schemeClr val="tx1"/>
            </a:solidFill>
            <a:prstDash val="solid"/>
            <a:round/>
            <a:headEnd type="none" w="sm" len="lg"/>
            <a:tailEnd type="none" w="sm" len="lg"/>
          </a:ln>
        </p:spPr>
        <p:txBody>
          <a:bodyPr wrap="none" anchor="ctr"/>
          <a:lstStyle/>
          <a:p>
            <a:endParaRPr lang="zh-CN" altLang="en-US"/>
          </a:p>
        </p:txBody>
      </p:sp>
      <p:sp>
        <p:nvSpPr>
          <p:cNvPr id="95280" name="AutoShape 142"/>
          <p:cNvSpPr>
            <a:spLocks noChangeArrowheads="1"/>
          </p:cNvSpPr>
          <p:nvPr/>
        </p:nvSpPr>
        <p:spPr bwMode="auto">
          <a:xfrm>
            <a:off x="71438" y="5365750"/>
            <a:ext cx="8843962" cy="1447800"/>
          </a:xfrm>
          <a:prstGeom prst="roundRect">
            <a:avLst>
              <a:gd name="adj" fmla="val 16667"/>
            </a:avLst>
          </a:prstGeom>
          <a:noFill/>
          <a:ln w="9525">
            <a:solidFill>
              <a:schemeClr val="tx1"/>
            </a:solidFill>
            <a:round/>
            <a:headEnd type="none" w="sm" len="lg"/>
            <a:tailEnd type="none" w="sm" len="lg"/>
          </a:ln>
        </p:spPr>
        <p:txBody>
          <a:bodyPr wrap="none" anchor="ctr"/>
          <a:lstStyle/>
          <a:p>
            <a:endParaRPr lang="zh-CN" altLang="en-US"/>
          </a:p>
        </p:txBody>
      </p:sp>
      <p:sp>
        <p:nvSpPr>
          <p:cNvPr id="95281" name="Line 143"/>
          <p:cNvSpPr>
            <a:spLocks noChangeShapeType="1"/>
          </p:cNvSpPr>
          <p:nvPr/>
        </p:nvSpPr>
        <p:spPr bwMode="auto">
          <a:xfrm>
            <a:off x="6781800" y="6203950"/>
            <a:ext cx="1676400" cy="0"/>
          </a:xfrm>
          <a:prstGeom prst="line">
            <a:avLst/>
          </a:prstGeom>
          <a:noFill/>
          <a:ln w="9525">
            <a:solidFill>
              <a:schemeClr val="tx1"/>
            </a:solidFill>
            <a:round/>
            <a:headEnd type="none" w="sm" len="lg"/>
            <a:tailEnd type="none" w="sm" len="lg"/>
          </a:ln>
        </p:spPr>
        <p:txBody>
          <a:bodyPr/>
          <a:lstStyle/>
          <a:p>
            <a:endParaRPr lang="zh-CN" altLang="en-US"/>
          </a:p>
        </p:txBody>
      </p:sp>
      <p:sp>
        <p:nvSpPr>
          <p:cNvPr id="95282" name="Line 144"/>
          <p:cNvSpPr>
            <a:spLocks noChangeShapeType="1"/>
          </p:cNvSpPr>
          <p:nvPr/>
        </p:nvSpPr>
        <p:spPr bwMode="auto">
          <a:xfrm>
            <a:off x="3962400" y="6203950"/>
            <a:ext cx="1676400" cy="0"/>
          </a:xfrm>
          <a:prstGeom prst="line">
            <a:avLst/>
          </a:prstGeom>
          <a:noFill/>
          <a:ln w="9525">
            <a:solidFill>
              <a:schemeClr val="tx1"/>
            </a:solidFill>
            <a:round/>
            <a:headEnd type="none" w="sm" len="lg"/>
            <a:tailEnd type="none" w="sm" len="lg"/>
          </a:ln>
        </p:spPr>
        <p:txBody>
          <a:bodyPr/>
          <a:lstStyle/>
          <a:p>
            <a:endParaRPr lang="zh-CN" altLang="en-US"/>
          </a:p>
        </p:txBody>
      </p:sp>
      <p:sp>
        <p:nvSpPr>
          <p:cNvPr id="95283" name="Line 145"/>
          <p:cNvSpPr>
            <a:spLocks noChangeShapeType="1"/>
          </p:cNvSpPr>
          <p:nvPr/>
        </p:nvSpPr>
        <p:spPr bwMode="auto">
          <a:xfrm>
            <a:off x="1295400" y="6203950"/>
            <a:ext cx="1676400" cy="0"/>
          </a:xfrm>
          <a:prstGeom prst="line">
            <a:avLst/>
          </a:prstGeom>
          <a:noFill/>
          <a:ln w="9525">
            <a:solidFill>
              <a:schemeClr val="tx1"/>
            </a:solidFill>
            <a:round/>
            <a:headEnd type="none" w="sm" len="lg"/>
            <a:tailEnd type="none" w="sm" len="lg"/>
          </a:ln>
        </p:spPr>
        <p:txBody>
          <a:bodyPr/>
          <a:lstStyle/>
          <a:p>
            <a:endParaRPr lang="zh-CN" altLang="en-US"/>
          </a:p>
        </p:txBody>
      </p:sp>
      <p:grpSp>
        <p:nvGrpSpPr>
          <p:cNvPr id="21" name="Group 146"/>
          <p:cNvGrpSpPr>
            <a:grpSpLocks/>
          </p:cNvGrpSpPr>
          <p:nvPr/>
        </p:nvGrpSpPr>
        <p:grpSpPr bwMode="auto">
          <a:xfrm>
            <a:off x="1219200" y="6051550"/>
            <a:ext cx="1905000" cy="228600"/>
            <a:chOff x="768" y="2544"/>
            <a:chExt cx="1200" cy="144"/>
          </a:xfrm>
        </p:grpSpPr>
        <p:sp>
          <p:nvSpPr>
            <p:cNvPr id="95314" name="AutoShape 147"/>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endParaRPr lang="zh-CN" altLang="en-US"/>
            </a:p>
          </p:txBody>
        </p:sp>
        <p:sp>
          <p:nvSpPr>
            <p:cNvPr id="95315" name="AutoShape 148"/>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endParaRPr lang="zh-CN" altLang="en-US"/>
            </a:p>
          </p:txBody>
        </p:sp>
        <p:sp>
          <p:nvSpPr>
            <p:cNvPr id="95316" name="AutoShape 149"/>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endParaRPr lang="zh-CN" altLang="en-US"/>
            </a:p>
          </p:txBody>
        </p:sp>
        <p:sp>
          <p:nvSpPr>
            <p:cNvPr id="95317" name="AutoShape 150"/>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endParaRPr lang="zh-CN" altLang="en-US"/>
            </a:p>
          </p:txBody>
        </p:sp>
      </p:grpSp>
      <p:grpSp>
        <p:nvGrpSpPr>
          <p:cNvPr id="22" name="Group 151"/>
          <p:cNvGrpSpPr>
            <a:grpSpLocks/>
          </p:cNvGrpSpPr>
          <p:nvPr/>
        </p:nvGrpSpPr>
        <p:grpSpPr bwMode="auto">
          <a:xfrm>
            <a:off x="3886200" y="6051550"/>
            <a:ext cx="1905000" cy="228600"/>
            <a:chOff x="768" y="2544"/>
            <a:chExt cx="1200" cy="144"/>
          </a:xfrm>
        </p:grpSpPr>
        <p:sp>
          <p:nvSpPr>
            <p:cNvPr id="95310" name="AutoShape 152"/>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endParaRPr lang="zh-CN" altLang="en-US"/>
            </a:p>
          </p:txBody>
        </p:sp>
        <p:sp>
          <p:nvSpPr>
            <p:cNvPr id="95311" name="AutoShape 153"/>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endParaRPr lang="zh-CN" altLang="en-US"/>
            </a:p>
          </p:txBody>
        </p:sp>
        <p:sp>
          <p:nvSpPr>
            <p:cNvPr id="95312" name="AutoShape 154"/>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endParaRPr lang="zh-CN" altLang="en-US"/>
            </a:p>
          </p:txBody>
        </p:sp>
        <p:sp>
          <p:nvSpPr>
            <p:cNvPr id="95313" name="AutoShape 155"/>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endParaRPr lang="zh-CN" altLang="en-US"/>
            </a:p>
          </p:txBody>
        </p:sp>
      </p:grpSp>
      <p:grpSp>
        <p:nvGrpSpPr>
          <p:cNvPr id="23" name="Group 156"/>
          <p:cNvGrpSpPr>
            <a:grpSpLocks/>
          </p:cNvGrpSpPr>
          <p:nvPr/>
        </p:nvGrpSpPr>
        <p:grpSpPr bwMode="auto">
          <a:xfrm>
            <a:off x="6705600" y="6051550"/>
            <a:ext cx="1905000" cy="228600"/>
            <a:chOff x="768" y="2544"/>
            <a:chExt cx="1200" cy="144"/>
          </a:xfrm>
        </p:grpSpPr>
        <p:sp>
          <p:nvSpPr>
            <p:cNvPr id="95306" name="AutoShape 157"/>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endParaRPr lang="zh-CN" altLang="en-US"/>
            </a:p>
          </p:txBody>
        </p:sp>
        <p:sp>
          <p:nvSpPr>
            <p:cNvPr id="95307" name="AutoShape 158"/>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endParaRPr lang="zh-CN" altLang="en-US"/>
            </a:p>
          </p:txBody>
        </p:sp>
        <p:sp>
          <p:nvSpPr>
            <p:cNvPr id="95308" name="AutoShape 159"/>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endParaRPr lang="zh-CN" altLang="en-US"/>
            </a:p>
          </p:txBody>
        </p:sp>
        <p:sp>
          <p:nvSpPr>
            <p:cNvPr id="95309" name="AutoShape 160"/>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endParaRPr lang="zh-CN" altLang="en-US"/>
            </a:p>
          </p:txBody>
        </p:sp>
      </p:grpSp>
      <p:sp>
        <p:nvSpPr>
          <p:cNvPr id="95287" name="AutoShape 161"/>
          <p:cNvSpPr>
            <a:spLocks noChangeArrowheads="1"/>
          </p:cNvSpPr>
          <p:nvPr/>
        </p:nvSpPr>
        <p:spPr bwMode="auto">
          <a:xfrm>
            <a:off x="3886200" y="5670550"/>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p:spPr>
        <p:txBody>
          <a:bodyPr wrap="none" anchor="ctr"/>
          <a:lstStyle/>
          <a:p>
            <a:endParaRPr lang="zh-CN" altLang="en-US"/>
          </a:p>
        </p:txBody>
      </p:sp>
      <p:sp>
        <p:nvSpPr>
          <p:cNvPr id="95288" name="AutoShape 162"/>
          <p:cNvSpPr>
            <a:spLocks noChangeArrowheads="1"/>
          </p:cNvSpPr>
          <p:nvPr/>
        </p:nvSpPr>
        <p:spPr bwMode="auto">
          <a:xfrm>
            <a:off x="4533900" y="5670550"/>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p:spPr>
        <p:txBody>
          <a:bodyPr wrap="none" anchor="ctr"/>
          <a:lstStyle/>
          <a:p>
            <a:endParaRPr lang="zh-CN" altLang="en-US"/>
          </a:p>
        </p:txBody>
      </p:sp>
      <p:sp>
        <p:nvSpPr>
          <p:cNvPr id="95289" name="AutoShape 163"/>
          <p:cNvSpPr>
            <a:spLocks noChangeArrowheads="1"/>
          </p:cNvSpPr>
          <p:nvPr/>
        </p:nvSpPr>
        <p:spPr bwMode="auto">
          <a:xfrm>
            <a:off x="5181600" y="5670550"/>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p:spPr>
        <p:txBody>
          <a:bodyPr wrap="none" anchor="ctr"/>
          <a:lstStyle/>
          <a:p>
            <a:endParaRPr lang="zh-CN" altLang="en-US"/>
          </a:p>
        </p:txBody>
      </p:sp>
      <p:sp>
        <p:nvSpPr>
          <p:cNvPr id="95290" name="AutoShape 164"/>
          <p:cNvSpPr>
            <a:spLocks noChangeArrowheads="1"/>
          </p:cNvSpPr>
          <p:nvPr/>
        </p:nvSpPr>
        <p:spPr bwMode="auto">
          <a:xfrm>
            <a:off x="1295400" y="5746750"/>
            <a:ext cx="190500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p:spPr>
        <p:txBody>
          <a:bodyPr wrap="none" anchor="ctr"/>
          <a:lstStyle/>
          <a:p>
            <a:endParaRPr lang="zh-CN" altLang="en-US"/>
          </a:p>
        </p:txBody>
      </p:sp>
      <p:sp>
        <p:nvSpPr>
          <p:cNvPr id="95291" name="AutoShape 165"/>
          <p:cNvSpPr>
            <a:spLocks noChangeArrowheads="1"/>
          </p:cNvSpPr>
          <p:nvPr/>
        </p:nvSpPr>
        <p:spPr bwMode="auto">
          <a:xfrm>
            <a:off x="6705600"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p:spPr>
        <p:txBody>
          <a:bodyPr wrap="none" anchor="ctr"/>
          <a:lstStyle/>
          <a:p>
            <a:endParaRPr lang="zh-CN" altLang="en-US"/>
          </a:p>
        </p:txBody>
      </p:sp>
      <p:sp>
        <p:nvSpPr>
          <p:cNvPr id="95292" name="AutoShape 166"/>
          <p:cNvSpPr>
            <a:spLocks noChangeArrowheads="1"/>
          </p:cNvSpPr>
          <p:nvPr/>
        </p:nvSpPr>
        <p:spPr bwMode="auto">
          <a:xfrm>
            <a:off x="7315200"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p:spPr>
        <p:txBody>
          <a:bodyPr wrap="none" anchor="ctr"/>
          <a:lstStyle/>
          <a:p>
            <a:endParaRPr lang="zh-CN" altLang="en-US"/>
          </a:p>
        </p:txBody>
      </p:sp>
      <p:sp>
        <p:nvSpPr>
          <p:cNvPr id="95293" name="AutoShape 167"/>
          <p:cNvSpPr>
            <a:spLocks noChangeArrowheads="1"/>
          </p:cNvSpPr>
          <p:nvPr/>
        </p:nvSpPr>
        <p:spPr bwMode="auto">
          <a:xfrm>
            <a:off x="7924800"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p:spPr>
        <p:txBody>
          <a:bodyPr wrap="none" anchor="ctr"/>
          <a:lstStyle/>
          <a:p>
            <a:endParaRPr lang="zh-CN" altLang="en-US"/>
          </a:p>
        </p:txBody>
      </p:sp>
      <p:sp>
        <p:nvSpPr>
          <p:cNvPr id="95294" name="Text Box 168"/>
          <p:cNvSpPr txBox="1">
            <a:spLocks noChangeArrowheads="1"/>
          </p:cNvSpPr>
          <p:nvPr/>
        </p:nvSpPr>
        <p:spPr bwMode="auto">
          <a:xfrm>
            <a:off x="101600" y="5721350"/>
            <a:ext cx="1098550" cy="587375"/>
          </a:xfrm>
          <a:prstGeom prst="rect">
            <a:avLst/>
          </a:prstGeom>
          <a:noFill/>
          <a:ln w="9525">
            <a:noFill/>
            <a:miter lim="800000"/>
            <a:headEnd/>
            <a:tailEnd/>
          </a:ln>
        </p:spPr>
        <p:txBody>
          <a:bodyPr wrap="none">
            <a:spAutoFit/>
          </a:bodyPr>
          <a:lstStyle/>
          <a:p>
            <a:pPr algn="ctr">
              <a:lnSpc>
                <a:spcPct val="90000"/>
              </a:lnSpc>
            </a:pPr>
            <a:r>
              <a:rPr kumimoji="1" lang="zh-CN" altLang="en-US">
                <a:solidFill>
                  <a:schemeClr val="folHlink"/>
                </a:solidFill>
                <a:latin typeface="Times New Roman" pitchFamily="18" charset="0"/>
              </a:rPr>
              <a:t>数据传送</a:t>
            </a:r>
          </a:p>
          <a:p>
            <a:pPr algn="ctr">
              <a:lnSpc>
                <a:spcPct val="90000"/>
              </a:lnSpc>
            </a:pPr>
            <a:r>
              <a:rPr kumimoji="1" lang="zh-CN" altLang="en-US">
                <a:solidFill>
                  <a:schemeClr val="folHlink"/>
                </a:solidFill>
                <a:latin typeface="Times New Roman" pitchFamily="18" charset="0"/>
              </a:rPr>
              <a:t>的特点</a:t>
            </a:r>
          </a:p>
        </p:txBody>
      </p:sp>
      <p:sp>
        <p:nvSpPr>
          <p:cNvPr id="95295" name="Text Box 169"/>
          <p:cNvSpPr txBox="1">
            <a:spLocks noChangeArrowheads="1"/>
          </p:cNvSpPr>
          <p:nvPr/>
        </p:nvSpPr>
        <p:spPr bwMode="auto">
          <a:xfrm>
            <a:off x="1258888" y="5465763"/>
            <a:ext cx="1784350" cy="339725"/>
          </a:xfrm>
          <a:prstGeom prst="rect">
            <a:avLst/>
          </a:prstGeom>
          <a:noFill/>
          <a:ln w="9525">
            <a:noFill/>
            <a:miter lim="800000"/>
            <a:headEnd/>
            <a:tailEnd/>
          </a:ln>
        </p:spPr>
        <p:txBody>
          <a:bodyPr wrap="none">
            <a:spAutoFit/>
          </a:bodyPr>
          <a:lstStyle/>
          <a:p>
            <a:pPr>
              <a:lnSpc>
                <a:spcPct val="90000"/>
              </a:lnSpc>
            </a:pPr>
            <a:r>
              <a:rPr kumimoji="1" lang="zh-CN" altLang="en-US">
                <a:solidFill>
                  <a:schemeClr val="folHlink"/>
                </a:solidFill>
                <a:latin typeface="Times New Roman" pitchFamily="18" charset="0"/>
              </a:rPr>
              <a:t>比特流直达终点</a:t>
            </a:r>
          </a:p>
        </p:txBody>
      </p:sp>
      <p:sp>
        <p:nvSpPr>
          <p:cNvPr id="95296" name="Text Box 170"/>
          <p:cNvSpPr txBox="1">
            <a:spLocks noChangeArrowheads="1"/>
          </p:cNvSpPr>
          <p:nvPr/>
        </p:nvSpPr>
        <p:spPr bwMode="auto">
          <a:xfrm>
            <a:off x="3886200" y="5341938"/>
            <a:ext cx="641350" cy="339725"/>
          </a:xfrm>
          <a:prstGeom prst="rect">
            <a:avLst/>
          </a:prstGeom>
          <a:noFill/>
          <a:ln w="9525">
            <a:noFill/>
            <a:miter lim="800000"/>
            <a:headEnd/>
            <a:tailEnd/>
          </a:ln>
        </p:spPr>
        <p:txBody>
          <a:bodyPr wrap="none">
            <a:spAutoFit/>
          </a:bodyPr>
          <a:lstStyle/>
          <a:p>
            <a:pPr>
              <a:lnSpc>
                <a:spcPct val="90000"/>
              </a:lnSpc>
            </a:pPr>
            <a:r>
              <a:rPr kumimoji="1" lang="zh-CN" altLang="en-US">
                <a:solidFill>
                  <a:schemeClr val="folHlink"/>
                </a:solidFill>
                <a:latin typeface="Times New Roman" pitchFamily="18" charset="0"/>
              </a:rPr>
              <a:t>报文</a:t>
            </a:r>
          </a:p>
        </p:txBody>
      </p:sp>
      <p:sp>
        <p:nvSpPr>
          <p:cNvPr id="95297" name="Text Box 171"/>
          <p:cNvSpPr txBox="1">
            <a:spLocks noChangeArrowheads="1"/>
          </p:cNvSpPr>
          <p:nvPr/>
        </p:nvSpPr>
        <p:spPr bwMode="auto">
          <a:xfrm>
            <a:off x="4543425" y="5341938"/>
            <a:ext cx="641350" cy="339725"/>
          </a:xfrm>
          <a:prstGeom prst="rect">
            <a:avLst/>
          </a:prstGeom>
          <a:noFill/>
          <a:ln w="9525">
            <a:noFill/>
            <a:miter lim="800000"/>
            <a:headEnd/>
            <a:tailEnd/>
          </a:ln>
        </p:spPr>
        <p:txBody>
          <a:bodyPr wrap="none">
            <a:spAutoFit/>
          </a:bodyPr>
          <a:lstStyle/>
          <a:p>
            <a:pPr>
              <a:lnSpc>
                <a:spcPct val="90000"/>
              </a:lnSpc>
            </a:pPr>
            <a:r>
              <a:rPr kumimoji="1" lang="zh-CN" altLang="en-US">
                <a:solidFill>
                  <a:schemeClr val="folHlink"/>
                </a:solidFill>
                <a:latin typeface="Times New Roman" pitchFamily="18" charset="0"/>
              </a:rPr>
              <a:t>报文</a:t>
            </a:r>
          </a:p>
        </p:txBody>
      </p:sp>
      <p:sp>
        <p:nvSpPr>
          <p:cNvPr id="95298" name="Text Box 172"/>
          <p:cNvSpPr txBox="1">
            <a:spLocks noChangeArrowheads="1"/>
          </p:cNvSpPr>
          <p:nvPr/>
        </p:nvSpPr>
        <p:spPr bwMode="auto">
          <a:xfrm>
            <a:off x="5200650" y="5341938"/>
            <a:ext cx="641350" cy="339725"/>
          </a:xfrm>
          <a:prstGeom prst="rect">
            <a:avLst/>
          </a:prstGeom>
          <a:noFill/>
          <a:ln w="9525">
            <a:noFill/>
            <a:miter lim="800000"/>
            <a:headEnd/>
            <a:tailEnd/>
          </a:ln>
        </p:spPr>
        <p:txBody>
          <a:bodyPr wrap="none">
            <a:spAutoFit/>
          </a:bodyPr>
          <a:lstStyle/>
          <a:p>
            <a:pPr>
              <a:lnSpc>
                <a:spcPct val="90000"/>
              </a:lnSpc>
            </a:pPr>
            <a:r>
              <a:rPr kumimoji="1" lang="zh-CN" altLang="en-US">
                <a:solidFill>
                  <a:schemeClr val="folHlink"/>
                </a:solidFill>
                <a:latin typeface="Times New Roman" pitchFamily="18" charset="0"/>
              </a:rPr>
              <a:t>报文</a:t>
            </a:r>
          </a:p>
        </p:txBody>
      </p:sp>
      <p:sp>
        <p:nvSpPr>
          <p:cNvPr id="95299" name="Text Box 173"/>
          <p:cNvSpPr txBox="1">
            <a:spLocks noChangeArrowheads="1"/>
          </p:cNvSpPr>
          <p:nvPr/>
        </p:nvSpPr>
        <p:spPr bwMode="auto">
          <a:xfrm>
            <a:off x="6705600" y="5341938"/>
            <a:ext cx="641350" cy="339725"/>
          </a:xfrm>
          <a:prstGeom prst="rect">
            <a:avLst/>
          </a:prstGeom>
          <a:noFill/>
          <a:ln w="9525">
            <a:noFill/>
            <a:miter lim="800000"/>
            <a:headEnd/>
            <a:tailEnd/>
          </a:ln>
        </p:spPr>
        <p:txBody>
          <a:bodyPr wrap="none">
            <a:spAutoFit/>
          </a:bodyPr>
          <a:lstStyle/>
          <a:p>
            <a:pPr>
              <a:lnSpc>
                <a:spcPct val="90000"/>
              </a:lnSpc>
            </a:pPr>
            <a:r>
              <a:rPr kumimoji="1" lang="zh-CN" altLang="en-US">
                <a:solidFill>
                  <a:schemeClr val="folHlink"/>
                </a:solidFill>
                <a:latin typeface="Times New Roman" pitchFamily="18" charset="0"/>
              </a:rPr>
              <a:t>分组</a:t>
            </a:r>
          </a:p>
        </p:txBody>
      </p:sp>
      <p:sp>
        <p:nvSpPr>
          <p:cNvPr id="95300" name="Text Box 174"/>
          <p:cNvSpPr txBox="1">
            <a:spLocks noChangeArrowheads="1"/>
          </p:cNvSpPr>
          <p:nvPr/>
        </p:nvSpPr>
        <p:spPr bwMode="auto">
          <a:xfrm>
            <a:off x="7324725" y="5341938"/>
            <a:ext cx="641350" cy="339725"/>
          </a:xfrm>
          <a:prstGeom prst="rect">
            <a:avLst/>
          </a:prstGeom>
          <a:noFill/>
          <a:ln w="9525">
            <a:noFill/>
            <a:miter lim="800000"/>
            <a:headEnd/>
            <a:tailEnd/>
          </a:ln>
        </p:spPr>
        <p:txBody>
          <a:bodyPr wrap="none">
            <a:spAutoFit/>
          </a:bodyPr>
          <a:lstStyle/>
          <a:p>
            <a:pPr>
              <a:lnSpc>
                <a:spcPct val="90000"/>
              </a:lnSpc>
            </a:pPr>
            <a:r>
              <a:rPr kumimoji="1" lang="zh-CN" altLang="en-US">
                <a:solidFill>
                  <a:schemeClr val="folHlink"/>
                </a:solidFill>
                <a:latin typeface="Times New Roman" pitchFamily="18" charset="0"/>
              </a:rPr>
              <a:t>分组</a:t>
            </a:r>
          </a:p>
        </p:txBody>
      </p:sp>
      <p:sp>
        <p:nvSpPr>
          <p:cNvPr id="95301" name="Text Box 175"/>
          <p:cNvSpPr txBox="1">
            <a:spLocks noChangeArrowheads="1"/>
          </p:cNvSpPr>
          <p:nvPr/>
        </p:nvSpPr>
        <p:spPr bwMode="auto">
          <a:xfrm>
            <a:off x="7943850" y="5341938"/>
            <a:ext cx="641350" cy="339725"/>
          </a:xfrm>
          <a:prstGeom prst="rect">
            <a:avLst/>
          </a:prstGeom>
          <a:noFill/>
          <a:ln w="9525">
            <a:noFill/>
            <a:miter lim="800000"/>
            <a:headEnd/>
            <a:tailEnd/>
          </a:ln>
        </p:spPr>
        <p:txBody>
          <a:bodyPr wrap="none">
            <a:spAutoFit/>
          </a:bodyPr>
          <a:lstStyle/>
          <a:p>
            <a:pPr>
              <a:lnSpc>
                <a:spcPct val="90000"/>
              </a:lnSpc>
            </a:pPr>
            <a:r>
              <a:rPr kumimoji="1" lang="zh-CN" altLang="en-US">
                <a:solidFill>
                  <a:schemeClr val="folHlink"/>
                </a:solidFill>
                <a:latin typeface="Times New Roman" pitchFamily="18" charset="0"/>
              </a:rPr>
              <a:t>分组</a:t>
            </a:r>
          </a:p>
        </p:txBody>
      </p:sp>
      <p:sp>
        <p:nvSpPr>
          <p:cNvPr id="95302" name="Text Box 176"/>
          <p:cNvSpPr txBox="1">
            <a:spLocks noChangeArrowheads="1"/>
          </p:cNvSpPr>
          <p:nvPr/>
        </p:nvSpPr>
        <p:spPr bwMode="auto">
          <a:xfrm>
            <a:off x="4237038" y="6280150"/>
            <a:ext cx="590550" cy="533400"/>
          </a:xfrm>
          <a:prstGeom prst="rect">
            <a:avLst/>
          </a:prstGeom>
          <a:noFill/>
          <a:ln w="9525">
            <a:noFill/>
            <a:miter lim="800000"/>
            <a:headEnd/>
            <a:tailEnd/>
          </a:ln>
        </p:spPr>
        <p:txBody>
          <a:bodyPr wrap="none">
            <a:spAutoFit/>
          </a:bodyPr>
          <a:lstStyle/>
          <a:p>
            <a:pPr>
              <a:lnSpc>
                <a:spcPct val="90000"/>
              </a:lnSpc>
            </a:pPr>
            <a:r>
              <a:rPr kumimoji="1" lang="zh-CN" altLang="en-US" sz="1600">
                <a:latin typeface="Times New Roman" pitchFamily="18" charset="0"/>
              </a:rPr>
              <a:t>存储</a:t>
            </a:r>
          </a:p>
          <a:p>
            <a:pPr>
              <a:lnSpc>
                <a:spcPct val="90000"/>
              </a:lnSpc>
            </a:pPr>
            <a:r>
              <a:rPr kumimoji="1" lang="zh-CN" altLang="en-US" sz="1600">
                <a:latin typeface="Times New Roman" pitchFamily="18" charset="0"/>
              </a:rPr>
              <a:t>转发</a:t>
            </a:r>
          </a:p>
        </p:txBody>
      </p:sp>
      <p:sp>
        <p:nvSpPr>
          <p:cNvPr id="95303" name="Text Box 177"/>
          <p:cNvSpPr txBox="1">
            <a:spLocks noChangeArrowheads="1"/>
          </p:cNvSpPr>
          <p:nvPr/>
        </p:nvSpPr>
        <p:spPr bwMode="auto">
          <a:xfrm>
            <a:off x="4819650" y="6280150"/>
            <a:ext cx="590550" cy="533400"/>
          </a:xfrm>
          <a:prstGeom prst="rect">
            <a:avLst/>
          </a:prstGeom>
          <a:noFill/>
          <a:ln w="9525">
            <a:noFill/>
            <a:miter lim="800000"/>
            <a:headEnd/>
            <a:tailEnd/>
          </a:ln>
        </p:spPr>
        <p:txBody>
          <a:bodyPr wrap="none">
            <a:spAutoFit/>
          </a:bodyPr>
          <a:lstStyle/>
          <a:p>
            <a:pPr>
              <a:lnSpc>
                <a:spcPct val="90000"/>
              </a:lnSpc>
            </a:pPr>
            <a:r>
              <a:rPr kumimoji="1" lang="zh-CN" altLang="en-US" sz="1600">
                <a:latin typeface="Times New Roman" pitchFamily="18" charset="0"/>
              </a:rPr>
              <a:t>存储</a:t>
            </a:r>
          </a:p>
          <a:p>
            <a:pPr>
              <a:lnSpc>
                <a:spcPct val="90000"/>
              </a:lnSpc>
            </a:pPr>
            <a:r>
              <a:rPr kumimoji="1" lang="zh-CN" altLang="en-US" sz="1600">
                <a:latin typeface="Times New Roman" pitchFamily="18" charset="0"/>
              </a:rPr>
              <a:t>转发</a:t>
            </a:r>
          </a:p>
        </p:txBody>
      </p:sp>
      <p:sp>
        <p:nvSpPr>
          <p:cNvPr id="95304" name="Text Box 178"/>
          <p:cNvSpPr txBox="1">
            <a:spLocks noChangeArrowheads="1"/>
          </p:cNvSpPr>
          <p:nvPr/>
        </p:nvSpPr>
        <p:spPr bwMode="auto">
          <a:xfrm>
            <a:off x="7073900" y="6267450"/>
            <a:ext cx="590550" cy="533400"/>
          </a:xfrm>
          <a:prstGeom prst="rect">
            <a:avLst/>
          </a:prstGeom>
          <a:noFill/>
          <a:ln w="9525">
            <a:noFill/>
            <a:miter lim="800000"/>
            <a:headEnd/>
            <a:tailEnd/>
          </a:ln>
        </p:spPr>
        <p:txBody>
          <a:bodyPr wrap="none">
            <a:spAutoFit/>
          </a:bodyPr>
          <a:lstStyle/>
          <a:p>
            <a:pPr>
              <a:lnSpc>
                <a:spcPct val="90000"/>
              </a:lnSpc>
            </a:pPr>
            <a:r>
              <a:rPr kumimoji="1" lang="zh-CN" altLang="en-US" sz="1600">
                <a:latin typeface="Times New Roman" pitchFamily="18" charset="0"/>
              </a:rPr>
              <a:t>存储</a:t>
            </a:r>
          </a:p>
          <a:p>
            <a:pPr>
              <a:lnSpc>
                <a:spcPct val="90000"/>
              </a:lnSpc>
            </a:pPr>
            <a:r>
              <a:rPr kumimoji="1" lang="zh-CN" altLang="en-US" sz="1600">
                <a:latin typeface="Times New Roman" pitchFamily="18" charset="0"/>
              </a:rPr>
              <a:t>转发</a:t>
            </a:r>
          </a:p>
        </p:txBody>
      </p:sp>
      <p:sp>
        <p:nvSpPr>
          <p:cNvPr id="95305" name="Text Box 179"/>
          <p:cNvSpPr txBox="1">
            <a:spLocks noChangeArrowheads="1"/>
          </p:cNvSpPr>
          <p:nvPr/>
        </p:nvSpPr>
        <p:spPr bwMode="auto">
          <a:xfrm>
            <a:off x="7639050" y="6280150"/>
            <a:ext cx="590550" cy="533400"/>
          </a:xfrm>
          <a:prstGeom prst="rect">
            <a:avLst/>
          </a:prstGeom>
          <a:noFill/>
          <a:ln w="9525">
            <a:noFill/>
            <a:miter lim="800000"/>
            <a:headEnd/>
            <a:tailEnd/>
          </a:ln>
        </p:spPr>
        <p:txBody>
          <a:bodyPr wrap="none">
            <a:spAutoFit/>
          </a:bodyPr>
          <a:lstStyle/>
          <a:p>
            <a:pPr>
              <a:lnSpc>
                <a:spcPct val="90000"/>
              </a:lnSpc>
            </a:pPr>
            <a:r>
              <a:rPr kumimoji="1" lang="zh-CN" altLang="en-US" sz="1600">
                <a:latin typeface="Times New Roman" pitchFamily="18" charset="0"/>
              </a:rPr>
              <a:t>存储</a:t>
            </a:r>
          </a:p>
          <a:p>
            <a:pPr>
              <a:lnSpc>
                <a:spcPct val="90000"/>
              </a:lnSpc>
            </a:pPr>
            <a:r>
              <a:rPr kumimoji="1" lang="zh-CN" altLang="en-US" sz="1600">
                <a:latin typeface="Times New Roman" pitchFamily="18" charset="0"/>
              </a:rPr>
              <a:t>转发</a:t>
            </a:r>
          </a:p>
        </p:txBody>
      </p:sp>
      <p:pic>
        <p:nvPicPr>
          <p:cNvPr id="177"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178" name="组合 14"/>
          <p:cNvGrpSpPr/>
          <p:nvPr/>
        </p:nvGrpSpPr>
        <p:grpSpPr>
          <a:xfrm>
            <a:off x="4874346" y="0"/>
            <a:ext cx="4269654" cy="430887"/>
            <a:chOff x="4874346" y="0"/>
            <a:chExt cx="4269654" cy="430887"/>
          </a:xfrm>
        </p:grpSpPr>
        <p:sp>
          <p:nvSpPr>
            <p:cNvPr id="179" name="TextBox 178"/>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80"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81" name="直接连接符 9"/>
          <p:cNvCxnSpPr/>
          <p:nvPr/>
        </p:nvCxnSpPr>
        <p:spPr>
          <a:xfrm>
            <a:off x="323528" y="476672"/>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8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84"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377944"/>
                                        </p:tgtEl>
                                        <p:attrNameLst>
                                          <p:attrName>style.visibility</p:attrName>
                                        </p:attrNameLst>
                                      </p:cBhvr>
                                      <p:to>
                                        <p:strVal val="visible"/>
                                      </p:to>
                                    </p:set>
                                    <p:animEffect transition="in" filter="wipe(left)">
                                      <p:cBhvr>
                                        <p:cTn id="10" dur="500"/>
                                        <p:tgtEl>
                                          <p:spTgt spid="37794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77945"/>
                                        </p:tgtEl>
                                        <p:attrNameLst>
                                          <p:attrName>style.visibility</p:attrName>
                                        </p:attrNameLst>
                                      </p:cBhvr>
                                      <p:to>
                                        <p:strVal val="visible"/>
                                      </p:to>
                                    </p:set>
                                    <p:animEffect transition="in" filter="wipe(left)">
                                      <p:cBhvr>
                                        <p:cTn id="14" dur="500"/>
                                        <p:tgtEl>
                                          <p:spTgt spid="37794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77946"/>
                                        </p:tgtEl>
                                        <p:attrNameLst>
                                          <p:attrName>style.visibility</p:attrName>
                                        </p:attrNameLst>
                                      </p:cBhvr>
                                      <p:to>
                                        <p:strVal val="visible"/>
                                      </p:to>
                                    </p:set>
                                    <p:animEffect transition="in" filter="wipe(left)">
                                      <p:cBhvr>
                                        <p:cTn id="18" dur="500"/>
                                        <p:tgtEl>
                                          <p:spTgt spid="377946"/>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377947"/>
                                        </p:tgtEl>
                                        <p:attrNameLst>
                                          <p:attrName>style.visibility</p:attrName>
                                        </p:attrNameLst>
                                      </p:cBhvr>
                                      <p:to>
                                        <p:strVal val="visible"/>
                                      </p:to>
                                    </p:set>
                                    <p:animEffect transition="in" filter="wipe(right)">
                                      <p:cBhvr>
                                        <p:cTn id="22" dur="500"/>
                                        <p:tgtEl>
                                          <p:spTgt spid="377947"/>
                                        </p:tgtEl>
                                      </p:cBhvr>
                                    </p:animEffect>
                                  </p:childTnLst>
                                </p:cTn>
                              </p:par>
                            </p:childTnLst>
                          </p:cTn>
                        </p:par>
                        <p:par>
                          <p:cTn id="23" fill="hold">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par>
                          <p:cTn id="30" fill="hold">
                            <p:stCondLst>
                              <p:cond delay="3000"/>
                            </p:stCondLst>
                            <p:childTnLst>
                              <p:par>
                                <p:cTn id="31" presetID="1" presetClass="entr" presetSubtype="0" fill="hold" nodeType="afterEffect">
                                  <p:stCondLst>
                                    <p:cond delay="500"/>
                                  </p:stCondLst>
                                  <p:childTnLst>
                                    <p:set>
                                      <p:cBhvr>
                                        <p:cTn id="32" dur="1" fill="hold">
                                          <p:stCondLst>
                                            <p:cond delay="0"/>
                                          </p:stCondLst>
                                        </p:cTn>
                                        <p:tgtEl>
                                          <p:spTgt spid="20"/>
                                        </p:tgtEl>
                                        <p:attrNameLst>
                                          <p:attrName>style.visibility</p:attrName>
                                        </p:attrNameLst>
                                      </p:cBhvr>
                                      <p:to>
                                        <p:strVal val="visible"/>
                                      </p:to>
                                    </p:se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377990"/>
                                        </p:tgtEl>
                                        <p:attrNameLst>
                                          <p:attrName>style.visibility</p:attrName>
                                        </p:attrNameLst>
                                      </p:cBhvr>
                                      <p:to>
                                        <p:strVal val="visible"/>
                                      </p:to>
                                    </p:set>
                                    <p:animEffect transition="in" filter="wipe(left)">
                                      <p:cBhvr>
                                        <p:cTn id="36" dur="500"/>
                                        <p:tgtEl>
                                          <p:spTgt spid="377990"/>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77991"/>
                                        </p:tgtEl>
                                        <p:attrNameLst>
                                          <p:attrName>style.visibility</p:attrName>
                                        </p:attrNameLst>
                                      </p:cBhvr>
                                      <p:to>
                                        <p:strVal val="visible"/>
                                      </p:to>
                                    </p:set>
                                    <p:animEffect transition="in" filter="wipe(left)">
                                      <p:cBhvr>
                                        <p:cTn id="40" dur="500"/>
                                        <p:tgtEl>
                                          <p:spTgt spid="377991"/>
                                        </p:tgtEl>
                                      </p:cBhvr>
                                    </p:animEffect>
                                  </p:childTnLst>
                                </p:cTn>
                              </p:par>
                            </p:childTnLst>
                          </p:cTn>
                        </p:par>
                        <p:par>
                          <p:cTn id="41" fill="hold">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377992"/>
                                        </p:tgtEl>
                                        <p:attrNameLst>
                                          <p:attrName>style.visibility</p:attrName>
                                        </p:attrNameLst>
                                      </p:cBhvr>
                                      <p:to>
                                        <p:strVal val="visible"/>
                                      </p:to>
                                    </p:set>
                                    <p:animEffect transition="in" filter="wipe(left)">
                                      <p:cBhvr>
                                        <p:cTn id="44" dur="500"/>
                                        <p:tgtEl>
                                          <p:spTgt spid="37799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7948"/>
                                        </p:tgtEl>
                                        <p:attrNameLst>
                                          <p:attrName>style.visibility</p:attrName>
                                        </p:attrNameLst>
                                      </p:cBhvr>
                                      <p:to>
                                        <p:strVal val="visible"/>
                                      </p:to>
                                    </p:set>
                                  </p:childTnLst>
                                </p:cTn>
                              </p:par>
                            </p:childTnLst>
                          </p:cTn>
                        </p:par>
                        <p:par>
                          <p:cTn id="49" fill="hold">
                            <p:stCondLst>
                              <p:cond delay="0"/>
                            </p:stCondLst>
                            <p:childTnLst>
                              <p:par>
                                <p:cTn id="50" presetID="22" presetClass="entr" presetSubtype="8"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2000"/>
                                        <p:tgtEl>
                                          <p:spTgt spid="14"/>
                                        </p:tgtEl>
                                      </p:cBhvr>
                                    </p:animEffect>
                                  </p:childTnLst>
                                </p:cTn>
                              </p:par>
                            </p:childTnLst>
                          </p:cTn>
                        </p:par>
                        <p:par>
                          <p:cTn id="53" fill="hold">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2000"/>
                                        <p:tgtEl>
                                          <p:spTgt spid="12"/>
                                        </p:tgtEl>
                                      </p:cBhvr>
                                    </p:animEffect>
                                  </p:childTnLst>
                                </p:cTn>
                              </p:par>
                            </p:childTnLst>
                          </p:cTn>
                        </p:par>
                        <p:par>
                          <p:cTn id="57" fill="hold">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3"/>
                                        </p:tgtEl>
                                        <p:attrNameLst>
                                          <p:attrName>style.visibility</p:attrName>
                                        </p:attrNameLst>
                                      </p:cBhvr>
                                      <p:to>
                                        <p:strVal val="visible"/>
                                      </p:to>
                                    </p:set>
                                    <p:animEffect transition="in" filter="wipe(left)">
                                      <p:cBhvr>
                                        <p:cTn id="60" dur="20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77950"/>
                                        </p:tgtEl>
                                        <p:attrNameLst>
                                          <p:attrName>style.visibility</p:attrName>
                                        </p:attrNameLst>
                                      </p:cBhvr>
                                      <p:to>
                                        <p:strVal val="visible"/>
                                      </p:to>
                                    </p:set>
                                  </p:childTnLst>
                                </p:cTn>
                              </p:par>
                            </p:childTnLst>
                          </p:cTn>
                        </p:par>
                        <p:par>
                          <p:cTn id="65" fill="hold">
                            <p:stCondLst>
                              <p:cond delay="0"/>
                            </p:stCondLst>
                            <p:childTnLst>
                              <p:par>
                                <p:cTn id="66" presetID="22" presetClass="entr" presetSubtype="8"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left)">
                                      <p:cBhvr>
                                        <p:cTn id="72" dur="500"/>
                                        <p:tgtEl>
                                          <p:spTgt spid="18"/>
                                        </p:tgtEl>
                                      </p:cBhvr>
                                    </p:animEffect>
                                  </p:childTnLst>
                                </p:cTn>
                              </p:par>
                              <p:par>
                                <p:cTn id="73" presetID="22" presetClass="entr" presetSubtype="8" fill="hold" nodeType="with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left)">
                                      <p:cBhvr>
                                        <p:cTn id="75" dur="500"/>
                                        <p:tgtEl>
                                          <p:spTgt spid="2"/>
                                        </p:tgtEl>
                                      </p:cBhvr>
                                    </p:animEffect>
                                  </p:childTnLst>
                                </p:cTn>
                              </p:par>
                            </p:childTnLst>
                          </p:cTn>
                        </p:par>
                        <p:par>
                          <p:cTn id="76" fill="hold">
                            <p:stCondLst>
                              <p:cond delay="1000"/>
                            </p:stCondLst>
                            <p:childTnLst>
                              <p:par>
                                <p:cTn id="77" presetID="22" presetClass="entr" presetSubtype="8"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left)">
                                      <p:cBhvr>
                                        <p:cTn id="79" dur="500"/>
                                        <p:tgtEl>
                                          <p:spTgt spid="10"/>
                                        </p:tgtEl>
                                      </p:cBhvr>
                                    </p:animEffect>
                                  </p:childTnLst>
                                </p:cTn>
                              </p:par>
                              <p:par>
                                <p:cTn id="80" presetID="22" presetClass="entr" presetSubtype="8" fill="hold" nodeType="with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wipe(left)">
                                      <p:cBhvr>
                                        <p:cTn id="82" dur="500"/>
                                        <p:tgtEl>
                                          <p:spTgt spid="3"/>
                                        </p:tgtEl>
                                      </p:cBhvr>
                                    </p:animEffect>
                                  </p:childTnLst>
                                </p:cTn>
                              </p:par>
                              <p:par>
                                <p:cTn id="83" presetID="22" presetClass="entr" presetSubtype="8" fill="hold" nodeType="with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wipe(left)">
                                      <p:cBhvr>
                                        <p:cTn id="85" dur="500"/>
                                        <p:tgtEl>
                                          <p:spTgt spid="6"/>
                                        </p:tgtEl>
                                      </p:cBhvr>
                                    </p:animEffect>
                                  </p:childTnLst>
                                </p:cTn>
                              </p:par>
                            </p:childTnLst>
                          </p:cTn>
                        </p:par>
                        <p:par>
                          <p:cTn id="86" fill="hold">
                            <p:stCondLst>
                              <p:cond delay="1500"/>
                            </p:stCondLst>
                            <p:childTnLst>
                              <p:par>
                                <p:cTn id="87" presetID="22" presetClass="entr" presetSubtype="8" fill="hold" nodeType="after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wipe(left)">
                                      <p:cBhvr>
                                        <p:cTn id="89" dur="500"/>
                                        <p:tgtEl>
                                          <p:spTgt spid="7"/>
                                        </p:tgtEl>
                                      </p:cBhvr>
                                    </p:animEffect>
                                  </p:childTnLst>
                                </p:cTn>
                              </p:par>
                              <p:par>
                                <p:cTn id="90" presetID="22" presetClass="entr" presetSubtype="8" fill="hold" nodeType="with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wipe(left)">
                                      <p:cBhvr>
                                        <p:cTn id="92" dur="500"/>
                                        <p:tgtEl>
                                          <p:spTgt spid="4"/>
                                        </p:tgtEl>
                                      </p:cBhvr>
                                    </p:animEffect>
                                  </p:childTnLst>
                                </p:cTn>
                              </p:par>
                              <p:par>
                                <p:cTn id="93" presetID="22" presetClass="entr" presetSubtype="8" fill="hold" nodeType="withEffect">
                                  <p:stCondLst>
                                    <p:cond delay="0"/>
                                  </p:stCondLst>
                                  <p:childTnLst>
                                    <p:set>
                                      <p:cBhvr>
                                        <p:cTn id="94" dur="1" fill="hold">
                                          <p:stCondLst>
                                            <p:cond delay="0"/>
                                          </p:stCondLst>
                                        </p:cTn>
                                        <p:tgtEl>
                                          <p:spTgt spid="11"/>
                                        </p:tgtEl>
                                        <p:attrNameLst>
                                          <p:attrName>style.visibility</p:attrName>
                                        </p:attrNameLst>
                                      </p:cBhvr>
                                      <p:to>
                                        <p:strVal val="visible"/>
                                      </p:to>
                                    </p:set>
                                    <p:animEffect transition="in" filter="wipe(left)">
                                      <p:cBhvr>
                                        <p:cTn id="95" dur="500"/>
                                        <p:tgtEl>
                                          <p:spTgt spid="11"/>
                                        </p:tgtEl>
                                      </p:cBhvr>
                                    </p:animEffect>
                                  </p:childTnLst>
                                </p:cTn>
                              </p:par>
                            </p:childTnLst>
                          </p:cTn>
                        </p:par>
                        <p:par>
                          <p:cTn id="96" fill="hold">
                            <p:stCondLst>
                              <p:cond delay="2000"/>
                            </p:stCondLst>
                            <p:childTnLst>
                              <p:par>
                                <p:cTn id="97" presetID="22" presetClass="entr" presetSubtype="8" fill="hold" nodeType="after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wipe(left)">
                                      <p:cBhvr>
                                        <p:cTn id="99" dur="500"/>
                                        <p:tgtEl>
                                          <p:spTgt spid="5"/>
                                        </p:tgtEl>
                                      </p:cBhvr>
                                    </p:animEffect>
                                  </p:childTnLst>
                                </p:cTn>
                              </p:par>
                              <p:par>
                                <p:cTn id="100" presetID="22" presetClass="entr" presetSubtype="8" fill="hold" nodeType="withEffect">
                                  <p:stCondLst>
                                    <p:cond delay="0"/>
                                  </p:stCondLst>
                                  <p:childTnLst>
                                    <p:set>
                                      <p:cBhvr>
                                        <p:cTn id="101" dur="1" fill="hold">
                                          <p:stCondLst>
                                            <p:cond delay="0"/>
                                          </p:stCondLst>
                                        </p:cTn>
                                        <p:tgtEl>
                                          <p:spTgt spid="8"/>
                                        </p:tgtEl>
                                        <p:attrNameLst>
                                          <p:attrName>style.visibility</p:attrName>
                                        </p:attrNameLst>
                                      </p:cBhvr>
                                      <p:to>
                                        <p:strVal val="visible"/>
                                      </p:to>
                                    </p:set>
                                    <p:animEffect transition="in" filter="wipe(left)">
                                      <p:cBhvr>
                                        <p:cTn id="102" dur="500"/>
                                        <p:tgtEl>
                                          <p:spTgt spid="8"/>
                                        </p:tgtEl>
                                      </p:cBhvr>
                                    </p:animEffect>
                                  </p:childTnLst>
                                </p:cTn>
                              </p:par>
                            </p:childTnLst>
                          </p:cTn>
                        </p:par>
                        <p:par>
                          <p:cTn id="103" fill="hold">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wipe(left)">
                                      <p:cBhvr>
                                        <p:cTn id="10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944" grpId="0" animBg="1"/>
      <p:bldP spid="377945" grpId="0" animBg="1"/>
      <p:bldP spid="377946" grpId="0" animBg="1"/>
      <p:bldP spid="377947" grpId="0" animBg="1"/>
      <p:bldP spid="377948" grpId="0"/>
      <p:bldP spid="377950" grpId="0"/>
      <p:bldP spid="377990" grpId="0" animBg="1"/>
      <p:bldP spid="377991" grpId="0" animBg="1"/>
      <p:bldP spid="37799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9632" y="1556792"/>
            <a:ext cx="5915000" cy="4525963"/>
          </a:xfrm>
        </p:spPr>
        <p:txBody>
          <a:bodyPr>
            <a:normAutofit lnSpcReduction="10000"/>
          </a:bodyPr>
          <a:lstStyle/>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2.1  </a:t>
            </a:r>
            <a:r>
              <a:rPr lang="zh-CN" altLang="en-US" sz="2500" b="1" dirty="0" smtClean="0">
                <a:latin typeface="楷体_GB2312" pitchFamily="49" charset="-122"/>
                <a:ea typeface="楷体_GB2312" pitchFamily="49" charset="-122"/>
              </a:rPr>
              <a:t>数据通信系统</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2.2  </a:t>
            </a:r>
            <a:r>
              <a:rPr lang="zh-CN" altLang="en-US" sz="2500" b="1" dirty="0" smtClean="0">
                <a:latin typeface="楷体_GB2312" pitchFamily="49" charset="-122"/>
                <a:ea typeface="楷体_GB2312" pitchFamily="49" charset="-122"/>
              </a:rPr>
              <a:t>信号和数据编码</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2.3  </a:t>
            </a:r>
            <a:r>
              <a:rPr lang="zh-CN" altLang="en-US" sz="2500" b="1" dirty="0" smtClean="0">
                <a:latin typeface="楷体_GB2312" pitchFamily="49" charset="-122"/>
                <a:ea typeface="楷体_GB2312" pitchFamily="49" charset="-122"/>
              </a:rPr>
              <a:t>线路配置和传输方式</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2.4  </a:t>
            </a:r>
            <a:r>
              <a:rPr lang="zh-CN" altLang="en-US" sz="2500" b="1" dirty="0" smtClean="0">
                <a:latin typeface="楷体_GB2312" pitchFamily="49" charset="-122"/>
                <a:ea typeface="楷体_GB2312" pitchFamily="49" charset="-122"/>
              </a:rPr>
              <a:t>多路复用技术</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latin typeface="楷体_GB2312" pitchFamily="49" charset="-122"/>
                <a:ea typeface="楷体_GB2312" pitchFamily="49" charset="-122"/>
              </a:rPr>
              <a:t>2.5  </a:t>
            </a:r>
            <a:r>
              <a:rPr lang="zh-CN" altLang="en-US" sz="2500" b="1" dirty="0" smtClean="0">
                <a:latin typeface="楷体_GB2312" pitchFamily="49" charset="-122"/>
                <a:ea typeface="楷体_GB2312" pitchFamily="49" charset="-122"/>
              </a:rPr>
              <a:t>数据交换技术</a:t>
            </a: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endParaRPr lang="en-US" altLang="zh-CN" sz="2500" b="1" dirty="0" smtClean="0">
              <a:latin typeface="楷体_GB2312" pitchFamily="49" charset="-122"/>
              <a:ea typeface="楷体_GB2312" pitchFamily="49" charset="-122"/>
            </a:endParaRPr>
          </a:p>
          <a:p>
            <a:pPr>
              <a:lnSpc>
                <a:spcPct val="80000"/>
              </a:lnSpc>
              <a:buClr>
                <a:srgbClr val="C00000"/>
              </a:buClr>
              <a:buBlip>
                <a:blip r:embed="rId2"/>
              </a:buBlip>
            </a:pPr>
            <a:r>
              <a:rPr lang="en-US" altLang="zh-CN" sz="2500" b="1" dirty="0" smtClean="0">
                <a:solidFill>
                  <a:srgbClr val="C00000"/>
                </a:solidFill>
                <a:latin typeface="楷体_GB2312" pitchFamily="49" charset="-122"/>
                <a:ea typeface="楷体_GB2312" pitchFamily="49" charset="-122"/>
              </a:rPr>
              <a:t>2.6  </a:t>
            </a:r>
            <a:r>
              <a:rPr lang="zh-CN" altLang="en-US" sz="2500" b="1" dirty="0" smtClean="0">
                <a:solidFill>
                  <a:srgbClr val="C00000"/>
                </a:solidFill>
                <a:latin typeface="楷体_GB2312" pitchFamily="49" charset="-122"/>
                <a:ea typeface="楷体_GB2312" pitchFamily="49" charset="-122"/>
              </a:rPr>
              <a:t>错误检测和控制</a:t>
            </a: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03648"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第二章  数据通信基础</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81</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blinds(horizontal)">
                                      <p:cBhvr>
                                        <p:cTn id="23" dur="500"/>
                                        <p:tgtEl>
                                          <p:spTgt spid="3">
                                            <p:txEl>
                                              <p:pRg st="9" end="9"/>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blinds(horizontal)">
                                      <p:cBhvr>
                                        <p:cTn id="2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2.6  </a:t>
            </a:r>
            <a:r>
              <a:rPr lang="zh-CN" altLang="en-US" sz="4000" b="1" dirty="0" smtClean="0">
                <a:solidFill>
                  <a:srgbClr val="C00000"/>
                </a:solidFill>
                <a:latin typeface="隶书" pitchFamily="49" charset="-122"/>
                <a:ea typeface="隶书" pitchFamily="49" charset="-122"/>
              </a:rPr>
              <a:t>错误检测和控制</a:t>
            </a:r>
          </a:p>
        </p:txBody>
      </p:sp>
      <p:sp>
        <p:nvSpPr>
          <p:cNvPr id="97283" name="Rectangle 3"/>
          <p:cNvSpPr>
            <a:spLocks noGrp="1" noRot="1" noChangeArrowheads="1"/>
          </p:cNvSpPr>
          <p:nvPr>
            <p:ph type="body" idx="1"/>
          </p:nvPr>
        </p:nvSpPr>
        <p:spPr>
          <a:xfrm>
            <a:off x="457200" y="1600200"/>
            <a:ext cx="8435280" cy="4525963"/>
          </a:xfrm>
        </p:spPr>
        <p:txBody>
          <a:bodyPr/>
          <a:lstStyle/>
          <a:p>
            <a:pPr eaLnBrk="1" hangingPunct="1">
              <a:buClr>
                <a:srgbClr val="C00000"/>
              </a:buClr>
              <a:buFont typeface="Wingdings" pitchFamily="2" charset="2"/>
              <a:buChar char="n"/>
            </a:pPr>
            <a:r>
              <a:rPr lang="zh-CN" altLang="en-US" b="1" dirty="0" smtClean="0">
                <a:solidFill>
                  <a:srgbClr val="000000"/>
                </a:solidFill>
                <a:latin typeface="楷体_GB2312" pitchFamily="49" charset="-122"/>
                <a:ea typeface="楷体_GB2312" pitchFamily="49" charset="-122"/>
              </a:rPr>
              <a:t>检错码：给发送信息加上冗余位，使其具备检错功能。</a:t>
            </a:r>
            <a:endParaRPr lang="en-US" altLang="zh-CN"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endParaRPr lang="zh-CN" altLang="en-US"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r>
              <a:rPr lang="zh-CN" altLang="en-US" b="1" dirty="0" smtClean="0">
                <a:solidFill>
                  <a:srgbClr val="000000"/>
                </a:solidFill>
                <a:latin typeface="楷体_GB2312" pitchFamily="49" charset="-122"/>
                <a:ea typeface="楷体_GB2312" pitchFamily="49" charset="-122"/>
              </a:rPr>
              <a:t>纠错码：能纠正错误的冗余码。</a:t>
            </a:r>
            <a:endParaRPr lang="en-US" altLang="zh-CN"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endParaRPr lang="en-US" altLang="zh-CN"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r>
              <a:rPr lang="zh-CN" altLang="en-US" b="1" dirty="0" smtClean="0">
                <a:solidFill>
                  <a:srgbClr val="000000"/>
                </a:solidFill>
                <a:latin typeface="楷体_GB2312" pitchFamily="49" charset="-122"/>
                <a:ea typeface="楷体_GB2312" pitchFamily="49" charset="-122"/>
              </a:rPr>
              <a:t>编码效率：数据信息在整个发送信息的比重。</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box(in)">
                                      <p:cBhvr>
                                        <p:cTn id="7" dur="500"/>
                                        <p:tgtEl>
                                          <p:spTgt spid="97283">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97283">
                                            <p:txEl>
                                              <p:pRg st="2" end="2"/>
                                            </p:txEl>
                                          </p:spTgt>
                                        </p:tgtEl>
                                        <p:attrNameLst>
                                          <p:attrName>style.visibility</p:attrName>
                                        </p:attrNameLst>
                                      </p:cBhvr>
                                      <p:to>
                                        <p:strVal val="visible"/>
                                      </p:to>
                                    </p:set>
                                    <p:animEffect transition="in" filter="box(in)">
                                      <p:cBhvr>
                                        <p:cTn id="11" dur="500"/>
                                        <p:tgtEl>
                                          <p:spTgt spid="97283">
                                            <p:txEl>
                                              <p:pRg st="2" end="2"/>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97283">
                                            <p:txEl>
                                              <p:pRg st="4" end="4"/>
                                            </p:txEl>
                                          </p:spTgt>
                                        </p:tgtEl>
                                        <p:attrNameLst>
                                          <p:attrName>style.visibility</p:attrName>
                                        </p:attrNameLst>
                                      </p:cBhvr>
                                      <p:to>
                                        <p:strVal val="visible"/>
                                      </p:to>
                                    </p:set>
                                    <p:animEffect transition="in" filter="box(in)">
                                      <p:cBhvr>
                                        <p:cTn id="15" dur="500"/>
                                        <p:tgtEl>
                                          <p:spTgt spid="97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2.6.1 </a:t>
            </a:r>
            <a:r>
              <a:rPr lang="zh-CN" altLang="en-US" sz="4000" b="1" dirty="0" smtClean="0">
                <a:solidFill>
                  <a:srgbClr val="C00000"/>
                </a:solidFill>
                <a:latin typeface="隶书" pitchFamily="49" charset="-122"/>
                <a:ea typeface="隶书" pitchFamily="49" charset="-122"/>
              </a:rPr>
              <a:t>奇偶校验码</a:t>
            </a:r>
          </a:p>
        </p:txBody>
      </p:sp>
      <p:sp>
        <p:nvSpPr>
          <p:cNvPr id="98307" name="Rectangle 3"/>
          <p:cNvSpPr>
            <a:spLocks noGrp="1" noRot="1" noChangeArrowheads="1"/>
          </p:cNvSpPr>
          <p:nvPr>
            <p:ph type="body" idx="1"/>
          </p:nvPr>
        </p:nvSpPr>
        <p:spPr>
          <a:xfrm>
            <a:off x="395536" y="1844824"/>
            <a:ext cx="8229600" cy="4525963"/>
          </a:xfrm>
        </p:spPr>
        <p:txBody>
          <a:bodyPr/>
          <a:lstStyle/>
          <a:p>
            <a:pPr eaLnBrk="1" hangingPunct="1"/>
            <a:r>
              <a:rPr lang="zh-CN" altLang="en-US" sz="2800" b="1" dirty="0" smtClean="0">
                <a:solidFill>
                  <a:srgbClr val="C00000"/>
                </a:solidFill>
                <a:latin typeface="宋体" charset="-122"/>
              </a:rPr>
              <a:t>偶校验</a:t>
            </a:r>
            <a:r>
              <a:rPr lang="zh-CN" altLang="en-US" sz="2800" b="1" dirty="0" smtClean="0">
                <a:solidFill>
                  <a:srgbClr val="000000"/>
                </a:solidFill>
                <a:latin typeface="宋体" charset="-122"/>
              </a:rPr>
              <a:t>：设</a:t>
            </a:r>
            <a:r>
              <a:rPr lang="en-US" altLang="zh-CN" sz="2800" b="1" dirty="0" smtClean="0">
                <a:solidFill>
                  <a:srgbClr val="000000"/>
                </a:solidFill>
                <a:latin typeface="宋体" charset="-122"/>
              </a:rPr>
              <a:t>m</a:t>
            </a:r>
            <a:r>
              <a:rPr lang="zh-CN" altLang="en-US" sz="2800" b="1" dirty="0" smtClean="0">
                <a:solidFill>
                  <a:srgbClr val="000000"/>
                </a:solidFill>
                <a:latin typeface="宋体" charset="-122"/>
              </a:rPr>
              <a:t>位数据单元</a:t>
            </a:r>
            <a:r>
              <a:rPr lang="en-US" altLang="zh-CN" sz="2800" b="1" dirty="0" smtClean="0">
                <a:solidFill>
                  <a:srgbClr val="000000"/>
                </a:solidFill>
                <a:latin typeface="宋体" charset="-122"/>
              </a:rPr>
              <a:t>b1b2b3…</a:t>
            </a:r>
            <a:r>
              <a:rPr lang="en-US" altLang="zh-CN" sz="2800" b="1" dirty="0" err="1" smtClean="0">
                <a:solidFill>
                  <a:srgbClr val="000000"/>
                </a:solidFill>
                <a:latin typeface="宋体" charset="-122"/>
              </a:rPr>
              <a:t>bm</a:t>
            </a:r>
            <a:r>
              <a:rPr lang="zh-CN" altLang="en-US" sz="2800" b="1" dirty="0" smtClean="0">
                <a:solidFill>
                  <a:srgbClr val="000000"/>
                </a:solidFill>
                <a:latin typeface="宋体" charset="-122"/>
              </a:rPr>
              <a:t>，则：   </a:t>
            </a:r>
            <a:r>
              <a:rPr lang="en-US" altLang="zh-CN" sz="2800" b="1" dirty="0" smtClean="0">
                <a:solidFill>
                  <a:srgbClr val="000000"/>
                </a:solidFill>
                <a:latin typeface="宋体" charset="-122"/>
              </a:rPr>
              <a:t>r=b1+b2+b3…..+</a:t>
            </a:r>
            <a:r>
              <a:rPr lang="en-US" altLang="zh-CN" sz="2800" b="1" dirty="0" err="1" smtClean="0">
                <a:solidFill>
                  <a:srgbClr val="000000"/>
                </a:solidFill>
                <a:latin typeface="宋体" charset="-122"/>
              </a:rPr>
              <a:t>bm</a:t>
            </a:r>
            <a:endParaRPr lang="en-US" altLang="zh-CN" sz="2800" b="1" dirty="0" smtClean="0">
              <a:solidFill>
                <a:srgbClr val="000000"/>
              </a:solidFill>
              <a:latin typeface="宋体" charset="-122"/>
            </a:endParaRPr>
          </a:p>
          <a:p>
            <a:pPr eaLnBrk="1" hangingPunct="1"/>
            <a:endParaRPr lang="en-US" altLang="zh-CN" sz="2800" b="1" dirty="0" smtClean="0">
              <a:solidFill>
                <a:srgbClr val="000000"/>
              </a:solidFill>
              <a:latin typeface="宋体" charset="-122"/>
            </a:endParaRPr>
          </a:p>
          <a:p>
            <a:pPr eaLnBrk="1" hangingPunct="1"/>
            <a:r>
              <a:rPr lang="zh-CN" altLang="en-US" sz="2800" b="1" dirty="0" smtClean="0">
                <a:solidFill>
                  <a:srgbClr val="C00000"/>
                </a:solidFill>
                <a:latin typeface="宋体" charset="-122"/>
              </a:rPr>
              <a:t>奇校验</a:t>
            </a:r>
            <a:r>
              <a:rPr lang="zh-CN" altLang="en-US" sz="2800" b="1" dirty="0" smtClean="0">
                <a:solidFill>
                  <a:srgbClr val="000000"/>
                </a:solidFill>
                <a:latin typeface="宋体" charset="-122"/>
              </a:rPr>
              <a:t>：设</a:t>
            </a:r>
            <a:r>
              <a:rPr lang="en-US" altLang="zh-CN" sz="2800" b="1" dirty="0" smtClean="0">
                <a:solidFill>
                  <a:srgbClr val="000000"/>
                </a:solidFill>
                <a:latin typeface="宋体" charset="-122"/>
              </a:rPr>
              <a:t>m</a:t>
            </a:r>
            <a:r>
              <a:rPr lang="zh-CN" altLang="en-US" sz="2800" b="1" dirty="0" smtClean="0">
                <a:solidFill>
                  <a:srgbClr val="000000"/>
                </a:solidFill>
                <a:latin typeface="宋体" charset="-122"/>
              </a:rPr>
              <a:t>位数据单元</a:t>
            </a:r>
            <a:r>
              <a:rPr lang="en-US" altLang="zh-CN" sz="2800" b="1" dirty="0" smtClean="0">
                <a:solidFill>
                  <a:srgbClr val="000000"/>
                </a:solidFill>
                <a:latin typeface="宋体" charset="-122"/>
              </a:rPr>
              <a:t>b1b2b3…</a:t>
            </a:r>
            <a:r>
              <a:rPr lang="en-US" altLang="zh-CN" sz="2800" b="1" dirty="0" err="1" smtClean="0">
                <a:solidFill>
                  <a:srgbClr val="000000"/>
                </a:solidFill>
                <a:latin typeface="宋体" charset="-122"/>
              </a:rPr>
              <a:t>bm</a:t>
            </a:r>
            <a:r>
              <a:rPr lang="zh-CN" altLang="en-US" sz="2800" b="1" dirty="0" smtClean="0">
                <a:solidFill>
                  <a:srgbClr val="000000"/>
                </a:solidFill>
                <a:latin typeface="宋体" charset="-122"/>
              </a:rPr>
              <a:t>，则：   </a:t>
            </a:r>
            <a:r>
              <a:rPr lang="en-US" altLang="zh-CN" sz="2800" b="1" dirty="0" smtClean="0">
                <a:solidFill>
                  <a:srgbClr val="000000"/>
                </a:solidFill>
                <a:latin typeface="宋体" charset="-122"/>
              </a:rPr>
              <a:t>r=b1+b2+b3…..+bm+1</a:t>
            </a:r>
          </a:p>
          <a:p>
            <a:pPr eaLnBrk="1" hangingPunct="1"/>
            <a:endParaRPr lang="en-US" altLang="zh-CN" sz="2800" b="1" dirty="0" smtClean="0">
              <a:solidFill>
                <a:srgbClr val="000000"/>
              </a:solidFill>
              <a:latin typeface="宋体" charset="-122"/>
            </a:endParaRPr>
          </a:p>
          <a:p>
            <a:pPr eaLnBrk="1" hangingPunct="1"/>
            <a:r>
              <a:rPr lang="zh-CN" altLang="en-US" sz="2800" b="1" dirty="0" smtClean="0">
                <a:solidFill>
                  <a:srgbClr val="000000"/>
                </a:solidFill>
                <a:latin typeface="宋体" charset="-122"/>
              </a:rPr>
              <a:t>发送数据时，连同校验位</a:t>
            </a:r>
            <a:r>
              <a:rPr lang="en-US" altLang="zh-CN" sz="2800" b="1" dirty="0" smtClean="0">
                <a:solidFill>
                  <a:srgbClr val="000000"/>
                </a:solidFill>
                <a:latin typeface="宋体" charset="-122"/>
              </a:rPr>
              <a:t>r</a:t>
            </a:r>
            <a:r>
              <a:rPr lang="zh-CN" altLang="en-US" sz="2800" b="1" dirty="0" smtClean="0">
                <a:solidFill>
                  <a:srgbClr val="000000"/>
                </a:solidFill>
                <a:latin typeface="宋体" charset="-122"/>
              </a:rPr>
              <a:t>一起发送。接收方根据结果，判断是否发生差错。</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box(in)">
                                      <p:cBhvr>
                                        <p:cTn id="7" dur="500"/>
                                        <p:tgtEl>
                                          <p:spTgt spid="98307">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98307">
                                            <p:txEl>
                                              <p:pRg st="2" end="2"/>
                                            </p:txEl>
                                          </p:spTgt>
                                        </p:tgtEl>
                                        <p:attrNameLst>
                                          <p:attrName>style.visibility</p:attrName>
                                        </p:attrNameLst>
                                      </p:cBhvr>
                                      <p:to>
                                        <p:strVal val="visible"/>
                                      </p:to>
                                    </p:set>
                                    <p:animEffect transition="in" filter="box(in)">
                                      <p:cBhvr>
                                        <p:cTn id="11" dur="500"/>
                                        <p:tgtEl>
                                          <p:spTgt spid="98307">
                                            <p:txEl>
                                              <p:pRg st="2" end="2"/>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98307">
                                            <p:txEl>
                                              <p:pRg st="4" end="4"/>
                                            </p:txEl>
                                          </p:spTgt>
                                        </p:tgtEl>
                                        <p:attrNameLst>
                                          <p:attrName>style.visibility</p:attrName>
                                        </p:attrNameLst>
                                      </p:cBhvr>
                                      <p:to>
                                        <p:strVal val="visible"/>
                                      </p:to>
                                    </p:set>
                                    <p:animEffect transition="in" filter="box(in)">
                                      <p:cBhvr>
                                        <p:cTn id="15" dur="500"/>
                                        <p:tgtEl>
                                          <p:spTgt spid="98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Rot="1" noChangeArrowheads="1"/>
          </p:cNvSpPr>
          <p:nvPr>
            <p:ph type="body" idx="1"/>
          </p:nvPr>
        </p:nvSpPr>
        <p:spPr>
          <a:xfrm>
            <a:off x="467544" y="1700808"/>
            <a:ext cx="8229600" cy="4525963"/>
          </a:xfrm>
        </p:spPr>
        <p:txBody>
          <a:bodyPr/>
          <a:lstStyle/>
          <a:p>
            <a:pPr eaLnBrk="1" hangingPunct="1">
              <a:buFont typeface="Wingdings" pitchFamily="2" charset="2"/>
              <a:buNone/>
            </a:pPr>
            <a:r>
              <a:rPr lang="en-US" altLang="zh-CN" b="1" dirty="0" smtClean="0">
                <a:solidFill>
                  <a:srgbClr val="000000"/>
                </a:solidFill>
              </a:rPr>
              <a:t>①</a:t>
            </a:r>
            <a:r>
              <a:rPr lang="zh-CN" altLang="en-US" b="1" dirty="0" smtClean="0">
                <a:solidFill>
                  <a:srgbClr val="000000"/>
                </a:solidFill>
              </a:rPr>
              <a:t>垂直（纵向）奇偶校验</a:t>
            </a:r>
            <a:r>
              <a:rPr lang="zh-CN" altLang="en-US" dirty="0" smtClean="0"/>
              <a:t> </a:t>
            </a:r>
          </a:p>
        </p:txBody>
      </p:sp>
      <p:pic>
        <p:nvPicPr>
          <p:cNvPr id="99331" name="Picture 4"/>
          <p:cNvPicPr>
            <a:picLocks noChangeAspect="1" noChangeArrowheads="1"/>
          </p:cNvPicPr>
          <p:nvPr/>
        </p:nvPicPr>
        <p:blipFill>
          <a:blip r:embed="rId2" cstate="print"/>
          <a:srcRect/>
          <a:stretch>
            <a:fillRect/>
          </a:stretch>
        </p:blipFill>
        <p:spPr bwMode="auto">
          <a:xfrm>
            <a:off x="1187450" y="3213100"/>
            <a:ext cx="7345363" cy="1631950"/>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05273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Rot="1" noChangeArrowheads="1"/>
          </p:cNvSpPr>
          <p:nvPr>
            <p:ph type="body" idx="1"/>
          </p:nvPr>
        </p:nvSpPr>
        <p:spPr/>
        <p:txBody>
          <a:bodyPr/>
          <a:lstStyle/>
          <a:p>
            <a:pPr eaLnBrk="1" hangingPunct="1">
              <a:buFont typeface="Wingdings" pitchFamily="2" charset="2"/>
              <a:buNone/>
            </a:pPr>
            <a:r>
              <a:rPr lang="en-US" altLang="zh-CN" smtClean="0">
                <a:solidFill>
                  <a:srgbClr val="000000"/>
                </a:solidFill>
                <a:latin typeface="宋体" charset="-122"/>
              </a:rPr>
              <a:t>②</a:t>
            </a:r>
            <a:r>
              <a:rPr lang="zh-CN" altLang="en-US" b="1" smtClean="0">
                <a:solidFill>
                  <a:srgbClr val="000000"/>
                </a:solidFill>
                <a:latin typeface="宋体" charset="-122"/>
              </a:rPr>
              <a:t>水平（横向）奇偶校验</a:t>
            </a:r>
            <a:r>
              <a:rPr lang="zh-CN" altLang="en-US" smtClean="0">
                <a:solidFill>
                  <a:srgbClr val="000000"/>
                </a:solidFill>
                <a:latin typeface="宋体" charset="-122"/>
              </a:rPr>
              <a:t> </a:t>
            </a:r>
          </a:p>
        </p:txBody>
      </p:sp>
      <p:pic>
        <p:nvPicPr>
          <p:cNvPr id="100355" name="Picture 4"/>
          <p:cNvPicPr>
            <a:picLocks noChangeAspect="1" noChangeArrowheads="1"/>
          </p:cNvPicPr>
          <p:nvPr/>
        </p:nvPicPr>
        <p:blipFill>
          <a:blip r:embed="rId2" cstate="print"/>
          <a:srcRect/>
          <a:stretch>
            <a:fillRect/>
          </a:stretch>
        </p:blipFill>
        <p:spPr bwMode="auto">
          <a:xfrm>
            <a:off x="1258888" y="3213100"/>
            <a:ext cx="7272337" cy="1620838"/>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05273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Rot="1" noChangeArrowheads="1"/>
          </p:cNvSpPr>
          <p:nvPr>
            <p:ph type="body" idx="1"/>
          </p:nvPr>
        </p:nvSpPr>
        <p:spPr/>
        <p:txBody>
          <a:bodyPr/>
          <a:lstStyle/>
          <a:p>
            <a:pPr eaLnBrk="1" hangingPunct="1">
              <a:buFont typeface="Wingdings" pitchFamily="2" charset="2"/>
              <a:buNone/>
            </a:pPr>
            <a:r>
              <a:rPr lang="en-US" altLang="zh-CN" smtClean="0">
                <a:solidFill>
                  <a:srgbClr val="000000"/>
                </a:solidFill>
              </a:rPr>
              <a:t>③</a:t>
            </a:r>
            <a:r>
              <a:rPr lang="zh-CN" altLang="en-US" b="1" smtClean="0">
                <a:solidFill>
                  <a:srgbClr val="000000"/>
                </a:solidFill>
              </a:rPr>
              <a:t>水平垂直（纵横）奇偶校验</a:t>
            </a:r>
          </a:p>
          <a:p>
            <a:pPr eaLnBrk="1" hangingPunct="1">
              <a:buFont typeface="Wingdings" pitchFamily="2" charset="2"/>
              <a:buNone/>
            </a:pPr>
            <a:r>
              <a:rPr lang="zh-CN" altLang="en-US" smtClean="0"/>
              <a:t> </a:t>
            </a:r>
          </a:p>
        </p:txBody>
      </p:sp>
      <p:pic>
        <p:nvPicPr>
          <p:cNvPr id="101379" name="Picture 4"/>
          <p:cNvPicPr>
            <a:picLocks noChangeAspect="1" noChangeArrowheads="1"/>
          </p:cNvPicPr>
          <p:nvPr/>
        </p:nvPicPr>
        <p:blipFill>
          <a:blip r:embed="rId2" cstate="print"/>
          <a:srcRect/>
          <a:stretch>
            <a:fillRect/>
          </a:stretch>
        </p:blipFill>
        <p:spPr bwMode="auto">
          <a:xfrm>
            <a:off x="1258888" y="3141663"/>
            <a:ext cx="7416800" cy="1379537"/>
          </a:xfrm>
          <a:prstGeom prst="rect">
            <a:avLst/>
          </a:prstGeom>
          <a:noFill/>
          <a:ln w="9525">
            <a:noFill/>
            <a:miter lim="800000"/>
            <a:headEnd/>
            <a:tailEnd/>
          </a:ln>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124744"/>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2.6.2 </a:t>
            </a:r>
            <a:r>
              <a:rPr lang="zh-CN" altLang="en-US" sz="4000" b="1" dirty="0" smtClean="0">
                <a:solidFill>
                  <a:srgbClr val="C00000"/>
                </a:solidFill>
                <a:latin typeface="隶书" pitchFamily="49" charset="-122"/>
                <a:ea typeface="隶书" pitchFamily="49" charset="-122"/>
              </a:rPr>
              <a:t>循环校验码</a:t>
            </a:r>
            <a:r>
              <a:rPr lang="en-US" altLang="zh-CN" sz="4000" b="1" dirty="0" smtClean="0">
                <a:solidFill>
                  <a:srgbClr val="C00000"/>
                </a:solidFill>
                <a:latin typeface="隶书" pitchFamily="49" charset="-122"/>
                <a:ea typeface="隶书" pitchFamily="49" charset="-122"/>
              </a:rPr>
              <a:t>CRC</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3" name="Rectangle 12"/>
          <p:cNvSpPr/>
          <p:nvPr/>
        </p:nvSpPr>
        <p:spPr>
          <a:xfrm>
            <a:off x="683568" y="1412776"/>
            <a:ext cx="7848872" cy="4358116"/>
          </a:xfrm>
          <a:prstGeom prst="rect">
            <a:avLst/>
          </a:prstGeom>
        </p:spPr>
        <p:txBody>
          <a:bodyPr wrap="square">
            <a:spAutoFit/>
          </a:bodyPr>
          <a:lstStyle/>
          <a:p>
            <a:pPr>
              <a:buBlip>
                <a:blip r:embed="rId3"/>
              </a:buBlip>
            </a:pPr>
            <a:r>
              <a:rPr lang="zh-CN" altLang="en-US" sz="2800" b="1" dirty="0" smtClean="0">
                <a:solidFill>
                  <a:srgbClr val="000000"/>
                </a:solidFill>
                <a:latin typeface="楷体_GB2312" pitchFamily="49" charset="-122"/>
                <a:ea typeface="楷体_GB2312" pitchFamily="49" charset="-122"/>
              </a:rPr>
              <a:t>发送方：</a:t>
            </a:r>
            <a:endParaRPr lang="en-US" altLang="zh-CN" sz="2800" b="1" dirty="0" smtClean="0">
              <a:solidFill>
                <a:srgbClr val="000000"/>
              </a:solidFill>
              <a:latin typeface="楷体_GB2312" pitchFamily="49" charset="-122"/>
              <a:ea typeface="楷体_GB2312" pitchFamily="49" charset="-122"/>
            </a:endParaRPr>
          </a:p>
          <a:p>
            <a:pPr>
              <a:buBlip>
                <a:blip r:embed="rId3"/>
              </a:buBlip>
            </a:pPr>
            <a:endParaRPr lang="en-US" altLang="zh-CN" sz="2800" b="1" dirty="0" smtClean="0">
              <a:solidFill>
                <a:srgbClr val="000000"/>
              </a:solidFill>
              <a:latin typeface="楷体_GB2312" pitchFamily="49" charset="-122"/>
              <a:ea typeface="楷体_GB2312" pitchFamily="49" charset="-122"/>
            </a:endParaRPr>
          </a:p>
          <a:p>
            <a:pPr marL="514350" indent="-514350">
              <a:buClr>
                <a:srgbClr val="C00000"/>
              </a:buClr>
              <a:buFont typeface="+mj-ea"/>
              <a:buAutoNum type="circleNumDbPlain"/>
            </a:pPr>
            <a:r>
              <a:rPr lang="zh-CN" altLang="en-US" sz="2800" b="1" dirty="0" smtClean="0">
                <a:solidFill>
                  <a:srgbClr val="000000"/>
                </a:solidFill>
                <a:latin typeface="楷体_GB2312" pitchFamily="49" charset="-122"/>
                <a:ea typeface="楷体_GB2312" pitchFamily="49" charset="-122"/>
              </a:rPr>
              <a:t>通信双方约定一个生成多项式</a:t>
            </a:r>
            <a:r>
              <a:rPr lang="en-US" altLang="zh-CN" sz="2800" b="1" dirty="0" smtClean="0">
                <a:solidFill>
                  <a:srgbClr val="000000"/>
                </a:solidFill>
                <a:latin typeface="楷体_GB2312" pitchFamily="49" charset="-122"/>
                <a:ea typeface="楷体_GB2312" pitchFamily="49" charset="-122"/>
              </a:rPr>
              <a:t>G(x)</a:t>
            </a:r>
            <a:r>
              <a:rPr lang="zh-CN" altLang="en-US" sz="2800" b="1" dirty="0" smtClean="0">
                <a:solidFill>
                  <a:srgbClr val="000000"/>
                </a:solidFill>
                <a:latin typeface="楷体_GB2312" pitchFamily="49" charset="-122"/>
                <a:ea typeface="楷体_GB2312" pitchFamily="49" charset="-122"/>
              </a:rPr>
              <a:t>，最高阶为</a:t>
            </a:r>
            <a:r>
              <a:rPr lang="en-US" altLang="zh-CN" sz="2800" b="1" dirty="0" smtClean="0">
                <a:solidFill>
                  <a:srgbClr val="000000"/>
                </a:solidFill>
                <a:latin typeface="楷体_GB2312" pitchFamily="49" charset="-122"/>
                <a:ea typeface="楷体_GB2312" pitchFamily="49" charset="-122"/>
              </a:rPr>
              <a:t>m</a:t>
            </a:r>
            <a:r>
              <a:rPr lang="zh-CN" altLang="en-US" sz="2800" b="1" dirty="0" smtClean="0">
                <a:solidFill>
                  <a:srgbClr val="000000"/>
                </a:solidFill>
                <a:latin typeface="楷体_GB2312" pitchFamily="49" charset="-122"/>
                <a:ea typeface="楷体_GB2312" pitchFamily="49" charset="-122"/>
              </a:rPr>
              <a:t>；例如：</a:t>
            </a:r>
            <a:r>
              <a:rPr lang="en-US" altLang="zh-CN" sz="2800" b="1" dirty="0" smtClean="0">
                <a:solidFill>
                  <a:srgbClr val="000000"/>
                </a:solidFill>
                <a:latin typeface="楷体_GB2312" pitchFamily="49" charset="-122"/>
                <a:ea typeface="楷体_GB2312" pitchFamily="49" charset="-122"/>
              </a:rPr>
              <a:t>G(x)=X</a:t>
            </a:r>
            <a:r>
              <a:rPr lang="en-US" altLang="zh-CN" sz="2800" b="1" baseline="30000" dirty="0" smtClean="0">
                <a:solidFill>
                  <a:srgbClr val="000000"/>
                </a:solidFill>
                <a:latin typeface="楷体_GB2312" pitchFamily="49" charset="-122"/>
                <a:ea typeface="楷体_GB2312" pitchFamily="49" charset="-122"/>
              </a:rPr>
              <a:t>4</a:t>
            </a:r>
            <a:r>
              <a:rPr lang="en-US" altLang="zh-CN" sz="2800" b="1" dirty="0" smtClean="0">
                <a:solidFill>
                  <a:srgbClr val="000000"/>
                </a:solidFill>
                <a:latin typeface="楷体_GB2312" pitchFamily="49" charset="-122"/>
                <a:ea typeface="楷体_GB2312" pitchFamily="49" charset="-122"/>
              </a:rPr>
              <a:t>+x</a:t>
            </a:r>
            <a:r>
              <a:rPr lang="en-US" altLang="zh-CN" sz="2800" b="1" baseline="30000" dirty="0" smtClean="0">
                <a:solidFill>
                  <a:srgbClr val="000000"/>
                </a:solidFill>
                <a:latin typeface="楷体_GB2312" pitchFamily="49" charset="-122"/>
                <a:ea typeface="楷体_GB2312" pitchFamily="49" charset="-122"/>
              </a:rPr>
              <a:t>3</a:t>
            </a:r>
            <a:r>
              <a:rPr lang="en-US" altLang="zh-CN" sz="2800" b="1" dirty="0" smtClean="0">
                <a:solidFill>
                  <a:srgbClr val="000000"/>
                </a:solidFill>
                <a:latin typeface="楷体_GB2312" pitchFamily="49" charset="-122"/>
                <a:ea typeface="楷体_GB2312" pitchFamily="49" charset="-122"/>
              </a:rPr>
              <a:t>+1=11001</a:t>
            </a:r>
            <a:r>
              <a:rPr lang="zh-CN" altLang="en-US" sz="2800" b="1" dirty="0" smtClean="0">
                <a:solidFill>
                  <a:srgbClr val="000000"/>
                </a:solidFill>
                <a:latin typeface="楷体_GB2312" pitchFamily="49" charset="-122"/>
                <a:ea typeface="楷体_GB2312" pitchFamily="49" charset="-122"/>
              </a:rPr>
              <a:t>，即</a:t>
            </a:r>
            <a:r>
              <a:rPr lang="en-US" altLang="zh-CN" sz="2800" b="1" dirty="0" smtClean="0">
                <a:solidFill>
                  <a:srgbClr val="000000"/>
                </a:solidFill>
                <a:latin typeface="楷体_GB2312" pitchFamily="49" charset="-122"/>
                <a:ea typeface="楷体_GB2312" pitchFamily="49" charset="-122"/>
              </a:rPr>
              <a:t>m=4</a:t>
            </a:r>
          </a:p>
          <a:p>
            <a:pPr marL="514350" indent="-514350">
              <a:buClr>
                <a:srgbClr val="C00000"/>
              </a:buClr>
              <a:buFont typeface="+mj-ea"/>
              <a:buAutoNum type="circleNumDbPlain"/>
            </a:pPr>
            <a:r>
              <a:rPr lang="zh-CN" altLang="en-US" sz="2800" b="1" dirty="0" smtClean="0">
                <a:solidFill>
                  <a:srgbClr val="000000"/>
                </a:solidFill>
                <a:latin typeface="楷体_GB2312" pitchFamily="49" charset="-122"/>
                <a:ea typeface="楷体_GB2312" pitchFamily="49" charset="-122"/>
              </a:rPr>
              <a:t>设待发送的信息为</a:t>
            </a:r>
            <a:r>
              <a:rPr lang="en-US" altLang="zh-CN" sz="2800" b="1" dirty="0" smtClean="0">
                <a:solidFill>
                  <a:srgbClr val="000000"/>
                </a:solidFill>
                <a:latin typeface="楷体_GB2312" pitchFamily="49" charset="-122"/>
                <a:ea typeface="楷体_GB2312" pitchFamily="49" charset="-122"/>
              </a:rPr>
              <a:t>U(x)</a:t>
            </a:r>
            <a:r>
              <a:rPr lang="zh-CN" altLang="en-US" sz="2800" b="1" dirty="0" smtClean="0">
                <a:solidFill>
                  <a:srgbClr val="000000"/>
                </a:solidFill>
                <a:latin typeface="楷体_GB2312" pitchFamily="49" charset="-122"/>
                <a:ea typeface="楷体_GB2312" pitchFamily="49" charset="-122"/>
              </a:rPr>
              <a:t>；例：</a:t>
            </a:r>
            <a:r>
              <a:rPr lang="en-US" altLang="zh-CN" sz="2800" b="1" dirty="0" smtClean="0">
                <a:solidFill>
                  <a:srgbClr val="000000"/>
                </a:solidFill>
                <a:latin typeface="楷体_GB2312" pitchFamily="49" charset="-122"/>
                <a:ea typeface="楷体_GB2312" pitchFamily="49" charset="-122"/>
              </a:rPr>
              <a:t>1101011</a:t>
            </a:r>
          </a:p>
          <a:p>
            <a:pPr marL="514350" indent="-514350">
              <a:buClr>
                <a:srgbClr val="C00000"/>
              </a:buClr>
              <a:buFont typeface="+mj-ea"/>
              <a:buAutoNum type="circleNumDbPlain"/>
            </a:pPr>
            <a:r>
              <a:rPr lang="zh-CN" altLang="en-US" sz="2800" b="1" dirty="0" smtClean="0">
                <a:solidFill>
                  <a:srgbClr val="000000"/>
                </a:solidFill>
                <a:latin typeface="楷体_GB2312" pitchFamily="49" charset="-122"/>
                <a:ea typeface="楷体_GB2312" pitchFamily="49" charset="-122"/>
              </a:rPr>
              <a:t>用</a:t>
            </a:r>
            <a:r>
              <a:rPr lang="en-US" altLang="zh-CN" sz="2800" b="1" dirty="0" smtClean="0">
                <a:solidFill>
                  <a:srgbClr val="000000"/>
                </a:solidFill>
                <a:latin typeface="楷体_GB2312" pitchFamily="49" charset="-122"/>
                <a:ea typeface="楷体_GB2312" pitchFamily="49" charset="-122"/>
              </a:rPr>
              <a:t>U(x)X</a:t>
            </a:r>
            <a:r>
              <a:rPr lang="en-US" altLang="zh-CN" sz="2800" b="1" baseline="30000" dirty="0" smtClean="0">
                <a:solidFill>
                  <a:srgbClr val="000000"/>
                </a:solidFill>
                <a:latin typeface="楷体_GB2312" pitchFamily="49" charset="-122"/>
                <a:ea typeface="楷体_GB2312" pitchFamily="49" charset="-122"/>
              </a:rPr>
              <a:t>4</a:t>
            </a:r>
            <a:r>
              <a:rPr lang="zh-CN" altLang="en-US" sz="2800" b="1" dirty="0" smtClean="0">
                <a:solidFill>
                  <a:srgbClr val="000000"/>
                </a:solidFill>
                <a:latin typeface="楷体_GB2312" pitchFamily="49" charset="-122"/>
                <a:ea typeface="楷体_GB2312" pitchFamily="49" charset="-122"/>
              </a:rPr>
              <a:t>除以</a:t>
            </a:r>
            <a:r>
              <a:rPr lang="en-US" altLang="zh-CN" sz="2800" b="1" dirty="0" smtClean="0">
                <a:solidFill>
                  <a:srgbClr val="000000"/>
                </a:solidFill>
                <a:latin typeface="楷体_GB2312" pitchFamily="49" charset="-122"/>
                <a:ea typeface="楷体_GB2312" pitchFamily="49" charset="-122"/>
              </a:rPr>
              <a:t>G(x)</a:t>
            </a:r>
            <a:r>
              <a:rPr lang="zh-CN" altLang="en-US" sz="2800" b="1" dirty="0" smtClean="0">
                <a:solidFill>
                  <a:srgbClr val="000000"/>
                </a:solidFill>
                <a:latin typeface="楷体_GB2312" pitchFamily="49" charset="-122"/>
                <a:ea typeface="楷体_GB2312" pitchFamily="49" charset="-122"/>
              </a:rPr>
              <a:t>得</a:t>
            </a:r>
            <a:r>
              <a:rPr lang="en-US" altLang="zh-CN" sz="2800" b="1" dirty="0" smtClean="0">
                <a:solidFill>
                  <a:srgbClr val="000000"/>
                </a:solidFill>
                <a:latin typeface="楷体_GB2312" pitchFamily="49" charset="-122"/>
                <a:ea typeface="楷体_GB2312" pitchFamily="49" charset="-122"/>
              </a:rPr>
              <a:t>4</a:t>
            </a:r>
            <a:r>
              <a:rPr lang="zh-CN" altLang="en-US" sz="2800" b="1" dirty="0" smtClean="0">
                <a:solidFill>
                  <a:srgbClr val="000000"/>
                </a:solidFill>
                <a:latin typeface="楷体_GB2312" pitchFamily="49" charset="-122"/>
                <a:ea typeface="楷体_GB2312" pitchFamily="49" charset="-122"/>
              </a:rPr>
              <a:t>位余数</a:t>
            </a:r>
            <a:r>
              <a:rPr lang="en-US" altLang="zh-CN" sz="2800" b="1" dirty="0" smtClean="0">
                <a:solidFill>
                  <a:srgbClr val="000000"/>
                </a:solidFill>
                <a:latin typeface="楷体_GB2312" pitchFamily="49" charset="-122"/>
                <a:ea typeface="楷体_GB2312" pitchFamily="49" charset="-122"/>
              </a:rPr>
              <a:t>R(x)</a:t>
            </a:r>
            <a:r>
              <a:rPr lang="zh-CN" altLang="en-US" sz="2800" b="1" dirty="0" smtClean="0">
                <a:solidFill>
                  <a:srgbClr val="000000"/>
                </a:solidFill>
                <a:latin typeface="楷体_GB2312" pitchFamily="49" charset="-122"/>
                <a:ea typeface="楷体_GB2312" pitchFamily="49" charset="-122"/>
              </a:rPr>
              <a:t>；即在</a:t>
            </a:r>
            <a:r>
              <a:rPr lang="en-US" altLang="zh-CN" sz="2800" b="1" dirty="0" smtClean="0">
                <a:solidFill>
                  <a:srgbClr val="000000"/>
                </a:solidFill>
                <a:latin typeface="楷体_GB2312" pitchFamily="49" charset="-122"/>
                <a:ea typeface="楷体_GB2312" pitchFamily="49" charset="-122"/>
              </a:rPr>
              <a:t>U(x)</a:t>
            </a:r>
            <a:r>
              <a:rPr lang="zh-CN" altLang="en-US" sz="2800" b="1" dirty="0" smtClean="0">
                <a:solidFill>
                  <a:srgbClr val="000000"/>
                </a:solidFill>
                <a:latin typeface="楷体_GB2312" pitchFamily="49" charset="-122"/>
                <a:ea typeface="楷体_GB2312" pitchFamily="49" charset="-122"/>
              </a:rPr>
              <a:t>后面添</a:t>
            </a:r>
            <a:r>
              <a:rPr lang="en-US" altLang="zh-CN" sz="2800" b="1" dirty="0" smtClean="0">
                <a:solidFill>
                  <a:srgbClr val="000000"/>
                </a:solidFill>
                <a:latin typeface="楷体_GB2312" pitchFamily="49" charset="-122"/>
                <a:ea typeface="楷体_GB2312" pitchFamily="49" charset="-122"/>
              </a:rPr>
              <a:t>m</a:t>
            </a:r>
            <a:r>
              <a:rPr lang="zh-CN" altLang="en-US" sz="2800" b="1" dirty="0" smtClean="0">
                <a:solidFill>
                  <a:srgbClr val="000000"/>
                </a:solidFill>
                <a:latin typeface="楷体_GB2312" pitchFamily="49" charset="-122"/>
                <a:ea typeface="楷体_GB2312" pitchFamily="49" charset="-122"/>
              </a:rPr>
              <a:t>个零后除以</a:t>
            </a:r>
            <a:r>
              <a:rPr lang="en-US" altLang="zh-CN" sz="2800" b="1" dirty="0" smtClean="0">
                <a:solidFill>
                  <a:srgbClr val="000000"/>
                </a:solidFill>
                <a:latin typeface="楷体_GB2312" pitchFamily="49" charset="-122"/>
                <a:ea typeface="楷体_GB2312" pitchFamily="49" charset="-122"/>
              </a:rPr>
              <a:t>G(x)</a:t>
            </a:r>
            <a:r>
              <a:rPr lang="zh-CN" altLang="en-US" sz="2800" b="1" dirty="0" smtClean="0">
                <a:solidFill>
                  <a:srgbClr val="000000"/>
                </a:solidFill>
                <a:latin typeface="楷体_GB2312" pitchFamily="49" charset="-122"/>
                <a:ea typeface="楷体_GB2312" pitchFamily="49" charset="-122"/>
              </a:rPr>
              <a:t>。除法的规则是：</a:t>
            </a:r>
            <a:r>
              <a:rPr lang="en-US" altLang="zh-CN" sz="2800" b="1" dirty="0" smtClean="0">
                <a:solidFill>
                  <a:srgbClr val="000000"/>
                </a:solidFill>
                <a:latin typeface="楷体_GB2312" pitchFamily="49" charset="-122"/>
                <a:ea typeface="楷体_GB2312" pitchFamily="49" charset="-122"/>
              </a:rPr>
              <a:t>1+1=0</a:t>
            </a:r>
            <a:r>
              <a:rPr lang="zh-CN" altLang="en-US" sz="2800" b="1" dirty="0" smtClean="0">
                <a:solidFill>
                  <a:srgbClr val="000000"/>
                </a:solidFill>
                <a:latin typeface="楷体_GB2312" pitchFamily="49" charset="-122"/>
                <a:ea typeface="楷体_GB2312" pitchFamily="49" charset="-122"/>
              </a:rPr>
              <a:t>；</a:t>
            </a:r>
            <a:r>
              <a:rPr lang="en-US" altLang="zh-CN" sz="2800" b="1" dirty="0" smtClean="0">
                <a:solidFill>
                  <a:srgbClr val="000000"/>
                </a:solidFill>
                <a:latin typeface="楷体_GB2312" pitchFamily="49" charset="-122"/>
                <a:ea typeface="楷体_GB2312" pitchFamily="49" charset="-122"/>
              </a:rPr>
              <a:t>1+0=1</a:t>
            </a:r>
            <a:r>
              <a:rPr lang="zh-CN" altLang="en-US" sz="2800" b="1" dirty="0" smtClean="0">
                <a:solidFill>
                  <a:srgbClr val="000000"/>
                </a:solidFill>
                <a:latin typeface="楷体_GB2312" pitchFamily="49" charset="-122"/>
                <a:ea typeface="楷体_GB2312" pitchFamily="49" charset="-122"/>
              </a:rPr>
              <a:t>；</a:t>
            </a:r>
            <a:r>
              <a:rPr lang="en-US" altLang="zh-CN" sz="2800" b="1" dirty="0" smtClean="0">
                <a:solidFill>
                  <a:srgbClr val="000000"/>
                </a:solidFill>
                <a:latin typeface="楷体_GB2312" pitchFamily="49" charset="-122"/>
                <a:ea typeface="楷体_GB2312" pitchFamily="49" charset="-122"/>
              </a:rPr>
              <a:t>0+0=0</a:t>
            </a:r>
            <a:r>
              <a:rPr lang="zh-CN" altLang="en-US" sz="2800" b="1" dirty="0" smtClean="0">
                <a:solidFill>
                  <a:srgbClr val="000000"/>
                </a:solidFill>
                <a:latin typeface="楷体_GB2312" pitchFamily="49" charset="-122"/>
                <a:ea typeface="楷体_GB2312" pitchFamily="49" charset="-122"/>
              </a:rPr>
              <a:t>；</a:t>
            </a:r>
            <a:r>
              <a:rPr lang="en-US" altLang="zh-CN" sz="2800" b="1" dirty="0" smtClean="0">
                <a:solidFill>
                  <a:srgbClr val="000000"/>
                </a:solidFill>
                <a:latin typeface="楷体_GB2312" pitchFamily="49" charset="-122"/>
                <a:ea typeface="楷体_GB2312" pitchFamily="49" charset="-122"/>
              </a:rPr>
              <a:t>0+1=1</a:t>
            </a:r>
            <a:r>
              <a:rPr lang="zh-CN" altLang="en-US" sz="2800" b="1" dirty="0" smtClean="0">
                <a:solidFill>
                  <a:srgbClr val="000000"/>
                </a:solidFill>
                <a:latin typeface="楷体_GB2312" pitchFamily="49" charset="-122"/>
                <a:ea typeface="楷体_GB2312" pitchFamily="49" charset="-122"/>
              </a:rPr>
              <a:t>；没有借位。</a:t>
            </a:r>
            <a:endParaRPr lang="en-US" altLang="zh-CN" sz="2800" b="1" dirty="0" smtClean="0">
              <a:solidFill>
                <a:srgbClr val="000000"/>
              </a:solidFill>
              <a:latin typeface="楷体_GB2312" pitchFamily="49" charset="-122"/>
              <a:ea typeface="楷体_GB2312" pitchFamily="49" charset="-122"/>
            </a:endParaRPr>
          </a:p>
          <a:p>
            <a:pPr marL="514350" indent="-514350">
              <a:buClr>
                <a:srgbClr val="C00000"/>
              </a:buClr>
              <a:buFont typeface="+mj-ea"/>
              <a:buAutoNum type="circleNumDbPlain"/>
            </a:pPr>
            <a:r>
              <a:rPr lang="zh-CN" altLang="en-US" sz="2800" b="1" dirty="0" smtClean="0">
                <a:solidFill>
                  <a:srgbClr val="000000"/>
                </a:solidFill>
                <a:latin typeface="楷体_GB2312" pitchFamily="49" charset="-122"/>
                <a:ea typeface="楷体_GB2312" pitchFamily="49" charset="-122"/>
              </a:rPr>
              <a:t>将</a:t>
            </a:r>
            <a:r>
              <a:rPr lang="en-US" altLang="zh-CN" sz="2800" b="1" dirty="0" smtClean="0">
                <a:solidFill>
                  <a:srgbClr val="000000"/>
                </a:solidFill>
                <a:latin typeface="楷体_GB2312" pitchFamily="49" charset="-122"/>
                <a:ea typeface="楷体_GB2312" pitchFamily="49" charset="-122"/>
              </a:rPr>
              <a:t>R(x)</a:t>
            </a:r>
            <a:r>
              <a:rPr lang="zh-CN" altLang="en-US" sz="2800" b="1" dirty="0" smtClean="0">
                <a:solidFill>
                  <a:srgbClr val="000000"/>
                </a:solidFill>
                <a:latin typeface="楷体_GB2312" pitchFamily="49" charset="-122"/>
                <a:ea typeface="楷体_GB2312" pitchFamily="49" charset="-122"/>
              </a:rPr>
              <a:t>放在</a:t>
            </a:r>
            <a:r>
              <a:rPr lang="en-US" altLang="zh-CN" sz="2800" b="1" dirty="0" smtClean="0">
                <a:solidFill>
                  <a:srgbClr val="000000"/>
                </a:solidFill>
                <a:latin typeface="楷体_GB2312" pitchFamily="49" charset="-122"/>
                <a:ea typeface="楷体_GB2312" pitchFamily="49" charset="-122"/>
              </a:rPr>
              <a:t>U(x)</a:t>
            </a:r>
            <a:r>
              <a:rPr lang="zh-CN" altLang="en-US" sz="2800" b="1" dirty="0" smtClean="0">
                <a:solidFill>
                  <a:srgbClr val="000000"/>
                </a:solidFill>
                <a:latin typeface="楷体_GB2312" pitchFamily="49" charset="-122"/>
                <a:ea typeface="楷体_GB2312" pitchFamily="49" charset="-122"/>
              </a:rPr>
              <a:t>之后得循环校验码。</a:t>
            </a:r>
          </a:p>
          <a:p>
            <a:pPr>
              <a:lnSpc>
                <a:spcPct val="90000"/>
              </a:lnSpc>
            </a:pPr>
            <a:endParaRPr lang="en-US" altLang="zh-CN" sz="2800" b="1" dirty="0" smtClean="0">
              <a:solidFill>
                <a:srgbClr val="000000"/>
              </a:solidFill>
              <a:latin typeface="楷体_GB2312" pitchFamily="49" charset="-122"/>
              <a:ea typeface="楷体_GB2312"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54868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zh-CN" altLang="en-US" sz="1200" b="0" i="0" u="none" strike="noStrike" kern="1200" cap="none" spc="0" normalizeH="0" baseline="0" noProof="0" dirty="0">
              <a:ln>
                <a:noFill/>
              </a:ln>
              <a:effectLst/>
              <a:uLnTx/>
              <a:uFillTx/>
              <a:latin typeface="+mn-lt"/>
              <a:ea typeface="+mn-ea"/>
              <a:cs typeface="+mn-cs"/>
            </a:endParaRPr>
          </a:p>
        </p:txBody>
      </p:sp>
      <p:pic>
        <p:nvPicPr>
          <p:cNvPr id="185346" name="Picture 2"/>
          <p:cNvPicPr>
            <a:picLocks noChangeAspect="1" noChangeArrowheads="1"/>
          </p:cNvPicPr>
          <p:nvPr/>
        </p:nvPicPr>
        <p:blipFill>
          <a:blip r:embed="rId3" cstate="print"/>
          <a:srcRect/>
          <a:stretch>
            <a:fillRect/>
          </a:stretch>
        </p:blipFill>
        <p:spPr bwMode="auto">
          <a:xfrm>
            <a:off x="323528" y="476672"/>
            <a:ext cx="4212976" cy="5184576"/>
          </a:xfrm>
          <a:prstGeom prst="rect">
            <a:avLst/>
          </a:prstGeom>
          <a:noFill/>
        </p:spPr>
      </p:pic>
      <p:pic>
        <p:nvPicPr>
          <p:cNvPr id="185347" name="Picture 3"/>
          <p:cNvPicPr>
            <a:picLocks noChangeAspect="1" noChangeArrowheads="1"/>
          </p:cNvPicPr>
          <p:nvPr/>
        </p:nvPicPr>
        <p:blipFill>
          <a:blip r:embed="rId4" cstate="print"/>
          <a:srcRect/>
          <a:stretch>
            <a:fillRect/>
          </a:stretch>
        </p:blipFill>
        <p:spPr bwMode="auto">
          <a:xfrm>
            <a:off x="4860032" y="620688"/>
            <a:ext cx="4032449" cy="5112568"/>
          </a:xfrm>
          <a:prstGeom prst="rect">
            <a:avLst/>
          </a:prstGeom>
          <a:noFill/>
        </p:spPr>
      </p:pic>
      <p:sp>
        <p:nvSpPr>
          <p:cNvPr id="16" name="Rectangle 15"/>
          <p:cNvSpPr/>
          <p:nvPr/>
        </p:nvSpPr>
        <p:spPr>
          <a:xfrm>
            <a:off x="683568" y="5949280"/>
            <a:ext cx="7344816" cy="461665"/>
          </a:xfrm>
          <a:prstGeom prst="rect">
            <a:avLst/>
          </a:prstGeom>
        </p:spPr>
        <p:txBody>
          <a:bodyPr wrap="square">
            <a:spAutoFit/>
          </a:bodyPr>
          <a:lstStyle/>
          <a:p>
            <a:r>
              <a:rPr lang="zh-CN" altLang="en-US" sz="2400" b="1" dirty="0" smtClean="0">
                <a:solidFill>
                  <a:srgbClr val="000000"/>
                </a:solidFill>
                <a:latin typeface="楷体_GB2312" pitchFamily="49" charset="-122"/>
                <a:ea typeface="楷体_GB2312" pitchFamily="49" charset="-122"/>
              </a:rPr>
              <a:t>将</a:t>
            </a:r>
            <a:r>
              <a:rPr lang="en-US" altLang="zh-CN" sz="2400" b="1" dirty="0" smtClean="0">
                <a:solidFill>
                  <a:srgbClr val="000000"/>
                </a:solidFill>
                <a:latin typeface="楷体_GB2312" pitchFamily="49" charset="-122"/>
                <a:ea typeface="楷体_GB2312" pitchFamily="49" charset="-122"/>
              </a:rPr>
              <a:t>R(x)</a:t>
            </a:r>
            <a:r>
              <a:rPr lang="zh-CN" altLang="en-US" sz="2400" b="1" dirty="0" smtClean="0">
                <a:solidFill>
                  <a:srgbClr val="000000"/>
                </a:solidFill>
                <a:latin typeface="楷体_GB2312" pitchFamily="49" charset="-122"/>
                <a:ea typeface="楷体_GB2312" pitchFamily="49" charset="-122"/>
              </a:rPr>
              <a:t>放在</a:t>
            </a:r>
            <a:r>
              <a:rPr lang="en-US" altLang="zh-CN" sz="2400" b="1" dirty="0" smtClean="0">
                <a:solidFill>
                  <a:srgbClr val="000000"/>
                </a:solidFill>
                <a:latin typeface="楷体_GB2312" pitchFamily="49" charset="-122"/>
                <a:ea typeface="楷体_GB2312" pitchFamily="49" charset="-122"/>
              </a:rPr>
              <a:t>U(x)</a:t>
            </a:r>
            <a:r>
              <a:rPr lang="zh-CN" altLang="en-US" sz="2400" b="1" dirty="0" smtClean="0">
                <a:solidFill>
                  <a:srgbClr val="000000"/>
                </a:solidFill>
                <a:latin typeface="楷体_GB2312" pitchFamily="49" charset="-122"/>
                <a:ea typeface="楷体_GB2312" pitchFamily="49" charset="-122"/>
              </a:rPr>
              <a:t>之后得循环校验码</a:t>
            </a:r>
            <a:r>
              <a:rPr lang="en-US" altLang="zh-CN" sz="2400" b="1" dirty="0" smtClean="0">
                <a:solidFill>
                  <a:srgbClr val="000000"/>
                </a:solidFill>
                <a:latin typeface="楷体_GB2312" pitchFamily="49" charset="-122"/>
                <a:ea typeface="楷体_GB2312" pitchFamily="49" charset="-122"/>
              </a:rPr>
              <a:t>: 1101011</a:t>
            </a:r>
            <a:r>
              <a:rPr lang="en-US" altLang="zh-CN" sz="2400" b="1" i="1" dirty="0" smtClean="0">
                <a:solidFill>
                  <a:srgbClr val="000000"/>
                </a:solidFill>
                <a:latin typeface="楷体_GB2312" pitchFamily="49" charset="-122"/>
                <a:ea typeface="楷体_GB2312" pitchFamily="49" charset="-122"/>
              </a:rPr>
              <a:t>1010</a:t>
            </a:r>
            <a:endParaRPr lang="zh-CN" altLang="en-US" sz="2400" i="1"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85346"/>
                                        </p:tgtEl>
                                        <p:attrNameLst>
                                          <p:attrName>style.visibility</p:attrName>
                                        </p:attrNameLst>
                                      </p:cBhvr>
                                      <p:to>
                                        <p:strVal val="visible"/>
                                      </p:to>
                                    </p:set>
                                    <p:anim calcmode="lin" valueType="num">
                                      <p:cBhvr additive="base">
                                        <p:cTn id="7" dur="500" fill="hold"/>
                                        <p:tgtEl>
                                          <p:spTgt spid="185346"/>
                                        </p:tgtEl>
                                        <p:attrNameLst>
                                          <p:attrName>ppt_x</p:attrName>
                                        </p:attrNameLst>
                                      </p:cBhvr>
                                      <p:tavLst>
                                        <p:tav tm="0">
                                          <p:val>
                                            <p:strVal val="0-#ppt_w/2"/>
                                          </p:val>
                                        </p:tav>
                                        <p:tav tm="100000">
                                          <p:val>
                                            <p:strVal val="#ppt_x"/>
                                          </p:val>
                                        </p:tav>
                                      </p:tavLst>
                                    </p:anim>
                                    <p:anim calcmode="lin" valueType="num">
                                      <p:cBhvr additive="base">
                                        <p:cTn id="8" dur="500" fill="hold"/>
                                        <p:tgtEl>
                                          <p:spTgt spid="18534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5347"/>
                                        </p:tgtEl>
                                        <p:attrNameLst>
                                          <p:attrName>style.visibility</p:attrName>
                                        </p:attrNameLst>
                                      </p:cBhvr>
                                      <p:to>
                                        <p:strVal val="visible"/>
                                      </p:to>
                                    </p:set>
                                    <p:anim calcmode="lin" valueType="num">
                                      <p:cBhvr additive="base">
                                        <p:cTn id="11" dur="1000" fill="hold"/>
                                        <p:tgtEl>
                                          <p:spTgt spid="185347"/>
                                        </p:tgtEl>
                                        <p:attrNameLst>
                                          <p:attrName>ppt_x</p:attrName>
                                        </p:attrNameLst>
                                      </p:cBhvr>
                                      <p:tavLst>
                                        <p:tav tm="0">
                                          <p:val>
                                            <p:strVal val="1+#ppt_w/2"/>
                                          </p:val>
                                        </p:tav>
                                        <p:tav tm="100000">
                                          <p:val>
                                            <p:strVal val="#ppt_x"/>
                                          </p:val>
                                        </p:tav>
                                      </p:tavLst>
                                    </p:anim>
                                    <p:anim calcmode="lin" valueType="num">
                                      <p:cBhvr additive="base">
                                        <p:cTn id="12" dur="1000" fill="hold"/>
                                        <p:tgtEl>
                                          <p:spTgt spid="18534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 calcmode="lin" valueType="num">
                                      <p:cBhvr additive="base">
                                        <p:cTn id="16" dur="30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7" dur="30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2.6.2 </a:t>
            </a:r>
            <a:r>
              <a:rPr lang="zh-CN" altLang="en-US" sz="4000" b="1" dirty="0" smtClean="0">
                <a:solidFill>
                  <a:srgbClr val="C00000"/>
                </a:solidFill>
                <a:latin typeface="隶书" pitchFamily="49" charset="-122"/>
                <a:ea typeface="隶书" pitchFamily="49" charset="-122"/>
              </a:rPr>
              <a:t>循环校验码</a:t>
            </a:r>
            <a:r>
              <a:rPr lang="en-US" altLang="zh-CN" sz="4000" b="1" dirty="0" smtClean="0">
                <a:solidFill>
                  <a:srgbClr val="C00000"/>
                </a:solidFill>
                <a:latin typeface="隶书" pitchFamily="49" charset="-122"/>
                <a:ea typeface="隶书" pitchFamily="49" charset="-122"/>
              </a:rPr>
              <a:t>CRC</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Rectangle 11"/>
          <p:cNvSpPr/>
          <p:nvPr/>
        </p:nvSpPr>
        <p:spPr>
          <a:xfrm>
            <a:off x="683568" y="2420888"/>
            <a:ext cx="7848872" cy="2634567"/>
          </a:xfrm>
          <a:prstGeom prst="rect">
            <a:avLst/>
          </a:prstGeom>
        </p:spPr>
        <p:txBody>
          <a:bodyPr wrap="square">
            <a:spAutoFit/>
          </a:bodyPr>
          <a:lstStyle/>
          <a:p>
            <a:pPr>
              <a:buBlip>
                <a:blip r:embed="rId3"/>
              </a:buBlip>
            </a:pPr>
            <a:r>
              <a:rPr lang="zh-CN" altLang="en-US" sz="2800" b="1" dirty="0" smtClean="0">
                <a:solidFill>
                  <a:srgbClr val="000000"/>
                </a:solidFill>
                <a:latin typeface="楷体_GB2312" pitchFamily="49" charset="-122"/>
                <a:ea typeface="楷体_GB2312" pitchFamily="49" charset="-122"/>
              </a:rPr>
              <a:t>接收方：</a:t>
            </a:r>
            <a:endParaRPr lang="en-US" altLang="zh-CN" sz="2800" b="1" dirty="0" smtClean="0">
              <a:solidFill>
                <a:srgbClr val="000000"/>
              </a:solidFill>
              <a:latin typeface="楷体_GB2312" pitchFamily="49" charset="-122"/>
              <a:ea typeface="楷体_GB2312" pitchFamily="49" charset="-122"/>
            </a:endParaRPr>
          </a:p>
          <a:p>
            <a:pPr marL="514350" indent="-514350">
              <a:buClr>
                <a:srgbClr val="C00000"/>
              </a:buClr>
              <a:buFont typeface="Wingdings" pitchFamily="2" charset="2"/>
              <a:buChar char="n"/>
            </a:pPr>
            <a:endParaRPr lang="en-US" altLang="zh-CN" sz="2800" b="1" dirty="0" smtClean="0">
              <a:solidFill>
                <a:srgbClr val="000000"/>
              </a:solidFill>
              <a:latin typeface="楷体_GB2312" pitchFamily="49" charset="-122"/>
              <a:ea typeface="楷体_GB2312" pitchFamily="49" charset="-122"/>
            </a:endParaRPr>
          </a:p>
          <a:p>
            <a:pPr marL="514350" indent="-514350">
              <a:buClr>
                <a:srgbClr val="C00000"/>
              </a:buClr>
              <a:buFont typeface="Wingdings" pitchFamily="2" charset="2"/>
              <a:buChar char="n"/>
            </a:pPr>
            <a:r>
              <a:rPr lang="zh-CN" altLang="en-US" sz="2800" b="1" dirty="0" smtClean="0">
                <a:solidFill>
                  <a:srgbClr val="000000"/>
                </a:solidFill>
                <a:latin typeface="宋体" charset="-122"/>
              </a:rPr>
              <a:t>接收方用收到的数据除以生成多项式</a:t>
            </a:r>
            <a:r>
              <a:rPr lang="en-US" altLang="zh-CN" sz="2800" b="1" dirty="0" smtClean="0">
                <a:solidFill>
                  <a:srgbClr val="000000"/>
                </a:solidFill>
                <a:latin typeface="宋体" charset="-122"/>
              </a:rPr>
              <a:t>G(x)</a:t>
            </a:r>
            <a:r>
              <a:rPr lang="zh-CN" altLang="en-US" sz="2800" b="1" dirty="0" smtClean="0">
                <a:solidFill>
                  <a:srgbClr val="000000"/>
                </a:solidFill>
                <a:latin typeface="宋体" charset="-122"/>
              </a:rPr>
              <a:t>，如果结果为</a:t>
            </a:r>
            <a:r>
              <a:rPr lang="en-US" altLang="zh-CN" sz="2800" b="1" dirty="0" smtClean="0">
                <a:solidFill>
                  <a:srgbClr val="000000"/>
                </a:solidFill>
                <a:latin typeface="宋体" charset="-122"/>
              </a:rPr>
              <a:t>0</a:t>
            </a:r>
            <a:r>
              <a:rPr lang="zh-CN" altLang="en-US" sz="2800" b="1" dirty="0" smtClean="0">
                <a:solidFill>
                  <a:srgbClr val="000000"/>
                </a:solidFill>
                <a:latin typeface="宋体" charset="-122"/>
              </a:rPr>
              <a:t>，传输没有错误，否则，说明传输产生错误。</a:t>
            </a:r>
            <a:endParaRPr lang="zh-CN" altLang="en-US" sz="2800" b="1" dirty="0" smtClean="0">
              <a:solidFill>
                <a:srgbClr val="000000"/>
              </a:solidFill>
              <a:latin typeface="楷体_GB2312" pitchFamily="49" charset="-122"/>
              <a:ea typeface="楷体_GB2312" pitchFamily="49" charset="-122"/>
            </a:endParaRPr>
          </a:p>
          <a:p>
            <a:pPr>
              <a:lnSpc>
                <a:spcPct val="90000"/>
              </a:lnSpc>
            </a:pPr>
            <a:endParaRPr lang="en-US" altLang="zh-CN" sz="2800" b="1" dirty="0" smtClean="0">
              <a:solidFill>
                <a:srgbClr val="000000"/>
              </a:solidFill>
              <a:latin typeface="楷体_GB2312" pitchFamily="49" charset="-122"/>
              <a:ea typeface="楷体_GB2312"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323528" y="404664"/>
            <a:ext cx="8540750" cy="843880"/>
          </a:xfrm>
        </p:spPr>
        <p:txBody>
          <a:bodyPr>
            <a:normAutofit/>
          </a:bodyPr>
          <a:lstStyle/>
          <a:p>
            <a:r>
              <a:rPr lang="en-US" altLang="zh-CN" sz="4000" b="1" dirty="0" smtClean="0">
                <a:solidFill>
                  <a:srgbClr val="C00000"/>
                </a:solidFill>
                <a:latin typeface="隶书" pitchFamily="49" charset="-122"/>
                <a:ea typeface="隶书" pitchFamily="49" charset="-122"/>
              </a:rPr>
              <a:t>2.2.1 </a:t>
            </a:r>
            <a:r>
              <a:rPr lang="zh-CN" altLang="en-US" sz="4000" b="1" dirty="0" smtClean="0">
                <a:solidFill>
                  <a:srgbClr val="C00000"/>
                </a:solidFill>
                <a:latin typeface="隶书" pitchFamily="49" charset="-122"/>
                <a:ea typeface="隶书" pitchFamily="49" charset="-122"/>
              </a:rPr>
              <a:t>模拟信号和数字信号</a:t>
            </a:r>
          </a:p>
        </p:txBody>
      </p:sp>
      <p:sp>
        <p:nvSpPr>
          <p:cNvPr id="7171" name="Rectangle 3"/>
          <p:cNvSpPr>
            <a:spLocks noGrp="1" noRot="1" noChangeArrowheads="1"/>
          </p:cNvSpPr>
          <p:nvPr>
            <p:ph type="body" sz="half" idx="1"/>
          </p:nvPr>
        </p:nvSpPr>
        <p:spPr>
          <a:xfrm>
            <a:off x="468313" y="1628775"/>
            <a:ext cx="8207375" cy="4824413"/>
          </a:xfrm>
        </p:spPr>
        <p:txBody>
          <a:bodyPr/>
          <a:lstStyle/>
          <a:p>
            <a:pPr eaLnBrk="1" hangingPunct="1"/>
            <a:r>
              <a:rPr lang="zh-CN" altLang="en-US" sz="2800" b="1" dirty="0" smtClean="0">
                <a:solidFill>
                  <a:srgbClr val="C00000"/>
                </a:solidFill>
              </a:rPr>
              <a:t>模拟信号</a:t>
            </a:r>
            <a:r>
              <a:rPr lang="zh-CN" altLang="en-US" sz="2800" b="1" dirty="0" smtClean="0">
                <a:solidFill>
                  <a:srgbClr val="000000"/>
                </a:solidFill>
              </a:rPr>
              <a:t>：随时间而连续变化的信号</a:t>
            </a:r>
          </a:p>
          <a:p>
            <a:pPr eaLnBrk="1" hangingPunct="1"/>
            <a:endParaRPr lang="zh-CN" altLang="en-US" sz="2800" b="1" dirty="0" smtClean="0"/>
          </a:p>
          <a:p>
            <a:pPr eaLnBrk="1" hangingPunct="1"/>
            <a:endParaRPr lang="zh-CN" altLang="en-US" sz="2800" b="1" dirty="0" smtClean="0"/>
          </a:p>
          <a:p>
            <a:pPr eaLnBrk="1" hangingPunct="1"/>
            <a:endParaRPr lang="zh-CN" altLang="en-US" sz="2800" b="1" dirty="0" smtClean="0"/>
          </a:p>
          <a:p>
            <a:pPr eaLnBrk="1" hangingPunct="1"/>
            <a:endParaRPr lang="zh-CN" altLang="en-US" sz="2800" b="1" dirty="0" smtClean="0"/>
          </a:p>
          <a:p>
            <a:pPr eaLnBrk="1" hangingPunct="1"/>
            <a:endParaRPr lang="zh-CN" altLang="en-US" sz="2800" b="1" dirty="0" smtClean="0"/>
          </a:p>
          <a:p>
            <a:pPr eaLnBrk="1" hangingPunct="1"/>
            <a:endParaRPr lang="zh-CN" altLang="en-US" sz="2800" b="1" dirty="0" smtClean="0"/>
          </a:p>
          <a:p>
            <a:pPr eaLnBrk="1" hangingPunct="1"/>
            <a:r>
              <a:rPr lang="zh-CN" altLang="en-US" sz="2400" b="1" dirty="0" smtClean="0">
                <a:solidFill>
                  <a:srgbClr val="000000"/>
                </a:solidFill>
              </a:rPr>
              <a:t>模拟信号又可以分为</a:t>
            </a:r>
            <a:r>
              <a:rPr lang="zh-CN" altLang="en-US" sz="2400" b="1" dirty="0" smtClean="0">
                <a:solidFill>
                  <a:srgbClr val="C00000"/>
                </a:solidFill>
              </a:rPr>
              <a:t>简单模拟信号</a:t>
            </a:r>
            <a:r>
              <a:rPr lang="zh-CN" altLang="en-US" sz="2400" b="1" dirty="0" smtClean="0">
                <a:solidFill>
                  <a:srgbClr val="000000"/>
                </a:solidFill>
              </a:rPr>
              <a:t>和</a:t>
            </a:r>
            <a:r>
              <a:rPr lang="zh-CN" altLang="en-US" sz="2400" b="1" dirty="0" smtClean="0">
                <a:solidFill>
                  <a:srgbClr val="C00000"/>
                </a:solidFill>
              </a:rPr>
              <a:t>复杂模拟信号</a:t>
            </a:r>
          </a:p>
        </p:txBody>
      </p:sp>
      <p:pic>
        <p:nvPicPr>
          <p:cNvPr id="7172" name="Picture 7"/>
          <p:cNvPicPr>
            <a:picLocks noChangeAspect="1" noChangeArrowheads="1"/>
          </p:cNvPicPr>
          <p:nvPr/>
        </p:nvPicPr>
        <p:blipFill>
          <a:blip r:embed="rId2" cstate="print"/>
          <a:srcRect/>
          <a:stretch>
            <a:fillRect/>
          </a:stretch>
        </p:blipFill>
        <p:spPr bwMode="auto">
          <a:xfrm>
            <a:off x="2195513" y="2276872"/>
            <a:ext cx="5040312" cy="2736453"/>
          </a:xfrm>
          <a:prstGeom prst="rect">
            <a:avLst/>
          </a:prstGeom>
          <a:noFill/>
          <a:ln w="9525">
            <a:noFill/>
            <a:miter lim="800000"/>
            <a:headEnd/>
            <a:tailEnd/>
          </a:ln>
        </p:spPr>
      </p:pic>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diamond(in)">
                                      <p:cBhvr>
                                        <p:cTn id="7" dur="1000"/>
                                        <p:tgtEl>
                                          <p:spTgt spid="7171">
                                            <p:txEl>
                                              <p:pRg st="0" end="0"/>
                                            </p:txEl>
                                          </p:spTgt>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7172"/>
                                        </p:tgtEl>
                                        <p:attrNameLst>
                                          <p:attrName>style.visibility</p:attrName>
                                        </p:attrNameLst>
                                      </p:cBhvr>
                                      <p:to>
                                        <p:strVal val="visible"/>
                                      </p:to>
                                    </p:set>
                                    <p:anim calcmode="lin" valueType="num">
                                      <p:cBhvr additive="base">
                                        <p:cTn id="11" dur="1000" fill="hold"/>
                                        <p:tgtEl>
                                          <p:spTgt spid="7172"/>
                                        </p:tgtEl>
                                        <p:attrNameLst>
                                          <p:attrName>ppt_x</p:attrName>
                                        </p:attrNameLst>
                                      </p:cBhvr>
                                      <p:tavLst>
                                        <p:tav tm="0">
                                          <p:val>
                                            <p:strVal val="1+#ppt_w/2"/>
                                          </p:val>
                                        </p:tav>
                                        <p:tav tm="100000">
                                          <p:val>
                                            <p:strVal val="#ppt_x"/>
                                          </p:val>
                                        </p:tav>
                                      </p:tavLst>
                                    </p:anim>
                                    <p:anim calcmode="lin" valueType="num">
                                      <p:cBhvr additive="base">
                                        <p:cTn id="12" dur="1000" fill="hold"/>
                                        <p:tgtEl>
                                          <p:spTgt spid="7172"/>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8" presetClass="entr" presetSubtype="16" fill="hold" grpId="0" nodeType="afterEffect">
                                  <p:stCondLst>
                                    <p:cond delay="0"/>
                                  </p:stCondLst>
                                  <p:childTnLst>
                                    <p:set>
                                      <p:cBhvr>
                                        <p:cTn id="15" dur="1" fill="hold">
                                          <p:stCondLst>
                                            <p:cond delay="0"/>
                                          </p:stCondLst>
                                        </p:cTn>
                                        <p:tgtEl>
                                          <p:spTgt spid="7171">
                                            <p:txEl>
                                              <p:pRg st="7" end="7"/>
                                            </p:txEl>
                                          </p:spTgt>
                                        </p:tgtEl>
                                        <p:attrNameLst>
                                          <p:attrName>style.visibility</p:attrName>
                                        </p:attrNameLst>
                                      </p:cBhvr>
                                      <p:to>
                                        <p:strVal val="visible"/>
                                      </p:to>
                                    </p:set>
                                    <p:animEffect transition="in" filter="diamond(in)">
                                      <p:cBhvr>
                                        <p:cTn id="16" dur="10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2.6.3 </a:t>
            </a:r>
            <a:r>
              <a:rPr lang="zh-CN" altLang="en-US" sz="4000" b="1" dirty="0" smtClean="0">
                <a:solidFill>
                  <a:srgbClr val="C00000"/>
                </a:solidFill>
                <a:latin typeface="隶书" pitchFamily="49" charset="-122"/>
                <a:ea typeface="隶书" pitchFamily="49" charset="-122"/>
              </a:rPr>
              <a:t>校验和</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3" name="Rectangle 12"/>
          <p:cNvSpPr/>
          <p:nvPr/>
        </p:nvSpPr>
        <p:spPr>
          <a:xfrm>
            <a:off x="683568" y="1412776"/>
            <a:ext cx="7848872" cy="4358116"/>
          </a:xfrm>
          <a:prstGeom prst="rect">
            <a:avLst/>
          </a:prstGeom>
        </p:spPr>
        <p:txBody>
          <a:bodyPr wrap="square">
            <a:spAutoFit/>
          </a:bodyPr>
          <a:lstStyle/>
          <a:p>
            <a:pPr>
              <a:buBlip>
                <a:blip r:embed="rId3"/>
              </a:buBlip>
            </a:pPr>
            <a:r>
              <a:rPr lang="zh-CN" altLang="en-US" sz="2800" b="1" dirty="0" smtClean="0">
                <a:solidFill>
                  <a:srgbClr val="000000"/>
                </a:solidFill>
                <a:latin typeface="楷体_GB2312" pitchFamily="49" charset="-122"/>
                <a:ea typeface="楷体_GB2312" pitchFamily="49" charset="-122"/>
              </a:rPr>
              <a:t>发送方：</a:t>
            </a:r>
            <a:endParaRPr lang="en-US" altLang="zh-CN" sz="2800" b="1" dirty="0" smtClean="0">
              <a:solidFill>
                <a:srgbClr val="000000"/>
              </a:solidFill>
              <a:latin typeface="楷体_GB2312" pitchFamily="49" charset="-122"/>
              <a:ea typeface="楷体_GB2312" pitchFamily="49" charset="-122"/>
            </a:endParaRPr>
          </a:p>
          <a:p>
            <a:pPr>
              <a:buBlip>
                <a:blip r:embed="rId3"/>
              </a:buBlip>
            </a:pPr>
            <a:endParaRPr lang="en-US" altLang="zh-CN" sz="2800" b="1" dirty="0" smtClean="0">
              <a:solidFill>
                <a:srgbClr val="000000"/>
              </a:solidFill>
              <a:latin typeface="楷体_GB2312" pitchFamily="49" charset="-122"/>
              <a:ea typeface="楷体_GB2312" pitchFamily="49" charset="-122"/>
            </a:endParaRPr>
          </a:p>
          <a:p>
            <a:pPr marL="514350" indent="-514350">
              <a:buClr>
                <a:srgbClr val="C00000"/>
              </a:buClr>
              <a:buFont typeface="+mj-ea"/>
              <a:buAutoNum type="circleNumDbPlain"/>
            </a:pPr>
            <a:r>
              <a:rPr lang="zh-CN" altLang="en-US" sz="2800" b="1" dirty="0" smtClean="0">
                <a:solidFill>
                  <a:srgbClr val="000000"/>
                </a:solidFill>
                <a:latin typeface="楷体_GB2312" pitchFamily="49" charset="-122"/>
                <a:ea typeface="楷体_GB2312" pitchFamily="49" charset="-122"/>
              </a:rPr>
              <a:t>在发送方，将要发送的整个数据单元分成大小都为</a:t>
            </a:r>
            <a:r>
              <a:rPr lang="en-US" altLang="zh-CN" sz="2800" b="1" dirty="0" smtClean="0">
                <a:solidFill>
                  <a:srgbClr val="000000"/>
                </a:solidFill>
                <a:latin typeface="楷体_GB2312" pitchFamily="49" charset="-122"/>
                <a:ea typeface="楷体_GB2312" pitchFamily="49" charset="-122"/>
              </a:rPr>
              <a:t>n</a:t>
            </a:r>
            <a:r>
              <a:rPr lang="zh-CN" altLang="en-US" sz="2800" b="1" dirty="0" smtClean="0">
                <a:solidFill>
                  <a:srgbClr val="000000"/>
                </a:solidFill>
                <a:latin typeface="楷体_GB2312" pitchFamily="49" charset="-122"/>
                <a:ea typeface="楷体_GB2312" pitchFamily="49" charset="-122"/>
              </a:rPr>
              <a:t>（一般为</a:t>
            </a:r>
            <a:r>
              <a:rPr lang="en-US" altLang="zh-CN" sz="2800" b="1" dirty="0" smtClean="0">
                <a:solidFill>
                  <a:srgbClr val="000000"/>
                </a:solidFill>
                <a:latin typeface="楷体_GB2312" pitchFamily="49" charset="-122"/>
                <a:ea typeface="楷体_GB2312" pitchFamily="49" charset="-122"/>
              </a:rPr>
              <a:t>16</a:t>
            </a:r>
            <a:r>
              <a:rPr lang="zh-CN" altLang="en-US" sz="2800" b="1" dirty="0" smtClean="0">
                <a:solidFill>
                  <a:srgbClr val="000000"/>
                </a:solidFill>
                <a:latin typeface="楷体_GB2312" pitchFamily="49" charset="-122"/>
                <a:ea typeface="楷体_GB2312" pitchFamily="49" charset="-122"/>
              </a:rPr>
              <a:t>）比特的若干段</a:t>
            </a:r>
            <a:r>
              <a:rPr lang="en-US" altLang="zh-CN" sz="2800" b="1" dirty="0" smtClean="0">
                <a:solidFill>
                  <a:srgbClr val="000000"/>
                </a:solidFill>
                <a:latin typeface="楷体_GB2312" pitchFamily="49" charset="-122"/>
                <a:ea typeface="楷体_GB2312" pitchFamily="49" charset="-122"/>
              </a:rPr>
              <a:t>;</a:t>
            </a:r>
          </a:p>
          <a:p>
            <a:pPr marL="514350" indent="-514350">
              <a:buClr>
                <a:srgbClr val="C00000"/>
              </a:buClr>
              <a:buFont typeface="+mj-ea"/>
              <a:buAutoNum type="circleNumDbPlain"/>
            </a:pPr>
            <a:r>
              <a:rPr lang="zh-CN" altLang="en-US" sz="2800" b="1" dirty="0" smtClean="0">
                <a:solidFill>
                  <a:srgbClr val="000000"/>
                </a:solidFill>
                <a:latin typeface="楷体_GB2312" pitchFamily="49" charset="-122"/>
                <a:ea typeface="楷体_GB2312" pitchFamily="49" charset="-122"/>
              </a:rPr>
              <a:t>然后将这些分段采用反码加法算法加在一起，得到一个</a:t>
            </a:r>
            <a:r>
              <a:rPr lang="en-US" altLang="zh-CN" sz="2800" b="1" dirty="0" smtClean="0">
                <a:solidFill>
                  <a:srgbClr val="000000"/>
                </a:solidFill>
                <a:latin typeface="楷体_GB2312" pitchFamily="49" charset="-122"/>
                <a:ea typeface="楷体_GB2312" pitchFamily="49" charset="-122"/>
              </a:rPr>
              <a:t>n</a:t>
            </a:r>
            <a:r>
              <a:rPr lang="zh-CN" altLang="en-US" sz="2800" b="1" dirty="0" smtClean="0">
                <a:solidFill>
                  <a:srgbClr val="000000"/>
                </a:solidFill>
                <a:latin typeface="楷体_GB2312" pitchFamily="49" charset="-122"/>
                <a:ea typeface="楷体_GB2312" pitchFamily="49" charset="-122"/>
              </a:rPr>
              <a:t>比特长的结果</a:t>
            </a:r>
            <a:r>
              <a:rPr lang="en-US" altLang="zh-CN" sz="2800" b="1" dirty="0" smtClean="0">
                <a:solidFill>
                  <a:srgbClr val="000000"/>
                </a:solidFill>
                <a:latin typeface="楷体_GB2312" pitchFamily="49" charset="-122"/>
                <a:ea typeface="楷体_GB2312" pitchFamily="49" charset="-122"/>
              </a:rPr>
              <a:t>;</a:t>
            </a:r>
          </a:p>
          <a:p>
            <a:pPr marL="514350" indent="-514350">
              <a:buClr>
                <a:srgbClr val="C00000"/>
              </a:buClr>
              <a:buFont typeface="+mj-ea"/>
              <a:buAutoNum type="circleNumDbPlain"/>
            </a:pPr>
            <a:r>
              <a:rPr lang="zh-CN" altLang="en-US" sz="2800" b="1" dirty="0" smtClean="0">
                <a:solidFill>
                  <a:srgbClr val="000000"/>
                </a:solidFill>
                <a:latin typeface="楷体_GB2312" pitchFamily="49" charset="-122"/>
                <a:ea typeface="楷体_GB2312" pitchFamily="49" charset="-122"/>
              </a:rPr>
              <a:t>该结果取反后得到一个</a:t>
            </a:r>
            <a:r>
              <a:rPr lang="en-US" altLang="zh-CN" sz="2800" b="1" dirty="0" smtClean="0">
                <a:solidFill>
                  <a:srgbClr val="000000"/>
                </a:solidFill>
                <a:latin typeface="楷体_GB2312" pitchFamily="49" charset="-122"/>
                <a:ea typeface="楷体_GB2312" pitchFamily="49" charset="-122"/>
              </a:rPr>
              <a:t>n</a:t>
            </a:r>
            <a:r>
              <a:rPr lang="zh-CN" altLang="en-US" sz="2800" b="1" dirty="0" smtClean="0">
                <a:solidFill>
                  <a:srgbClr val="000000"/>
                </a:solidFill>
                <a:latin typeface="楷体_GB2312" pitchFamily="49" charset="-122"/>
                <a:ea typeface="楷体_GB2312" pitchFamily="49" charset="-122"/>
              </a:rPr>
              <a:t>比特长的检查和</a:t>
            </a:r>
            <a:r>
              <a:rPr lang="en-US" altLang="zh-CN" sz="2800" b="1" dirty="0" smtClean="0">
                <a:solidFill>
                  <a:srgbClr val="000000"/>
                </a:solidFill>
                <a:latin typeface="楷体_GB2312" pitchFamily="49" charset="-122"/>
                <a:ea typeface="楷体_GB2312" pitchFamily="49" charset="-122"/>
              </a:rPr>
              <a:t>;</a:t>
            </a:r>
          </a:p>
          <a:p>
            <a:pPr marL="514350" indent="-514350">
              <a:buClr>
                <a:srgbClr val="C00000"/>
              </a:buClr>
              <a:buFont typeface="+mj-ea"/>
              <a:buAutoNum type="circleNumDbPlain"/>
            </a:pPr>
            <a:r>
              <a:rPr lang="zh-CN" altLang="en-US" sz="2800" b="1" dirty="0" smtClean="0">
                <a:solidFill>
                  <a:srgbClr val="000000"/>
                </a:solidFill>
                <a:latin typeface="楷体_GB2312" pitchFamily="49" charset="-122"/>
                <a:ea typeface="楷体_GB2312" pitchFamily="49" charset="-122"/>
              </a:rPr>
              <a:t>将检查和当作冗余位加在原始数据单元的末尾，随原始数据单元一起发送给接收方。</a:t>
            </a:r>
            <a:endParaRPr lang="en-US" altLang="zh-CN" sz="2800" b="1" dirty="0" smtClean="0">
              <a:solidFill>
                <a:srgbClr val="000000"/>
              </a:solidFill>
              <a:latin typeface="楷体_GB2312" pitchFamily="49" charset="-122"/>
              <a:ea typeface="楷体_GB2312" pitchFamily="49" charset="-122"/>
            </a:endParaRPr>
          </a:p>
          <a:p>
            <a:pPr>
              <a:lnSpc>
                <a:spcPct val="90000"/>
              </a:lnSpc>
            </a:pPr>
            <a:endParaRPr lang="en-US" altLang="zh-CN" sz="2800" b="1" dirty="0" smtClean="0">
              <a:solidFill>
                <a:srgbClr val="000000"/>
              </a:solidFill>
              <a:latin typeface="楷体_GB2312" pitchFamily="49" charset="-122"/>
              <a:ea typeface="楷体_GB2312"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zh-CN" altLang="en-US" sz="1200" b="0" i="0" u="none" strike="noStrike" kern="1200" cap="none" spc="0" normalizeH="0" baseline="0" noProof="0" dirty="0">
              <a:ln>
                <a:noFill/>
              </a:ln>
              <a:effectLst/>
              <a:uLnTx/>
              <a:uFillTx/>
              <a:latin typeface="+mn-lt"/>
              <a:ea typeface="+mn-ea"/>
              <a:cs typeface="+mn-cs"/>
            </a:endParaRPr>
          </a:p>
        </p:txBody>
      </p:sp>
      <p:sp>
        <p:nvSpPr>
          <p:cNvPr id="12" name="Content Placeholder 11"/>
          <p:cNvSpPr>
            <a:spLocks noGrp="1"/>
          </p:cNvSpPr>
          <p:nvPr>
            <p:ph idx="1"/>
          </p:nvPr>
        </p:nvSpPr>
        <p:spPr>
          <a:prstGeom prst="rect">
            <a:avLst/>
          </a:prstGeom>
        </p:spPr>
        <p:txBody>
          <a:bodyPr wrap="square">
            <a:spAutoFit/>
          </a:bodyPr>
          <a:lstStyle/>
          <a:p>
            <a:pPr>
              <a:buBlip>
                <a:blip r:embed="rId3"/>
              </a:buBlip>
            </a:pPr>
            <a:r>
              <a:rPr lang="zh-CN" altLang="en-US" sz="2800" b="1" dirty="0" smtClean="0">
                <a:solidFill>
                  <a:srgbClr val="000000"/>
                </a:solidFill>
                <a:latin typeface="楷体_GB2312" pitchFamily="49" charset="-122"/>
                <a:ea typeface="楷体_GB2312" pitchFamily="49" charset="-122"/>
              </a:rPr>
              <a:t>接收方：</a:t>
            </a:r>
            <a:endParaRPr lang="en-US" altLang="zh-CN" sz="2800" b="1" dirty="0" smtClean="0">
              <a:solidFill>
                <a:srgbClr val="000000"/>
              </a:solidFill>
              <a:latin typeface="楷体_GB2312" pitchFamily="49" charset="-122"/>
              <a:ea typeface="楷体_GB2312" pitchFamily="49" charset="-122"/>
            </a:endParaRPr>
          </a:p>
          <a:p>
            <a:pPr>
              <a:buBlip>
                <a:blip r:embed="rId3"/>
              </a:buBlip>
            </a:pPr>
            <a:endParaRPr lang="en-US" altLang="zh-CN" sz="2800" b="1" dirty="0" smtClean="0">
              <a:solidFill>
                <a:srgbClr val="000000"/>
              </a:solidFill>
              <a:latin typeface="楷体_GB2312" pitchFamily="49" charset="-122"/>
              <a:ea typeface="楷体_GB2312" pitchFamily="49" charset="-122"/>
            </a:endParaRPr>
          </a:p>
          <a:p>
            <a:pPr marL="514350" indent="-514350">
              <a:buClr>
                <a:srgbClr val="C00000"/>
              </a:buClr>
              <a:buFont typeface="+mj-ea"/>
              <a:buAutoNum type="circleNumDbPlain"/>
            </a:pPr>
            <a:r>
              <a:rPr lang="zh-CN" altLang="en-US" sz="2800" b="1" dirty="0" smtClean="0">
                <a:solidFill>
                  <a:srgbClr val="000000"/>
                </a:solidFill>
                <a:latin typeface="宋体" charset="-122"/>
              </a:rPr>
              <a:t>接收方按照发送方的方法将整个数据块分成大小为</a:t>
            </a:r>
            <a:r>
              <a:rPr lang="en-US" altLang="zh-CN" sz="2800" b="1" dirty="0" smtClean="0">
                <a:solidFill>
                  <a:srgbClr val="000000"/>
                </a:solidFill>
                <a:latin typeface="宋体" charset="-122"/>
              </a:rPr>
              <a:t>n</a:t>
            </a:r>
            <a:r>
              <a:rPr lang="zh-CN" altLang="en-US" sz="2800" b="1" dirty="0" smtClean="0">
                <a:solidFill>
                  <a:srgbClr val="000000"/>
                </a:solidFill>
                <a:latin typeface="宋体" charset="-122"/>
              </a:rPr>
              <a:t>的若干段，其中最后一段为检查和。</a:t>
            </a:r>
            <a:endParaRPr lang="en-US" altLang="zh-CN" sz="2800" b="1" dirty="0" smtClean="0">
              <a:solidFill>
                <a:srgbClr val="000000"/>
              </a:solidFill>
              <a:latin typeface="宋体" charset="-122"/>
            </a:endParaRPr>
          </a:p>
          <a:p>
            <a:pPr marL="514350" indent="-514350">
              <a:buClr>
                <a:srgbClr val="C00000"/>
              </a:buClr>
              <a:buFont typeface="+mj-ea"/>
              <a:buAutoNum type="circleNumDbPlain"/>
            </a:pPr>
            <a:r>
              <a:rPr lang="zh-CN" altLang="en-US" sz="2800" b="1" dirty="0" smtClean="0">
                <a:solidFill>
                  <a:srgbClr val="000000"/>
                </a:solidFill>
                <a:latin typeface="宋体" charset="-122"/>
              </a:rPr>
              <a:t>然后将这些分段采用反码加法算法加在一起，得到一个</a:t>
            </a:r>
            <a:r>
              <a:rPr lang="en-US" altLang="zh-CN" sz="2800" b="1" dirty="0" smtClean="0">
                <a:solidFill>
                  <a:srgbClr val="000000"/>
                </a:solidFill>
                <a:latin typeface="宋体" charset="-122"/>
              </a:rPr>
              <a:t>n</a:t>
            </a:r>
            <a:r>
              <a:rPr lang="zh-CN" altLang="en-US" sz="2800" b="1" dirty="0" smtClean="0">
                <a:solidFill>
                  <a:srgbClr val="000000"/>
                </a:solidFill>
                <a:latin typeface="宋体" charset="-122"/>
              </a:rPr>
              <a:t>比特长的结果。</a:t>
            </a:r>
            <a:endParaRPr lang="en-US" altLang="zh-CN" sz="2800" b="1" dirty="0" smtClean="0">
              <a:solidFill>
                <a:srgbClr val="000000"/>
              </a:solidFill>
              <a:latin typeface="宋体" charset="-122"/>
            </a:endParaRPr>
          </a:p>
          <a:p>
            <a:pPr marL="514350" indent="-514350">
              <a:buClr>
                <a:srgbClr val="C00000"/>
              </a:buClr>
              <a:buFont typeface="+mj-ea"/>
              <a:buAutoNum type="circleNumDbPlain"/>
            </a:pPr>
            <a:r>
              <a:rPr lang="zh-CN" altLang="en-US" sz="2800" b="1" dirty="0" smtClean="0">
                <a:solidFill>
                  <a:srgbClr val="000000"/>
                </a:solidFill>
                <a:latin typeface="宋体" charset="-122"/>
              </a:rPr>
              <a:t>如果结果为</a:t>
            </a:r>
            <a:r>
              <a:rPr lang="en-US" altLang="zh-CN" sz="2800" b="1" dirty="0" smtClean="0">
                <a:solidFill>
                  <a:srgbClr val="000000"/>
                </a:solidFill>
                <a:latin typeface="宋体" charset="-122"/>
              </a:rPr>
              <a:t>n</a:t>
            </a:r>
            <a:r>
              <a:rPr lang="zh-CN" altLang="en-US" sz="2800" b="1" dirty="0" smtClean="0">
                <a:solidFill>
                  <a:srgbClr val="000000"/>
                </a:solidFill>
                <a:latin typeface="宋体" charset="-122"/>
              </a:rPr>
              <a:t>个</a:t>
            </a:r>
            <a:r>
              <a:rPr lang="en-US" altLang="zh-CN" sz="2800" b="1" dirty="0" smtClean="0">
                <a:solidFill>
                  <a:srgbClr val="000000"/>
                </a:solidFill>
                <a:latin typeface="宋体" charset="-122"/>
              </a:rPr>
              <a:t>1</a:t>
            </a:r>
            <a:r>
              <a:rPr lang="zh-CN" altLang="en-US" sz="2800" b="1" dirty="0" smtClean="0">
                <a:solidFill>
                  <a:srgbClr val="000000"/>
                </a:solidFill>
                <a:latin typeface="宋体" charset="-122"/>
              </a:rPr>
              <a:t>，则传输正确，反之，则是错误的。</a:t>
            </a:r>
            <a:endParaRPr lang="en-US" altLang="zh-CN" sz="2800" b="1" dirty="0" smtClean="0">
              <a:solidFill>
                <a:srgbClr val="000000"/>
              </a:solidFill>
              <a:latin typeface="楷体_GB2312" pitchFamily="49" charset="-122"/>
              <a:ea typeface="楷体_GB2312" pitchFamily="49" charset="-122"/>
            </a:endParaRPr>
          </a:p>
        </p:txBody>
      </p:sp>
      <p:sp>
        <p:nvSpPr>
          <p:cNvPr id="13" name="Rectangle 2"/>
          <p:cNvSpPr>
            <a:spLocks noGrp="1" noRot="1" noChangeArrowheads="1"/>
          </p:cNvSpPr>
          <p:nvPr>
            <p:ph type="title"/>
          </p:nvPr>
        </p:nvSpPr>
        <p:spPr>
          <a:xfrm>
            <a:off x="457200" y="274638"/>
            <a:ext cx="8229600" cy="1143000"/>
          </a:xfrm>
        </p:spPr>
        <p:txBody>
          <a:bodyPr>
            <a:normAutofit/>
          </a:bodyPr>
          <a:lstStyle/>
          <a:p>
            <a:r>
              <a:rPr lang="en-US" altLang="zh-CN" sz="4000" b="1" dirty="0" smtClean="0">
                <a:solidFill>
                  <a:srgbClr val="C00000"/>
                </a:solidFill>
                <a:latin typeface="隶书" pitchFamily="49" charset="-122"/>
                <a:ea typeface="隶书" pitchFamily="49" charset="-122"/>
              </a:rPr>
              <a:t>2.6.3 </a:t>
            </a:r>
            <a:r>
              <a:rPr lang="zh-CN" altLang="en-US" sz="4000" b="1" dirty="0" smtClean="0">
                <a:solidFill>
                  <a:srgbClr val="C00000"/>
                </a:solidFill>
                <a:latin typeface="隶书" pitchFamily="49" charset="-122"/>
                <a:ea typeface="隶书" pitchFamily="49" charset="-122"/>
              </a:rPr>
              <a:t>校验和</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4"/>
          <p:cNvPicPr>
            <a:picLocks noGrp="1" noChangeAspect="1" noChangeArrowheads="1"/>
          </p:cNvPicPr>
          <p:nvPr>
            <p:ph type="body" idx="1"/>
          </p:nvPr>
        </p:nvPicPr>
        <p:blipFill>
          <a:blip r:embed="rId2" cstate="print"/>
          <a:srcRect/>
          <a:stretch>
            <a:fillRect/>
          </a:stretch>
        </p:blipFill>
        <p:spPr>
          <a:xfrm>
            <a:off x="827088" y="765175"/>
            <a:ext cx="7850187" cy="5754688"/>
          </a:xfrm>
          <a:noFill/>
        </p:spPr>
      </p:pic>
      <p:pic>
        <p:nvPicPr>
          <p:cNvPr id="3"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62068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diamond(in)">
                                      <p:cBhvr>
                                        <p:cTn id="7" dur="500"/>
                                        <p:tgtEl>
                                          <p:spTgt spid="106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12776"/>
            <a:ext cx="8964488" cy="5040560"/>
          </a:xfrm>
        </p:spPr>
        <p:txBody>
          <a:bodyPr>
            <a:normAutofit fontScale="92500"/>
          </a:bodyPr>
          <a:lstStyle/>
          <a:p>
            <a:pPr>
              <a:buBlip>
                <a:blip r:embed="rId2"/>
              </a:buBlip>
            </a:pPr>
            <a:r>
              <a:rPr lang="en-US" altLang="zh-CN" sz="2000" b="1" dirty="0" smtClean="0"/>
              <a:t>1</a:t>
            </a:r>
            <a:r>
              <a:rPr lang="zh-CN" altLang="zh-CN" sz="2000" b="1" dirty="0" smtClean="0"/>
              <a:t>、数据通信系统由哪些部分组成？</a:t>
            </a:r>
            <a:endParaRPr lang="en-US" altLang="zh-CN" sz="2000" b="1" dirty="0" smtClean="0"/>
          </a:p>
          <a:p>
            <a:pPr>
              <a:buBlip>
                <a:blip r:embed="rId2"/>
              </a:buBlip>
            </a:pPr>
            <a:r>
              <a:rPr lang="en-US" altLang="zh-CN" sz="2000" b="1" dirty="0" smtClean="0"/>
              <a:t>2</a:t>
            </a:r>
            <a:r>
              <a:rPr lang="zh-CN" altLang="zh-CN" sz="2000" b="1" dirty="0" smtClean="0"/>
              <a:t>、什么是模拟信号？什么是数字信号？</a:t>
            </a:r>
            <a:endParaRPr lang="en-US" altLang="zh-CN" sz="2000" b="1" dirty="0" smtClean="0"/>
          </a:p>
          <a:p>
            <a:pPr>
              <a:buBlip>
                <a:blip r:embed="rId2"/>
              </a:buBlip>
            </a:pPr>
            <a:r>
              <a:rPr lang="en-US" altLang="zh-CN" sz="2000" b="1" dirty="0" smtClean="0"/>
              <a:t>3</a:t>
            </a:r>
            <a:r>
              <a:rPr lang="zh-CN" altLang="zh-CN" sz="2000" b="1" dirty="0" smtClean="0"/>
              <a:t>、什么是比特率？什么是比特间隙？</a:t>
            </a:r>
            <a:endParaRPr lang="en-US" altLang="zh-CN" sz="2000" b="1" dirty="0" smtClean="0"/>
          </a:p>
          <a:p>
            <a:pPr>
              <a:buBlip>
                <a:blip r:embed="rId2"/>
              </a:buBlip>
            </a:pPr>
            <a:r>
              <a:rPr lang="en-US" altLang="zh-CN" sz="2000" b="1" dirty="0" smtClean="0"/>
              <a:t>4</a:t>
            </a:r>
            <a:r>
              <a:rPr lang="zh-CN" altLang="zh-CN" sz="2000" b="1" dirty="0" smtClean="0"/>
              <a:t>、什么是信号的频谱？什么是信号的带宽？</a:t>
            </a:r>
            <a:endParaRPr lang="en-US" altLang="zh-CN" sz="2000" b="1" dirty="0" smtClean="0"/>
          </a:p>
          <a:p>
            <a:pPr>
              <a:buBlip>
                <a:blip r:embed="rId2"/>
              </a:buBlip>
            </a:pPr>
            <a:r>
              <a:rPr lang="en-US" altLang="zh-CN" sz="2000" dirty="0" smtClean="0"/>
              <a:t>5</a:t>
            </a:r>
            <a:r>
              <a:rPr lang="zh-CN" altLang="zh-CN" sz="2000" dirty="0" smtClean="0"/>
              <a:t>、</a:t>
            </a:r>
            <a:r>
              <a:rPr lang="zh-CN" altLang="zh-CN" sz="2000" b="1" dirty="0" smtClean="0"/>
              <a:t>分别画出采用以下编码技术对比特流</a:t>
            </a:r>
            <a:r>
              <a:rPr lang="en-US" altLang="zh-CN" sz="2000" b="1" dirty="0" smtClean="0"/>
              <a:t>01100111000</a:t>
            </a:r>
            <a:r>
              <a:rPr lang="zh-CN" altLang="zh-CN" sz="2000" b="1" dirty="0" smtClean="0"/>
              <a:t>进行编码的波形图。</a:t>
            </a:r>
            <a:endParaRPr lang="en-US" altLang="zh-CN" sz="2000" b="1" dirty="0" smtClean="0"/>
          </a:p>
          <a:p>
            <a:pPr>
              <a:buBlip>
                <a:blip r:embed="rId2"/>
              </a:buBlip>
            </a:pPr>
            <a:r>
              <a:rPr lang="en-US" altLang="zh-CN" sz="2000" b="1" dirty="0" smtClean="0"/>
              <a:t>6 </a:t>
            </a:r>
            <a:r>
              <a:rPr lang="zh-CN" altLang="zh-CN" sz="2000" b="1" dirty="0" smtClean="0"/>
              <a:t>给定波特率和编码技术，计算位速率。</a:t>
            </a:r>
            <a:endParaRPr lang="en-US" altLang="zh-CN" sz="2000" b="1" dirty="0" smtClean="0"/>
          </a:p>
          <a:p>
            <a:pPr>
              <a:buBlip>
                <a:blip r:embed="rId2"/>
              </a:buBlip>
            </a:pPr>
            <a:r>
              <a:rPr lang="en-US" altLang="zh-CN" sz="2000" b="1" dirty="0" smtClean="0"/>
              <a:t>7</a:t>
            </a:r>
            <a:r>
              <a:rPr lang="zh-CN" altLang="zh-CN" sz="2000" b="1" dirty="0" smtClean="0"/>
              <a:t>、什么是线路配置？有哪几种线路配置？什么是传输方式？有哪几种传输方式？</a:t>
            </a:r>
            <a:endParaRPr lang="en-US" altLang="zh-CN" sz="2000" b="1" dirty="0" smtClean="0"/>
          </a:p>
          <a:p>
            <a:pPr>
              <a:buBlip>
                <a:blip r:embed="rId2"/>
              </a:buBlip>
            </a:pPr>
            <a:r>
              <a:rPr lang="en-US" altLang="zh-CN" sz="2000" b="1" dirty="0" smtClean="0"/>
              <a:t>8</a:t>
            </a:r>
            <a:r>
              <a:rPr lang="zh-CN" altLang="zh-CN" sz="2000" b="1" dirty="0" smtClean="0"/>
              <a:t>、什么是多路复用？什么是</a:t>
            </a:r>
            <a:r>
              <a:rPr lang="en-US" altLang="zh-CN" sz="2000" b="1" dirty="0" smtClean="0"/>
              <a:t>FDM</a:t>
            </a:r>
            <a:r>
              <a:rPr lang="zh-CN" altLang="zh-CN" sz="2000" b="1" dirty="0" smtClean="0"/>
              <a:t>？什么是</a:t>
            </a:r>
            <a:r>
              <a:rPr lang="en-US" altLang="zh-CN" sz="2000" b="1" dirty="0" smtClean="0"/>
              <a:t>TDM</a:t>
            </a:r>
            <a:r>
              <a:rPr lang="zh-CN" altLang="zh-CN" sz="2000" b="1" dirty="0" smtClean="0"/>
              <a:t>？</a:t>
            </a:r>
            <a:endParaRPr lang="en-US" altLang="zh-CN" sz="2000" b="1" dirty="0" smtClean="0"/>
          </a:p>
          <a:p>
            <a:pPr>
              <a:buBlip>
                <a:blip r:embed="rId2"/>
              </a:buBlip>
            </a:pPr>
            <a:r>
              <a:rPr lang="en-US" altLang="zh-CN" sz="2000" b="1" dirty="0" smtClean="0"/>
              <a:t>9</a:t>
            </a:r>
            <a:r>
              <a:rPr lang="zh-CN" altLang="zh-CN" sz="2000" b="1" dirty="0" smtClean="0"/>
              <a:t>、同步时分多路复用和异步多路复用有什么区别？</a:t>
            </a:r>
            <a:endParaRPr lang="en-US" altLang="zh-CN" sz="2000" b="1" dirty="0" smtClean="0"/>
          </a:p>
          <a:p>
            <a:pPr>
              <a:buBlip>
                <a:blip r:embed="rId2"/>
              </a:buBlip>
            </a:pPr>
            <a:r>
              <a:rPr lang="en-US" altLang="zh-CN" sz="2000" b="1" dirty="0" smtClean="0"/>
              <a:t>10</a:t>
            </a:r>
            <a:r>
              <a:rPr lang="zh-CN" altLang="zh-CN" sz="2000" b="1" dirty="0" smtClean="0"/>
              <a:t>、说明电路交换和虚电路的主要相同点和不同点。</a:t>
            </a:r>
            <a:endParaRPr lang="en-US" altLang="zh-CN" sz="2000" b="1" dirty="0" smtClean="0"/>
          </a:p>
          <a:p>
            <a:pPr>
              <a:buBlip>
                <a:blip r:embed="rId2"/>
              </a:buBlip>
            </a:pPr>
            <a:r>
              <a:rPr lang="en-US" altLang="zh-CN" sz="2000" b="1" dirty="0" smtClean="0"/>
              <a:t>11</a:t>
            </a:r>
            <a:r>
              <a:rPr lang="zh-CN" altLang="zh-CN" sz="2000" b="1" dirty="0" smtClean="0"/>
              <a:t>、假设采用偶校验，计算以下数据单元的校验位。</a:t>
            </a:r>
            <a:endParaRPr lang="en-US" altLang="zh-CN" sz="2000" b="1" dirty="0" smtClean="0"/>
          </a:p>
          <a:p>
            <a:pPr>
              <a:buNone/>
            </a:pPr>
            <a:r>
              <a:rPr lang="en-US" altLang="zh-CN" sz="2000" b="1" dirty="0" smtClean="0"/>
              <a:t>              ( 1)1001011(2)0001100(3)1000000(4)1110111</a:t>
            </a:r>
          </a:p>
          <a:p>
            <a:pPr>
              <a:buBlip>
                <a:blip r:embed="rId2"/>
              </a:buBlip>
            </a:pPr>
            <a:r>
              <a:rPr lang="en-US" altLang="zh-CN" sz="2000" b="1" dirty="0" smtClean="0"/>
              <a:t>12</a:t>
            </a:r>
            <a:r>
              <a:rPr lang="zh-CN" altLang="zh-CN" sz="2000" b="1" dirty="0" smtClean="0"/>
              <a:t>、给出一个</a:t>
            </a:r>
            <a:r>
              <a:rPr lang="en-US" altLang="zh-CN" sz="2000" b="1" dirty="0" smtClean="0"/>
              <a:t>10</a:t>
            </a:r>
            <a:r>
              <a:rPr lang="zh-CN" altLang="zh-CN" sz="2000" b="1" dirty="0" smtClean="0"/>
              <a:t>位位序列</a:t>
            </a:r>
            <a:r>
              <a:rPr lang="en-US" altLang="zh-CN" sz="2000" b="1" dirty="0" smtClean="0"/>
              <a:t>1010011110</a:t>
            </a:r>
            <a:r>
              <a:rPr lang="zh-CN" altLang="zh-CN" sz="2000" b="1" dirty="0" smtClean="0"/>
              <a:t>，生成多项式为</a:t>
            </a:r>
            <a:r>
              <a:rPr lang="en-US" altLang="zh-CN" sz="2000" dirty="0" smtClean="0"/>
              <a:t> </a:t>
            </a:r>
            <a:r>
              <a:rPr lang="zh-CN" altLang="zh-CN" sz="2000" b="1" dirty="0" smtClean="0"/>
              <a:t>，计算循环冗余校验码。</a:t>
            </a:r>
            <a:endParaRPr lang="en-US" altLang="zh-CN" sz="2000" b="1" dirty="0" smtClean="0"/>
          </a:p>
          <a:p>
            <a:pPr>
              <a:buBlip>
                <a:blip r:embed="rId2"/>
              </a:buBlip>
            </a:pPr>
            <a:r>
              <a:rPr lang="en-US" altLang="zh-CN" sz="2000" b="1" dirty="0" smtClean="0"/>
              <a:t>13</a:t>
            </a:r>
            <a:r>
              <a:rPr lang="zh-CN" altLang="zh-CN" sz="2000" b="1" dirty="0" smtClean="0"/>
              <a:t>、收到一个位序列</a:t>
            </a:r>
            <a:r>
              <a:rPr lang="en-US" altLang="zh-CN" sz="2000" b="1" dirty="0" smtClean="0"/>
              <a:t>10110011111</a:t>
            </a:r>
            <a:r>
              <a:rPr lang="zh-CN" altLang="zh-CN" sz="2000" b="1" dirty="0" smtClean="0"/>
              <a:t>，生成多项式为</a:t>
            </a:r>
            <a:r>
              <a:rPr lang="en-US" altLang="zh-CN" sz="2000" dirty="0" smtClean="0"/>
              <a:t> </a:t>
            </a:r>
            <a:r>
              <a:rPr lang="zh-CN" altLang="zh-CN" sz="2000" b="1" dirty="0" smtClean="0"/>
              <a:t>，收到的位序列有错误吗</a:t>
            </a:r>
            <a:r>
              <a:rPr lang="en-US" altLang="zh-CN" sz="2000" b="1" dirty="0" smtClean="0"/>
              <a:t>?</a:t>
            </a:r>
            <a:endParaRPr lang="zh-CN" altLang="zh-CN" sz="2000" dirty="0" smtClean="0"/>
          </a:p>
        </p:txBody>
      </p:sp>
      <p:sp>
        <p:nvSpPr>
          <p:cNvPr id="12" name="TextBox 11"/>
          <p:cNvSpPr txBox="1"/>
          <p:nvPr/>
        </p:nvSpPr>
        <p:spPr>
          <a:xfrm>
            <a:off x="1043608" y="620688"/>
            <a:ext cx="7416824"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本  章  习  题 </a:t>
            </a: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93</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2"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3608" y="620688"/>
            <a:ext cx="7416824"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本 章 小 节</a:t>
            </a: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94</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2"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pic>
        <p:nvPicPr>
          <p:cNvPr id="4098" name="Picture 2" descr="立体问号图片"/>
          <p:cNvPicPr>
            <a:picLocks noChangeAspect="1" noChangeArrowheads="1"/>
          </p:cNvPicPr>
          <p:nvPr/>
        </p:nvPicPr>
        <p:blipFill>
          <a:blip r:embed="rId3" cstate="print"/>
          <a:srcRect/>
          <a:stretch>
            <a:fillRect/>
          </a:stretch>
        </p:blipFill>
        <p:spPr bwMode="auto">
          <a:xfrm>
            <a:off x="4788024" y="3212976"/>
            <a:ext cx="3168352" cy="2592289"/>
          </a:xfrm>
          <a:prstGeom prst="rect">
            <a:avLst/>
          </a:prstGeom>
          <a:noFill/>
        </p:spPr>
      </p:pic>
      <p:sp>
        <p:nvSpPr>
          <p:cNvPr id="15" name="TextBox 14"/>
          <p:cNvSpPr txBox="1"/>
          <p:nvPr/>
        </p:nvSpPr>
        <p:spPr>
          <a:xfrm>
            <a:off x="1835696" y="1916832"/>
            <a:ext cx="5184576" cy="1938992"/>
          </a:xfrm>
          <a:prstGeom prst="rect">
            <a:avLst/>
          </a:prstGeom>
          <a:noFill/>
        </p:spPr>
        <p:txBody>
          <a:bodyPr wrap="square" rtlCol="0">
            <a:spAutoFit/>
          </a:bodyPr>
          <a:lstStyle/>
          <a:p>
            <a:pPr>
              <a:buClr>
                <a:srgbClr val="C00000"/>
              </a:buClr>
              <a:buFont typeface="Wingdings" pitchFamily="2" charset="2"/>
              <a:buChar char="n"/>
            </a:pPr>
            <a:r>
              <a:rPr lang="zh-CN" altLang="en-US" sz="2400" b="1" dirty="0" smtClean="0"/>
              <a:t>本章重点内容</a:t>
            </a:r>
            <a:endParaRPr lang="en-US" altLang="zh-CN" sz="2400" b="1" dirty="0" smtClean="0"/>
          </a:p>
          <a:p>
            <a:pPr>
              <a:buClr>
                <a:srgbClr val="C00000"/>
              </a:buClr>
              <a:buFont typeface="Wingdings" pitchFamily="2" charset="2"/>
              <a:buChar char="n"/>
            </a:pPr>
            <a:endParaRPr lang="en-US" altLang="zh-CN" sz="2400" b="1" dirty="0" smtClean="0"/>
          </a:p>
          <a:p>
            <a:pPr>
              <a:buClr>
                <a:srgbClr val="C00000"/>
              </a:buClr>
              <a:buFont typeface="Wingdings" pitchFamily="2" charset="2"/>
              <a:buChar char="n"/>
            </a:pPr>
            <a:r>
              <a:rPr lang="zh-CN" altLang="en-US" sz="2400" b="1" dirty="0" smtClean="0"/>
              <a:t>本章难点</a:t>
            </a:r>
            <a:endParaRPr lang="en-US" altLang="zh-CN" sz="2400" b="1" dirty="0" smtClean="0"/>
          </a:p>
          <a:p>
            <a:pPr>
              <a:buClr>
                <a:srgbClr val="C00000"/>
              </a:buClr>
              <a:buFont typeface="Wingdings" pitchFamily="2" charset="2"/>
              <a:buChar char="n"/>
            </a:pPr>
            <a:endParaRPr lang="en-US" altLang="zh-CN" sz="2400" b="1" dirty="0" smtClean="0"/>
          </a:p>
          <a:p>
            <a:pPr>
              <a:buClr>
                <a:srgbClr val="C00000"/>
              </a:buClr>
              <a:buFont typeface="Wingdings" pitchFamily="2" charset="2"/>
              <a:buChar char="n"/>
            </a:pPr>
            <a:r>
              <a:rPr lang="zh-CN" altLang="en-US" sz="2400" b="1" dirty="0" smtClean="0"/>
              <a:t>有问题吗？</a:t>
            </a:r>
            <a:endParaRPr lang="zh-CN" altLang="en-US" sz="2400" b="1" dirty="0"/>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计算机网络">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计算机网络</Template>
  <TotalTime>1077</TotalTime>
  <Words>5004</Words>
  <Application>Microsoft Office PowerPoint</Application>
  <PresentationFormat>全屏显示(4:3)</PresentationFormat>
  <Paragraphs>1182</Paragraphs>
  <Slides>94</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94</vt:i4>
      </vt:variant>
    </vt:vector>
  </HeadingPairs>
  <TitlesOfParts>
    <vt:vector size="96" baseType="lpstr">
      <vt:lpstr>计算机网络</vt:lpstr>
      <vt:lpstr>Visio</vt:lpstr>
      <vt:lpstr>计算机网络 computer Network</vt:lpstr>
      <vt:lpstr>幻灯片 2</vt:lpstr>
      <vt:lpstr>幻灯片 3</vt:lpstr>
      <vt:lpstr>幻灯片 4</vt:lpstr>
      <vt:lpstr>幻灯片 5</vt:lpstr>
      <vt:lpstr>幻灯片 6</vt:lpstr>
      <vt:lpstr>2.1.1 数据通信系统应解决的主要问题</vt:lpstr>
      <vt:lpstr>幻灯片 8</vt:lpstr>
      <vt:lpstr>2.2.1 模拟信号和数字信号</vt:lpstr>
      <vt:lpstr>幻灯片 10</vt:lpstr>
      <vt:lpstr>幻灯片 11</vt:lpstr>
      <vt:lpstr>幻灯片 12</vt:lpstr>
      <vt:lpstr>幻灯片 13</vt:lpstr>
      <vt:lpstr>  几个相关的概念：</vt:lpstr>
      <vt:lpstr>幻灯片 15</vt:lpstr>
      <vt:lpstr>幻灯片 16</vt:lpstr>
      <vt:lpstr>幻灯片 17</vt:lpstr>
      <vt:lpstr>2.2.2 数字—&gt;数字编码</vt:lpstr>
      <vt:lpstr>幻灯片 19</vt:lpstr>
      <vt:lpstr>幻灯片 20</vt:lpstr>
      <vt:lpstr>幻灯片 21</vt:lpstr>
      <vt:lpstr>幻灯片 22</vt:lpstr>
      <vt:lpstr>幻灯片 23</vt:lpstr>
      <vt:lpstr>幻灯片 24</vt:lpstr>
      <vt:lpstr>幻灯片 25</vt:lpstr>
      <vt:lpstr>2.2.3 数字—&gt;模拟编码</vt:lpstr>
      <vt:lpstr>  几个相关的概念：</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模拟—&gt;模拟编码</vt:lpstr>
      <vt:lpstr>幻灯片 41</vt:lpstr>
      <vt:lpstr>幻灯片 42</vt:lpstr>
      <vt:lpstr>2.3.1  线路配置</vt:lpstr>
      <vt:lpstr>2.3.2 传输模式</vt:lpstr>
      <vt:lpstr>幻灯片 45</vt:lpstr>
      <vt:lpstr>幻灯片 46</vt:lpstr>
      <vt:lpstr>幻灯片 47</vt:lpstr>
      <vt:lpstr>2.4  多路复用技术</vt:lpstr>
      <vt:lpstr>幻灯片 49</vt:lpstr>
      <vt:lpstr>2.4.1 FDM和TDM</vt:lpstr>
      <vt:lpstr>2.4.1 FDM和TDM</vt:lpstr>
      <vt:lpstr>幻灯片 52</vt:lpstr>
      <vt:lpstr>幻灯片 53</vt:lpstr>
      <vt:lpstr>幻灯片 54</vt:lpstr>
      <vt:lpstr>幻灯片 55</vt:lpstr>
      <vt:lpstr>幻灯片 56</vt:lpstr>
      <vt:lpstr>幻灯片 57</vt:lpstr>
      <vt:lpstr>同步时分复用可能会造成线路资源的浪费 ！</vt:lpstr>
      <vt:lpstr>异步时分复用又称统计时分复用</vt:lpstr>
      <vt:lpstr>二者比较</vt:lpstr>
      <vt:lpstr>2.4.2 波分多路复用</vt:lpstr>
      <vt:lpstr>幻灯片 62</vt:lpstr>
      <vt:lpstr>2.4.3 码分多路复用</vt:lpstr>
      <vt:lpstr>幻灯片 64</vt:lpstr>
      <vt:lpstr>幻灯片 65</vt:lpstr>
      <vt:lpstr>2.5 数据交换技术</vt:lpstr>
      <vt:lpstr>2.5 数据交换技术</vt:lpstr>
      <vt:lpstr>2.5.1 电路交换</vt:lpstr>
      <vt:lpstr>2.5.1 电路交换</vt:lpstr>
      <vt:lpstr>电路交换举例</vt:lpstr>
      <vt:lpstr>2.5.2 报文交换</vt:lpstr>
      <vt:lpstr>2.5.3  分组交换</vt:lpstr>
      <vt:lpstr>幻灯片 73</vt:lpstr>
      <vt:lpstr>2.5.3  分组交换</vt:lpstr>
      <vt:lpstr>幻灯片 75</vt:lpstr>
      <vt:lpstr>幻灯片 76</vt:lpstr>
      <vt:lpstr>幻灯片 77</vt:lpstr>
      <vt:lpstr>幻灯片 78</vt:lpstr>
      <vt:lpstr>幻灯片 79</vt:lpstr>
      <vt:lpstr>幻灯片 80</vt:lpstr>
      <vt:lpstr>幻灯片 81</vt:lpstr>
      <vt:lpstr>2.6  错误检测和控制</vt:lpstr>
      <vt:lpstr>2.6.1 奇偶校验码</vt:lpstr>
      <vt:lpstr>幻灯片 84</vt:lpstr>
      <vt:lpstr>幻灯片 85</vt:lpstr>
      <vt:lpstr>幻灯片 86</vt:lpstr>
      <vt:lpstr>2.6.2 循环校验码CRC</vt:lpstr>
      <vt:lpstr>幻灯片 88</vt:lpstr>
      <vt:lpstr>2.6.2 循环校验码CRC</vt:lpstr>
      <vt:lpstr>2.6.3 校验和</vt:lpstr>
      <vt:lpstr>2.6.3 校验和</vt:lpstr>
      <vt:lpstr>幻灯片 92</vt:lpstr>
      <vt:lpstr>幻灯片 93</vt:lpstr>
      <vt:lpstr>幻灯片 94</vt:lpstr>
    </vt:vector>
  </TitlesOfParts>
  <Company>SkyUN.Org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 computer Network</dc:title>
  <dc:creator>huoym</dc:creator>
  <cp:lastModifiedBy>huoym</cp:lastModifiedBy>
  <cp:revision>121</cp:revision>
  <dcterms:created xsi:type="dcterms:W3CDTF">2013-09-12T02:29:45Z</dcterms:created>
  <dcterms:modified xsi:type="dcterms:W3CDTF">2014-07-07T06:25:18Z</dcterms:modified>
</cp:coreProperties>
</file>