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9" r:id="rId3"/>
    <p:sldId id="319" r:id="rId4"/>
    <p:sldId id="321" r:id="rId5"/>
    <p:sldId id="322" r:id="rId6"/>
    <p:sldId id="32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316" r:id="rId18"/>
    <p:sldId id="274" r:id="rId19"/>
    <p:sldId id="315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9" r:id="rId28"/>
    <p:sldId id="283" r:id="rId29"/>
    <p:sldId id="284" r:id="rId30"/>
    <p:sldId id="285" r:id="rId31"/>
    <p:sldId id="324" r:id="rId32"/>
    <p:sldId id="310" r:id="rId33"/>
    <p:sldId id="288" r:id="rId34"/>
    <p:sldId id="289" r:id="rId35"/>
    <p:sldId id="290" r:id="rId36"/>
    <p:sldId id="292" r:id="rId37"/>
    <p:sldId id="297" r:id="rId38"/>
    <p:sldId id="299" r:id="rId39"/>
    <p:sldId id="300" r:id="rId40"/>
    <p:sldId id="311" r:id="rId41"/>
    <p:sldId id="302" r:id="rId42"/>
    <p:sldId id="317" r:id="rId43"/>
    <p:sldId id="318" r:id="rId44"/>
    <p:sldId id="312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F3CD4-CF9B-4A03-9D18-AF953F3F541A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49E02-6A03-4F0E-AC29-EA2D761F7B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24D97-2CE5-4C14-9E90-77C123DD5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02136B-D1B0-4A5B-A83C-08A5FF54F59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80E322-B5F5-4D32-BC4F-A4FE0031E8C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1682D3-2640-4687-9399-DCA5E560F38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4133CD-9E3B-4E89-ACF5-187078EB1F5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1682D3-2640-4687-9399-DCA5E560F38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A34513-A70E-44FC-96F8-801C6702293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331448-8D74-4478-8577-8581EB9C0CC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BB5CEC-7499-4810-9950-8732E00F1D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30759C-B278-43A2-97BB-936B254E81B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4726F1-FF57-4356-A9DE-C61FCCE9F10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370223-F805-4F34-81F1-4C7CE1208F8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1B1B8F-40F1-4D49-B0C0-C56CF4B89ED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EE7C46-3919-4122-B6F7-511AB6B65C9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982E53-00A0-469E-A200-271B6EA26DA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83DE72-85D2-40F5-8609-CBE264589D9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64F23D-BDDC-43D8-96A5-78ED90553EB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64F23D-BDDC-43D8-96A5-78ED90553EB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9DBC1F-A853-4BB2-8BA4-9D6829DA2F9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04CD7A-E227-4183-A253-9FCE86DE2C4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D7DAC9-3597-4B2A-9B2B-A5ECA358122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945F6-56AD-49A1-8B1E-75E49903CEE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901BFC-777E-4550-B9AE-B20BABD6668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D4E30E-D869-4128-88CD-C6EF0B9409B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D4E30E-D869-4128-88CD-C6EF0B9409B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D4E30E-D869-4128-88CD-C6EF0B9409B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BD55672-7172-4326-9A90-36A6D983CCEA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AA8355-5633-4989-B24F-3882120B81E8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0B9FA2-798B-44B6-AAF8-9B9FD4C5065E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887ED3-9BB0-43D9-ACC5-BC4AF168C19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5929FE-E4E6-4DC0-BD01-495AED1B6E5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975244-372F-4736-9714-238E4F32749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79F5E4-44D6-4587-B515-59354681C27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4AE876-55B7-4789-B809-EFDCB407564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342057-A8CF-4BCC-BCCA-1C9A3C0BC7E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0CF0-80DC-48DE-864C-A7FD8ACDD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4AA95-DF94-4560-BC45-F4FBE68B3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2915-F117-4ACA-80DA-E348064A2F43}" type="datetimeFigureOut">
              <a:rPr lang="zh-CN" altLang="en-US" smtClean="0"/>
              <a:pPr/>
              <a:t>2014/7/7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323A-BA54-4DDD-8294-B40A8F3F0E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5328592" cy="245070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  <a:t>计算机网络</a:t>
            </a:r>
            <a:r>
              <a:rPr lang="en-US" altLang="zh-CN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  <a:t/>
            </a:r>
            <a:br>
              <a:rPr lang="en-US" altLang="zh-CN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方正舒体" pitchFamily="2" charset="-122"/>
              </a:rPr>
            </a:b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computer Network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2808312" cy="17526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隶书" pitchFamily="2" charset="-122"/>
              </a:rPr>
              <a:t>胡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隶书" pitchFamily="2" charset="-122"/>
              </a:rPr>
              <a:t>亮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隶书" pitchFamily="2" charset="-122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</a:rPr>
              <a:t>Email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：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hul@jlu.edu.cn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pic>
        <p:nvPicPr>
          <p:cNvPr id="1028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pic>
        <p:nvPicPr>
          <p:cNvPr id="1030" name="Picture 6" descr="http://t2.baidu.com/it/u=2503072015,3655396855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844824"/>
            <a:ext cx="2559884" cy="1944216"/>
          </a:xfrm>
          <a:prstGeom prst="rect">
            <a:avLst/>
          </a:prstGeom>
          <a:noFill/>
        </p:spPr>
      </p:pic>
      <p:cxnSp>
        <p:nvCxnSpPr>
          <p:cNvPr id="27" name="直接连接符 26"/>
          <p:cNvCxnSpPr/>
          <p:nvPr/>
        </p:nvCxnSpPr>
        <p:spPr>
          <a:xfrm>
            <a:off x="323528" y="98072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9" descr="haw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0492">
            <a:off x="5731344" y="3901960"/>
            <a:ext cx="2760138" cy="199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16" name="TextBox 1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772816"/>
            <a:ext cx="8351837" cy="4608512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连线标准：在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EIA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／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TIA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布线标准中规定了双绞线的两种线序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568A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568B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FF3300"/>
                </a:solidFill>
                <a:latin typeface="宋体" pitchFamily="2" charset="-122"/>
              </a:rPr>
              <a:t>568A</a:t>
            </a:r>
            <a:r>
              <a:rPr lang="zh-CN" altLang="en-US" b="1" i="1" dirty="0" smtClean="0">
                <a:solidFill>
                  <a:srgbClr val="FF3300"/>
                </a:solidFill>
                <a:latin typeface="宋体" pitchFamily="2" charset="-122"/>
              </a:rPr>
              <a:t>标准</a:t>
            </a:r>
            <a:r>
              <a:rPr lang="zh-CN" altLang="en-US" b="1" dirty="0" smtClean="0">
                <a:solidFill>
                  <a:srgbClr val="FF3300"/>
                </a:solidFill>
                <a:latin typeface="宋体" pitchFamily="2" charset="-122"/>
              </a:rPr>
              <a:t>：</a:t>
            </a:r>
            <a:endParaRPr lang="zh-CN" altLang="en-US" b="1" dirty="0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绿白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１ 绿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２ 橙白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３ 蓝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４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蓝白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５ 橙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６ 棕白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７ 棕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８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rgbClr val="FF3300"/>
                </a:solidFill>
                <a:latin typeface="宋体" pitchFamily="2" charset="-122"/>
              </a:rPr>
              <a:t>568B</a:t>
            </a:r>
            <a:r>
              <a:rPr lang="zh-CN" altLang="en-US" b="1" i="1" dirty="0" smtClean="0">
                <a:solidFill>
                  <a:srgbClr val="FF3300"/>
                </a:solidFill>
                <a:latin typeface="宋体" pitchFamily="2" charset="-122"/>
              </a:rPr>
              <a:t>标准</a:t>
            </a:r>
            <a:r>
              <a:rPr lang="zh-CN" altLang="en-US" b="1" dirty="0" smtClean="0">
                <a:solidFill>
                  <a:srgbClr val="FF3300"/>
                </a:solidFill>
                <a:latin typeface="宋体" pitchFamily="2" charset="-122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橙白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１ 橙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２ 绿白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３ 蓝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４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蓝白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５ 绿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６ 棕白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７ 棕</a:t>
            </a:r>
            <a:r>
              <a:rPr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８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48478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1070992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3.1.1 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2" charset="-122"/>
              </a:rPr>
              <a:t>双绞线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ethernet_standar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8913"/>
            <a:ext cx="8569325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1075"/>
            <a:ext cx="8424863" cy="4845050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直通线：用于连接网络中不同类型设备</a:t>
            </a: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844675"/>
            <a:ext cx="7921625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76470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980728"/>
            <a:ext cx="8540750" cy="648072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</a:rPr>
              <a:t>交叉线：用于连接网络中相同类型设备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916113"/>
            <a:ext cx="784860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692696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同轴电缆</a:t>
            </a:r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99592" y="2060848"/>
            <a:ext cx="7416824" cy="2983517"/>
          </a:xfrm>
          <a:noFill/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Rot="1" noChangeArrowheads="1"/>
          </p:cNvSpPr>
          <p:nvPr/>
        </p:nvSpPr>
        <p:spPr>
          <a:xfrm>
            <a:off x="395536" y="1340768"/>
            <a:ext cx="854075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由四部分构成：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Rot="1" noChangeArrowheads="1"/>
          </p:cNvSpPr>
          <p:nvPr/>
        </p:nvSpPr>
        <p:spPr>
          <a:xfrm>
            <a:off x="467544" y="5517232"/>
            <a:ext cx="854075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有粗缆和细缆，用于总线网络的拓扑结构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3.1.3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光纤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7544" y="1916832"/>
            <a:ext cx="8210303" cy="3312367"/>
          </a:xfrm>
          <a:noFill/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395536" y="1340768"/>
            <a:ext cx="854075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光缆由三层构成：纤芯、包层、保护层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Rot="1" noChangeArrowheads="1"/>
          </p:cNvSpPr>
          <p:nvPr/>
        </p:nvSpPr>
        <p:spPr>
          <a:xfrm>
            <a:off x="603250" y="5538440"/>
            <a:ext cx="7641158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光信号只在纤芯中传播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4" y="1340768"/>
            <a:ext cx="7793037" cy="814015"/>
          </a:xfrm>
          <a:noFill/>
        </p:spPr>
        <p:txBody>
          <a:bodyPr anchor="b">
            <a:normAutofit/>
          </a:bodyPr>
          <a:lstStyle/>
          <a:p>
            <a:pPr eaLnBrk="1" hangingPunct="1"/>
            <a:r>
              <a:rPr lang="zh-CN" altLang="en-US" sz="2800" b="1" dirty="0" smtClean="0"/>
              <a:t>光纤的工作原理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878138" y="3602038"/>
            <a:ext cx="4891087" cy="2444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878138" y="3846513"/>
            <a:ext cx="4891087" cy="3444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2878138" y="4191000"/>
            <a:ext cx="4891087" cy="246063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 rot="5400000">
            <a:off x="1590675" y="3584576"/>
            <a:ext cx="835025" cy="869950"/>
          </a:xfrm>
          <a:prstGeom prst="can">
            <a:avLst>
              <a:gd name="adj" fmla="val 26046"/>
            </a:avLst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 rot="5400000">
            <a:off x="2324894" y="3801269"/>
            <a:ext cx="344487" cy="434975"/>
          </a:xfrm>
          <a:prstGeom prst="can">
            <a:avLst>
              <a:gd name="adj" fmla="val 207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878138" y="3602038"/>
            <a:ext cx="4891087" cy="835025"/>
            <a:chOff x="912" y="912"/>
            <a:chExt cx="4608" cy="816"/>
          </a:xfrm>
        </p:grpSpPr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9" name="Line 14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69" name="Line 15"/>
          <p:cNvSpPr>
            <a:spLocks noChangeShapeType="1"/>
          </p:cNvSpPr>
          <p:nvPr/>
        </p:nvSpPr>
        <p:spPr bwMode="auto">
          <a:xfrm>
            <a:off x="2779713" y="4016375"/>
            <a:ext cx="5176837" cy="3175"/>
          </a:xfrm>
          <a:prstGeom prst="line">
            <a:avLst/>
          </a:prstGeom>
          <a:noFill/>
          <a:ln w="19050">
            <a:solidFill>
              <a:srgbClr val="333399"/>
            </a:solidFill>
            <a:prstDash val="lgDash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2195513" y="2420938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高折射率</a:t>
            </a:r>
          </a:p>
          <a:p>
            <a:pPr algn="ctr"/>
            <a:r>
              <a:rPr kumimoji="1" lang="en-US" altLang="zh-CN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纤芯</a:t>
            </a:r>
            <a:r>
              <a:rPr kumimoji="1" lang="en-US" altLang="zh-CN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900113" y="2420938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低折射率</a:t>
            </a:r>
          </a:p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包层</a:t>
            </a:r>
            <a:r>
              <a:rPr kumimoji="1" lang="en-US" altLang="zh-CN" sz="20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 flipH="1">
            <a:off x="2551113" y="3140075"/>
            <a:ext cx="220662" cy="70643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>
            <a:off x="1619250" y="3068638"/>
            <a:ext cx="388938" cy="533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2987675" y="3165475"/>
            <a:ext cx="475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光线在纤芯中传输的方式是不断地全反射</a:t>
            </a:r>
          </a:p>
        </p:txBody>
      </p:sp>
      <p:sp>
        <p:nvSpPr>
          <p:cNvPr id="250901" name="Freeform 21"/>
          <p:cNvSpPr>
            <a:spLocks/>
          </p:cNvSpPr>
          <p:nvPr/>
        </p:nvSpPr>
        <p:spPr bwMode="auto">
          <a:xfrm>
            <a:off x="2905125" y="3846513"/>
            <a:ext cx="4870450" cy="344487"/>
          </a:xfrm>
          <a:custGeom>
            <a:avLst/>
            <a:gdLst>
              <a:gd name="T0" fmla="*/ 0 w 4302"/>
              <a:gd name="T1" fmla="*/ 110728 h 336"/>
              <a:gd name="T2" fmla="*/ 434740 w 4302"/>
              <a:gd name="T3" fmla="*/ 0 h 336"/>
              <a:gd name="T4" fmla="*/ 1766132 w 4302"/>
              <a:gd name="T5" fmla="*/ 344487 h 336"/>
              <a:gd name="T6" fmla="*/ 3104318 w 4302"/>
              <a:gd name="T7" fmla="*/ 0 h 336"/>
              <a:gd name="T8" fmla="*/ 4435710 w 4302"/>
              <a:gd name="T9" fmla="*/ 338335 h 336"/>
              <a:gd name="T10" fmla="*/ 4870450 w 4302"/>
              <a:gd name="T11" fmla="*/ 209153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chemeClr val="hlink"/>
            </a:solidFill>
            <a:round/>
            <a:headEnd type="none" w="med" len="med"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0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1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22" name="TextBox 21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9"/>
          <p:cNvCxnSpPr/>
          <p:nvPr/>
        </p:nvCxnSpPr>
        <p:spPr>
          <a:xfrm>
            <a:off x="323528" y="112474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光纤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2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优点：抗干扰，传输速率高、距离长，通信容量大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缺点：价格贵，安装维护困难，费用高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规格：单模光纤，多模光纤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多模光纤：</a:t>
            </a:r>
            <a:r>
              <a:rPr lang="zh-CN" altLang="en-US" sz="30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多条不同角度入射的光线在一条光纤中传输</a:t>
            </a: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单模光纤</a:t>
            </a:r>
            <a:r>
              <a:rPr lang="en-US" altLang="zh-CN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0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若光纤的直径减小到只有一个光的波长，就可以使光线一直向前传播，不会产生多次反射</a:t>
            </a: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rgbClr val="C00000"/>
              </a:buClr>
              <a:buNone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3.1.3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光纤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3500" y="4491038"/>
            <a:ext cx="9080500" cy="1550987"/>
            <a:chOff x="48" y="2709"/>
            <a:chExt cx="5720" cy="977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682" y="3158"/>
              <a:ext cx="4476" cy="528"/>
              <a:chOff x="682" y="3072"/>
              <a:chExt cx="4476" cy="528"/>
            </a:xfrm>
          </p:grpSpPr>
          <p:sp>
            <p:nvSpPr>
              <p:cNvPr id="17452" name="Rectangle 62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4320" cy="336"/>
              </a:xfrm>
              <a:prstGeom prst="rect">
                <a:avLst/>
              </a:prstGeom>
              <a:solidFill>
                <a:srgbClr val="EAEAEA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682" y="3072"/>
                <a:ext cx="4476" cy="528"/>
                <a:chOff x="682" y="3072"/>
                <a:chExt cx="4476" cy="528"/>
              </a:xfrm>
            </p:grpSpPr>
            <p:sp>
              <p:nvSpPr>
                <p:cNvPr id="17454" name="Rectangle 64"/>
                <p:cNvSpPr>
                  <a:spLocks noChangeArrowheads="1"/>
                </p:cNvSpPr>
                <p:nvPr/>
              </p:nvSpPr>
              <p:spPr bwMode="auto">
                <a:xfrm>
                  <a:off x="768" y="3072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Rectangle 65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6" name="Line 66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7" name="Line 67"/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8" name="Line 68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59" name="Line 69"/>
                <p:cNvSpPr>
                  <a:spLocks noChangeShapeType="1"/>
                </p:cNvSpPr>
                <p:nvPr/>
              </p:nvSpPr>
              <p:spPr bwMode="auto">
                <a:xfrm>
                  <a:off x="768" y="360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60" name="Line 70"/>
                <p:cNvSpPr>
                  <a:spLocks noChangeShapeType="1"/>
                </p:cNvSpPr>
                <p:nvPr/>
              </p:nvSpPr>
              <p:spPr bwMode="auto">
                <a:xfrm>
                  <a:off x="682" y="3333"/>
                  <a:ext cx="4476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8" y="2840"/>
              <a:ext cx="5720" cy="818"/>
              <a:chOff x="48" y="2930"/>
              <a:chExt cx="5720" cy="818"/>
            </a:xfrm>
          </p:grpSpPr>
          <p:grpSp>
            <p:nvGrpSpPr>
              <p:cNvPr id="6" name="Group 72"/>
              <p:cNvGrpSpPr>
                <a:grpSpLocks/>
              </p:cNvGrpSpPr>
              <p:nvPr/>
            </p:nvGrpSpPr>
            <p:grpSpPr bwMode="auto">
              <a:xfrm>
                <a:off x="48" y="2930"/>
                <a:ext cx="756" cy="818"/>
                <a:chOff x="48" y="2930"/>
                <a:chExt cx="756" cy="818"/>
              </a:xfrm>
            </p:grpSpPr>
            <p:grpSp>
              <p:nvGrpSpPr>
                <p:cNvPr id="7" name="Group 73"/>
                <p:cNvGrpSpPr>
                  <a:grpSpLocks/>
                </p:cNvGrpSpPr>
                <p:nvPr/>
              </p:nvGrpSpPr>
              <p:grpSpPr bwMode="auto">
                <a:xfrm>
                  <a:off x="15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8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17450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51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449" name="Freeform 77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526 h 670"/>
                      <a:gd name="T2" fmla="*/ 90 w 672"/>
                      <a:gd name="T3" fmla="*/ 500 h 670"/>
                      <a:gd name="T4" fmla="*/ 137 w 672"/>
                      <a:gd name="T5" fmla="*/ 413 h 670"/>
                      <a:gd name="T6" fmla="*/ 171 w 672"/>
                      <a:gd name="T7" fmla="*/ 262 h 670"/>
                      <a:gd name="T8" fmla="*/ 199 w 672"/>
                      <a:gd name="T9" fmla="*/ 109 h 670"/>
                      <a:gd name="T10" fmla="*/ 216 w 672"/>
                      <a:gd name="T11" fmla="*/ 31 h 670"/>
                      <a:gd name="T12" fmla="*/ 242 w 672"/>
                      <a:gd name="T13" fmla="*/ 1 h 670"/>
                      <a:gd name="T14" fmla="*/ 264 w 672"/>
                      <a:gd name="T15" fmla="*/ 27 h 670"/>
                      <a:gd name="T16" fmla="*/ 283 w 672"/>
                      <a:gd name="T17" fmla="*/ 107 h 670"/>
                      <a:gd name="T18" fmla="*/ 309 w 672"/>
                      <a:gd name="T19" fmla="*/ 265 h 670"/>
                      <a:gd name="T20" fmla="*/ 326 w 672"/>
                      <a:gd name="T21" fmla="*/ 359 h 670"/>
                      <a:gd name="T22" fmla="*/ 360 w 672"/>
                      <a:gd name="T23" fmla="*/ 467 h 670"/>
                      <a:gd name="T24" fmla="*/ 409 w 672"/>
                      <a:gd name="T25" fmla="*/ 505 h 670"/>
                      <a:gd name="T26" fmla="*/ 437 w 672"/>
                      <a:gd name="T27" fmla="*/ 514 h 670"/>
                      <a:gd name="T28" fmla="*/ 480 w 672"/>
                      <a:gd name="T29" fmla="*/ 526 h 67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44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8" y="2930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000">
                      <a:solidFill>
                        <a:srgbClr val="333399"/>
                      </a:solidFill>
                      <a:latin typeface="黑体" pitchFamily="2" charset="-122"/>
                      <a:ea typeface="黑体" pitchFamily="2" charset="-122"/>
                    </a:rPr>
                    <a:t>输入脉冲</a:t>
                  </a:r>
                </a:p>
              </p:txBody>
            </p:sp>
          </p:grpSp>
          <p:grpSp>
            <p:nvGrpSpPr>
              <p:cNvPr id="9" name="Group 79"/>
              <p:cNvGrpSpPr>
                <a:grpSpLocks/>
              </p:cNvGrpSpPr>
              <p:nvPr/>
            </p:nvGrpSpPr>
            <p:grpSpPr bwMode="auto">
              <a:xfrm>
                <a:off x="5012" y="2947"/>
                <a:ext cx="756" cy="801"/>
                <a:chOff x="5012" y="2947"/>
                <a:chExt cx="756" cy="801"/>
              </a:xfrm>
            </p:grpSpPr>
            <p:sp>
              <p:nvSpPr>
                <p:cNvPr id="1744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5012" y="2947"/>
                  <a:ext cx="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000">
                      <a:solidFill>
                        <a:srgbClr val="333399"/>
                      </a:solidFill>
                      <a:latin typeface="黑体" pitchFamily="2" charset="-122"/>
                      <a:ea typeface="黑体" pitchFamily="2" charset="-122"/>
                    </a:rPr>
                    <a:t>输出脉冲</a:t>
                  </a:r>
                </a:p>
              </p:txBody>
            </p:sp>
            <p:grpSp>
              <p:nvGrpSpPr>
                <p:cNvPr id="10" name="Group 81"/>
                <p:cNvGrpSpPr>
                  <a:grpSpLocks/>
                </p:cNvGrpSpPr>
                <p:nvPr/>
              </p:nvGrpSpPr>
              <p:grpSpPr bwMode="auto">
                <a:xfrm>
                  <a:off x="514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11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17444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45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443" name="Freeform 85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526 h 670"/>
                      <a:gd name="T2" fmla="*/ 90 w 672"/>
                      <a:gd name="T3" fmla="*/ 500 h 670"/>
                      <a:gd name="T4" fmla="*/ 137 w 672"/>
                      <a:gd name="T5" fmla="*/ 413 h 670"/>
                      <a:gd name="T6" fmla="*/ 171 w 672"/>
                      <a:gd name="T7" fmla="*/ 262 h 670"/>
                      <a:gd name="T8" fmla="*/ 199 w 672"/>
                      <a:gd name="T9" fmla="*/ 109 h 670"/>
                      <a:gd name="T10" fmla="*/ 216 w 672"/>
                      <a:gd name="T11" fmla="*/ 31 h 670"/>
                      <a:gd name="T12" fmla="*/ 242 w 672"/>
                      <a:gd name="T13" fmla="*/ 1 h 670"/>
                      <a:gd name="T14" fmla="*/ 264 w 672"/>
                      <a:gd name="T15" fmla="*/ 27 h 670"/>
                      <a:gd name="T16" fmla="*/ 283 w 672"/>
                      <a:gd name="T17" fmla="*/ 107 h 670"/>
                      <a:gd name="T18" fmla="*/ 309 w 672"/>
                      <a:gd name="T19" fmla="*/ 265 h 670"/>
                      <a:gd name="T20" fmla="*/ 326 w 672"/>
                      <a:gd name="T21" fmla="*/ 359 h 670"/>
                      <a:gd name="T22" fmla="*/ 360 w 672"/>
                      <a:gd name="T23" fmla="*/ 467 h 670"/>
                      <a:gd name="T24" fmla="*/ 409 w 672"/>
                      <a:gd name="T25" fmla="*/ 505 h 670"/>
                      <a:gd name="T26" fmla="*/ 437 w 672"/>
                      <a:gd name="T27" fmla="*/ 514 h 670"/>
                      <a:gd name="T28" fmla="*/ 480 w 672"/>
                      <a:gd name="T29" fmla="*/ 526 h 67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333399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7437" name="Text Box 86"/>
            <p:cNvSpPr txBox="1">
              <a:spLocks noChangeArrowheads="1"/>
            </p:cNvSpPr>
            <p:nvPr/>
          </p:nvSpPr>
          <p:spPr bwMode="auto">
            <a:xfrm>
              <a:off x="2381" y="2709"/>
              <a:ext cx="10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单模光纤</a:t>
              </a:r>
            </a:p>
          </p:txBody>
        </p:sp>
      </p:grpSp>
      <p:sp>
        <p:nvSpPr>
          <p:cNvPr id="17411" name="Rectangle 87"/>
          <p:cNvSpPr>
            <a:spLocks noGrp="1" noChangeArrowheads="1"/>
          </p:cNvSpPr>
          <p:nvPr>
            <p:ph type="title"/>
          </p:nvPr>
        </p:nvSpPr>
        <p:spPr>
          <a:xfrm>
            <a:off x="683568" y="1412776"/>
            <a:ext cx="7793037" cy="669999"/>
          </a:xfrm>
          <a:noFill/>
        </p:spPr>
        <p:txBody>
          <a:bodyPr anchor="b"/>
          <a:lstStyle/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多模光纤与单模光纤</a:t>
            </a:r>
          </a:p>
        </p:txBody>
      </p:sp>
      <p:sp>
        <p:nvSpPr>
          <p:cNvPr id="215128" name="Freeform 88"/>
          <p:cNvSpPr>
            <a:spLocks/>
          </p:cNvSpPr>
          <p:nvPr/>
        </p:nvSpPr>
        <p:spPr bwMode="auto">
          <a:xfrm>
            <a:off x="1282700" y="3216275"/>
            <a:ext cx="6762750" cy="533400"/>
          </a:xfrm>
          <a:custGeom>
            <a:avLst/>
            <a:gdLst>
              <a:gd name="T0" fmla="*/ 0 w 4260"/>
              <a:gd name="T1" fmla="*/ 238125 h 336"/>
              <a:gd name="T2" fmla="*/ 1057275 w 4260"/>
              <a:gd name="T3" fmla="*/ 0 h 336"/>
              <a:gd name="T4" fmla="*/ 3667125 w 4260"/>
              <a:gd name="T5" fmla="*/ 533400 h 336"/>
              <a:gd name="T6" fmla="*/ 6248400 w 4260"/>
              <a:gd name="T7" fmla="*/ 0 h 336"/>
              <a:gd name="T8" fmla="*/ 6762750 w 4260"/>
              <a:gd name="T9" fmla="*/ 11430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3" name="Rectangle 89"/>
          <p:cNvSpPr>
            <a:spLocks noChangeArrowheads="1"/>
          </p:cNvSpPr>
          <p:nvPr/>
        </p:nvSpPr>
        <p:spPr bwMode="auto">
          <a:xfrm>
            <a:off x="1174750" y="2844800"/>
            <a:ext cx="6858000" cy="3810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90"/>
          <p:cNvSpPr>
            <a:spLocks noChangeArrowheads="1"/>
          </p:cNvSpPr>
          <p:nvPr/>
        </p:nvSpPr>
        <p:spPr bwMode="auto">
          <a:xfrm>
            <a:off x="1190625" y="3757613"/>
            <a:ext cx="6858000" cy="38100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1190625" y="2843213"/>
            <a:ext cx="6858000" cy="1295400"/>
            <a:chOff x="912" y="912"/>
            <a:chExt cx="4608" cy="816"/>
          </a:xfrm>
        </p:grpSpPr>
        <p:sp>
          <p:nvSpPr>
            <p:cNvPr id="17431" name="Line 92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Line 93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3" name="Line 94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Line 95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16" name="Line 96"/>
          <p:cNvSpPr>
            <a:spLocks noChangeShapeType="1"/>
          </p:cNvSpPr>
          <p:nvPr/>
        </p:nvSpPr>
        <p:spPr bwMode="auto">
          <a:xfrm>
            <a:off x="1054100" y="3486150"/>
            <a:ext cx="7105650" cy="47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47625" y="2611438"/>
            <a:ext cx="9096375" cy="1298575"/>
            <a:chOff x="38" y="1288"/>
            <a:chExt cx="5730" cy="818"/>
          </a:xfrm>
        </p:grpSpPr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8" y="1288"/>
              <a:ext cx="756" cy="818"/>
              <a:chOff x="38" y="1288"/>
              <a:chExt cx="756" cy="818"/>
            </a:xfrm>
          </p:grpSpPr>
          <p:sp>
            <p:nvSpPr>
              <p:cNvPr id="17427" name="Rectangle 99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8" name="Line 100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9" name="Freeform 101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526 h 670"/>
                  <a:gd name="T2" fmla="*/ 90 w 672"/>
                  <a:gd name="T3" fmla="*/ 500 h 670"/>
                  <a:gd name="T4" fmla="*/ 137 w 672"/>
                  <a:gd name="T5" fmla="*/ 413 h 670"/>
                  <a:gd name="T6" fmla="*/ 171 w 672"/>
                  <a:gd name="T7" fmla="*/ 262 h 670"/>
                  <a:gd name="T8" fmla="*/ 199 w 672"/>
                  <a:gd name="T9" fmla="*/ 109 h 670"/>
                  <a:gd name="T10" fmla="*/ 216 w 672"/>
                  <a:gd name="T11" fmla="*/ 31 h 670"/>
                  <a:gd name="T12" fmla="*/ 242 w 672"/>
                  <a:gd name="T13" fmla="*/ 1 h 670"/>
                  <a:gd name="T14" fmla="*/ 264 w 672"/>
                  <a:gd name="T15" fmla="*/ 27 h 670"/>
                  <a:gd name="T16" fmla="*/ 283 w 672"/>
                  <a:gd name="T17" fmla="*/ 107 h 670"/>
                  <a:gd name="T18" fmla="*/ 309 w 672"/>
                  <a:gd name="T19" fmla="*/ 265 h 670"/>
                  <a:gd name="T20" fmla="*/ 326 w 672"/>
                  <a:gd name="T21" fmla="*/ 359 h 670"/>
                  <a:gd name="T22" fmla="*/ 360 w 672"/>
                  <a:gd name="T23" fmla="*/ 467 h 670"/>
                  <a:gd name="T24" fmla="*/ 409 w 672"/>
                  <a:gd name="T25" fmla="*/ 505 h 670"/>
                  <a:gd name="T26" fmla="*/ 437 w 672"/>
                  <a:gd name="T27" fmla="*/ 514 h 670"/>
                  <a:gd name="T28" fmla="*/ 480 w 672"/>
                  <a:gd name="T29" fmla="*/ 526 h 6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0" name="Text Box 102"/>
              <p:cNvSpPr txBox="1">
                <a:spLocks noChangeArrowheads="1"/>
              </p:cNvSpPr>
              <p:nvPr/>
            </p:nvSpPr>
            <p:spPr bwMode="auto">
              <a:xfrm>
                <a:off x="38" y="1288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dirty="0">
                    <a:solidFill>
                      <a:srgbClr val="333399"/>
                    </a:solidFill>
                    <a:latin typeface="黑体" pitchFamily="2" charset="-122"/>
                    <a:ea typeface="黑体" pitchFamily="2" charset="-122"/>
                  </a:rPr>
                  <a:t>输入脉冲</a:t>
                </a:r>
              </a:p>
            </p:txBody>
          </p:sp>
        </p:grpSp>
        <p:grpSp>
          <p:nvGrpSpPr>
            <p:cNvPr id="15" name="Group 103"/>
            <p:cNvGrpSpPr>
              <a:grpSpLocks/>
            </p:cNvGrpSpPr>
            <p:nvPr/>
          </p:nvGrpSpPr>
          <p:grpSpPr bwMode="auto">
            <a:xfrm>
              <a:off x="5012" y="1305"/>
              <a:ext cx="756" cy="801"/>
              <a:chOff x="5012" y="1305"/>
              <a:chExt cx="756" cy="801"/>
            </a:xfrm>
          </p:grpSpPr>
          <p:sp>
            <p:nvSpPr>
              <p:cNvPr id="17423" name="Rectangle 104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4" name="Line 105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5" name="Freeform 106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20 h 283"/>
                  <a:gd name="T2" fmla="*/ 62 w 678"/>
                  <a:gd name="T3" fmla="*/ 191 h 283"/>
                  <a:gd name="T4" fmla="*/ 106 w 678"/>
                  <a:gd name="T5" fmla="*/ 151 h 283"/>
                  <a:gd name="T6" fmla="*/ 142 w 678"/>
                  <a:gd name="T7" fmla="*/ 102 h 283"/>
                  <a:gd name="T8" fmla="*/ 183 w 678"/>
                  <a:gd name="T9" fmla="*/ 34 h 283"/>
                  <a:gd name="T10" fmla="*/ 240 w 678"/>
                  <a:gd name="T11" fmla="*/ 1 h 283"/>
                  <a:gd name="T12" fmla="*/ 302 w 678"/>
                  <a:gd name="T13" fmla="*/ 29 h 283"/>
                  <a:gd name="T14" fmla="*/ 348 w 678"/>
                  <a:gd name="T15" fmla="*/ 109 h 283"/>
                  <a:gd name="T16" fmla="*/ 374 w 678"/>
                  <a:gd name="T17" fmla="*/ 149 h 283"/>
                  <a:gd name="T18" fmla="*/ 418 w 678"/>
                  <a:gd name="T19" fmla="*/ 187 h 283"/>
                  <a:gd name="T20" fmla="*/ 480 w 678"/>
                  <a:gd name="T21" fmla="*/ 222 h 2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6" name="Text Box 107"/>
              <p:cNvSpPr txBox="1">
                <a:spLocks noChangeArrowheads="1"/>
              </p:cNvSpPr>
              <p:nvPr/>
            </p:nvSpPr>
            <p:spPr bwMode="auto">
              <a:xfrm>
                <a:off x="5012" y="1305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solidFill>
                      <a:srgbClr val="333399"/>
                    </a:solidFill>
                    <a:latin typeface="黑体" pitchFamily="2" charset="-122"/>
                    <a:ea typeface="黑体" pitchFamily="2" charset="-122"/>
                  </a:rPr>
                  <a:t>输出脉冲</a:t>
                </a:r>
              </a:p>
            </p:txBody>
          </p:sp>
        </p:grpSp>
      </p:grpSp>
      <p:sp>
        <p:nvSpPr>
          <p:cNvPr id="215148" name="Line 108"/>
          <p:cNvSpPr>
            <a:spLocks noChangeShapeType="1"/>
          </p:cNvSpPr>
          <p:nvPr/>
        </p:nvSpPr>
        <p:spPr bwMode="auto">
          <a:xfrm flipV="1">
            <a:off x="1206500" y="5622925"/>
            <a:ext cx="6951663" cy="11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9" name="Freeform 109"/>
          <p:cNvSpPr>
            <a:spLocks/>
          </p:cNvSpPr>
          <p:nvPr/>
        </p:nvSpPr>
        <p:spPr bwMode="auto">
          <a:xfrm>
            <a:off x="1174750" y="3216275"/>
            <a:ext cx="6851650" cy="523875"/>
          </a:xfrm>
          <a:custGeom>
            <a:avLst/>
            <a:gdLst>
              <a:gd name="T0" fmla="*/ 0 w 4316"/>
              <a:gd name="T1" fmla="*/ 203200 h 330"/>
              <a:gd name="T2" fmla="*/ 688975 w 4316"/>
              <a:gd name="T3" fmla="*/ 0 h 330"/>
              <a:gd name="T4" fmla="*/ 2517775 w 4316"/>
              <a:gd name="T5" fmla="*/ 523875 h 330"/>
              <a:gd name="T6" fmla="*/ 4346575 w 4316"/>
              <a:gd name="T7" fmla="*/ 0 h 330"/>
              <a:gd name="T8" fmla="*/ 6261100 w 4316"/>
              <a:gd name="T9" fmla="*/ 523875 h 330"/>
              <a:gd name="T10" fmla="*/ 6851650 w 4316"/>
              <a:gd name="T11" fmla="*/ 323850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20" name="Text Box 110"/>
          <p:cNvSpPr txBox="1">
            <a:spLocks noChangeArrowheads="1"/>
          </p:cNvSpPr>
          <p:nvPr/>
        </p:nvSpPr>
        <p:spPr bwMode="auto">
          <a:xfrm>
            <a:off x="3767138" y="21145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多模光纤</a:t>
            </a:r>
          </a:p>
        </p:txBody>
      </p:sp>
      <p:pic>
        <p:nvPicPr>
          <p:cNvPr id="5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5" name="TextBox 5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光纤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1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1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8" grpId="0" animBg="1"/>
      <p:bldP spid="215148" grpId="0" animBg="1"/>
      <p:bldP spid="2151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多模光纤与单模光纤的优缺点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多模光纤：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光脉冲在多模光纤中传输时会逐渐展宽，造成失真。因此只适合于近距离传输。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光源可以使用较便宜的发光二极管。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单模光纤</a:t>
            </a:r>
            <a:r>
              <a:rPr lang="en-US" altLang="zh-CN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纤芯很细，直径只有几微米，制造成本较高。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光源要用昂贵的半导体激光器，不能用较便宜的发光二极管。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3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衰耗较小，适合于长距离传输。</a:t>
            </a: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None/>
            </a:pPr>
            <a:endParaRPr lang="en-US" altLang="zh-CN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30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None/>
            </a:pPr>
            <a:endParaRPr lang="zh-CN" altLang="en-US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3.1.3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光纤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教学内容及学时分布  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403648" y="1556792"/>
          <a:ext cx="6408712" cy="45365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57987"/>
                <a:gridCol w="2850725"/>
              </a:tblGrid>
              <a:tr h="4072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                  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                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r>
                        <a:rPr lang="zh-CN" altLang="zh-CN" sz="1800" dirty="0" smtClean="0"/>
                        <a:t>第一章</a:t>
                      </a:r>
                      <a:r>
                        <a:rPr lang="en-US" altLang="zh-CN" sz="1800" dirty="0" smtClean="0"/>
                        <a:t>     </a:t>
                      </a:r>
                      <a:r>
                        <a:rPr lang="zh-CN" altLang="zh-CN" sz="1800" dirty="0" smtClean="0"/>
                        <a:t> 概论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学时</a:t>
                      </a:r>
                      <a:endParaRPr lang="zh-CN" altLang="en-US" b="1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dirty="0" smtClean="0"/>
                        <a:t>第二章</a:t>
                      </a:r>
                      <a:r>
                        <a:rPr lang="en-US" altLang="zh-CN" sz="1800" dirty="0" smtClean="0"/>
                        <a:t>      </a:t>
                      </a:r>
                      <a:r>
                        <a:rPr lang="zh-CN" altLang="zh-CN" sz="1800" dirty="0" smtClean="0"/>
                        <a:t>数据通信基础</a:t>
                      </a:r>
                      <a:endParaRPr lang="en-US" altLang="zh-CN" sz="18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b="1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第三章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物理层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/>
                        <a:t>3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第四章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数据链路层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6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第五章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网络层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第六章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传输层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4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第七章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局域网和广域网技术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8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第八章</a:t>
                      </a:r>
                      <a:r>
                        <a:rPr lang="en-US" altLang="zh-CN" sz="1800" kern="1200" dirty="0" smtClean="0"/>
                        <a:t>      TCP/IP</a:t>
                      </a:r>
                      <a:r>
                        <a:rPr lang="zh-CN" altLang="zh-CN" sz="1800" kern="1200" dirty="0" smtClean="0"/>
                        <a:t>协议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9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第九章</a:t>
                      </a:r>
                      <a:r>
                        <a:rPr lang="en-US" altLang="zh-CN" sz="1800" kern="1200" dirty="0" smtClean="0"/>
                        <a:t>     </a:t>
                      </a:r>
                      <a:r>
                        <a:rPr lang="zh-CN" altLang="zh-CN" sz="1800" kern="1200" dirty="0" smtClean="0"/>
                        <a:t> 网络程序设计基础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/>
                        <a:t>3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  <a:tr h="412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/>
                        <a:t>第十章</a:t>
                      </a:r>
                      <a:r>
                        <a:rPr lang="en-US" altLang="zh-CN" sz="1800" kern="1200" dirty="0" smtClean="0"/>
                        <a:t>       Internet</a:t>
                      </a:r>
                      <a:r>
                        <a:rPr lang="zh-CN" altLang="zh-CN" sz="1800" kern="1200" dirty="0" smtClean="0"/>
                        <a:t>服务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/>
                        <a:t>2</a:t>
                      </a:r>
                      <a:r>
                        <a:rPr lang="zh-CN" altLang="zh-CN" sz="1800" kern="1200" dirty="0" smtClean="0"/>
                        <a:t>学时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905000"/>
            <a:ext cx="4184650" cy="4194175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光缆组件</a:t>
            </a: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211638" y="476250"/>
          <a:ext cx="4751387" cy="3311525"/>
        </p:xfrm>
        <a:graphic>
          <a:graphicData uri="http://schemas.openxmlformats.org/presentationml/2006/ole">
            <p:oleObj spid="_x0000_s2050" name="BMP 图象" r:id="rId4" imgW="3847619" imgH="2895238" progId="PBrush">
              <p:embed/>
            </p:oleObj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611188" y="3500438"/>
          <a:ext cx="4826000" cy="2943225"/>
        </p:xfrm>
        <a:graphic>
          <a:graphicData uri="http://schemas.openxmlformats.org/presentationml/2006/ole">
            <p:oleObj spid="_x0000_s2051" name="BMP 图象" r:id="rId5" imgW="3809524" imgH="2324424" progId="PBrush">
              <p:embed/>
            </p:oleObj>
          </a:graphicData>
        </a:graphic>
      </p:graphicFrame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0" name="Object 4"/>
          <p:cNvGraphicFramePr>
            <a:graphicFrameLocks noChangeAspect="1"/>
          </p:cNvGraphicFramePr>
          <p:nvPr>
            <p:ph idx="1"/>
          </p:nvPr>
        </p:nvGraphicFramePr>
        <p:xfrm>
          <a:off x="323850" y="692150"/>
          <a:ext cx="8496300" cy="5554663"/>
        </p:xfrm>
        <a:graphic>
          <a:graphicData uri="http://schemas.openxmlformats.org/presentationml/2006/ole">
            <p:oleObj spid="_x0000_s3074" name="BMP 图象" r:id="rId4" imgW="3914286" imgH="2695951" progId="PBrush">
              <p:embed/>
            </p:oleObj>
          </a:graphicData>
        </a:graphic>
      </p:graphicFrame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8" name="Object 4"/>
          <p:cNvGraphicFramePr>
            <a:graphicFrameLocks noChangeAspect="1"/>
          </p:cNvGraphicFramePr>
          <p:nvPr>
            <p:ph idx="1"/>
          </p:nvPr>
        </p:nvGraphicFramePr>
        <p:xfrm>
          <a:off x="250825" y="549275"/>
          <a:ext cx="8642350" cy="5940425"/>
        </p:xfrm>
        <a:graphic>
          <a:graphicData uri="http://schemas.openxmlformats.org/presentationml/2006/ole">
            <p:oleObj spid="_x0000_s4098" name="BMP 图象" r:id="rId4" imgW="3952381" imgH="3076190" progId="PBrush">
              <p:embed/>
            </p:oleObj>
          </a:graphicData>
        </a:graphic>
      </p:graphicFrame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08050"/>
            <a:ext cx="7620000" cy="4916488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光电转换设备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844675"/>
            <a:ext cx="8280400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692696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3.1.4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无线传输介质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无线传播的信号主要有：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地面微波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卫星微波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eaLnBrk="1" hangingPunct="1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红外线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无线传播有两种方法：定向和全向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2276872"/>
            <a:ext cx="428466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4" name="Picture 4" descr="wla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1340767"/>
            <a:ext cx="8496300" cy="4967957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3.1.4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无线传输介质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ww02072500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288" y="620713"/>
            <a:ext cx="8424862" cy="5610225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620688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988841"/>
            <a:ext cx="4392488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传输介质 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3.2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物理连接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3.3  EIA-232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3.4  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3.5 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物理层网络互连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第三章  物理层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3.2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物理连接</a:t>
            </a:r>
          </a:p>
        </p:txBody>
      </p:sp>
      <p:pic>
        <p:nvPicPr>
          <p:cNvPr id="512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6" y="3284984"/>
            <a:ext cx="8472487" cy="2500312"/>
          </a:xfrm>
          <a:noFill/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467544" y="1556792"/>
            <a:ext cx="78488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/>
              <a:t>数据通信中涉及到四个基本功能单元：</a:t>
            </a:r>
          </a:p>
          <a:p>
            <a:pPr algn="l">
              <a:buClr>
                <a:srgbClr val="C00000"/>
              </a:buClr>
            </a:pPr>
            <a:r>
              <a:rPr lang="zh-CN" altLang="en-US" sz="2400" b="1" dirty="0" smtClean="0"/>
              <a:t> 两</a:t>
            </a:r>
            <a:r>
              <a:rPr lang="zh-CN" altLang="en-US" sz="2400" b="1" dirty="0"/>
              <a:t>端各有一个数据终端设备</a:t>
            </a:r>
            <a:r>
              <a:rPr lang="en-US" altLang="zh-CN" sz="2400" b="1" dirty="0"/>
              <a:t>(DTE)</a:t>
            </a:r>
            <a:r>
              <a:rPr lang="zh-CN" altLang="en-US" sz="2400" b="1" dirty="0"/>
              <a:t>和一个数据电路终接设备</a:t>
            </a:r>
            <a:r>
              <a:rPr lang="en-US" altLang="zh-CN" sz="2400" b="1" dirty="0"/>
              <a:t>(DCE)</a:t>
            </a:r>
            <a:r>
              <a:rPr lang="zh-CN" altLang="en-US" sz="2400" b="1" dirty="0"/>
              <a:t>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628801"/>
            <a:ext cx="8424862" cy="4464024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DTE(Data Terminal Equipment)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是具有数据处理能力及发送和接收数据信息能力的设备。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DCE(Data Circuit-Terminating Equipment)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是能够通过网络发送和接收模拟或数字信号形式数据的设备。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DTE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一般不直接连接网络，它通过一台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DCE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通信。我们把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DTE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DCE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的连接称为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DTE—DCE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接口。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3.2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物理连接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15616" y="836712"/>
          <a:ext cx="7488237" cy="5544616"/>
        </p:xfrm>
        <a:graphic>
          <a:graphicData uri="http://schemas.openxmlformats.org/presentationml/2006/ole">
            <p:oleObj spid="_x0000_s53250" name="Visio" r:id="rId4" imgW="6331320" imgH="524772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19672" y="62068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第三章  物理层</a:t>
            </a:r>
            <a:endParaRPr lang="zh-CN" altLang="en-US" sz="28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1187624" y="5301208"/>
            <a:ext cx="1872208" cy="720080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loud Callout 20"/>
          <p:cNvSpPr/>
          <p:nvPr/>
        </p:nvSpPr>
        <p:spPr>
          <a:xfrm>
            <a:off x="4067944" y="5301208"/>
            <a:ext cx="1872208" cy="720080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Cloud Callout 23"/>
          <p:cNvSpPr/>
          <p:nvPr/>
        </p:nvSpPr>
        <p:spPr>
          <a:xfrm>
            <a:off x="6804248" y="5301208"/>
            <a:ext cx="1872208" cy="720080"/>
          </a:xfrm>
          <a:prstGeom prst="cloud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700809"/>
            <a:ext cx="8435280" cy="4464495"/>
          </a:xfrm>
        </p:spPr>
        <p:txBody>
          <a:bodyPr>
            <a:normAutofit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DTE—DCE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接口上既有数据信息又有控制信息。为了使各个计算机公司生产的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DTE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可以方便地和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DCE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相连，就必须对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DTE—DCE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接口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化，这些标准就是我们通常所说的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物理层协议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Clr>
                <a:srgbClr val="C00000"/>
              </a:buClr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EIA-232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接口标准是由电子工业协会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C00000"/>
              </a:buClr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标准是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ITU-T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制定的数字通信接口标准。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2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物理层协议</a:t>
            </a:r>
            <a:endParaRPr lang="zh-CN" altLang="en-US" sz="32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12776"/>
            <a:ext cx="8435280" cy="4925143"/>
          </a:xfrm>
        </p:spPr>
        <p:txBody>
          <a:bodyPr>
            <a:normAutofit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物理层协议定义了四个特性：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0000"/>
                </a:solidFill>
              </a:rPr>
              <a:t>机械特性：说明接口的插头尺寸、插头各管脚的位置等。</a:t>
            </a: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0000"/>
                </a:solidFill>
              </a:rPr>
              <a:t>电气特性：说明传输线上出现的电压应在什么范围</a:t>
            </a: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0000"/>
                </a:solidFill>
              </a:rPr>
              <a:t>功能特性：说明某根传输线上出现的某一电平代表何种意义</a:t>
            </a:r>
          </a:p>
          <a:p>
            <a:pPr marL="514350" indent="-514350"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0000"/>
                </a:solidFill>
              </a:rPr>
              <a:t>规程特性：说明对于不同的功能各种可能事件出现的先后顺序</a:t>
            </a:r>
            <a:endParaRPr lang="zh-CN" altLang="en-US" sz="22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+mn-ea"/>
                <a:ea typeface="+mn-ea"/>
              </a:rPr>
              <a:t>物理层协议</a:t>
            </a:r>
            <a:endParaRPr lang="zh-CN" altLang="en-US" sz="32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988841"/>
            <a:ext cx="4392488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传输介质 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3.2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物理连接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3.3  EIA-232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接口标准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3.4  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3.5 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物理层网络互连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第三章  物理层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3.3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EIA-232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2060848"/>
            <a:ext cx="8229600" cy="3052936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接口标准是由电子工业协会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EIA)1962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年制定的，早期称为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RS-232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988840"/>
            <a:ext cx="8540750" cy="3672408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机械特性：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DB25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连接器、电缆长度不能超过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米。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284538"/>
            <a:ext cx="752475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3.3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EIA-232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12776"/>
            <a:ext cx="8229600" cy="1252736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电气特性：数据以逻辑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的形式传输。编码采用非归零电平编码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(NRZ-L)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，其中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对应正电平，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</a:rPr>
              <a:t>对应负电平。电压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-15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～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</a:rPr>
              <a:t>+15V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852936"/>
            <a:ext cx="4150553" cy="2952328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780928"/>
            <a:ext cx="4287246" cy="3096344"/>
          </a:xfrm>
          <a:prstGeom prst="rect">
            <a:avLst/>
          </a:prstGeom>
          <a:noFill/>
        </p:spPr>
      </p:pic>
      <p:sp>
        <p:nvSpPr>
          <p:cNvPr id="13" name="Rectangle 3"/>
          <p:cNvSpPr txBox="1">
            <a:spLocks noRot="1" noChangeArrowheads="1"/>
          </p:cNvSpPr>
          <p:nvPr/>
        </p:nvSpPr>
        <p:spPr>
          <a:xfrm>
            <a:off x="899592" y="5949280"/>
            <a:ext cx="309634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zh-CN" altLang="en-US" sz="2400" b="1" dirty="0" smtClean="0"/>
              <a:t>数据信号的电气规范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>
          <a:xfrm>
            <a:off x="5148064" y="5949280"/>
            <a:ext cx="309634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</a:pPr>
            <a:r>
              <a:rPr lang="zh-CN" altLang="en-US" sz="2400" b="1" dirty="0" smtClean="0"/>
              <a:t>控制信号的电气规范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sp>
        <p:nvSpPr>
          <p:cNvPr id="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3.3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EIA-232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12776"/>
            <a:ext cx="8229600" cy="864096"/>
          </a:xfrm>
        </p:spPr>
        <p:txBody>
          <a:bodyPr>
            <a:normAutofit/>
          </a:bodyPr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功能特性： 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2—TD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3—RD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4—RTS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5—CTS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6—DSR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7—GND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20—DTR</a:t>
            </a:r>
          </a:p>
          <a:p>
            <a:pPr eaLnBrk="1" hangingPunct="1"/>
            <a:endParaRPr lang="en-US" altLang="zh-CN" dirty="0" smtClean="0"/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620688"/>
            <a:ext cx="8229600" cy="580926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3.3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EIA-232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67544" y="2276872"/>
            <a:ext cx="8136706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8028384" cy="520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Rot="1" noChangeArrowheads="1"/>
          </p:cNvSpPr>
          <p:nvPr/>
        </p:nvSpPr>
        <p:spPr>
          <a:xfrm>
            <a:off x="611560" y="76470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规程特性：描述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232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串行通信的规程</a:t>
            </a:r>
          </a:p>
        </p:txBody>
      </p:sp>
      <p:cxnSp>
        <p:nvCxnSpPr>
          <p:cNvPr id="14" name="直接连接符 9"/>
          <p:cNvCxnSpPr/>
          <p:nvPr/>
        </p:nvCxnSpPr>
        <p:spPr>
          <a:xfrm>
            <a:off x="323528" y="47667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0"/>
            <a:ext cx="8229600" cy="4642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3.3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EIA-232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EIA-232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的子集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很多实际的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DTE—DCE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接口只用到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针的连接器，这实际上是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标准接口的一个子集。由于大多数用户并不需要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标准接口的所有功能。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例如，在异步串行通信中，不需要同步时钟信号线。在图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4-16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中，就只需要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号信号线，共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针。计算机的串行口实际上就是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标准接口的一个子集。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568" y="188640"/>
            <a:ext cx="779303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空调制解调器</a:t>
            </a:r>
            <a:r>
              <a:rPr lang="zh-CN" altLang="en-US" sz="3200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980728"/>
            <a:ext cx="8640960" cy="1152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两台相距很近的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DTE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设备可以直接相连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不用调制解调器，由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提供的这种连接方案称为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空调制解调器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：空调制解调器在没有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DCE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设备的环境下提供了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DTE-DCE/DCE-DTE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的接口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dirty="0" smtClean="0"/>
              <a:t>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231832" cy="40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9"/>
          <p:cNvCxnSpPr/>
          <p:nvPr/>
        </p:nvCxnSpPr>
        <p:spPr>
          <a:xfrm>
            <a:off x="323528" y="76470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功能：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规定了机械的、电气的、功能的、规程的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个特性，负责如何将计算机连接到通信媒体上。</a:t>
            </a:r>
          </a:p>
          <a:p>
            <a:pPr>
              <a:buBlip>
                <a:blip r:embed="rId2"/>
              </a:buBlip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机械特性：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定义连接头、机械尺寸、通信媒体等。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电气特性：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信号电平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编码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数据传输率</a:t>
            </a:r>
            <a:r>
              <a:rPr lang="en-US" altLang="zh-CN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功能特性：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信号之间的关系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数据线</a:t>
            </a:r>
            <a:r>
              <a:rPr lang="en-US" altLang="zh-CN" sz="2400" dirty="0" smtClean="0">
                <a:solidFill>
                  <a:srgbClr val="000000"/>
                </a:solidFill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</a:rPr>
              <a:t>控制线等。</a:t>
            </a:r>
          </a:p>
          <a:p>
            <a:pPr>
              <a:buBlip>
                <a:blip r:embed="rId3"/>
              </a:buBlip>
            </a:pPr>
            <a:r>
              <a:rPr lang="zh-CN" altLang="en-US" sz="2400" b="1" dirty="0" smtClean="0">
                <a:solidFill>
                  <a:srgbClr val="000000"/>
                </a:solidFill>
              </a:rPr>
              <a:t>规程特性：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数据交换的控制步骤。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物理层数据传输的单位是比特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Bit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Blip>
                <a:blip r:embed="rId2"/>
              </a:buBlip>
            </a:pPr>
            <a:endParaRPr lang="zh-CN" altLang="en-US" sz="2400" b="1" dirty="0" smtClean="0">
              <a:solidFill>
                <a:srgbClr val="000000"/>
              </a:solidFill>
              <a:latin typeface="宋体" pitchFamily="2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物理层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(Physical)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altLang="zh-CN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988841"/>
            <a:ext cx="4392488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传输介质 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3.2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物理连接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3.3  EIA-232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3.4  X.21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3.5 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物理层网络互连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第三章  物理层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3.4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.21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标准是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ITU-T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制定的数字通信接口标准。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标准撤消了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标准中大多数控制线路，并将控制信息导向数据线路。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None/>
            </a:pPr>
            <a:endParaRPr lang="zh-CN" altLang="en-US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标准定义的连接头称为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DB-15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DB-15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连接头有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根引脚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3.4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.21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340768"/>
            <a:ext cx="8229600" cy="532655"/>
          </a:xfrm>
        </p:spPr>
        <p:txBody>
          <a:bodyPr>
            <a:normAutofit/>
          </a:bodyPr>
          <a:lstStyle/>
          <a:p>
            <a:pPr algn="ctr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b="1" dirty="0" smtClean="0"/>
              <a:t>平衡电路的</a:t>
            </a:r>
            <a:r>
              <a:rPr lang="en-US" altLang="zh-CN" sz="2800" b="1" dirty="0" smtClean="0"/>
              <a:t>X.21</a:t>
            </a:r>
            <a:r>
              <a:rPr lang="zh-CN" altLang="zh-CN" sz="2800" b="1" dirty="0" smtClean="0"/>
              <a:t>标准接口各引脚的功能</a:t>
            </a:r>
            <a:endParaRPr lang="zh-CN" altLang="en-US" sz="2800" b="1" dirty="0" smtClean="0">
              <a:latin typeface="宋体" pitchFamily="2" charset="-122"/>
            </a:endParaRP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59632" y="2060848"/>
          <a:ext cx="6768753" cy="4104457"/>
        </p:xfrm>
        <a:graphic>
          <a:graphicData uri="http://schemas.openxmlformats.org/drawingml/2006/table">
            <a:tbl>
              <a:tblPr/>
              <a:tblGrid>
                <a:gridCol w="1224136"/>
                <a:gridCol w="864096"/>
                <a:gridCol w="1728192"/>
                <a:gridCol w="2952329"/>
              </a:tblGrid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线路代号</a:t>
                      </a:r>
                      <a:endParaRPr lang="zh-CN" sz="1600" b="1" kern="100" dirty="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针号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信号方向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29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保护地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529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信号地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2,9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DTE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DCE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传送数据或控制信息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4,11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DCE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DTE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传送数据或控制信息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3,10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DTE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DCE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控制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5,12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DCE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DTE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指示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6,13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DCE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DTE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信号基准时钟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5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/>
                          <a:ea typeface="宋体"/>
                          <a:cs typeface="Times New Roman"/>
                        </a:rPr>
                        <a:t>7,14</a:t>
                      </a:r>
                      <a:endParaRPr lang="zh-CN" sz="1600" b="1" kern="100" dirty="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DCE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DTE</a:t>
                      </a:r>
                      <a:endParaRPr lang="zh-CN" sz="1600" b="1" kern="10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字节时钟</a:t>
                      </a:r>
                      <a:endParaRPr lang="zh-CN" sz="1600" b="1" kern="100" dirty="0">
                        <a:latin typeface="新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3.4  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.21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接口标准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268760"/>
            <a:ext cx="8229600" cy="1036712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X.21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接收和发送数据需要经过以下几个过程：连接建立阶段、数据传输阶段、连接断开阶段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None/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12474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204864"/>
            <a:ext cx="5976664" cy="4368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988841"/>
            <a:ext cx="4392488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传输介质 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3.2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物理连接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3.3  EIA-232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3.4  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3.5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物理层网络互连</a:t>
            </a: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3648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第三章  物理层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3.5 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物理层网络互连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28775"/>
            <a:ext cx="8207375" cy="4681538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物理层的网络设备有：中继器和集线器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使用中继器连接网络，要求所连接的局域网具有相同的物理层和媒体访问控制协议，中继器重新产生信号，因此就可以扩展局域网所覆盖的地理范围。</a:t>
            </a:r>
            <a:r>
              <a:rPr lang="zh-CN" altLang="en-US" dirty="0" smtClean="0"/>
              <a:t> 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797425"/>
            <a:ext cx="792162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6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2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6" y="1340768"/>
            <a:ext cx="8497887" cy="5113338"/>
          </a:xfrm>
          <a:noFill/>
        </p:spPr>
      </p:pic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3.5 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物理层网络互连</a:t>
            </a:r>
          </a:p>
        </p:txBody>
      </p:sp>
      <p:cxnSp>
        <p:nvCxnSpPr>
          <p:cNvPr id="12" name="直接连接符 9"/>
          <p:cNvCxnSpPr/>
          <p:nvPr/>
        </p:nvCxnSpPr>
        <p:spPr>
          <a:xfrm>
            <a:off x="323528" y="1124744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600" y="1556792"/>
            <a:ext cx="7272486" cy="4194175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使用中继器的问题：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endParaRPr lang="zh-CN" altLang="en-US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①有更多的站点访问媒体，会导致更多的流量，从而导致局域网性能的下降。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②安全性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3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4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3.5 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物理层网络互连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3650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双绞线电缆有哪两种？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同轴电缆由哪几层构成？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什么是光的多模传播？多模传播有哪两种类型？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物理层要解决哪些主要问题？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什么是</a:t>
            </a: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DTE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？ 什么是</a:t>
            </a: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DCE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6. EIA-232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接口标准的机械规范定义什么内容？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7. EIA-232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接口标准的电气规范定义什么内容？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8. EIA-232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接口标准的功能规范定义什么内容？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EIA-232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接口标准的规程特性。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10. X.21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接口标准如何处理控制信号？</a:t>
            </a:r>
            <a:endParaRPr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11. 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什么是中继器，它工作在</a:t>
            </a:r>
            <a:r>
              <a:rPr lang="en-US" altLang="zh-CN" sz="2600" b="1" dirty="0" smtClean="0">
                <a:latin typeface="楷体_GB2312" pitchFamily="49" charset="-122"/>
                <a:ea typeface="楷体_GB2312" pitchFamily="49" charset="-122"/>
              </a:rPr>
              <a:t>OSI</a:t>
            </a:r>
            <a:r>
              <a:rPr lang="zh-CN" altLang="zh-CN" sz="2600" b="1" dirty="0" smtClean="0">
                <a:latin typeface="楷体_GB2312" pitchFamily="49" charset="-122"/>
                <a:ea typeface="楷体_GB2312" pitchFamily="49" charset="-122"/>
              </a:rPr>
              <a:t>模型哪一层？</a:t>
            </a:r>
            <a:endParaRPr lang="zh-CN" altLang="zh-CN" sz="2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Blip>
                <a:blip r:embed="rId2"/>
              </a:buBlip>
            </a:pP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 章  习  题 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4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48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本 章 小 节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4" descr="http://t1.baidu.com/it/u=4224630567,3636551719&amp;fm=21&amp;gp=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907704" cy="408794"/>
            </a:xfrm>
            <a:prstGeom prst="rect">
              <a:avLst/>
            </a:prstGeom>
            <a:noFill/>
          </p:spPr>
        </p:pic>
        <p:grpSp>
          <p:nvGrpSpPr>
            <p:cNvPr id="3" name="组合 14"/>
            <p:cNvGrpSpPr/>
            <p:nvPr/>
          </p:nvGrpSpPr>
          <p:grpSpPr>
            <a:xfrm>
              <a:off x="4874346" y="0"/>
              <a:ext cx="4269654" cy="430887"/>
              <a:chOff x="4874346" y="0"/>
              <a:chExt cx="4269654" cy="4308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74346" y="0"/>
                <a:ext cx="4269654" cy="430887"/>
              </a:xfrm>
              <a:prstGeom prst="rect">
                <a:avLst/>
              </a:prstGeom>
              <a:gradFill flip="none" rotWithShape="1"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0" scaled="1"/>
                <a:tileRect/>
              </a:gradFill>
              <a:effectLst>
                <a:innerShdw blurRad="63500" dist="50800" dir="5400000">
                  <a:prstClr val="black">
                    <a:alpha val="50000"/>
                  </a:prstClr>
                </a:innerShdw>
                <a:softEdge rad="127000"/>
              </a:effectLst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College of Computer Science and Technology</a:t>
                </a:r>
              </a:p>
              <a:p>
                <a:pPr algn="r"/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                                   计算机科学</a:t>
                </a:r>
                <a:r>
                  <a:rPr lang="zh-CN" altLang="en-US" sz="11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与</a:t>
                </a:r>
                <a:r>
                  <a:rPr lang="zh-CN" altLang="en-US" sz="11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技术学院</a:t>
                </a:r>
                <a:endPara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6588224" y="332656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>
              <a:off x="323528" y="1268760"/>
              <a:ext cx="8820472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080000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148064" y="548680"/>
              <a:ext cx="3995936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0" scaled="1"/>
                <a:tileRect/>
              </a:gra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灯片编号占位符 4"/>
            <p:cNvSpPr txBox="1">
              <a:spLocks/>
            </p:cNvSpPr>
            <p:nvPr/>
          </p:nvSpPr>
          <p:spPr>
            <a:xfrm>
              <a:off x="7010400" y="6492875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D339703-453D-4507-B371-656EE53F18C4}" type="slidenum">
                <a:rPr kumimoji="0" lang="zh-CN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49</a:t>
              </a:fld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098" name="Picture 2" descr="立体问号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12976"/>
            <a:ext cx="3168352" cy="259228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35696" y="1916832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本章重点内容</a:t>
            </a: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本章难点</a:t>
            </a: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endParaRPr lang="en-US" altLang="zh-CN" sz="2400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b="1" dirty="0" smtClean="0"/>
              <a:t>有问题吗？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62068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物理层</a:t>
            </a:r>
            <a:r>
              <a:rPr lang="en-US" altLang="zh-CN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(Physical)</a:t>
            </a:r>
            <a:endParaRPr lang="zh-CN" altLang="en-US" sz="3600" b="1" dirty="0" smtClean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805815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704" y="1988841"/>
            <a:ext cx="4392488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传输介质 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3.2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理连接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3.3  EIA-232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接口标准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3.4  X.21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endParaRPr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Clr>
                <a:srgbClr val="C00000"/>
              </a:buClr>
              <a:buBlip>
                <a:blip r:embed="rId2"/>
              </a:buBlip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3.5  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物理层网络互连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lvl="1" indent="-342900">
              <a:lnSpc>
                <a:spcPct val="80000"/>
              </a:lnSpc>
              <a:buClr>
                <a:srgbClr val="C00000"/>
              </a:buClr>
              <a:buBlip>
                <a:blip r:embed="rId3"/>
              </a:buBlip>
            </a:pPr>
            <a:endParaRPr lang="zh-CN" altLang="en-US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2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7" name="TextBox 6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62068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第三章  物理层</a:t>
            </a:r>
            <a:endParaRPr lang="zh-CN" altLang="en-US" sz="3600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/>
          <a:p>
            <a:fld id="{DD339703-453D-4507-B371-656EE53F18C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620688"/>
            <a:ext cx="8229600" cy="724942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C00000"/>
                </a:solidFill>
              </a:rPr>
              <a:t>3.1 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itchFamily="2" charset="-122"/>
              </a:rPr>
              <a:t>传输介质</a:t>
            </a:r>
          </a:p>
        </p:txBody>
      </p:sp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Rot="1" noChangeArrowheads="1"/>
          </p:cNvSpPr>
          <p:nvPr/>
        </p:nvSpPr>
        <p:spPr>
          <a:xfrm>
            <a:off x="1043608" y="1556792"/>
            <a:ext cx="7488832" cy="449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最终要转变成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信号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（电信号、光信号和微波信号等）才能传输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物理层传输介质分为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有线介质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无线介质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有线介质包括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双绞线、同轴电缆和光纤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无线介质包括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卫星、微波、红外线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476672"/>
            <a:ext cx="8540750" cy="1070992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</a:rPr>
              <a:t>3.1.1 </a:t>
            </a:r>
            <a:r>
              <a:rPr lang="zh-CN" altLang="en-US" sz="3200" b="1" dirty="0" smtClean="0">
                <a:solidFill>
                  <a:srgbClr val="C00000"/>
                </a:solidFill>
                <a:ea typeface="黑体" pitchFamily="2" charset="-122"/>
              </a:rPr>
              <a:t>双绞线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7544" y="1484784"/>
          <a:ext cx="8280400" cy="4824412"/>
        </p:xfrm>
        <a:graphic>
          <a:graphicData uri="http://schemas.openxmlformats.org/presentationml/2006/ole">
            <p:oleObj spid="_x0000_s1026" name="BMP 图象" r:id="rId4" imgW="4915586" imgH="3371429" progId="PBrush">
              <p:embed/>
            </p:oleObj>
          </a:graphicData>
        </a:graphic>
      </p:graphicFrame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268760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>
            <a:off x="5148064" y="548680"/>
            <a:ext cx="3995936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UTP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非屏蔽双绞线，分为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类；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STP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屏蔽双绞线，能防止噪声干扰；</a:t>
            </a:r>
          </a:p>
          <a:p>
            <a:pPr eaLnBrk="1" hangingPunct="1"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UTP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连接器</a:t>
            </a:r>
          </a:p>
          <a:p>
            <a:pPr eaLnBrk="1" hangingPunct="1"/>
            <a:endParaRPr lang="en-US" altLang="zh-CN" b="1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12976"/>
            <a:ext cx="7632700" cy="283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t1.baidu.com/it/u=4224630567,363655171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907704" cy="408794"/>
          </a:xfrm>
          <a:prstGeom prst="rect">
            <a:avLst/>
          </a:prstGeom>
          <a:noFill/>
        </p:spPr>
      </p:pic>
      <p:grpSp>
        <p:nvGrpSpPr>
          <p:cNvPr id="5" name="组合 14"/>
          <p:cNvGrpSpPr/>
          <p:nvPr/>
        </p:nvGrpSpPr>
        <p:grpSpPr>
          <a:xfrm>
            <a:off x="4874346" y="0"/>
            <a:ext cx="4269654" cy="430887"/>
            <a:chOff x="4874346" y="0"/>
            <a:chExt cx="4269654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4874346" y="0"/>
              <a:ext cx="4269654" cy="430887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0" scaled="1"/>
              <a:tileRect/>
            </a:gradFill>
            <a:effectLst>
              <a:innerShdw blurRad="63500" dist="50800" dir="5400000">
                <a:prstClr val="black">
                  <a:alpha val="50000"/>
                </a:prstClr>
              </a:innerShdw>
              <a:softEdge rad="127000"/>
            </a:effectLst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College of Computer Science and Technology</a:t>
              </a:r>
            </a:p>
            <a:p>
              <a:pPr algn="r"/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                         计算机科学</a:t>
              </a:r>
              <a:r>
                <a:rPr lang="zh-CN" altLang="en-US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与</a:t>
              </a:r>
              <a:r>
                <a:rPr lang="zh-CN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技术学院</a:t>
              </a:r>
              <a:endParaRPr lang="zh-CN" alt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" name="直接连接符 7"/>
            <p:cNvCxnSpPr/>
            <p:nvPr/>
          </p:nvCxnSpPr>
          <p:spPr>
            <a:xfrm>
              <a:off x="6588224" y="332656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9"/>
          <p:cNvCxnSpPr/>
          <p:nvPr/>
        </p:nvCxnSpPr>
        <p:spPr>
          <a:xfrm>
            <a:off x="323528" y="1196752"/>
            <a:ext cx="8820472" cy="0"/>
          </a:xfrm>
          <a:prstGeom prst="line">
            <a:avLst/>
          </a:prstGeom>
          <a:ln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solidFill>
            <a:schemeClr val="accent2">
              <a:lumMod val="75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zh-CN" altLang="en-US" sz="1400" b="1" dirty="0" smtClean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endParaRPr lang="zh-CN" altLang="en-US" sz="1400" b="1" dirty="0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灯片编号占位符 4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339703-453D-4507-B371-656EE53F18C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>
          <a:xfrm>
            <a:off x="323528" y="476672"/>
            <a:ext cx="854075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3.1.1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双绞线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2268</Words>
  <Application>Microsoft Office PowerPoint</Application>
  <PresentationFormat>全屏显示(4:3)</PresentationFormat>
  <Paragraphs>526</Paragraphs>
  <Slides>49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2" baseType="lpstr">
      <vt:lpstr>Office Theme</vt:lpstr>
      <vt:lpstr>Visio</vt:lpstr>
      <vt:lpstr>BMP 图象</vt:lpstr>
      <vt:lpstr>计算机网络 computer Network</vt:lpstr>
      <vt:lpstr>幻灯片 2</vt:lpstr>
      <vt:lpstr>幻灯片 3</vt:lpstr>
      <vt:lpstr>幻灯片 4</vt:lpstr>
      <vt:lpstr>幻灯片 5</vt:lpstr>
      <vt:lpstr>幻灯片 6</vt:lpstr>
      <vt:lpstr>3.1 传输介质</vt:lpstr>
      <vt:lpstr>3.1.1 双绞线</vt:lpstr>
      <vt:lpstr>幻灯片 9</vt:lpstr>
      <vt:lpstr>3.1.1 双绞线</vt:lpstr>
      <vt:lpstr>幻灯片 11</vt:lpstr>
      <vt:lpstr>幻灯片 12</vt:lpstr>
      <vt:lpstr>幻灯片 13</vt:lpstr>
      <vt:lpstr>3.1.2 同轴电缆</vt:lpstr>
      <vt:lpstr>3.1.3 光纤</vt:lpstr>
      <vt:lpstr>光纤的工作原理</vt:lpstr>
      <vt:lpstr>3.1.3 光纤</vt:lpstr>
      <vt:lpstr>多模光纤与单模光纤</vt:lpstr>
      <vt:lpstr>3.1.3 光纤</vt:lpstr>
      <vt:lpstr>幻灯片 20</vt:lpstr>
      <vt:lpstr>幻灯片 21</vt:lpstr>
      <vt:lpstr>幻灯片 22</vt:lpstr>
      <vt:lpstr>幻灯片 23</vt:lpstr>
      <vt:lpstr>3.1.4 无线传输介质</vt:lpstr>
      <vt:lpstr>3.1.4 无线传输介质</vt:lpstr>
      <vt:lpstr>幻灯片 26</vt:lpstr>
      <vt:lpstr>幻灯片 27</vt:lpstr>
      <vt:lpstr>3.2 物理连接</vt:lpstr>
      <vt:lpstr>3.2 物理连接</vt:lpstr>
      <vt:lpstr>物理层协议</vt:lpstr>
      <vt:lpstr>物理层协议</vt:lpstr>
      <vt:lpstr>幻灯片 32</vt:lpstr>
      <vt:lpstr>3.3  EIA-232接口标准</vt:lpstr>
      <vt:lpstr>3.3  EIA-232接口标准</vt:lpstr>
      <vt:lpstr>3.3  EIA-232接口标准</vt:lpstr>
      <vt:lpstr>3.3  EIA-232接口标准</vt:lpstr>
      <vt:lpstr>3.3  EIA-232接口标准</vt:lpstr>
      <vt:lpstr>EIA-232的子集</vt:lpstr>
      <vt:lpstr>空调制解调器 </vt:lpstr>
      <vt:lpstr>幻灯片 40</vt:lpstr>
      <vt:lpstr>3.4  X.21接口标准</vt:lpstr>
      <vt:lpstr>3.4  X.21接口标准</vt:lpstr>
      <vt:lpstr>3.4  X.21接口标准</vt:lpstr>
      <vt:lpstr>幻灯片 44</vt:lpstr>
      <vt:lpstr>3.5  物理层网络互连</vt:lpstr>
      <vt:lpstr>3.5  物理层网络互连</vt:lpstr>
      <vt:lpstr>3.5  物理层网络互连</vt:lpstr>
      <vt:lpstr>幻灯片 48</vt:lpstr>
      <vt:lpstr>幻灯片 49</vt:lpstr>
    </vt:vector>
  </TitlesOfParts>
  <Company>Magna Steyr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computer Network</dc:title>
  <dc:creator>tomeagle</dc:creator>
  <cp:lastModifiedBy>huoym</cp:lastModifiedBy>
  <cp:revision>109</cp:revision>
  <dcterms:created xsi:type="dcterms:W3CDTF">2013-09-15T22:48:15Z</dcterms:created>
  <dcterms:modified xsi:type="dcterms:W3CDTF">2014-07-07T05:27:26Z</dcterms:modified>
</cp:coreProperties>
</file>