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9"/>
  </p:notesMasterIdLst>
  <p:sldIdLst>
    <p:sldId id="257" r:id="rId2"/>
    <p:sldId id="259" r:id="rId3"/>
    <p:sldId id="406" r:id="rId4"/>
    <p:sldId id="404" r:id="rId5"/>
    <p:sldId id="403" r:id="rId6"/>
    <p:sldId id="407" r:id="rId7"/>
    <p:sldId id="408" r:id="rId8"/>
    <p:sldId id="264" r:id="rId9"/>
    <p:sldId id="265" r:id="rId10"/>
    <p:sldId id="267" r:id="rId11"/>
    <p:sldId id="268" r:id="rId12"/>
    <p:sldId id="269" r:id="rId13"/>
    <p:sldId id="270" r:id="rId14"/>
    <p:sldId id="272" r:id="rId15"/>
    <p:sldId id="273" r:id="rId16"/>
    <p:sldId id="274" r:id="rId17"/>
    <p:sldId id="275" r:id="rId18"/>
    <p:sldId id="276" r:id="rId19"/>
    <p:sldId id="400" r:id="rId20"/>
    <p:sldId id="278" r:id="rId21"/>
    <p:sldId id="279" r:id="rId22"/>
    <p:sldId id="280" r:id="rId23"/>
    <p:sldId id="281" r:id="rId24"/>
    <p:sldId id="282" r:id="rId25"/>
    <p:sldId id="283" r:id="rId26"/>
    <p:sldId id="285" r:id="rId27"/>
    <p:sldId id="286" r:id="rId28"/>
    <p:sldId id="287" r:id="rId29"/>
    <p:sldId id="288" r:id="rId30"/>
    <p:sldId id="290" r:id="rId31"/>
    <p:sldId id="291" r:id="rId32"/>
    <p:sldId id="292" r:id="rId33"/>
    <p:sldId id="293" r:id="rId34"/>
    <p:sldId id="294" r:id="rId35"/>
    <p:sldId id="295" r:id="rId36"/>
    <p:sldId id="296" r:id="rId37"/>
    <p:sldId id="297"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4" r:id="rId53"/>
    <p:sldId id="315" r:id="rId54"/>
    <p:sldId id="316" r:id="rId55"/>
    <p:sldId id="317" r:id="rId56"/>
    <p:sldId id="318" r:id="rId57"/>
    <p:sldId id="319" r:id="rId58"/>
    <p:sldId id="320" r:id="rId59"/>
    <p:sldId id="321" r:id="rId60"/>
    <p:sldId id="323" r:id="rId61"/>
    <p:sldId id="324" r:id="rId62"/>
    <p:sldId id="325" r:id="rId63"/>
    <p:sldId id="326" r:id="rId64"/>
    <p:sldId id="327" r:id="rId65"/>
    <p:sldId id="401" r:id="rId66"/>
    <p:sldId id="331" r:id="rId67"/>
    <p:sldId id="332" r:id="rId68"/>
    <p:sldId id="334" r:id="rId69"/>
    <p:sldId id="335" r:id="rId70"/>
    <p:sldId id="336" r:id="rId71"/>
    <p:sldId id="338" r:id="rId72"/>
    <p:sldId id="339" r:id="rId73"/>
    <p:sldId id="340" r:id="rId74"/>
    <p:sldId id="341" r:id="rId75"/>
    <p:sldId id="342" r:id="rId76"/>
    <p:sldId id="343" r:id="rId77"/>
    <p:sldId id="344" r:id="rId78"/>
    <p:sldId id="345" r:id="rId79"/>
    <p:sldId id="347" r:id="rId80"/>
    <p:sldId id="348" r:id="rId81"/>
    <p:sldId id="349" r:id="rId82"/>
    <p:sldId id="351" r:id="rId83"/>
    <p:sldId id="352" r:id="rId84"/>
    <p:sldId id="353" r:id="rId85"/>
    <p:sldId id="354" r:id="rId86"/>
    <p:sldId id="356" r:id="rId87"/>
    <p:sldId id="358" r:id="rId88"/>
    <p:sldId id="359" r:id="rId89"/>
    <p:sldId id="360" r:id="rId90"/>
    <p:sldId id="361" r:id="rId91"/>
    <p:sldId id="362" r:id="rId92"/>
    <p:sldId id="363" r:id="rId93"/>
    <p:sldId id="402" r:id="rId94"/>
    <p:sldId id="365" r:id="rId95"/>
    <p:sldId id="367" r:id="rId96"/>
    <p:sldId id="369" r:id="rId97"/>
    <p:sldId id="371" r:id="rId98"/>
    <p:sldId id="409" r:id="rId99"/>
    <p:sldId id="373" r:id="rId100"/>
    <p:sldId id="374" r:id="rId101"/>
    <p:sldId id="375" r:id="rId102"/>
    <p:sldId id="376" r:id="rId103"/>
    <p:sldId id="377" r:id="rId104"/>
    <p:sldId id="378" r:id="rId105"/>
    <p:sldId id="379" r:id="rId106"/>
    <p:sldId id="381" r:id="rId107"/>
    <p:sldId id="410" r:id="rId108"/>
    <p:sldId id="382" r:id="rId109"/>
    <p:sldId id="383" r:id="rId110"/>
    <p:sldId id="384" r:id="rId111"/>
    <p:sldId id="386" r:id="rId112"/>
    <p:sldId id="411" r:id="rId113"/>
    <p:sldId id="387" r:id="rId114"/>
    <p:sldId id="388" r:id="rId115"/>
    <p:sldId id="390" r:id="rId116"/>
    <p:sldId id="391" r:id="rId117"/>
    <p:sldId id="392" r:id="rId118"/>
    <p:sldId id="393" r:id="rId119"/>
    <p:sldId id="394" r:id="rId120"/>
    <p:sldId id="395" r:id="rId121"/>
    <p:sldId id="396" r:id="rId122"/>
    <p:sldId id="397" r:id="rId123"/>
    <p:sldId id="412" r:id="rId124"/>
    <p:sldId id="398" r:id="rId125"/>
    <p:sldId id="399" r:id="rId126"/>
    <p:sldId id="261" r:id="rId127"/>
    <p:sldId id="262" r:id="rId1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DF3CD4-CF9B-4A03-9D18-AF953F3F541A}" type="datetimeFigureOut">
              <a:rPr lang="zh-CN" altLang="en-US" smtClean="0"/>
              <a:pPr/>
              <a:t>2014/7/7</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A49E02-6A03-4F0E-AC29-EA2D761F7BE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1B24D97-2CE5-4C14-9E90-77C123DD5FBD}"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DCA49E02-6A03-4F0E-AC29-EA2D761F7BEC}" type="slidenum">
              <a:rPr lang="zh-CN" altLang="en-US" smtClean="0"/>
              <a:pPr/>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E56C2915-F117-4ACA-80DA-E348064A2F43}" type="datetimeFigureOut">
              <a:rPr lang="zh-CN" altLang="en-US" smtClean="0"/>
              <a:pPr/>
              <a:t>2014/7/7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B97323A-BA54-4DDD-8294-B40A8F3F0E1A}" type="slidenum">
              <a:rPr lang="zh-CN" altLang="en-US" smtClean="0"/>
              <a:pPr/>
              <a:t>‹#›</a:t>
            </a:fld>
            <a:endParaRPr lang="zh-CN" altLang="en-US"/>
          </a:p>
        </p:txBody>
      </p:sp>
    </p:spTree>
  </p:cSld>
  <p:clrMapOvr>
    <a:masterClrMapping/>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E56C2915-F117-4ACA-80DA-E348064A2F43}" type="datetimeFigureOut">
              <a:rPr lang="zh-CN" altLang="en-US" smtClean="0"/>
              <a:pPr/>
              <a:t>2014/7/7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B97323A-BA54-4DDD-8294-B40A8F3F0E1A}" type="slidenum">
              <a:rPr lang="zh-CN" altLang="en-US" smtClean="0"/>
              <a:pPr/>
              <a:t>‹#›</a:t>
            </a:fld>
            <a:endParaRPr lang="zh-CN" altLang="en-US"/>
          </a:p>
        </p:txBody>
      </p:sp>
    </p:spTree>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E56C2915-F117-4ACA-80DA-E348064A2F43}" type="datetimeFigureOut">
              <a:rPr lang="zh-CN" altLang="en-US" smtClean="0"/>
              <a:pPr/>
              <a:t>2014/7/7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B97323A-BA54-4DDD-8294-B40A8F3F0E1A}" type="slidenum">
              <a:rPr lang="zh-CN" altLang="en-US" smtClean="0"/>
              <a:pPr/>
              <a:t>‹#›</a:t>
            </a:fld>
            <a:endParaRPr lang="zh-CN" altLang="en-US"/>
          </a:p>
        </p:txBody>
      </p:sp>
    </p:spTree>
  </p:cSld>
  <p:clrMapOvr>
    <a:masterClrMapping/>
  </p:clrMapOvr>
  <p:transition>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09600"/>
            <a:ext cx="8540750" cy="5489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C079EDA-ADF3-4582-B48F-F1A935E0EC96}" type="slidenum">
              <a:rPr lang="en-US" altLang="zh-CN"/>
              <a:pPr>
                <a:defRPr/>
              </a:pPr>
              <a:t>‹#›</a:t>
            </a:fld>
            <a:endParaRPr lang="en-US" altLang="zh-CN"/>
          </a:p>
        </p:txBody>
      </p:sp>
    </p:spTree>
  </p:cSld>
  <p:clrMapOvr>
    <a:masterClrMapping/>
  </p:clrMapOvr>
  <p:transition>
    <p:pull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6EB6685-16CA-45B1-A5B7-E90EF74A7273}" type="slidenum">
              <a:rPr lang="en-US" altLang="zh-CN"/>
              <a:pPr>
                <a:defRPr/>
              </a:pPr>
              <a:t>‹#›</a:t>
            </a:fld>
            <a:endParaRPr lang="en-US" altLang="zh-CN"/>
          </a:p>
        </p:txBody>
      </p:sp>
    </p:spTree>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E56C2915-F117-4ACA-80DA-E348064A2F43}" type="datetimeFigureOut">
              <a:rPr lang="zh-CN" altLang="en-US" smtClean="0"/>
              <a:pPr/>
              <a:t>2014/7/7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B97323A-BA54-4DDD-8294-B40A8F3F0E1A}" type="slidenum">
              <a:rPr lang="zh-CN" altLang="en-US" smtClean="0"/>
              <a:pPr/>
              <a:t>‹#›</a:t>
            </a:fld>
            <a:endParaRPr lang="zh-CN" altLang="en-US"/>
          </a:p>
        </p:txBody>
      </p:sp>
    </p:spTree>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E56C2915-F117-4ACA-80DA-E348064A2F43}" type="datetimeFigureOut">
              <a:rPr lang="zh-CN" altLang="en-US" smtClean="0"/>
              <a:pPr/>
              <a:t>2014/7/7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B97323A-BA54-4DDD-8294-B40A8F3F0E1A}" type="slidenum">
              <a:rPr lang="zh-CN" altLang="en-US" smtClean="0"/>
              <a:pPr/>
              <a:t>‹#›</a:t>
            </a:fld>
            <a:endParaRPr lang="zh-CN" altLang="en-US"/>
          </a:p>
        </p:txBody>
      </p:sp>
    </p:spTree>
  </p:cSld>
  <p:clrMapOvr>
    <a:masterClrMapping/>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E56C2915-F117-4ACA-80DA-E348064A2F43}" type="datetimeFigureOut">
              <a:rPr lang="zh-CN" altLang="en-US" smtClean="0"/>
              <a:pPr/>
              <a:t>2014/7/7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B97323A-BA54-4DDD-8294-B40A8F3F0E1A}" type="slidenum">
              <a:rPr lang="zh-CN" altLang="en-US" smtClean="0"/>
              <a:pPr/>
              <a:t>‹#›</a:t>
            </a:fld>
            <a:endParaRPr lang="zh-CN" altLang="en-US"/>
          </a:p>
        </p:txBody>
      </p:sp>
    </p:spTree>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E56C2915-F117-4ACA-80DA-E348064A2F43}" type="datetimeFigureOut">
              <a:rPr lang="zh-CN" altLang="en-US" smtClean="0"/>
              <a:pPr/>
              <a:t>2014/7/7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B97323A-BA54-4DDD-8294-B40A8F3F0E1A}" type="slidenum">
              <a:rPr lang="zh-CN" altLang="en-US" smtClean="0"/>
              <a:pPr/>
              <a:t>‹#›</a:t>
            </a:fld>
            <a:endParaRPr lang="zh-CN" altLang="en-US"/>
          </a:p>
        </p:txBody>
      </p:sp>
    </p:spTree>
  </p:cSld>
  <p:clrMapOvr>
    <a:masterClrMapping/>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E56C2915-F117-4ACA-80DA-E348064A2F43}" type="datetimeFigureOut">
              <a:rPr lang="zh-CN" altLang="en-US" smtClean="0"/>
              <a:pPr/>
              <a:t>2014/7/7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B97323A-BA54-4DDD-8294-B40A8F3F0E1A}" type="slidenum">
              <a:rPr lang="zh-CN" altLang="en-US" smtClean="0"/>
              <a:pPr/>
              <a:t>‹#›</a:t>
            </a:fld>
            <a:endParaRPr lang="zh-CN" altLang="en-US"/>
          </a:p>
        </p:txBody>
      </p:sp>
    </p:spTree>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6C2915-F117-4ACA-80DA-E348064A2F43}" type="datetimeFigureOut">
              <a:rPr lang="zh-CN" altLang="en-US" smtClean="0"/>
              <a:pPr/>
              <a:t>2014/7/7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B97323A-BA54-4DDD-8294-B40A8F3F0E1A}" type="slidenum">
              <a:rPr lang="zh-CN" altLang="en-US" smtClean="0"/>
              <a:pPr/>
              <a:t>‹#›</a:t>
            </a:fld>
            <a:endParaRPr lang="zh-CN" altLang="en-US"/>
          </a:p>
        </p:txBody>
      </p:sp>
    </p:spTree>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E56C2915-F117-4ACA-80DA-E348064A2F43}" type="datetimeFigureOut">
              <a:rPr lang="zh-CN" altLang="en-US" smtClean="0"/>
              <a:pPr/>
              <a:t>2014/7/7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B97323A-BA54-4DDD-8294-B40A8F3F0E1A}" type="slidenum">
              <a:rPr lang="zh-CN" altLang="en-US" smtClean="0"/>
              <a:pPr/>
              <a:t>‹#›</a:t>
            </a:fld>
            <a:endParaRPr lang="zh-CN" altLang="en-US"/>
          </a:p>
        </p:txBody>
      </p:sp>
    </p:spTree>
  </p:cSld>
  <p:clrMapOvr>
    <a:masterClrMapping/>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E56C2915-F117-4ACA-80DA-E348064A2F43}" type="datetimeFigureOut">
              <a:rPr lang="zh-CN" altLang="en-US" smtClean="0"/>
              <a:pPr/>
              <a:t>2014/7/7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B97323A-BA54-4DDD-8294-B40A8F3F0E1A}" type="slidenum">
              <a:rPr lang="zh-CN" altLang="en-US" smtClean="0"/>
              <a:pPr/>
              <a:t>‹#›</a:t>
            </a:fld>
            <a:endParaRPr lang="zh-CN" altLang="en-US"/>
          </a:p>
        </p:txBody>
      </p:sp>
    </p:spTree>
  </p:cSld>
  <p:clrMapOvr>
    <a:masterClrMapping/>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C2915-F117-4ACA-80DA-E348064A2F43}" type="datetimeFigureOut">
              <a:rPr lang="zh-CN" altLang="en-US" smtClean="0"/>
              <a:pPr/>
              <a:t>2014/7/7</a:t>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97323A-BA54-4DDD-8294-B40A8F3F0E1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pull di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6.emf"/><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1.jpeg"/></Relationships>
</file>

<file path=ppt/slides/_rels/slide11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1.jpeg"/></Relationships>
</file>

<file path=ppt/slides/_rels/slide1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1.jpeg"/><Relationship Id="rId4" Type="http://schemas.openxmlformats.org/officeDocument/2006/relationships/oleObject" Target="../embeddings/oleObject6.bin"/></Relationships>
</file>

<file path=ppt/slides/_rels/slide1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hyperlink" Target="http://www.storworld.com/" TargetMode="External"/><Relationship Id="rId2" Type="http://schemas.openxmlformats.org/officeDocument/2006/relationships/hyperlink" Target="http://cisco.chinaitlab.com/List_7.html"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jpeg"/></Relationships>
</file>

<file path=ppt/slides/_rels/slide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512" y="1484784"/>
            <a:ext cx="5328592" cy="2450703"/>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6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方正舒体" pitchFamily="2" charset="-122"/>
              </a:rPr>
              <a:t>计算机网络</a:t>
            </a:r>
            <a:r>
              <a:rPr lang="en-US" altLang="zh-CN" sz="6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方正舒体" pitchFamily="2" charset="-122"/>
              </a:rPr>
              <a:t/>
            </a:r>
            <a:br>
              <a:rPr lang="en-US" altLang="zh-CN" sz="6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方正舒体" pitchFamily="2" charset="-122"/>
              </a:rPr>
            </a:br>
            <a:r>
              <a:rPr lang="en-US" altLang="zh-CN"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computer Network</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副标题 2"/>
          <p:cNvSpPr>
            <a:spLocks noGrp="1"/>
          </p:cNvSpPr>
          <p:nvPr>
            <p:ph type="subTitle" idx="1"/>
          </p:nvPr>
        </p:nvSpPr>
        <p:spPr>
          <a:xfrm>
            <a:off x="1403648" y="4077072"/>
            <a:ext cx="2808312" cy="1752600"/>
          </a:xfrm>
        </p:spPr>
        <p:txBody>
          <a:bodyPr/>
          <a:lstStyle/>
          <a:p>
            <a:r>
              <a:rPr lang="zh-CN" altLang="en-US" b="1" dirty="0">
                <a:solidFill>
                  <a:schemeClr val="tx1">
                    <a:lumMod val="95000"/>
                    <a:lumOff val="5000"/>
                  </a:schemeClr>
                </a:solidFill>
                <a:latin typeface="华文行楷" pitchFamily="2" charset="-122"/>
                <a:ea typeface="华文隶书" pitchFamily="2" charset="-122"/>
              </a:rPr>
              <a:t>胡</a:t>
            </a:r>
            <a:r>
              <a:rPr lang="zh-CN" altLang="en-US" b="1" dirty="0" smtClean="0">
                <a:solidFill>
                  <a:schemeClr val="tx1">
                    <a:lumMod val="95000"/>
                    <a:lumOff val="5000"/>
                  </a:schemeClr>
                </a:solidFill>
                <a:latin typeface="华文行楷" pitchFamily="2" charset="-122"/>
                <a:ea typeface="华文隶书" pitchFamily="2" charset="-122"/>
              </a:rPr>
              <a:t>亮</a:t>
            </a:r>
            <a:endParaRPr lang="en-US" altLang="zh-CN" b="1" dirty="0" smtClean="0">
              <a:solidFill>
                <a:schemeClr val="tx1">
                  <a:lumMod val="95000"/>
                  <a:lumOff val="5000"/>
                </a:schemeClr>
              </a:solidFill>
              <a:latin typeface="华文行楷" pitchFamily="2" charset="-122"/>
              <a:ea typeface="华文隶书" pitchFamily="2" charset="-122"/>
            </a:endParaRPr>
          </a:p>
          <a:p>
            <a:pPr algn="r"/>
            <a:r>
              <a:rPr lang="en-US" altLang="zh-CN" sz="2000" b="1" dirty="0" smtClean="0">
                <a:solidFill>
                  <a:srgbClr val="0070C0"/>
                </a:solidFill>
              </a:rPr>
              <a:t>Email</a:t>
            </a:r>
            <a:r>
              <a:rPr lang="zh-CN" altLang="en-US" sz="2000" b="1" dirty="0" smtClean="0">
                <a:solidFill>
                  <a:srgbClr val="0070C0"/>
                </a:solidFill>
              </a:rPr>
              <a:t>： </a:t>
            </a:r>
            <a:r>
              <a:rPr lang="en-US" altLang="zh-CN" sz="2000" b="1" dirty="0" smtClean="0">
                <a:solidFill>
                  <a:srgbClr val="0070C0"/>
                </a:solidFill>
              </a:rPr>
              <a:t>hul@jlu.edu.cn</a:t>
            </a:r>
            <a:endParaRPr lang="en-US" altLang="zh-CN" sz="2000" b="1" dirty="0">
              <a:solidFill>
                <a:srgbClr val="0070C0"/>
              </a:solidFill>
            </a:endParaRPr>
          </a:p>
          <a:p>
            <a:endParaRPr lang="zh-CN" altLang="en-US" dirty="0"/>
          </a:p>
        </p:txBody>
      </p:sp>
      <p:pic>
        <p:nvPicPr>
          <p:cNvPr id="1028"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pic>
        <p:nvPicPr>
          <p:cNvPr id="1030" name="Picture 6" descr="http://t2.baidu.com/it/u=2503072015,3655396855&amp;fm=23&amp;gp=0.jpg"/>
          <p:cNvPicPr>
            <a:picLocks noChangeAspect="1" noChangeArrowheads="1"/>
          </p:cNvPicPr>
          <p:nvPr/>
        </p:nvPicPr>
        <p:blipFill>
          <a:blip r:embed="rId4" cstate="print"/>
          <a:srcRect/>
          <a:stretch>
            <a:fillRect/>
          </a:stretch>
        </p:blipFill>
        <p:spPr bwMode="auto">
          <a:xfrm>
            <a:off x="6156176" y="1844824"/>
            <a:ext cx="2559884" cy="1944216"/>
          </a:xfrm>
          <a:prstGeom prst="rect">
            <a:avLst/>
          </a:prstGeom>
          <a:noFill/>
        </p:spPr>
      </p:pic>
      <p:cxnSp>
        <p:nvCxnSpPr>
          <p:cNvPr id="27" name="直接连接符 26"/>
          <p:cNvCxnSpPr/>
          <p:nvPr/>
        </p:nvCxnSpPr>
        <p:spPr>
          <a:xfrm>
            <a:off x="323528" y="98072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pic>
        <p:nvPicPr>
          <p:cNvPr id="11" name="Picture 9" descr="hawk.jpg"/>
          <p:cNvPicPr>
            <a:picLocks noChangeAspect="1"/>
          </p:cNvPicPr>
          <p:nvPr/>
        </p:nvPicPr>
        <p:blipFill>
          <a:blip r:embed="rId5" cstate="print"/>
          <a:srcRect/>
          <a:stretch>
            <a:fillRect/>
          </a:stretch>
        </p:blipFill>
        <p:spPr bwMode="auto">
          <a:xfrm rot="290492">
            <a:off x="5731344" y="3901960"/>
            <a:ext cx="2760138" cy="1994030"/>
          </a:xfrm>
          <a:prstGeom prst="rect">
            <a:avLst/>
          </a:prstGeom>
          <a:noFill/>
          <a:ln w="9525">
            <a:noFill/>
            <a:miter lim="800000"/>
            <a:headEnd/>
            <a:tailEnd/>
          </a:ln>
        </p:spPr>
      </p:pic>
      <p:grpSp>
        <p:nvGrpSpPr>
          <p:cNvPr id="4" name="组合 14"/>
          <p:cNvGrpSpPr/>
          <p:nvPr/>
        </p:nvGrpSpPr>
        <p:grpSpPr>
          <a:xfrm>
            <a:off x="4874346" y="0"/>
            <a:ext cx="4269654" cy="430887"/>
            <a:chOff x="4874346" y="0"/>
            <a:chExt cx="4269654" cy="430887"/>
          </a:xfrm>
        </p:grpSpPr>
        <p:sp>
          <p:nvSpPr>
            <p:cNvPr id="16" name="TextBox 1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8" name="直接连接符 1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Tree>
  </p:cSld>
  <p:clrMapOvr>
    <a:masterClrMapping/>
  </p:clrMapOvr>
  <p:transition>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0"/>
          <p:cNvPicPr>
            <a:picLocks noChangeAspect="1" noChangeArrowheads="1"/>
          </p:cNvPicPr>
          <p:nvPr/>
        </p:nvPicPr>
        <p:blipFill>
          <a:blip r:embed="rId2" cstate="print"/>
          <a:srcRect/>
          <a:stretch>
            <a:fillRect/>
          </a:stretch>
        </p:blipFill>
        <p:spPr bwMode="auto">
          <a:xfrm>
            <a:off x="1331640" y="476672"/>
            <a:ext cx="6408738" cy="5545137"/>
          </a:xfrm>
          <a:prstGeom prst="rect">
            <a:avLst/>
          </a:prstGeom>
          <a:noFill/>
          <a:ln w="9525">
            <a:noFill/>
            <a:miter lim="800000"/>
            <a:headEnd/>
            <a:tailEnd/>
          </a:ln>
        </p:spPr>
      </p:pic>
      <p:sp>
        <p:nvSpPr>
          <p:cNvPr id="9219" name="Text Box 11"/>
          <p:cNvSpPr txBox="1">
            <a:spLocks noChangeArrowheads="1"/>
          </p:cNvSpPr>
          <p:nvPr/>
        </p:nvSpPr>
        <p:spPr bwMode="auto">
          <a:xfrm>
            <a:off x="1981200" y="5943600"/>
            <a:ext cx="5486400" cy="457200"/>
          </a:xfrm>
          <a:prstGeom prst="rect">
            <a:avLst/>
          </a:prstGeom>
          <a:noFill/>
          <a:ln w="9525">
            <a:noFill/>
            <a:miter lim="800000"/>
            <a:headEnd/>
            <a:tailEnd/>
          </a:ln>
        </p:spPr>
        <p:txBody>
          <a:bodyPr>
            <a:spAutoFit/>
          </a:bodyPr>
          <a:lstStyle/>
          <a:p>
            <a:pPr algn="ctr">
              <a:spcBef>
                <a:spcPct val="50000"/>
              </a:spcBef>
            </a:pPr>
            <a:r>
              <a:rPr kumimoji="1" lang="zh-CN" altLang="en-US" sz="2400" b="1" dirty="0">
                <a:solidFill>
                  <a:srgbClr val="000000"/>
                </a:solidFill>
                <a:latin typeface="Times New Roman" pitchFamily="18" charset="0"/>
                <a:ea typeface="楷体_GB2312" pitchFamily="49" charset="-122"/>
              </a:rPr>
              <a:t>询问</a:t>
            </a:r>
            <a:r>
              <a:rPr kumimoji="1" lang="en-US" altLang="zh-CN" sz="2400" b="1" dirty="0">
                <a:solidFill>
                  <a:srgbClr val="000000"/>
                </a:solidFill>
                <a:latin typeface="Times New Roman" pitchFamily="18" charset="0"/>
                <a:ea typeface="楷体_GB2312" pitchFamily="49" charset="-122"/>
              </a:rPr>
              <a:t>/</a:t>
            </a:r>
            <a:r>
              <a:rPr kumimoji="1" lang="zh-CN" altLang="en-US" sz="2400" b="1" dirty="0">
                <a:solidFill>
                  <a:srgbClr val="000000"/>
                </a:solidFill>
                <a:latin typeface="Times New Roman" pitchFamily="18" charset="0"/>
                <a:ea typeface="楷体_GB2312" pitchFamily="49" charset="-122"/>
              </a:rPr>
              <a:t>确认</a:t>
            </a:r>
            <a:r>
              <a:rPr kumimoji="1" lang="en-US" altLang="zh-CN" sz="2400" b="1" dirty="0">
                <a:solidFill>
                  <a:srgbClr val="000000"/>
                </a:solidFill>
                <a:latin typeface="Times New Roman" pitchFamily="18" charset="0"/>
                <a:ea typeface="楷体_GB2312" pitchFamily="49" charset="-122"/>
              </a:rPr>
              <a:t>(ENQ/ACK)</a:t>
            </a:r>
            <a:r>
              <a:rPr kumimoji="1" lang="zh-CN" altLang="en-US" sz="2400" b="1" dirty="0">
                <a:solidFill>
                  <a:srgbClr val="000000"/>
                </a:solidFill>
                <a:latin typeface="Times New Roman" pitchFamily="18" charset="0"/>
                <a:ea typeface="楷体_GB2312" pitchFamily="49" charset="-122"/>
              </a:rPr>
              <a:t>线路规程</a:t>
            </a:r>
            <a:r>
              <a:rPr kumimoji="1" lang="zh-CN" altLang="en-US" sz="2400" dirty="0">
                <a:latin typeface="Times New Roman" pitchFamily="18" charset="0"/>
              </a:rPr>
              <a:t> </a:t>
            </a:r>
          </a:p>
        </p:txBody>
      </p:sp>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diamond(in)">
                                      <p:cBhvr>
                                        <p:cTn id="7" dur="10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p:cNvPicPr>
            <a:picLocks noChangeAspect="1" noChangeArrowheads="1"/>
          </p:cNvPicPr>
          <p:nvPr/>
        </p:nvPicPr>
        <p:blipFill>
          <a:blip r:embed="rId2" cstate="print"/>
          <a:srcRect/>
          <a:stretch>
            <a:fillRect/>
          </a:stretch>
        </p:blipFill>
        <p:spPr bwMode="auto">
          <a:xfrm>
            <a:off x="250825" y="981075"/>
            <a:ext cx="8713788" cy="4535488"/>
          </a:xfrm>
          <a:prstGeom prst="rect">
            <a:avLst/>
          </a:prstGeom>
          <a:noFill/>
          <a:ln w="9525">
            <a:noFill/>
            <a:miter lim="800000"/>
            <a:headEnd/>
            <a:tailEnd/>
          </a:ln>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box(in)">
                                      <p:cBhvr>
                                        <p:cTn id="7"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p:cNvPicPr>
            <a:picLocks noChangeAspect="1" noChangeArrowheads="1"/>
          </p:cNvPicPr>
          <p:nvPr/>
        </p:nvPicPr>
        <p:blipFill>
          <a:blip r:embed="rId2" cstate="print"/>
          <a:srcRect/>
          <a:stretch>
            <a:fillRect/>
          </a:stretch>
        </p:blipFill>
        <p:spPr bwMode="auto">
          <a:xfrm>
            <a:off x="755650" y="476250"/>
            <a:ext cx="7632700" cy="6122988"/>
          </a:xfrm>
          <a:prstGeom prst="rect">
            <a:avLst/>
          </a:prstGeom>
          <a:noFill/>
          <a:ln w="9525">
            <a:noFill/>
            <a:miter lim="800000"/>
            <a:headEnd/>
            <a:tailEnd/>
          </a:ln>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diamond(in)">
                                      <p:cBhvr>
                                        <p:cTn id="7"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Rot="1" noChangeArrowheads="1"/>
          </p:cNvSpPr>
          <p:nvPr>
            <p:ph type="body" idx="1"/>
          </p:nvPr>
        </p:nvSpPr>
        <p:spPr>
          <a:xfrm>
            <a:off x="323850" y="1412875"/>
            <a:ext cx="8540750" cy="4194175"/>
          </a:xfrm>
        </p:spPr>
        <p:txBody>
          <a:bodyPr>
            <a:normAutofit/>
          </a:bodyPr>
          <a:lstStyle/>
          <a:p>
            <a:pPr eaLnBrk="1" hangingPunct="1">
              <a:buNone/>
            </a:pPr>
            <a:r>
              <a:rPr lang="en-US" altLang="zh-CN" b="1" dirty="0" smtClean="0">
                <a:solidFill>
                  <a:srgbClr val="C00000"/>
                </a:solidFill>
                <a:latin typeface="宋体" pitchFamily="2" charset="-122"/>
              </a:rPr>
              <a:t>②</a:t>
            </a:r>
            <a:r>
              <a:rPr lang="zh-CN" altLang="en-US" b="1" dirty="0" smtClean="0">
                <a:solidFill>
                  <a:srgbClr val="C00000"/>
                </a:solidFill>
                <a:latin typeface="宋体" pitchFamily="2" charset="-122"/>
              </a:rPr>
              <a:t>透明网桥</a:t>
            </a:r>
          </a:p>
          <a:p>
            <a:pPr lvl="1">
              <a:buClr>
                <a:srgbClr val="C00000"/>
              </a:buClr>
              <a:buFont typeface="Wingdings" pitchFamily="2" charset="2"/>
              <a:buChar char="n"/>
            </a:pPr>
            <a:endParaRPr lang="en-US" altLang="zh-CN" sz="1200" b="1" dirty="0" smtClean="0">
              <a:solidFill>
                <a:srgbClr val="000000"/>
              </a:solidFill>
              <a:latin typeface="宋体" pitchFamily="2" charset="-122"/>
            </a:endParaRPr>
          </a:p>
          <a:p>
            <a:pPr lvl="1">
              <a:buClr>
                <a:srgbClr val="C00000"/>
              </a:buClr>
              <a:buFont typeface="Wingdings" pitchFamily="2" charset="2"/>
              <a:buChar char="n"/>
            </a:pPr>
            <a:r>
              <a:rPr lang="zh-CN" altLang="en-US" b="1" dirty="0" smtClean="0">
                <a:solidFill>
                  <a:srgbClr val="000000"/>
                </a:solidFill>
                <a:latin typeface="宋体" pitchFamily="2" charset="-122"/>
              </a:rPr>
              <a:t>能够根据网络信息自动生成和修改它们自己的路由表的网桥称为</a:t>
            </a:r>
            <a:r>
              <a:rPr lang="zh-CN" altLang="en-US" b="1" dirty="0" smtClean="0">
                <a:solidFill>
                  <a:srgbClr val="C00000"/>
                </a:solidFill>
                <a:latin typeface="宋体" pitchFamily="2" charset="-122"/>
              </a:rPr>
              <a:t>透明网桥</a:t>
            </a:r>
            <a:r>
              <a:rPr lang="zh-CN" altLang="en-US" b="1" dirty="0" smtClean="0">
                <a:solidFill>
                  <a:srgbClr val="000000"/>
                </a:solidFill>
                <a:latin typeface="宋体" pitchFamily="2" charset="-122"/>
              </a:rPr>
              <a:t>（</a:t>
            </a:r>
            <a:r>
              <a:rPr lang="en-US" altLang="zh-CN" b="1" dirty="0" smtClean="0">
                <a:solidFill>
                  <a:srgbClr val="000000"/>
                </a:solidFill>
                <a:latin typeface="宋体" pitchFamily="2" charset="-122"/>
              </a:rPr>
              <a:t>Transparent Bridge</a:t>
            </a:r>
            <a:r>
              <a:rPr lang="zh-CN" altLang="en-US" b="1" dirty="0" smtClean="0">
                <a:solidFill>
                  <a:srgbClr val="000000"/>
                </a:solidFill>
                <a:latin typeface="宋体" pitchFamily="2" charset="-122"/>
              </a:rPr>
              <a:t>）。</a:t>
            </a:r>
          </a:p>
          <a:p>
            <a:pPr lvl="1">
              <a:buClr>
                <a:srgbClr val="C00000"/>
              </a:buClr>
              <a:buFont typeface="Wingdings" pitchFamily="2" charset="2"/>
              <a:buChar char="n"/>
            </a:pPr>
            <a:endParaRPr lang="en-US" altLang="zh-CN" sz="1200" b="1" dirty="0" smtClean="0">
              <a:solidFill>
                <a:srgbClr val="000000"/>
              </a:solidFill>
              <a:latin typeface="宋体" pitchFamily="2" charset="-122"/>
            </a:endParaRPr>
          </a:p>
          <a:p>
            <a:pPr lvl="1">
              <a:buClr>
                <a:srgbClr val="C00000"/>
              </a:buClr>
              <a:buFont typeface="Wingdings" pitchFamily="2" charset="2"/>
              <a:buChar char="n"/>
            </a:pPr>
            <a:r>
              <a:rPr lang="zh-CN" altLang="en-US" b="1" dirty="0" smtClean="0">
                <a:solidFill>
                  <a:srgbClr val="000000"/>
                </a:solidFill>
                <a:latin typeface="宋体" pitchFamily="2" charset="-122"/>
              </a:rPr>
              <a:t>这种自动修改和生成路由表的能力称为</a:t>
            </a:r>
            <a:r>
              <a:rPr lang="zh-CN" altLang="en-US" b="1" dirty="0" smtClean="0">
                <a:solidFill>
                  <a:srgbClr val="C00000"/>
                </a:solidFill>
                <a:latin typeface="宋体" pitchFamily="2" charset="-122"/>
              </a:rPr>
              <a:t>路由学习</a:t>
            </a:r>
            <a:r>
              <a:rPr lang="zh-CN" altLang="en-US" b="1" dirty="0" smtClean="0">
                <a:solidFill>
                  <a:srgbClr val="000000"/>
                </a:solidFill>
                <a:latin typeface="宋体" pitchFamily="2" charset="-122"/>
              </a:rPr>
              <a:t>（</a:t>
            </a:r>
            <a:r>
              <a:rPr lang="en-US" altLang="zh-CN" b="1" dirty="0" smtClean="0">
                <a:solidFill>
                  <a:srgbClr val="000000"/>
                </a:solidFill>
                <a:latin typeface="宋体" pitchFamily="2" charset="-122"/>
              </a:rPr>
              <a:t>Route Learning</a:t>
            </a:r>
            <a:r>
              <a:rPr lang="zh-CN" altLang="en-US" b="1" dirty="0" smtClean="0">
                <a:solidFill>
                  <a:srgbClr val="000000"/>
                </a:solidFill>
                <a:latin typeface="宋体" pitchFamily="2" charset="-122"/>
              </a:rPr>
              <a:t>）或地址学习（</a:t>
            </a:r>
            <a:r>
              <a:rPr lang="en-US" altLang="zh-CN" b="1" dirty="0" smtClean="0">
                <a:solidFill>
                  <a:srgbClr val="000000"/>
                </a:solidFill>
                <a:latin typeface="宋体" pitchFamily="2" charset="-122"/>
              </a:rPr>
              <a:t>Address Learning</a:t>
            </a:r>
            <a:r>
              <a:rPr lang="zh-CN" altLang="en-US" b="1" dirty="0" smtClean="0">
                <a:solidFill>
                  <a:srgbClr val="000000"/>
                </a:solidFill>
                <a:latin typeface="宋体" pitchFamily="2" charset="-122"/>
              </a:rPr>
              <a:t>）。</a:t>
            </a:r>
          </a:p>
          <a:p>
            <a:pPr eaLnBrk="1" hangingPunct="1"/>
            <a:endParaRPr lang="en-US" altLang="zh-CN" b="1" dirty="0" smtClean="0">
              <a:latin typeface="宋体" pitchFamily="2" charset="-122"/>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548680"/>
            <a:ext cx="8229600" cy="868958"/>
          </a:xfrm>
        </p:spPr>
        <p:txBody>
          <a:bodyPr/>
          <a:lstStyle/>
          <a:p>
            <a:pPr eaLnBrk="1" hangingPunct="1"/>
            <a:r>
              <a:rPr lang="en-US" altLang="zh-CN" sz="3200" b="1" dirty="0" smtClean="0">
                <a:solidFill>
                  <a:srgbClr val="C00000"/>
                </a:solidFill>
              </a:rPr>
              <a:t>4.4.2 </a:t>
            </a:r>
            <a:r>
              <a:rPr lang="en-US" altLang="zh-CN" sz="3200" b="1" dirty="0" smtClean="0">
                <a:solidFill>
                  <a:srgbClr val="C00000"/>
                </a:solidFill>
                <a:ea typeface="黑体" pitchFamily="2" charset="-122"/>
              </a:rPr>
              <a:t> </a:t>
            </a:r>
            <a:r>
              <a:rPr lang="zh-CN" altLang="en-US" sz="3200" b="1" dirty="0" smtClean="0">
                <a:solidFill>
                  <a:srgbClr val="C00000"/>
                </a:solidFill>
                <a:ea typeface="黑体" pitchFamily="2" charset="-122"/>
              </a:rPr>
              <a:t>网桥路由算法</a:t>
            </a:r>
          </a:p>
        </p:txBody>
      </p:sp>
    </p:spTree>
  </p:cSld>
  <p:clrMapOvr>
    <a:masterClrMapping/>
  </p:clrMapOvr>
  <p:transition>
    <p:pull dir="d"/>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Rot="1" noChangeArrowheads="1"/>
          </p:cNvSpPr>
          <p:nvPr>
            <p:ph type="body" idx="1"/>
          </p:nvPr>
        </p:nvSpPr>
        <p:spPr/>
        <p:txBody>
          <a:bodyPr/>
          <a:lstStyle/>
          <a:p>
            <a:pPr eaLnBrk="1" hangingPunct="1">
              <a:buNone/>
            </a:pPr>
            <a:r>
              <a:rPr lang="zh-CN" altLang="zh-CN" b="1" dirty="0" smtClean="0">
                <a:solidFill>
                  <a:srgbClr val="C00000"/>
                </a:solidFill>
              </a:rPr>
              <a:t>⑴</a:t>
            </a:r>
            <a:r>
              <a:rPr lang="zh-CN" altLang="en-US" b="1" dirty="0" smtClean="0">
                <a:solidFill>
                  <a:srgbClr val="C00000"/>
                </a:solidFill>
                <a:latin typeface="宋体" pitchFamily="2" charset="-122"/>
              </a:rPr>
              <a:t>路由表的自动修改</a:t>
            </a:r>
            <a:r>
              <a:rPr lang="en-US" altLang="zh-CN" b="1" dirty="0" smtClean="0">
                <a:solidFill>
                  <a:srgbClr val="C00000"/>
                </a:solidFill>
                <a:latin typeface="宋体" pitchFamily="2" charset="-122"/>
              </a:rPr>
              <a:t>:</a:t>
            </a:r>
          </a:p>
          <a:p>
            <a:pPr eaLnBrk="1" hangingPunct="1">
              <a:buNone/>
            </a:pPr>
            <a:endParaRPr lang="en-US" altLang="zh-CN" sz="2800" b="1" dirty="0" smtClean="0">
              <a:solidFill>
                <a:srgbClr val="C00000"/>
              </a:solidFill>
              <a:latin typeface="宋体" pitchFamily="2" charset="-122"/>
            </a:endParaRPr>
          </a:p>
          <a:p>
            <a:pPr lvl="1">
              <a:buClr>
                <a:srgbClr val="C00000"/>
              </a:buClr>
              <a:buFont typeface="Wingdings" pitchFamily="2" charset="2"/>
              <a:buChar char="n"/>
            </a:pPr>
            <a:r>
              <a:rPr lang="zh-CN" altLang="en-US" b="1" dirty="0" smtClean="0">
                <a:solidFill>
                  <a:srgbClr val="000000"/>
                </a:solidFill>
                <a:latin typeface="宋体" pitchFamily="2" charset="-122"/>
              </a:rPr>
              <a:t>当网桥接收到一个帧时，</a:t>
            </a:r>
            <a:r>
              <a:rPr lang="zh-CN" altLang="en-US" b="1" dirty="0" smtClean="0">
                <a:solidFill>
                  <a:srgbClr val="C00000"/>
                </a:solidFill>
                <a:latin typeface="宋体" pitchFamily="2" charset="-122"/>
              </a:rPr>
              <a:t>检查帧的源地址</a:t>
            </a:r>
            <a:r>
              <a:rPr lang="zh-CN" altLang="en-US" b="1" dirty="0" smtClean="0">
                <a:solidFill>
                  <a:srgbClr val="000000"/>
                </a:solidFill>
                <a:latin typeface="宋体" pitchFamily="2" charset="-122"/>
              </a:rPr>
              <a:t>。确定发送该帧的站点可以通过这个帧刚到达的局域网来访问。</a:t>
            </a:r>
            <a:endParaRPr lang="en-US" altLang="zh-CN" b="1" dirty="0" smtClean="0">
              <a:solidFill>
                <a:srgbClr val="000000"/>
              </a:solidFill>
              <a:latin typeface="宋体" pitchFamily="2" charset="-122"/>
            </a:endParaRPr>
          </a:p>
          <a:p>
            <a:pPr lvl="1">
              <a:buClr>
                <a:srgbClr val="C00000"/>
              </a:buClr>
              <a:buFont typeface="Wingdings" pitchFamily="2" charset="2"/>
              <a:buChar char="n"/>
            </a:pPr>
            <a:endParaRPr lang="en-US" altLang="zh-CN" b="1" dirty="0" smtClean="0">
              <a:solidFill>
                <a:srgbClr val="000000"/>
              </a:solidFill>
              <a:latin typeface="宋体" pitchFamily="2" charset="-122"/>
            </a:endParaRPr>
          </a:p>
          <a:p>
            <a:pPr lvl="1">
              <a:buClr>
                <a:srgbClr val="C00000"/>
              </a:buClr>
              <a:buFont typeface="Wingdings" pitchFamily="2" charset="2"/>
              <a:buChar char="n"/>
            </a:pPr>
            <a:r>
              <a:rPr lang="zh-CN" altLang="en-US" b="1" dirty="0" smtClean="0">
                <a:solidFill>
                  <a:srgbClr val="000000"/>
                </a:solidFill>
                <a:latin typeface="宋体" pitchFamily="2" charset="-122"/>
              </a:rPr>
              <a:t>之后修改路由表中关于这个站点的信息。</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548680"/>
            <a:ext cx="8229600" cy="868958"/>
          </a:xfrm>
        </p:spPr>
        <p:txBody>
          <a:bodyPr/>
          <a:lstStyle/>
          <a:p>
            <a:pPr eaLnBrk="1" hangingPunct="1"/>
            <a:r>
              <a:rPr lang="en-US" altLang="zh-CN" sz="3200" b="1" dirty="0" smtClean="0">
                <a:solidFill>
                  <a:srgbClr val="C00000"/>
                </a:solidFill>
              </a:rPr>
              <a:t>4.4.2 </a:t>
            </a:r>
            <a:r>
              <a:rPr lang="en-US" altLang="zh-CN" sz="3200" b="1" dirty="0" smtClean="0">
                <a:solidFill>
                  <a:srgbClr val="C00000"/>
                </a:solidFill>
                <a:ea typeface="黑体" pitchFamily="2" charset="-122"/>
              </a:rPr>
              <a:t> </a:t>
            </a:r>
            <a:r>
              <a:rPr lang="zh-CN" altLang="en-US" sz="3200" b="1" dirty="0" smtClean="0">
                <a:solidFill>
                  <a:srgbClr val="C00000"/>
                </a:solidFill>
                <a:ea typeface="黑体" pitchFamily="2" charset="-122"/>
              </a:rPr>
              <a:t>网桥路由算法</a:t>
            </a:r>
          </a:p>
        </p:txBody>
      </p:sp>
    </p:spTree>
  </p:cSld>
  <p:clrMapOvr>
    <a:masterClrMapping/>
  </p:clrMapOvr>
  <p:transition>
    <p:pull dir="d"/>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Rot="1" noChangeArrowheads="1"/>
          </p:cNvSpPr>
          <p:nvPr>
            <p:ph type="body" idx="1"/>
          </p:nvPr>
        </p:nvSpPr>
        <p:spPr>
          <a:xfrm>
            <a:off x="301625" y="1484313"/>
            <a:ext cx="8540750" cy="4614862"/>
          </a:xfrm>
        </p:spPr>
        <p:txBody>
          <a:bodyPr>
            <a:normAutofit fontScale="92500" lnSpcReduction="10000"/>
          </a:bodyPr>
          <a:lstStyle/>
          <a:p>
            <a:pPr eaLnBrk="1" hangingPunct="1">
              <a:buNone/>
            </a:pPr>
            <a:r>
              <a:rPr lang="en-US" altLang="zh-CN" sz="2800" b="1" dirty="0" smtClean="0">
                <a:solidFill>
                  <a:srgbClr val="C00000"/>
                </a:solidFill>
              </a:rPr>
              <a:t>⑵</a:t>
            </a:r>
            <a:r>
              <a:rPr lang="zh-CN" altLang="en-US" sz="2800" b="1" dirty="0" smtClean="0">
                <a:solidFill>
                  <a:srgbClr val="C00000"/>
                </a:solidFill>
              </a:rPr>
              <a:t>路由表的初始化</a:t>
            </a:r>
          </a:p>
          <a:p>
            <a:pPr lvl="1">
              <a:buClr>
                <a:srgbClr val="C00000"/>
              </a:buClr>
              <a:buFont typeface="Wingdings" pitchFamily="2" charset="2"/>
              <a:buChar char="n"/>
            </a:pPr>
            <a:endParaRPr lang="en-US" altLang="zh-CN" sz="1500" b="1" dirty="0" smtClean="0">
              <a:solidFill>
                <a:srgbClr val="000000"/>
              </a:solidFill>
            </a:endParaRPr>
          </a:p>
          <a:p>
            <a:pPr lvl="1">
              <a:buClr>
                <a:srgbClr val="C00000"/>
              </a:buClr>
              <a:buFont typeface="Wingdings" pitchFamily="2" charset="2"/>
              <a:buChar char="n"/>
            </a:pPr>
            <a:r>
              <a:rPr lang="zh-CN" altLang="en-US" sz="2400" b="1" dirty="0" smtClean="0"/>
              <a:t>当一个网桥修改一个路由表的某一项时，它包含了对该项修改的时间。每个网桥同时维持一个</a:t>
            </a:r>
            <a:r>
              <a:rPr lang="zh-CN" altLang="en-US" sz="2400" b="1" dirty="0" smtClean="0">
                <a:solidFill>
                  <a:schemeClr val="tx2"/>
                </a:solidFill>
              </a:rPr>
              <a:t>定时器</a:t>
            </a:r>
            <a:r>
              <a:rPr lang="zh-CN" altLang="en-US" sz="2400" b="1" dirty="0" smtClean="0"/>
              <a:t>，只要定时器到期，网桥就检查路由表的每一项，若从定时器被设置以来，该项一直未被修改，网桥就删除该项。</a:t>
            </a:r>
            <a:endParaRPr lang="en-US" altLang="zh-CN" sz="2400" b="1" dirty="0" smtClean="0"/>
          </a:p>
          <a:p>
            <a:pPr lvl="1">
              <a:buClr>
                <a:srgbClr val="C00000"/>
              </a:buClr>
              <a:buFont typeface="Wingdings" pitchFamily="2" charset="2"/>
              <a:buChar char="n"/>
            </a:pPr>
            <a:endParaRPr lang="en-US" altLang="zh-CN" sz="2400" b="1" dirty="0" smtClean="0">
              <a:solidFill>
                <a:srgbClr val="000000"/>
              </a:solidFill>
            </a:endParaRPr>
          </a:p>
          <a:p>
            <a:pPr lvl="1">
              <a:buClr>
                <a:srgbClr val="C00000"/>
              </a:buClr>
              <a:buFont typeface="Wingdings" pitchFamily="2" charset="2"/>
              <a:buChar char="n"/>
            </a:pPr>
            <a:r>
              <a:rPr lang="zh-CN" altLang="en-US" sz="2400" b="1" dirty="0" smtClean="0">
                <a:solidFill>
                  <a:srgbClr val="000000"/>
                </a:solidFill>
              </a:rPr>
              <a:t>当网桥收到一个发往某站点的帧，而在路由表中没有该站点的路由信息时，网桥使用一个</a:t>
            </a:r>
            <a:r>
              <a:rPr lang="zh-CN" altLang="en-US" sz="2400" b="1" dirty="0" smtClean="0">
                <a:solidFill>
                  <a:srgbClr val="C00000"/>
                </a:solidFill>
              </a:rPr>
              <a:t>扩散算法</a:t>
            </a:r>
            <a:r>
              <a:rPr lang="zh-CN" altLang="en-US" sz="2400" b="1" dirty="0" smtClean="0">
                <a:solidFill>
                  <a:srgbClr val="000000"/>
                </a:solidFill>
              </a:rPr>
              <a:t>。</a:t>
            </a:r>
            <a:endParaRPr lang="en-US" altLang="zh-CN" sz="2400" b="1" dirty="0" smtClean="0">
              <a:solidFill>
                <a:srgbClr val="000000"/>
              </a:solidFill>
            </a:endParaRPr>
          </a:p>
          <a:p>
            <a:pPr lvl="1">
              <a:buClr>
                <a:srgbClr val="C00000"/>
              </a:buClr>
              <a:buFont typeface="Wingdings" pitchFamily="2" charset="2"/>
              <a:buChar char="n"/>
            </a:pPr>
            <a:endParaRPr lang="en-US" altLang="zh-CN" sz="2400" b="1" dirty="0" smtClean="0">
              <a:solidFill>
                <a:srgbClr val="000000"/>
              </a:solidFill>
            </a:endParaRPr>
          </a:p>
          <a:p>
            <a:pPr lvl="1">
              <a:buClr>
                <a:srgbClr val="C00000"/>
              </a:buClr>
              <a:buFont typeface="Wingdings" pitchFamily="2" charset="2"/>
              <a:buChar char="n"/>
            </a:pPr>
            <a:r>
              <a:rPr lang="zh-CN" altLang="en-US" sz="2400" b="1" dirty="0" smtClean="0">
                <a:solidFill>
                  <a:srgbClr val="000000"/>
                </a:solidFill>
              </a:rPr>
              <a:t>扩散算法有两个目的：</a:t>
            </a:r>
            <a:endParaRPr lang="en-US" altLang="zh-CN" sz="2400" b="1" dirty="0" smtClean="0">
              <a:solidFill>
                <a:srgbClr val="000000"/>
              </a:solidFill>
            </a:endParaRPr>
          </a:p>
          <a:p>
            <a:pPr marL="1371600" lvl="2" indent="-457200">
              <a:buClr>
                <a:srgbClr val="C00000"/>
              </a:buClr>
              <a:buFont typeface="+mj-lt"/>
              <a:buAutoNum type="arabicPeriod"/>
            </a:pPr>
            <a:r>
              <a:rPr lang="zh-CN" altLang="en-US" b="1" dirty="0" smtClean="0">
                <a:solidFill>
                  <a:srgbClr val="000000"/>
                </a:solidFill>
              </a:rPr>
              <a:t>保证该帧到达目的地</a:t>
            </a:r>
            <a:endParaRPr lang="en-US" altLang="zh-CN" b="1" dirty="0" smtClean="0">
              <a:solidFill>
                <a:srgbClr val="000000"/>
              </a:solidFill>
            </a:endParaRPr>
          </a:p>
          <a:p>
            <a:pPr marL="1371600" lvl="2" indent="-457200">
              <a:buClr>
                <a:srgbClr val="C00000"/>
              </a:buClr>
              <a:buFont typeface="+mj-lt"/>
              <a:buAutoNum type="arabicPeriod"/>
            </a:pPr>
            <a:r>
              <a:rPr lang="zh-CN" altLang="en-US" b="1" dirty="0" smtClean="0">
                <a:solidFill>
                  <a:srgbClr val="000000"/>
                </a:solidFill>
              </a:rPr>
              <a:t>让个多的网桥看到这一帧，保证路由信息最新</a:t>
            </a:r>
            <a:endParaRPr lang="en-US" altLang="zh-CN" b="1" dirty="0" smtClean="0">
              <a:solidFill>
                <a:srgbClr val="000000"/>
              </a:solidFill>
            </a:endParaRPr>
          </a:p>
          <a:p>
            <a:pPr eaLnBrk="1" hangingPunct="1"/>
            <a:endParaRPr lang="en-US" altLang="zh-CN" dirty="0" smtClean="0">
              <a:solidFill>
                <a:srgbClr val="000000"/>
              </a:solidFill>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548680"/>
            <a:ext cx="8229600" cy="868958"/>
          </a:xfrm>
        </p:spPr>
        <p:txBody>
          <a:bodyPr/>
          <a:lstStyle/>
          <a:p>
            <a:pPr eaLnBrk="1" hangingPunct="1"/>
            <a:r>
              <a:rPr lang="en-US" altLang="zh-CN" sz="3200" b="1" dirty="0" smtClean="0">
                <a:solidFill>
                  <a:srgbClr val="C00000"/>
                </a:solidFill>
              </a:rPr>
              <a:t>4.4.2 </a:t>
            </a:r>
            <a:r>
              <a:rPr lang="en-US" altLang="zh-CN" sz="3200" b="1" dirty="0" smtClean="0">
                <a:solidFill>
                  <a:srgbClr val="C00000"/>
                </a:solidFill>
                <a:ea typeface="黑体" pitchFamily="2" charset="-122"/>
              </a:rPr>
              <a:t> </a:t>
            </a:r>
            <a:r>
              <a:rPr lang="zh-CN" altLang="en-US" sz="3200" b="1" dirty="0" smtClean="0">
                <a:solidFill>
                  <a:srgbClr val="C00000"/>
                </a:solidFill>
                <a:ea typeface="黑体" pitchFamily="2" charset="-122"/>
              </a:rPr>
              <a:t>网桥路由算法</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434">
                                            <p:txEl>
                                              <p:pRg st="2" end="2"/>
                                            </p:txEl>
                                          </p:spTgt>
                                        </p:tgtEl>
                                        <p:attrNameLst>
                                          <p:attrName>style.visibility</p:attrName>
                                        </p:attrNameLst>
                                      </p:cBhvr>
                                      <p:to>
                                        <p:strVal val="visible"/>
                                      </p:to>
                                    </p:set>
                                    <p:anim calcmode="lin" valueType="num">
                                      <p:cBhvr additive="base">
                                        <p:cTn id="7" dur="500" fill="hold"/>
                                        <p:tgtEl>
                                          <p:spTgt spid="1843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4">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8434">
                                            <p:txEl>
                                              <p:pRg st="4" end="4"/>
                                            </p:txEl>
                                          </p:spTgt>
                                        </p:tgtEl>
                                        <p:attrNameLst>
                                          <p:attrName>style.visibility</p:attrName>
                                        </p:attrNameLst>
                                      </p:cBhvr>
                                      <p:to>
                                        <p:strVal val="visible"/>
                                      </p:to>
                                    </p:set>
                                    <p:anim calcmode="lin" valueType="num">
                                      <p:cBhvr additive="base">
                                        <p:cTn id="12" dur="500" fill="hold"/>
                                        <p:tgtEl>
                                          <p:spTgt spid="18434">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8434">
                                            <p:txEl>
                                              <p:pRg st="4" end="4"/>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8434">
                                            <p:txEl>
                                              <p:pRg st="6" end="6"/>
                                            </p:txEl>
                                          </p:spTgt>
                                        </p:tgtEl>
                                        <p:attrNameLst>
                                          <p:attrName>style.visibility</p:attrName>
                                        </p:attrNameLst>
                                      </p:cBhvr>
                                      <p:to>
                                        <p:strVal val="visible"/>
                                      </p:to>
                                    </p:set>
                                    <p:anim calcmode="lin" valueType="num">
                                      <p:cBhvr additive="base">
                                        <p:cTn id="17" dur="500" fill="hold"/>
                                        <p:tgtEl>
                                          <p:spTgt spid="18434">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434">
                                            <p:txEl>
                                              <p:pRg st="6" end="6"/>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8434">
                                            <p:txEl>
                                              <p:pRg st="7" end="7"/>
                                            </p:txEl>
                                          </p:spTgt>
                                        </p:tgtEl>
                                        <p:attrNameLst>
                                          <p:attrName>style.visibility</p:attrName>
                                        </p:attrNameLst>
                                      </p:cBhvr>
                                      <p:to>
                                        <p:strVal val="visible"/>
                                      </p:to>
                                    </p:set>
                                    <p:anim calcmode="lin" valueType="num">
                                      <p:cBhvr additive="base">
                                        <p:cTn id="22" dur="500" fill="hold"/>
                                        <p:tgtEl>
                                          <p:spTgt spid="18434">
                                            <p:txEl>
                                              <p:pRg st="7" end="7"/>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8434">
                                            <p:txEl>
                                              <p:pRg st="7" end="7"/>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8434">
                                            <p:txEl>
                                              <p:pRg st="8" end="8"/>
                                            </p:txEl>
                                          </p:spTgt>
                                        </p:tgtEl>
                                        <p:attrNameLst>
                                          <p:attrName>style.visibility</p:attrName>
                                        </p:attrNameLst>
                                      </p:cBhvr>
                                      <p:to>
                                        <p:strVal val="visible"/>
                                      </p:to>
                                    </p:set>
                                    <p:anim calcmode="lin" valueType="num">
                                      <p:cBhvr additive="base">
                                        <p:cTn id="27" dur="500" fill="hold"/>
                                        <p:tgtEl>
                                          <p:spTgt spid="18434">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43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Rot="1" noChangeArrowheads="1"/>
          </p:cNvSpPr>
          <p:nvPr>
            <p:ph type="body" idx="1"/>
          </p:nvPr>
        </p:nvSpPr>
        <p:spPr>
          <a:xfrm>
            <a:off x="323528" y="1340768"/>
            <a:ext cx="8064896" cy="1872208"/>
          </a:xfrm>
        </p:spPr>
        <p:txBody>
          <a:bodyPr/>
          <a:lstStyle/>
          <a:p>
            <a:pPr eaLnBrk="1" hangingPunct="1">
              <a:buNone/>
            </a:pPr>
            <a:r>
              <a:rPr lang="en-US" altLang="zh-CN" sz="2800" b="1" dirty="0" smtClean="0">
                <a:solidFill>
                  <a:srgbClr val="C00000"/>
                </a:solidFill>
              </a:rPr>
              <a:t>⑶</a:t>
            </a:r>
            <a:r>
              <a:rPr lang="zh-CN" altLang="en-US" sz="2800" b="1" dirty="0" smtClean="0">
                <a:solidFill>
                  <a:srgbClr val="C00000"/>
                </a:solidFill>
              </a:rPr>
              <a:t>帧循环问题</a:t>
            </a:r>
          </a:p>
          <a:p>
            <a:pPr lvl="1">
              <a:buClr>
                <a:srgbClr val="C00000"/>
              </a:buClr>
              <a:buFont typeface="Wingdings" pitchFamily="2" charset="2"/>
              <a:buChar char="n"/>
            </a:pPr>
            <a:r>
              <a:rPr lang="zh-CN" altLang="en-US" sz="2000" b="1" dirty="0" smtClean="0">
                <a:solidFill>
                  <a:srgbClr val="000000"/>
                </a:solidFill>
              </a:rPr>
              <a:t>当一个互连局域网有回路时，就可能会产生帧的循环传递问题。</a:t>
            </a:r>
            <a:endParaRPr lang="en-US" altLang="zh-CN" sz="2000" b="1" dirty="0" smtClean="0">
              <a:solidFill>
                <a:srgbClr val="000000"/>
              </a:solidFill>
            </a:endParaRPr>
          </a:p>
          <a:p>
            <a:pPr lvl="1">
              <a:buClr>
                <a:srgbClr val="C00000"/>
              </a:buClr>
              <a:buFont typeface="Wingdings" pitchFamily="2" charset="2"/>
              <a:buChar char="n"/>
            </a:pPr>
            <a:r>
              <a:rPr lang="zh-CN" altLang="en-US" sz="2000" b="1" dirty="0" smtClean="0">
                <a:solidFill>
                  <a:srgbClr val="000000"/>
                </a:solidFill>
              </a:rPr>
              <a:t>这种过程继续下去，将导致帧的爆炸，最终会阻塞整个系统，使通信停止。</a:t>
            </a:r>
            <a:r>
              <a:rPr lang="zh-CN" altLang="en-US" dirty="0" smtClean="0"/>
              <a:t> </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548680"/>
            <a:ext cx="8229600" cy="868958"/>
          </a:xfrm>
        </p:spPr>
        <p:txBody>
          <a:bodyPr/>
          <a:lstStyle/>
          <a:p>
            <a:pPr eaLnBrk="1" hangingPunct="1"/>
            <a:r>
              <a:rPr lang="en-US" altLang="zh-CN" sz="3200" b="1" dirty="0" smtClean="0">
                <a:solidFill>
                  <a:srgbClr val="C00000"/>
                </a:solidFill>
              </a:rPr>
              <a:t>4.4.2 </a:t>
            </a:r>
            <a:r>
              <a:rPr lang="en-US" altLang="zh-CN" sz="3200" b="1" dirty="0" smtClean="0">
                <a:solidFill>
                  <a:srgbClr val="C00000"/>
                </a:solidFill>
                <a:ea typeface="黑体" pitchFamily="2" charset="-122"/>
              </a:rPr>
              <a:t> </a:t>
            </a:r>
            <a:r>
              <a:rPr lang="zh-CN" altLang="en-US" sz="3200" b="1" dirty="0" smtClean="0">
                <a:solidFill>
                  <a:srgbClr val="C00000"/>
                </a:solidFill>
                <a:ea typeface="黑体" pitchFamily="2" charset="-122"/>
              </a:rPr>
              <a:t>网桥路由算法</a:t>
            </a:r>
          </a:p>
        </p:txBody>
      </p:sp>
      <p:pic>
        <p:nvPicPr>
          <p:cNvPr id="12" name="Picture 4"/>
          <p:cNvPicPr>
            <a:picLocks noChangeAspect="1" noChangeArrowheads="1"/>
          </p:cNvPicPr>
          <p:nvPr/>
        </p:nvPicPr>
        <p:blipFill>
          <a:blip r:embed="rId3" cstate="print"/>
          <a:srcRect/>
          <a:stretch>
            <a:fillRect/>
          </a:stretch>
        </p:blipFill>
        <p:spPr bwMode="auto">
          <a:xfrm>
            <a:off x="395536" y="3284984"/>
            <a:ext cx="8497888" cy="3240360"/>
          </a:xfrm>
          <a:prstGeom prst="rect">
            <a:avLst/>
          </a:prstGeom>
          <a:noFill/>
          <a:ln w="9525">
            <a:noFill/>
            <a:miter lim="800000"/>
            <a:headEnd/>
            <a:tailEnd/>
          </a:ln>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0" fill="hold"/>
                                        <p:tgtEl>
                                          <p:spTgt spid="12"/>
                                        </p:tgtEl>
                                        <p:attrNameLst>
                                          <p:attrName>ppt_x</p:attrName>
                                        </p:attrNameLst>
                                      </p:cBhvr>
                                      <p:tavLst>
                                        <p:tav tm="0">
                                          <p:val>
                                            <p:strVal val="#ppt_x"/>
                                          </p:val>
                                        </p:tav>
                                        <p:tav tm="100000">
                                          <p:val>
                                            <p:strVal val="#ppt_x"/>
                                          </p:val>
                                        </p:tav>
                                      </p:tavLst>
                                    </p:anim>
                                    <p:anim calcmode="lin" valueType="num">
                                      <p:cBhvr additive="base">
                                        <p:cTn id="8" dur="20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Rot="1" noChangeArrowheads="1"/>
          </p:cNvSpPr>
          <p:nvPr>
            <p:ph type="body" idx="1"/>
          </p:nvPr>
        </p:nvSpPr>
        <p:spPr/>
        <p:txBody>
          <a:bodyPr>
            <a:normAutofit/>
          </a:bodyPr>
          <a:lstStyle/>
          <a:p>
            <a:pPr eaLnBrk="1" hangingPunct="1">
              <a:buClr>
                <a:srgbClr val="C00000"/>
              </a:buClr>
              <a:buNone/>
            </a:pPr>
            <a:r>
              <a:rPr lang="zh-CN" altLang="en-US" sz="2800" b="1" dirty="0" smtClean="0">
                <a:solidFill>
                  <a:srgbClr val="C00000"/>
                </a:solidFill>
              </a:rPr>
              <a:t>生成树算法（</a:t>
            </a:r>
            <a:r>
              <a:rPr lang="en-US" altLang="zh-CN" sz="2800" b="1" dirty="0" smtClean="0">
                <a:solidFill>
                  <a:srgbClr val="C00000"/>
                </a:solidFill>
              </a:rPr>
              <a:t>Spanning Tree</a:t>
            </a:r>
            <a:r>
              <a:rPr lang="zh-CN" altLang="en-US" sz="2800" b="1" dirty="0" smtClean="0">
                <a:solidFill>
                  <a:srgbClr val="C00000"/>
                </a:solidFill>
              </a:rPr>
              <a:t>）</a:t>
            </a:r>
          </a:p>
          <a:p>
            <a:pPr lvl="1">
              <a:buClr>
                <a:srgbClr val="C00000"/>
              </a:buClr>
              <a:buFont typeface="Wingdings" pitchFamily="2" charset="2"/>
              <a:buChar char="n"/>
            </a:pPr>
            <a:endParaRPr lang="en-US" altLang="zh-CN" sz="1200" b="1" dirty="0" smtClean="0">
              <a:solidFill>
                <a:srgbClr val="000000"/>
              </a:solidFill>
            </a:endParaRPr>
          </a:p>
          <a:p>
            <a:pPr lvl="1">
              <a:buClr>
                <a:srgbClr val="C00000"/>
              </a:buClr>
              <a:buFont typeface="Wingdings" pitchFamily="2" charset="2"/>
              <a:buChar char="n"/>
            </a:pPr>
            <a:r>
              <a:rPr lang="zh-CN" altLang="en-US" b="1" dirty="0" smtClean="0">
                <a:solidFill>
                  <a:srgbClr val="000000"/>
                </a:solidFill>
              </a:rPr>
              <a:t>对于带有回路的互连局域网，必须停用某些网桥来淘汰循环。</a:t>
            </a:r>
            <a:endParaRPr lang="en-US" altLang="zh-CN" b="1" dirty="0" smtClean="0">
              <a:solidFill>
                <a:srgbClr val="000000"/>
              </a:solidFill>
            </a:endParaRPr>
          </a:p>
          <a:p>
            <a:pPr lvl="1">
              <a:buClr>
                <a:srgbClr val="C00000"/>
              </a:buClr>
              <a:buFont typeface="Wingdings" pitchFamily="2" charset="2"/>
              <a:buChar char="n"/>
            </a:pPr>
            <a:endParaRPr lang="en-US" altLang="zh-CN" sz="1200" b="1" dirty="0" smtClean="0">
              <a:solidFill>
                <a:srgbClr val="000000"/>
              </a:solidFill>
            </a:endParaRPr>
          </a:p>
          <a:p>
            <a:pPr lvl="1">
              <a:buClr>
                <a:srgbClr val="C00000"/>
              </a:buClr>
              <a:buFont typeface="Wingdings" pitchFamily="2" charset="2"/>
              <a:buChar char="n"/>
            </a:pPr>
            <a:r>
              <a:rPr lang="zh-CN" altLang="en-US" b="1" dirty="0" smtClean="0">
                <a:solidFill>
                  <a:srgbClr val="000000"/>
                </a:solidFill>
              </a:rPr>
              <a:t>不允许某些网桥转发帧，把它们当作别的网桥失效时的备份。</a:t>
            </a:r>
            <a:endParaRPr lang="en-US" altLang="zh-CN" b="1" dirty="0" smtClean="0">
              <a:solidFill>
                <a:srgbClr val="000000"/>
              </a:solidFill>
            </a:endParaRPr>
          </a:p>
          <a:p>
            <a:pPr lvl="1">
              <a:buClr>
                <a:srgbClr val="C00000"/>
              </a:buClr>
              <a:buFont typeface="Wingdings" pitchFamily="2" charset="2"/>
              <a:buChar char="n"/>
            </a:pPr>
            <a:endParaRPr lang="en-US" altLang="zh-CN" sz="1200" b="1" dirty="0" smtClean="0">
              <a:solidFill>
                <a:srgbClr val="000000"/>
              </a:solidFill>
            </a:endParaRPr>
          </a:p>
          <a:p>
            <a:pPr lvl="1">
              <a:buClr>
                <a:srgbClr val="C00000"/>
              </a:buClr>
              <a:buFont typeface="Wingdings" pitchFamily="2" charset="2"/>
              <a:buChar char="n"/>
            </a:pPr>
            <a:r>
              <a:rPr lang="zh-CN" altLang="en-US" b="1" dirty="0" smtClean="0">
                <a:solidFill>
                  <a:srgbClr val="000000"/>
                </a:solidFill>
              </a:rPr>
              <a:t>网桥执行一种称为</a:t>
            </a:r>
            <a:r>
              <a:rPr lang="zh-CN" altLang="en-US" b="1" dirty="0" smtClean="0">
                <a:solidFill>
                  <a:srgbClr val="C00000"/>
                </a:solidFill>
              </a:rPr>
              <a:t>生成树</a:t>
            </a:r>
            <a:r>
              <a:rPr lang="zh-CN" altLang="en-US" b="1" dirty="0" smtClean="0">
                <a:solidFill>
                  <a:srgbClr val="000000"/>
                </a:solidFill>
              </a:rPr>
              <a:t>的算法来完成这项工作。</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548680"/>
            <a:ext cx="8229600" cy="868958"/>
          </a:xfrm>
        </p:spPr>
        <p:txBody>
          <a:bodyPr/>
          <a:lstStyle/>
          <a:p>
            <a:pPr eaLnBrk="1" hangingPunct="1"/>
            <a:r>
              <a:rPr lang="en-US" altLang="zh-CN" sz="3200" b="1" dirty="0" smtClean="0">
                <a:solidFill>
                  <a:srgbClr val="C00000"/>
                </a:solidFill>
              </a:rPr>
              <a:t>4.4.2 </a:t>
            </a:r>
            <a:r>
              <a:rPr lang="en-US" altLang="zh-CN" sz="3200" b="1" dirty="0" smtClean="0">
                <a:solidFill>
                  <a:srgbClr val="C00000"/>
                </a:solidFill>
                <a:ea typeface="黑体" pitchFamily="2" charset="-122"/>
              </a:rPr>
              <a:t> </a:t>
            </a:r>
            <a:r>
              <a:rPr lang="zh-CN" altLang="en-US" sz="3200" b="1" dirty="0" smtClean="0">
                <a:solidFill>
                  <a:srgbClr val="C00000"/>
                </a:solidFill>
                <a:ea typeface="黑体" pitchFamily="2" charset="-122"/>
              </a:rPr>
              <a:t>网桥路由算法</a:t>
            </a:r>
          </a:p>
        </p:txBody>
      </p:sp>
    </p:spTree>
  </p:cSld>
  <p:clrMapOvr>
    <a:masterClrMapping/>
  </p:clrMapOvr>
  <p:transition>
    <p:pull dir="d"/>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p:cNvPicPr>
            <a:picLocks noGrp="1" noChangeAspect="1" noChangeArrowheads="1"/>
          </p:cNvPicPr>
          <p:nvPr>
            <p:ph type="body" idx="1"/>
          </p:nvPr>
        </p:nvPicPr>
        <p:blipFill>
          <a:blip r:embed="rId2" cstate="print"/>
          <a:srcRect/>
          <a:stretch>
            <a:fillRect/>
          </a:stretch>
        </p:blipFill>
        <p:spPr>
          <a:xfrm>
            <a:off x="179387" y="260649"/>
            <a:ext cx="8964613" cy="5256584"/>
          </a:xfrm>
          <a:noFill/>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10"/>
          <p:cNvSpPr/>
          <p:nvPr/>
        </p:nvSpPr>
        <p:spPr>
          <a:xfrm>
            <a:off x="395536" y="5517232"/>
            <a:ext cx="8352928" cy="830997"/>
          </a:xfrm>
          <a:prstGeom prst="rect">
            <a:avLst/>
          </a:prstGeom>
        </p:spPr>
        <p:txBody>
          <a:bodyPr wrap="square">
            <a:spAutoFit/>
          </a:bodyPr>
          <a:lstStyle/>
          <a:p>
            <a:r>
              <a:rPr lang="zh-CN" altLang="en-US" sz="2400" b="1" dirty="0" smtClean="0"/>
              <a:t>确定网桥端口费用：每个网桥到局域网的连接（即网桥端口</a:t>
            </a:r>
            <a:r>
              <a:rPr lang="en-US" altLang="zh-CN" sz="2400" b="1" dirty="0" smtClean="0"/>
              <a:t>—Bridge Port</a:t>
            </a:r>
            <a:r>
              <a:rPr lang="zh-CN" altLang="en-US" sz="2400" b="1" dirty="0" smtClean="0"/>
              <a:t>）有一定的费用。 </a:t>
            </a:r>
            <a:endParaRPr lang="zh-CN" altLang="en-US" sz="2400" dirty="0"/>
          </a:p>
        </p:txBody>
      </p:sp>
    </p:spTree>
  </p:cSld>
  <p:clrMapOvr>
    <a:masterClrMapping/>
  </p:clrMapOvr>
  <p:transition>
    <p:pull dir="d"/>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Rot="1" noChangeArrowheads="1"/>
          </p:cNvSpPr>
          <p:nvPr>
            <p:ph type="body" idx="1"/>
          </p:nvPr>
        </p:nvSpPr>
        <p:spPr>
          <a:xfrm>
            <a:off x="899592" y="1628800"/>
            <a:ext cx="7488832" cy="4194175"/>
          </a:xfrm>
        </p:spPr>
        <p:txBody>
          <a:bodyPr>
            <a:normAutofit/>
          </a:bodyPr>
          <a:lstStyle/>
          <a:p>
            <a:pPr eaLnBrk="1" hangingPunct="1">
              <a:buClr>
                <a:srgbClr val="C00000"/>
              </a:buClr>
              <a:buFont typeface="Wingdings" pitchFamily="2" charset="2"/>
              <a:buChar char="n"/>
            </a:pPr>
            <a:r>
              <a:rPr lang="zh-CN" altLang="en-US" sz="2800" b="1" dirty="0" smtClean="0">
                <a:solidFill>
                  <a:srgbClr val="C00000"/>
                </a:solidFill>
              </a:rPr>
              <a:t>算法规则</a:t>
            </a:r>
          </a:p>
          <a:p>
            <a:pPr lvl="1">
              <a:buNone/>
            </a:pPr>
            <a:endParaRPr lang="en-US" altLang="zh-CN" sz="1000" b="1" dirty="0" smtClean="0">
              <a:solidFill>
                <a:srgbClr val="000000"/>
              </a:solidFill>
            </a:endParaRPr>
          </a:p>
          <a:p>
            <a:pPr lvl="1">
              <a:buNone/>
            </a:pPr>
            <a:r>
              <a:rPr lang="zh-CN" altLang="en-US" b="1" dirty="0" smtClean="0">
                <a:solidFill>
                  <a:srgbClr val="C00000"/>
                </a:solidFill>
              </a:rPr>
              <a:t>⑴</a:t>
            </a:r>
            <a:r>
              <a:rPr lang="zh-CN" altLang="en-US" b="1" dirty="0" smtClean="0">
                <a:solidFill>
                  <a:srgbClr val="000000"/>
                </a:solidFill>
              </a:rPr>
              <a:t>先确定根网桥</a:t>
            </a:r>
            <a:endParaRPr lang="en-US" altLang="zh-CN" b="1" dirty="0" smtClean="0">
              <a:solidFill>
                <a:srgbClr val="000000"/>
              </a:solidFill>
            </a:endParaRPr>
          </a:p>
          <a:p>
            <a:pPr lvl="1">
              <a:buNone/>
            </a:pPr>
            <a:endParaRPr lang="zh-CN" altLang="en-US" sz="1200" b="1" dirty="0" smtClean="0">
              <a:solidFill>
                <a:srgbClr val="000000"/>
              </a:solidFill>
            </a:endParaRPr>
          </a:p>
          <a:p>
            <a:pPr lvl="1">
              <a:buNone/>
            </a:pPr>
            <a:r>
              <a:rPr lang="zh-CN" altLang="en-US" b="1" dirty="0" smtClean="0">
                <a:solidFill>
                  <a:srgbClr val="C00000"/>
                </a:solidFill>
              </a:rPr>
              <a:t>⑵</a:t>
            </a:r>
            <a:r>
              <a:rPr lang="zh-CN" altLang="en-US" b="1" dirty="0" smtClean="0">
                <a:solidFill>
                  <a:srgbClr val="000000"/>
                </a:solidFill>
              </a:rPr>
              <a:t>确定每个</a:t>
            </a:r>
            <a:r>
              <a:rPr lang="zh-CN" altLang="en-US" b="1" dirty="0" smtClean="0"/>
              <a:t>网桥的根端口（</a:t>
            </a:r>
            <a:r>
              <a:rPr lang="en-US" altLang="zh-CN" b="1" dirty="0" smtClean="0"/>
              <a:t>Root Port</a:t>
            </a:r>
            <a:r>
              <a:rPr lang="zh-CN" altLang="en-US" b="1" dirty="0" smtClean="0"/>
              <a:t>）</a:t>
            </a:r>
            <a:endParaRPr lang="en-US" altLang="zh-CN" b="1" dirty="0" smtClean="0">
              <a:solidFill>
                <a:srgbClr val="000000"/>
              </a:solidFill>
            </a:endParaRPr>
          </a:p>
          <a:p>
            <a:pPr lvl="1">
              <a:buNone/>
            </a:pPr>
            <a:endParaRPr lang="zh-CN" altLang="en-US" sz="1200" b="1" dirty="0" smtClean="0">
              <a:solidFill>
                <a:srgbClr val="000000"/>
              </a:solidFill>
            </a:endParaRPr>
          </a:p>
          <a:p>
            <a:pPr lvl="1">
              <a:buNone/>
            </a:pPr>
            <a:r>
              <a:rPr lang="zh-CN" altLang="en-US" b="1" dirty="0" smtClean="0">
                <a:solidFill>
                  <a:srgbClr val="C00000"/>
                </a:solidFill>
              </a:rPr>
              <a:t>⑶</a:t>
            </a:r>
            <a:r>
              <a:rPr lang="zh-CN" altLang="en-US" b="1" dirty="0" smtClean="0"/>
              <a:t>为每个局域网决定一个指定网桥</a:t>
            </a:r>
            <a:endParaRPr lang="en-US" altLang="zh-CN" b="1" dirty="0" smtClean="0"/>
          </a:p>
          <a:p>
            <a:pPr lvl="1">
              <a:buNone/>
            </a:pPr>
            <a:endParaRPr lang="zh-CN" altLang="en-US" sz="1200" b="1" dirty="0" smtClean="0">
              <a:solidFill>
                <a:srgbClr val="000000"/>
              </a:solidFill>
            </a:endParaRPr>
          </a:p>
          <a:p>
            <a:pPr lvl="1">
              <a:buNone/>
            </a:pPr>
            <a:r>
              <a:rPr lang="zh-CN" altLang="en-US" b="1" dirty="0" smtClean="0">
                <a:solidFill>
                  <a:srgbClr val="C00000"/>
                </a:solidFill>
              </a:rPr>
              <a:t>⑷</a:t>
            </a:r>
            <a:r>
              <a:rPr lang="zh-CN" altLang="en-US" b="1" dirty="0" smtClean="0">
                <a:solidFill>
                  <a:srgbClr val="000000"/>
                </a:solidFill>
              </a:rPr>
              <a:t>确定路径，确定生成树</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548680"/>
            <a:ext cx="8229600" cy="868958"/>
          </a:xfrm>
        </p:spPr>
        <p:txBody>
          <a:bodyPr/>
          <a:lstStyle/>
          <a:p>
            <a:pPr eaLnBrk="1" hangingPunct="1"/>
            <a:r>
              <a:rPr lang="en-US" altLang="zh-CN" sz="3200" b="1" dirty="0" smtClean="0">
                <a:solidFill>
                  <a:srgbClr val="C00000"/>
                </a:solidFill>
              </a:rPr>
              <a:t>4.4.2 </a:t>
            </a:r>
            <a:r>
              <a:rPr lang="en-US" altLang="zh-CN" sz="3200" b="1" dirty="0" smtClean="0">
                <a:solidFill>
                  <a:srgbClr val="C00000"/>
                </a:solidFill>
                <a:ea typeface="黑体" pitchFamily="2" charset="-122"/>
              </a:rPr>
              <a:t> </a:t>
            </a:r>
            <a:r>
              <a:rPr lang="zh-CN" altLang="en-US" sz="3200" b="1" dirty="0" smtClean="0">
                <a:solidFill>
                  <a:srgbClr val="C00000"/>
                </a:solidFill>
                <a:ea typeface="黑体" pitchFamily="2" charset="-122"/>
              </a:rPr>
              <a:t>网桥路由算法</a:t>
            </a:r>
          </a:p>
        </p:txBody>
      </p:sp>
    </p:spTree>
  </p:cSld>
  <p:clrMapOvr>
    <a:masterClrMapping/>
  </p:clrMapOvr>
  <p:transition>
    <p:pull dir="d"/>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Rot="1" noChangeArrowheads="1"/>
          </p:cNvSpPr>
          <p:nvPr>
            <p:ph type="body" idx="1"/>
          </p:nvPr>
        </p:nvSpPr>
        <p:spPr>
          <a:xfrm>
            <a:off x="323528" y="1628800"/>
            <a:ext cx="8540750" cy="4194175"/>
          </a:xfrm>
        </p:spPr>
        <p:txBody>
          <a:bodyPr>
            <a:normAutofit/>
          </a:bodyPr>
          <a:lstStyle/>
          <a:p>
            <a:pPr>
              <a:buNone/>
            </a:pPr>
            <a:r>
              <a:rPr lang="zh-CN" altLang="en-US" sz="2800" b="1" dirty="0" smtClean="0">
                <a:solidFill>
                  <a:srgbClr val="C00000"/>
                </a:solidFill>
              </a:rPr>
              <a:t>步骤一：选择一个网桥作为根网桥：</a:t>
            </a:r>
          </a:p>
          <a:p>
            <a:endParaRPr lang="zh-CN" altLang="en-US" sz="1000" b="1" dirty="0" smtClean="0"/>
          </a:p>
          <a:p>
            <a:pPr lvl="1">
              <a:buClr>
                <a:srgbClr val="C00000"/>
              </a:buClr>
              <a:buFont typeface="Wingdings" pitchFamily="2" charset="2"/>
              <a:buChar char="n"/>
            </a:pPr>
            <a:r>
              <a:rPr lang="zh-CN" altLang="en-US" b="1" dirty="0" smtClean="0"/>
              <a:t> 根网桥是具有</a:t>
            </a:r>
            <a:r>
              <a:rPr lang="zh-CN" altLang="en-US" b="1" dirty="0" smtClean="0">
                <a:solidFill>
                  <a:srgbClr val="C00000"/>
                </a:solidFill>
              </a:rPr>
              <a:t>最低地址</a:t>
            </a:r>
            <a:r>
              <a:rPr lang="zh-CN" altLang="en-US" b="1" dirty="0" smtClean="0"/>
              <a:t>（或标识</a:t>
            </a:r>
            <a:r>
              <a:rPr lang="en-US" altLang="zh-CN" b="1" dirty="0" smtClean="0"/>
              <a:t>ID</a:t>
            </a:r>
            <a:r>
              <a:rPr lang="zh-CN" altLang="en-US" b="1" dirty="0" smtClean="0"/>
              <a:t>）的那个网桥，</a:t>
            </a:r>
            <a:r>
              <a:rPr lang="zh-CN" altLang="en-US" b="1" dirty="0" smtClean="0">
                <a:solidFill>
                  <a:srgbClr val="C00000"/>
                </a:solidFill>
              </a:rPr>
              <a:t>根网桥是生成树的根节点</a:t>
            </a:r>
            <a:r>
              <a:rPr lang="zh-CN" altLang="en-US" b="1" dirty="0" smtClean="0"/>
              <a:t>。</a:t>
            </a:r>
          </a:p>
          <a:p>
            <a:pPr lvl="1">
              <a:buClr>
                <a:srgbClr val="C00000"/>
              </a:buClr>
              <a:buNone/>
            </a:pPr>
            <a:endParaRPr lang="zh-CN" altLang="en-US" sz="1000" b="1" dirty="0" smtClean="0"/>
          </a:p>
          <a:p>
            <a:pPr lvl="1">
              <a:buClr>
                <a:srgbClr val="C00000"/>
              </a:buClr>
              <a:buFont typeface="Wingdings" pitchFamily="2" charset="2"/>
              <a:buChar char="n"/>
            </a:pPr>
            <a:r>
              <a:rPr lang="zh-CN" altLang="en-US" b="1" dirty="0" smtClean="0"/>
              <a:t>根网桥的选择是通过发送</a:t>
            </a:r>
            <a:r>
              <a:rPr lang="zh-CN" altLang="en-US" b="1" dirty="0" smtClean="0">
                <a:solidFill>
                  <a:srgbClr val="C00000"/>
                </a:solidFill>
              </a:rPr>
              <a:t>网桥协议数据单元</a:t>
            </a:r>
            <a:r>
              <a:rPr lang="zh-CN" altLang="en-US" b="1" dirty="0" smtClean="0"/>
              <a:t>（</a:t>
            </a:r>
            <a:r>
              <a:rPr lang="en-US" altLang="zh-CN" b="1" dirty="0" smtClean="0"/>
              <a:t>BPDU</a:t>
            </a:r>
            <a:r>
              <a:rPr lang="zh-CN" altLang="en-US" b="1" dirty="0" smtClean="0"/>
              <a:t>）这样的特殊帧来完成的。每个网桥协议数据单元包含一个网桥的</a:t>
            </a:r>
            <a:r>
              <a:rPr lang="en-US" altLang="zh-CN" b="1" dirty="0" smtClean="0"/>
              <a:t>ID</a:t>
            </a:r>
            <a:r>
              <a:rPr lang="zh-CN" altLang="en-US" b="1" dirty="0" smtClean="0"/>
              <a:t>，帧首次被发送时的端口</a:t>
            </a:r>
            <a:r>
              <a:rPr lang="en-US" altLang="zh-CN" b="1" dirty="0" smtClean="0"/>
              <a:t>ID</a:t>
            </a:r>
            <a:r>
              <a:rPr lang="zh-CN" altLang="en-US" b="1" dirty="0" smtClean="0"/>
              <a:t>和接收该帧的端口的累计费用。</a:t>
            </a:r>
            <a:endParaRPr lang="zh-CN" altLang="en-US" b="1" dirty="0" smtClean="0">
              <a:latin typeface="宋体" pitchFamily="2" charset="-122"/>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548680"/>
            <a:ext cx="8229600" cy="868958"/>
          </a:xfrm>
        </p:spPr>
        <p:txBody>
          <a:bodyPr/>
          <a:lstStyle/>
          <a:p>
            <a:pPr eaLnBrk="1" hangingPunct="1"/>
            <a:r>
              <a:rPr lang="en-US" altLang="zh-CN" sz="3200" b="1" dirty="0" smtClean="0">
                <a:solidFill>
                  <a:srgbClr val="C00000"/>
                </a:solidFill>
              </a:rPr>
              <a:t>4.4.2 </a:t>
            </a:r>
            <a:r>
              <a:rPr lang="en-US" altLang="zh-CN" sz="3200" b="1" dirty="0" smtClean="0">
                <a:solidFill>
                  <a:srgbClr val="C00000"/>
                </a:solidFill>
                <a:ea typeface="黑体" pitchFamily="2" charset="-122"/>
              </a:rPr>
              <a:t> </a:t>
            </a:r>
            <a:r>
              <a:rPr lang="zh-CN" altLang="en-US" sz="3200" b="1" dirty="0" smtClean="0">
                <a:solidFill>
                  <a:srgbClr val="C00000"/>
                </a:solidFill>
                <a:ea typeface="黑体" pitchFamily="2" charset="-122"/>
              </a:rPr>
              <a:t>网桥路由算法</a:t>
            </a:r>
          </a:p>
        </p:txBody>
      </p:sp>
    </p:spTree>
  </p:cSld>
  <p:clrMapOvr>
    <a:masterClrMapping/>
  </p:clrMapOvr>
  <p:transition>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Rot="1" noChangeArrowheads="1"/>
          </p:cNvSpPr>
          <p:nvPr>
            <p:ph type="body" idx="1"/>
          </p:nvPr>
        </p:nvSpPr>
        <p:spPr>
          <a:xfrm>
            <a:off x="1835696" y="1556792"/>
            <a:ext cx="4762872" cy="4525963"/>
          </a:xfrm>
        </p:spPr>
        <p:txBody>
          <a:bodyPr/>
          <a:lstStyle/>
          <a:p>
            <a:pPr>
              <a:buClr>
                <a:srgbClr val="C00000"/>
              </a:buClr>
              <a:buFont typeface="Wingdings" pitchFamily="2" charset="2"/>
              <a:buChar char="n"/>
            </a:pPr>
            <a:r>
              <a:rPr lang="en-US" altLang="zh-CN" b="1" dirty="0" smtClean="0">
                <a:solidFill>
                  <a:srgbClr val="000000"/>
                </a:solidFill>
                <a:latin typeface="宋体" pitchFamily="2" charset="-122"/>
              </a:rPr>
              <a:t>3</a:t>
            </a:r>
            <a:r>
              <a:rPr lang="zh-CN" altLang="en-US" b="1" dirty="0" smtClean="0">
                <a:solidFill>
                  <a:srgbClr val="000000"/>
                </a:solidFill>
                <a:latin typeface="宋体" pitchFamily="2" charset="-122"/>
              </a:rPr>
              <a:t>种可能出现的情况</a:t>
            </a:r>
            <a:r>
              <a:rPr lang="en-US" altLang="zh-CN" b="1" dirty="0" smtClean="0">
                <a:solidFill>
                  <a:srgbClr val="000000"/>
                </a:solidFill>
                <a:latin typeface="宋体" pitchFamily="2" charset="-122"/>
              </a:rPr>
              <a:t>:</a:t>
            </a:r>
          </a:p>
          <a:p>
            <a:pPr eaLnBrk="1" hangingPunct="1">
              <a:buNone/>
            </a:pPr>
            <a:endParaRPr lang="en-US" altLang="zh-CN" sz="2800" b="1" dirty="0" smtClean="0">
              <a:solidFill>
                <a:srgbClr val="000000"/>
              </a:solidFill>
              <a:latin typeface="宋体" pitchFamily="2" charset="-122"/>
            </a:endParaRPr>
          </a:p>
          <a:p>
            <a:pPr lvl="1">
              <a:buNone/>
            </a:pPr>
            <a:r>
              <a:rPr lang="zh-CN" altLang="zh-CN" b="1" dirty="0" smtClean="0">
                <a:solidFill>
                  <a:srgbClr val="C00000"/>
                </a:solidFill>
              </a:rPr>
              <a:t>①</a:t>
            </a:r>
            <a:r>
              <a:rPr lang="zh-CN" altLang="en-US" b="1" dirty="0" smtClean="0">
                <a:solidFill>
                  <a:srgbClr val="000000"/>
                </a:solidFill>
                <a:latin typeface="宋体" pitchFamily="2" charset="-122"/>
              </a:rPr>
              <a:t>没有应答</a:t>
            </a:r>
            <a:endParaRPr lang="en-US" altLang="zh-CN" b="1" dirty="0" smtClean="0">
              <a:solidFill>
                <a:srgbClr val="000000"/>
              </a:solidFill>
              <a:latin typeface="宋体" pitchFamily="2" charset="-122"/>
            </a:endParaRPr>
          </a:p>
          <a:p>
            <a:pPr lvl="1">
              <a:buNone/>
            </a:pPr>
            <a:r>
              <a:rPr lang="zh-CN" altLang="zh-CN" b="1" dirty="0" smtClean="0">
                <a:solidFill>
                  <a:srgbClr val="C00000"/>
                </a:solidFill>
              </a:rPr>
              <a:t>②</a:t>
            </a:r>
            <a:r>
              <a:rPr lang="zh-CN" altLang="en-US" b="1" dirty="0" smtClean="0">
                <a:solidFill>
                  <a:srgbClr val="000000"/>
                </a:solidFill>
                <a:latin typeface="宋体" pitchFamily="2" charset="-122"/>
              </a:rPr>
              <a:t>回答是否定</a:t>
            </a:r>
            <a:endParaRPr lang="en-US" altLang="zh-CN" b="1" dirty="0" smtClean="0">
              <a:solidFill>
                <a:srgbClr val="000000"/>
              </a:solidFill>
              <a:latin typeface="宋体" pitchFamily="2" charset="-122"/>
            </a:endParaRPr>
          </a:p>
          <a:p>
            <a:pPr lvl="1">
              <a:buNone/>
            </a:pPr>
            <a:r>
              <a:rPr lang="zh-CN" altLang="zh-CN" b="1" dirty="0" smtClean="0">
                <a:solidFill>
                  <a:srgbClr val="C00000"/>
                </a:solidFill>
              </a:rPr>
              <a:t>③</a:t>
            </a:r>
            <a:r>
              <a:rPr lang="zh-CN" altLang="en-US" b="1" dirty="0" smtClean="0">
                <a:solidFill>
                  <a:srgbClr val="000000"/>
                </a:solidFill>
                <a:latin typeface="宋体" pitchFamily="2" charset="-122"/>
              </a:rPr>
              <a:t>回答是肯定</a:t>
            </a:r>
            <a:endParaRPr lang="en-US" altLang="zh-CN" b="1" dirty="0" smtClean="0">
              <a:solidFill>
                <a:srgbClr val="000000"/>
              </a:solidFill>
              <a:latin typeface="宋体" pitchFamily="2" charset="-122"/>
            </a:endParaRPr>
          </a:p>
          <a:p>
            <a:pPr eaLnBrk="1" hangingPunct="1">
              <a:buNone/>
            </a:pPr>
            <a:endParaRPr lang="en-US" altLang="zh-CN" b="1" dirty="0" smtClean="0">
              <a:solidFill>
                <a:srgbClr val="000000"/>
              </a:solidFill>
              <a:latin typeface="宋体" pitchFamily="2" charset="-122"/>
            </a:endParaRPr>
          </a:p>
          <a:p>
            <a:pPr eaLnBrk="1" hangingPunct="1">
              <a:buNone/>
            </a:pPr>
            <a:endParaRPr lang="en-US" altLang="zh-CN" b="1" dirty="0" smtClean="0">
              <a:solidFill>
                <a:srgbClr val="000000"/>
              </a:solidFill>
              <a:latin typeface="宋体" pitchFamily="2" charset="-122"/>
            </a:endParaRPr>
          </a:p>
          <a:p>
            <a:pPr eaLnBrk="1" hangingPunct="1">
              <a:buNone/>
            </a:pPr>
            <a:endParaRPr lang="en-US" altLang="zh-CN" b="1" dirty="0" smtClean="0">
              <a:solidFill>
                <a:srgbClr val="000000"/>
              </a:solidFill>
              <a:latin typeface="宋体" pitchFamily="2" charset="-122"/>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normAutofit/>
          </a:bodyPr>
          <a:lstStyle/>
          <a:p>
            <a:pPr eaLnBrk="1" hangingPunct="1"/>
            <a:r>
              <a:rPr lang="en-US" altLang="zh-CN" sz="3200" b="1" dirty="0" smtClean="0">
                <a:solidFill>
                  <a:srgbClr val="C00000"/>
                </a:solidFill>
                <a:ea typeface="黑体" pitchFamily="2" charset="-122"/>
              </a:rPr>
              <a:t>4.1.1  </a:t>
            </a:r>
            <a:r>
              <a:rPr lang="zh-CN" altLang="en-US" sz="3200" b="1" dirty="0" smtClean="0">
                <a:solidFill>
                  <a:srgbClr val="C00000"/>
                </a:solidFill>
                <a:latin typeface="黑体" pitchFamily="2" charset="-122"/>
                <a:ea typeface="黑体" pitchFamily="2" charset="-122"/>
              </a:rPr>
              <a:t>询问</a:t>
            </a:r>
            <a:r>
              <a:rPr lang="en-US" altLang="zh-CN" sz="3200" b="1" dirty="0" smtClean="0">
                <a:solidFill>
                  <a:srgbClr val="C00000"/>
                </a:solidFill>
                <a:latin typeface="黑体" pitchFamily="2" charset="-122"/>
                <a:ea typeface="黑体" pitchFamily="2" charset="-122"/>
              </a:rPr>
              <a:t>/</a:t>
            </a:r>
            <a:r>
              <a:rPr lang="zh-CN" altLang="en-US" sz="3200" b="1" dirty="0" smtClean="0">
                <a:solidFill>
                  <a:srgbClr val="C00000"/>
                </a:solidFill>
                <a:latin typeface="黑体" pitchFamily="2" charset="-122"/>
                <a:ea typeface="黑体" pitchFamily="2" charset="-122"/>
              </a:rPr>
              <a:t>确认模式</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242">
                                            <p:txEl>
                                              <p:pRg st="2" end="2"/>
                                            </p:txEl>
                                          </p:spTgt>
                                        </p:tgtEl>
                                        <p:attrNameLst>
                                          <p:attrName>style.visibility</p:attrName>
                                        </p:attrNameLst>
                                      </p:cBhvr>
                                      <p:to>
                                        <p:strVal val="visible"/>
                                      </p:to>
                                    </p:set>
                                    <p:anim calcmode="lin" valueType="num">
                                      <p:cBhvr additive="base">
                                        <p:cTn id="7" dur="1000" fill="hold"/>
                                        <p:tgtEl>
                                          <p:spTgt spid="10242">
                                            <p:txEl>
                                              <p:pRg st="2" end="2"/>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0242">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0242">
                                            <p:txEl>
                                              <p:pRg st="3" end="3"/>
                                            </p:txEl>
                                          </p:spTgt>
                                        </p:tgtEl>
                                        <p:attrNameLst>
                                          <p:attrName>style.visibility</p:attrName>
                                        </p:attrNameLst>
                                      </p:cBhvr>
                                      <p:to>
                                        <p:strVal val="visible"/>
                                      </p:to>
                                    </p:set>
                                    <p:anim calcmode="lin" valueType="num">
                                      <p:cBhvr additive="base">
                                        <p:cTn id="12" dur="1000" fill="hold"/>
                                        <p:tgtEl>
                                          <p:spTgt spid="10242">
                                            <p:txEl>
                                              <p:pRg st="3" end="3"/>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10242">
                                            <p:txEl>
                                              <p:pRg st="3" end="3"/>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10242">
                                            <p:txEl>
                                              <p:pRg st="4" end="4"/>
                                            </p:txEl>
                                          </p:spTgt>
                                        </p:tgtEl>
                                        <p:attrNameLst>
                                          <p:attrName>style.visibility</p:attrName>
                                        </p:attrNameLst>
                                      </p:cBhvr>
                                      <p:to>
                                        <p:strVal val="visible"/>
                                      </p:to>
                                    </p:set>
                                    <p:anim calcmode="lin" valueType="num">
                                      <p:cBhvr additive="base">
                                        <p:cTn id="17" dur="1000" fill="hold"/>
                                        <p:tgtEl>
                                          <p:spTgt spid="10242">
                                            <p:txEl>
                                              <p:pRg st="4" end="4"/>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1024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110</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548680"/>
            <a:ext cx="8229600" cy="868958"/>
          </a:xfrm>
        </p:spPr>
        <p:txBody>
          <a:bodyPr/>
          <a:lstStyle/>
          <a:p>
            <a:pPr eaLnBrk="1" hangingPunct="1"/>
            <a:r>
              <a:rPr lang="en-US" altLang="zh-CN" sz="3200" b="1" dirty="0" smtClean="0">
                <a:solidFill>
                  <a:srgbClr val="C00000"/>
                </a:solidFill>
              </a:rPr>
              <a:t>4.4.2 </a:t>
            </a:r>
            <a:r>
              <a:rPr lang="en-US" altLang="zh-CN" sz="3200" b="1" dirty="0" smtClean="0">
                <a:solidFill>
                  <a:srgbClr val="C00000"/>
                </a:solidFill>
                <a:ea typeface="黑体" pitchFamily="2" charset="-122"/>
              </a:rPr>
              <a:t> </a:t>
            </a:r>
            <a:r>
              <a:rPr lang="zh-CN" altLang="en-US" sz="3200" b="1" dirty="0" smtClean="0">
                <a:solidFill>
                  <a:srgbClr val="C00000"/>
                </a:solidFill>
                <a:ea typeface="黑体" pitchFamily="2" charset="-122"/>
              </a:rPr>
              <a:t>网桥路由算法</a:t>
            </a:r>
          </a:p>
        </p:txBody>
      </p:sp>
      <p:sp>
        <p:nvSpPr>
          <p:cNvPr id="13" name="Rectangle 3"/>
          <p:cNvSpPr txBox="1">
            <a:spLocks noRot="1" noChangeArrowheads="1"/>
          </p:cNvSpPr>
          <p:nvPr/>
        </p:nvSpPr>
        <p:spPr>
          <a:xfrm>
            <a:off x="609600" y="1600200"/>
            <a:ext cx="3530600" cy="449897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2800" b="1" i="0" u="none" strike="noStrike" kern="1200" cap="none" spc="0" normalizeH="0" baseline="0" noProof="0" dirty="0" smtClean="0">
                <a:ln>
                  <a:noFill/>
                </a:ln>
                <a:solidFill>
                  <a:srgbClr val="C00000"/>
                </a:solidFill>
                <a:effectLst/>
                <a:uLnTx/>
                <a:uFillTx/>
                <a:latin typeface="+mn-lt"/>
                <a:ea typeface="+mn-ea"/>
                <a:cs typeface="+mn-cs"/>
              </a:rPr>
              <a:t>步骤二：每个网桥确定它的根端口（</a:t>
            </a:r>
            <a:r>
              <a:rPr kumimoji="0" lang="en-US" altLang="zh-CN" sz="2800" b="1" i="0" u="none" strike="noStrike" kern="1200" cap="none" spc="0" normalizeH="0" baseline="0" noProof="0" dirty="0" smtClean="0">
                <a:ln>
                  <a:noFill/>
                </a:ln>
                <a:solidFill>
                  <a:srgbClr val="C00000"/>
                </a:solidFill>
                <a:effectLst/>
                <a:uLnTx/>
                <a:uFillTx/>
                <a:latin typeface="+mn-lt"/>
                <a:ea typeface="+mn-ea"/>
                <a:cs typeface="+mn-cs"/>
              </a:rPr>
              <a:t>Root Port</a:t>
            </a:r>
            <a:r>
              <a:rPr kumimoji="0" lang="zh-CN" altLang="en-US" sz="2800" b="1" i="0" u="none" strike="noStrike" kern="1200" cap="none" spc="0" normalizeH="0" baseline="0" noProof="0" dirty="0" smtClean="0">
                <a:ln>
                  <a:noFill/>
                </a:ln>
                <a:solidFill>
                  <a:srgbClr val="C000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1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C00000"/>
              </a:buClr>
              <a:buSzTx/>
              <a:buFont typeface="Wingdings" pitchFamily="2" charset="2"/>
              <a:buChar char="n"/>
              <a:tabLst/>
              <a:defRPr/>
            </a:pP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这个端口对应于到根网桥的最小费用路径。</a:t>
            </a:r>
            <a:endParaRPr kumimoji="0" lang="en-US" altLang="zh-CN"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C00000"/>
              </a:buClr>
              <a:buSzTx/>
              <a:buFont typeface="Wingdings" pitchFamily="2" charset="2"/>
              <a:buChar char="n"/>
              <a:tabLst/>
              <a:defRPr/>
            </a:pP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随后，每个网桥会使用它的根端口来和根网桥通信。</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a:t>
            </a:r>
          </a:p>
        </p:txBody>
      </p:sp>
      <p:graphicFrame>
        <p:nvGraphicFramePr>
          <p:cNvPr id="14" name="Group 4"/>
          <p:cNvGraphicFramePr>
            <a:graphicFrameLocks noGrp="1"/>
          </p:cNvGraphicFramePr>
          <p:nvPr>
            <p:ph sz="half" idx="4294967295"/>
          </p:nvPr>
        </p:nvGraphicFramePr>
        <p:xfrm>
          <a:off x="4500563" y="1557338"/>
          <a:ext cx="4000500" cy="4541839"/>
        </p:xfrm>
        <a:graphic>
          <a:graphicData uri="http://schemas.openxmlformats.org/drawingml/2006/table">
            <a:tbl>
              <a:tblPr/>
              <a:tblGrid>
                <a:gridCol w="1138237"/>
                <a:gridCol w="1817688"/>
                <a:gridCol w="1044575"/>
              </a:tblGrid>
              <a:tr h="7921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网桥</a:t>
                      </a:r>
                      <a:endParaRPr kumimoji="0" lang="zh-CN"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根端口</a:t>
                      </a:r>
                      <a:endParaRPr kumimoji="0" lang="zh-CN"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费用</a:t>
                      </a:r>
                      <a:endParaRPr kumimoji="0" lang="zh-CN"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508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B2</a:t>
                      </a:r>
                      <a:endParaRPr kumimoji="0" lang="en-US" altLang="zh-CN"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B2</a:t>
                      </a: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sym typeface="Wingdings" pitchFamily="2" charset="2"/>
                        </a:rPr>
                        <a:t></a:t>
                      </a: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L2</a:t>
                      </a:r>
                      <a:endParaRPr kumimoji="0" lang="en-US" altLang="zh-CN"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sym typeface="Wingdings" pitchFamily="2"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6</a:t>
                      </a:r>
                      <a:endParaRPr kumimoji="0" lang="en-US" altLang="zh-CN"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493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B3</a:t>
                      </a:r>
                      <a:endParaRPr kumimoji="0" lang="en-US" altLang="zh-CN"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B3</a:t>
                      </a: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sym typeface="Wingdings" pitchFamily="2" charset="2"/>
                        </a:rPr>
                        <a:t></a:t>
                      </a: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L2</a:t>
                      </a:r>
                      <a:endParaRPr kumimoji="0" lang="en-US" altLang="zh-CN"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sym typeface="Wingdings" pitchFamily="2"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a:t>
                      </a:r>
                      <a:endParaRPr kumimoji="0" lang="en-US" altLang="zh-CN"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493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B4</a:t>
                      </a:r>
                      <a:endParaRPr kumimoji="0" lang="en-US" altLang="zh-CN"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B4</a:t>
                      </a: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sym typeface="Wingdings" pitchFamily="2" charset="2"/>
                        </a:rPr>
                        <a:t></a:t>
                      </a: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L3</a:t>
                      </a:r>
                      <a:endParaRPr kumimoji="0" lang="en-US" altLang="zh-CN"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sym typeface="Wingdings" pitchFamily="2"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8</a:t>
                      </a:r>
                      <a:endParaRPr kumimoji="0" lang="en-US" altLang="zh-CN"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508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B5</a:t>
                      </a:r>
                      <a:endParaRPr kumimoji="0" lang="en-US" altLang="zh-CN"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B5</a:t>
                      </a: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sym typeface="Wingdings" pitchFamily="2" charset="2"/>
                        </a:rPr>
                        <a:t></a:t>
                      </a: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L3</a:t>
                      </a:r>
                      <a:endParaRPr kumimoji="0" lang="en-US" altLang="zh-CN"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sym typeface="Wingdings" pitchFamily="2"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493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B6</a:t>
                      </a:r>
                      <a:endParaRPr kumimoji="0" lang="en-US" altLang="zh-CN"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B6</a:t>
                      </a: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sym typeface="Wingdings" pitchFamily="2" charset="2"/>
                        </a:rPr>
                        <a:t></a:t>
                      </a: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L1</a:t>
                      </a:r>
                      <a:endParaRPr kumimoji="0" lang="en-US" altLang="zh-CN"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sym typeface="Wingdings" pitchFamily="2"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6</a:t>
                      </a:r>
                      <a:endParaRPr kumimoji="0" lang="en-US" altLang="zh-CN" sz="2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pull dir="d"/>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2" name="Rectangle 3"/>
          <p:cNvSpPr txBox="1">
            <a:spLocks noRot="1" noChangeArrowheads="1"/>
          </p:cNvSpPr>
          <p:nvPr/>
        </p:nvSpPr>
        <p:spPr>
          <a:xfrm>
            <a:off x="609600" y="1600200"/>
            <a:ext cx="7562850" cy="4498975"/>
          </a:xfrm>
          <a:prstGeom prst="rect">
            <a:avLst/>
          </a:prstGeom>
        </p:spPr>
        <p:txBody>
          <a:bodyPr vert="horz" lIns="91440" tIns="45720" rIns="91440" bIns="45720" rtlCol="0">
            <a:normAutofit/>
          </a:bodyPr>
          <a:lstStyle/>
          <a:p>
            <a:pPr marL="363538" marR="0" lvl="0" indent="-363538" algn="l" defTabSz="914400" rtl="0" eaLnBrk="1" fontAlgn="auto" latinLnBrk="0" hangingPunct="1">
              <a:lnSpc>
                <a:spcPct val="90000"/>
              </a:lnSpc>
              <a:spcBef>
                <a:spcPct val="20000"/>
              </a:spcBef>
              <a:spcAft>
                <a:spcPts val="0"/>
              </a:spcAft>
              <a:buClrTx/>
              <a:buSzTx/>
              <a:tabLst/>
              <a:defRPr/>
            </a:pPr>
            <a:r>
              <a:rPr kumimoji="0" lang="zh-CN" altLang="en-US" sz="2800" b="1" i="0" u="none" strike="noStrike" kern="1200" cap="none" spc="0" normalizeH="0" baseline="0" noProof="0" dirty="0" smtClean="0">
                <a:ln>
                  <a:noFill/>
                </a:ln>
                <a:solidFill>
                  <a:srgbClr val="C00000"/>
                </a:solidFill>
                <a:effectLst/>
                <a:uLnTx/>
                <a:uFillTx/>
                <a:latin typeface="+mn-lt"/>
                <a:ea typeface="+mn-ea"/>
                <a:cs typeface="+mn-cs"/>
              </a:rPr>
              <a:t>步骤三：为每个局域网决定一个指定网桥</a:t>
            </a:r>
          </a:p>
          <a:p>
            <a:pPr marL="363538" marR="0" lvl="0" indent="-363538"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    </a:t>
            </a:r>
          </a:p>
          <a:p>
            <a:pPr marL="820738" lvl="1" indent="-363538">
              <a:lnSpc>
                <a:spcPct val="90000"/>
              </a:lnSpc>
              <a:spcBef>
                <a:spcPct val="20000"/>
              </a:spcBef>
              <a:buClr>
                <a:srgbClr val="C00000"/>
              </a:buClr>
              <a:buFont typeface="Wingdings" pitchFamily="2" charset="2"/>
              <a:buChar char="n"/>
            </a:pPr>
            <a:r>
              <a:rPr kumimoji="0" lang="zh-CN" altLang="en-US" sz="2800" b="1" i="0" u="none" strike="noStrike" kern="1200" cap="none" spc="0" normalizeH="0" baseline="0" noProof="0" dirty="0" smtClean="0">
                <a:ln>
                  <a:noFill/>
                </a:ln>
                <a:effectLst/>
                <a:uLnTx/>
                <a:uFillTx/>
                <a:latin typeface="+mn-lt"/>
                <a:ea typeface="+mn-ea"/>
                <a:cs typeface="+mn-cs"/>
              </a:rPr>
              <a:t>来自这个局域网的帧通过哪一个网桥转发到根网桥的费用最低。</a:t>
            </a:r>
          </a:p>
          <a:p>
            <a:pPr marL="363538" marR="0" lvl="0" indent="-363538" algn="l" defTabSz="914400" rtl="0" eaLnBrk="1" fontAlgn="auto" latinLnBrk="0" hangingPunct="1">
              <a:lnSpc>
                <a:spcPct val="90000"/>
              </a:lnSpc>
              <a:spcBef>
                <a:spcPct val="20000"/>
              </a:spcBef>
              <a:spcAft>
                <a:spcPts val="0"/>
              </a:spcAft>
              <a:buClrTx/>
              <a:buSzTx/>
              <a:buFont typeface="Wingdings" pitchFamily="2" charset="2"/>
              <a:buNone/>
              <a:tabLst/>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820738" lvl="1" indent="-363538">
              <a:lnSpc>
                <a:spcPct val="90000"/>
              </a:lnSpc>
              <a:spcBef>
                <a:spcPct val="20000"/>
              </a:spcBef>
              <a:buFont typeface="Wingdings" pitchFamily="2" charset="2"/>
              <a:buNone/>
            </a:pP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rgbClr val="000000"/>
                </a:solidFill>
                <a:effectLst/>
                <a:uLnTx/>
                <a:uFillTx/>
                <a:latin typeface="Times New Roman" pitchFamily="18" charset="0"/>
                <a:ea typeface="+mn-ea"/>
                <a:cs typeface="Times New Roman" pitchFamily="18" charset="0"/>
              </a:rPr>
              <a:t>L1 </a:t>
            </a:r>
            <a:r>
              <a:rPr kumimoji="0" lang="en-US" altLang="zh-CN" sz="2400" b="0" i="0" u="none" strike="noStrike" kern="1200" cap="none" spc="0" normalizeH="0" baseline="0" noProof="0" dirty="0" smtClean="0">
                <a:ln>
                  <a:noFill/>
                </a:ln>
                <a:solidFill>
                  <a:srgbClr val="000000"/>
                </a:solidFill>
                <a:effectLst/>
                <a:uLnTx/>
                <a:uFillTx/>
                <a:latin typeface="Times New Roman" pitchFamily="18" charset="0"/>
                <a:ea typeface="+mn-ea"/>
                <a:cs typeface="Times New Roman" pitchFamily="18" charset="0"/>
                <a:sym typeface="Wingdings" pitchFamily="2" charset="2"/>
              </a:rPr>
              <a:t>   </a:t>
            </a:r>
            <a:r>
              <a:rPr kumimoji="0" lang="en-US" altLang="zh-CN" sz="2400" b="0" i="0" u="none" strike="noStrike" kern="1200" cap="none" spc="0" normalizeH="0" baseline="0" noProof="0" dirty="0" smtClean="0">
                <a:ln>
                  <a:noFill/>
                </a:ln>
                <a:solidFill>
                  <a:srgbClr val="000000"/>
                </a:solidFill>
                <a:effectLst/>
                <a:uLnTx/>
                <a:uFillTx/>
                <a:latin typeface="Times New Roman" pitchFamily="18" charset="0"/>
                <a:ea typeface="+mn-ea"/>
                <a:cs typeface="Times New Roman" pitchFamily="18" charset="0"/>
              </a:rPr>
              <a:t>B1</a:t>
            </a:r>
            <a:endParaRPr kumimoji="0" lang="en-US" altLang="zh-CN" sz="2400" b="0" i="0" u="none" strike="noStrike" kern="1200" cap="none" spc="0" normalizeH="0" baseline="0" noProof="0" dirty="0" smtClean="0">
              <a:ln>
                <a:noFill/>
              </a:ln>
              <a:solidFill>
                <a:srgbClr val="000000"/>
              </a:solidFill>
              <a:effectLst/>
              <a:uLnTx/>
              <a:uFillTx/>
              <a:latin typeface="Times New Roman" pitchFamily="18" charset="0"/>
              <a:ea typeface="+mn-ea"/>
              <a:cs typeface="Times New Roman" pitchFamily="18" charset="0"/>
              <a:sym typeface="Wingdings" pitchFamily="2" charset="2"/>
            </a:endParaRPr>
          </a:p>
          <a:p>
            <a:pPr marL="820738" lvl="1" indent="-363538">
              <a:lnSpc>
                <a:spcPct val="90000"/>
              </a:lnSpc>
              <a:spcBef>
                <a:spcPct val="20000"/>
              </a:spcBef>
              <a:buFont typeface="Wingdings" pitchFamily="2" charset="2"/>
              <a:buNone/>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rgbClr val="000000"/>
                </a:solidFill>
                <a:effectLst/>
                <a:uLnTx/>
                <a:uFillTx/>
                <a:latin typeface="Times New Roman" pitchFamily="18" charset="0"/>
                <a:ea typeface="+mn-ea"/>
                <a:cs typeface="Times New Roman" pitchFamily="18" charset="0"/>
              </a:rPr>
              <a:t>L2 </a:t>
            </a:r>
            <a:r>
              <a:rPr kumimoji="0" lang="en-US" altLang="zh-CN" sz="2400" b="0" i="0" u="none" strike="noStrike" kern="1200" cap="none" spc="0" normalizeH="0" baseline="0" noProof="0" dirty="0" smtClean="0">
                <a:ln>
                  <a:noFill/>
                </a:ln>
                <a:solidFill>
                  <a:srgbClr val="000000"/>
                </a:solidFill>
                <a:effectLst/>
                <a:uLnTx/>
                <a:uFillTx/>
                <a:latin typeface="Times New Roman" pitchFamily="18" charset="0"/>
                <a:ea typeface="+mn-ea"/>
                <a:cs typeface="Times New Roman" pitchFamily="18" charset="0"/>
                <a:sym typeface="Wingdings" pitchFamily="2" charset="2"/>
              </a:rPr>
              <a:t>   </a:t>
            </a:r>
            <a:r>
              <a:rPr kumimoji="0" lang="en-US" altLang="zh-CN" sz="2400" b="0" i="0" u="none" strike="noStrike" kern="1200" cap="none" spc="0" normalizeH="0" baseline="0" noProof="0" dirty="0" smtClean="0">
                <a:ln>
                  <a:noFill/>
                </a:ln>
                <a:solidFill>
                  <a:srgbClr val="000000"/>
                </a:solidFill>
                <a:effectLst/>
                <a:uLnTx/>
                <a:uFillTx/>
                <a:latin typeface="Times New Roman" pitchFamily="18" charset="0"/>
                <a:ea typeface="+mn-ea"/>
                <a:cs typeface="Times New Roman" pitchFamily="18" charset="0"/>
              </a:rPr>
              <a:t>B1 </a:t>
            </a:r>
          </a:p>
          <a:p>
            <a:pPr marL="820738" lvl="1" indent="-363538">
              <a:lnSpc>
                <a:spcPct val="90000"/>
              </a:lnSpc>
              <a:spcBef>
                <a:spcPct val="20000"/>
              </a:spcBef>
              <a:buFont typeface="Wingdings" pitchFamily="2" charset="2"/>
              <a:buNone/>
            </a:pPr>
            <a:r>
              <a:rPr kumimoji="0" lang="en-US" altLang="zh-CN" sz="2400" b="0" i="0" u="none" strike="noStrike" kern="1200" cap="none" spc="0" normalizeH="0" baseline="0" noProof="0" dirty="0" smtClean="0">
                <a:ln>
                  <a:noFill/>
                </a:ln>
                <a:solidFill>
                  <a:srgbClr val="000000"/>
                </a:solidFill>
                <a:effectLst/>
                <a:uLnTx/>
                <a:uFillTx/>
                <a:latin typeface="Times New Roman" pitchFamily="18" charset="0"/>
                <a:ea typeface="+mn-ea"/>
                <a:cs typeface="Times New Roman" pitchFamily="18" charset="0"/>
              </a:rPr>
              <a:t>          L3 </a:t>
            </a:r>
            <a:r>
              <a:rPr kumimoji="0" lang="en-US" altLang="zh-CN" sz="2400" b="0" i="0" u="none" strike="noStrike" kern="1200" cap="none" spc="0" normalizeH="0" baseline="0" noProof="0" dirty="0" smtClean="0">
                <a:ln>
                  <a:noFill/>
                </a:ln>
                <a:solidFill>
                  <a:srgbClr val="000000"/>
                </a:solidFill>
                <a:effectLst/>
                <a:uLnTx/>
                <a:uFillTx/>
                <a:latin typeface="Times New Roman" pitchFamily="18" charset="0"/>
                <a:ea typeface="+mn-ea"/>
                <a:cs typeface="Times New Roman" pitchFamily="18" charset="0"/>
                <a:sym typeface="Wingdings" pitchFamily="2" charset="2"/>
              </a:rPr>
              <a:t></a:t>
            </a:r>
            <a:r>
              <a:rPr kumimoji="0" lang="en-US" altLang="zh-CN" sz="2400" b="0" i="0" u="none" strike="noStrike" kern="1200" cap="none" spc="0" normalizeH="0" baseline="0" noProof="0" dirty="0" smtClean="0">
                <a:ln>
                  <a:noFill/>
                </a:ln>
                <a:solidFill>
                  <a:srgbClr val="000000"/>
                </a:solidFill>
                <a:effectLst/>
                <a:uLnTx/>
                <a:uFillTx/>
                <a:latin typeface="Times New Roman" pitchFamily="18" charset="0"/>
                <a:ea typeface="+mn-ea"/>
                <a:cs typeface="Times New Roman" pitchFamily="18" charset="0"/>
              </a:rPr>
              <a:t>   B3</a:t>
            </a:r>
          </a:p>
          <a:p>
            <a:pPr marL="820738" lvl="1" indent="-363538">
              <a:lnSpc>
                <a:spcPct val="90000"/>
              </a:lnSpc>
              <a:spcBef>
                <a:spcPct val="20000"/>
              </a:spcBef>
              <a:buFont typeface="Wingdings" pitchFamily="2" charset="2"/>
              <a:buNone/>
            </a:pPr>
            <a:r>
              <a:rPr kumimoji="0" lang="en-US" altLang="zh-CN" sz="2400" b="0" i="0" u="none" strike="noStrike" kern="1200" cap="none" spc="0" normalizeH="0" baseline="0" noProof="0" dirty="0" smtClean="0">
                <a:ln>
                  <a:noFill/>
                </a:ln>
                <a:solidFill>
                  <a:srgbClr val="000000"/>
                </a:solidFill>
                <a:effectLst/>
                <a:uLnTx/>
                <a:uFillTx/>
                <a:latin typeface="Times New Roman" pitchFamily="18" charset="0"/>
                <a:ea typeface="+mn-ea"/>
                <a:cs typeface="Times New Roman" pitchFamily="18" charset="0"/>
              </a:rPr>
              <a:t>          L4 </a:t>
            </a:r>
            <a:r>
              <a:rPr kumimoji="0" lang="en-US" altLang="zh-CN" sz="2400" b="0" i="0" u="none" strike="noStrike" kern="1200" cap="none" spc="0" normalizeH="0" baseline="0" noProof="0" dirty="0" smtClean="0">
                <a:ln>
                  <a:noFill/>
                </a:ln>
                <a:solidFill>
                  <a:srgbClr val="000000"/>
                </a:solidFill>
                <a:effectLst/>
                <a:uLnTx/>
                <a:uFillTx/>
                <a:latin typeface="Times New Roman" pitchFamily="18" charset="0"/>
                <a:ea typeface="+mn-ea"/>
                <a:cs typeface="Times New Roman" pitchFamily="18" charset="0"/>
                <a:sym typeface="Wingdings" pitchFamily="2" charset="2"/>
              </a:rPr>
              <a:t></a:t>
            </a:r>
            <a:r>
              <a:rPr kumimoji="0" lang="en-US" altLang="zh-CN" sz="2400" b="0" i="0" u="none" strike="noStrike" kern="1200" cap="none" spc="0" normalizeH="0" baseline="0" noProof="0" dirty="0" smtClean="0">
                <a:ln>
                  <a:noFill/>
                </a:ln>
                <a:solidFill>
                  <a:srgbClr val="000000"/>
                </a:solidFill>
                <a:effectLst/>
                <a:uLnTx/>
                <a:uFillTx/>
                <a:latin typeface="Times New Roman" pitchFamily="18" charset="0"/>
                <a:ea typeface="+mn-ea"/>
                <a:cs typeface="Times New Roman" pitchFamily="18" charset="0"/>
              </a:rPr>
              <a:t>   B2</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p>
            <a:pPr marL="363538" marR="0" lvl="0" indent="-363538"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    </a:t>
            </a:r>
          </a:p>
        </p:txBody>
      </p:sp>
      <p:cxnSp>
        <p:nvCxnSpPr>
          <p:cNvPr id="13"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14" name="Rectangle 2"/>
          <p:cNvSpPr>
            <a:spLocks noGrp="1" noRot="1" noChangeArrowheads="1"/>
          </p:cNvSpPr>
          <p:nvPr>
            <p:ph type="title"/>
          </p:nvPr>
        </p:nvSpPr>
        <p:spPr>
          <a:xfrm>
            <a:off x="457200" y="548680"/>
            <a:ext cx="8229600" cy="868958"/>
          </a:xfrm>
        </p:spPr>
        <p:txBody>
          <a:bodyPr/>
          <a:lstStyle/>
          <a:p>
            <a:pPr eaLnBrk="1" hangingPunct="1"/>
            <a:r>
              <a:rPr lang="en-US" altLang="zh-CN" sz="3200" b="1" dirty="0" smtClean="0">
                <a:solidFill>
                  <a:srgbClr val="C00000"/>
                </a:solidFill>
              </a:rPr>
              <a:t>4.4.2 </a:t>
            </a:r>
            <a:r>
              <a:rPr lang="en-US" altLang="zh-CN" sz="3200" b="1" dirty="0" smtClean="0">
                <a:solidFill>
                  <a:srgbClr val="C00000"/>
                </a:solidFill>
                <a:ea typeface="黑体" pitchFamily="2" charset="-122"/>
              </a:rPr>
              <a:t> </a:t>
            </a:r>
            <a:r>
              <a:rPr lang="zh-CN" altLang="en-US" sz="3200" b="1" dirty="0" smtClean="0">
                <a:solidFill>
                  <a:srgbClr val="C00000"/>
                </a:solidFill>
                <a:ea typeface="黑体" pitchFamily="2" charset="-122"/>
              </a:rPr>
              <a:t>网桥路由算法</a:t>
            </a:r>
          </a:p>
        </p:txBody>
      </p:sp>
    </p:spTree>
  </p:cSld>
  <p:clrMapOvr>
    <a:masterClrMapping/>
  </p:clrMapOvr>
  <p:transition>
    <p:pull dir="d"/>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a:t>
            </a:fld>
            <a:endParaRPr kumimoji="0" lang="zh-CN" altLang="en-US" sz="1200" b="0" i="0" u="none" strike="noStrike" kern="1200" cap="none" spc="0" normalizeH="0" baseline="0" noProof="0" dirty="0">
              <a:ln>
                <a:noFill/>
              </a:ln>
              <a:effectLst/>
              <a:uLnTx/>
              <a:uFillTx/>
              <a:latin typeface="+mn-lt"/>
              <a:ea typeface="+mn-ea"/>
              <a:cs typeface="+mn-cs"/>
            </a:endParaRPr>
          </a:p>
        </p:txBody>
      </p:sp>
      <p:cxnSp>
        <p:nvCxnSpPr>
          <p:cNvPr id="13"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14" name="Rectangle 2"/>
          <p:cNvSpPr>
            <a:spLocks noGrp="1" noRot="1" noChangeArrowheads="1"/>
          </p:cNvSpPr>
          <p:nvPr>
            <p:ph type="title"/>
          </p:nvPr>
        </p:nvSpPr>
        <p:spPr>
          <a:xfrm>
            <a:off x="457200" y="548680"/>
            <a:ext cx="8229600" cy="868958"/>
          </a:xfrm>
        </p:spPr>
        <p:txBody>
          <a:bodyPr/>
          <a:lstStyle/>
          <a:p>
            <a:pPr eaLnBrk="1" hangingPunct="1"/>
            <a:r>
              <a:rPr lang="en-US" altLang="zh-CN" sz="3200" b="1" dirty="0" smtClean="0">
                <a:solidFill>
                  <a:srgbClr val="C00000"/>
                </a:solidFill>
              </a:rPr>
              <a:t>4.4.2 </a:t>
            </a:r>
            <a:r>
              <a:rPr lang="en-US" altLang="zh-CN" sz="3200" b="1" dirty="0" smtClean="0">
                <a:solidFill>
                  <a:srgbClr val="C00000"/>
                </a:solidFill>
                <a:ea typeface="黑体" pitchFamily="2" charset="-122"/>
              </a:rPr>
              <a:t> </a:t>
            </a:r>
            <a:r>
              <a:rPr lang="zh-CN" altLang="en-US" sz="3200" b="1" dirty="0" smtClean="0">
                <a:solidFill>
                  <a:srgbClr val="C00000"/>
                </a:solidFill>
                <a:ea typeface="黑体" pitchFamily="2" charset="-122"/>
              </a:rPr>
              <a:t>网桥路由算法</a:t>
            </a:r>
          </a:p>
        </p:txBody>
      </p:sp>
      <p:sp>
        <p:nvSpPr>
          <p:cNvPr id="15" name="Rectangle 3"/>
          <p:cNvSpPr txBox="1">
            <a:spLocks noRot="1" noChangeArrowheads="1"/>
          </p:cNvSpPr>
          <p:nvPr/>
        </p:nvSpPr>
        <p:spPr>
          <a:xfrm>
            <a:off x="395536" y="1341439"/>
            <a:ext cx="8369052" cy="863426"/>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1" i="0" u="none" strike="noStrike" kern="1200" cap="none" spc="0" normalizeH="0" baseline="0" noProof="0" dirty="0" smtClean="0">
                <a:ln>
                  <a:noFill/>
                </a:ln>
                <a:solidFill>
                  <a:srgbClr val="C00000"/>
                </a:solidFill>
                <a:effectLst/>
                <a:uLnTx/>
                <a:uFillTx/>
                <a:latin typeface="+mn-lt"/>
                <a:ea typeface="+mn-ea"/>
                <a:cs typeface="+mn-cs"/>
              </a:rPr>
              <a:t>步骤四：将局域网和它指定网桥连接起来，同时将指定网桥的根端口和对应的局域网连接起来，就组成了一个生成树。 </a:t>
            </a:r>
          </a:p>
        </p:txBody>
      </p:sp>
      <p:grpSp>
        <p:nvGrpSpPr>
          <p:cNvPr id="16" name="Group 4"/>
          <p:cNvGrpSpPr>
            <a:grpSpLocks/>
          </p:cNvGrpSpPr>
          <p:nvPr/>
        </p:nvGrpSpPr>
        <p:grpSpPr bwMode="auto">
          <a:xfrm>
            <a:off x="827088" y="2132856"/>
            <a:ext cx="7557486" cy="4320832"/>
            <a:chOff x="1705" y="7325"/>
            <a:chExt cx="6906" cy="3651"/>
          </a:xfrm>
        </p:grpSpPr>
        <p:pic>
          <p:nvPicPr>
            <p:cNvPr id="17" name="Picture 5"/>
            <p:cNvPicPr>
              <a:picLocks noChangeAspect="1" noChangeArrowheads="1"/>
            </p:cNvPicPr>
            <p:nvPr/>
          </p:nvPicPr>
          <p:blipFill>
            <a:blip r:embed="rId3" cstate="print"/>
            <a:srcRect/>
            <a:stretch>
              <a:fillRect/>
            </a:stretch>
          </p:blipFill>
          <p:spPr bwMode="auto">
            <a:xfrm>
              <a:off x="1705" y="7325"/>
              <a:ext cx="6906" cy="3651"/>
            </a:xfrm>
            <a:prstGeom prst="rect">
              <a:avLst/>
            </a:prstGeom>
            <a:noFill/>
            <a:ln w="9525">
              <a:noFill/>
              <a:miter lim="800000"/>
              <a:headEnd/>
              <a:tailEnd/>
            </a:ln>
          </p:spPr>
        </p:pic>
        <p:sp>
          <p:nvSpPr>
            <p:cNvPr id="19" name="Rectangle 7"/>
            <p:cNvSpPr>
              <a:spLocks noChangeArrowheads="1"/>
            </p:cNvSpPr>
            <p:nvPr/>
          </p:nvSpPr>
          <p:spPr bwMode="auto">
            <a:xfrm>
              <a:off x="3493" y="10137"/>
              <a:ext cx="320" cy="281"/>
            </a:xfrm>
            <a:prstGeom prst="rect">
              <a:avLst/>
            </a:prstGeom>
            <a:solidFill>
              <a:srgbClr val="FFFFFF"/>
            </a:solidFill>
            <a:ln w="9525">
              <a:noFill/>
              <a:miter lim="800000"/>
              <a:headEnd/>
              <a:tailEnd/>
            </a:ln>
          </p:spPr>
          <p:txBody>
            <a:bodyPr/>
            <a:lstStyle/>
            <a:p>
              <a:endParaRPr lang="zh-CN" altLang="en-US"/>
            </a:p>
          </p:txBody>
        </p:sp>
      </p:gr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ppt_x"/>
                                          </p:val>
                                        </p:tav>
                                        <p:tav tm="100000">
                                          <p:val>
                                            <p:strVal val="#ppt_x"/>
                                          </p:val>
                                        </p:tav>
                                      </p:tavLst>
                                    </p:anim>
                                    <p:anim calcmode="lin" valueType="num">
                                      <p:cBhvr additive="base">
                                        <p:cTn id="8"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4"/>
          <p:cNvGraphicFramePr>
            <a:graphicFrameLocks noChangeAspect="1"/>
          </p:cNvGraphicFramePr>
          <p:nvPr>
            <p:ph/>
          </p:nvPr>
        </p:nvGraphicFramePr>
        <p:xfrm>
          <a:off x="827584" y="692696"/>
          <a:ext cx="7705725" cy="4049713"/>
        </p:xfrm>
        <a:graphic>
          <a:graphicData uri="http://schemas.openxmlformats.org/presentationml/2006/ole">
            <p:oleObj spid="_x0000_s3074" name="Visio" r:id="rId3" imgW="3628034" imgH="1907134" progId="">
              <p:embed/>
            </p:oleObj>
          </a:graphicData>
        </a:graphic>
      </p:graphicFrame>
      <p:sp>
        <p:nvSpPr>
          <p:cNvPr id="27651" name="Text Box 6"/>
          <p:cNvSpPr txBox="1">
            <a:spLocks noChangeArrowheads="1"/>
          </p:cNvSpPr>
          <p:nvPr/>
        </p:nvSpPr>
        <p:spPr bwMode="auto">
          <a:xfrm>
            <a:off x="683568" y="4797152"/>
            <a:ext cx="8063681" cy="1569660"/>
          </a:xfrm>
          <a:prstGeom prst="rect">
            <a:avLst/>
          </a:prstGeom>
          <a:noFill/>
          <a:ln w="9525">
            <a:noFill/>
            <a:miter lim="800000"/>
            <a:headEnd/>
            <a:tailEnd/>
          </a:ln>
          <a:effectLst/>
        </p:spPr>
        <p:txBody>
          <a:bodyPr wrap="square">
            <a:spAutoFit/>
          </a:bodyPr>
          <a:lstStyle/>
          <a:p>
            <a:r>
              <a:rPr kumimoji="1" lang="zh-CN" altLang="en-US" sz="2400" b="1" dirty="0">
                <a:solidFill>
                  <a:srgbClr val="000000"/>
                </a:solidFill>
                <a:latin typeface="宋体" pitchFamily="2" charset="-122"/>
              </a:rPr>
              <a:t>在每个交换机上启动</a:t>
            </a:r>
            <a:r>
              <a:rPr kumimoji="1" lang="en-US" altLang="zh-CN" sz="2400" b="1" dirty="0">
                <a:solidFill>
                  <a:srgbClr val="000000"/>
                </a:solidFill>
                <a:latin typeface="宋体" pitchFamily="2" charset="-122"/>
              </a:rPr>
              <a:t>STP</a:t>
            </a:r>
            <a:r>
              <a:rPr kumimoji="1" lang="zh-CN" altLang="en-US" sz="2400" b="1" dirty="0">
                <a:solidFill>
                  <a:srgbClr val="000000"/>
                </a:solidFill>
                <a:latin typeface="宋体" pitchFamily="2" charset="-122"/>
              </a:rPr>
              <a:t>协议</a:t>
            </a:r>
            <a:r>
              <a:rPr kumimoji="1" lang="zh-CN" altLang="en-US" sz="2400" b="1" dirty="0" smtClean="0">
                <a:solidFill>
                  <a:srgbClr val="000000"/>
                </a:solidFill>
                <a:latin typeface="宋体" pitchFamily="2" charset="-122"/>
              </a:rPr>
              <a:t>：</a:t>
            </a:r>
            <a:r>
              <a:rPr kumimoji="1" lang="en-US" altLang="zh-CN" sz="2400" b="1" dirty="0" smtClean="0">
                <a:solidFill>
                  <a:srgbClr val="000000"/>
                </a:solidFill>
                <a:latin typeface="宋体" pitchFamily="2" charset="-122"/>
              </a:rPr>
              <a:t>[</a:t>
            </a:r>
            <a:r>
              <a:rPr kumimoji="1" lang="en-US" altLang="zh-CN" sz="2400" b="1" dirty="0">
                <a:solidFill>
                  <a:srgbClr val="000000"/>
                </a:solidFill>
                <a:latin typeface="宋体" pitchFamily="2" charset="-122"/>
              </a:rPr>
              <a:t>Switch-A]</a:t>
            </a:r>
            <a:r>
              <a:rPr kumimoji="1" lang="en-US" altLang="zh-CN" sz="2400" b="1" dirty="0" err="1">
                <a:solidFill>
                  <a:srgbClr val="000000"/>
                </a:solidFill>
                <a:latin typeface="宋体" pitchFamily="2" charset="-122"/>
              </a:rPr>
              <a:t>stp</a:t>
            </a:r>
            <a:r>
              <a:rPr kumimoji="1" lang="en-US" altLang="zh-CN" sz="2400" b="1" dirty="0">
                <a:solidFill>
                  <a:srgbClr val="000000"/>
                </a:solidFill>
                <a:latin typeface="宋体" pitchFamily="2" charset="-122"/>
              </a:rPr>
              <a:t> </a:t>
            </a:r>
            <a:r>
              <a:rPr kumimoji="1" lang="en-US" altLang="zh-CN" sz="2400" b="1" dirty="0" smtClean="0">
                <a:solidFill>
                  <a:srgbClr val="000000"/>
                </a:solidFill>
                <a:latin typeface="宋体" pitchFamily="2" charset="-122"/>
              </a:rPr>
              <a:t>enable</a:t>
            </a:r>
          </a:p>
          <a:p>
            <a:r>
              <a:rPr lang="en-US" altLang="zh-CN" sz="2400" b="1" dirty="0" smtClean="0"/>
              <a:t>STP</a:t>
            </a:r>
            <a:r>
              <a:rPr lang="zh-CN" altLang="en-US" sz="2400" b="1" dirty="0" smtClean="0"/>
              <a:t>的全称是</a:t>
            </a:r>
            <a:r>
              <a:rPr lang="en-US" altLang="zh-CN" sz="2400" b="1" dirty="0" smtClean="0"/>
              <a:t>spanning-tree </a:t>
            </a:r>
            <a:r>
              <a:rPr lang="en-US" altLang="zh-CN" sz="2400" b="1" dirty="0" err="1" smtClean="0"/>
              <a:t>protocol,STP</a:t>
            </a:r>
            <a:r>
              <a:rPr lang="zh-CN" altLang="en-US" sz="2400" b="1" dirty="0" smtClean="0"/>
              <a:t>协议是一个二层的链路管理协议，是生成树协议。它在提供链路冗余的同时防止网络产生环路。</a:t>
            </a:r>
            <a:endParaRPr kumimoji="1" lang="en-US" altLang="zh-CN" sz="2400" b="1" dirty="0">
              <a:solidFill>
                <a:srgbClr val="000000"/>
              </a:solidFill>
              <a:latin typeface="宋体" pitchFamily="2" charset="-122"/>
            </a:endParaRPr>
          </a:p>
        </p:txBody>
      </p:sp>
      <p:pic>
        <p:nvPicPr>
          <p:cNvPr id="4"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113</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Rot="1" noChangeArrowheads="1"/>
          </p:cNvSpPr>
          <p:nvPr>
            <p:ph type="body" idx="1"/>
          </p:nvPr>
        </p:nvSpPr>
        <p:spPr>
          <a:xfrm>
            <a:off x="323850" y="1412875"/>
            <a:ext cx="8540750" cy="1800101"/>
          </a:xfrm>
        </p:spPr>
        <p:txBody>
          <a:bodyPr>
            <a:normAutofit/>
          </a:bodyPr>
          <a:lstStyle/>
          <a:p>
            <a:pPr eaLnBrk="1" hangingPunct="1">
              <a:buNone/>
            </a:pPr>
            <a:r>
              <a:rPr lang="zh-CN" altLang="zh-CN" sz="2800" b="1" dirty="0" smtClean="0">
                <a:solidFill>
                  <a:srgbClr val="C00000"/>
                </a:solidFill>
              </a:rPr>
              <a:t>③</a:t>
            </a:r>
            <a:r>
              <a:rPr lang="zh-CN" altLang="en-US" sz="2800" b="1" dirty="0" smtClean="0">
                <a:solidFill>
                  <a:srgbClr val="C00000"/>
                </a:solidFill>
              </a:rPr>
              <a:t>源路由网桥</a:t>
            </a:r>
            <a:r>
              <a:rPr lang="en-US" altLang="zh-CN" sz="2800" b="1" dirty="0" smtClean="0">
                <a:solidFill>
                  <a:srgbClr val="C00000"/>
                </a:solidFill>
              </a:rPr>
              <a:t>:</a:t>
            </a:r>
          </a:p>
          <a:p>
            <a:pPr lvl="1">
              <a:buClr>
                <a:srgbClr val="C00000"/>
              </a:buClr>
              <a:buFont typeface="Wingdings" pitchFamily="2" charset="2"/>
              <a:buChar char="n"/>
            </a:pPr>
            <a:r>
              <a:rPr lang="zh-CN" altLang="en-US" sz="2400" b="1" dirty="0" smtClean="0">
                <a:solidFill>
                  <a:srgbClr val="000000"/>
                </a:solidFill>
                <a:latin typeface="宋体" pitchFamily="2" charset="-122"/>
              </a:rPr>
              <a:t>由发送帧的源站点决定转发路由，而不是由网桥来决定。</a:t>
            </a:r>
            <a:endParaRPr lang="en-US" altLang="zh-CN" sz="2400" b="1" dirty="0" smtClean="0">
              <a:solidFill>
                <a:srgbClr val="000000"/>
              </a:solidFill>
              <a:latin typeface="宋体" pitchFamily="2" charset="-122"/>
            </a:endParaRPr>
          </a:p>
          <a:p>
            <a:pPr lvl="1">
              <a:buClr>
                <a:srgbClr val="C00000"/>
              </a:buClr>
              <a:buFont typeface="Wingdings" pitchFamily="2" charset="2"/>
              <a:buChar char="n"/>
            </a:pPr>
            <a:r>
              <a:rPr lang="zh-CN" altLang="en-US" sz="2400" b="1" dirty="0" smtClean="0">
                <a:solidFill>
                  <a:srgbClr val="000000"/>
                </a:solidFill>
                <a:latin typeface="宋体" pitchFamily="2" charset="-122"/>
              </a:rPr>
              <a:t>路由存储在帧中</a:t>
            </a:r>
            <a:r>
              <a:rPr lang="en-US" altLang="zh-CN" sz="2400" b="1" dirty="0" smtClean="0">
                <a:solidFill>
                  <a:srgbClr val="000000"/>
                </a:solidFill>
                <a:latin typeface="宋体" pitchFamily="2" charset="-122"/>
              </a:rPr>
              <a:t>,</a:t>
            </a:r>
            <a:r>
              <a:rPr lang="zh-CN" altLang="en-US" sz="2400" b="1" dirty="0" smtClean="0">
                <a:solidFill>
                  <a:srgbClr val="000000"/>
                </a:solidFill>
                <a:latin typeface="宋体" pitchFamily="2" charset="-122"/>
              </a:rPr>
              <a:t> 由路由指示（</a:t>
            </a:r>
            <a:r>
              <a:rPr lang="en-US" altLang="zh-CN" sz="2400" b="1" dirty="0" smtClean="0">
                <a:solidFill>
                  <a:srgbClr val="000000"/>
                </a:solidFill>
                <a:latin typeface="宋体" pitchFamily="2" charset="-122"/>
              </a:rPr>
              <a:t>Route Designator</a:t>
            </a:r>
            <a:r>
              <a:rPr lang="zh-CN" altLang="en-US" sz="2400" b="1" dirty="0" smtClean="0">
                <a:solidFill>
                  <a:srgbClr val="000000"/>
                </a:solidFill>
                <a:latin typeface="宋体" pitchFamily="2" charset="-122"/>
              </a:rPr>
              <a:t>）序列组成，每个路由指示由一个局域网和一个网桥</a:t>
            </a:r>
            <a:r>
              <a:rPr lang="en-US" altLang="zh-CN" sz="2400" b="1" dirty="0" smtClean="0">
                <a:solidFill>
                  <a:srgbClr val="000000"/>
                </a:solidFill>
                <a:latin typeface="宋体" pitchFamily="2" charset="-122"/>
              </a:rPr>
              <a:t>ID</a:t>
            </a:r>
            <a:r>
              <a:rPr lang="zh-CN" altLang="en-US" sz="2400" b="1" dirty="0" smtClean="0">
                <a:solidFill>
                  <a:srgbClr val="000000"/>
                </a:solidFill>
                <a:latin typeface="宋体" pitchFamily="2" charset="-122"/>
              </a:rPr>
              <a:t>组成</a:t>
            </a:r>
            <a:r>
              <a:rPr lang="en-US" altLang="zh-CN" sz="2400" b="1" dirty="0" smtClean="0">
                <a:solidFill>
                  <a:srgbClr val="000000"/>
                </a:solidFill>
                <a:latin typeface="宋体" pitchFamily="2" charset="-122"/>
              </a:rPr>
              <a:t>.</a:t>
            </a:r>
            <a:r>
              <a:rPr lang="en-US" altLang="zh-CN" sz="2400" b="1" dirty="0" smtClean="0">
                <a:latin typeface="宋体" pitchFamily="2" charset="-122"/>
              </a:rPr>
              <a:t> </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114</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548680"/>
            <a:ext cx="8229600" cy="868958"/>
          </a:xfrm>
        </p:spPr>
        <p:txBody>
          <a:bodyPr/>
          <a:lstStyle/>
          <a:p>
            <a:pPr eaLnBrk="1" hangingPunct="1"/>
            <a:r>
              <a:rPr lang="en-US" altLang="zh-CN" sz="3200" b="1" dirty="0" smtClean="0">
                <a:solidFill>
                  <a:srgbClr val="C00000"/>
                </a:solidFill>
              </a:rPr>
              <a:t>4.4.2 </a:t>
            </a:r>
            <a:r>
              <a:rPr lang="en-US" altLang="zh-CN" sz="3200" b="1" dirty="0" smtClean="0">
                <a:solidFill>
                  <a:srgbClr val="C00000"/>
                </a:solidFill>
                <a:ea typeface="黑体" pitchFamily="2" charset="-122"/>
              </a:rPr>
              <a:t> </a:t>
            </a:r>
            <a:r>
              <a:rPr lang="zh-CN" altLang="en-US" sz="3200" b="1" dirty="0" smtClean="0">
                <a:solidFill>
                  <a:srgbClr val="C00000"/>
                </a:solidFill>
                <a:ea typeface="黑体" pitchFamily="2" charset="-122"/>
              </a:rPr>
              <a:t>网桥路由算法</a:t>
            </a:r>
          </a:p>
        </p:txBody>
      </p:sp>
      <p:pic>
        <p:nvPicPr>
          <p:cNvPr id="12" name="Picture 4"/>
          <p:cNvPicPr>
            <a:picLocks noChangeAspect="1" noChangeArrowheads="1"/>
          </p:cNvPicPr>
          <p:nvPr/>
        </p:nvPicPr>
        <p:blipFill>
          <a:blip r:embed="rId3" cstate="print"/>
          <a:srcRect/>
          <a:stretch>
            <a:fillRect/>
          </a:stretch>
        </p:blipFill>
        <p:spPr>
          <a:xfrm>
            <a:off x="611560" y="3356992"/>
            <a:ext cx="7777162" cy="3024187"/>
          </a:xfrm>
          <a:prstGeom prst="rect">
            <a:avLst/>
          </a:prstGeom>
          <a:noFill/>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0" fill="hold"/>
                                        <p:tgtEl>
                                          <p:spTgt spid="12"/>
                                        </p:tgtEl>
                                        <p:attrNameLst>
                                          <p:attrName>ppt_x</p:attrName>
                                        </p:attrNameLst>
                                      </p:cBhvr>
                                      <p:tavLst>
                                        <p:tav tm="0">
                                          <p:val>
                                            <p:strVal val="#ppt_x"/>
                                          </p:val>
                                        </p:tav>
                                        <p:tav tm="100000">
                                          <p:val>
                                            <p:strVal val="#ppt_x"/>
                                          </p:val>
                                        </p:tav>
                                      </p:tavLst>
                                    </p:anim>
                                    <p:anim calcmode="lin" valueType="num">
                                      <p:cBhvr additive="base">
                                        <p:cTn id="8" dur="20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Rot="1" noChangeArrowheads="1"/>
          </p:cNvSpPr>
          <p:nvPr>
            <p:ph type="body" idx="1"/>
          </p:nvPr>
        </p:nvSpPr>
        <p:spPr>
          <a:xfrm>
            <a:off x="323850" y="1412775"/>
            <a:ext cx="8424863" cy="4967387"/>
          </a:xfrm>
        </p:spPr>
        <p:txBody>
          <a:bodyPr>
            <a:normAutofit/>
          </a:bodyPr>
          <a:lstStyle/>
          <a:p>
            <a:pPr eaLnBrk="1" hangingPunct="1">
              <a:buClr>
                <a:srgbClr val="C00000"/>
              </a:buClr>
              <a:buFont typeface="Wingdings" pitchFamily="2" charset="2"/>
              <a:buChar char="n"/>
            </a:pPr>
            <a:r>
              <a:rPr lang="zh-CN" altLang="en-US" sz="2800" b="1" dirty="0" smtClean="0">
                <a:solidFill>
                  <a:srgbClr val="000000"/>
                </a:solidFill>
                <a:latin typeface="宋体" pitchFamily="2" charset="-122"/>
              </a:rPr>
              <a:t>当一个网桥看见一个帧时，它就确定是否有一个路由指示，若有，该路由指示包含该网桥的</a:t>
            </a:r>
            <a:r>
              <a:rPr lang="en-US" altLang="zh-CN" sz="2800" b="1" dirty="0" smtClean="0">
                <a:solidFill>
                  <a:srgbClr val="000000"/>
                </a:solidFill>
                <a:latin typeface="宋体" pitchFamily="2" charset="-122"/>
              </a:rPr>
              <a:t>ID</a:t>
            </a:r>
            <a:r>
              <a:rPr lang="zh-CN" altLang="en-US" sz="2800" b="1" dirty="0" smtClean="0">
                <a:solidFill>
                  <a:srgbClr val="000000"/>
                </a:solidFill>
                <a:latin typeface="宋体" pitchFamily="2" charset="-122"/>
              </a:rPr>
              <a:t>和传输该帧的局域网的</a:t>
            </a:r>
            <a:r>
              <a:rPr lang="en-US" altLang="zh-CN" sz="2800" b="1" dirty="0" smtClean="0">
                <a:solidFill>
                  <a:srgbClr val="000000"/>
                </a:solidFill>
                <a:latin typeface="宋体" pitchFamily="2" charset="-122"/>
              </a:rPr>
              <a:t>ID</a:t>
            </a:r>
            <a:r>
              <a:rPr lang="zh-CN" altLang="en-US" sz="2800" b="1" dirty="0" smtClean="0">
                <a:solidFill>
                  <a:srgbClr val="000000"/>
                </a:solidFill>
                <a:latin typeface="宋体" pitchFamily="2" charset="-122"/>
              </a:rPr>
              <a:t>，网桥接收该帧并将它转发到下一个路由指示指定的局域网上。</a:t>
            </a:r>
            <a:endParaRPr lang="en-US" altLang="zh-CN" sz="2800" b="1" dirty="0" smtClean="0">
              <a:solidFill>
                <a:srgbClr val="000000"/>
              </a:solidFill>
              <a:latin typeface="宋体" pitchFamily="2" charset="-122"/>
            </a:endParaRPr>
          </a:p>
          <a:p>
            <a:pPr eaLnBrk="1" hangingPunct="1">
              <a:buClr>
                <a:srgbClr val="C00000"/>
              </a:buClr>
              <a:buFont typeface="Wingdings" pitchFamily="2" charset="2"/>
              <a:buChar char="n"/>
            </a:pPr>
            <a:endParaRPr lang="zh-CN" altLang="en-US" sz="2800" b="1" dirty="0" smtClean="0">
              <a:solidFill>
                <a:srgbClr val="000000"/>
              </a:solidFill>
              <a:latin typeface="宋体" pitchFamily="2" charset="-122"/>
            </a:endParaRPr>
          </a:p>
          <a:p>
            <a:pPr eaLnBrk="1" hangingPunct="1">
              <a:buClr>
                <a:srgbClr val="C00000"/>
              </a:buClr>
              <a:buFont typeface="Wingdings" pitchFamily="2" charset="2"/>
              <a:buChar char="n"/>
            </a:pPr>
            <a:r>
              <a:rPr lang="zh-CN" altLang="en-US" sz="2800" b="1" dirty="0" smtClean="0">
                <a:solidFill>
                  <a:srgbClr val="000000"/>
                </a:solidFill>
                <a:latin typeface="宋体" pitchFamily="2" charset="-122"/>
              </a:rPr>
              <a:t>例如</a:t>
            </a:r>
            <a:r>
              <a:rPr lang="en-US" altLang="zh-CN" sz="2800" b="1" dirty="0" smtClean="0">
                <a:solidFill>
                  <a:srgbClr val="000000"/>
                </a:solidFill>
                <a:latin typeface="宋体" pitchFamily="2" charset="-122"/>
              </a:rPr>
              <a:t>:</a:t>
            </a:r>
            <a:r>
              <a:rPr lang="zh-CN" altLang="en-US" sz="2800" b="1" dirty="0" smtClean="0">
                <a:solidFill>
                  <a:srgbClr val="000000"/>
                </a:solidFill>
                <a:latin typeface="宋体" pitchFamily="2" charset="-122"/>
              </a:rPr>
              <a:t>假定</a:t>
            </a:r>
            <a:r>
              <a:rPr lang="en-US" altLang="zh-CN" sz="2800" b="1" dirty="0" smtClean="0">
                <a:solidFill>
                  <a:srgbClr val="000000"/>
                </a:solidFill>
                <a:latin typeface="宋体" pitchFamily="2" charset="-122"/>
              </a:rPr>
              <a:t>A</a:t>
            </a:r>
            <a:r>
              <a:rPr lang="zh-CN" altLang="en-US" sz="2800" b="1" dirty="0" smtClean="0">
                <a:solidFill>
                  <a:srgbClr val="000000"/>
                </a:solidFill>
                <a:latin typeface="宋体" pitchFamily="2" charset="-122"/>
              </a:rPr>
              <a:t>发送一个帧给</a:t>
            </a:r>
            <a:r>
              <a:rPr lang="en-US" altLang="zh-CN" sz="2800" b="1" dirty="0" smtClean="0">
                <a:solidFill>
                  <a:srgbClr val="000000"/>
                </a:solidFill>
                <a:latin typeface="宋体" pitchFamily="2" charset="-122"/>
              </a:rPr>
              <a:t>B</a:t>
            </a:r>
            <a:r>
              <a:rPr lang="zh-CN" altLang="en-US" sz="2800" b="1" dirty="0" smtClean="0">
                <a:solidFill>
                  <a:srgbClr val="000000"/>
                </a:solidFill>
                <a:latin typeface="宋体" pitchFamily="2" charset="-122"/>
              </a:rPr>
              <a:t>，并指定一个路由为</a:t>
            </a:r>
            <a:r>
              <a:rPr lang="en-US" altLang="zh-CN" sz="2800" b="1" dirty="0" smtClean="0">
                <a:solidFill>
                  <a:srgbClr val="000000"/>
                </a:solidFill>
                <a:latin typeface="宋体" pitchFamily="2" charset="-122"/>
              </a:rPr>
              <a:t>L1:B5</a:t>
            </a:r>
            <a:r>
              <a:rPr lang="en-US" altLang="zh-CN" sz="2800" b="1" dirty="0" smtClean="0">
                <a:solidFill>
                  <a:srgbClr val="000000"/>
                </a:solidFill>
                <a:latin typeface="宋体" pitchFamily="2" charset="-122"/>
                <a:sym typeface="Wingdings" pitchFamily="2" charset="2"/>
              </a:rPr>
              <a:t></a:t>
            </a:r>
            <a:r>
              <a:rPr lang="en-US" altLang="zh-CN" sz="2800" b="1" dirty="0" smtClean="0">
                <a:solidFill>
                  <a:srgbClr val="000000"/>
                </a:solidFill>
                <a:latin typeface="宋体" pitchFamily="2" charset="-122"/>
              </a:rPr>
              <a:t>L3:B4</a:t>
            </a:r>
            <a:r>
              <a:rPr lang="en-US" altLang="zh-CN" sz="2800" b="1" dirty="0" smtClean="0">
                <a:solidFill>
                  <a:srgbClr val="000000"/>
                </a:solidFill>
                <a:latin typeface="宋体" pitchFamily="2" charset="-122"/>
                <a:sym typeface="Wingdings" pitchFamily="2" charset="2"/>
              </a:rPr>
              <a:t></a:t>
            </a:r>
            <a:r>
              <a:rPr lang="en-US" altLang="zh-CN" sz="2800" b="1" dirty="0" smtClean="0">
                <a:solidFill>
                  <a:srgbClr val="000000"/>
                </a:solidFill>
                <a:latin typeface="宋体" pitchFamily="2" charset="-122"/>
              </a:rPr>
              <a:t>L4</a:t>
            </a:r>
            <a:r>
              <a:rPr lang="zh-CN" altLang="en-US" sz="2800" b="1" dirty="0" smtClean="0">
                <a:solidFill>
                  <a:srgbClr val="000000"/>
                </a:solidFill>
                <a:latin typeface="宋体" pitchFamily="2" charset="-122"/>
              </a:rPr>
              <a:t>。连接到</a:t>
            </a:r>
            <a:r>
              <a:rPr lang="en-US" altLang="zh-CN" sz="2800" b="1" dirty="0" smtClean="0">
                <a:solidFill>
                  <a:srgbClr val="000000"/>
                </a:solidFill>
                <a:latin typeface="宋体" pitchFamily="2" charset="-122"/>
              </a:rPr>
              <a:t>L1</a:t>
            </a:r>
            <a:r>
              <a:rPr lang="zh-CN" altLang="en-US" sz="2800" b="1" dirty="0" smtClean="0">
                <a:solidFill>
                  <a:srgbClr val="000000"/>
                </a:solidFill>
                <a:latin typeface="宋体" pitchFamily="2" charset="-122"/>
              </a:rPr>
              <a:t>的两个网桥</a:t>
            </a:r>
            <a:r>
              <a:rPr lang="en-US" altLang="zh-CN" sz="2800" b="1" dirty="0" smtClean="0">
                <a:solidFill>
                  <a:srgbClr val="000000"/>
                </a:solidFill>
                <a:latin typeface="宋体" pitchFamily="2" charset="-122"/>
              </a:rPr>
              <a:t>B5</a:t>
            </a:r>
            <a:r>
              <a:rPr lang="zh-CN" altLang="en-US" sz="2800" b="1" dirty="0" smtClean="0">
                <a:solidFill>
                  <a:srgbClr val="000000"/>
                </a:solidFill>
                <a:latin typeface="宋体" pitchFamily="2" charset="-122"/>
              </a:rPr>
              <a:t>和</a:t>
            </a:r>
            <a:r>
              <a:rPr lang="en-US" altLang="zh-CN" sz="2800" b="1" dirty="0" smtClean="0">
                <a:solidFill>
                  <a:srgbClr val="000000"/>
                </a:solidFill>
                <a:latin typeface="宋体" pitchFamily="2" charset="-122"/>
              </a:rPr>
              <a:t>B6</a:t>
            </a:r>
            <a:r>
              <a:rPr lang="zh-CN" altLang="en-US" sz="2800" b="1" dirty="0" smtClean="0">
                <a:solidFill>
                  <a:srgbClr val="000000"/>
                </a:solidFill>
                <a:latin typeface="宋体" pitchFamily="2" charset="-122"/>
              </a:rPr>
              <a:t>都见到了这个帧，但是在路由指示序列中，</a:t>
            </a:r>
            <a:r>
              <a:rPr lang="en-US" altLang="zh-CN" sz="2800" b="1" dirty="0" smtClean="0">
                <a:solidFill>
                  <a:srgbClr val="000000"/>
                </a:solidFill>
                <a:latin typeface="宋体" pitchFamily="2" charset="-122"/>
              </a:rPr>
              <a:t>B5</a:t>
            </a:r>
            <a:r>
              <a:rPr lang="zh-CN" altLang="en-US" sz="2800" b="1" dirty="0" smtClean="0">
                <a:solidFill>
                  <a:srgbClr val="000000"/>
                </a:solidFill>
                <a:latin typeface="宋体" pitchFamily="2" charset="-122"/>
              </a:rPr>
              <a:t>跟随着</a:t>
            </a:r>
            <a:r>
              <a:rPr lang="en-US" altLang="zh-CN" sz="2800" b="1" dirty="0" smtClean="0">
                <a:solidFill>
                  <a:srgbClr val="000000"/>
                </a:solidFill>
                <a:latin typeface="宋体" pitchFamily="2" charset="-122"/>
              </a:rPr>
              <a:t>L1</a:t>
            </a:r>
            <a:r>
              <a:rPr lang="zh-CN" altLang="en-US" sz="2800" b="1" dirty="0" smtClean="0">
                <a:solidFill>
                  <a:srgbClr val="000000"/>
                </a:solidFill>
                <a:latin typeface="宋体" pitchFamily="2" charset="-122"/>
              </a:rPr>
              <a:t>，所以只有</a:t>
            </a:r>
            <a:r>
              <a:rPr lang="en-US" altLang="zh-CN" sz="2800" b="1" dirty="0" smtClean="0">
                <a:solidFill>
                  <a:srgbClr val="000000"/>
                </a:solidFill>
                <a:latin typeface="宋体" pitchFamily="2" charset="-122"/>
              </a:rPr>
              <a:t>B5</a:t>
            </a:r>
            <a:r>
              <a:rPr lang="zh-CN" altLang="en-US" sz="2800" b="1" dirty="0" smtClean="0">
                <a:solidFill>
                  <a:srgbClr val="000000"/>
                </a:solidFill>
                <a:latin typeface="宋体" pitchFamily="2" charset="-122"/>
              </a:rPr>
              <a:t>接收这个帧，然后</a:t>
            </a:r>
            <a:r>
              <a:rPr lang="en-US" altLang="zh-CN" sz="2800" b="1" dirty="0" smtClean="0">
                <a:solidFill>
                  <a:srgbClr val="000000"/>
                </a:solidFill>
                <a:latin typeface="宋体" pitchFamily="2" charset="-122"/>
              </a:rPr>
              <a:t>B5</a:t>
            </a:r>
            <a:r>
              <a:rPr lang="zh-CN" altLang="en-US" sz="2800" b="1" dirty="0" smtClean="0">
                <a:solidFill>
                  <a:srgbClr val="000000"/>
                </a:solidFill>
                <a:latin typeface="宋体" pitchFamily="2" charset="-122"/>
              </a:rPr>
              <a:t>将这个帧转发给</a:t>
            </a:r>
            <a:r>
              <a:rPr lang="en-US" altLang="zh-CN" sz="2800" b="1" dirty="0" smtClean="0">
                <a:solidFill>
                  <a:srgbClr val="000000"/>
                </a:solidFill>
                <a:latin typeface="宋体" pitchFamily="2" charset="-122"/>
              </a:rPr>
              <a:t>L3</a:t>
            </a:r>
            <a:r>
              <a:rPr lang="zh-CN" altLang="en-US" sz="2800" b="1" dirty="0" smtClean="0">
                <a:solidFill>
                  <a:srgbClr val="000000"/>
                </a:solidFill>
                <a:latin typeface="宋体" pitchFamily="2" charset="-122"/>
              </a:rPr>
              <a:t>。</a:t>
            </a:r>
            <a:r>
              <a:rPr lang="zh-CN" altLang="en-US" sz="2800" dirty="0" smtClean="0">
                <a:solidFill>
                  <a:srgbClr val="000000"/>
                </a:solidFill>
              </a:rPr>
              <a:t> </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115</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548680"/>
            <a:ext cx="8229600" cy="868958"/>
          </a:xfrm>
        </p:spPr>
        <p:txBody>
          <a:bodyPr/>
          <a:lstStyle/>
          <a:p>
            <a:pPr eaLnBrk="1" hangingPunct="1"/>
            <a:r>
              <a:rPr lang="en-US" altLang="zh-CN" sz="3200" b="1" dirty="0" smtClean="0">
                <a:solidFill>
                  <a:srgbClr val="C00000"/>
                </a:solidFill>
              </a:rPr>
              <a:t>4.4.2 </a:t>
            </a:r>
            <a:r>
              <a:rPr lang="en-US" altLang="zh-CN" sz="3200" b="1" dirty="0" smtClean="0">
                <a:solidFill>
                  <a:srgbClr val="C00000"/>
                </a:solidFill>
                <a:ea typeface="黑体" pitchFamily="2" charset="-122"/>
              </a:rPr>
              <a:t> </a:t>
            </a:r>
            <a:r>
              <a:rPr lang="zh-CN" altLang="en-US" sz="3200" b="1" dirty="0" smtClean="0">
                <a:solidFill>
                  <a:srgbClr val="C00000"/>
                </a:solidFill>
                <a:ea typeface="黑体" pitchFamily="2" charset="-122"/>
              </a:rPr>
              <a:t>网桥路由算法</a:t>
            </a:r>
          </a:p>
        </p:txBody>
      </p:sp>
    </p:spTree>
  </p:cSld>
  <p:clrMapOvr>
    <a:masterClrMapping/>
  </p:clrMapOvr>
  <p:transition>
    <p:pull dir="d"/>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457200" y="620688"/>
            <a:ext cx="8229600" cy="796950"/>
          </a:xfrm>
        </p:spPr>
        <p:txBody>
          <a:bodyPr/>
          <a:lstStyle/>
          <a:p>
            <a:pPr eaLnBrk="1" hangingPunct="1"/>
            <a:r>
              <a:rPr lang="en-US" altLang="zh-CN" sz="3200" b="1" dirty="0" smtClean="0">
                <a:solidFill>
                  <a:srgbClr val="C00000"/>
                </a:solidFill>
              </a:rPr>
              <a:t>4.4.3 </a:t>
            </a:r>
            <a:r>
              <a:rPr lang="en-US" altLang="zh-CN" sz="3200" b="1" dirty="0" smtClean="0">
                <a:solidFill>
                  <a:srgbClr val="C00000"/>
                </a:solidFill>
                <a:ea typeface="黑体" pitchFamily="2" charset="-122"/>
              </a:rPr>
              <a:t> </a:t>
            </a:r>
            <a:r>
              <a:rPr lang="zh-CN" altLang="en-US" sz="3200" b="1" dirty="0" smtClean="0">
                <a:solidFill>
                  <a:srgbClr val="C00000"/>
                </a:solidFill>
                <a:ea typeface="黑体" pitchFamily="2" charset="-122"/>
              </a:rPr>
              <a:t>第二层交换机</a:t>
            </a:r>
          </a:p>
        </p:txBody>
      </p:sp>
      <p:sp>
        <p:nvSpPr>
          <p:cNvPr id="31747" name="Rectangle 3"/>
          <p:cNvSpPr>
            <a:spLocks noGrp="1" noRot="1" noChangeArrowheads="1"/>
          </p:cNvSpPr>
          <p:nvPr>
            <p:ph type="body" idx="1"/>
          </p:nvPr>
        </p:nvSpPr>
        <p:spPr/>
        <p:txBody>
          <a:bodyPr/>
          <a:lstStyle/>
          <a:p>
            <a:pPr eaLnBrk="1" hangingPunct="1">
              <a:buClr>
                <a:srgbClr val="C00000"/>
              </a:buClr>
              <a:buFont typeface="Wingdings" pitchFamily="2" charset="2"/>
              <a:buChar char="n"/>
            </a:pPr>
            <a:r>
              <a:rPr lang="zh-CN" altLang="en-US" sz="2800" b="1" dirty="0" smtClean="0">
                <a:solidFill>
                  <a:srgbClr val="000000"/>
                </a:solidFill>
              </a:rPr>
              <a:t>交换机从某一节点收到一个以太网帧后，立即在其内存中的地址表（端口号－</a:t>
            </a:r>
            <a:r>
              <a:rPr lang="en-US" altLang="zh-CN" sz="2800" b="1" dirty="0" smtClean="0">
                <a:solidFill>
                  <a:srgbClr val="000000"/>
                </a:solidFill>
              </a:rPr>
              <a:t>MAC</a:t>
            </a:r>
            <a:r>
              <a:rPr lang="zh-CN" altLang="en-US" sz="2800" b="1" dirty="0" smtClean="0">
                <a:solidFill>
                  <a:srgbClr val="000000"/>
                </a:solidFill>
              </a:rPr>
              <a:t>地址）进行查找，以确认该目的</a:t>
            </a:r>
            <a:r>
              <a:rPr lang="en-US" altLang="zh-CN" sz="2800" b="1" dirty="0" smtClean="0">
                <a:solidFill>
                  <a:srgbClr val="000000"/>
                </a:solidFill>
              </a:rPr>
              <a:t>MAC</a:t>
            </a:r>
            <a:r>
              <a:rPr lang="zh-CN" altLang="en-US" sz="2800" b="1" dirty="0" smtClean="0">
                <a:solidFill>
                  <a:srgbClr val="000000"/>
                </a:solidFill>
              </a:rPr>
              <a:t>的网卡连接在哪一个节点上，然后将该帧转发至该节点。</a:t>
            </a:r>
            <a:endParaRPr lang="en-US" altLang="zh-CN" sz="2800" b="1" dirty="0" smtClean="0">
              <a:solidFill>
                <a:srgbClr val="000000"/>
              </a:solidFill>
            </a:endParaRPr>
          </a:p>
          <a:p>
            <a:pPr eaLnBrk="1" hangingPunct="1">
              <a:buClr>
                <a:srgbClr val="C00000"/>
              </a:buClr>
              <a:buFont typeface="Wingdings" pitchFamily="2" charset="2"/>
              <a:buChar char="n"/>
            </a:pPr>
            <a:endParaRPr lang="zh-CN" altLang="en-US" sz="2800" b="1" dirty="0" smtClean="0">
              <a:solidFill>
                <a:srgbClr val="000000"/>
              </a:solidFill>
            </a:endParaRPr>
          </a:p>
          <a:p>
            <a:pPr eaLnBrk="1" hangingPunct="1">
              <a:buClr>
                <a:srgbClr val="C00000"/>
              </a:buClr>
              <a:buFont typeface="Wingdings" pitchFamily="2" charset="2"/>
              <a:buChar char="n"/>
            </a:pPr>
            <a:r>
              <a:rPr lang="zh-CN" altLang="en-US" sz="2800" b="1" dirty="0" smtClean="0">
                <a:solidFill>
                  <a:srgbClr val="000000"/>
                </a:solidFill>
              </a:rPr>
              <a:t>每个端口有自己的带宽，各端口之间并行工作，这就大大提高了网络吞吐量。</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116</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4"/>
          <p:cNvGraphicFramePr>
            <a:graphicFrameLocks noChangeAspect="1"/>
          </p:cNvGraphicFramePr>
          <p:nvPr>
            <p:ph/>
          </p:nvPr>
        </p:nvGraphicFramePr>
        <p:xfrm>
          <a:off x="755650" y="476250"/>
          <a:ext cx="7705725" cy="6042025"/>
        </p:xfrm>
        <a:graphic>
          <a:graphicData uri="http://schemas.openxmlformats.org/presentationml/2006/ole">
            <p:oleObj spid="_x0000_s4098" name="Visio" r:id="rId3" imgW="3532022" imgH="2770022" progId="">
              <p:embed/>
            </p:oleObj>
          </a:graphicData>
        </a:graphic>
      </p:graphicFrame>
      <p:sp>
        <p:nvSpPr>
          <p:cNvPr id="32771" name="Text Box 6"/>
          <p:cNvSpPr txBox="1">
            <a:spLocks noChangeArrowheads="1"/>
          </p:cNvSpPr>
          <p:nvPr/>
        </p:nvSpPr>
        <p:spPr bwMode="auto">
          <a:xfrm>
            <a:off x="5795963" y="5516563"/>
            <a:ext cx="2952750" cy="579437"/>
          </a:xfrm>
          <a:prstGeom prst="rect">
            <a:avLst/>
          </a:prstGeom>
          <a:noFill/>
          <a:ln w="9525">
            <a:noFill/>
            <a:miter lim="800000"/>
            <a:headEnd/>
            <a:tailEnd/>
          </a:ln>
          <a:effectLst/>
        </p:spPr>
        <p:txBody>
          <a:bodyPr>
            <a:spAutoFit/>
          </a:bodyPr>
          <a:lstStyle/>
          <a:p>
            <a:pPr algn="ctr">
              <a:spcBef>
                <a:spcPct val="50000"/>
              </a:spcBef>
            </a:pPr>
            <a:r>
              <a:rPr kumimoji="1" lang="zh-CN" altLang="en-US" sz="3200" b="1">
                <a:latin typeface="Times New Roman" pitchFamily="18" charset="0"/>
              </a:rPr>
              <a:t>交换机的原理</a:t>
            </a:r>
          </a:p>
        </p:txBody>
      </p:sp>
      <p:pic>
        <p:nvPicPr>
          <p:cNvPr id="4"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diamond(in)">
                                      <p:cBhvr>
                                        <p:cTn id="7" dur="20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7860" name="Picture 4" descr="bridge_opertion_5"/>
          <p:cNvPicPr>
            <a:picLocks noGrp="1" noChangeAspect="1" noChangeArrowheads="1"/>
          </p:cNvPicPr>
          <p:nvPr>
            <p:ph type="body" idx="1"/>
          </p:nvPr>
        </p:nvPicPr>
        <p:blipFill>
          <a:blip r:embed="rId2" cstate="print"/>
          <a:srcRect/>
          <a:stretch>
            <a:fillRect/>
          </a:stretch>
        </p:blipFill>
        <p:spPr>
          <a:xfrm>
            <a:off x="395288" y="620713"/>
            <a:ext cx="8424862" cy="5605462"/>
          </a:xfrm>
          <a:noFill/>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118</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77860"/>
                                        </p:tgtEl>
                                        <p:attrNameLst>
                                          <p:attrName>style.visibility</p:attrName>
                                        </p:attrNameLst>
                                      </p:cBhvr>
                                      <p:to>
                                        <p:strVal val="visible"/>
                                      </p:to>
                                    </p:set>
                                    <p:animEffect transition="in" filter="dissolve">
                                      <p:cBhvr>
                                        <p:cTn id="7" dur="500"/>
                                        <p:tgtEl>
                                          <p:spTgt spid="377860"/>
                                        </p:tgtEl>
                                      </p:cBhvr>
                                    </p:animEffect>
                                  </p:childTnLst>
                                </p:cTn>
                              </p:par>
                              <p:par>
                                <p:cTn id="8" presetID="2" presetClass="entr" presetSubtype="4" fill="hold" nodeType="withEffect">
                                  <p:stCondLst>
                                    <p:cond delay="0"/>
                                  </p:stCondLst>
                                  <p:childTnLst>
                                    <p:set>
                                      <p:cBhvr>
                                        <p:cTn id="9" dur="1" fill="hold">
                                          <p:stCondLst>
                                            <p:cond delay="0"/>
                                          </p:stCondLst>
                                        </p:cTn>
                                        <p:tgtEl>
                                          <p:spTgt spid="377860"/>
                                        </p:tgtEl>
                                        <p:attrNameLst>
                                          <p:attrName>style.visibility</p:attrName>
                                        </p:attrNameLst>
                                      </p:cBhvr>
                                      <p:to>
                                        <p:strVal val="visible"/>
                                      </p:to>
                                    </p:set>
                                    <p:anim calcmode="lin" valueType="num">
                                      <p:cBhvr additive="base">
                                        <p:cTn id="10" dur="500" fill="hold"/>
                                        <p:tgtEl>
                                          <p:spTgt spid="377860"/>
                                        </p:tgtEl>
                                        <p:attrNameLst>
                                          <p:attrName>ppt_x</p:attrName>
                                        </p:attrNameLst>
                                      </p:cBhvr>
                                      <p:tavLst>
                                        <p:tav tm="0">
                                          <p:val>
                                            <p:strVal val="#ppt_x"/>
                                          </p:val>
                                        </p:tav>
                                        <p:tav tm="100000">
                                          <p:val>
                                            <p:strVal val="#ppt_x"/>
                                          </p:val>
                                        </p:tav>
                                      </p:tavLst>
                                    </p:anim>
                                    <p:anim calcmode="lin" valueType="num">
                                      <p:cBhvr additive="base">
                                        <p:cTn id="11" dur="500" fill="hold"/>
                                        <p:tgtEl>
                                          <p:spTgt spid="3778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4" descr="bridge_segment"/>
          <p:cNvPicPr>
            <a:picLocks noGrp="1" noChangeAspect="1" noChangeArrowheads="1"/>
          </p:cNvPicPr>
          <p:nvPr>
            <p:ph type="body" idx="1"/>
          </p:nvPr>
        </p:nvPicPr>
        <p:blipFill>
          <a:blip r:embed="rId2" cstate="print"/>
          <a:srcRect/>
          <a:stretch>
            <a:fillRect/>
          </a:stretch>
        </p:blipFill>
        <p:spPr>
          <a:xfrm>
            <a:off x="323850" y="692150"/>
            <a:ext cx="8496300" cy="5472113"/>
          </a:xfrm>
          <a:noFill/>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with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box(out)">
                                      <p:cBhvr>
                                        <p:cTn id="7" dur="5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r>
              <a:rPr lang="en-US" altLang="zh-CN" b="1" dirty="0" smtClean="0"/>
              <a:t> </a:t>
            </a:r>
            <a:r>
              <a:rPr lang="en-US" altLang="zh-CN" sz="3200" b="1" dirty="0" smtClean="0">
                <a:solidFill>
                  <a:srgbClr val="C00000"/>
                </a:solidFill>
                <a:ea typeface="黑体" pitchFamily="2" charset="-122"/>
              </a:rPr>
              <a:t>4.1.2  </a:t>
            </a:r>
            <a:r>
              <a:rPr lang="zh-CN" altLang="en-US" sz="3200" b="1" dirty="0" smtClean="0">
                <a:solidFill>
                  <a:srgbClr val="C00000"/>
                </a:solidFill>
                <a:ea typeface="黑体" pitchFamily="2" charset="-122"/>
              </a:rPr>
              <a:t>轮询</a:t>
            </a:r>
            <a:r>
              <a:rPr lang="en-US" altLang="zh-CN" sz="3200" b="1" dirty="0" smtClean="0">
                <a:solidFill>
                  <a:srgbClr val="C00000"/>
                </a:solidFill>
                <a:ea typeface="黑体" pitchFamily="2" charset="-122"/>
              </a:rPr>
              <a:t>/</a:t>
            </a:r>
            <a:r>
              <a:rPr lang="zh-CN" altLang="en-US" sz="3200" b="1" dirty="0" smtClean="0">
                <a:solidFill>
                  <a:srgbClr val="C00000"/>
                </a:solidFill>
                <a:ea typeface="黑体" pitchFamily="2" charset="-122"/>
              </a:rPr>
              <a:t>选择模式</a:t>
            </a:r>
          </a:p>
        </p:txBody>
      </p:sp>
      <p:sp>
        <p:nvSpPr>
          <p:cNvPr id="11267" name="Rectangle 3"/>
          <p:cNvSpPr>
            <a:spLocks noGrp="1" noRot="1" noChangeArrowheads="1"/>
          </p:cNvSpPr>
          <p:nvPr>
            <p:ph type="body" idx="1"/>
          </p:nvPr>
        </p:nvSpPr>
        <p:spPr>
          <a:xfrm>
            <a:off x="611560" y="1988840"/>
            <a:ext cx="7931224" cy="3384375"/>
          </a:xfrm>
        </p:spPr>
        <p:txBody>
          <a:bodyPr/>
          <a:lstStyle/>
          <a:p>
            <a:pPr>
              <a:buNone/>
            </a:pPr>
            <a:r>
              <a:rPr lang="zh-CN" altLang="en-US" sz="2800" dirty="0" smtClean="0">
                <a:solidFill>
                  <a:srgbClr val="000000"/>
                </a:solidFill>
                <a:latin typeface="黑体" pitchFamily="2" charset="-122"/>
                <a:ea typeface="黑体" pitchFamily="2" charset="-122"/>
              </a:rPr>
              <a:t>轮询</a:t>
            </a:r>
            <a:r>
              <a:rPr lang="en-US" altLang="zh-CN" sz="2800" dirty="0" smtClean="0">
                <a:solidFill>
                  <a:srgbClr val="000000"/>
                </a:solidFill>
                <a:latin typeface="黑体" pitchFamily="2" charset="-122"/>
                <a:ea typeface="黑体" pitchFamily="2" charset="-122"/>
              </a:rPr>
              <a:t>(Poll)/</a:t>
            </a:r>
            <a:r>
              <a:rPr lang="zh-CN" altLang="en-US" sz="2800" dirty="0" smtClean="0">
                <a:solidFill>
                  <a:srgbClr val="000000"/>
                </a:solidFill>
                <a:latin typeface="黑体" pitchFamily="2" charset="-122"/>
                <a:ea typeface="黑体" pitchFamily="2" charset="-122"/>
              </a:rPr>
              <a:t>选择</a:t>
            </a:r>
            <a:r>
              <a:rPr lang="en-US" altLang="zh-CN" sz="2800" dirty="0" smtClean="0">
                <a:solidFill>
                  <a:srgbClr val="000000"/>
                </a:solidFill>
                <a:latin typeface="黑体" pitchFamily="2" charset="-122"/>
                <a:ea typeface="黑体" pitchFamily="2" charset="-122"/>
              </a:rPr>
              <a:t>(Select)</a:t>
            </a:r>
            <a:r>
              <a:rPr lang="zh-CN" altLang="en-US" sz="2800" dirty="0" smtClean="0">
                <a:solidFill>
                  <a:srgbClr val="000000"/>
                </a:solidFill>
                <a:latin typeface="黑体" pitchFamily="2" charset="-122"/>
                <a:ea typeface="黑体" pitchFamily="2" charset="-122"/>
              </a:rPr>
              <a:t>模式的使用场合</a:t>
            </a:r>
            <a:r>
              <a:rPr lang="en-US" altLang="zh-CN" sz="2800" dirty="0" smtClean="0">
                <a:solidFill>
                  <a:srgbClr val="000000"/>
                </a:solidFill>
                <a:latin typeface="黑体" pitchFamily="2" charset="-122"/>
                <a:ea typeface="黑体" pitchFamily="2" charset="-122"/>
              </a:rPr>
              <a:t>:</a:t>
            </a:r>
          </a:p>
          <a:p>
            <a:pPr>
              <a:buNone/>
            </a:pPr>
            <a:endParaRPr lang="en-US" altLang="zh-CN" sz="2800" dirty="0" smtClean="0">
              <a:solidFill>
                <a:srgbClr val="000000"/>
              </a:solidFill>
              <a:latin typeface="黑体" pitchFamily="2" charset="-122"/>
              <a:ea typeface="黑体" pitchFamily="2" charset="-122"/>
            </a:endParaRPr>
          </a:p>
          <a:p>
            <a:pPr lvl="1">
              <a:buClr>
                <a:srgbClr val="C00000"/>
              </a:buClr>
              <a:buFont typeface="Wingdings" pitchFamily="2" charset="2"/>
              <a:buChar char="n"/>
            </a:pPr>
            <a:r>
              <a:rPr lang="zh-CN" altLang="en-US" dirty="0" smtClean="0">
                <a:solidFill>
                  <a:srgbClr val="000000"/>
                </a:solidFill>
                <a:latin typeface="黑体" pitchFamily="2" charset="-122"/>
                <a:ea typeface="黑体" pitchFamily="2" charset="-122"/>
              </a:rPr>
              <a:t>多点连接系统。</a:t>
            </a:r>
            <a:endParaRPr lang="en-US" altLang="zh-CN" dirty="0" smtClean="0">
              <a:solidFill>
                <a:srgbClr val="000000"/>
              </a:solidFill>
              <a:latin typeface="黑体" pitchFamily="2" charset="-122"/>
              <a:ea typeface="黑体" pitchFamily="2" charset="-122"/>
            </a:endParaRPr>
          </a:p>
          <a:p>
            <a:pPr lvl="1">
              <a:buClr>
                <a:srgbClr val="C00000"/>
              </a:buClr>
              <a:buFont typeface="Wingdings" pitchFamily="2" charset="2"/>
              <a:buChar char="n"/>
            </a:pPr>
            <a:endParaRPr lang="en-US" altLang="zh-CN" dirty="0" smtClean="0">
              <a:solidFill>
                <a:srgbClr val="000000"/>
              </a:solidFill>
              <a:latin typeface="黑体" pitchFamily="2" charset="-122"/>
              <a:ea typeface="黑体" pitchFamily="2" charset="-122"/>
            </a:endParaRPr>
          </a:p>
          <a:p>
            <a:pPr lvl="1">
              <a:buClr>
                <a:srgbClr val="C00000"/>
              </a:buClr>
              <a:buFont typeface="Wingdings" pitchFamily="2" charset="2"/>
              <a:buChar char="n"/>
            </a:pPr>
            <a:r>
              <a:rPr lang="zh-CN" altLang="en-US" dirty="0" smtClean="0">
                <a:solidFill>
                  <a:srgbClr val="000000"/>
                </a:solidFill>
                <a:latin typeface="黑体" pitchFamily="2" charset="-122"/>
                <a:ea typeface="黑体" pitchFamily="2" charset="-122"/>
              </a:rPr>
              <a:t>不仅仅要确定设备是否就绪，还要确定哪一个站点有权使用信道。</a:t>
            </a:r>
          </a:p>
          <a:p>
            <a:pPr eaLnBrk="1" hangingPunct="1"/>
            <a:endParaRPr lang="en-US" altLang="zh-CN" dirty="0" smtClean="0"/>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4"/>
          <p:cNvGraphicFramePr>
            <a:graphicFrameLocks noChangeAspect="1"/>
          </p:cNvGraphicFramePr>
          <p:nvPr>
            <p:ph sz="half" idx="1"/>
          </p:nvPr>
        </p:nvGraphicFramePr>
        <p:xfrm>
          <a:off x="755650" y="1052513"/>
          <a:ext cx="7561263" cy="2084387"/>
        </p:xfrm>
        <a:graphic>
          <a:graphicData uri="http://schemas.openxmlformats.org/presentationml/2006/ole">
            <p:oleObj spid="_x0000_s5122" r:id="rId3" imgW="2646448" imgH="758838" progId="">
              <p:embed/>
            </p:oleObj>
          </a:graphicData>
        </a:graphic>
      </p:graphicFrame>
      <p:graphicFrame>
        <p:nvGraphicFramePr>
          <p:cNvPr id="35843" name="Object 6"/>
          <p:cNvGraphicFramePr>
            <a:graphicFrameLocks noChangeAspect="1"/>
          </p:cNvGraphicFramePr>
          <p:nvPr>
            <p:ph sz="half" idx="2"/>
          </p:nvPr>
        </p:nvGraphicFramePr>
        <p:xfrm>
          <a:off x="468313" y="3789363"/>
          <a:ext cx="8208962" cy="2852737"/>
        </p:xfrm>
        <a:graphic>
          <a:graphicData uri="http://schemas.openxmlformats.org/presentationml/2006/ole">
            <p:oleObj spid="_x0000_s5123" r:id="rId4" imgW="2898720" imgH="1008720" progId="">
              <p:embed/>
            </p:oleObj>
          </a:graphicData>
        </a:graphic>
      </p:graphicFrame>
      <p:sp>
        <p:nvSpPr>
          <p:cNvPr id="35844" name="Text Box 9"/>
          <p:cNvSpPr txBox="1">
            <a:spLocks noChangeArrowheads="1"/>
          </p:cNvSpPr>
          <p:nvPr/>
        </p:nvSpPr>
        <p:spPr bwMode="auto">
          <a:xfrm>
            <a:off x="2627784" y="620688"/>
            <a:ext cx="3529013" cy="523220"/>
          </a:xfrm>
          <a:prstGeom prst="rect">
            <a:avLst/>
          </a:prstGeom>
          <a:noFill/>
          <a:ln w="9525">
            <a:noFill/>
            <a:miter lim="800000"/>
            <a:headEnd/>
            <a:tailEnd/>
          </a:ln>
          <a:effectLst/>
        </p:spPr>
        <p:txBody>
          <a:bodyPr>
            <a:spAutoFit/>
          </a:bodyPr>
          <a:lstStyle/>
          <a:p>
            <a:pPr algn="ctr">
              <a:spcBef>
                <a:spcPct val="50000"/>
              </a:spcBef>
            </a:pPr>
            <a:r>
              <a:rPr kumimoji="1" lang="zh-CN" altLang="en-US" sz="2800" b="1" dirty="0">
                <a:solidFill>
                  <a:srgbClr val="C00000"/>
                </a:solidFill>
                <a:latin typeface="Times New Roman" pitchFamily="18" charset="0"/>
              </a:rPr>
              <a:t>集线器工作方式</a:t>
            </a:r>
          </a:p>
        </p:txBody>
      </p:sp>
      <p:sp>
        <p:nvSpPr>
          <p:cNvPr id="35845" name="Text Box 10"/>
          <p:cNvSpPr txBox="1">
            <a:spLocks noChangeArrowheads="1"/>
          </p:cNvSpPr>
          <p:nvPr/>
        </p:nvSpPr>
        <p:spPr bwMode="auto">
          <a:xfrm>
            <a:off x="2699792" y="3501008"/>
            <a:ext cx="3960813" cy="523220"/>
          </a:xfrm>
          <a:prstGeom prst="rect">
            <a:avLst/>
          </a:prstGeom>
          <a:noFill/>
          <a:ln w="9525">
            <a:noFill/>
            <a:miter lim="800000"/>
            <a:headEnd/>
            <a:tailEnd/>
          </a:ln>
          <a:effectLst/>
        </p:spPr>
        <p:txBody>
          <a:bodyPr>
            <a:spAutoFit/>
          </a:bodyPr>
          <a:lstStyle/>
          <a:p>
            <a:pPr algn="ctr">
              <a:spcBef>
                <a:spcPct val="50000"/>
              </a:spcBef>
            </a:pPr>
            <a:r>
              <a:rPr kumimoji="1" lang="zh-CN" altLang="en-US" sz="2800" b="1" dirty="0">
                <a:solidFill>
                  <a:srgbClr val="C00000"/>
                </a:solidFill>
                <a:latin typeface="Times New Roman" pitchFamily="18" charset="0"/>
              </a:rPr>
              <a:t>交换机工作方式</a:t>
            </a:r>
          </a:p>
        </p:txBody>
      </p:sp>
      <p:pic>
        <p:nvPicPr>
          <p:cNvPr id="6" name="Picture 4" descr="http://t1.baidu.com/it/u=4224630567,3636551719&amp;fm=21&amp;gp=0.jpg"/>
          <p:cNvPicPr>
            <a:picLocks noChangeAspect="1" noChangeArrowheads="1"/>
          </p:cNvPicPr>
          <p:nvPr/>
        </p:nvPicPr>
        <p:blipFill>
          <a:blip r:embed="rId5"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8" name="TextBox 7"/>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9"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3"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120</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1+#ppt_w/2"/>
                                          </p:val>
                                        </p:tav>
                                        <p:tav tm="100000">
                                          <p:val>
                                            <p:strVal val="#ppt_x"/>
                                          </p:val>
                                        </p:tav>
                                      </p:tavLst>
                                    </p:anim>
                                    <p:anim calcmode="lin" valueType="num">
                                      <p:cBhvr additive="base">
                                        <p:cTn id="8" dur="500" fill="hold"/>
                                        <p:tgtEl>
                                          <p:spTgt spid="35842"/>
                                        </p:tgtEl>
                                        <p:attrNameLst>
                                          <p:attrName>ppt_y</p:attrName>
                                        </p:attrNameLst>
                                      </p:cBhvr>
                                      <p:tavLst>
                                        <p:tav tm="0">
                                          <p:val>
                                            <p:strVal val="#ppt_y"/>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35843"/>
                                        </p:tgtEl>
                                        <p:attrNameLst>
                                          <p:attrName>style.visibility</p:attrName>
                                        </p:attrNameLst>
                                      </p:cBhvr>
                                      <p:to>
                                        <p:strVal val="visible"/>
                                      </p:to>
                                    </p:set>
                                    <p:anim calcmode="lin" valueType="num">
                                      <p:cBhvr additive="base">
                                        <p:cTn id="11" dur="500" fill="hold"/>
                                        <p:tgtEl>
                                          <p:spTgt spid="35843"/>
                                        </p:tgtEl>
                                        <p:attrNameLst>
                                          <p:attrName>ppt_x</p:attrName>
                                        </p:attrNameLst>
                                      </p:cBhvr>
                                      <p:tavLst>
                                        <p:tav tm="0">
                                          <p:val>
                                            <p:strVal val="0-#ppt_w/2"/>
                                          </p:val>
                                        </p:tav>
                                        <p:tav tm="100000">
                                          <p:val>
                                            <p:strVal val="#ppt_x"/>
                                          </p:val>
                                        </p:tav>
                                      </p:tavLst>
                                    </p:anim>
                                    <p:anim calcmode="lin" valueType="num">
                                      <p:cBhvr additive="base">
                                        <p:cTn id="12" dur="500" fill="hold"/>
                                        <p:tgtEl>
                                          <p:spTgt spid="358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4" descr="bridge_opertion"/>
          <p:cNvPicPr>
            <a:picLocks noGrp="1" noChangeAspect="1" noChangeArrowheads="1"/>
          </p:cNvPicPr>
          <p:nvPr>
            <p:ph type="body" idx="1"/>
          </p:nvPr>
        </p:nvPicPr>
        <p:blipFill>
          <a:blip r:embed="rId2" cstate="print"/>
          <a:srcRect/>
          <a:stretch>
            <a:fillRect/>
          </a:stretch>
        </p:blipFill>
        <p:spPr>
          <a:xfrm>
            <a:off x="323850" y="620713"/>
            <a:ext cx="8496300" cy="5616575"/>
          </a:xfrm>
          <a:noFill/>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nodeType="with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diamond(out)">
                                      <p:cBhvr>
                                        <p:cTn id="7" dur="500"/>
                                        <p:tgtEl>
                                          <p:spTgt spid="36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normAutofit/>
          </a:bodyPr>
          <a:lstStyle/>
          <a:p>
            <a:pPr eaLnBrk="1" hangingPunct="1"/>
            <a:r>
              <a:rPr lang="zh-CN" altLang="en-US" sz="3200" b="1" dirty="0" smtClean="0">
                <a:solidFill>
                  <a:srgbClr val="C00000"/>
                </a:solidFill>
              </a:rPr>
              <a:t>两种典型的交换技术</a:t>
            </a:r>
          </a:p>
        </p:txBody>
      </p:sp>
      <p:sp>
        <p:nvSpPr>
          <p:cNvPr id="37891" name="Rectangle 3"/>
          <p:cNvSpPr>
            <a:spLocks noGrp="1" noRot="1" noChangeArrowheads="1"/>
          </p:cNvSpPr>
          <p:nvPr>
            <p:ph type="body" idx="1"/>
          </p:nvPr>
        </p:nvSpPr>
        <p:spPr>
          <a:xfrm>
            <a:off x="457200" y="1484784"/>
            <a:ext cx="8229600" cy="4968552"/>
          </a:xfrm>
        </p:spPr>
        <p:txBody>
          <a:bodyPr>
            <a:normAutofit fontScale="85000" lnSpcReduction="10000"/>
          </a:bodyPr>
          <a:lstStyle/>
          <a:p>
            <a:pPr eaLnBrk="1" hangingPunct="1">
              <a:lnSpc>
                <a:spcPct val="80000"/>
              </a:lnSpc>
              <a:buNone/>
            </a:pPr>
            <a:r>
              <a:rPr lang="zh-CN" altLang="en-US" sz="2800" b="1" dirty="0" smtClean="0">
                <a:solidFill>
                  <a:srgbClr val="C00000"/>
                </a:solidFill>
                <a:latin typeface="+mn-ea"/>
              </a:rPr>
              <a:t>一、直通式（</a:t>
            </a:r>
            <a:r>
              <a:rPr lang="en-US" altLang="zh-CN" sz="2800" b="1" dirty="0" smtClean="0">
                <a:solidFill>
                  <a:srgbClr val="C00000"/>
                </a:solidFill>
                <a:latin typeface="+mn-ea"/>
              </a:rPr>
              <a:t>Cut Through</a:t>
            </a:r>
            <a:r>
              <a:rPr lang="zh-CN" altLang="en-US" sz="2800" b="1" dirty="0" smtClean="0">
                <a:solidFill>
                  <a:srgbClr val="C00000"/>
                </a:solidFill>
                <a:latin typeface="+mn-ea"/>
              </a:rPr>
              <a:t>）</a:t>
            </a:r>
            <a:endParaRPr lang="en-US" altLang="zh-CN" sz="2800" b="1" dirty="0" smtClean="0">
              <a:solidFill>
                <a:srgbClr val="C00000"/>
              </a:solidFill>
              <a:latin typeface="+mn-ea"/>
            </a:endParaRPr>
          </a:p>
          <a:p>
            <a:pPr eaLnBrk="1" hangingPunct="1">
              <a:lnSpc>
                <a:spcPct val="80000"/>
              </a:lnSpc>
              <a:buNone/>
            </a:pPr>
            <a:endParaRPr lang="zh-CN" altLang="en-US" sz="2800" b="1" dirty="0" smtClean="0">
              <a:solidFill>
                <a:srgbClr val="C00000"/>
              </a:solidFill>
              <a:latin typeface="+mn-ea"/>
            </a:endParaRPr>
          </a:p>
          <a:p>
            <a:pPr eaLnBrk="1" hangingPunct="1">
              <a:lnSpc>
                <a:spcPct val="120000"/>
              </a:lnSpc>
              <a:buClr>
                <a:srgbClr val="C00000"/>
              </a:buClr>
              <a:buFont typeface="Wingdings" pitchFamily="2" charset="2"/>
              <a:buChar char="n"/>
            </a:pPr>
            <a:r>
              <a:rPr lang="zh-CN" altLang="en-US" sz="2400" b="1" dirty="0" smtClean="0">
                <a:latin typeface="新宋体" pitchFamily="49" charset="-122"/>
                <a:ea typeface="新宋体" pitchFamily="49" charset="-122"/>
              </a:rPr>
              <a:t>直通方式的以太网</a:t>
            </a:r>
            <a:r>
              <a:rPr lang="zh-CN" altLang="en-US" sz="2400" b="1" dirty="0" smtClean="0">
                <a:latin typeface="新宋体" pitchFamily="49" charset="-122"/>
                <a:ea typeface="新宋体" pitchFamily="49" charset="-122"/>
                <a:hlinkClick r:id="rId2"/>
              </a:rPr>
              <a:t>交换</a:t>
            </a:r>
            <a:r>
              <a:rPr lang="zh-CN" altLang="en-US" sz="2400" b="1" dirty="0" smtClean="0">
                <a:latin typeface="新宋体" pitchFamily="49" charset="-122"/>
                <a:ea typeface="新宋体" pitchFamily="49" charset="-122"/>
              </a:rPr>
              <a:t>机可以理解为在各端口间是纵横交叉的线路矩阵电话交换机。</a:t>
            </a:r>
            <a:endParaRPr lang="en-US" altLang="zh-CN" sz="2400" b="1" dirty="0" smtClean="0">
              <a:latin typeface="新宋体" pitchFamily="49" charset="-122"/>
              <a:ea typeface="新宋体" pitchFamily="49" charset="-122"/>
            </a:endParaRPr>
          </a:p>
          <a:p>
            <a:pPr eaLnBrk="1" hangingPunct="1">
              <a:lnSpc>
                <a:spcPct val="120000"/>
              </a:lnSpc>
              <a:buClr>
                <a:srgbClr val="C00000"/>
              </a:buClr>
              <a:buFont typeface="Wingdings" pitchFamily="2" charset="2"/>
              <a:buChar char="n"/>
            </a:pPr>
            <a:r>
              <a:rPr lang="zh-CN" altLang="en-US" sz="2400" b="1" dirty="0" smtClean="0">
                <a:latin typeface="新宋体" pitchFamily="49" charset="-122"/>
                <a:ea typeface="新宋体" pitchFamily="49" charset="-122"/>
              </a:rPr>
              <a:t>它在输入端口检测到一个数据包时，检查该包的包头，获取包的目的地址，启动内部的动态查找表转换成相应的输出端口，在输入与输出交叉处接通，把数据包直通到相应的端口，实现交换功能。</a:t>
            </a:r>
            <a:endParaRPr lang="en-US" altLang="zh-CN" sz="2400" b="1" dirty="0" smtClean="0">
              <a:latin typeface="新宋体" pitchFamily="49" charset="-122"/>
              <a:ea typeface="新宋体" pitchFamily="49" charset="-122"/>
            </a:endParaRPr>
          </a:p>
          <a:p>
            <a:pPr eaLnBrk="1" hangingPunct="1">
              <a:lnSpc>
                <a:spcPct val="120000"/>
              </a:lnSpc>
              <a:buClr>
                <a:srgbClr val="C00000"/>
              </a:buClr>
              <a:buFont typeface="Wingdings" pitchFamily="2" charset="2"/>
              <a:buChar char="n"/>
            </a:pPr>
            <a:r>
              <a:rPr lang="zh-CN" altLang="en-US" sz="2400" b="1" dirty="0" smtClean="0">
                <a:latin typeface="新宋体" pitchFamily="49" charset="-122"/>
                <a:ea typeface="新宋体" pitchFamily="49" charset="-122"/>
              </a:rPr>
              <a:t>优点：由于不需要</a:t>
            </a:r>
            <a:r>
              <a:rPr lang="zh-CN" altLang="en-US" sz="2400" b="1" dirty="0" smtClean="0">
                <a:latin typeface="新宋体" pitchFamily="49" charset="-122"/>
                <a:ea typeface="新宋体" pitchFamily="49" charset="-122"/>
                <a:hlinkClick r:id="rId3"/>
              </a:rPr>
              <a:t>存储</a:t>
            </a:r>
            <a:r>
              <a:rPr lang="zh-CN" altLang="en-US" sz="2400" b="1" dirty="0" smtClean="0">
                <a:latin typeface="新宋体" pitchFamily="49" charset="-122"/>
                <a:ea typeface="新宋体" pitchFamily="49" charset="-122"/>
              </a:rPr>
              <a:t>，延迟非常小、交换非常快。</a:t>
            </a:r>
            <a:endParaRPr lang="en-US" altLang="zh-CN" sz="2400" b="1" dirty="0" smtClean="0">
              <a:latin typeface="新宋体" pitchFamily="49" charset="-122"/>
              <a:ea typeface="新宋体" pitchFamily="49" charset="-122"/>
            </a:endParaRPr>
          </a:p>
          <a:p>
            <a:pPr eaLnBrk="1" hangingPunct="1">
              <a:lnSpc>
                <a:spcPct val="120000"/>
              </a:lnSpc>
              <a:buClr>
                <a:srgbClr val="C00000"/>
              </a:buClr>
              <a:buFont typeface="Wingdings" pitchFamily="2" charset="2"/>
              <a:buChar char="n"/>
            </a:pPr>
            <a:r>
              <a:rPr lang="zh-CN" altLang="en-US" sz="2400" b="1" dirty="0" smtClean="0">
                <a:latin typeface="新宋体" pitchFamily="49" charset="-122"/>
                <a:ea typeface="新宋体" pitchFamily="49" charset="-122"/>
              </a:rPr>
              <a:t>缺点</a:t>
            </a:r>
            <a:r>
              <a:rPr lang="zh-CN" altLang="en-US" sz="2400" b="1" dirty="0" smtClean="0">
                <a:latin typeface="新宋体" pitchFamily="49" charset="-122"/>
                <a:ea typeface="新宋体" pitchFamily="49" charset="-122"/>
                <a:sym typeface="Wingdings" pitchFamily="2" charset="2"/>
              </a:rPr>
              <a:t>： </a:t>
            </a:r>
            <a:endParaRPr lang="en-US" altLang="zh-CN" sz="2400" b="1" dirty="0" smtClean="0">
              <a:latin typeface="新宋体" pitchFamily="49" charset="-122"/>
              <a:ea typeface="新宋体" pitchFamily="49" charset="-122"/>
              <a:sym typeface="Wingdings" pitchFamily="2" charset="2"/>
            </a:endParaRPr>
          </a:p>
          <a:p>
            <a:pPr lvl="1">
              <a:lnSpc>
                <a:spcPct val="120000"/>
              </a:lnSpc>
              <a:buClr>
                <a:srgbClr val="C00000"/>
              </a:buClr>
              <a:buNone/>
            </a:pPr>
            <a:r>
              <a:rPr lang="zh-CN" altLang="en-US" sz="2400" b="1" dirty="0" smtClean="0">
                <a:latin typeface="新宋体" pitchFamily="49" charset="-122"/>
                <a:ea typeface="新宋体" pitchFamily="49" charset="-122"/>
                <a:sym typeface="Wingdings" pitchFamily="2" charset="2"/>
              </a:rPr>
              <a:t>（</a:t>
            </a:r>
            <a:r>
              <a:rPr lang="en-US" altLang="zh-CN" sz="2400" b="1" dirty="0" smtClean="0">
                <a:latin typeface="新宋体" pitchFamily="49" charset="-122"/>
                <a:ea typeface="新宋体" pitchFamily="49" charset="-122"/>
              </a:rPr>
              <a:t>1</a:t>
            </a:r>
            <a:r>
              <a:rPr lang="zh-CN" altLang="en-US" sz="2400" b="1" dirty="0" smtClean="0">
                <a:latin typeface="新宋体" pitchFamily="49" charset="-122"/>
                <a:ea typeface="新宋体" pitchFamily="49" charset="-122"/>
              </a:rPr>
              <a:t>）因为数据包内容并没有被以太网交换机保存下来，所以无法检查所传送的数据包是否有误，不能提供错误检测能力。</a:t>
            </a:r>
            <a:endParaRPr lang="en-US" altLang="zh-CN" sz="2400" b="1" dirty="0" smtClean="0">
              <a:latin typeface="新宋体" pitchFamily="49" charset="-122"/>
              <a:ea typeface="新宋体" pitchFamily="49" charset="-122"/>
            </a:endParaRPr>
          </a:p>
          <a:p>
            <a:pPr lvl="1">
              <a:lnSpc>
                <a:spcPct val="120000"/>
              </a:lnSpc>
              <a:buClr>
                <a:srgbClr val="C00000"/>
              </a:buClr>
              <a:buNone/>
            </a:pPr>
            <a:r>
              <a:rPr lang="zh-CN" altLang="en-US" sz="2400" b="1" dirty="0" smtClean="0">
                <a:latin typeface="新宋体" pitchFamily="49" charset="-122"/>
                <a:ea typeface="新宋体" pitchFamily="49" charset="-122"/>
              </a:rPr>
              <a:t>（</a:t>
            </a:r>
            <a:r>
              <a:rPr lang="en-US" altLang="zh-CN" sz="2400" b="1" dirty="0" smtClean="0">
                <a:latin typeface="新宋体" pitchFamily="49" charset="-122"/>
                <a:ea typeface="新宋体" pitchFamily="49" charset="-122"/>
              </a:rPr>
              <a:t>2</a:t>
            </a:r>
            <a:r>
              <a:rPr lang="zh-CN" altLang="en-US" sz="2400" b="1" dirty="0" smtClean="0">
                <a:latin typeface="新宋体" pitchFamily="49" charset="-122"/>
                <a:ea typeface="新宋体" pitchFamily="49" charset="-122"/>
              </a:rPr>
              <a:t>）由于没有缓存，不能将具有不同速率的输入</a:t>
            </a:r>
            <a:r>
              <a:rPr lang="en-US" altLang="zh-CN" sz="2400" b="1" dirty="0" smtClean="0">
                <a:latin typeface="新宋体" pitchFamily="49" charset="-122"/>
                <a:ea typeface="新宋体" pitchFamily="49" charset="-122"/>
              </a:rPr>
              <a:t>/</a:t>
            </a:r>
            <a:r>
              <a:rPr lang="zh-CN" altLang="en-US" sz="2400" b="1" dirty="0" smtClean="0">
                <a:latin typeface="新宋体" pitchFamily="49" charset="-122"/>
                <a:ea typeface="新宋体" pitchFamily="49" charset="-122"/>
              </a:rPr>
              <a:t>输出端口直接接通，而且容易丢包。</a:t>
            </a:r>
          </a:p>
          <a:p>
            <a:pPr eaLnBrk="1" hangingPunct="1">
              <a:lnSpc>
                <a:spcPct val="80000"/>
              </a:lnSpc>
              <a:buNone/>
            </a:pPr>
            <a:endParaRPr lang="zh-CN" altLang="en-US" sz="2000" dirty="0" smtClean="0"/>
          </a:p>
        </p:txBody>
      </p:sp>
      <p:pic>
        <p:nvPicPr>
          <p:cNvPr id="4"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anim calcmode="lin" valueType="num">
                                      <p:cBhvr additive="base">
                                        <p:cTn id="7" dur="5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7891">
                                            <p:txEl>
                                              <p:pRg st="3" end="3"/>
                                            </p:txEl>
                                          </p:spTgt>
                                        </p:tgtEl>
                                        <p:attrNameLst>
                                          <p:attrName>style.visibility</p:attrName>
                                        </p:attrNameLst>
                                      </p:cBhvr>
                                      <p:to>
                                        <p:strVal val="visible"/>
                                      </p:to>
                                    </p:set>
                                    <p:anim calcmode="lin" valueType="num">
                                      <p:cBhvr additive="base">
                                        <p:cTn id="12" dur="5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7891">
                                            <p:txEl>
                                              <p:pRg st="3" end="3"/>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7891">
                                            <p:txEl>
                                              <p:pRg st="4" end="4"/>
                                            </p:txEl>
                                          </p:spTgt>
                                        </p:tgtEl>
                                        <p:attrNameLst>
                                          <p:attrName>style.visibility</p:attrName>
                                        </p:attrNameLst>
                                      </p:cBhvr>
                                      <p:to>
                                        <p:strVal val="visible"/>
                                      </p:to>
                                    </p:set>
                                    <p:anim calcmode="lin" valueType="num">
                                      <p:cBhvr additive="base">
                                        <p:cTn id="17" dur="5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7891">
                                            <p:txEl>
                                              <p:pRg st="4" end="4"/>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7891">
                                            <p:txEl>
                                              <p:pRg st="5" end="5"/>
                                            </p:txEl>
                                          </p:spTgt>
                                        </p:tgtEl>
                                        <p:attrNameLst>
                                          <p:attrName>style.visibility</p:attrName>
                                        </p:attrNameLst>
                                      </p:cBhvr>
                                      <p:to>
                                        <p:strVal val="visible"/>
                                      </p:to>
                                    </p:set>
                                    <p:anim calcmode="lin" valueType="num">
                                      <p:cBhvr additive="base">
                                        <p:cTn id="22" dur="500" fill="hold"/>
                                        <p:tgtEl>
                                          <p:spTgt spid="37891">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7891">
                                            <p:txEl>
                                              <p:pRg st="5" end="5"/>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7891">
                                            <p:txEl>
                                              <p:pRg st="6" end="6"/>
                                            </p:txEl>
                                          </p:spTgt>
                                        </p:tgtEl>
                                        <p:attrNameLst>
                                          <p:attrName>style.visibility</p:attrName>
                                        </p:attrNameLst>
                                      </p:cBhvr>
                                      <p:to>
                                        <p:strVal val="visible"/>
                                      </p:to>
                                    </p:set>
                                    <p:anim calcmode="lin" valueType="num">
                                      <p:cBhvr additive="base">
                                        <p:cTn id="27" dur="500" fill="hold"/>
                                        <p:tgtEl>
                                          <p:spTgt spid="3789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7891">
                                            <p:txEl>
                                              <p:pRg st="6" end="6"/>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7891">
                                            <p:txEl>
                                              <p:pRg st="7" end="7"/>
                                            </p:txEl>
                                          </p:spTgt>
                                        </p:tgtEl>
                                        <p:attrNameLst>
                                          <p:attrName>style.visibility</p:attrName>
                                        </p:attrNameLst>
                                      </p:cBhvr>
                                      <p:to>
                                        <p:strVal val="visible"/>
                                      </p:to>
                                    </p:set>
                                    <p:anim calcmode="lin" valueType="num">
                                      <p:cBhvr additive="base">
                                        <p:cTn id="32" dur="500" fill="hold"/>
                                        <p:tgtEl>
                                          <p:spTgt spid="37891">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789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normAutofit/>
          </a:bodyPr>
          <a:lstStyle/>
          <a:p>
            <a:pPr eaLnBrk="1" hangingPunct="1"/>
            <a:r>
              <a:rPr lang="zh-CN" altLang="en-US" sz="3200" b="1" dirty="0" smtClean="0">
                <a:solidFill>
                  <a:srgbClr val="C00000"/>
                </a:solidFill>
              </a:rPr>
              <a:t>两种典型的交换技术</a:t>
            </a:r>
          </a:p>
        </p:txBody>
      </p:sp>
      <p:sp>
        <p:nvSpPr>
          <p:cNvPr id="37891" name="Rectangle 3"/>
          <p:cNvSpPr>
            <a:spLocks noGrp="1" noRot="1" noChangeArrowheads="1"/>
          </p:cNvSpPr>
          <p:nvPr>
            <p:ph type="body" idx="1"/>
          </p:nvPr>
        </p:nvSpPr>
        <p:spPr/>
        <p:txBody>
          <a:bodyPr>
            <a:normAutofit fontScale="92500"/>
          </a:bodyPr>
          <a:lstStyle/>
          <a:p>
            <a:pPr eaLnBrk="1" hangingPunct="1">
              <a:lnSpc>
                <a:spcPct val="80000"/>
              </a:lnSpc>
              <a:buNone/>
            </a:pPr>
            <a:r>
              <a:rPr lang="zh-CN" altLang="en-US" sz="2800" b="1" dirty="0" smtClean="0">
                <a:solidFill>
                  <a:srgbClr val="C00000"/>
                </a:solidFill>
              </a:rPr>
              <a:t>二、 存储转发（</a:t>
            </a:r>
            <a:r>
              <a:rPr lang="en-US" altLang="zh-CN" sz="2800" b="1" dirty="0" smtClean="0">
                <a:solidFill>
                  <a:srgbClr val="C00000"/>
                </a:solidFill>
              </a:rPr>
              <a:t>Store &amp;amp</a:t>
            </a:r>
            <a:r>
              <a:rPr lang="zh-CN" altLang="en-US" sz="2800" b="1" dirty="0" smtClean="0">
                <a:solidFill>
                  <a:srgbClr val="C00000"/>
                </a:solidFill>
              </a:rPr>
              <a:t>； </a:t>
            </a:r>
            <a:r>
              <a:rPr lang="en-US" altLang="zh-CN" sz="2800" b="1" dirty="0" smtClean="0">
                <a:solidFill>
                  <a:srgbClr val="C00000"/>
                </a:solidFill>
              </a:rPr>
              <a:t>Forward</a:t>
            </a:r>
            <a:r>
              <a:rPr lang="zh-CN" altLang="en-US" sz="2800" b="1" dirty="0" smtClean="0">
                <a:solidFill>
                  <a:srgbClr val="C00000"/>
                </a:solidFill>
              </a:rPr>
              <a:t>）</a:t>
            </a:r>
            <a:endParaRPr lang="en-US" altLang="zh-CN" sz="2800" b="1" dirty="0" smtClean="0">
              <a:solidFill>
                <a:srgbClr val="C00000"/>
              </a:solidFill>
            </a:endParaRPr>
          </a:p>
          <a:p>
            <a:pPr eaLnBrk="1" hangingPunct="1">
              <a:lnSpc>
                <a:spcPct val="80000"/>
              </a:lnSpc>
              <a:buNone/>
            </a:pPr>
            <a:endParaRPr lang="zh-CN" altLang="en-US" sz="1000" b="1" dirty="0" smtClean="0">
              <a:solidFill>
                <a:srgbClr val="C00000"/>
              </a:solidFill>
            </a:endParaRPr>
          </a:p>
          <a:p>
            <a:pPr lvl="1">
              <a:buClr>
                <a:srgbClr val="C00000"/>
              </a:buClr>
              <a:buFont typeface="Wingdings" pitchFamily="2" charset="2"/>
              <a:buChar char="n"/>
            </a:pPr>
            <a:r>
              <a:rPr lang="zh-CN" altLang="en-US" sz="2400" b="1" dirty="0" smtClean="0"/>
              <a:t>存储转发方式是计算机网络领域应用最为广泛的方式。</a:t>
            </a:r>
            <a:endParaRPr lang="en-US" altLang="zh-CN" sz="2400" b="1" dirty="0" smtClean="0"/>
          </a:p>
          <a:p>
            <a:pPr lvl="1">
              <a:buClr>
                <a:srgbClr val="C00000"/>
              </a:buClr>
              <a:buFont typeface="Wingdings" pitchFamily="2" charset="2"/>
              <a:buChar char="n"/>
            </a:pPr>
            <a:endParaRPr lang="en-US" altLang="zh-CN" sz="600" b="1" dirty="0" smtClean="0"/>
          </a:p>
          <a:p>
            <a:pPr lvl="1">
              <a:buClr>
                <a:srgbClr val="C00000"/>
              </a:buClr>
              <a:buFont typeface="Wingdings" pitchFamily="2" charset="2"/>
              <a:buChar char="n"/>
            </a:pPr>
            <a:r>
              <a:rPr lang="zh-CN" altLang="en-US" sz="2400" b="1" dirty="0" smtClean="0"/>
              <a:t>它对输入端口的数据包进行检查，在对错误包处理后才取出数据包的目的地址，通过查找表转换成输出端口送出包。</a:t>
            </a:r>
            <a:endParaRPr lang="en-US" altLang="zh-CN" sz="2400" b="1" dirty="0" smtClean="0"/>
          </a:p>
          <a:p>
            <a:pPr lvl="1">
              <a:buClr>
                <a:srgbClr val="C00000"/>
              </a:buClr>
              <a:buFont typeface="Wingdings" pitchFamily="2" charset="2"/>
              <a:buChar char="n"/>
            </a:pPr>
            <a:endParaRPr lang="en-US" altLang="zh-CN" sz="600" b="1" dirty="0" smtClean="0"/>
          </a:p>
          <a:p>
            <a:pPr lvl="1">
              <a:buClr>
                <a:srgbClr val="C00000"/>
              </a:buClr>
              <a:buFont typeface="Wingdings" pitchFamily="2" charset="2"/>
              <a:buChar char="n"/>
            </a:pPr>
            <a:r>
              <a:rPr lang="zh-CN" altLang="en-US" sz="2400" b="1" dirty="0" smtClean="0"/>
              <a:t>不足：存储转发方式在数据处理时延时大</a:t>
            </a:r>
            <a:endParaRPr lang="en-US" altLang="zh-CN" sz="2400" b="1" dirty="0" smtClean="0"/>
          </a:p>
          <a:p>
            <a:pPr lvl="1">
              <a:buClr>
                <a:srgbClr val="C00000"/>
              </a:buClr>
              <a:buFont typeface="Wingdings" pitchFamily="2" charset="2"/>
              <a:buChar char="n"/>
            </a:pPr>
            <a:endParaRPr lang="en-US" altLang="zh-CN" sz="600" b="1" dirty="0" smtClean="0"/>
          </a:p>
          <a:p>
            <a:pPr lvl="1">
              <a:buClr>
                <a:srgbClr val="C00000"/>
              </a:buClr>
              <a:buFont typeface="Wingdings" pitchFamily="2" charset="2"/>
              <a:buChar char="n"/>
            </a:pPr>
            <a:r>
              <a:rPr lang="zh-CN" altLang="en-US" sz="2400" b="1" dirty="0" smtClean="0"/>
              <a:t>优点 ：</a:t>
            </a:r>
            <a:endParaRPr lang="en-US" altLang="zh-CN" sz="2400" b="1" dirty="0" smtClean="0"/>
          </a:p>
          <a:p>
            <a:pPr lvl="2">
              <a:buClr>
                <a:srgbClr val="C00000"/>
              </a:buClr>
              <a:buNone/>
            </a:pPr>
            <a:r>
              <a:rPr lang="zh-CN" altLang="en-US" b="1" dirty="0" smtClean="0">
                <a:sym typeface="Wingdings" pitchFamily="2" charset="2"/>
              </a:rPr>
              <a:t>（</a:t>
            </a:r>
            <a:r>
              <a:rPr lang="en-US" altLang="zh-CN" b="1" dirty="0" smtClean="0"/>
              <a:t>1</a:t>
            </a:r>
            <a:r>
              <a:rPr lang="zh-CN" altLang="en-US" b="1" dirty="0" smtClean="0"/>
              <a:t>）它可以对进入交换机的数据包进行错误检测，有效地改善网络性能。</a:t>
            </a:r>
            <a:endParaRPr lang="en-US" altLang="zh-CN" b="1" dirty="0" smtClean="0"/>
          </a:p>
          <a:p>
            <a:pPr lvl="2">
              <a:buClr>
                <a:srgbClr val="C00000"/>
              </a:buClr>
              <a:buNone/>
            </a:pPr>
            <a:r>
              <a:rPr lang="zh-CN" altLang="en-US" b="1" dirty="0" smtClean="0"/>
              <a:t>（</a:t>
            </a:r>
            <a:r>
              <a:rPr lang="en-US" altLang="zh-CN" b="1" dirty="0" smtClean="0"/>
              <a:t>2</a:t>
            </a:r>
            <a:r>
              <a:rPr lang="zh-CN" altLang="en-US" b="1" dirty="0" smtClean="0"/>
              <a:t>）它可以支持不同速度的端口间的转换，保持高速端口与低速端口间的协同工作。</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123</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descr="VLAN"/>
          <p:cNvPicPr>
            <a:picLocks noChangeAspect="1" noChangeArrowheads="1"/>
          </p:cNvPicPr>
          <p:nvPr/>
        </p:nvPicPr>
        <p:blipFill>
          <a:blip r:embed="rId2" cstate="print"/>
          <a:srcRect/>
          <a:stretch>
            <a:fillRect/>
          </a:stretch>
        </p:blipFill>
        <p:spPr bwMode="auto">
          <a:xfrm>
            <a:off x="395536" y="2276872"/>
            <a:ext cx="8553450" cy="4086225"/>
          </a:xfrm>
          <a:prstGeom prst="rect">
            <a:avLst/>
          </a:prstGeom>
          <a:noFill/>
          <a:ln w="9525">
            <a:noFill/>
            <a:miter lim="800000"/>
            <a:headEnd/>
            <a:tailEnd/>
          </a:ln>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620688"/>
            <a:ext cx="8229600" cy="796950"/>
          </a:xfrm>
        </p:spPr>
        <p:txBody>
          <a:bodyPr/>
          <a:lstStyle/>
          <a:p>
            <a:pPr eaLnBrk="1" hangingPunct="1"/>
            <a:r>
              <a:rPr lang="en-US" altLang="zh-CN" sz="3200" b="1" dirty="0" smtClean="0">
                <a:solidFill>
                  <a:srgbClr val="C00000"/>
                </a:solidFill>
              </a:rPr>
              <a:t>4.4.3 </a:t>
            </a:r>
            <a:r>
              <a:rPr lang="en-US" altLang="zh-CN" sz="3200" b="1" dirty="0" smtClean="0">
                <a:solidFill>
                  <a:srgbClr val="C00000"/>
                </a:solidFill>
                <a:ea typeface="黑体" pitchFamily="2" charset="-122"/>
              </a:rPr>
              <a:t> </a:t>
            </a:r>
            <a:r>
              <a:rPr lang="zh-CN" altLang="en-US" sz="3200" b="1" dirty="0" smtClean="0">
                <a:solidFill>
                  <a:srgbClr val="C00000"/>
                </a:solidFill>
                <a:ea typeface="黑体" pitchFamily="2" charset="-122"/>
              </a:rPr>
              <a:t>第二层交换机</a:t>
            </a:r>
          </a:p>
        </p:txBody>
      </p:sp>
      <p:sp>
        <p:nvSpPr>
          <p:cNvPr id="12" name="Rectangle 11"/>
          <p:cNvSpPr/>
          <p:nvPr/>
        </p:nvSpPr>
        <p:spPr>
          <a:xfrm>
            <a:off x="2627784" y="1628800"/>
            <a:ext cx="3384376" cy="523220"/>
          </a:xfrm>
          <a:prstGeom prst="rect">
            <a:avLst/>
          </a:prstGeom>
        </p:spPr>
        <p:txBody>
          <a:bodyPr wrap="square">
            <a:spAutoFit/>
          </a:bodyPr>
          <a:lstStyle/>
          <a:p>
            <a:pPr algn="ctr"/>
            <a:r>
              <a:rPr lang="en-US" altLang="zh-CN" sz="2800" b="1" dirty="0" smtClean="0">
                <a:solidFill>
                  <a:srgbClr val="C00000"/>
                </a:solidFill>
              </a:rPr>
              <a:t>VLAN</a:t>
            </a:r>
            <a:r>
              <a:rPr lang="zh-CN" altLang="en-US" sz="2800" b="1" dirty="0" smtClean="0">
                <a:solidFill>
                  <a:srgbClr val="C00000"/>
                </a:solidFill>
              </a:rPr>
              <a:t>的划分</a:t>
            </a:r>
            <a:endParaRPr lang="zh-CN" altLang="en-US" sz="2800" dirty="0">
              <a:solidFill>
                <a:srgbClr val="C00000"/>
              </a:solidFill>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8914"/>
                                        </p:tgtEl>
                                        <p:attrNameLst>
                                          <p:attrName>style.visibility</p:attrName>
                                        </p:attrNameLst>
                                      </p:cBhvr>
                                      <p:to>
                                        <p:strVal val="visible"/>
                                      </p:to>
                                    </p:set>
                                    <p:anim calcmode="lin" valueType="num">
                                      <p:cBhvr additive="base">
                                        <p:cTn id="7" dur="500" fill="hold"/>
                                        <p:tgtEl>
                                          <p:spTgt spid="38914"/>
                                        </p:tgtEl>
                                        <p:attrNameLst>
                                          <p:attrName>ppt_x</p:attrName>
                                        </p:attrNameLst>
                                      </p:cBhvr>
                                      <p:tavLst>
                                        <p:tav tm="0">
                                          <p:val>
                                            <p:strVal val="#ppt_x"/>
                                          </p:val>
                                        </p:tav>
                                        <p:tav tm="100000">
                                          <p:val>
                                            <p:strVal val="#ppt_x"/>
                                          </p:val>
                                        </p:tav>
                                      </p:tavLst>
                                    </p:anim>
                                    <p:anim calcmode="lin" valueType="num">
                                      <p:cBhvr additive="base">
                                        <p:cTn id="8" dur="500" fill="hold"/>
                                        <p:tgtEl>
                                          <p:spTgt spid="389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Rot="1" noChangeArrowheads="1"/>
          </p:cNvSpPr>
          <p:nvPr>
            <p:ph type="body" idx="1"/>
          </p:nvPr>
        </p:nvSpPr>
        <p:spPr/>
        <p:txBody>
          <a:bodyPr>
            <a:normAutofit fontScale="92500" lnSpcReduction="10000"/>
          </a:bodyPr>
          <a:lstStyle/>
          <a:p>
            <a:pPr eaLnBrk="1" hangingPunct="1">
              <a:buFont typeface="Wingdings" pitchFamily="2" charset="2"/>
              <a:buNone/>
            </a:pPr>
            <a:r>
              <a:rPr lang="en-US" altLang="zh-CN" sz="2800" b="1" dirty="0" smtClean="0">
                <a:solidFill>
                  <a:srgbClr val="C00000"/>
                </a:solidFill>
              </a:rPr>
              <a:t>VLAN</a:t>
            </a:r>
            <a:r>
              <a:rPr lang="zh-CN" altLang="en-US" sz="2800" b="1" dirty="0" smtClean="0">
                <a:solidFill>
                  <a:srgbClr val="C00000"/>
                </a:solidFill>
              </a:rPr>
              <a:t>的好处主要有三个：</a:t>
            </a:r>
            <a:r>
              <a:rPr lang="zh-CN" altLang="en-US" sz="2800" b="1" dirty="0" smtClean="0"/>
              <a:t> </a:t>
            </a:r>
            <a:br>
              <a:rPr lang="zh-CN" altLang="en-US" sz="2800" b="1" dirty="0" smtClean="0"/>
            </a:br>
            <a:endParaRPr lang="zh-CN" altLang="en-US" sz="2800" b="1" dirty="0" smtClean="0"/>
          </a:p>
          <a:p>
            <a:pPr lvl="1">
              <a:buClr>
                <a:srgbClr val="C00000"/>
              </a:buClr>
              <a:buFont typeface="Wingdings" pitchFamily="2" charset="2"/>
              <a:buChar char="n"/>
            </a:pPr>
            <a:r>
              <a:rPr lang="zh-CN" altLang="en-US" b="1" dirty="0" smtClean="0"/>
              <a:t>端口的分隔。即便在同一个交换机上，处于不同</a:t>
            </a:r>
            <a:r>
              <a:rPr lang="en-US" altLang="zh-CN" b="1" dirty="0" smtClean="0"/>
              <a:t>VLAN</a:t>
            </a:r>
            <a:r>
              <a:rPr lang="zh-CN" altLang="en-US" b="1" dirty="0" smtClean="0"/>
              <a:t>的端口也是不能通信的。这样一个物理的交换机可以当作多个逻辑的交换机使用。</a:t>
            </a:r>
            <a:endParaRPr lang="en-US" altLang="zh-CN" b="1" dirty="0" smtClean="0"/>
          </a:p>
          <a:p>
            <a:pPr lvl="1">
              <a:buClr>
                <a:srgbClr val="C00000"/>
              </a:buClr>
              <a:buFont typeface="Wingdings" pitchFamily="2" charset="2"/>
              <a:buChar char="n"/>
            </a:pPr>
            <a:endParaRPr lang="zh-CN" altLang="en-US" sz="1100" b="1" dirty="0" smtClean="0"/>
          </a:p>
          <a:p>
            <a:pPr lvl="1">
              <a:buClr>
                <a:srgbClr val="C00000"/>
              </a:buClr>
              <a:buFont typeface="Wingdings" pitchFamily="2" charset="2"/>
              <a:buChar char="n"/>
            </a:pPr>
            <a:r>
              <a:rPr lang="zh-CN" altLang="en-US" b="1" dirty="0" smtClean="0"/>
              <a:t>网络的安全。不同</a:t>
            </a:r>
            <a:r>
              <a:rPr lang="en-US" altLang="zh-CN" b="1" dirty="0" smtClean="0"/>
              <a:t>VLAN</a:t>
            </a:r>
            <a:r>
              <a:rPr lang="zh-CN" altLang="en-US" b="1" dirty="0" smtClean="0"/>
              <a:t>不能直接通信，杜绝了广播信息的不安全性。</a:t>
            </a:r>
            <a:endParaRPr lang="en-US" altLang="zh-CN" b="1" dirty="0" smtClean="0"/>
          </a:p>
          <a:p>
            <a:pPr lvl="1">
              <a:buClr>
                <a:srgbClr val="C00000"/>
              </a:buClr>
              <a:buFont typeface="Wingdings" pitchFamily="2" charset="2"/>
              <a:buChar char="n"/>
            </a:pPr>
            <a:endParaRPr lang="zh-CN" altLang="en-US" sz="1100" b="1" dirty="0" smtClean="0"/>
          </a:p>
          <a:p>
            <a:pPr lvl="1">
              <a:buClr>
                <a:srgbClr val="C00000"/>
              </a:buClr>
              <a:buFont typeface="Wingdings" pitchFamily="2" charset="2"/>
              <a:buChar char="n"/>
            </a:pPr>
            <a:r>
              <a:rPr lang="zh-CN" altLang="en-US" b="1" dirty="0" smtClean="0"/>
              <a:t>灵活的管理。更改用户所属的网络不必换端口和连线，只更改软件配置就可以了。</a:t>
            </a:r>
            <a:r>
              <a:rPr lang="zh-CN" altLang="en-US" dirty="0" smtClean="0"/>
              <a:t> </a:t>
            </a:r>
            <a:r>
              <a:rPr lang="zh-CN" altLang="en-US" sz="2400" dirty="0" smtClean="0"/>
              <a:t/>
            </a:r>
            <a:br>
              <a:rPr lang="zh-CN" altLang="en-US" sz="2400" dirty="0" smtClean="0"/>
            </a:br>
            <a:endParaRPr lang="zh-CN" altLang="en-US" sz="2400" dirty="0" smtClean="0"/>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125</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2" name="Rectangle 2"/>
          <p:cNvSpPr>
            <a:spLocks noGrp="1" noRot="1" noChangeArrowheads="1"/>
          </p:cNvSpPr>
          <p:nvPr>
            <p:ph type="title"/>
          </p:nvPr>
        </p:nvSpPr>
        <p:spPr>
          <a:xfrm>
            <a:off x="457200" y="620688"/>
            <a:ext cx="8229600" cy="796950"/>
          </a:xfrm>
        </p:spPr>
        <p:txBody>
          <a:bodyPr/>
          <a:lstStyle/>
          <a:p>
            <a:pPr eaLnBrk="1" hangingPunct="1"/>
            <a:r>
              <a:rPr lang="en-US" altLang="zh-CN" sz="3200" b="1" dirty="0" smtClean="0">
                <a:solidFill>
                  <a:srgbClr val="C00000"/>
                </a:solidFill>
              </a:rPr>
              <a:t>4.4.3 </a:t>
            </a:r>
            <a:r>
              <a:rPr lang="en-US" altLang="zh-CN" sz="3200" b="1" dirty="0" smtClean="0">
                <a:solidFill>
                  <a:srgbClr val="C00000"/>
                </a:solidFill>
                <a:ea typeface="黑体" pitchFamily="2" charset="-122"/>
              </a:rPr>
              <a:t> </a:t>
            </a:r>
            <a:r>
              <a:rPr lang="zh-CN" altLang="en-US" sz="3200" b="1" dirty="0" smtClean="0">
                <a:solidFill>
                  <a:srgbClr val="C00000"/>
                </a:solidFill>
                <a:ea typeface="黑体" pitchFamily="2" charset="-122"/>
              </a:rPr>
              <a:t>第二层交换机</a:t>
            </a:r>
          </a:p>
        </p:txBody>
      </p:sp>
    </p:spTree>
  </p:cSld>
  <p:clrMapOvr>
    <a:masterClrMapping/>
  </p:clrMapOvr>
  <p:transition>
    <p:pull dir="d"/>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412776"/>
            <a:ext cx="8229600" cy="4968552"/>
          </a:xfrm>
        </p:spPr>
        <p:txBody>
          <a:bodyPr>
            <a:normAutofit fontScale="92500" lnSpcReduction="10000"/>
          </a:bodyPr>
          <a:lstStyle/>
          <a:p>
            <a:pPr>
              <a:buBlip>
                <a:blip r:embed="rId2"/>
              </a:buBlip>
            </a:pPr>
            <a:r>
              <a:rPr lang="en-US" altLang="zh-CN" sz="1600" b="1" dirty="0" smtClean="0"/>
              <a:t>1. </a:t>
            </a:r>
            <a:r>
              <a:rPr lang="zh-CN" altLang="zh-CN" sz="1600" b="1" dirty="0" smtClean="0"/>
              <a:t>数据链路层的任务和功能是什么？</a:t>
            </a:r>
            <a:endParaRPr lang="en-US" altLang="zh-CN" sz="1600" b="1" dirty="0" smtClean="0"/>
          </a:p>
          <a:p>
            <a:pPr>
              <a:buBlip>
                <a:blip r:embed="rId2"/>
              </a:buBlip>
            </a:pPr>
            <a:r>
              <a:rPr lang="en-US" altLang="zh-CN" sz="1600" b="1" dirty="0" smtClean="0"/>
              <a:t>2. </a:t>
            </a:r>
            <a:r>
              <a:rPr lang="zh-CN" altLang="zh-CN" sz="1600" b="1" dirty="0" smtClean="0"/>
              <a:t>什么是线路规程？什么是差错控制？什么是流量控制？</a:t>
            </a:r>
            <a:endParaRPr lang="en-US" altLang="zh-CN" sz="1600" b="1" dirty="0" smtClean="0"/>
          </a:p>
          <a:p>
            <a:pPr>
              <a:buBlip>
                <a:blip r:embed="rId2"/>
              </a:buBlip>
            </a:pPr>
            <a:r>
              <a:rPr lang="en-US" altLang="zh-CN" sz="1600" b="1" dirty="0" smtClean="0"/>
              <a:t>3. </a:t>
            </a:r>
            <a:r>
              <a:rPr lang="zh-CN" altLang="zh-CN" sz="1600" b="1" dirty="0" smtClean="0"/>
              <a:t>线路规程有哪两种实现方式？他们分别适用于哪些场合？</a:t>
            </a:r>
            <a:endParaRPr lang="en-US" altLang="zh-CN" sz="1600" b="1" dirty="0" smtClean="0"/>
          </a:p>
          <a:p>
            <a:pPr>
              <a:buBlip>
                <a:blip r:embed="rId2"/>
              </a:buBlip>
            </a:pPr>
            <a:r>
              <a:rPr lang="en-US" altLang="zh-CN" sz="1600" b="1" dirty="0" smtClean="0"/>
              <a:t>4. </a:t>
            </a:r>
            <a:r>
              <a:rPr lang="zh-CN" altLang="zh-CN" sz="1600" b="1" dirty="0" smtClean="0"/>
              <a:t>说明询问</a:t>
            </a:r>
            <a:r>
              <a:rPr lang="en-US" altLang="zh-CN" sz="1600" b="1" dirty="0" smtClean="0"/>
              <a:t>/</a:t>
            </a:r>
            <a:r>
              <a:rPr lang="zh-CN" altLang="zh-CN" sz="1600" b="1" dirty="0" smtClean="0"/>
              <a:t>应答模式的线路规程的工作方式。</a:t>
            </a:r>
            <a:endParaRPr lang="en-US" altLang="zh-CN" sz="1600" b="1" dirty="0" smtClean="0"/>
          </a:p>
          <a:p>
            <a:pPr>
              <a:buBlip>
                <a:blip r:embed="rId2"/>
              </a:buBlip>
            </a:pPr>
            <a:r>
              <a:rPr lang="en-US" altLang="zh-CN" sz="1600" b="1" dirty="0" smtClean="0"/>
              <a:t>5. </a:t>
            </a:r>
            <a:r>
              <a:rPr lang="zh-CN" altLang="zh-CN" sz="1600" b="1" dirty="0" smtClean="0"/>
              <a:t>说明轮询</a:t>
            </a:r>
            <a:r>
              <a:rPr lang="en-US" altLang="zh-CN" sz="1600" b="1" dirty="0" smtClean="0"/>
              <a:t>/</a:t>
            </a:r>
            <a:r>
              <a:rPr lang="zh-CN" altLang="zh-CN" sz="1600" b="1" dirty="0" smtClean="0"/>
              <a:t>选择模式的线路规程的工作方式。</a:t>
            </a:r>
            <a:endParaRPr lang="en-US" altLang="zh-CN" sz="1600" b="1" dirty="0" smtClean="0"/>
          </a:p>
          <a:p>
            <a:pPr>
              <a:buBlip>
                <a:blip r:embed="rId2"/>
              </a:buBlip>
            </a:pPr>
            <a:r>
              <a:rPr lang="en-US" altLang="zh-CN" sz="1600" b="1" dirty="0" smtClean="0"/>
              <a:t>6. </a:t>
            </a:r>
            <a:r>
              <a:rPr lang="zh-CN" altLang="zh-CN" sz="1600" b="1" dirty="0" smtClean="0"/>
              <a:t>流量控制和差错控制有哪两种方式？</a:t>
            </a:r>
            <a:endParaRPr lang="en-US" altLang="zh-CN" sz="1600" b="1" dirty="0" smtClean="0"/>
          </a:p>
          <a:p>
            <a:pPr>
              <a:buBlip>
                <a:blip r:embed="rId2"/>
              </a:buBlip>
            </a:pPr>
            <a:r>
              <a:rPr lang="en-US" altLang="zh-CN" sz="1600" b="1" dirty="0" smtClean="0"/>
              <a:t>7. </a:t>
            </a:r>
            <a:r>
              <a:rPr lang="zh-CN" altLang="zh-CN" sz="1600" b="1" dirty="0" smtClean="0"/>
              <a:t>对于一个网络，其参数定义如下：信道传输速率</a:t>
            </a:r>
            <a:r>
              <a:rPr lang="en-US" altLang="zh-CN" sz="1600" b="1" dirty="0" smtClean="0"/>
              <a:t>R=10Mbps</a:t>
            </a:r>
            <a:r>
              <a:rPr lang="zh-CN" altLang="zh-CN" sz="1600" b="1" dirty="0" smtClean="0"/>
              <a:t>，信号传播速度</a:t>
            </a:r>
            <a:r>
              <a:rPr lang="en-US" altLang="zh-CN" sz="1600" b="1" dirty="0" smtClean="0"/>
              <a:t>S=200m/</a:t>
            </a:r>
            <a:r>
              <a:rPr lang="en-US" altLang="zh-CN" sz="1600" b="1" dirty="0" err="1" smtClean="0"/>
              <a:t>μs</a:t>
            </a:r>
            <a:r>
              <a:rPr lang="zh-CN" altLang="zh-CN" sz="1600" b="1" dirty="0" smtClean="0"/>
              <a:t>，发送方与接收方距离</a:t>
            </a:r>
            <a:r>
              <a:rPr lang="en-US" altLang="zh-CN" sz="1600" b="1" dirty="0" smtClean="0"/>
              <a:t>D=200m</a:t>
            </a:r>
            <a:r>
              <a:rPr lang="zh-CN" altLang="zh-CN" sz="1600" b="1" dirty="0" smtClean="0"/>
              <a:t>，生成一帧的时间</a:t>
            </a:r>
            <a:r>
              <a:rPr lang="en-US" altLang="zh-CN" sz="1600" b="1" dirty="0" smtClean="0"/>
              <a:t>T=1μs</a:t>
            </a:r>
            <a:r>
              <a:rPr lang="zh-CN" altLang="zh-CN" sz="1600" b="1" dirty="0" smtClean="0"/>
              <a:t>，一帧的比特数</a:t>
            </a:r>
            <a:r>
              <a:rPr lang="en-US" altLang="zh-CN" sz="1600" b="1" dirty="0" smtClean="0"/>
              <a:t>F=200</a:t>
            </a:r>
            <a:r>
              <a:rPr lang="zh-CN" altLang="zh-CN" sz="1600" b="1" dirty="0" smtClean="0"/>
              <a:t>，一帧的数据比特数</a:t>
            </a:r>
            <a:r>
              <a:rPr lang="en-US" altLang="zh-CN" sz="1600" b="1" dirty="0" smtClean="0"/>
              <a:t>N=160</a:t>
            </a:r>
            <a:r>
              <a:rPr lang="zh-CN" altLang="zh-CN" sz="1600" b="1" dirty="0" smtClean="0"/>
              <a:t>，一确认帧的比特数</a:t>
            </a:r>
            <a:r>
              <a:rPr lang="en-US" altLang="zh-CN" sz="1600" b="1" dirty="0" smtClean="0"/>
              <a:t>A=40</a:t>
            </a:r>
            <a:r>
              <a:rPr lang="zh-CN" altLang="zh-CN" sz="1600" b="1" dirty="0" smtClean="0"/>
              <a:t>。在停止等待协议下，求发送信道的最大利用率和有效数据的最大传送速率。</a:t>
            </a:r>
            <a:endParaRPr lang="en-US" altLang="zh-CN" sz="1600" b="1" dirty="0" smtClean="0"/>
          </a:p>
          <a:p>
            <a:pPr>
              <a:buBlip>
                <a:blip r:embed="rId2"/>
              </a:buBlip>
            </a:pPr>
            <a:r>
              <a:rPr lang="en-US" altLang="zh-CN" sz="1600" b="1" dirty="0" smtClean="0"/>
              <a:t>8. </a:t>
            </a:r>
            <a:r>
              <a:rPr lang="zh-CN" altLang="zh-CN" sz="1600" b="1" dirty="0" smtClean="0"/>
              <a:t>在</a:t>
            </a:r>
            <a:r>
              <a:rPr lang="en-US" altLang="zh-CN" sz="1600" b="1" dirty="0" smtClean="0"/>
              <a:t>HDLC</a:t>
            </a:r>
            <a:r>
              <a:rPr lang="zh-CN" altLang="zh-CN" sz="1600" b="1" dirty="0" smtClean="0"/>
              <a:t>协议中，以下接收的每个比特模式表示什么？</a:t>
            </a:r>
            <a:endParaRPr lang="en-US" altLang="zh-CN" sz="1600" b="1" dirty="0" smtClean="0"/>
          </a:p>
          <a:p>
            <a:pPr>
              <a:buNone/>
            </a:pPr>
            <a:r>
              <a:rPr lang="en-US" altLang="zh-CN" sz="1600" b="1" dirty="0" smtClean="0"/>
              <a:t>           </a:t>
            </a:r>
            <a:r>
              <a:rPr lang="zh-CN" altLang="zh-CN" sz="1600" b="1" dirty="0" smtClean="0"/>
              <a:t>（</a:t>
            </a:r>
            <a:r>
              <a:rPr lang="en-US" altLang="zh-CN" sz="1600" b="1" dirty="0" smtClean="0"/>
              <a:t>1</a:t>
            </a:r>
            <a:r>
              <a:rPr lang="zh-CN" altLang="zh-CN" sz="1600" b="1" dirty="0" smtClean="0"/>
              <a:t>）</a:t>
            </a:r>
            <a:r>
              <a:rPr lang="en-US" altLang="zh-CN" sz="1600" b="1" dirty="0" smtClean="0"/>
              <a:t>01111101101111101</a:t>
            </a:r>
            <a:r>
              <a:rPr lang="zh-CN" altLang="zh-CN" sz="1600" b="1" dirty="0" smtClean="0"/>
              <a:t>…</a:t>
            </a:r>
            <a:endParaRPr lang="en-US" altLang="zh-CN" sz="1600" b="1" dirty="0" smtClean="0"/>
          </a:p>
          <a:p>
            <a:pPr>
              <a:buNone/>
            </a:pPr>
            <a:r>
              <a:rPr lang="en-US" altLang="zh-CN" sz="1600" b="1" dirty="0" smtClean="0"/>
              <a:t>           </a:t>
            </a:r>
            <a:r>
              <a:rPr lang="zh-CN" altLang="zh-CN" sz="1600" b="1" dirty="0" smtClean="0"/>
              <a:t>（</a:t>
            </a:r>
            <a:r>
              <a:rPr lang="en-US" altLang="zh-CN" sz="1600" b="1" dirty="0" smtClean="0"/>
              <a:t>2</a:t>
            </a:r>
            <a:r>
              <a:rPr lang="zh-CN" altLang="zh-CN" sz="1600" b="1" dirty="0" smtClean="0"/>
              <a:t>）</a:t>
            </a:r>
            <a:r>
              <a:rPr lang="en-US" altLang="zh-CN" sz="1600" b="1" dirty="0" smtClean="0"/>
              <a:t>01111110</a:t>
            </a:r>
            <a:r>
              <a:rPr lang="zh-CN" altLang="zh-CN" sz="1600" b="1" dirty="0" smtClean="0"/>
              <a:t>…</a:t>
            </a:r>
            <a:endParaRPr lang="en-US" altLang="zh-CN" sz="1600" b="1" dirty="0" smtClean="0"/>
          </a:p>
          <a:p>
            <a:pPr>
              <a:buNone/>
            </a:pPr>
            <a:r>
              <a:rPr lang="en-US" altLang="zh-CN" sz="1600" b="1" dirty="0" smtClean="0"/>
              <a:t>           </a:t>
            </a:r>
            <a:r>
              <a:rPr lang="zh-CN" altLang="zh-CN" sz="1600" b="1" dirty="0" smtClean="0"/>
              <a:t>（</a:t>
            </a:r>
            <a:r>
              <a:rPr lang="en-US" altLang="zh-CN" sz="1600" b="1" dirty="0" smtClean="0"/>
              <a:t>3</a:t>
            </a:r>
            <a:r>
              <a:rPr lang="zh-CN" altLang="zh-CN" sz="1600" b="1" dirty="0" smtClean="0"/>
              <a:t>）</a:t>
            </a:r>
            <a:r>
              <a:rPr lang="en-US" altLang="zh-CN" sz="1600" b="1" dirty="0" smtClean="0"/>
              <a:t>0111111111111111</a:t>
            </a:r>
            <a:r>
              <a:rPr lang="zh-CN" altLang="zh-CN" sz="1600" b="1" dirty="0" smtClean="0"/>
              <a:t>…</a:t>
            </a:r>
            <a:endParaRPr lang="en-US" altLang="zh-CN" sz="1600" b="1" dirty="0" smtClean="0"/>
          </a:p>
          <a:p>
            <a:pPr>
              <a:buBlip>
                <a:blip r:embed="rId2"/>
              </a:buBlip>
            </a:pPr>
            <a:r>
              <a:rPr lang="en-US" altLang="zh-CN" sz="1600" b="1" dirty="0" smtClean="0"/>
              <a:t>9. </a:t>
            </a:r>
            <a:r>
              <a:rPr lang="zh-CN" altLang="zh-CN" sz="1600" b="1" dirty="0" smtClean="0"/>
              <a:t>在使用滑动窗口协议中，使用长度为</a:t>
            </a:r>
            <a:r>
              <a:rPr lang="en-US" altLang="zh-CN" sz="1600" b="1" dirty="0" smtClean="0"/>
              <a:t>10000km</a:t>
            </a:r>
            <a:r>
              <a:rPr lang="zh-CN" altLang="zh-CN" sz="1600" b="1" dirty="0" smtClean="0"/>
              <a:t>的</a:t>
            </a:r>
            <a:r>
              <a:rPr lang="en-US" altLang="zh-CN" sz="1600" b="1" dirty="0" smtClean="0"/>
              <a:t>T-1</a:t>
            </a:r>
            <a:r>
              <a:rPr lang="zh-CN" altLang="zh-CN" sz="1600" b="1" dirty="0" smtClean="0"/>
              <a:t>线路（传输速率为</a:t>
            </a:r>
            <a:r>
              <a:rPr lang="en-US" altLang="zh-CN" sz="1600" b="1" dirty="0" smtClean="0"/>
              <a:t>56kbps</a:t>
            </a:r>
            <a:r>
              <a:rPr lang="zh-CN" altLang="zh-CN" sz="1600" b="1" dirty="0" smtClean="0"/>
              <a:t>）传送长度为</a:t>
            </a:r>
            <a:r>
              <a:rPr lang="en-US" altLang="zh-CN" sz="1600" b="1" dirty="0" smtClean="0"/>
              <a:t>64B</a:t>
            </a:r>
            <a:r>
              <a:rPr lang="zh-CN" altLang="zh-CN" sz="1600" b="1" dirty="0" smtClean="0"/>
              <a:t>的帧。假如信号的传播速度为</a:t>
            </a:r>
            <a:r>
              <a:rPr lang="en-US" altLang="zh-CN" sz="1600" b="1" dirty="0" smtClean="0"/>
              <a:t>6km/</a:t>
            </a:r>
            <a:r>
              <a:rPr lang="en-US" altLang="zh-CN" sz="1600" b="1" dirty="0" err="1" smtClean="0"/>
              <a:t>μs</a:t>
            </a:r>
            <a:r>
              <a:rPr lang="zh-CN" altLang="zh-CN" sz="1600" b="1" dirty="0" smtClean="0"/>
              <a:t>，帧序号至少需要多少位？</a:t>
            </a:r>
            <a:endParaRPr lang="en-US" altLang="zh-CN" sz="1600" b="1" dirty="0" smtClean="0"/>
          </a:p>
          <a:p>
            <a:pPr>
              <a:buBlip>
                <a:blip r:embed="rId2"/>
              </a:buBlip>
            </a:pPr>
            <a:r>
              <a:rPr lang="en-US" altLang="zh-CN" sz="1600" b="1" dirty="0" smtClean="0"/>
              <a:t>10. </a:t>
            </a:r>
            <a:r>
              <a:rPr lang="zh-CN" altLang="zh-CN" sz="1600" b="1" dirty="0" smtClean="0"/>
              <a:t>什么是网桥，它工作在</a:t>
            </a:r>
            <a:r>
              <a:rPr lang="en-US" altLang="zh-CN" sz="1600" b="1" dirty="0" smtClean="0"/>
              <a:t>OSI</a:t>
            </a:r>
            <a:r>
              <a:rPr lang="zh-CN" altLang="zh-CN" sz="1600" b="1" dirty="0" smtClean="0"/>
              <a:t>模型哪些层？</a:t>
            </a:r>
            <a:endParaRPr lang="en-US" altLang="zh-CN" sz="1600" b="1" dirty="0" smtClean="0"/>
          </a:p>
          <a:p>
            <a:pPr>
              <a:buBlip>
                <a:blip r:embed="rId2"/>
              </a:buBlip>
            </a:pPr>
            <a:r>
              <a:rPr lang="en-US" altLang="zh-CN" sz="1600" b="1" dirty="0" smtClean="0"/>
              <a:t>11. </a:t>
            </a:r>
            <a:r>
              <a:rPr lang="zh-CN" altLang="zh-CN" sz="1600" b="1" dirty="0" smtClean="0"/>
              <a:t>网桥的路由策略有哪些？</a:t>
            </a:r>
            <a:endParaRPr lang="en-US" altLang="zh-CN" sz="1600" b="1" dirty="0" smtClean="0"/>
          </a:p>
          <a:p>
            <a:pPr>
              <a:buBlip>
                <a:blip r:embed="rId2"/>
              </a:buBlip>
            </a:pPr>
            <a:r>
              <a:rPr lang="en-US" altLang="zh-CN" sz="1600" b="1" dirty="0" smtClean="0"/>
              <a:t>12. </a:t>
            </a:r>
            <a:r>
              <a:rPr lang="zh-CN" altLang="zh-CN" sz="1600" b="1" dirty="0" smtClean="0"/>
              <a:t>生成树算法如何确定根网桥？</a:t>
            </a:r>
            <a:endParaRPr lang="en-US" altLang="zh-CN" sz="1600" b="1" dirty="0" smtClean="0"/>
          </a:p>
          <a:p>
            <a:pPr>
              <a:buBlip>
                <a:blip r:embed="rId2"/>
              </a:buBlip>
            </a:pPr>
            <a:r>
              <a:rPr lang="en-US" altLang="zh-CN" sz="1600" b="1" dirty="0" smtClean="0"/>
              <a:t>13. </a:t>
            </a:r>
            <a:r>
              <a:rPr lang="zh-CN" altLang="zh-CN" sz="1600" b="1" dirty="0" smtClean="0"/>
              <a:t>什么是第二层交换机？什么是第三层交换机？</a:t>
            </a:r>
            <a:endParaRPr lang="zh-CN" altLang="en-US" sz="1600" dirty="0"/>
          </a:p>
        </p:txBody>
      </p:sp>
      <p:sp>
        <p:nvSpPr>
          <p:cNvPr id="12" name="TextBox 11"/>
          <p:cNvSpPr txBox="1"/>
          <p:nvPr/>
        </p:nvSpPr>
        <p:spPr>
          <a:xfrm>
            <a:off x="1043608" y="620688"/>
            <a:ext cx="7416824"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本  章  习  题 </a:t>
            </a:r>
            <a:endParaRPr lang="zh-CN" altLang="en-US" sz="3600" b="1" dirty="0" smtClean="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126</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2"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Tree>
  </p:cSld>
  <p:clrMapOvr>
    <a:masterClrMapping/>
  </p:clrMapOvr>
  <p:transition>
    <p:pull dir="d"/>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3608" y="620688"/>
            <a:ext cx="7416824"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本 章 小 节</a:t>
            </a: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127</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2"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3"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127</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pic>
        <p:nvPicPr>
          <p:cNvPr id="4098" name="Picture 2" descr="立体问号图片"/>
          <p:cNvPicPr>
            <a:picLocks noChangeAspect="1" noChangeArrowheads="1"/>
          </p:cNvPicPr>
          <p:nvPr/>
        </p:nvPicPr>
        <p:blipFill>
          <a:blip r:embed="rId3" cstate="print"/>
          <a:srcRect/>
          <a:stretch>
            <a:fillRect/>
          </a:stretch>
        </p:blipFill>
        <p:spPr bwMode="auto">
          <a:xfrm>
            <a:off x="4788024" y="3212976"/>
            <a:ext cx="3168352" cy="2592289"/>
          </a:xfrm>
          <a:prstGeom prst="rect">
            <a:avLst/>
          </a:prstGeom>
          <a:noFill/>
        </p:spPr>
      </p:pic>
      <p:sp>
        <p:nvSpPr>
          <p:cNvPr id="15" name="TextBox 14"/>
          <p:cNvSpPr txBox="1"/>
          <p:nvPr/>
        </p:nvSpPr>
        <p:spPr>
          <a:xfrm>
            <a:off x="1835696" y="1916832"/>
            <a:ext cx="5184576" cy="1938992"/>
          </a:xfrm>
          <a:prstGeom prst="rect">
            <a:avLst/>
          </a:prstGeom>
          <a:noFill/>
        </p:spPr>
        <p:txBody>
          <a:bodyPr wrap="square" rtlCol="0">
            <a:spAutoFit/>
          </a:bodyPr>
          <a:lstStyle/>
          <a:p>
            <a:pPr>
              <a:buClr>
                <a:srgbClr val="C00000"/>
              </a:buClr>
              <a:buFont typeface="Wingdings" pitchFamily="2" charset="2"/>
              <a:buChar char="n"/>
            </a:pPr>
            <a:r>
              <a:rPr lang="zh-CN" altLang="en-US" sz="2400" b="1" dirty="0" smtClean="0"/>
              <a:t>本章重点内容</a:t>
            </a:r>
            <a:endParaRPr lang="en-US" altLang="zh-CN" sz="2400" b="1" dirty="0" smtClean="0"/>
          </a:p>
          <a:p>
            <a:pPr>
              <a:buClr>
                <a:srgbClr val="C00000"/>
              </a:buClr>
              <a:buFont typeface="Wingdings" pitchFamily="2" charset="2"/>
              <a:buChar char="n"/>
            </a:pPr>
            <a:endParaRPr lang="en-US" altLang="zh-CN" sz="2400" b="1" dirty="0" smtClean="0"/>
          </a:p>
          <a:p>
            <a:pPr>
              <a:buClr>
                <a:srgbClr val="C00000"/>
              </a:buClr>
              <a:buFont typeface="Wingdings" pitchFamily="2" charset="2"/>
              <a:buChar char="n"/>
            </a:pPr>
            <a:r>
              <a:rPr lang="zh-CN" altLang="en-US" sz="2400" b="1" dirty="0" smtClean="0"/>
              <a:t>本章难点</a:t>
            </a:r>
            <a:endParaRPr lang="en-US" altLang="zh-CN" sz="2400" b="1" dirty="0" smtClean="0"/>
          </a:p>
          <a:p>
            <a:pPr>
              <a:buClr>
                <a:srgbClr val="C00000"/>
              </a:buClr>
              <a:buFont typeface="Wingdings" pitchFamily="2" charset="2"/>
              <a:buChar char="n"/>
            </a:pPr>
            <a:endParaRPr lang="en-US" altLang="zh-CN" sz="2400" b="1" dirty="0" smtClean="0"/>
          </a:p>
          <a:p>
            <a:pPr>
              <a:buClr>
                <a:srgbClr val="C00000"/>
              </a:buClr>
              <a:buFont typeface="Wingdings" pitchFamily="2" charset="2"/>
              <a:buChar char="n"/>
            </a:pPr>
            <a:r>
              <a:rPr lang="zh-CN" altLang="en-US" sz="2400" b="1" dirty="0" smtClean="0"/>
              <a:t>有问题吗？</a:t>
            </a:r>
            <a:endParaRPr lang="zh-CN" altLang="en-US" sz="2400" b="1" dirty="0"/>
          </a:p>
        </p:txBody>
      </p:sp>
    </p:spTree>
  </p:cSld>
  <p:clrMapOvr>
    <a:masterClrMapping/>
  </p:clrMapOvr>
  <p:transition>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Rot="1" noChangeArrowheads="1"/>
          </p:cNvSpPr>
          <p:nvPr>
            <p:ph type="body" idx="1"/>
          </p:nvPr>
        </p:nvSpPr>
        <p:spPr>
          <a:xfrm>
            <a:off x="251520" y="1412776"/>
            <a:ext cx="8540750" cy="4194175"/>
          </a:xfrm>
        </p:spPr>
        <p:txBody>
          <a:bodyPr/>
          <a:lstStyle/>
          <a:p>
            <a:pPr eaLnBrk="1" hangingPunct="1">
              <a:buNone/>
            </a:pPr>
            <a:r>
              <a:rPr lang="en-US" altLang="zh-CN" sz="2800" b="1" dirty="0" smtClean="0">
                <a:solidFill>
                  <a:srgbClr val="C00000"/>
                </a:solidFill>
              </a:rPr>
              <a:t>①</a:t>
            </a:r>
            <a:r>
              <a:rPr lang="zh-CN" altLang="en-US" sz="2800" b="1" dirty="0" smtClean="0">
                <a:solidFill>
                  <a:srgbClr val="C00000"/>
                </a:solidFill>
                <a:latin typeface="楷体_GB2312" pitchFamily="49" charset="-122"/>
              </a:rPr>
              <a:t>工作方式</a:t>
            </a:r>
            <a:r>
              <a:rPr lang="zh-CN" altLang="en-US" sz="2800" b="1" dirty="0" smtClean="0">
                <a:solidFill>
                  <a:srgbClr val="000000"/>
                </a:solidFill>
                <a:latin typeface="楷体_GB2312" pitchFamily="49" charset="-122"/>
              </a:rPr>
              <a:t>：</a:t>
            </a:r>
            <a:r>
              <a:rPr lang="zh-CN" altLang="en-US" sz="2800" b="1" dirty="0" smtClean="0">
                <a:solidFill>
                  <a:srgbClr val="000000"/>
                </a:solidFill>
                <a:latin typeface="宋体" pitchFamily="2" charset="-122"/>
              </a:rPr>
              <a:t>主设备控制链路，</a:t>
            </a:r>
            <a:r>
              <a:rPr lang="zh-CN" altLang="en-US" sz="2800" b="1" dirty="0" smtClean="0">
                <a:solidFill>
                  <a:srgbClr val="000000"/>
                </a:solidFill>
              </a:rPr>
              <a:t>主设备发命令，从设备响应。</a:t>
            </a:r>
          </a:p>
          <a:p>
            <a:pPr eaLnBrk="1" hangingPunct="1"/>
            <a:endParaRPr lang="en-US" altLang="zh-CN" b="1" dirty="0" smtClean="0">
              <a:solidFill>
                <a:srgbClr val="000000"/>
              </a:solidFill>
              <a:latin typeface="宋体" pitchFamily="2" charset="-122"/>
            </a:endParaRPr>
          </a:p>
        </p:txBody>
      </p:sp>
      <p:pic>
        <p:nvPicPr>
          <p:cNvPr id="12291" name="Picture 4"/>
          <p:cNvPicPr>
            <a:picLocks noChangeAspect="1" noChangeArrowheads="1"/>
          </p:cNvPicPr>
          <p:nvPr/>
        </p:nvPicPr>
        <p:blipFill>
          <a:blip r:embed="rId2" cstate="print"/>
          <a:srcRect/>
          <a:stretch>
            <a:fillRect/>
          </a:stretch>
        </p:blipFill>
        <p:spPr bwMode="auto">
          <a:xfrm>
            <a:off x="539750" y="2708275"/>
            <a:ext cx="8064500" cy="2263775"/>
          </a:xfrm>
          <a:prstGeom prst="rect">
            <a:avLst/>
          </a:prstGeom>
          <a:noFill/>
          <a:ln w="9525">
            <a:noFill/>
            <a:miter lim="800000"/>
            <a:headEnd/>
            <a:tailEnd/>
          </a:ln>
        </p:spPr>
      </p:pic>
      <p:sp>
        <p:nvSpPr>
          <p:cNvPr id="12292" name="Text Box 5"/>
          <p:cNvSpPr txBox="1">
            <a:spLocks noChangeArrowheads="1"/>
          </p:cNvSpPr>
          <p:nvPr/>
        </p:nvSpPr>
        <p:spPr bwMode="auto">
          <a:xfrm>
            <a:off x="808038" y="5378450"/>
            <a:ext cx="184150" cy="366713"/>
          </a:xfrm>
          <a:prstGeom prst="rect">
            <a:avLst/>
          </a:prstGeom>
          <a:noFill/>
          <a:ln w="9525">
            <a:noFill/>
            <a:miter lim="800000"/>
            <a:headEnd/>
            <a:tailEnd/>
          </a:ln>
        </p:spPr>
        <p:txBody>
          <a:bodyPr wrap="none">
            <a:spAutoFit/>
          </a:bodyPr>
          <a:lstStyle/>
          <a:p>
            <a:endParaRPr lang="zh-CN" altLang="zh-CN"/>
          </a:p>
        </p:txBody>
      </p:sp>
      <p:sp>
        <p:nvSpPr>
          <p:cNvPr id="12293" name="Text Box 6"/>
          <p:cNvSpPr txBox="1">
            <a:spLocks noChangeArrowheads="1"/>
          </p:cNvSpPr>
          <p:nvPr/>
        </p:nvSpPr>
        <p:spPr bwMode="auto">
          <a:xfrm>
            <a:off x="251520" y="5229225"/>
            <a:ext cx="8568630" cy="954107"/>
          </a:xfrm>
          <a:prstGeom prst="rect">
            <a:avLst/>
          </a:prstGeom>
          <a:noFill/>
          <a:ln w="9525">
            <a:noFill/>
            <a:miter lim="800000"/>
            <a:headEnd/>
            <a:tailEnd/>
          </a:ln>
        </p:spPr>
        <p:txBody>
          <a:bodyPr wrap="square">
            <a:spAutoFit/>
          </a:bodyPr>
          <a:lstStyle/>
          <a:p>
            <a:r>
              <a:rPr lang="en-US" altLang="zh-CN" sz="2800" b="1" dirty="0" smtClean="0">
                <a:solidFill>
                  <a:srgbClr val="C00000"/>
                </a:solidFill>
              </a:rPr>
              <a:t>②</a:t>
            </a:r>
            <a:r>
              <a:rPr lang="zh-CN" altLang="en-US" sz="2800" b="1" dirty="0" smtClean="0">
                <a:solidFill>
                  <a:srgbClr val="C00000"/>
                </a:solidFill>
              </a:rPr>
              <a:t>地</a:t>
            </a:r>
            <a:r>
              <a:rPr lang="zh-CN" altLang="en-US" sz="2800" b="1" dirty="0">
                <a:solidFill>
                  <a:srgbClr val="C00000"/>
                </a:solidFill>
              </a:rPr>
              <a:t>址问题</a:t>
            </a:r>
            <a:r>
              <a:rPr lang="zh-CN" altLang="en-US" sz="2800" b="1" dirty="0">
                <a:solidFill>
                  <a:srgbClr val="000000"/>
                </a:solidFill>
              </a:rPr>
              <a:t>：在链路上的每个设备都有一</a:t>
            </a:r>
            <a:r>
              <a:rPr lang="zh-CN" altLang="en-US" sz="2800" b="1" dirty="0" smtClean="0">
                <a:solidFill>
                  <a:srgbClr val="000000"/>
                </a:solidFill>
              </a:rPr>
              <a:t>个地</a:t>
            </a:r>
            <a:r>
              <a:rPr lang="zh-CN" altLang="en-US" sz="2800" b="1" dirty="0">
                <a:solidFill>
                  <a:srgbClr val="000000"/>
                </a:solidFill>
              </a:rPr>
              <a:t>址来</a:t>
            </a:r>
            <a:r>
              <a:rPr lang="zh-CN" altLang="en-US" sz="2800" b="1" dirty="0" smtClean="0">
                <a:solidFill>
                  <a:srgbClr val="000000"/>
                </a:solidFill>
              </a:rPr>
              <a:t>标  识</a:t>
            </a:r>
            <a:r>
              <a:rPr lang="zh-CN" altLang="en-US" sz="2800" b="1" dirty="0">
                <a:solidFill>
                  <a:srgbClr val="000000"/>
                </a:solidFill>
              </a:rPr>
              <a:t>自己</a:t>
            </a:r>
            <a:r>
              <a:rPr lang="zh-CN" altLang="en-US" sz="2800" b="1" dirty="0" smtClean="0">
                <a:solidFill>
                  <a:srgbClr val="000000"/>
                </a:solidFill>
              </a:rPr>
              <a:t>。</a:t>
            </a:r>
            <a:endParaRPr lang="zh-CN" altLang="en-US" sz="2800" b="1" dirty="0">
              <a:solidFill>
                <a:srgbClr val="000000"/>
              </a:solidFill>
            </a:endParaRPr>
          </a:p>
        </p:txBody>
      </p:sp>
      <p:pic>
        <p:nvPicPr>
          <p:cNvPr id="6"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8" name="TextBox 7"/>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9"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3"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4" name="Rectangle 2"/>
          <p:cNvSpPr>
            <a:spLocks noGrp="1" noRot="1" noChangeArrowheads="1"/>
          </p:cNvSpPr>
          <p:nvPr>
            <p:ph type="title"/>
          </p:nvPr>
        </p:nvSpPr>
        <p:spPr>
          <a:xfrm>
            <a:off x="457200" y="274638"/>
            <a:ext cx="8229600" cy="1143000"/>
          </a:xfrm>
        </p:spPr>
        <p:txBody>
          <a:bodyPr/>
          <a:lstStyle/>
          <a:p>
            <a:r>
              <a:rPr lang="en-US" altLang="zh-CN" b="1" dirty="0" smtClean="0"/>
              <a:t> </a:t>
            </a:r>
            <a:r>
              <a:rPr lang="en-US" altLang="zh-CN" sz="3200" b="1" dirty="0" smtClean="0">
                <a:solidFill>
                  <a:srgbClr val="C00000"/>
                </a:solidFill>
                <a:ea typeface="黑体" pitchFamily="2" charset="-122"/>
              </a:rPr>
              <a:t>4.1.2  </a:t>
            </a:r>
            <a:r>
              <a:rPr lang="zh-CN" altLang="en-US" sz="3200" b="1" dirty="0" smtClean="0">
                <a:solidFill>
                  <a:srgbClr val="C00000"/>
                </a:solidFill>
                <a:ea typeface="黑体" pitchFamily="2" charset="-122"/>
              </a:rPr>
              <a:t>轮询</a:t>
            </a:r>
            <a:r>
              <a:rPr lang="en-US" altLang="zh-CN" sz="3200" b="1" dirty="0" smtClean="0">
                <a:solidFill>
                  <a:srgbClr val="C00000"/>
                </a:solidFill>
                <a:ea typeface="黑体" pitchFamily="2" charset="-122"/>
              </a:rPr>
              <a:t>/</a:t>
            </a:r>
            <a:r>
              <a:rPr lang="zh-CN" altLang="en-US" sz="3200" b="1" dirty="0" smtClean="0">
                <a:solidFill>
                  <a:srgbClr val="C00000"/>
                </a:solidFill>
                <a:ea typeface="黑体" pitchFamily="2" charset="-122"/>
              </a:rPr>
              <a:t>选择模式</a:t>
            </a:r>
          </a:p>
        </p:txBody>
      </p:sp>
    </p:spTree>
  </p:cSld>
  <p:clrMapOvr>
    <a:masterClrMapping/>
  </p:clrMapOvr>
  <p:transition>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Rot="1" noChangeArrowheads="1"/>
          </p:cNvSpPr>
          <p:nvPr>
            <p:ph type="body" idx="1"/>
          </p:nvPr>
        </p:nvSpPr>
        <p:spPr>
          <a:xfrm>
            <a:off x="827584" y="1700808"/>
            <a:ext cx="7560518" cy="4194175"/>
          </a:xfrm>
        </p:spPr>
        <p:txBody>
          <a:bodyPr/>
          <a:lstStyle/>
          <a:p>
            <a:pPr eaLnBrk="1" hangingPunct="1">
              <a:buNone/>
            </a:pPr>
            <a:r>
              <a:rPr lang="en-US" altLang="zh-CN" b="1" dirty="0" smtClean="0">
                <a:solidFill>
                  <a:srgbClr val="C00000"/>
                </a:solidFill>
                <a:latin typeface="宋体" pitchFamily="2" charset="-122"/>
              </a:rPr>
              <a:t>③</a:t>
            </a:r>
            <a:r>
              <a:rPr lang="zh-CN" altLang="en-US" b="1" dirty="0" smtClean="0">
                <a:solidFill>
                  <a:srgbClr val="C00000"/>
                </a:solidFill>
                <a:latin typeface="宋体" pitchFamily="2" charset="-122"/>
              </a:rPr>
              <a:t>选择</a:t>
            </a:r>
            <a:r>
              <a:rPr lang="zh-CN" altLang="en-US" b="1" dirty="0" smtClean="0">
                <a:solidFill>
                  <a:srgbClr val="000000"/>
                </a:solidFill>
                <a:latin typeface="宋体" pitchFamily="2" charset="-122"/>
              </a:rPr>
              <a:t>：</a:t>
            </a:r>
            <a:endParaRPr lang="en-US" altLang="zh-CN" b="1" dirty="0" smtClean="0">
              <a:solidFill>
                <a:srgbClr val="000000"/>
              </a:solidFill>
              <a:latin typeface="宋体" pitchFamily="2" charset="-122"/>
            </a:endParaRPr>
          </a:p>
          <a:p>
            <a:pPr eaLnBrk="1" hangingPunct="1">
              <a:buNone/>
            </a:pPr>
            <a:endParaRPr lang="en-US" altLang="zh-CN" sz="2800" b="1" dirty="0" smtClean="0">
              <a:solidFill>
                <a:srgbClr val="000000"/>
              </a:solidFill>
              <a:latin typeface="宋体" pitchFamily="2" charset="-122"/>
            </a:endParaRPr>
          </a:p>
          <a:p>
            <a:pPr marL="914400" lvl="1" indent="-514350">
              <a:buClr>
                <a:srgbClr val="C00000"/>
              </a:buClr>
              <a:buFont typeface="Wingdings" pitchFamily="2" charset="2"/>
              <a:buChar char="n"/>
            </a:pPr>
            <a:r>
              <a:rPr lang="zh-CN" altLang="en-US" b="1" dirty="0" smtClean="0">
                <a:solidFill>
                  <a:srgbClr val="000000"/>
                </a:solidFill>
                <a:latin typeface="宋体" pitchFamily="2" charset="-122"/>
              </a:rPr>
              <a:t>主设备希望发送数据，用</a:t>
            </a:r>
            <a:r>
              <a:rPr lang="en-US" altLang="zh-CN" b="1" dirty="0" err="1" smtClean="0">
                <a:solidFill>
                  <a:srgbClr val="000000"/>
                </a:solidFill>
                <a:latin typeface="宋体" pitchFamily="2" charset="-122"/>
              </a:rPr>
              <a:t>SeL</a:t>
            </a:r>
            <a:r>
              <a:rPr lang="zh-CN" altLang="en-US" b="1" dirty="0" smtClean="0">
                <a:solidFill>
                  <a:srgbClr val="000000"/>
                </a:solidFill>
                <a:latin typeface="宋体" pitchFamily="2" charset="-122"/>
              </a:rPr>
              <a:t>告诉从设备准备接收数据。</a:t>
            </a:r>
            <a:endParaRPr lang="en-US" altLang="zh-CN" b="1" dirty="0" smtClean="0">
              <a:solidFill>
                <a:srgbClr val="000000"/>
              </a:solidFill>
              <a:latin typeface="宋体" pitchFamily="2" charset="-122"/>
            </a:endParaRPr>
          </a:p>
          <a:p>
            <a:pPr marL="914400" lvl="1" indent="-514350">
              <a:buClr>
                <a:srgbClr val="C00000"/>
              </a:buClr>
              <a:buFont typeface="Wingdings" pitchFamily="2" charset="2"/>
              <a:buChar char="n"/>
            </a:pPr>
            <a:endParaRPr lang="en-US" altLang="zh-CN" b="1" dirty="0" smtClean="0">
              <a:solidFill>
                <a:srgbClr val="000000"/>
              </a:solidFill>
              <a:latin typeface="宋体" pitchFamily="2" charset="-122"/>
            </a:endParaRPr>
          </a:p>
          <a:p>
            <a:pPr marL="914400" lvl="1" indent="-514350">
              <a:buClr>
                <a:srgbClr val="C00000"/>
              </a:buClr>
              <a:buFont typeface="Wingdings" pitchFamily="2" charset="2"/>
              <a:buChar char="n"/>
            </a:pPr>
            <a:r>
              <a:rPr lang="zh-CN" altLang="en-US" b="1" dirty="0" smtClean="0">
                <a:solidFill>
                  <a:srgbClr val="000000"/>
                </a:solidFill>
                <a:latin typeface="宋体" pitchFamily="2" charset="-122"/>
              </a:rPr>
              <a:t>从设备用</a:t>
            </a:r>
            <a:r>
              <a:rPr lang="en-US" altLang="zh-CN" b="1" dirty="0" smtClean="0">
                <a:solidFill>
                  <a:srgbClr val="000000"/>
                </a:solidFill>
                <a:latin typeface="宋体" pitchFamily="2" charset="-122"/>
              </a:rPr>
              <a:t>ACK</a:t>
            </a:r>
            <a:r>
              <a:rPr lang="zh-CN" altLang="en-US" b="1" dirty="0" smtClean="0">
                <a:solidFill>
                  <a:srgbClr val="000000"/>
                </a:solidFill>
                <a:latin typeface="宋体" pitchFamily="2" charset="-122"/>
              </a:rPr>
              <a:t>同意接收，用</a:t>
            </a:r>
            <a:r>
              <a:rPr lang="en-US" altLang="zh-CN" b="1" dirty="0" smtClean="0">
                <a:solidFill>
                  <a:srgbClr val="000000"/>
                </a:solidFill>
                <a:latin typeface="宋体" pitchFamily="2" charset="-122"/>
              </a:rPr>
              <a:t>NAK</a:t>
            </a:r>
            <a:r>
              <a:rPr lang="zh-CN" altLang="en-US" b="1" dirty="0" smtClean="0">
                <a:solidFill>
                  <a:srgbClr val="000000"/>
                </a:solidFill>
                <a:latin typeface="宋体" pitchFamily="2" charset="-122"/>
              </a:rPr>
              <a:t>拒绝接收。 </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lstStyle/>
          <a:p>
            <a:r>
              <a:rPr lang="en-US" altLang="zh-CN" b="1" dirty="0" smtClean="0"/>
              <a:t> </a:t>
            </a:r>
            <a:r>
              <a:rPr lang="en-US" altLang="zh-CN" sz="3200" b="1" dirty="0" smtClean="0">
                <a:solidFill>
                  <a:srgbClr val="C00000"/>
                </a:solidFill>
                <a:ea typeface="黑体" pitchFamily="2" charset="-122"/>
              </a:rPr>
              <a:t>4.1.2  </a:t>
            </a:r>
            <a:r>
              <a:rPr lang="zh-CN" altLang="en-US" sz="3200" b="1" dirty="0" smtClean="0">
                <a:solidFill>
                  <a:srgbClr val="C00000"/>
                </a:solidFill>
                <a:ea typeface="黑体" pitchFamily="2" charset="-122"/>
              </a:rPr>
              <a:t>轮询</a:t>
            </a:r>
            <a:r>
              <a:rPr lang="en-US" altLang="zh-CN" sz="3200" b="1" dirty="0" smtClean="0">
                <a:solidFill>
                  <a:srgbClr val="C00000"/>
                </a:solidFill>
                <a:ea typeface="黑体" pitchFamily="2" charset="-122"/>
              </a:rPr>
              <a:t>/</a:t>
            </a:r>
            <a:r>
              <a:rPr lang="zh-CN" altLang="en-US" sz="3200" b="1" dirty="0" smtClean="0">
                <a:solidFill>
                  <a:srgbClr val="C00000"/>
                </a:solidFill>
                <a:ea typeface="黑体" pitchFamily="2" charset="-122"/>
              </a:rPr>
              <a:t>选择模式</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4338">
                                            <p:txEl>
                                              <p:pRg st="2" end="2"/>
                                            </p:txEl>
                                          </p:spTgt>
                                        </p:tgtEl>
                                        <p:attrNameLst>
                                          <p:attrName>style.visibility</p:attrName>
                                        </p:attrNameLst>
                                      </p:cBhvr>
                                      <p:to>
                                        <p:strVal val="visible"/>
                                      </p:to>
                                    </p:set>
                                    <p:anim calcmode="lin" valueType="num">
                                      <p:cBhvr additive="base">
                                        <p:cTn id="7" dur="500" fill="hold"/>
                                        <p:tgtEl>
                                          <p:spTgt spid="1433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8">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4338">
                                            <p:txEl>
                                              <p:pRg st="4" end="4"/>
                                            </p:txEl>
                                          </p:spTgt>
                                        </p:tgtEl>
                                        <p:attrNameLst>
                                          <p:attrName>style.visibility</p:attrName>
                                        </p:attrNameLst>
                                      </p:cBhvr>
                                      <p:to>
                                        <p:strVal val="visible"/>
                                      </p:to>
                                    </p:set>
                                    <p:anim calcmode="lin" valueType="num">
                                      <p:cBhvr additive="base">
                                        <p:cTn id="12" dur="1000" fill="hold"/>
                                        <p:tgtEl>
                                          <p:spTgt spid="14338">
                                            <p:txEl>
                                              <p:pRg st="4" end="4"/>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1433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p:cNvPicPr>
            <a:picLocks noGrp="1" noChangeAspect="1" noChangeArrowheads="1"/>
          </p:cNvPicPr>
          <p:nvPr>
            <p:ph type="body" idx="1"/>
          </p:nvPr>
        </p:nvPicPr>
        <p:blipFill>
          <a:blip r:embed="rId2" cstate="print"/>
          <a:srcRect/>
          <a:stretch>
            <a:fillRect/>
          </a:stretch>
        </p:blipFill>
        <p:spPr>
          <a:xfrm>
            <a:off x="1258888" y="476250"/>
            <a:ext cx="6629400" cy="5441950"/>
          </a:xfrm>
          <a:noFill/>
        </p:spPr>
      </p:pic>
      <p:sp>
        <p:nvSpPr>
          <p:cNvPr id="15363" name="Text Box 6"/>
          <p:cNvSpPr txBox="1">
            <a:spLocks noChangeArrowheads="1"/>
          </p:cNvSpPr>
          <p:nvPr/>
        </p:nvSpPr>
        <p:spPr bwMode="auto">
          <a:xfrm>
            <a:off x="2484438" y="5876925"/>
            <a:ext cx="4800600" cy="457200"/>
          </a:xfrm>
          <a:prstGeom prst="rect">
            <a:avLst/>
          </a:prstGeom>
          <a:noFill/>
          <a:ln w="9525">
            <a:noFill/>
            <a:miter lim="800000"/>
            <a:headEnd/>
            <a:tailEnd/>
          </a:ln>
        </p:spPr>
        <p:txBody>
          <a:bodyPr>
            <a:spAutoFit/>
          </a:bodyPr>
          <a:lstStyle/>
          <a:p>
            <a:pPr algn="ctr">
              <a:spcBef>
                <a:spcPct val="50000"/>
              </a:spcBef>
            </a:pPr>
            <a:r>
              <a:rPr kumimoji="1" lang="zh-CN" altLang="en-US" sz="2400" b="1">
                <a:solidFill>
                  <a:srgbClr val="000000"/>
                </a:solidFill>
                <a:latin typeface="Times New Roman" pitchFamily="18" charset="0"/>
                <a:ea typeface="楷体_GB2312" pitchFamily="49" charset="-122"/>
              </a:rPr>
              <a:t>多点选择</a:t>
            </a:r>
            <a:r>
              <a:rPr kumimoji="1" lang="zh-CN" altLang="en-US" sz="2400">
                <a:latin typeface="Times New Roman" pitchFamily="18" charset="0"/>
              </a:rPr>
              <a:t> </a:t>
            </a:r>
          </a:p>
        </p:txBody>
      </p:sp>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box(in)">
                                      <p:cBhvr>
                                        <p:cTn id="7"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Rot="1" noChangeArrowheads="1"/>
          </p:cNvSpPr>
          <p:nvPr>
            <p:ph type="body" idx="1"/>
          </p:nvPr>
        </p:nvSpPr>
        <p:spPr>
          <a:xfrm>
            <a:off x="611560" y="1556792"/>
            <a:ext cx="7848550" cy="4194175"/>
          </a:xfrm>
        </p:spPr>
        <p:txBody>
          <a:bodyPr/>
          <a:lstStyle/>
          <a:p>
            <a:pPr eaLnBrk="1" hangingPunct="1">
              <a:buNone/>
            </a:pPr>
            <a:r>
              <a:rPr lang="en-US" altLang="zh-CN" b="1" dirty="0" smtClean="0">
                <a:solidFill>
                  <a:srgbClr val="C00000"/>
                </a:solidFill>
                <a:latin typeface="宋体" pitchFamily="2" charset="-122"/>
              </a:rPr>
              <a:t>④</a:t>
            </a:r>
            <a:r>
              <a:rPr lang="zh-CN" altLang="en-US" b="1" dirty="0" smtClean="0">
                <a:solidFill>
                  <a:srgbClr val="C00000"/>
                </a:solidFill>
                <a:latin typeface="宋体" pitchFamily="2" charset="-122"/>
              </a:rPr>
              <a:t>轮询</a:t>
            </a:r>
            <a:r>
              <a:rPr lang="zh-CN" altLang="en-US" b="1" dirty="0" smtClean="0">
                <a:solidFill>
                  <a:srgbClr val="000000"/>
                </a:solidFill>
                <a:latin typeface="宋体" pitchFamily="2" charset="-122"/>
              </a:rPr>
              <a:t>：</a:t>
            </a:r>
            <a:endParaRPr lang="en-US" altLang="zh-CN" b="1" dirty="0" smtClean="0">
              <a:solidFill>
                <a:srgbClr val="000000"/>
              </a:solidFill>
              <a:latin typeface="宋体" pitchFamily="2" charset="-122"/>
            </a:endParaRPr>
          </a:p>
          <a:p>
            <a:pPr eaLnBrk="1" hangingPunct="1">
              <a:buNone/>
            </a:pPr>
            <a:endParaRPr lang="en-US" altLang="zh-CN" sz="1200" b="1" dirty="0" smtClean="0">
              <a:solidFill>
                <a:srgbClr val="000000"/>
              </a:solidFill>
              <a:latin typeface="宋体" pitchFamily="2" charset="-122"/>
            </a:endParaRPr>
          </a:p>
          <a:p>
            <a:pPr lvl="1">
              <a:buClr>
                <a:srgbClr val="C00000"/>
              </a:buClr>
              <a:buFont typeface="Wingdings" pitchFamily="2" charset="2"/>
              <a:buChar char="n"/>
            </a:pPr>
            <a:r>
              <a:rPr lang="zh-CN" altLang="en-US" b="1" dirty="0" smtClean="0">
                <a:solidFill>
                  <a:srgbClr val="000000"/>
                </a:solidFill>
                <a:latin typeface="宋体" pitchFamily="2" charset="-122"/>
              </a:rPr>
              <a:t>主设备希望接收数据，逐个询问设备是否有数据发送。</a:t>
            </a:r>
            <a:endParaRPr lang="en-US" altLang="zh-CN" b="1" dirty="0" smtClean="0">
              <a:solidFill>
                <a:srgbClr val="000000"/>
              </a:solidFill>
              <a:latin typeface="宋体" pitchFamily="2" charset="-122"/>
            </a:endParaRPr>
          </a:p>
          <a:p>
            <a:pPr lvl="1">
              <a:buClr>
                <a:srgbClr val="C00000"/>
              </a:buClr>
              <a:buFont typeface="Wingdings" pitchFamily="2" charset="2"/>
              <a:buChar char="n"/>
            </a:pPr>
            <a:endParaRPr lang="en-US" altLang="zh-CN" sz="1200" b="1" dirty="0" smtClean="0">
              <a:solidFill>
                <a:srgbClr val="000000"/>
              </a:solidFill>
              <a:latin typeface="宋体" pitchFamily="2" charset="-122"/>
            </a:endParaRPr>
          </a:p>
          <a:p>
            <a:pPr lvl="1">
              <a:buClr>
                <a:srgbClr val="C00000"/>
              </a:buClr>
              <a:buFont typeface="Wingdings" pitchFamily="2" charset="2"/>
              <a:buChar char="n"/>
            </a:pPr>
            <a:r>
              <a:rPr lang="zh-CN" altLang="en-US" b="1" dirty="0" smtClean="0">
                <a:solidFill>
                  <a:srgbClr val="000000"/>
                </a:solidFill>
                <a:latin typeface="宋体" pitchFamily="2" charset="-122"/>
              </a:rPr>
              <a:t>如果没有数据发送，必须回答否定应答帧</a:t>
            </a:r>
            <a:r>
              <a:rPr lang="en-US" altLang="zh-CN" b="1" dirty="0" smtClean="0">
                <a:solidFill>
                  <a:srgbClr val="000000"/>
                </a:solidFill>
                <a:latin typeface="宋体" pitchFamily="2" charset="-122"/>
              </a:rPr>
              <a:t>(NAK)</a:t>
            </a:r>
            <a:r>
              <a:rPr lang="zh-CN" altLang="en-US" b="1" dirty="0" smtClean="0">
                <a:solidFill>
                  <a:srgbClr val="000000"/>
                </a:solidFill>
                <a:latin typeface="宋体" pitchFamily="2" charset="-122"/>
              </a:rPr>
              <a:t>。</a:t>
            </a:r>
            <a:endParaRPr lang="en-US" altLang="zh-CN" b="1" dirty="0" smtClean="0">
              <a:solidFill>
                <a:srgbClr val="000000"/>
              </a:solidFill>
              <a:latin typeface="宋体" pitchFamily="2" charset="-122"/>
            </a:endParaRPr>
          </a:p>
          <a:p>
            <a:pPr lvl="1">
              <a:buClr>
                <a:srgbClr val="C00000"/>
              </a:buClr>
              <a:buFont typeface="Wingdings" pitchFamily="2" charset="2"/>
              <a:buChar char="n"/>
            </a:pPr>
            <a:endParaRPr lang="zh-CN" altLang="en-US" sz="1200" b="1" dirty="0" smtClean="0">
              <a:solidFill>
                <a:srgbClr val="000000"/>
              </a:solidFill>
              <a:latin typeface="宋体" pitchFamily="2" charset="-122"/>
            </a:endParaRPr>
          </a:p>
          <a:p>
            <a:pPr lvl="1">
              <a:buClr>
                <a:srgbClr val="C00000"/>
              </a:buClr>
              <a:buFont typeface="Wingdings" pitchFamily="2" charset="2"/>
              <a:buChar char="n"/>
            </a:pPr>
            <a:r>
              <a:rPr lang="zh-CN" altLang="en-US" b="1" dirty="0" smtClean="0">
                <a:solidFill>
                  <a:srgbClr val="000000"/>
                </a:solidFill>
                <a:latin typeface="宋体" pitchFamily="2" charset="-122"/>
              </a:rPr>
              <a:t>如果有数据，直接用数据帧应答。</a:t>
            </a:r>
          </a:p>
          <a:p>
            <a:pPr eaLnBrk="1" hangingPunct="1"/>
            <a:endParaRPr lang="en-US" altLang="zh-CN" b="1" dirty="0" smtClean="0">
              <a:latin typeface="宋体" pitchFamily="2" charset="-122"/>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lstStyle/>
          <a:p>
            <a:r>
              <a:rPr lang="en-US" altLang="zh-CN" b="1" dirty="0" smtClean="0"/>
              <a:t> </a:t>
            </a:r>
            <a:r>
              <a:rPr lang="en-US" altLang="zh-CN" sz="3200" b="1" dirty="0" smtClean="0">
                <a:solidFill>
                  <a:srgbClr val="C00000"/>
                </a:solidFill>
                <a:ea typeface="黑体" pitchFamily="2" charset="-122"/>
              </a:rPr>
              <a:t>4.1.2  </a:t>
            </a:r>
            <a:r>
              <a:rPr lang="zh-CN" altLang="en-US" sz="3200" b="1" dirty="0" smtClean="0">
                <a:solidFill>
                  <a:srgbClr val="C00000"/>
                </a:solidFill>
                <a:ea typeface="黑体" pitchFamily="2" charset="-122"/>
              </a:rPr>
              <a:t>轮询</a:t>
            </a:r>
            <a:r>
              <a:rPr lang="en-US" altLang="zh-CN" sz="3200" b="1" dirty="0" smtClean="0">
                <a:solidFill>
                  <a:srgbClr val="C00000"/>
                </a:solidFill>
                <a:ea typeface="黑体" pitchFamily="2" charset="-122"/>
              </a:rPr>
              <a:t>/</a:t>
            </a:r>
            <a:r>
              <a:rPr lang="zh-CN" altLang="en-US" sz="3200" b="1" dirty="0" smtClean="0">
                <a:solidFill>
                  <a:srgbClr val="C00000"/>
                </a:solidFill>
                <a:ea typeface="黑体" pitchFamily="2" charset="-122"/>
              </a:rPr>
              <a:t>选择模式</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anim calcmode="lin" valueType="num">
                                      <p:cBhvr additive="base">
                                        <p:cTn id="7" dur="500" fill="hold"/>
                                        <p:tgtEl>
                                          <p:spTgt spid="1638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6">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6386">
                                            <p:txEl>
                                              <p:pRg st="4" end="4"/>
                                            </p:txEl>
                                          </p:spTgt>
                                        </p:tgtEl>
                                        <p:attrNameLst>
                                          <p:attrName>style.visibility</p:attrName>
                                        </p:attrNameLst>
                                      </p:cBhvr>
                                      <p:to>
                                        <p:strVal val="visible"/>
                                      </p:to>
                                    </p:set>
                                    <p:anim calcmode="lin" valueType="num">
                                      <p:cBhvr additive="base">
                                        <p:cTn id="12" dur="500" fill="hold"/>
                                        <p:tgtEl>
                                          <p:spTgt spid="16386">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6386">
                                            <p:txEl>
                                              <p:pRg st="4" end="4"/>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6386">
                                            <p:txEl>
                                              <p:pRg st="6" end="6"/>
                                            </p:txEl>
                                          </p:spTgt>
                                        </p:tgtEl>
                                        <p:attrNameLst>
                                          <p:attrName>style.visibility</p:attrName>
                                        </p:attrNameLst>
                                      </p:cBhvr>
                                      <p:to>
                                        <p:strVal val="visible"/>
                                      </p:to>
                                    </p:set>
                                    <p:anim calcmode="lin" valueType="num">
                                      <p:cBhvr additive="base">
                                        <p:cTn id="17" dur="1000" fill="hold"/>
                                        <p:tgtEl>
                                          <p:spTgt spid="16386">
                                            <p:txEl>
                                              <p:pRg st="6" end="6"/>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1638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611188" y="404813"/>
            <a:ext cx="7848600" cy="5903912"/>
          </a:xfrm>
          <a:prstGeom prst="rect">
            <a:avLst/>
          </a:prstGeom>
          <a:noFill/>
          <a:ln w="9525">
            <a:noFill/>
            <a:miter lim="800000"/>
            <a:headEnd/>
            <a:tailEnd/>
          </a:ln>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box(in)">
                                      <p:cBhvr>
                                        <p:cTn id="7"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Rot="1" noChangeArrowheads="1"/>
          </p:cNvSpPr>
          <p:nvPr>
            <p:ph type="body" idx="1"/>
          </p:nvPr>
        </p:nvSpPr>
        <p:spPr>
          <a:xfrm>
            <a:off x="755576" y="1628800"/>
            <a:ext cx="7571184" cy="4525963"/>
          </a:xfrm>
        </p:spPr>
        <p:txBody>
          <a:bodyPr/>
          <a:lstStyle/>
          <a:p>
            <a:pPr eaLnBrk="1" hangingPunct="1">
              <a:buClr>
                <a:srgbClr val="C00000"/>
              </a:buClr>
              <a:buFont typeface="Wingdings" pitchFamily="2" charset="2"/>
              <a:buChar char="n"/>
            </a:pPr>
            <a:r>
              <a:rPr lang="zh-CN" altLang="en-US" b="1" dirty="0" smtClean="0">
                <a:solidFill>
                  <a:srgbClr val="000000"/>
                </a:solidFill>
                <a:latin typeface="宋体" pitchFamily="2" charset="-122"/>
              </a:rPr>
              <a:t>有两种终止信息交互的方法：</a:t>
            </a:r>
            <a:endParaRPr lang="en-US" altLang="zh-CN" b="1" dirty="0" smtClean="0">
              <a:solidFill>
                <a:srgbClr val="000000"/>
              </a:solidFill>
              <a:latin typeface="宋体" pitchFamily="2" charset="-122"/>
            </a:endParaRPr>
          </a:p>
          <a:p>
            <a:pPr eaLnBrk="1" hangingPunct="1">
              <a:buNone/>
            </a:pPr>
            <a:endParaRPr lang="zh-CN" altLang="en-US" sz="2800" b="1" dirty="0" smtClean="0">
              <a:solidFill>
                <a:srgbClr val="000000"/>
              </a:solidFill>
              <a:latin typeface="宋体" pitchFamily="2" charset="-122"/>
            </a:endParaRPr>
          </a:p>
          <a:p>
            <a:pPr eaLnBrk="1" hangingPunct="1">
              <a:buFont typeface="Wingdings" pitchFamily="2" charset="2"/>
              <a:buNone/>
            </a:pPr>
            <a:r>
              <a:rPr lang="zh-CN" altLang="en-US" sz="2400" b="1" dirty="0" smtClean="0">
                <a:solidFill>
                  <a:srgbClr val="C00000"/>
                </a:solidFill>
              </a:rPr>
              <a:t>①</a:t>
            </a:r>
            <a:r>
              <a:rPr lang="zh-CN" altLang="en-US" sz="2800" b="1" dirty="0" smtClean="0">
                <a:solidFill>
                  <a:srgbClr val="000000"/>
                </a:solidFill>
                <a:latin typeface="宋体" pitchFamily="2" charset="-122"/>
              </a:rPr>
              <a:t>从设备将所有的数据发送完毕，并以一个传输结束帧</a:t>
            </a:r>
            <a:r>
              <a:rPr lang="en-US" altLang="zh-CN" sz="2800" b="1" dirty="0" smtClean="0">
                <a:solidFill>
                  <a:srgbClr val="000000"/>
                </a:solidFill>
                <a:latin typeface="宋体" pitchFamily="2" charset="-122"/>
              </a:rPr>
              <a:t>(EOT)</a:t>
            </a:r>
            <a:r>
              <a:rPr lang="zh-CN" altLang="en-US" sz="2800" b="1" dirty="0" smtClean="0">
                <a:solidFill>
                  <a:srgbClr val="000000"/>
                </a:solidFill>
                <a:latin typeface="宋体" pitchFamily="2" charset="-122"/>
              </a:rPr>
              <a:t>结束传输。</a:t>
            </a:r>
            <a:endParaRPr lang="en-US" altLang="zh-CN" sz="2800" b="1" dirty="0" smtClean="0">
              <a:solidFill>
                <a:srgbClr val="000000"/>
              </a:solidFill>
              <a:latin typeface="宋体" pitchFamily="2" charset="-122"/>
            </a:endParaRPr>
          </a:p>
          <a:p>
            <a:pPr eaLnBrk="1" hangingPunct="1">
              <a:buFont typeface="Wingdings" pitchFamily="2" charset="2"/>
              <a:buNone/>
            </a:pPr>
            <a:endParaRPr lang="zh-CN" altLang="en-US" sz="2800" b="1" dirty="0" smtClean="0">
              <a:solidFill>
                <a:srgbClr val="000000"/>
              </a:solidFill>
              <a:latin typeface="宋体" pitchFamily="2" charset="-122"/>
            </a:endParaRPr>
          </a:p>
          <a:p>
            <a:pPr eaLnBrk="1" hangingPunct="1">
              <a:buFont typeface="Wingdings" pitchFamily="2" charset="2"/>
              <a:buNone/>
            </a:pPr>
            <a:r>
              <a:rPr lang="zh-CN" altLang="en-US" sz="2800" b="1" dirty="0" smtClean="0">
                <a:solidFill>
                  <a:srgbClr val="C00000"/>
                </a:solidFill>
              </a:rPr>
              <a:t>②</a:t>
            </a:r>
            <a:r>
              <a:rPr lang="zh-CN" altLang="en-US" sz="2800" b="1" dirty="0" smtClean="0">
                <a:solidFill>
                  <a:srgbClr val="000000"/>
                </a:solidFill>
                <a:latin typeface="宋体" pitchFamily="2" charset="-122"/>
              </a:rPr>
              <a:t>主设备发出“时间到”消息。</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lstStyle/>
          <a:p>
            <a:r>
              <a:rPr lang="en-US" altLang="zh-CN" b="1" dirty="0" smtClean="0"/>
              <a:t> </a:t>
            </a:r>
            <a:r>
              <a:rPr lang="en-US" altLang="zh-CN" sz="3200" b="1" dirty="0" smtClean="0">
                <a:solidFill>
                  <a:srgbClr val="C00000"/>
                </a:solidFill>
                <a:ea typeface="黑体" pitchFamily="2" charset="-122"/>
              </a:rPr>
              <a:t>4.1.2  </a:t>
            </a:r>
            <a:r>
              <a:rPr lang="zh-CN" altLang="en-US" sz="3200" b="1" dirty="0" smtClean="0">
                <a:solidFill>
                  <a:srgbClr val="C00000"/>
                </a:solidFill>
                <a:ea typeface="黑体" pitchFamily="2" charset="-122"/>
              </a:rPr>
              <a:t>轮询</a:t>
            </a:r>
            <a:r>
              <a:rPr lang="en-US" altLang="zh-CN" sz="3200" b="1" dirty="0" smtClean="0">
                <a:solidFill>
                  <a:srgbClr val="C00000"/>
                </a:solidFill>
                <a:ea typeface="黑体" pitchFamily="2" charset="-122"/>
              </a:rPr>
              <a:t>/</a:t>
            </a:r>
            <a:r>
              <a:rPr lang="zh-CN" altLang="en-US" sz="3200" b="1" dirty="0" smtClean="0">
                <a:solidFill>
                  <a:srgbClr val="C00000"/>
                </a:solidFill>
                <a:ea typeface="黑体" pitchFamily="2" charset="-122"/>
              </a:rPr>
              <a:t>选择模式</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434">
                                            <p:txEl>
                                              <p:pRg st="2" end="2"/>
                                            </p:txEl>
                                          </p:spTgt>
                                        </p:tgtEl>
                                        <p:attrNameLst>
                                          <p:attrName>style.visibility</p:attrName>
                                        </p:attrNameLst>
                                      </p:cBhvr>
                                      <p:to>
                                        <p:strVal val="visible"/>
                                      </p:to>
                                    </p:set>
                                    <p:anim calcmode="lin" valueType="num">
                                      <p:cBhvr additive="base">
                                        <p:cTn id="7" dur="500" fill="hold"/>
                                        <p:tgtEl>
                                          <p:spTgt spid="1843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4">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8434">
                                            <p:txEl>
                                              <p:pRg st="4" end="4"/>
                                            </p:txEl>
                                          </p:spTgt>
                                        </p:tgtEl>
                                        <p:attrNameLst>
                                          <p:attrName>style.visibility</p:attrName>
                                        </p:attrNameLst>
                                      </p:cBhvr>
                                      <p:to>
                                        <p:strVal val="visible"/>
                                      </p:to>
                                    </p:set>
                                    <p:anim calcmode="lin" valueType="num">
                                      <p:cBhvr additive="base">
                                        <p:cTn id="12" dur="500" fill="hold"/>
                                        <p:tgtEl>
                                          <p:spTgt spid="18434">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843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63688" y="1556792"/>
            <a:ext cx="5256584" cy="4525963"/>
          </a:xfrm>
        </p:spPr>
        <p:txBody>
          <a:bodyPr>
            <a:normAutofit/>
          </a:bodyPr>
          <a:lstStyle/>
          <a:p>
            <a:pPr>
              <a:lnSpc>
                <a:spcPct val="80000"/>
              </a:lnSpc>
              <a:buClr>
                <a:srgbClr val="C00000"/>
              </a:buClr>
              <a:buBlip>
                <a:blip r:embed="rId2"/>
              </a:buBlip>
            </a:pPr>
            <a:endParaRPr lang="en-US" altLang="zh-CN" sz="2400" b="1" dirty="0" smtClean="0">
              <a:latin typeface="楷体" pitchFamily="49" charset="-122"/>
              <a:ea typeface="楷体" pitchFamily="49" charset="-122"/>
            </a:endParaRPr>
          </a:p>
          <a:p>
            <a:pPr>
              <a:lnSpc>
                <a:spcPct val="80000"/>
              </a:lnSpc>
              <a:buClr>
                <a:srgbClr val="C00000"/>
              </a:buClr>
              <a:buBlip>
                <a:blip r:embed="rId2"/>
              </a:buBlip>
            </a:pPr>
            <a:r>
              <a:rPr lang="en-US" altLang="zh-CN" sz="2800" b="1" dirty="0" smtClean="0">
                <a:latin typeface="楷体_GB2312" pitchFamily="49" charset="-122"/>
                <a:ea typeface="楷体_GB2312" pitchFamily="49" charset="-122"/>
              </a:rPr>
              <a:t>4.1  </a:t>
            </a:r>
            <a:r>
              <a:rPr lang="zh-CN" altLang="en-US" sz="2800" b="1" dirty="0" smtClean="0">
                <a:latin typeface="楷体_GB2312" pitchFamily="49" charset="-122"/>
                <a:ea typeface="楷体_GB2312" pitchFamily="49" charset="-122"/>
              </a:rPr>
              <a:t>线路规程</a:t>
            </a:r>
            <a:endParaRPr lang="en-US" altLang="zh-CN" sz="2800" b="1" dirty="0" smtClean="0">
              <a:latin typeface="楷体_GB2312" pitchFamily="49" charset="-122"/>
              <a:ea typeface="楷体_GB2312" pitchFamily="49" charset="-122"/>
            </a:endParaRPr>
          </a:p>
          <a:p>
            <a:pPr>
              <a:lnSpc>
                <a:spcPct val="80000"/>
              </a:lnSpc>
              <a:buClr>
                <a:srgbClr val="C00000"/>
              </a:buClr>
              <a:buBlip>
                <a:blip r:embed="rId2"/>
              </a:buBlip>
            </a:pPr>
            <a:endParaRPr lang="en-US" altLang="zh-CN" sz="2800" b="1" dirty="0" smtClean="0">
              <a:solidFill>
                <a:srgbClr val="FF0000"/>
              </a:solidFill>
              <a:latin typeface="楷体_GB2312" pitchFamily="49" charset="-122"/>
              <a:ea typeface="楷体_GB2312" pitchFamily="49" charset="-122"/>
            </a:endParaRPr>
          </a:p>
          <a:p>
            <a:pPr>
              <a:lnSpc>
                <a:spcPct val="80000"/>
              </a:lnSpc>
              <a:buClr>
                <a:srgbClr val="C00000"/>
              </a:buClr>
              <a:buBlip>
                <a:blip r:embed="rId2"/>
              </a:buBlip>
            </a:pPr>
            <a:r>
              <a:rPr lang="en-US" altLang="zh-CN" sz="2800" b="1" dirty="0" smtClean="0">
                <a:solidFill>
                  <a:srgbClr val="FF0000"/>
                </a:solidFill>
                <a:latin typeface="楷体_GB2312" pitchFamily="49" charset="-122"/>
                <a:ea typeface="楷体_GB2312" pitchFamily="49" charset="-122"/>
              </a:rPr>
              <a:t>4.2  </a:t>
            </a:r>
            <a:r>
              <a:rPr lang="zh-CN" altLang="en-US" sz="2800" b="1" dirty="0" smtClean="0">
                <a:solidFill>
                  <a:srgbClr val="FF0000"/>
                </a:solidFill>
                <a:latin typeface="楷体_GB2312" pitchFamily="49" charset="-122"/>
                <a:ea typeface="楷体_GB2312" pitchFamily="49" charset="-122"/>
              </a:rPr>
              <a:t>流量控制与差错控制</a:t>
            </a:r>
            <a:endParaRPr lang="en-US" altLang="zh-CN" sz="2800" b="1" dirty="0" smtClean="0">
              <a:solidFill>
                <a:srgbClr val="FF0000"/>
              </a:solidFill>
              <a:latin typeface="楷体_GB2312" pitchFamily="49" charset="-122"/>
              <a:ea typeface="楷体_GB2312" pitchFamily="49" charset="-122"/>
            </a:endParaRPr>
          </a:p>
          <a:p>
            <a:pPr>
              <a:lnSpc>
                <a:spcPct val="80000"/>
              </a:lnSpc>
              <a:buClr>
                <a:srgbClr val="C00000"/>
              </a:buClr>
              <a:buBlip>
                <a:blip r:embed="rId2"/>
              </a:buBlip>
            </a:pPr>
            <a:endParaRPr lang="en-US" altLang="zh-CN" sz="2800" b="1" dirty="0" smtClean="0">
              <a:solidFill>
                <a:srgbClr val="000000"/>
              </a:solidFill>
              <a:latin typeface="楷体_GB2312" pitchFamily="49" charset="-122"/>
              <a:ea typeface="楷体_GB2312" pitchFamily="49" charset="-122"/>
            </a:endParaRPr>
          </a:p>
          <a:p>
            <a:pPr>
              <a:lnSpc>
                <a:spcPct val="80000"/>
              </a:lnSpc>
              <a:buClr>
                <a:srgbClr val="C00000"/>
              </a:buClr>
              <a:buBlip>
                <a:blip r:embed="rId2"/>
              </a:buBlip>
            </a:pPr>
            <a:r>
              <a:rPr lang="en-US" altLang="zh-CN" sz="2800" b="1" dirty="0" smtClean="0">
                <a:solidFill>
                  <a:srgbClr val="000000"/>
                </a:solidFill>
                <a:latin typeface="楷体_GB2312" pitchFamily="49" charset="-122"/>
                <a:ea typeface="楷体_GB2312" pitchFamily="49" charset="-122"/>
              </a:rPr>
              <a:t>4.3  HDLC</a:t>
            </a:r>
            <a:r>
              <a:rPr lang="zh-CN" altLang="en-US" sz="2800" b="1" dirty="0" smtClean="0">
                <a:solidFill>
                  <a:srgbClr val="000000"/>
                </a:solidFill>
                <a:latin typeface="楷体_GB2312" pitchFamily="49" charset="-122"/>
                <a:ea typeface="楷体_GB2312" pitchFamily="49" charset="-122"/>
              </a:rPr>
              <a:t>通信协议</a:t>
            </a:r>
            <a:endParaRPr lang="en-US" altLang="zh-CN" sz="2800" b="1" dirty="0" smtClean="0">
              <a:solidFill>
                <a:srgbClr val="000000"/>
              </a:solidFill>
              <a:latin typeface="楷体_GB2312" pitchFamily="49" charset="-122"/>
              <a:ea typeface="楷体_GB2312" pitchFamily="49" charset="-122"/>
            </a:endParaRPr>
          </a:p>
          <a:p>
            <a:pPr>
              <a:lnSpc>
                <a:spcPct val="80000"/>
              </a:lnSpc>
              <a:buClr>
                <a:srgbClr val="C00000"/>
              </a:buClr>
              <a:buBlip>
                <a:blip r:embed="rId2"/>
              </a:buBlip>
            </a:pPr>
            <a:endParaRPr lang="en-US" altLang="zh-CN" sz="2800" b="1" dirty="0" smtClean="0">
              <a:solidFill>
                <a:srgbClr val="000000"/>
              </a:solidFill>
              <a:latin typeface="楷体_GB2312" pitchFamily="49" charset="-122"/>
              <a:ea typeface="楷体_GB2312" pitchFamily="49" charset="-122"/>
            </a:endParaRPr>
          </a:p>
          <a:p>
            <a:pPr>
              <a:lnSpc>
                <a:spcPct val="80000"/>
              </a:lnSpc>
              <a:buClr>
                <a:srgbClr val="C00000"/>
              </a:buClr>
              <a:buBlip>
                <a:blip r:embed="rId2"/>
              </a:buBlip>
            </a:pPr>
            <a:r>
              <a:rPr lang="en-US" altLang="zh-CN" sz="2800" b="1" dirty="0" smtClean="0">
                <a:solidFill>
                  <a:srgbClr val="000000"/>
                </a:solidFill>
                <a:latin typeface="楷体_GB2312" pitchFamily="49" charset="-122"/>
                <a:ea typeface="楷体_GB2312" pitchFamily="49" charset="-122"/>
              </a:rPr>
              <a:t>4.4  </a:t>
            </a:r>
            <a:r>
              <a:rPr lang="zh-CN" altLang="en-US" sz="2800" b="1" dirty="0" smtClean="0">
                <a:solidFill>
                  <a:srgbClr val="000000"/>
                </a:solidFill>
                <a:latin typeface="楷体_GB2312" pitchFamily="49" charset="-122"/>
                <a:ea typeface="楷体_GB2312" pitchFamily="49" charset="-122"/>
              </a:rPr>
              <a:t>数据链路层网络互连</a:t>
            </a:r>
            <a:endParaRPr lang="zh-CN" altLang="en-US" sz="2800" b="1" dirty="0" smtClean="0">
              <a:latin typeface="楷体_GB2312" pitchFamily="49" charset="-122"/>
              <a:ea typeface="楷体_GB2312" pitchFamily="49" charset="-122"/>
            </a:endParaRPr>
          </a:p>
          <a:p>
            <a:pPr>
              <a:buNone/>
            </a:pPr>
            <a:endParaRPr lang="en-US" altLang="zh-CN" dirty="0" smtClean="0"/>
          </a:p>
          <a:p>
            <a:pPr>
              <a:buNone/>
            </a:pPr>
            <a:endParaRPr lang="zh-CN" altLang="en-US" dirty="0"/>
          </a:p>
        </p:txBody>
      </p:sp>
      <p:pic>
        <p:nvPicPr>
          <p:cNvPr id="6"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03648" y="620688"/>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第四章  数据链路层</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19</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blinds(horizontal)">
                                      <p:cBhvr>
                                        <p:cTn id="11" dur="500"/>
                                        <p:tgtEl>
                                          <p:spTgt spid="3">
                                            <p:txEl>
                                              <p:pRg st="3" end="3"/>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linds(horizontal)">
                                      <p:cBhvr>
                                        <p:cTn id="15" dur="500"/>
                                        <p:tgtEl>
                                          <p:spTgt spid="3">
                                            <p:txEl>
                                              <p:pRg st="5" end="5"/>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blinds(horizontal)">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03648" y="620688"/>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教学内容及学时分布  </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2</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effectLst/>
              <a:uLnTx/>
              <a:uFillTx/>
              <a:latin typeface="+mn-lt"/>
              <a:ea typeface="+mn-ea"/>
              <a:cs typeface="+mn-cs"/>
            </a:endParaRPr>
          </a:p>
        </p:txBody>
      </p:sp>
      <p:graphicFrame>
        <p:nvGraphicFramePr>
          <p:cNvPr id="18" name="Table 17"/>
          <p:cNvGraphicFramePr>
            <a:graphicFrameLocks noGrp="1"/>
          </p:cNvGraphicFramePr>
          <p:nvPr/>
        </p:nvGraphicFramePr>
        <p:xfrm>
          <a:off x="1547664" y="1484784"/>
          <a:ext cx="5688633" cy="4536507"/>
        </p:xfrm>
        <a:graphic>
          <a:graphicData uri="http://schemas.openxmlformats.org/drawingml/2006/table">
            <a:tbl>
              <a:tblPr firstRow="1" bandRow="1">
                <a:tableStyleId>{7DF18680-E054-41AD-8BC1-D1AEF772440D}</a:tableStyleId>
              </a:tblPr>
              <a:tblGrid>
                <a:gridCol w="3453217"/>
                <a:gridCol w="2235416"/>
              </a:tblGrid>
              <a:tr h="407267">
                <a:tc>
                  <a:txBody>
                    <a:bodyPr/>
                    <a:lstStyle/>
                    <a:p>
                      <a:pPr algn="ctr"/>
                      <a:r>
                        <a:rPr lang="zh-CN" altLang="en-US" dirty="0" smtClean="0"/>
                        <a:t>内                  容</a:t>
                      </a:r>
                      <a:endParaRPr lang="zh-CN" altLang="en-US" dirty="0"/>
                    </a:p>
                  </a:txBody>
                  <a:tcPr/>
                </a:tc>
                <a:tc>
                  <a:txBody>
                    <a:bodyPr/>
                    <a:lstStyle/>
                    <a:p>
                      <a:pPr algn="ctr"/>
                      <a:r>
                        <a:rPr lang="zh-CN" altLang="en-US" dirty="0" smtClean="0"/>
                        <a:t>学                时</a:t>
                      </a:r>
                      <a:endParaRPr lang="zh-CN" altLang="en-US" dirty="0"/>
                    </a:p>
                  </a:txBody>
                  <a:tcPr/>
                </a:tc>
              </a:tr>
              <a:tr h="412924">
                <a:tc>
                  <a:txBody>
                    <a:bodyPr/>
                    <a:lstStyle/>
                    <a:p>
                      <a:r>
                        <a:rPr lang="zh-CN" altLang="zh-CN" sz="1800" dirty="0" smtClean="0"/>
                        <a:t>第一章</a:t>
                      </a:r>
                      <a:r>
                        <a:rPr lang="en-US" altLang="zh-CN" sz="1800" dirty="0" smtClean="0"/>
                        <a:t>     </a:t>
                      </a:r>
                      <a:r>
                        <a:rPr lang="zh-CN" altLang="zh-CN" sz="1800" dirty="0" smtClean="0"/>
                        <a:t> 概论</a:t>
                      </a:r>
                      <a:endParaRPr lang="zh-CN" altLang="en-US" b="1" dirty="0"/>
                    </a:p>
                  </a:txBody>
                  <a:tcPr/>
                </a:tc>
                <a:tc>
                  <a:txBody>
                    <a:bodyPr/>
                    <a:lstStyle/>
                    <a:p>
                      <a:pPr algn="ctr"/>
                      <a:r>
                        <a:rPr lang="en-US" altLang="zh-CN" dirty="0" smtClean="0"/>
                        <a:t>5</a:t>
                      </a:r>
                      <a:r>
                        <a:rPr lang="zh-CN" altLang="en-US" dirty="0" smtClean="0"/>
                        <a:t>学时</a:t>
                      </a:r>
                      <a:endParaRPr lang="zh-CN" altLang="en-US" b="1"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dirty="0" smtClean="0"/>
                        <a:t>第二章</a:t>
                      </a:r>
                      <a:r>
                        <a:rPr lang="en-US" altLang="zh-CN" sz="1800" dirty="0" smtClean="0"/>
                        <a:t>      </a:t>
                      </a:r>
                      <a:r>
                        <a:rPr lang="zh-CN" altLang="zh-CN" sz="1800" dirty="0" smtClean="0"/>
                        <a:t>数据通信基础</a:t>
                      </a:r>
                      <a:endParaRPr lang="en-US" altLang="zh-CN" sz="1800" b="1" dirty="0" smtClean="0">
                        <a:latin typeface="+mn-ea"/>
                        <a:ea typeface="+mn-ea"/>
                      </a:endParaRPr>
                    </a:p>
                  </a:txBody>
                  <a:tcPr/>
                </a:tc>
                <a:tc>
                  <a:txBody>
                    <a:bodyPr/>
                    <a:lstStyle/>
                    <a:p>
                      <a:pPr algn="ctr"/>
                      <a:r>
                        <a:rPr lang="en-US" altLang="zh-CN" sz="1800" kern="1200" dirty="0" smtClean="0"/>
                        <a:t>8</a:t>
                      </a:r>
                      <a:r>
                        <a:rPr lang="zh-CN" altLang="zh-CN" sz="1800" kern="1200" dirty="0" smtClean="0"/>
                        <a:t>学时</a:t>
                      </a:r>
                      <a:endParaRPr lang="zh-CN" altLang="en-US" b="1"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第三章</a:t>
                      </a:r>
                      <a:r>
                        <a:rPr lang="en-US" altLang="zh-CN" sz="1800" kern="1200" dirty="0" smtClean="0"/>
                        <a:t>     </a:t>
                      </a:r>
                      <a:r>
                        <a:rPr lang="zh-CN" altLang="zh-CN" sz="1800" kern="1200" dirty="0" smtClean="0"/>
                        <a:t> 物理层</a:t>
                      </a:r>
                      <a:endParaRPr lang="zh-CN" altLang="zh-CN" sz="1800" kern="1200" dirty="0" smtClean="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t>3</a:t>
                      </a:r>
                      <a:r>
                        <a:rPr lang="zh-CN" altLang="zh-CN" sz="1800" kern="1200" dirty="0" smtClean="0"/>
                        <a:t>学时</a:t>
                      </a:r>
                      <a:endParaRPr lang="zh-CN" altLang="zh-CN" sz="1800" kern="1200" dirty="0" smtClean="0">
                        <a:solidFill>
                          <a:schemeClr val="dk1"/>
                        </a:solidFill>
                        <a:latin typeface="+mn-lt"/>
                        <a:ea typeface="+mn-ea"/>
                        <a:cs typeface="+mn-cs"/>
                      </a:endParaRPr>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第四章</a:t>
                      </a:r>
                      <a:r>
                        <a:rPr lang="en-US" altLang="zh-CN" sz="1800" kern="1200" dirty="0" smtClean="0"/>
                        <a:t>     </a:t>
                      </a:r>
                      <a:r>
                        <a:rPr lang="zh-CN" altLang="zh-CN" sz="1800" kern="1200" dirty="0" smtClean="0"/>
                        <a:t> 数据链路层</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kern="1200" dirty="0" smtClean="0"/>
                        <a:t>6</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第五章</a:t>
                      </a:r>
                      <a:r>
                        <a:rPr lang="en-US" altLang="zh-CN" sz="1800" kern="1200" dirty="0" smtClean="0"/>
                        <a:t>     </a:t>
                      </a:r>
                      <a:r>
                        <a:rPr lang="zh-CN" altLang="zh-CN" sz="1800" kern="1200" dirty="0" smtClean="0"/>
                        <a:t> 网络层</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kern="1200" dirty="0" smtClean="0"/>
                        <a:t>8</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第六章</a:t>
                      </a:r>
                      <a:r>
                        <a:rPr lang="en-US" altLang="zh-CN" sz="1800" kern="1200" dirty="0" smtClean="0"/>
                        <a:t>     </a:t>
                      </a:r>
                      <a:r>
                        <a:rPr lang="zh-CN" altLang="zh-CN" sz="1800" kern="1200" dirty="0" smtClean="0"/>
                        <a:t> 传输层</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kern="1200" dirty="0" smtClean="0"/>
                        <a:t>4</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第七章</a:t>
                      </a:r>
                      <a:r>
                        <a:rPr lang="en-US" altLang="zh-CN" sz="1800" kern="1200" dirty="0" smtClean="0"/>
                        <a:t>     </a:t>
                      </a:r>
                      <a:r>
                        <a:rPr lang="zh-CN" altLang="zh-CN" sz="1800" kern="1200" dirty="0" smtClean="0"/>
                        <a:t> 局域网和广域网技术</a:t>
                      </a:r>
                      <a:endParaRPr lang="zh-CN" altLang="en-US" dirty="0"/>
                    </a:p>
                  </a:txBody>
                  <a:tcPr/>
                </a:tc>
                <a:tc>
                  <a:txBody>
                    <a:bodyPr/>
                    <a:lstStyle/>
                    <a:p>
                      <a:pPr algn="ctr"/>
                      <a:r>
                        <a:rPr lang="en-US" altLang="zh-CN" sz="1800" kern="1200" dirty="0" smtClean="0"/>
                        <a:t>8</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第八章</a:t>
                      </a:r>
                      <a:r>
                        <a:rPr lang="en-US" altLang="zh-CN" sz="1800" kern="1200" dirty="0" smtClean="0"/>
                        <a:t>      TCP/IP</a:t>
                      </a:r>
                      <a:r>
                        <a:rPr lang="zh-CN" altLang="zh-CN" sz="1800" kern="1200" dirty="0" smtClean="0"/>
                        <a:t>协议</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kern="1200" dirty="0" smtClean="0"/>
                        <a:t>9</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第九章</a:t>
                      </a:r>
                      <a:r>
                        <a:rPr lang="en-US" altLang="zh-CN" sz="1800" kern="1200" dirty="0" smtClean="0"/>
                        <a:t>     </a:t>
                      </a:r>
                      <a:r>
                        <a:rPr lang="zh-CN" altLang="zh-CN" sz="1800" kern="1200" dirty="0" smtClean="0"/>
                        <a:t> 网络程序设计基础</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kern="1200" dirty="0" smtClean="0"/>
                        <a:t>3</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第十章</a:t>
                      </a:r>
                      <a:r>
                        <a:rPr lang="en-US" altLang="zh-CN" sz="1800" kern="1200" dirty="0" smtClean="0"/>
                        <a:t>       Internet</a:t>
                      </a:r>
                      <a:r>
                        <a:rPr lang="zh-CN" altLang="zh-CN" sz="1800" kern="1200" dirty="0" smtClean="0"/>
                        <a:t>服务</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b="1" kern="1200" dirty="0" smtClean="0"/>
                        <a:t>2</a:t>
                      </a:r>
                      <a:r>
                        <a:rPr lang="zh-CN" altLang="zh-CN" sz="1800" kern="1200" dirty="0" smtClean="0"/>
                        <a:t>学时</a:t>
                      </a:r>
                      <a:endParaRPr lang="zh-CN" altLang="en-US" dirty="0"/>
                    </a:p>
                  </a:txBody>
                  <a:tcPr/>
                </a:tc>
              </a:tr>
            </a:tbl>
          </a:graphicData>
        </a:graphic>
      </p:graphicFrame>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amond(in)">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457200" y="476672"/>
            <a:ext cx="8229600" cy="940966"/>
          </a:xfrm>
        </p:spPr>
        <p:txBody>
          <a:bodyPr>
            <a:normAutofit/>
          </a:bodyPr>
          <a:lstStyle/>
          <a:p>
            <a:pPr eaLnBrk="1" hangingPunct="1"/>
            <a:r>
              <a:rPr lang="en-US" altLang="zh-CN" sz="3200" b="1" dirty="0" smtClean="0">
                <a:solidFill>
                  <a:srgbClr val="C00000"/>
                </a:solidFill>
                <a:ea typeface="黑体" pitchFamily="2" charset="-122"/>
              </a:rPr>
              <a:t>4.2  </a:t>
            </a:r>
            <a:r>
              <a:rPr lang="zh-CN" altLang="en-US" sz="3200" b="1" dirty="0" smtClean="0">
                <a:solidFill>
                  <a:srgbClr val="C00000"/>
                </a:solidFill>
                <a:ea typeface="黑体" pitchFamily="2" charset="-122"/>
              </a:rPr>
              <a:t>流量控制与差错控制</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2" name="Rectangle 11"/>
          <p:cNvSpPr/>
          <p:nvPr/>
        </p:nvSpPr>
        <p:spPr>
          <a:xfrm>
            <a:off x="683568" y="1556792"/>
            <a:ext cx="8136904" cy="3970318"/>
          </a:xfrm>
          <a:prstGeom prst="rect">
            <a:avLst/>
          </a:prstGeom>
        </p:spPr>
        <p:txBody>
          <a:bodyPr wrap="square">
            <a:spAutoFit/>
          </a:bodyPr>
          <a:lstStyle/>
          <a:p>
            <a:pPr>
              <a:buBlip>
                <a:blip r:embed="rId3"/>
              </a:buBlip>
            </a:pPr>
            <a:r>
              <a:rPr lang="zh-CN" altLang="en-US" sz="2800" b="1" dirty="0" smtClean="0">
                <a:solidFill>
                  <a:srgbClr val="000000"/>
                </a:solidFill>
                <a:latin typeface="楷体_GB2312" pitchFamily="49" charset="-122"/>
                <a:ea typeface="楷体_GB2312" pitchFamily="49" charset="-122"/>
              </a:rPr>
              <a:t>流量控制是一组过程，这组过程是用来告诉发送方在等待接收方的确认信号之前最多可以传送多少数据。</a:t>
            </a:r>
            <a:endParaRPr lang="en-US" altLang="zh-CN" sz="2800" b="1" dirty="0" smtClean="0">
              <a:solidFill>
                <a:srgbClr val="000000"/>
              </a:solidFill>
              <a:latin typeface="楷体_GB2312" pitchFamily="49" charset="-122"/>
              <a:ea typeface="楷体_GB2312" pitchFamily="49" charset="-122"/>
            </a:endParaRPr>
          </a:p>
          <a:p>
            <a:pPr>
              <a:buBlip>
                <a:blip r:embed="rId3"/>
              </a:buBlip>
            </a:pPr>
            <a:endParaRPr lang="en-US" altLang="zh-CN" sz="2800" b="1" dirty="0" smtClean="0">
              <a:solidFill>
                <a:srgbClr val="000000"/>
              </a:solidFill>
              <a:latin typeface="楷体_GB2312" pitchFamily="49" charset="-122"/>
              <a:ea typeface="楷体_GB2312" pitchFamily="49" charset="-122"/>
            </a:endParaRPr>
          </a:p>
          <a:p>
            <a:pPr>
              <a:buBlip>
                <a:blip r:embed="rId3"/>
              </a:buBlip>
            </a:pPr>
            <a:r>
              <a:rPr lang="zh-CN" altLang="en-US" sz="2800" b="1" dirty="0" smtClean="0">
                <a:solidFill>
                  <a:srgbClr val="000000"/>
                </a:solidFill>
                <a:latin typeface="楷体_GB2312" pitchFamily="49" charset="-122"/>
                <a:ea typeface="楷体_GB2312" pitchFamily="49" charset="-122"/>
              </a:rPr>
              <a:t>流量控制有两个要点：</a:t>
            </a:r>
            <a:endParaRPr lang="en-US" altLang="zh-CN" sz="2800" b="1" dirty="0" smtClean="0">
              <a:solidFill>
                <a:srgbClr val="000000"/>
              </a:solidFill>
              <a:latin typeface="楷体_GB2312" pitchFamily="49" charset="-122"/>
              <a:ea typeface="楷体_GB2312" pitchFamily="49" charset="-122"/>
            </a:endParaRPr>
          </a:p>
          <a:p>
            <a:pPr>
              <a:buBlip>
                <a:blip r:embed="rId3"/>
              </a:buBlip>
            </a:pPr>
            <a:endParaRPr lang="zh-CN" altLang="en-US" sz="2800" b="1" dirty="0" smtClean="0">
              <a:solidFill>
                <a:srgbClr val="000000"/>
              </a:solidFill>
              <a:latin typeface="楷体_GB2312" pitchFamily="49" charset="-122"/>
              <a:ea typeface="楷体_GB2312" pitchFamily="49" charset="-122"/>
            </a:endParaRPr>
          </a:p>
          <a:p>
            <a:pPr marL="800100" lvl="1" indent="-342900">
              <a:buClr>
                <a:srgbClr val="C00000"/>
              </a:buClr>
              <a:buFont typeface="+mj-ea"/>
              <a:buAutoNum type="circleNumDbPlain"/>
            </a:pPr>
            <a:r>
              <a:rPr lang="zh-CN" altLang="en-US" sz="2400" b="1" dirty="0" smtClean="0">
                <a:solidFill>
                  <a:srgbClr val="000000"/>
                </a:solidFill>
              </a:rPr>
              <a:t>数据流不能使接收方过载</a:t>
            </a:r>
          </a:p>
          <a:p>
            <a:pPr marL="800100" lvl="1" indent="-342900">
              <a:buClr>
                <a:srgbClr val="C00000"/>
              </a:buClr>
              <a:buFont typeface="+mj-ea"/>
              <a:buAutoNum type="circleNumDbPlain"/>
            </a:pPr>
            <a:r>
              <a:rPr lang="zh-CN" altLang="en-US" sz="2400" b="1" dirty="0" smtClean="0">
                <a:solidFill>
                  <a:srgbClr val="000000"/>
                </a:solidFill>
              </a:rPr>
              <a:t>接收方对数据进行确认</a:t>
            </a:r>
            <a:endParaRPr lang="en-US" altLang="zh-CN" sz="2400" b="1" dirty="0" smtClean="0">
              <a:solidFill>
                <a:srgbClr val="000000"/>
              </a:solidFill>
              <a:latin typeface="楷体_GB2312" pitchFamily="49" charset="-122"/>
              <a:ea typeface="楷体_GB2312" pitchFamily="49" charset="-122"/>
            </a:endParaRPr>
          </a:p>
          <a:p>
            <a:pPr>
              <a:buBlip>
                <a:blip r:embed="rId3"/>
              </a:buBlip>
            </a:pPr>
            <a:endParaRPr lang="en-US" altLang="zh-CN" b="1" dirty="0" smtClean="0">
              <a:solidFill>
                <a:srgbClr val="000000"/>
              </a:solidFill>
              <a:latin typeface="楷体_GB2312" pitchFamily="49" charset="-122"/>
              <a:ea typeface="楷体_GB2312" pitchFamily="49" charset="-122"/>
            </a:endParaRPr>
          </a:p>
          <a:p>
            <a:pPr>
              <a:buBlip>
                <a:blip r:embed="rId3"/>
              </a:buBlip>
            </a:pPr>
            <a:endParaRPr lang="en-US" altLang="zh-CN" b="1" dirty="0" smtClean="0">
              <a:solidFill>
                <a:srgbClr val="000000"/>
              </a:solidFill>
              <a:latin typeface="楷体_GB2312" pitchFamily="49" charset="-122"/>
              <a:ea typeface="楷体_GB2312" pitchFamily="49" charset="-122"/>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ox(in)">
                                      <p:cBhvr>
                                        <p:cTn id="7" dur="500"/>
                                        <p:tgtEl>
                                          <p:spTgt spid="12">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box(in)">
                                      <p:cBhvr>
                                        <p:cTn id="10" dur="500"/>
                                        <p:tgtEl>
                                          <p:spTgt spid="12">
                                            <p:txEl>
                                              <p:pRg st="2" end="2"/>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animEffect transition="in" filter="box(in)">
                                      <p:cBhvr>
                                        <p:cTn id="13" dur="500"/>
                                        <p:tgtEl>
                                          <p:spTgt spid="12">
                                            <p:txEl>
                                              <p:pRg st="4" end="4"/>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2">
                                            <p:txEl>
                                              <p:pRg st="5" end="5"/>
                                            </p:txEl>
                                          </p:spTgt>
                                        </p:tgtEl>
                                        <p:attrNameLst>
                                          <p:attrName>style.visibility</p:attrName>
                                        </p:attrNameLst>
                                      </p:cBhvr>
                                      <p:to>
                                        <p:strVal val="visible"/>
                                      </p:to>
                                    </p:set>
                                    <p:animEffect transition="in" filter="box(in)">
                                      <p:cBhvr>
                                        <p:cTn id="16"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Rot="1" noChangeArrowheads="1"/>
          </p:cNvSpPr>
          <p:nvPr>
            <p:ph type="body" idx="1"/>
          </p:nvPr>
        </p:nvSpPr>
        <p:spPr>
          <a:xfrm>
            <a:off x="1331640" y="3068960"/>
            <a:ext cx="7056784" cy="1584176"/>
          </a:xfrm>
        </p:spPr>
        <p:txBody>
          <a:bodyPr lIns="0" rIns="0">
            <a:normAutofit/>
          </a:bodyPr>
          <a:lstStyle/>
          <a:p>
            <a:pPr>
              <a:buNone/>
            </a:pPr>
            <a:r>
              <a:rPr lang="zh-CN" altLang="en-US" sz="2400" b="1" dirty="0" smtClean="0">
                <a:solidFill>
                  <a:srgbClr val="000000"/>
                </a:solidFill>
                <a:latin typeface="宋体" pitchFamily="2" charset="-122"/>
              </a:rPr>
              <a:t>  </a:t>
            </a:r>
            <a:r>
              <a:rPr lang="zh-CN" altLang="en-US" sz="2800" b="1" dirty="0" smtClean="0">
                <a:solidFill>
                  <a:srgbClr val="000000"/>
                </a:solidFill>
                <a:latin typeface="宋体" pitchFamily="2" charset="-122"/>
              </a:rPr>
              <a:t>数据帧在传输中出现错误，接收方就返回一个否   定应答帧</a:t>
            </a:r>
            <a:r>
              <a:rPr lang="en-US" altLang="zh-CN" sz="2800" b="1" dirty="0" smtClean="0">
                <a:solidFill>
                  <a:srgbClr val="000000"/>
                </a:solidFill>
                <a:latin typeface="宋体" pitchFamily="2" charset="-122"/>
              </a:rPr>
              <a:t>(NAK)</a:t>
            </a:r>
            <a:r>
              <a:rPr lang="zh-CN" altLang="en-US" sz="2800" b="1" dirty="0" smtClean="0">
                <a:solidFill>
                  <a:srgbClr val="000000"/>
                </a:solidFill>
                <a:latin typeface="宋体" pitchFamily="2" charset="-122"/>
              </a:rPr>
              <a:t>，出错的帧就会被发送方重新传送。这个过程叫</a:t>
            </a:r>
            <a:r>
              <a:rPr lang="en-US" altLang="zh-CN" sz="2800" b="1" dirty="0" smtClean="0">
                <a:solidFill>
                  <a:srgbClr val="000000"/>
                </a:solidFill>
                <a:latin typeface="宋体" pitchFamily="2" charset="-122"/>
              </a:rPr>
              <a:t>ARQ</a:t>
            </a:r>
            <a:r>
              <a:rPr lang="zh-CN" altLang="en-US" sz="2800" b="1" dirty="0" smtClean="0">
                <a:solidFill>
                  <a:srgbClr val="000000"/>
                </a:solidFill>
                <a:latin typeface="宋体" pitchFamily="2" charset="-122"/>
              </a:rPr>
              <a:t>。</a:t>
            </a:r>
            <a:endParaRPr lang="en-US" altLang="zh-CN" sz="2800" b="1" dirty="0" smtClean="0">
              <a:solidFill>
                <a:srgbClr val="000000"/>
              </a:solidFill>
              <a:latin typeface="楷体_GB2312" pitchFamily="49" charset="-122"/>
              <a:ea typeface="楷体_GB2312" pitchFamily="49" charset="-122"/>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476672"/>
            <a:ext cx="8229600" cy="940966"/>
          </a:xfrm>
        </p:spPr>
        <p:txBody>
          <a:bodyPr>
            <a:normAutofit/>
          </a:bodyPr>
          <a:lstStyle/>
          <a:p>
            <a:pPr eaLnBrk="1" hangingPunct="1"/>
            <a:r>
              <a:rPr lang="en-US" altLang="zh-CN" sz="3200" b="1" dirty="0" smtClean="0">
                <a:solidFill>
                  <a:srgbClr val="C00000"/>
                </a:solidFill>
                <a:ea typeface="黑体" pitchFamily="2" charset="-122"/>
              </a:rPr>
              <a:t>4.2  </a:t>
            </a:r>
            <a:r>
              <a:rPr lang="zh-CN" altLang="en-US" sz="3200" b="1" dirty="0" smtClean="0">
                <a:solidFill>
                  <a:srgbClr val="C00000"/>
                </a:solidFill>
                <a:ea typeface="黑体" pitchFamily="2" charset="-122"/>
              </a:rPr>
              <a:t>流量控制与差错控制</a:t>
            </a:r>
          </a:p>
        </p:txBody>
      </p:sp>
      <p:sp>
        <p:nvSpPr>
          <p:cNvPr id="13" name="Rectangle 12"/>
          <p:cNvSpPr/>
          <p:nvPr/>
        </p:nvSpPr>
        <p:spPr>
          <a:xfrm>
            <a:off x="683568" y="1556792"/>
            <a:ext cx="8208912" cy="1815882"/>
          </a:xfrm>
          <a:prstGeom prst="rect">
            <a:avLst/>
          </a:prstGeom>
        </p:spPr>
        <p:txBody>
          <a:bodyPr wrap="square">
            <a:spAutoFit/>
          </a:bodyPr>
          <a:lstStyle/>
          <a:p>
            <a:pPr>
              <a:buBlip>
                <a:blip r:embed="rId3"/>
              </a:buBlip>
            </a:pPr>
            <a:r>
              <a:rPr lang="zh-CN" altLang="en-US" sz="2800" b="1" dirty="0" smtClean="0">
                <a:solidFill>
                  <a:srgbClr val="000000"/>
                </a:solidFill>
                <a:latin typeface="楷体_GB2312" pitchFamily="49" charset="-122"/>
                <a:ea typeface="楷体_GB2312" pitchFamily="49" charset="-122"/>
              </a:rPr>
              <a:t>差错控制主要指错误检测和重传方法。</a:t>
            </a:r>
          </a:p>
          <a:p>
            <a:pPr>
              <a:buBlip>
                <a:blip r:embed="rId3"/>
              </a:buBlip>
            </a:pPr>
            <a:endParaRPr lang="en-US" altLang="zh-CN" sz="2800" b="1" dirty="0" smtClean="0">
              <a:solidFill>
                <a:srgbClr val="000000"/>
              </a:solidFill>
              <a:latin typeface="楷体_GB2312" pitchFamily="49" charset="-122"/>
              <a:ea typeface="楷体_GB2312" pitchFamily="49" charset="-122"/>
            </a:endParaRPr>
          </a:p>
          <a:p>
            <a:pPr>
              <a:buBlip>
                <a:blip r:embed="rId3"/>
              </a:buBlip>
            </a:pPr>
            <a:r>
              <a:rPr lang="zh-CN" altLang="en-US" sz="2800" b="1" dirty="0" smtClean="0">
                <a:solidFill>
                  <a:srgbClr val="000000"/>
                </a:solidFill>
                <a:latin typeface="楷体_GB2312" pitchFamily="49" charset="-122"/>
                <a:ea typeface="楷体_GB2312" pitchFamily="49" charset="-122"/>
              </a:rPr>
              <a:t>自动重复请求</a:t>
            </a:r>
            <a:r>
              <a:rPr lang="en-US" altLang="zh-CN" sz="2800" b="1" dirty="0" smtClean="0">
                <a:solidFill>
                  <a:srgbClr val="000000"/>
                </a:solidFill>
                <a:latin typeface="楷体_GB2312" pitchFamily="49" charset="-122"/>
                <a:ea typeface="楷体_GB2312" pitchFamily="49" charset="-122"/>
              </a:rPr>
              <a:t>(ARQ)</a:t>
            </a:r>
            <a:r>
              <a:rPr lang="zh-CN" altLang="en-US" sz="2800" b="1" dirty="0" smtClean="0">
                <a:solidFill>
                  <a:srgbClr val="000000"/>
                </a:solidFill>
                <a:latin typeface="楷体_GB2312" pitchFamily="49" charset="-122"/>
                <a:ea typeface="楷体_GB2312" pitchFamily="49" charset="-122"/>
              </a:rPr>
              <a:t>：</a:t>
            </a:r>
            <a:endParaRPr lang="en-US" altLang="zh-CN" sz="2800" b="1" dirty="0" smtClean="0">
              <a:solidFill>
                <a:srgbClr val="000000"/>
              </a:solidFill>
              <a:latin typeface="楷体_GB2312" pitchFamily="49" charset="-122"/>
              <a:ea typeface="楷体_GB2312" pitchFamily="49" charset="-122"/>
            </a:endParaRPr>
          </a:p>
          <a:p>
            <a:r>
              <a:rPr lang="zh-CN" altLang="en-US" sz="2800" b="1" dirty="0" smtClean="0">
                <a:solidFill>
                  <a:srgbClr val="000000"/>
                </a:solidFill>
                <a:latin typeface="宋体" pitchFamily="2" charset="-122"/>
              </a:rPr>
              <a:t>  </a:t>
            </a:r>
            <a:endParaRPr lang="en-US" altLang="zh-CN" sz="2400" b="1" dirty="0" smtClean="0">
              <a:solidFill>
                <a:srgbClr val="000000"/>
              </a:solidFill>
              <a:latin typeface="楷体_GB2312" pitchFamily="49" charset="-122"/>
              <a:ea typeface="楷体_GB2312" pitchFamily="49" charset="-122"/>
            </a:endParaRPr>
          </a:p>
        </p:txBody>
      </p:sp>
      <p:sp>
        <p:nvSpPr>
          <p:cNvPr id="14" name="TextBox 13"/>
          <p:cNvSpPr txBox="1"/>
          <p:nvPr/>
        </p:nvSpPr>
        <p:spPr>
          <a:xfrm>
            <a:off x="1259632" y="3717032"/>
            <a:ext cx="184731" cy="369332"/>
          </a:xfrm>
          <a:prstGeom prst="rect">
            <a:avLst/>
          </a:prstGeom>
          <a:noFill/>
        </p:spPr>
        <p:txBody>
          <a:bodyPr wrap="none" rtlCol="0">
            <a:spAutoFit/>
          </a:bodyPr>
          <a:lstStyle/>
          <a:p>
            <a:endParaRPr lang="zh-CN" altLang="en-US"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ox(in)">
                                      <p:cBhvr>
                                        <p:cTn id="7" dur="500"/>
                                        <p:tgtEl>
                                          <p:spTgt spid="1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
                                            <p:txEl>
                                              <p:pRg st="2" end="2"/>
                                            </p:txEl>
                                          </p:spTgt>
                                        </p:tgtEl>
                                        <p:attrNameLst>
                                          <p:attrName>style.visibility</p:attrName>
                                        </p:attrNameLst>
                                      </p:cBhvr>
                                      <p:to>
                                        <p:strVal val="visible"/>
                                      </p:to>
                                    </p:set>
                                    <p:animEffect transition="in" filter="box(in)">
                                      <p:cBhvr>
                                        <p:cTn id="10" dur="500"/>
                                        <p:tgtEl>
                                          <p:spTgt spid="13">
                                            <p:txEl>
                                              <p:pRg st="2" end="2"/>
                                            </p:txEl>
                                          </p:spTgt>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7170">
                                            <p:txEl>
                                              <p:pRg st="0" end="0"/>
                                            </p:txEl>
                                          </p:spTgt>
                                        </p:tgtEl>
                                        <p:attrNameLst>
                                          <p:attrName>style.visibility</p:attrName>
                                        </p:attrNameLst>
                                      </p:cBhvr>
                                      <p:to>
                                        <p:strVal val="visible"/>
                                      </p:to>
                                    </p:set>
                                    <p:anim calcmode="lin" valueType="num">
                                      <p:cBhvr additive="base">
                                        <p:cTn id="14" dur="1000" fill="hold"/>
                                        <p:tgtEl>
                                          <p:spTgt spid="7170">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717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p:bldP spid="13" grpId="0" uiExpand="1"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Rot="1" noChangeArrowheads="1"/>
          </p:cNvSpPr>
          <p:nvPr>
            <p:ph type="body" idx="1"/>
          </p:nvPr>
        </p:nvSpPr>
        <p:spPr>
          <a:xfrm>
            <a:off x="323528" y="1628800"/>
            <a:ext cx="8424863" cy="4556125"/>
          </a:xfrm>
        </p:spPr>
        <p:txBody>
          <a:bodyPr>
            <a:normAutofit/>
          </a:bodyPr>
          <a:lstStyle/>
          <a:p>
            <a:pPr eaLnBrk="1" hangingPunct="1">
              <a:buClr>
                <a:srgbClr val="C00000"/>
              </a:buClr>
              <a:buFont typeface="Wingdings" pitchFamily="2" charset="2"/>
              <a:buChar char="n"/>
            </a:pPr>
            <a:r>
              <a:rPr lang="zh-CN" altLang="en-US" sz="2800" b="1" dirty="0" smtClean="0">
                <a:solidFill>
                  <a:srgbClr val="000000"/>
                </a:solidFill>
                <a:latin typeface="宋体" pitchFamily="2" charset="-122"/>
              </a:rPr>
              <a:t>数据被重传的情况有三种：</a:t>
            </a:r>
            <a:endParaRPr lang="en-US" altLang="zh-CN" sz="2800" b="1" dirty="0" smtClean="0">
              <a:solidFill>
                <a:srgbClr val="000000"/>
              </a:solidFill>
              <a:latin typeface="宋体" pitchFamily="2" charset="-122"/>
            </a:endParaRPr>
          </a:p>
          <a:p>
            <a:pPr marL="971550" lvl="1" indent="-514350">
              <a:buClr>
                <a:srgbClr val="C00000"/>
              </a:buClr>
              <a:buFont typeface="+mj-ea"/>
              <a:buAutoNum type="circleNumDbPlain"/>
            </a:pPr>
            <a:r>
              <a:rPr lang="zh-CN" altLang="en-US" sz="2400" b="1" dirty="0" smtClean="0">
                <a:solidFill>
                  <a:srgbClr val="000000"/>
                </a:solidFill>
                <a:latin typeface="宋体" pitchFamily="2" charset="-122"/>
              </a:rPr>
              <a:t>帧破坏</a:t>
            </a:r>
            <a:endParaRPr lang="en-US" altLang="zh-CN" sz="2400" b="1" dirty="0" smtClean="0">
              <a:solidFill>
                <a:srgbClr val="000000"/>
              </a:solidFill>
              <a:latin typeface="宋体" pitchFamily="2" charset="-122"/>
            </a:endParaRPr>
          </a:p>
          <a:p>
            <a:pPr marL="971550" lvl="1" indent="-514350">
              <a:buClr>
                <a:srgbClr val="C00000"/>
              </a:buClr>
              <a:buFont typeface="+mj-ea"/>
              <a:buAutoNum type="circleNumDbPlain"/>
            </a:pPr>
            <a:r>
              <a:rPr lang="zh-CN" altLang="en-US" sz="2400" b="1" dirty="0" smtClean="0">
                <a:solidFill>
                  <a:srgbClr val="000000"/>
                </a:solidFill>
                <a:latin typeface="宋体" pitchFamily="2" charset="-122"/>
              </a:rPr>
              <a:t>帧丢失</a:t>
            </a:r>
            <a:endParaRPr lang="en-US" altLang="zh-CN" sz="2400" b="1" dirty="0" smtClean="0">
              <a:solidFill>
                <a:srgbClr val="000000"/>
              </a:solidFill>
              <a:latin typeface="宋体" pitchFamily="2" charset="-122"/>
            </a:endParaRPr>
          </a:p>
          <a:p>
            <a:pPr marL="971550" lvl="1" indent="-514350">
              <a:buClr>
                <a:srgbClr val="C00000"/>
              </a:buClr>
              <a:buFont typeface="+mj-ea"/>
              <a:buAutoNum type="circleNumDbPlain"/>
            </a:pPr>
            <a:r>
              <a:rPr lang="zh-CN" altLang="en-US" sz="2400" b="1" dirty="0" smtClean="0">
                <a:solidFill>
                  <a:srgbClr val="000000"/>
                </a:solidFill>
                <a:latin typeface="宋体" pitchFamily="2" charset="-122"/>
              </a:rPr>
              <a:t>应答帧丢失</a:t>
            </a:r>
            <a:endParaRPr lang="en-US" altLang="zh-CN" sz="2400" b="1" dirty="0" smtClean="0">
              <a:solidFill>
                <a:srgbClr val="000000"/>
              </a:solidFill>
              <a:latin typeface="宋体" pitchFamily="2" charset="-122"/>
            </a:endParaRPr>
          </a:p>
          <a:p>
            <a:pPr marL="971550" lvl="1" indent="-514350">
              <a:buClr>
                <a:srgbClr val="C00000"/>
              </a:buClr>
              <a:buFont typeface="+mj-ea"/>
              <a:buAutoNum type="circleNumDbPlain"/>
            </a:pPr>
            <a:endParaRPr lang="zh-CN" altLang="en-US" sz="2400" b="1" dirty="0" smtClean="0">
              <a:solidFill>
                <a:srgbClr val="000000"/>
              </a:solidFill>
              <a:latin typeface="宋体" pitchFamily="2" charset="-122"/>
            </a:endParaRPr>
          </a:p>
          <a:p>
            <a:pPr eaLnBrk="1" hangingPunct="1">
              <a:buClr>
                <a:srgbClr val="C00000"/>
              </a:buClr>
              <a:buFont typeface="Wingdings" pitchFamily="2" charset="2"/>
              <a:buChar char="n"/>
            </a:pPr>
            <a:r>
              <a:rPr lang="zh-CN" altLang="en-US" sz="2800" b="1" dirty="0" smtClean="0">
                <a:solidFill>
                  <a:srgbClr val="000000"/>
                </a:solidFill>
                <a:latin typeface="宋体" pitchFamily="2" charset="-122"/>
              </a:rPr>
              <a:t>流量控制和差错控制是结合在一起实现的，有两种实现流量控制和差错控制的技术：</a:t>
            </a:r>
          </a:p>
          <a:p>
            <a:pPr marL="971550" lvl="1" indent="-514350">
              <a:buClr>
                <a:srgbClr val="C00000"/>
              </a:buClr>
              <a:buFont typeface="+mj-ea"/>
              <a:buAutoNum type="circleNumDbPlain"/>
            </a:pPr>
            <a:r>
              <a:rPr lang="zh-CN" altLang="en-US" sz="2400" b="1" dirty="0" smtClean="0">
                <a:solidFill>
                  <a:srgbClr val="000000"/>
                </a:solidFill>
                <a:latin typeface="宋体" pitchFamily="2" charset="-122"/>
              </a:rPr>
              <a:t>停止等待协议</a:t>
            </a:r>
          </a:p>
          <a:p>
            <a:pPr marL="971550" lvl="1" indent="-514350">
              <a:buClr>
                <a:srgbClr val="C00000"/>
              </a:buClr>
              <a:buFont typeface="+mj-ea"/>
              <a:buAutoNum type="circleNumDbPlain"/>
            </a:pPr>
            <a:r>
              <a:rPr lang="zh-CN" altLang="en-US" sz="2400" b="1" dirty="0" smtClean="0">
                <a:solidFill>
                  <a:srgbClr val="000000"/>
                </a:solidFill>
                <a:latin typeface="宋体" pitchFamily="2" charset="-122"/>
              </a:rPr>
              <a:t>滑动窗口协议</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476672"/>
            <a:ext cx="8229600" cy="940966"/>
          </a:xfrm>
        </p:spPr>
        <p:txBody>
          <a:bodyPr>
            <a:normAutofit/>
          </a:bodyPr>
          <a:lstStyle/>
          <a:p>
            <a:pPr eaLnBrk="1" hangingPunct="1"/>
            <a:r>
              <a:rPr lang="en-US" altLang="zh-CN" sz="3200" b="1" dirty="0" smtClean="0">
                <a:solidFill>
                  <a:srgbClr val="C00000"/>
                </a:solidFill>
                <a:ea typeface="黑体" pitchFamily="2" charset="-122"/>
              </a:rPr>
              <a:t>4.2  </a:t>
            </a:r>
            <a:r>
              <a:rPr lang="zh-CN" altLang="en-US" sz="3200" b="1" dirty="0" smtClean="0">
                <a:solidFill>
                  <a:srgbClr val="C00000"/>
                </a:solidFill>
                <a:ea typeface="黑体" pitchFamily="2" charset="-122"/>
              </a:rPr>
              <a:t>流量控制与差错控制</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animEffect transition="in" filter="checkerboard(across)">
                                      <p:cBhvr>
                                        <p:cTn id="7" dur="500"/>
                                        <p:tgtEl>
                                          <p:spTgt spid="8194">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194">
                                            <p:txEl>
                                              <p:pRg st="1" end="1"/>
                                            </p:txEl>
                                          </p:spTgt>
                                        </p:tgtEl>
                                        <p:attrNameLst>
                                          <p:attrName>style.visibility</p:attrName>
                                        </p:attrNameLst>
                                      </p:cBhvr>
                                      <p:to>
                                        <p:strVal val="visible"/>
                                      </p:to>
                                    </p:set>
                                    <p:animEffect transition="in" filter="checkerboard(across)">
                                      <p:cBhvr>
                                        <p:cTn id="10" dur="500"/>
                                        <p:tgtEl>
                                          <p:spTgt spid="8194">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194">
                                            <p:txEl>
                                              <p:pRg st="2" end="2"/>
                                            </p:txEl>
                                          </p:spTgt>
                                        </p:tgtEl>
                                        <p:attrNameLst>
                                          <p:attrName>style.visibility</p:attrName>
                                        </p:attrNameLst>
                                      </p:cBhvr>
                                      <p:to>
                                        <p:strVal val="visible"/>
                                      </p:to>
                                    </p:set>
                                    <p:animEffect transition="in" filter="checkerboard(across)">
                                      <p:cBhvr>
                                        <p:cTn id="13" dur="500"/>
                                        <p:tgtEl>
                                          <p:spTgt spid="8194">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8194">
                                            <p:txEl>
                                              <p:pRg st="3" end="3"/>
                                            </p:txEl>
                                          </p:spTgt>
                                        </p:tgtEl>
                                        <p:attrNameLst>
                                          <p:attrName>style.visibility</p:attrName>
                                        </p:attrNameLst>
                                      </p:cBhvr>
                                      <p:to>
                                        <p:strVal val="visible"/>
                                      </p:to>
                                    </p:set>
                                    <p:animEffect transition="in" filter="checkerboard(across)">
                                      <p:cBhvr>
                                        <p:cTn id="16" dur="500"/>
                                        <p:tgtEl>
                                          <p:spTgt spid="8194">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8194">
                                            <p:txEl>
                                              <p:pRg st="5" end="5"/>
                                            </p:txEl>
                                          </p:spTgt>
                                        </p:tgtEl>
                                        <p:attrNameLst>
                                          <p:attrName>style.visibility</p:attrName>
                                        </p:attrNameLst>
                                      </p:cBhvr>
                                      <p:to>
                                        <p:strVal val="visible"/>
                                      </p:to>
                                    </p:set>
                                    <p:animEffect transition="in" filter="checkerboard(across)">
                                      <p:cBhvr>
                                        <p:cTn id="19" dur="500"/>
                                        <p:tgtEl>
                                          <p:spTgt spid="8194">
                                            <p:txEl>
                                              <p:pRg st="5" end="5"/>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8194">
                                            <p:txEl>
                                              <p:pRg st="6" end="6"/>
                                            </p:txEl>
                                          </p:spTgt>
                                        </p:tgtEl>
                                        <p:attrNameLst>
                                          <p:attrName>style.visibility</p:attrName>
                                        </p:attrNameLst>
                                      </p:cBhvr>
                                      <p:to>
                                        <p:strVal val="visible"/>
                                      </p:to>
                                    </p:set>
                                    <p:animEffect transition="in" filter="checkerboard(across)">
                                      <p:cBhvr>
                                        <p:cTn id="22" dur="500"/>
                                        <p:tgtEl>
                                          <p:spTgt spid="8194">
                                            <p:txEl>
                                              <p:pRg st="6" end="6"/>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8194">
                                            <p:txEl>
                                              <p:pRg st="7" end="7"/>
                                            </p:txEl>
                                          </p:spTgt>
                                        </p:tgtEl>
                                        <p:attrNameLst>
                                          <p:attrName>style.visibility</p:attrName>
                                        </p:attrNameLst>
                                      </p:cBhvr>
                                      <p:to>
                                        <p:strVal val="visible"/>
                                      </p:to>
                                    </p:set>
                                    <p:animEffect transition="in" filter="checkerboard(across)">
                                      <p:cBhvr>
                                        <p:cTn id="25" dur="500"/>
                                        <p:tgtEl>
                                          <p:spTgt spid="819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normAutofit/>
          </a:bodyPr>
          <a:lstStyle/>
          <a:p>
            <a:r>
              <a:rPr lang="en-US" altLang="zh-CN" sz="3200" b="1" dirty="0" smtClean="0">
                <a:solidFill>
                  <a:srgbClr val="C00000"/>
                </a:solidFill>
                <a:ea typeface="黑体" pitchFamily="2" charset="-122"/>
              </a:rPr>
              <a:t>4.2.1 </a:t>
            </a:r>
            <a:r>
              <a:rPr lang="zh-CN" altLang="en-US" sz="3200" b="1" dirty="0" smtClean="0">
                <a:solidFill>
                  <a:srgbClr val="C00000"/>
                </a:solidFill>
                <a:ea typeface="黑体" pitchFamily="2" charset="-122"/>
              </a:rPr>
              <a:t>停止等待协议</a:t>
            </a:r>
          </a:p>
        </p:txBody>
      </p:sp>
      <p:sp>
        <p:nvSpPr>
          <p:cNvPr id="9219" name="Rectangle 3"/>
          <p:cNvSpPr>
            <a:spLocks noGrp="1" noRot="1" noChangeArrowheads="1"/>
          </p:cNvSpPr>
          <p:nvPr>
            <p:ph type="body" idx="1"/>
          </p:nvPr>
        </p:nvSpPr>
        <p:spPr>
          <a:xfrm>
            <a:off x="468313" y="1628775"/>
            <a:ext cx="8207375" cy="4537075"/>
          </a:xfrm>
        </p:spPr>
        <p:txBody>
          <a:bodyPr/>
          <a:lstStyle/>
          <a:p>
            <a:pPr eaLnBrk="1" hangingPunct="1">
              <a:buFont typeface="Wingdings" pitchFamily="2" charset="2"/>
              <a:buNone/>
            </a:pPr>
            <a:r>
              <a:rPr lang="en-US" altLang="zh-CN" sz="2800" b="1" dirty="0" smtClean="0">
                <a:solidFill>
                  <a:srgbClr val="C00000"/>
                </a:solidFill>
              </a:rPr>
              <a:t>①</a:t>
            </a:r>
            <a:r>
              <a:rPr lang="zh-CN" altLang="en-US" sz="2800" b="1" dirty="0" smtClean="0">
                <a:solidFill>
                  <a:srgbClr val="C00000"/>
                </a:solidFill>
                <a:latin typeface="宋体" pitchFamily="2" charset="-122"/>
              </a:rPr>
              <a:t>停止等待协议的流量控制</a:t>
            </a:r>
            <a:endParaRPr lang="en-US" altLang="zh-CN" sz="2800" b="1" dirty="0" smtClean="0">
              <a:solidFill>
                <a:srgbClr val="C00000"/>
              </a:solidFill>
              <a:latin typeface="宋体" pitchFamily="2" charset="-122"/>
            </a:endParaRPr>
          </a:p>
          <a:p>
            <a:pPr eaLnBrk="1" hangingPunct="1">
              <a:buFont typeface="Wingdings" pitchFamily="2" charset="2"/>
              <a:buNone/>
            </a:pPr>
            <a:endParaRPr lang="en-US" altLang="zh-CN" sz="2800" b="1" dirty="0" smtClean="0">
              <a:solidFill>
                <a:srgbClr val="C00000"/>
              </a:solidFill>
              <a:latin typeface="宋体" pitchFamily="2" charset="-122"/>
            </a:endParaRPr>
          </a:p>
          <a:p>
            <a:pPr eaLnBrk="1" hangingPunct="1">
              <a:buClr>
                <a:srgbClr val="C00000"/>
              </a:buClr>
              <a:buFont typeface="Wingdings" pitchFamily="2" charset="2"/>
              <a:buChar char="n"/>
            </a:pPr>
            <a:r>
              <a:rPr lang="zh-CN" altLang="en-US" sz="2400" b="1" dirty="0" smtClean="0">
                <a:solidFill>
                  <a:srgbClr val="000000"/>
                </a:solidFill>
                <a:latin typeface="宋体" pitchFamily="2" charset="-122"/>
              </a:rPr>
              <a:t>发送方每发送一帧后就等待应答。只有收到一个应答</a:t>
            </a:r>
            <a:r>
              <a:rPr lang="en-US" altLang="zh-CN" sz="2400" b="1" dirty="0" smtClean="0">
                <a:solidFill>
                  <a:srgbClr val="000000"/>
                </a:solidFill>
                <a:latin typeface="宋体" pitchFamily="2" charset="-122"/>
              </a:rPr>
              <a:t>(ACK)</a:t>
            </a:r>
            <a:r>
              <a:rPr lang="zh-CN" altLang="en-US" sz="2400" b="1" dirty="0" smtClean="0">
                <a:solidFill>
                  <a:srgbClr val="000000"/>
                </a:solidFill>
                <a:latin typeface="宋体" pitchFamily="2" charset="-122"/>
              </a:rPr>
              <a:t>后，才发送下一个帧。直到发送方发送一个传输结束帧。</a:t>
            </a:r>
            <a:endParaRPr lang="en-US" altLang="zh-CN" sz="2400" b="1" dirty="0" smtClean="0">
              <a:solidFill>
                <a:srgbClr val="000000"/>
              </a:solidFill>
              <a:latin typeface="宋体" pitchFamily="2" charset="-122"/>
            </a:endParaRPr>
          </a:p>
          <a:p>
            <a:pPr eaLnBrk="1" hangingPunct="1">
              <a:buClr>
                <a:srgbClr val="C00000"/>
              </a:buClr>
              <a:buFont typeface="Wingdings" pitchFamily="2" charset="2"/>
              <a:buChar char="n"/>
            </a:pPr>
            <a:endParaRPr lang="en-US" altLang="zh-CN" sz="2400" b="1" dirty="0" smtClean="0">
              <a:solidFill>
                <a:srgbClr val="000000"/>
              </a:solidFill>
              <a:latin typeface="宋体" pitchFamily="2" charset="-122"/>
            </a:endParaRPr>
          </a:p>
          <a:p>
            <a:pPr eaLnBrk="1" hangingPunct="1">
              <a:buClr>
                <a:srgbClr val="C00000"/>
              </a:buClr>
              <a:buFont typeface="Wingdings" pitchFamily="2" charset="2"/>
              <a:buChar char="n"/>
            </a:pPr>
            <a:r>
              <a:rPr lang="zh-CN" altLang="en-US" sz="2400" b="1" dirty="0" smtClean="0">
                <a:solidFill>
                  <a:srgbClr val="000000"/>
                </a:solidFill>
                <a:latin typeface="宋体" pitchFamily="2" charset="-122"/>
              </a:rPr>
              <a:t>优点：协议简单。</a:t>
            </a:r>
            <a:endParaRPr lang="en-US" altLang="zh-CN" sz="2400" b="1" dirty="0" smtClean="0">
              <a:solidFill>
                <a:srgbClr val="000000"/>
              </a:solidFill>
              <a:latin typeface="宋体" pitchFamily="2" charset="-122"/>
            </a:endParaRPr>
          </a:p>
          <a:p>
            <a:pPr eaLnBrk="1" hangingPunct="1">
              <a:buClr>
                <a:srgbClr val="C00000"/>
              </a:buClr>
              <a:buFont typeface="Wingdings" pitchFamily="2" charset="2"/>
              <a:buChar char="n"/>
            </a:pPr>
            <a:endParaRPr lang="en-US" altLang="zh-CN" sz="2400" b="1" dirty="0" smtClean="0">
              <a:solidFill>
                <a:srgbClr val="000000"/>
              </a:solidFill>
              <a:latin typeface="宋体" pitchFamily="2" charset="-122"/>
            </a:endParaRPr>
          </a:p>
          <a:p>
            <a:pPr eaLnBrk="1" hangingPunct="1">
              <a:buClr>
                <a:srgbClr val="C00000"/>
              </a:buClr>
              <a:buFont typeface="Wingdings" pitchFamily="2" charset="2"/>
              <a:buChar char="n"/>
            </a:pPr>
            <a:r>
              <a:rPr lang="zh-CN" altLang="en-US" sz="2400" b="1" dirty="0" smtClean="0">
                <a:solidFill>
                  <a:srgbClr val="000000"/>
                </a:solidFill>
                <a:latin typeface="宋体" pitchFamily="2" charset="-122"/>
              </a:rPr>
              <a:t>缺点：效率低，在线路上只有一帧。如果设备之间的距离很长，在每帧之间等待</a:t>
            </a:r>
            <a:r>
              <a:rPr lang="en-US" altLang="zh-CN" sz="2400" b="1" dirty="0" smtClean="0">
                <a:solidFill>
                  <a:srgbClr val="000000"/>
                </a:solidFill>
                <a:latin typeface="宋体" pitchFamily="2" charset="-122"/>
              </a:rPr>
              <a:t>ACK</a:t>
            </a:r>
            <a:r>
              <a:rPr lang="zh-CN" altLang="en-US" sz="2400" b="1" dirty="0" smtClean="0">
                <a:solidFill>
                  <a:srgbClr val="000000"/>
                </a:solidFill>
                <a:latin typeface="宋体" pitchFamily="2" charset="-122"/>
              </a:rPr>
              <a:t>帧所花费的时间很长。</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p:cNvPicPr>
            <a:picLocks noChangeAspect="1" noChangeArrowheads="1"/>
          </p:cNvPicPr>
          <p:nvPr/>
        </p:nvPicPr>
        <p:blipFill>
          <a:blip r:embed="rId2" cstate="print"/>
          <a:srcRect/>
          <a:stretch>
            <a:fillRect/>
          </a:stretch>
        </p:blipFill>
        <p:spPr bwMode="auto">
          <a:xfrm>
            <a:off x="2124075" y="404813"/>
            <a:ext cx="4564063" cy="5638800"/>
          </a:xfrm>
          <a:prstGeom prst="rect">
            <a:avLst/>
          </a:prstGeom>
          <a:noFill/>
          <a:ln w="9525">
            <a:noFill/>
            <a:miter lim="800000"/>
            <a:headEnd/>
            <a:tailEnd/>
          </a:ln>
        </p:spPr>
      </p:pic>
      <p:sp>
        <p:nvSpPr>
          <p:cNvPr id="10243" name="Text Box 5"/>
          <p:cNvSpPr txBox="1">
            <a:spLocks noChangeArrowheads="1"/>
          </p:cNvSpPr>
          <p:nvPr/>
        </p:nvSpPr>
        <p:spPr bwMode="auto">
          <a:xfrm>
            <a:off x="2411413" y="5949950"/>
            <a:ext cx="4572000" cy="457200"/>
          </a:xfrm>
          <a:prstGeom prst="rect">
            <a:avLst/>
          </a:prstGeom>
          <a:noFill/>
          <a:ln w="9525">
            <a:noFill/>
            <a:miter lim="800000"/>
            <a:headEnd/>
            <a:tailEnd/>
          </a:ln>
        </p:spPr>
        <p:txBody>
          <a:bodyPr>
            <a:spAutoFit/>
          </a:bodyPr>
          <a:lstStyle/>
          <a:p>
            <a:pPr algn="ctr">
              <a:spcBef>
                <a:spcPct val="50000"/>
              </a:spcBef>
            </a:pPr>
            <a:r>
              <a:rPr kumimoji="1" lang="zh-CN" altLang="en-US" sz="2400" b="1">
                <a:solidFill>
                  <a:srgbClr val="000000"/>
                </a:solidFill>
                <a:latin typeface="Times New Roman" pitchFamily="18" charset="0"/>
                <a:ea typeface="楷体_GB2312" pitchFamily="49" charset="-122"/>
              </a:rPr>
              <a:t>停止等待协议</a:t>
            </a:r>
            <a:r>
              <a:rPr kumimoji="1" lang="zh-CN" altLang="en-US" sz="2400">
                <a:solidFill>
                  <a:srgbClr val="000000"/>
                </a:solidFill>
                <a:latin typeface="Times New Roman" pitchFamily="18" charset="0"/>
              </a:rPr>
              <a:t> </a:t>
            </a:r>
          </a:p>
        </p:txBody>
      </p:sp>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Rot="1" noChangeArrowheads="1"/>
          </p:cNvSpPr>
          <p:nvPr>
            <p:ph type="body" idx="1"/>
          </p:nvPr>
        </p:nvSpPr>
        <p:spPr>
          <a:xfrm>
            <a:off x="827584" y="692696"/>
            <a:ext cx="7620000" cy="504403"/>
          </a:xfrm>
        </p:spPr>
        <p:txBody>
          <a:bodyPr>
            <a:normAutofit/>
          </a:bodyPr>
          <a:lstStyle/>
          <a:p>
            <a:pPr eaLnBrk="1" hangingPunct="1">
              <a:buFont typeface="Wingdings" pitchFamily="2" charset="2"/>
              <a:buNone/>
            </a:pPr>
            <a:r>
              <a:rPr lang="en-US" altLang="zh-CN" sz="2400" b="1" dirty="0" smtClean="0">
                <a:solidFill>
                  <a:srgbClr val="C00000"/>
                </a:solidFill>
              </a:rPr>
              <a:t>②</a:t>
            </a:r>
            <a:r>
              <a:rPr lang="zh-CN" altLang="en-US" sz="2400" b="1" dirty="0" smtClean="0">
                <a:solidFill>
                  <a:srgbClr val="C00000"/>
                </a:solidFill>
                <a:latin typeface="宋体" pitchFamily="2" charset="-122"/>
              </a:rPr>
              <a:t>完成一帧发送所需的最短时间：</a:t>
            </a:r>
          </a:p>
          <a:p>
            <a:pPr eaLnBrk="1" hangingPunct="1"/>
            <a:endParaRPr lang="en-US" altLang="zh-CN" b="1" dirty="0" smtClean="0">
              <a:latin typeface="宋体" pitchFamily="2" charset="-122"/>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dirty="0">
              <a:ln>
                <a:noFill/>
              </a:ln>
              <a:effectLst/>
              <a:uLnTx/>
              <a:uFillTx/>
              <a:latin typeface="+mn-lt"/>
              <a:ea typeface="+mn-ea"/>
              <a:cs typeface="+mn-cs"/>
            </a:endParaRPr>
          </a:p>
        </p:txBody>
      </p:sp>
      <p:pic>
        <p:nvPicPr>
          <p:cNvPr id="12" name="Picture 4"/>
          <p:cNvPicPr>
            <a:picLocks noChangeAspect="1" noChangeArrowheads="1"/>
          </p:cNvPicPr>
          <p:nvPr/>
        </p:nvPicPr>
        <p:blipFill>
          <a:blip r:embed="rId3" cstate="print"/>
          <a:srcRect/>
          <a:stretch>
            <a:fillRect/>
          </a:stretch>
        </p:blipFill>
        <p:spPr bwMode="auto">
          <a:xfrm>
            <a:off x="827584" y="1124744"/>
            <a:ext cx="6624736" cy="5457692"/>
          </a:xfrm>
          <a:prstGeom prst="rect">
            <a:avLst/>
          </a:prstGeom>
          <a:noFill/>
          <a:ln w="9525">
            <a:noFill/>
            <a:miter lim="800000"/>
            <a:headEnd/>
            <a:tailEnd/>
          </a:ln>
        </p:spPr>
      </p:pic>
    </p:spTree>
  </p:cSld>
  <p:clrMapOvr>
    <a:masterClrMapping/>
  </p:clrMapOvr>
  <p:transition>
    <p:pull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Rot="1" noChangeArrowheads="1"/>
          </p:cNvSpPr>
          <p:nvPr>
            <p:ph type="body" idx="1"/>
          </p:nvPr>
        </p:nvSpPr>
        <p:spPr>
          <a:xfrm>
            <a:off x="1115616" y="1700808"/>
            <a:ext cx="6880578" cy="4525963"/>
          </a:xfrm>
        </p:spPr>
        <p:txBody>
          <a:bodyPr/>
          <a:lstStyle/>
          <a:p>
            <a:pPr eaLnBrk="1" hangingPunct="1">
              <a:buNone/>
            </a:pPr>
            <a:r>
              <a:rPr lang="en-US" altLang="zh-CN" b="1" dirty="0" smtClean="0">
                <a:solidFill>
                  <a:srgbClr val="000000"/>
                </a:solidFill>
                <a:latin typeface="宋体" pitchFamily="2" charset="-122"/>
              </a:rPr>
              <a:t>WT=t</a:t>
            </a:r>
            <a:r>
              <a:rPr lang="en-US" altLang="zh-CN" sz="2000" b="1" dirty="0" smtClean="0">
                <a:solidFill>
                  <a:srgbClr val="000000"/>
                </a:solidFill>
                <a:latin typeface="宋体" pitchFamily="2" charset="-122"/>
              </a:rPr>
              <a:t>I</a:t>
            </a:r>
            <a:r>
              <a:rPr lang="en-US" altLang="zh-CN" b="1" dirty="0" smtClean="0">
                <a:solidFill>
                  <a:srgbClr val="000000"/>
                </a:solidFill>
                <a:latin typeface="宋体" pitchFamily="2" charset="-122"/>
              </a:rPr>
              <a:t>+2t</a:t>
            </a:r>
            <a:r>
              <a:rPr lang="en-US" altLang="zh-CN" sz="2400" b="1" dirty="0" smtClean="0">
                <a:solidFill>
                  <a:srgbClr val="000000"/>
                </a:solidFill>
                <a:latin typeface="宋体" pitchFamily="2" charset="-122"/>
              </a:rPr>
              <a:t>p</a:t>
            </a:r>
            <a:r>
              <a:rPr lang="en-US" altLang="zh-CN" b="1" dirty="0" smtClean="0">
                <a:solidFill>
                  <a:srgbClr val="000000"/>
                </a:solidFill>
                <a:latin typeface="宋体" pitchFamily="2" charset="-122"/>
              </a:rPr>
              <a:t>+2t</a:t>
            </a:r>
            <a:r>
              <a:rPr lang="en-US" altLang="zh-CN" sz="2400" b="1" dirty="0" smtClean="0">
                <a:solidFill>
                  <a:srgbClr val="000000"/>
                </a:solidFill>
                <a:latin typeface="宋体" pitchFamily="2" charset="-122"/>
              </a:rPr>
              <a:t>proc</a:t>
            </a:r>
            <a:r>
              <a:rPr lang="en-US" altLang="zh-CN" b="1" dirty="0" smtClean="0">
                <a:solidFill>
                  <a:srgbClr val="000000"/>
                </a:solidFill>
                <a:latin typeface="宋体" pitchFamily="2" charset="-122"/>
              </a:rPr>
              <a:t>+t</a:t>
            </a:r>
            <a:r>
              <a:rPr lang="en-US" altLang="zh-CN" b="1" baseline="-25000" dirty="0" smtClean="0">
                <a:solidFill>
                  <a:srgbClr val="000000"/>
                </a:solidFill>
                <a:latin typeface="宋体" pitchFamily="2" charset="-122"/>
              </a:rPr>
              <a:t>S   </a:t>
            </a:r>
            <a:r>
              <a:rPr lang="zh-CN" altLang="en-US" b="1" dirty="0" smtClean="0">
                <a:solidFill>
                  <a:srgbClr val="000000"/>
                </a:solidFill>
                <a:latin typeface="宋体" pitchFamily="2" charset="-122"/>
              </a:rPr>
              <a:t>其中：</a:t>
            </a:r>
            <a:endParaRPr lang="en-US" altLang="zh-CN" b="1" dirty="0" smtClean="0">
              <a:solidFill>
                <a:srgbClr val="000000"/>
              </a:solidFill>
              <a:latin typeface="宋体" pitchFamily="2" charset="-122"/>
            </a:endParaRPr>
          </a:p>
          <a:p>
            <a:pPr eaLnBrk="1" hangingPunct="1">
              <a:buNone/>
            </a:pPr>
            <a:endParaRPr lang="zh-CN" altLang="en-US" b="1" baseline="-25000" dirty="0" smtClean="0">
              <a:solidFill>
                <a:srgbClr val="000000"/>
              </a:solidFill>
              <a:latin typeface="宋体" pitchFamily="2" charset="-122"/>
            </a:endParaRPr>
          </a:p>
          <a:p>
            <a:pPr eaLnBrk="1" hangingPunct="1">
              <a:buClr>
                <a:srgbClr val="C00000"/>
              </a:buClr>
              <a:buFont typeface="Wingdings" pitchFamily="2" charset="2"/>
              <a:buChar char="n"/>
            </a:pPr>
            <a:r>
              <a:rPr lang="en-US" altLang="zh-CN" sz="2400" b="1" dirty="0" err="1" smtClean="0">
                <a:solidFill>
                  <a:srgbClr val="000000"/>
                </a:solidFill>
                <a:latin typeface="宋体" pitchFamily="2" charset="-122"/>
              </a:rPr>
              <a:t>t</a:t>
            </a:r>
            <a:r>
              <a:rPr lang="en-US" altLang="zh-CN" sz="1600" b="1" dirty="0" err="1" smtClean="0">
                <a:solidFill>
                  <a:srgbClr val="000000"/>
                </a:solidFill>
                <a:latin typeface="宋体" pitchFamily="2" charset="-122"/>
              </a:rPr>
              <a:t>I</a:t>
            </a:r>
            <a:r>
              <a:rPr lang="zh-CN" altLang="en-US" sz="2400" b="1" dirty="0" smtClean="0">
                <a:solidFill>
                  <a:srgbClr val="000000"/>
                </a:solidFill>
                <a:latin typeface="宋体" pitchFamily="2" charset="-122"/>
              </a:rPr>
              <a:t>：发送数据帧时间</a:t>
            </a:r>
            <a:r>
              <a:rPr lang="en-US" altLang="zh-CN" sz="2400" b="1" dirty="0" smtClean="0">
                <a:solidFill>
                  <a:srgbClr val="000000"/>
                </a:solidFill>
                <a:latin typeface="宋体" pitchFamily="2" charset="-122"/>
              </a:rPr>
              <a:t>=</a:t>
            </a:r>
            <a:r>
              <a:rPr lang="zh-CN" altLang="en-US" sz="2400" b="1" dirty="0" smtClean="0">
                <a:solidFill>
                  <a:srgbClr val="000000"/>
                </a:solidFill>
                <a:latin typeface="宋体" pitchFamily="2" charset="-122"/>
              </a:rPr>
              <a:t>帧长</a:t>
            </a:r>
            <a:r>
              <a:rPr lang="en-US" altLang="zh-CN" sz="2400" b="1" dirty="0" smtClean="0">
                <a:solidFill>
                  <a:srgbClr val="000000"/>
                </a:solidFill>
                <a:latin typeface="宋体" pitchFamily="2" charset="-122"/>
              </a:rPr>
              <a:t>/</a:t>
            </a:r>
            <a:r>
              <a:rPr lang="zh-CN" altLang="en-US" sz="2400" b="1" dirty="0" smtClean="0">
                <a:solidFill>
                  <a:srgbClr val="000000"/>
                </a:solidFill>
                <a:latin typeface="宋体" pitchFamily="2" charset="-122"/>
              </a:rPr>
              <a:t>数据传输率</a:t>
            </a:r>
          </a:p>
          <a:p>
            <a:pPr eaLnBrk="1" hangingPunct="1">
              <a:buClr>
                <a:srgbClr val="C00000"/>
              </a:buClr>
              <a:buFont typeface="Wingdings" pitchFamily="2" charset="2"/>
              <a:buChar char="n"/>
            </a:pPr>
            <a:r>
              <a:rPr lang="en-US" altLang="zh-CN" sz="2400" b="1" dirty="0" err="1" smtClean="0">
                <a:solidFill>
                  <a:srgbClr val="000000"/>
                </a:solidFill>
                <a:latin typeface="宋体" pitchFamily="2" charset="-122"/>
              </a:rPr>
              <a:t>t</a:t>
            </a:r>
            <a:r>
              <a:rPr lang="en-US" altLang="zh-CN" sz="2400" b="1" baseline="-25000" dirty="0" err="1" smtClean="0">
                <a:solidFill>
                  <a:srgbClr val="000000"/>
                </a:solidFill>
                <a:latin typeface="宋体" pitchFamily="2" charset="-122"/>
              </a:rPr>
              <a:t>S</a:t>
            </a:r>
            <a:r>
              <a:rPr lang="zh-CN" altLang="en-US" sz="2400" b="1" dirty="0" smtClean="0">
                <a:solidFill>
                  <a:srgbClr val="000000"/>
                </a:solidFill>
                <a:latin typeface="宋体" pitchFamily="2" charset="-122"/>
              </a:rPr>
              <a:t>：发送确认帧时间</a:t>
            </a:r>
            <a:r>
              <a:rPr lang="en-US" altLang="zh-CN" sz="2400" b="1" dirty="0" smtClean="0">
                <a:solidFill>
                  <a:srgbClr val="000000"/>
                </a:solidFill>
                <a:latin typeface="宋体" pitchFamily="2" charset="-122"/>
              </a:rPr>
              <a:t>=</a:t>
            </a:r>
            <a:r>
              <a:rPr lang="zh-CN" altLang="en-US" sz="2400" b="1" dirty="0" smtClean="0">
                <a:solidFill>
                  <a:srgbClr val="000000"/>
                </a:solidFill>
                <a:latin typeface="宋体" pitchFamily="2" charset="-122"/>
              </a:rPr>
              <a:t>确认帧长</a:t>
            </a:r>
            <a:r>
              <a:rPr lang="en-US" altLang="zh-CN" sz="2400" b="1" dirty="0" smtClean="0">
                <a:solidFill>
                  <a:srgbClr val="000000"/>
                </a:solidFill>
                <a:latin typeface="宋体" pitchFamily="2" charset="-122"/>
              </a:rPr>
              <a:t>/</a:t>
            </a:r>
            <a:r>
              <a:rPr lang="zh-CN" altLang="en-US" sz="2400" b="1" dirty="0" smtClean="0">
                <a:solidFill>
                  <a:srgbClr val="000000"/>
                </a:solidFill>
                <a:latin typeface="宋体" pitchFamily="2" charset="-122"/>
              </a:rPr>
              <a:t>数据传输率</a:t>
            </a:r>
          </a:p>
          <a:p>
            <a:pPr eaLnBrk="1" hangingPunct="1">
              <a:buClr>
                <a:srgbClr val="C00000"/>
              </a:buClr>
              <a:buFont typeface="Wingdings" pitchFamily="2" charset="2"/>
              <a:buChar char="n"/>
            </a:pPr>
            <a:r>
              <a:rPr lang="en-US" altLang="zh-CN" sz="2400" b="1" dirty="0" err="1" smtClean="0">
                <a:solidFill>
                  <a:srgbClr val="000000"/>
                </a:solidFill>
                <a:latin typeface="宋体" pitchFamily="2" charset="-122"/>
              </a:rPr>
              <a:t>t</a:t>
            </a:r>
            <a:r>
              <a:rPr lang="en-US" altLang="zh-CN" sz="2000" b="1" dirty="0" err="1" smtClean="0">
                <a:solidFill>
                  <a:srgbClr val="000000"/>
                </a:solidFill>
                <a:latin typeface="宋体" pitchFamily="2" charset="-122"/>
              </a:rPr>
              <a:t>p</a:t>
            </a:r>
            <a:r>
              <a:rPr lang="zh-CN" altLang="en-US" sz="2400" b="1" dirty="0" smtClean="0">
                <a:solidFill>
                  <a:srgbClr val="000000"/>
                </a:solidFill>
                <a:latin typeface="宋体" pitchFamily="2" charset="-122"/>
              </a:rPr>
              <a:t>：信号传输延时</a:t>
            </a:r>
            <a:r>
              <a:rPr lang="en-US" altLang="zh-CN" sz="2400" b="1" dirty="0" smtClean="0">
                <a:solidFill>
                  <a:srgbClr val="000000"/>
                </a:solidFill>
                <a:latin typeface="宋体" pitchFamily="2" charset="-122"/>
              </a:rPr>
              <a:t>=</a:t>
            </a:r>
            <a:r>
              <a:rPr lang="zh-CN" altLang="en-US" sz="2400" b="1" dirty="0" smtClean="0">
                <a:solidFill>
                  <a:srgbClr val="000000"/>
                </a:solidFill>
                <a:latin typeface="宋体" pitchFamily="2" charset="-122"/>
              </a:rPr>
              <a:t>距离</a:t>
            </a:r>
            <a:r>
              <a:rPr lang="en-US" altLang="zh-CN" sz="2400" b="1" dirty="0" smtClean="0">
                <a:solidFill>
                  <a:srgbClr val="000000"/>
                </a:solidFill>
                <a:latin typeface="宋体" pitchFamily="2" charset="-122"/>
              </a:rPr>
              <a:t>/0.7</a:t>
            </a:r>
            <a:r>
              <a:rPr lang="zh-CN" altLang="en-US" sz="2400" b="1" dirty="0" smtClean="0">
                <a:solidFill>
                  <a:srgbClr val="000000"/>
                </a:solidFill>
                <a:latin typeface="宋体" pitchFamily="2" charset="-122"/>
              </a:rPr>
              <a:t>光速</a:t>
            </a:r>
          </a:p>
          <a:p>
            <a:pPr eaLnBrk="1" hangingPunct="1">
              <a:buClr>
                <a:srgbClr val="C00000"/>
              </a:buClr>
              <a:buFont typeface="Wingdings" pitchFamily="2" charset="2"/>
              <a:buChar char="n"/>
            </a:pPr>
            <a:r>
              <a:rPr lang="en-US" altLang="zh-CN" sz="2400" b="1" dirty="0" err="1" smtClean="0">
                <a:solidFill>
                  <a:srgbClr val="000000"/>
                </a:solidFill>
                <a:latin typeface="宋体" pitchFamily="2" charset="-122"/>
              </a:rPr>
              <a:t>t</a:t>
            </a:r>
            <a:r>
              <a:rPr lang="en-US" altLang="zh-CN" sz="2000" b="1" dirty="0" err="1" smtClean="0">
                <a:solidFill>
                  <a:srgbClr val="000000"/>
                </a:solidFill>
                <a:latin typeface="宋体" pitchFamily="2" charset="-122"/>
              </a:rPr>
              <a:t>proc</a:t>
            </a:r>
            <a:r>
              <a:rPr lang="zh-CN" altLang="en-US" sz="2400" b="1" dirty="0" smtClean="0">
                <a:solidFill>
                  <a:srgbClr val="000000"/>
                </a:solidFill>
                <a:latin typeface="宋体" pitchFamily="2" charset="-122"/>
              </a:rPr>
              <a:t>：节点处理数据时间</a:t>
            </a:r>
          </a:p>
          <a:p>
            <a:pPr eaLnBrk="1" hangingPunct="1"/>
            <a:endParaRPr lang="en-US" altLang="zh-CN" dirty="0" smtClean="0"/>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normAutofit/>
          </a:bodyPr>
          <a:lstStyle/>
          <a:p>
            <a:r>
              <a:rPr lang="en-US" altLang="zh-CN" sz="3200" b="1" dirty="0" smtClean="0">
                <a:solidFill>
                  <a:srgbClr val="C00000"/>
                </a:solidFill>
                <a:ea typeface="黑体" pitchFamily="2" charset="-122"/>
              </a:rPr>
              <a:t>4.2.1 </a:t>
            </a:r>
            <a:r>
              <a:rPr lang="zh-CN" altLang="en-US" sz="3200" b="1" dirty="0" smtClean="0">
                <a:solidFill>
                  <a:srgbClr val="C00000"/>
                </a:solidFill>
                <a:ea typeface="黑体" pitchFamily="2" charset="-122"/>
              </a:rPr>
              <a:t>停止等待协议</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314">
                                            <p:txEl>
                                              <p:pRg st="2" end="2"/>
                                            </p:txEl>
                                          </p:spTgt>
                                        </p:tgtEl>
                                        <p:attrNameLst>
                                          <p:attrName>style.visibility</p:attrName>
                                        </p:attrNameLst>
                                      </p:cBhvr>
                                      <p:to>
                                        <p:strVal val="visible"/>
                                      </p:to>
                                    </p:set>
                                    <p:anim calcmode="lin" valueType="num">
                                      <p:cBhvr additive="base">
                                        <p:cTn id="7" dur="500" fill="hold"/>
                                        <p:tgtEl>
                                          <p:spTgt spid="1331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4">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3314">
                                            <p:txEl>
                                              <p:pRg st="3" end="3"/>
                                            </p:txEl>
                                          </p:spTgt>
                                        </p:tgtEl>
                                        <p:attrNameLst>
                                          <p:attrName>style.visibility</p:attrName>
                                        </p:attrNameLst>
                                      </p:cBhvr>
                                      <p:to>
                                        <p:strVal val="visible"/>
                                      </p:to>
                                    </p:set>
                                    <p:anim calcmode="lin" valueType="num">
                                      <p:cBhvr additive="base">
                                        <p:cTn id="12" dur="500" fill="hold"/>
                                        <p:tgtEl>
                                          <p:spTgt spid="13314">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314">
                                            <p:txEl>
                                              <p:pRg st="3" end="3"/>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3314">
                                            <p:txEl>
                                              <p:pRg st="4" end="4"/>
                                            </p:txEl>
                                          </p:spTgt>
                                        </p:tgtEl>
                                        <p:attrNameLst>
                                          <p:attrName>style.visibility</p:attrName>
                                        </p:attrNameLst>
                                      </p:cBhvr>
                                      <p:to>
                                        <p:strVal val="visible"/>
                                      </p:to>
                                    </p:set>
                                    <p:anim calcmode="lin" valueType="num">
                                      <p:cBhvr additive="base">
                                        <p:cTn id="17" dur="500" fill="hold"/>
                                        <p:tgtEl>
                                          <p:spTgt spid="13314">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314">
                                            <p:txEl>
                                              <p:pRg st="4" end="4"/>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3314">
                                            <p:txEl>
                                              <p:pRg st="5" end="5"/>
                                            </p:txEl>
                                          </p:spTgt>
                                        </p:tgtEl>
                                        <p:attrNameLst>
                                          <p:attrName>style.visibility</p:attrName>
                                        </p:attrNameLst>
                                      </p:cBhvr>
                                      <p:to>
                                        <p:strVal val="visible"/>
                                      </p:to>
                                    </p:set>
                                    <p:anim calcmode="lin" valueType="num">
                                      <p:cBhvr additive="base">
                                        <p:cTn id="22" dur="500" fill="hold"/>
                                        <p:tgtEl>
                                          <p:spTgt spid="13314">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331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Rot="1" noChangeArrowheads="1"/>
          </p:cNvSpPr>
          <p:nvPr>
            <p:ph type="body" idx="1"/>
          </p:nvPr>
        </p:nvSpPr>
        <p:spPr>
          <a:xfrm>
            <a:off x="395536" y="1484784"/>
            <a:ext cx="8280400" cy="4556125"/>
          </a:xfrm>
        </p:spPr>
        <p:txBody>
          <a:bodyPr/>
          <a:lstStyle/>
          <a:p>
            <a:pPr eaLnBrk="1" hangingPunct="1">
              <a:lnSpc>
                <a:spcPct val="90000"/>
              </a:lnSpc>
              <a:buFont typeface="Wingdings" pitchFamily="2" charset="2"/>
              <a:buNone/>
            </a:pPr>
            <a:r>
              <a:rPr lang="en-US" altLang="zh-CN" sz="2800" dirty="0" smtClean="0">
                <a:solidFill>
                  <a:srgbClr val="C00000"/>
                </a:solidFill>
              </a:rPr>
              <a:t>③</a:t>
            </a:r>
            <a:r>
              <a:rPr lang="zh-CN" altLang="en-US" sz="2800" b="1" dirty="0" smtClean="0">
                <a:solidFill>
                  <a:srgbClr val="C00000"/>
                </a:solidFill>
              </a:rPr>
              <a:t>停等协议的定量分析</a:t>
            </a:r>
          </a:p>
          <a:p>
            <a:pPr eaLnBrk="1" hangingPunct="1">
              <a:lnSpc>
                <a:spcPct val="90000"/>
              </a:lnSpc>
              <a:buFont typeface="Wingdings" pitchFamily="2" charset="2"/>
              <a:buNone/>
            </a:pPr>
            <a:endParaRPr lang="zh-CN" altLang="en-US" b="1" dirty="0" smtClean="0">
              <a:solidFill>
                <a:srgbClr val="000000"/>
              </a:solidFill>
            </a:endParaRPr>
          </a:p>
          <a:p>
            <a:pPr eaLnBrk="1" hangingPunct="1">
              <a:lnSpc>
                <a:spcPct val="90000"/>
              </a:lnSpc>
              <a:buFont typeface="Wingdings" pitchFamily="2" charset="2"/>
              <a:buNone/>
            </a:pPr>
            <a:r>
              <a:rPr lang="zh-CN" altLang="en-US" sz="2800" b="1" dirty="0" smtClean="0">
                <a:solidFill>
                  <a:srgbClr val="000000"/>
                </a:solidFill>
              </a:rPr>
              <a:t>⑴无差错情况的信道利用率</a:t>
            </a:r>
            <a:r>
              <a:rPr lang="en-US" altLang="zh-CN" sz="2800" b="1" dirty="0" smtClean="0">
                <a:solidFill>
                  <a:srgbClr val="000000"/>
                </a:solidFill>
              </a:rPr>
              <a:t>F</a:t>
            </a:r>
            <a:r>
              <a:rPr lang="zh-CN" altLang="en-US" sz="2800" b="1" dirty="0" smtClean="0">
                <a:solidFill>
                  <a:srgbClr val="000000"/>
                </a:solidFill>
              </a:rPr>
              <a:t>：</a:t>
            </a:r>
            <a:endParaRPr lang="en-US" altLang="zh-CN" sz="2800" b="1" dirty="0" smtClean="0">
              <a:solidFill>
                <a:srgbClr val="000000"/>
              </a:solidFill>
            </a:endParaRPr>
          </a:p>
          <a:p>
            <a:pPr eaLnBrk="1" hangingPunct="1">
              <a:lnSpc>
                <a:spcPct val="90000"/>
              </a:lnSpc>
              <a:buFont typeface="Wingdings" pitchFamily="2" charset="2"/>
              <a:buNone/>
            </a:pPr>
            <a:endParaRPr lang="zh-CN" altLang="en-US" sz="2800" b="1" dirty="0" smtClean="0">
              <a:solidFill>
                <a:srgbClr val="000000"/>
              </a:solidFill>
            </a:endParaRPr>
          </a:p>
          <a:p>
            <a:pPr lvl="1">
              <a:lnSpc>
                <a:spcPct val="90000"/>
              </a:lnSpc>
              <a:buClr>
                <a:srgbClr val="C00000"/>
              </a:buClr>
              <a:buFont typeface="Wingdings" pitchFamily="2" charset="2"/>
              <a:buChar char="n"/>
            </a:pPr>
            <a:r>
              <a:rPr lang="en-US" altLang="zh-CN" sz="2400" b="1" dirty="0" smtClean="0">
                <a:solidFill>
                  <a:srgbClr val="000000"/>
                </a:solidFill>
              </a:rPr>
              <a:t>F=(</a:t>
            </a:r>
            <a:r>
              <a:rPr lang="en-US" altLang="zh-CN" sz="2400" b="1" dirty="0" err="1" smtClean="0">
                <a:solidFill>
                  <a:srgbClr val="000000"/>
                </a:solidFill>
              </a:rPr>
              <a:t>tI+tp</a:t>
            </a:r>
            <a:r>
              <a:rPr lang="en-US" altLang="zh-CN" sz="2400" b="1" dirty="0" smtClean="0">
                <a:solidFill>
                  <a:srgbClr val="000000"/>
                </a:solidFill>
              </a:rPr>
              <a:t>)/WT</a:t>
            </a:r>
            <a:r>
              <a:rPr lang="zh-CN" altLang="en-US" sz="2400" b="1" dirty="0" smtClean="0">
                <a:solidFill>
                  <a:srgbClr val="000000"/>
                </a:solidFill>
              </a:rPr>
              <a:t>； </a:t>
            </a:r>
          </a:p>
          <a:p>
            <a:pPr lvl="1">
              <a:lnSpc>
                <a:spcPct val="90000"/>
              </a:lnSpc>
              <a:buClr>
                <a:srgbClr val="C00000"/>
              </a:buClr>
              <a:buFont typeface="Wingdings" pitchFamily="2" charset="2"/>
              <a:buChar char="n"/>
            </a:pPr>
            <a:r>
              <a:rPr lang="en-US" altLang="zh-CN" sz="2400" b="1" dirty="0" err="1" smtClean="0">
                <a:solidFill>
                  <a:srgbClr val="000000"/>
                </a:solidFill>
              </a:rPr>
              <a:t>t</a:t>
            </a:r>
            <a:r>
              <a:rPr lang="en-US" altLang="zh-CN" sz="2000" b="1" dirty="0" err="1" smtClean="0">
                <a:solidFill>
                  <a:srgbClr val="000000"/>
                </a:solidFill>
              </a:rPr>
              <a:t>I</a:t>
            </a:r>
            <a:r>
              <a:rPr lang="zh-CN" altLang="en-US" sz="2400" b="1" dirty="0" smtClean="0">
                <a:solidFill>
                  <a:srgbClr val="000000"/>
                </a:solidFill>
              </a:rPr>
              <a:t>：发送数据的时间</a:t>
            </a:r>
            <a:r>
              <a:rPr lang="en-US" altLang="zh-CN" sz="2400" b="1" dirty="0" smtClean="0">
                <a:solidFill>
                  <a:srgbClr val="000000"/>
                </a:solidFill>
              </a:rPr>
              <a:t>;</a:t>
            </a:r>
          </a:p>
          <a:p>
            <a:pPr lvl="1">
              <a:lnSpc>
                <a:spcPct val="90000"/>
              </a:lnSpc>
              <a:buClr>
                <a:srgbClr val="C00000"/>
              </a:buClr>
              <a:buFont typeface="Wingdings" pitchFamily="2" charset="2"/>
              <a:buChar char="n"/>
            </a:pPr>
            <a:r>
              <a:rPr lang="en-US" altLang="zh-CN" sz="2400" b="1" dirty="0" err="1" smtClean="0">
                <a:solidFill>
                  <a:srgbClr val="000000"/>
                </a:solidFill>
              </a:rPr>
              <a:t>tp</a:t>
            </a:r>
            <a:r>
              <a:rPr lang="zh-CN" altLang="en-US" sz="2400" b="1" dirty="0" smtClean="0">
                <a:solidFill>
                  <a:srgbClr val="000000"/>
                </a:solidFill>
              </a:rPr>
              <a:t>：信号的传输延时；</a:t>
            </a:r>
          </a:p>
          <a:p>
            <a:pPr lvl="1">
              <a:lnSpc>
                <a:spcPct val="90000"/>
              </a:lnSpc>
              <a:buClr>
                <a:srgbClr val="C00000"/>
              </a:buClr>
              <a:buFont typeface="Wingdings" pitchFamily="2" charset="2"/>
              <a:buChar char="n"/>
            </a:pPr>
            <a:r>
              <a:rPr lang="zh-CN" altLang="en-US" sz="2400" b="1" dirty="0" smtClean="0">
                <a:solidFill>
                  <a:srgbClr val="000000"/>
                </a:solidFill>
              </a:rPr>
              <a:t>信道利用率：信道被占用的时间和总时间之比。</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normAutofit/>
          </a:bodyPr>
          <a:lstStyle/>
          <a:p>
            <a:r>
              <a:rPr lang="en-US" altLang="zh-CN" sz="3200" b="1" dirty="0" smtClean="0">
                <a:solidFill>
                  <a:srgbClr val="C00000"/>
                </a:solidFill>
                <a:ea typeface="黑体" pitchFamily="2" charset="-122"/>
              </a:rPr>
              <a:t>4.2.1 </a:t>
            </a:r>
            <a:r>
              <a:rPr lang="zh-CN" altLang="en-US" sz="3200" b="1" dirty="0" smtClean="0">
                <a:solidFill>
                  <a:srgbClr val="C00000"/>
                </a:solidFill>
                <a:ea typeface="黑体" pitchFamily="2" charset="-122"/>
              </a:rPr>
              <a:t>停止等待协议</a:t>
            </a:r>
          </a:p>
        </p:txBody>
      </p:sp>
    </p:spTree>
  </p:cSld>
  <p:clrMapOvr>
    <a:masterClrMapping/>
  </p:clrMapOvr>
  <p:transition>
    <p:pull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Rot="1" noChangeArrowheads="1"/>
          </p:cNvSpPr>
          <p:nvPr>
            <p:ph type="body" idx="1"/>
          </p:nvPr>
        </p:nvSpPr>
        <p:spPr>
          <a:xfrm>
            <a:off x="539552" y="1700808"/>
            <a:ext cx="7992566" cy="4194175"/>
          </a:xfrm>
        </p:spPr>
        <p:txBody>
          <a:bodyPr/>
          <a:lstStyle/>
          <a:p>
            <a:pPr eaLnBrk="1" hangingPunct="1">
              <a:buFont typeface="Wingdings" pitchFamily="2" charset="2"/>
              <a:buNone/>
            </a:pPr>
            <a:r>
              <a:rPr lang="en-US" altLang="zh-CN" sz="2800" b="1" dirty="0" smtClean="0">
                <a:solidFill>
                  <a:srgbClr val="000000"/>
                </a:solidFill>
              </a:rPr>
              <a:t>⑵</a:t>
            </a:r>
            <a:r>
              <a:rPr lang="zh-CN" altLang="en-US" sz="2800" b="1" dirty="0" smtClean="0">
                <a:solidFill>
                  <a:srgbClr val="000000"/>
                </a:solidFill>
                <a:latin typeface="黑体" pitchFamily="2" charset="-122"/>
              </a:rPr>
              <a:t>无差错情况的有效数据传输率</a:t>
            </a:r>
            <a:endParaRPr lang="en-US" altLang="zh-CN" sz="2800" b="1" dirty="0" smtClean="0">
              <a:solidFill>
                <a:srgbClr val="000000"/>
              </a:solidFill>
            </a:endParaRPr>
          </a:p>
          <a:p>
            <a:pPr eaLnBrk="1" hangingPunct="1">
              <a:buFont typeface="Wingdings" pitchFamily="2" charset="2"/>
              <a:buNone/>
            </a:pPr>
            <a:endParaRPr lang="zh-CN" altLang="en-US" sz="2800" b="1" dirty="0" smtClean="0">
              <a:solidFill>
                <a:srgbClr val="000000"/>
              </a:solidFill>
              <a:latin typeface="黑体" pitchFamily="2" charset="-122"/>
            </a:endParaRPr>
          </a:p>
          <a:p>
            <a:pPr lvl="1">
              <a:lnSpc>
                <a:spcPct val="90000"/>
              </a:lnSpc>
              <a:buClr>
                <a:srgbClr val="C00000"/>
              </a:buClr>
              <a:buFont typeface="Wingdings" pitchFamily="2" charset="2"/>
              <a:buChar char="n"/>
            </a:pPr>
            <a:r>
              <a:rPr lang="en-US" altLang="zh-CN" sz="2400" b="1" dirty="0" smtClean="0">
                <a:solidFill>
                  <a:srgbClr val="000000"/>
                </a:solidFill>
              </a:rPr>
              <a:t>S=D1/WT</a:t>
            </a:r>
            <a:r>
              <a:rPr lang="zh-CN" altLang="en-US" sz="2400" b="1" dirty="0" smtClean="0">
                <a:solidFill>
                  <a:srgbClr val="000000"/>
                </a:solidFill>
              </a:rPr>
              <a:t>； </a:t>
            </a:r>
          </a:p>
          <a:p>
            <a:pPr lvl="1">
              <a:lnSpc>
                <a:spcPct val="90000"/>
              </a:lnSpc>
              <a:buClr>
                <a:srgbClr val="C00000"/>
              </a:buClr>
              <a:buFont typeface="Wingdings" pitchFamily="2" charset="2"/>
              <a:buChar char="n"/>
            </a:pPr>
            <a:r>
              <a:rPr lang="en-US" altLang="zh-CN" sz="2400" b="1" dirty="0" smtClean="0">
                <a:solidFill>
                  <a:srgbClr val="000000"/>
                </a:solidFill>
              </a:rPr>
              <a:t>D1</a:t>
            </a:r>
            <a:r>
              <a:rPr lang="zh-CN" altLang="en-US" sz="2400" b="1" dirty="0" smtClean="0">
                <a:solidFill>
                  <a:srgbClr val="000000"/>
                </a:solidFill>
              </a:rPr>
              <a:t>是有效数据位数；</a:t>
            </a:r>
          </a:p>
          <a:p>
            <a:pPr lvl="1">
              <a:lnSpc>
                <a:spcPct val="90000"/>
              </a:lnSpc>
              <a:buClr>
                <a:srgbClr val="C00000"/>
              </a:buClr>
              <a:buFont typeface="Wingdings" pitchFamily="2" charset="2"/>
              <a:buChar char="n"/>
            </a:pPr>
            <a:r>
              <a:rPr lang="en-US" altLang="zh-CN" sz="2400" b="1" dirty="0" smtClean="0">
                <a:solidFill>
                  <a:srgbClr val="000000"/>
                </a:solidFill>
              </a:rPr>
              <a:t>WT</a:t>
            </a:r>
            <a:r>
              <a:rPr lang="zh-CN" altLang="en-US" sz="2400" b="1" dirty="0" smtClean="0">
                <a:solidFill>
                  <a:srgbClr val="000000"/>
                </a:solidFill>
              </a:rPr>
              <a:t>是发送一帧的时间；</a:t>
            </a:r>
          </a:p>
          <a:p>
            <a:pPr lvl="1">
              <a:lnSpc>
                <a:spcPct val="90000"/>
              </a:lnSpc>
              <a:buClr>
                <a:srgbClr val="C00000"/>
              </a:buClr>
              <a:buFont typeface="Wingdings" pitchFamily="2" charset="2"/>
              <a:buChar char="n"/>
            </a:pPr>
            <a:r>
              <a:rPr lang="zh-CN" altLang="en-US" sz="2400" b="1" dirty="0" smtClean="0">
                <a:solidFill>
                  <a:srgbClr val="000000"/>
                </a:solidFill>
              </a:rPr>
              <a:t>有效数据传输率：单位时间内传输的有效数据位数。</a:t>
            </a:r>
          </a:p>
          <a:p>
            <a:pPr eaLnBrk="1" hangingPunct="1"/>
            <a:endParaRPr lang="en-US" altLang="zh-CN" sz="2400" b="1" dirty="0" smtClean="0">
              <a:solidFill>
                <a:srgbClr val="000000"/>
              </a:solidFill>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normAutofit/>
          </a:bodyPr>
          <a:lstStyle/>
          <a:p>
            <a:r>
              <a:rPr lang="en-US" altLang="zh-CN" sz="3200" b="1" dirty="0" smtClean="0">
                <a:solidFill>
                  <a:srgbClr val="C00000"/>
                </a:solidFill>
                <a:ea typeface="黑体" pitchFamily="2" charset="-122"/>
              </a:rPr>
              <a:t>4.2.1 </a:t>
            </a:r>
            <a:r>
              <a:rPr lang="zh-CN" altLang="en-US" sz="3200" b="1" dirty="0" smtClean="0">
                <a:solidFill>
                  <a:srgbClr val="C00000"/>
                </a:solidFill>
                <a:ea typeface="黑体" pitchFamily="2" charset="-122"/>
              </a:rPr>
              <a:t>停止等待协议</a:t>
            </a:r>
          </a:p>
        </p:txBody>
      </p:sp>
    </p:spTree>
  </p:cSld>
  <p:clrMapOvr>
    <a:masterClrMapping/>
  </p:clrMapOvr>
  <p:transition>
    <p:pull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Rot="1" noChangeArrowheads="1"/>
          </p:cNvSpPr>
          <p:nvPr>
            <p:ph type="body" idx="1"/>
          </p:nvPr>
        </p:nvSpPr>
        <p:spPr>
          <a:xfrm>
            <a:off x="251520" y="1268761"/>
            <a:ext cx="3960440" cy="4896544"/>
          </a:xfrm>
        </p:spPr>
        <p:txBody>
          <a:bodyPr>
            <a:normAutofit fontScale="92500" lnSpcReduction="20000"/>
          </a:bodyPr>
          <a:lstStyle/>
          <a:p>
            <a:pPr eaLnBrk="1" hangingPunct="1">
              <a:buNone/>
            </a:pPr>
            <a:r>
              <a:rPr lang="zh-CN" altLang="en-US" sz="2800" b="1" dirty="0" smtClean="0">
                <a:solidFill>
                  <a:srgbClr val="C00000"/>
                </a:solidFill>
                <a:latin typeface="宋体" pitchFamily="2" charset="-122"/>
              </a:rPr>
              <a:t>例</a:t>
            </a:r>
            <a:r>
              <a:rPr lang="en-US" altLang="zh-CN" sz="2800" b="1" dirty="0" smtClean="0">
                <a:solidFill>
                  <a:srgbClr val="C00000"/>
                </a:solidFill>
                <a:latin typeface="宋体" pitchFamily="2" charset="-122"/>
              </a:rPr>
              <a:t>1</a:t>
            </a:r>
            <a:r>
              <a:rPr lang="zh-CN" altLang="en-US" sz="2800" b="1" dirty="0" smtClean="0">
                <a:solidFill>
                  <a:srgbClr val="C00000"/>
                </a:solidFill>
                <a:latin typeface="宋体" pitchFamily="2" charset="-122"/>
              </a:rPr>
              <a:t>：</a:t>
            </a:r>
          </a:p>
          <a:p>
            <a:pPr>
              <a:buClr>
                <a:srgbClr val="C00000"/>
              </a:buClr>
              <a:buNone/>
            </a:pPr>
            <a:r>
              <a:rPr lang="en-US" altLang="zh-CN" sz="2600" b="1" dirty="0" smtClean="0">
                <a:solidFill>
                  <a:srgbClr val="000000"/>
                </a:solidFill>
                <a:latin typeface="宋体" pitchFamily="2" charset="-122"/>
              </a:rPr>
              <a:t>C=</a:t>
            </a:r>
            <a:r>
              <a:rPr lang="zh-CN" altLang="en-US" sz="2600" b="1" dirty="0" smtClean="0">
                <a:solidFill>
                  <a:srgbClr val="000000"/>
                </a:solidFill>
                <a:latin typeface="宋体" pitchFamily="2" charset="-122"/>
              </a:rPr>
              <a:t>传输速率</a:t>
            </a:r>
            <a:endParaRPr lang="en-US" altLang="zh-CN" sz="2600" b="1" dirty="0" smtClean="0">
              <a:solidFill>
                <a:srgbClr val="000000"/>
              </a:solidFill>
              <a:latin typeface="宋体" pitchFamily="2" charset="-122"/>
            </a:endParaRPr>
          </a:p>
          <a:p>
            <a:pPr>
              <a:buClr>
                <a:srgbClr val="C00000"/>
              </a:buClr>
              <a:buNone/>
            </a:pPr>
            <a:r>
              <a:rPr lang="en-US" altLang="zh-CN" sz="2600" b="1" dirty="0" smtClean="0">
                <a:solidFill>
                  <a:srgbClr val="000000"/>
                </a:solidFill>
                <a:latin typeface="宋体" pitchFamily="2" charset="-122"/>
              </a:rPr>
              <a:t> </a:t>
            </a:r>
            <a:r>
              <a:rPr lang="zh-CN" altLang="en-US" sz="2600" b="1" dirty="0" smtClean="0">
                <a:solidFill>
                  <a:srgbClr val="000000"/>
                </a:solidFill>
                <a:latin typeface="宋体" pitchFamily="2" charset="-122"/>
              </a:rPr>
              <a:t>（</a:t>
            </a:r>
            <a:r>
              <a:rPr lang="en-US" altLang="zh-CN" sz="2600" b="1" dirty="0" smtClean="0">
                <a:solidFill>
                  <a:srgbClr val="000000"/>
                </a:solidFill>
                <a:latin typeface="宋体" pitchFamily="2" charset="-122"/>
              </a:rPr>
              <a:t>10Mbps</a:t>
            </a:r>
            <a:r>
              <a:rPr lang="zh-CN" altLang="en-US" sz="2600" b="1" dirty="0" smtClean="0">
                <a:solidFill>
                  <a:srgbClr val="000000"/>
                </a:solidFill>
                <a:latin typeface="宋体" pitchFamily="2" charset="-122"/>
              </a:rPr>
              <a:t>或</a:t>
            </a:r>
            <a:r>
              <a:rPr lang="en-US" altLang="zh-CN" sz="2600" b="1" dirty="0" smtClean="0">
                <a:solidFill>
                  <a:srgbClr val="000000"/>
                </a:solidFill>
                <a:latin typeface="宋体" pitchFamily="2" charset="-122"/>
              </a:rPr>
              <a:t>10bit/us</a:t>
            </a:r>
            <a:r>
              <a:rPr lang="zh-CN" altLang="en-US" sz="2600" b="1" dirty="0" smtClean="0">
                <a:solidFill>
                  <a:srgbClr val="000000"/>
                </a:solidFill>
                <a:latin typeface="宋体" pitchFamily="2" charset="-122"/>
              </a:rPr>
              <a:t>）</a:t>
            </a:r>
          </a:p>
          <a:p>
            <a:pPr>
              <a:buClr>
                <a:srgbClr val="C00000"/>
              </a:buClr>
              <a:buNone/>
            </a:pPr>
            <a:r>
              <a:rPr lang="en-US" altLang="zh-CN" sz="2600" b="1" dirty="0" smtClean="0">
                <a:solidFill>
                  <a:srgbClr val="000000"/>
                </a:solidFill>
                <a:latin typeface="宋体" pitchFamily="2" charset="-122"/>
              </a:rPr>
              <a:t>S=</a:t>
            </a:r>
            <a:r>
              <a:rPr lang="zh-CN" altLang="en-US" sz="2600" b="1" dirty="0" smtClean="0">
                <a:solidFill>
                  <a:srgbClr val="000000"/>
                </a:solidFill>
                <a:latin typeface="宋体" pitchFamily="2" charset="-122"/>
              </a:rPr>
              <a:t>信号速度</a:t>
            </a:r>
            <a:r>
              <a:rPr lang="en-US" altLang="zh-CN" sz="2600" b="1" dirty="0" smtClean="0">
                <a:solidFill>
                  <a:srgbClr val="000000"/>
                </a:solidFill>
                <a:latin typeface="宋体" pitchFamily="2" charset="-122"/>
              </a:rPr>
              <a:t> </a:t>
            </a:r>
            <a:r>
              <a:rPr lang="zh-CN" altLang="en-US" sz="2600" b="1" dirty="0" smtClean="0">
                <a:solidFill>
                  <a:srgbClr val="000000"/>
                </a:solidFill>
                <a:latin typeface="宋体" pitchFamily="2" charset="-122"/>
              </a:rPr>
              <a:t>（</a:t>
            </a:r>
            <a:r>
              <a:rPr lang="en-US" altLang="zh-CN" sz="2600" b="1" dirty="0" smtClean="0">
                <a:solidFill>
                  <a:srgbClr val="000000"/>
                </a:solidFill>
                <a:latin typeface="宋体" pitchFamily="2" charset="-122"/>
              </a:rPr>
              <a:t>200m/us</a:t>
            </a:r>
            <a:r>
              <a:rPr lang="zh-CN" altLang="en-US" sz="2600" b="1" dirty="0" smtClean="0">
                <a:solidFill>
                  <a:srgbClr val="000000"/>
                </a:solidFill>
                <a:latin typeface="宋体" pitchFamily="2" charset="-122"/>
              </a:rPr>
              <a:t>）</a:t>
            </a:r>
          </a:p>
          <a:p>
            <a:pPr>
              <a:buClr>
                <a:srgbClr val="C00000"/>
              </a:buClr>
              <a:buNone/>
            </a:pPr>
            <a:r>
              <a:rPr lang="en-US" altLang="zh-CN" sz="2600" b="1" dirty="0" smtClean="0">
                <a:solidFill>
                  <a:srgbClr val="000000"/>
                </a:solidFill>
                <a:latin typeface="宋体" pitchFamily="2" charset="-122"/>
              </a:rPr>
              <a:t>D=</a:t>
            </a:r>
            <a:r>
              <a:rPr lang="zh-CN" altLang="en-US" sz="2600" b="1" dirty="0" smtClean="0">
                <a:solidFill>
                  <a:srgbClr val="000000"/>
                </a:solidFill>
                <a:latin typeface="宋体" pitchFamily="2" charset="-122"/>
              </a:rPr>
              <a:t>发送方与接收方的距离</a:t>
            </a:r>
            <a:endParaRPr lang="en-US" altLang="zh-CN" sz="2600" b="1" dirty="0" smtClean="0">
              <a:solidFill>
                <a:srgbClr val="000000"/>
              </a:solidFill>
              <a:latin typeface="宋体" pitchFamily="2" charset="-122"/>
            </a:endParaRPr>
          </a:p>
          <a:p>
            <a:pPr>
              <a:buClr>
                <a:srgbClr val="C00000"/>
              </a:buClr>
              <a:buNone/>
            </a:pPr>
            <a:r>
              <a:rPr lang="en-US" altLang="zh-CN" sz="2600" b="1" dirty="0" smtClean="0">
                <a:solidFill>
                  <a:srgbClr val="000000"/>
                </a:solidFill>
                <a:latin typeface="宋体" pitchFamily="2" charset="-122"/>
              </a:rPr>
              <a:t>  200m</a:t>
            </a:r>
            <a:r>
              <a:rPr lang="zh-CN" altLang="en-US" sz="2600" b="1" dirty="0" smtClean="0">
                <a:solidFill>
                  <a:srgbClr val="000000"/>
                </a:solidFill>
                <a:latin typeface="宋体" pitchFamily="2" charset="-122"/>
              </a:rPr>
              <a:t>）</a:t>
            </a:r>
          </a:p>
          <a:p>
            <a:pPr>
              <a:buClr>
                <a:srgbClr val="C00000"/>
              </a:buClr>
              <a:buNone/>
            </a:pPr>
            <a:r>
              <a:rPr lang="en-US" altLang="zh-CN" sz="2600" b="1" dirty="0" err="1" smtClean="0">
                <a:solidFill>
                  <a:srgbClr val="000000"/>
                </a:solidFill>
                <a:latin typeface="宋体" pitchFamily="2" charset="-122"/>
              </a:rPr>
              <a:t>tproc</a:t>
            </a:r>
            <a:r>
              <a:rPr lang="en-US" altLang="zh-CN" sz="2600" b="1" dirty="0" smtClean="0">
                <a:solidFill>
                  <a:srgbClr val="000000"/>
                </a:solidFill>
                <a:latin typeface="宋体" pitchFamily="2" charset="-122"/>
              </a:rPr>
              <a:t>=</a:t>
            </a:r>
            <a:r>
              <a:rPr lang="zh-CN" altLang="en-US" sz="2600" b="1" dirty="0" smtClean="0">
                <a:solidFill>
                  <a:srgbClr val="000000"/>
                </a:solidFill>
                <a:latin typeface="宋体" pitchFamily="2" charset="-122"/>
              </a:rPr>
              <a:t>生成一帧的时间（</a:t>
            </a:r>
            <a:r>
              <a:rPr lang="en-US" altLang="zh-CN" sz="2600" b="1" dirty="0" smtClean="0">
                <a:solidFill>
                  <a:srgbClr val="000000"/>
                </a:solidFill>
                <a:latin typeface="宋体" pitchFamily="2" charset="-122"/>
              </a:rPr>
              <a:t>1us</a:t>
            </a:r>
            <a:r>
              <a:rPr lang="zh-CN" altLang="en-US" sz="2600" b="1" dirty="0" smtClean="0">
                <a:solidFill>
                  <a:srgbClr val="000000"/>
                </a:solidFill>
                <a:latin typeface="宋体" pitchFamily="2" charset="-122"/>
              </a:rPr>
              <a:t>）</a:t>
            </a:r>
          </a:p>
          <a:p>
            <a:pPr>
              <a:buClr>
                <a:srgbClr val="C00000"/>
              </a:buClr>
              <a:buNone/>
            </a:pPr>
            <a:r>
              <a:rPr lang="en-US" altLang="zh-CN" sz="2600" b="1" dirty="0" smtClean="0">
                <a:solidFill>
                  <a:srgbClr val="000000"/>
                </a:solidFill>
                <a:latin typeface="宋体" pitchFamily="2" charset="-122"/>
              </a:rPr>
              <a:t>Lf=</a:t>
            </a:r>
            <a:r>
              <a:rPr lang="zh-CN" altLang="en-US" sz="2600" b="1" dirty="0" smtClean="0">
                <a:solidFill>
                  <a:srgbClr val="000000"/>
                </a:solidFill>
                <a:latin typeface="宋体" pitchFamily="2" charset="-122"/>
              </a:rPr>
              <a:t>一帧的比特数（</a:t>
            </a:r>
            <a:r>
              <a:rPr lang="en-US" altLang="zh-CN" sz="2600" b="1" dirty="0" smtClean="0">
                <a:solidFill>
                  <a:srgbClr val="000000"/>
                </a:solidFill>
                <a:latin typeface="宋体" pitchFamily="2" charset="-122"/>
              </a:rPr>
              <a:t>200Bit</a:t>
            </a:r>
            <a:r>
              <a:rPr lang="zh-CN" altLang="en-US" sz="2600" b="1" dirty="0" smtClean="0">
                <a:solidFill>
                  <a:srgbClr val="000000"/>
                </a:solidFill>
                <a:latin typeface="宋体" pitchFamily="2" charset="-122"/>
              </a:rPr>
              <a:t>）</a:t>
            </a:r>
          </a:p>
          <a:p>
            <a:pPr>
              <a:buClr>
                <a:srgbClr val="C00000"/>
              </a:buClr>
              <a:buNone/>
            </a:pPr>
            <a:r>
              <a:rPr lang="en-US" altLang="zh-CN" sz="2600" b="1" dirty="0" smtClean="0">
                <a:solidFill>
                  <a:srgbClr val="000000"/>
                </a:solidFill>
                <a:latin typeface="宋体" pitchFamily="2" charset="-122"/>
              </a:rPr>
              <a:t>N=</a:t>
            </a:r>
            <a:r>
              <a:rPr lang="zh-CN" altLang="en-US" sz="2600" b="1" dirty="0" smtClean="0">
                <a:solidFill>
                  <a:srgbClr val="000000"/>
                </a:solidFill>
                <a:latin typeface="宋体" pitchFamily="2" charset="-122"/>
              </a:rPr>
              <a:t>一帧的数据比特数（</a:t>
            </a:r>
            <a:r>
              <a:rPr lang="en-US" altLang="zh-CN" sz="2600" b="1" dirty="0" smtClean="0">
                <a:solidFill>
                  <a:srgbClr val="000000"/>
                </a:solidFill>
                <a:latin typeface="宋体" pitchFamily="2" charset="-122"/>
              </a:rPr>
              <a:t>160Bit</a:t>
            </a:r>
            <a:r>
              <a:rPr lang="zh-CN" altLang="en-US" sz="2600" b="1" dirty="0" smtClean="0">
                <a:solidFill>
                  <a:srgbClr val="000000"/>
                </a:solidFill>
                <a:latin typeface="宋体" pitchFamily="2" charset="-122"/>
              </a:rPr>
              <a:t>）</a:t>
            </a:r>
          </a:p>
          <a:p>
            <a:pPr>
              <a:buClr>
                <a:srgbClr val="C00000"/>
              </a:buClr>
              <a:buNone/>
            </a:pPr>
            <a:r>
              <a:rPr lang="en-US" altLang="zh-CN" sz="2600" b="1" dirty="0" smtClean="0">
                <a:solidFill>
                  <a:srgbClr val="000000"/>
                </a:solidFill>
                <a:latin typeface="宋体" pitchFamily="2" charset="-122"/>
              </a:rPr>
              <a:t>LS=</a:t>
            </a:r>
            <a:r>
              <a:rPr lang="zh-CN" altLang="en-US" sz="2600" b="1" dirty="0" smtClean="0">
                <a:solidFill>
                  <a:srgbClr val="000000"/>
                </a:solidFill>
                <a:latin typeface="宋体" pitchFamily="2" charset="-122"/>
              </a:rPr>
              <a:t>一确认帧的比特数（</a:t>
            </a:r>
            <a:r>
              <a:rPr lang="en-US" altLang="zh-CN" sz="2600" b="1" dirty="0" smtClean="0">
                <a:solidFill>
                  <a:srgbClr val="000000"/>
                </a:solidFill>
                <a:latin typeface="宋体" pitchFamily="2" charset="-122"/>
              </a:rPr>
              <a:t>40Bit</a:t>
            </a:r>
            <a:r>
              <a:rPr lang="zh-CN" altLang="en-US" sz="2600" b="1" dirty="0" smtClean="0">
                <a:solidFill>
                  <a:srgbClr val="000000"/>
                </a:solidFill>
                <a:latin typeface="宋体" pitchFamily="2" charset="-122"/>
              </a:rPr>
              <a:t>）</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052736"/>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normAutofit/>
          </a:bodyPr>
          <a:lstStyle/>
          <a:p>
            <a:r>
              <a:rPr lang="en-US" altLang="zh-CN" sz="3200" b="1" dirty="0" smtClean="0">
                <a:solidFill>
                  <a:srgbClr val="C00000"/>
                </a:solidFill>
                <a:ea typeface="黑体" pitchFamily="2" charset="-122"/>
              </a:rPr>
              <a:t>4.2.1 </a:t>
            </a:r>
            <a:r>
              <a:rPr lang="zh-CN" altLang="en-US" sz="3200" b="1" dirty="0" smtClean="0">
                <a:solidFill>
                  <a:srgbClr val="C00000"/>
                </a:solidFill>
                <a:ea typeface="黑体" pitchFamily="2" charset="-122"/>
              </a:rPr>
              <a:t>停止等待协议</a:t>
            </a:r>
          </a:p>
        </p:txBody>
      </p:sp>
      <p:pic>
        <p:nvPicPr>
          <p:cNvPr id="12" name="Picture 4"/>
          <p:cNvPicPr>
            <a:picLocks noChangeAspect="1" noChangeArrowheads="1"/>
          </p:cNvPicPr>
          <p:nvPr/>
        </p:nvPicPr>
        <p:blipFill>
          <a:blip r:embed="rId3" cstate="print"/>
          <a:srcRect/>
          <a:stretch>
            <a:fillRect/>
          </a:stretch>
        </p:blipFill>
        <p:spPr>
          <a:xfrm>
            <a:off x="4067944" y="980728"/>
            <a:ext cx="5076057" cy="5597172"/>
          </a:xfrm>
          <a:prstGeom prst="rect">
            <a:avLst/>
          </a:prstGeom>
          <a:noFill/>
        </p:spPr>
      </p:pic>
    </p:spTree>
  </p:cSld>
  <p:clrMapOvr>
    <a:masterClrMapping/>
  </p:clrMapOvr>
  <p:transition>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3</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aphicFrame>
        <p:nvGraphicFramePr>
          <p:cNvPr id="1026" name="Object 2"/>
          <p:cNvGraphicFramePr>
            <a:graphicFrameLocks noChangeAspect="1"/>
          </p:cNvGraphicFramePr>
          <p:nvPr/>
        </p:nvGraphicFramePr>
        <p:xfrm>
          <a:off x="971600" y="836712"/>
          <a:ext cx="7488237" cy="5544616"/>
        </p:xfrm>
        <a:graphic>
          <a:graphicData uri="http://schemas.openxmlformats.org/presentationml/2006/ole">
            <p:oleObj spid="_x0000_s156674" name="Visio" r:id="rId4" imgW="6331320" imgH="5247720" progId="">
              <p:embed/>
            </p:oleObj>
          </a:graphicData>
        </a:graphic>
      </p:graphicFrame>
      <p:sp>
        <p:nvSpPr>
          <p:cNvPr id="12" name="Oval 11"/>
          <p:cNvSpPr/>
          <p:nvPr/>
        </p:nvSpPr>
        <p:spPr>
          <a:xfrm>
            <a:off x="6588224" y="4581128"/>
            <a:ext cx="1944216" cy="77038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p:cNvSpPr/>
          <p:nvPr/>
        </p:nvSpPr>
        <p:spPr>
          <a:xfrm>
            <a:off x="3851920" y="4509120"/>
            <a:ext cx="1944216" cy="77038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p:cNvSpPr/>
          <p:nvPr/>
        </p:nvSpPr>
        <p:spPr>
          <a:xfrm>
            <a:off x="827584" y="4509120"/>
            <a:ext cx="1944216" cy="77038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1619672" y="404664"/>
            <a:ext cx="6048672" cy="523220"/>
          </a:xfrm>
          <a:prstGeom prst="rect">
            <a:avLst/>
          </a:prstGeom>
          <a:noFill/>
        </p:spPr>
        <p:txBody>
          <a:bodyPr wrap="square" rtlCol="0">
            <a:spAutoFit/>
          </a:bodyPr>
          <a:lstStyle/>
          <a:p>
            <a:pPr algn="ctr"/>
            <a:r>
              <a:rPr lang="zh-CN" altLang="en-US" sz="2800" b="1" dirty="0" smtClean="0">
                <a:solidFill>
                  <a:srgbClr val="C00000"/>
                </a:solidFill>
                <a:latin typeface="隶书" pitchFamily="49" charset="-122"/>
                <a:ea typeface="隶书" pitchFamily="49" charset="-122"/>
              </a:rPr>
              <a:t>第四章  数据链路层</a:t>
            </a:r>
            <a:endParaRPr lang="zh-CN" altLang="en-US" sz="2800" b="1" dirty="0">
              <a:solidFill>
                <a:srgbClr val="C00000"/>
              </a:solidFill>
              <a:latin typeface="隶书" pitchFamily="49" charset="-122"/>
              <a:ea typeface="隶书" pitchFamily="49" charset="-122"/>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2000" fill="hold"/>
                                        <p:tgtEl>
                                          <p:spTgt spid="25"/>
                                        </p:tgtEl>
                                        <p:attrNameLst>
                                          <p:attrName>ppt_x</p:attrName>
                                        </p:attrNameLst>
                                      </p:cBhvr>
                                      <p:tavLst>
                                        <p:tav tm="0">
                                          <p:val>
                                            <p:strVal val="0-#ppt_w/2"/>
                                          </p:val>
                                        </p:tav>
                                        <p:tav tm="100000">
                                          <p:val>
                                            <p:strVal val="#ppt_x"/>
                                          </p:val>
                                        </p:tav>
                                      </p:tavLst>
                                    </p:anim>
                                    <p:anim calcmode="lin" valueType="num">
                                      <p:cBhvr additive="base">
                                        <p:cTn id="8" dur="20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2000" fill="hold"/>
                                        <p:tgtEl>
                                          <p:spTgt spid="13"/>
                                        </p:tgtEl>
                                        <p:attrNameLst>
                                          <p:attrName>ppt_x</p:attrName>
                                        </p:attrNameLst>
                                      </p:cBhvr>
                                      <p:tavLst>
                                        <p:tav tm="0">
                                          <p:val>
                                            <p:strVal val="#ppt_x"/>
                                          </p:val>
                                        </p:tav>
                                        <p:tav tm="100000">
                                          <p:val>
                                            <p:strVal val="#ppt_x"/>
                                          </p:val>
                                        </p:tav>
                                      </p:tavLst>
                                    </p:anim>
                                    <p:anim calcmode="lin" valueType="num">
                                      <p:cBhvr additive="base">
                                        <p:cTn id="12" dur="20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000" fill="hold"/>
                                        <p:tgtEl>
                                          <p:spTgt spid="12"/>
                                        </p:tgtEl>
                                        <p:attrNameLst>
                                          <p:attrName>ppt_x</p:attrName>
                                        </p:attrNameLst>
                                      </p:cBhvr>
                                      <p:tavLst>
                                        <p:tav tm="0">
                                          <p:val>
                                            <p:strVal val="1+#ppt_w/2"/>
                                          </p:val>
                                        </p:tav>
                                        <p:tav tm="100000">
                                          <p:val>
                                            <p:strVal val="#ppt_x"/>
                                          </p:val>
                                        </p:tav>
                                      </p:tavLst>
                                    </p:anim>
                                    <p:anim calcmode="lin" valueType="num">
                                      <p:cBhvr additive="base">
                                        <p:cTn id="16" dur="200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2000"/>
                            </p:stCondLst>
                            <p:childTnLst>
                              <p:par>
                                <p:cTn id="18" presetID="6" presetClass="emph" presetSubtype="0" fill="hold" grpId="1" nodeType="afterEffect">
                                  <p:stCondLst>
                                    <p:cond delay="0"/>
                                  </p:stCondLst>
                                  <p:childTnLst>
                                    <p:animScale>
                                      <p:cBhvr>
                                        <p:cTn id="19" dur="2000" fill="hold"/>
                                        <p:tgtEl>
                                          <p:spTgt spid="25"/>
                                        </p:tgtEl>
                                      </p:cBhvr>
                                      <p:by x="150000" y="150000"/>
                                    </p:animScale>
                                  </p:childTnLst>
                                </p:cTn>
                              </p:par>
                              <p:par>
                                <p:cTn id="20" presetID="6" presetClass="emph" presetSubtype="0" fill="hold" grpId="1" nodeType="withEffect">
                                  <p:stCondLst>
                                    <p:cond delay="0"/>
                                  </p:stCondLst>
                                  <p:childTnLst>
                                    <p:animScale>
                                      <p:cBhvr>
                                        <p:cTn id="21" dur="2000" fill="hold"/>
                                        <p:tgtEl>
                                          <p:spTgt spid="13"/>
                                        </p:tgtEl>
                                      </p:cBhvr>
                                      <p:by x="150000" y="150000"/>
                                    </p:animScale>
                                  </p:childTnLst>
                                </p:cTn>
                              </p:par>
                              <p:par>
                                <p:cTn id="22" presetID="6" presetClass="emph" presetSubtype="0" fill="hold" grpId="1" nodeType="withEffect">
                                  <p:stCondLst>
                                    <p:cond delay="0"/>
                                  </p:stCondLst>
                                  <p:childTnLst>
                                    <p:animScale>
                                      <p:cBhvr>
                                        <p:cTn id="23" dur="2000" fill="hold"/>
                                        <p:tgtEl>
                                          <p:spTgt spid="12"/>
                                        </p:tgtEl>
                                      </p:cBhvr>
                                      <p:by x="150000" y="150000"/>
                                    </p:animScale>
                                  </p:childTnLst>
                                </p:cTn>
                              </p:par>
                            </p:childTnLst>
                          </p:cTn>
                        </p:par>
                        <p:par>
                          <p:cTn id="24" fill="hold">
                            <p:stCondLst>
                              <p:cond delay="4000"/>
                            </p:stCondLst>
                            <p:childTnLst>
                              <p:par>
                                <p:cTn id="25" presetID="6" presetClass="emph" presetSubtype="0" fill="hold" grpId="2" nodeType="afterEffect">
                                  <p:stCondLst>
                                    <p:cond delay="0"/>
                                  </p:stCondLst>
                                  <p:childTnLst>
                                    <p:animScale>
                                      <p:cBhvr>
                                        <p:cTn id="26" dur="2000" fill="hold"/>
                                        <p:tgtEl>
                                          <p:spTgt spid="25"/>
                                        </p:tgtEl>
                                      </p:cBhvr>
                                      <p:by x="50000" y="50000"/>
                                    </p:animScale>
                                  </p:childTnLst>
                                </p:cTn>
                              </p:par>
                              <p:par>
                                <p:cTn id="27" presetID="6" presetClass="emph" presetSubtype="0" fill="hold" grpId="2" nodeType="withEffect">
                                  <p:stCondLst>
                                    <p:cond delay="0"/>
                                  </p:stCondLst>
                                  <p:childTnLst>
                                    <p:animScale>
                                      <p:cBhvr>
                                        <p:cTn id="28" dur="2000" fill="hold"/>
                                        <p:tgtEl>
                                          <p:spTgt spid="13"/>
                                        </p:tgtEl>
                                      </p:cBhvr>
                                      <p:by x="50000" y="50000"/>
                                    </p:animScale>
                                  </p:childTnLst>
                                </p:cTn>
                              </p:par>
                              <p:par>
                                <p:cTn id="29" presetID="6" presetClass="emph" presetSubtype="0" fill="hold" grpId="2" nodeType="withEffect">
                                  <p:stCondLst>
                                    <p:cond delay="0"/>
                                  </p:stCondLst>
                                  <p:childTnLst>
                                    <p:animScale>
                                      <p:cBhvr>
                                        <p:cTn id="30" dur="2000" fill="hold"/>
                                        <p:tgtEl>
                                          <p:spTgt spid="12"/>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3" grpId="0" animBg="1"/>
      <p:bldP spid="13" grpId="1" animBg="1"/>
      <p:bldP spid="13" grpId="2" animBg="1"/>
      <p:bldP spid="25" grpId="0" animBg="1"/>
      <p:bldP spid="25" grpId="1" animBg="1"/>
      <p:bldP spid="25" grpId="2"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Rot="1" noChangeArrowheads="1"/>
          </p:cNvSpPr>
          <p:nvPr>
            <p:ph type="body" idx="1"/>
          </p:nvPr>
        </p:nvSpPr>
        <p:spPr>
          <a:xfrm>
            <a:off x="467544" y="1196752"/>
            <a:ext cx="8135937" cy="5184998"/>
          </a:xfrm>
        </p:spPr>
        <p:txBody>
          <a:bodyPr/>
          <a:lstStyle/>
          <a:p>
            <a:pPr eaLnBrk="1" hangingPunct="1">
              <a:buNone/>
            </a:pPr>
            <a:r>
              <a:rPr lang="zh-CN" altLang="en-US" sz="2800" b="1" dirty="0" smtClean="0">
                <a:solidFill>
                  <a:srgbClr val="000000"/>
                </a:solidFill>
                <a:latin typeface="宋体" pitchFamily="2" charset="-122"/>
              </a:rPr>
              <a:t>计算：</a:t>
            </a:r>
          </a:p>
          <a:p>
            <a:pPr lvl="1">
              <a:buClr>
                <a:srgbClr val="C00000"/>
              </a:buClr>
              <a:buFont typeface="Wingdings" pitchFamily="2" charset="2"/>
              <a:buChar char="n"/>
            </a:pPr>
            <a:r>
              <a:rPr lang="en-US" altLang="zh-CN" sz="2400" b="1" dirty="0" smtClean="0">
                <a:solidFill>
                  <a:srgbClr val="000000"/>
                </a:solidFill>
                <a:latin typeface="宋体" pitchFamily="2" charset="-122"/>
              </a:rPr>
              <a:t>WT= t</a:t>
            </a:r>
            <a:r>
              <a:rPr lang="en-US" altLang="zh-CN" sz="1600" b="1" dirty="0" smtClean="0">
                <a:solidFill>
                  <a:srgbClr val="000000"/>
                </a:solidFill>
                <a:latin typeface="宋体" pitchFamily="2" charset="-122"/>
              </a:rPr>
              <a:t>I</a:t>
            </a:r>
            <a:r>
              <a:rPr lang="en-US" altLang="zh-CN" sz="2400" b="1" dirty="0" smtClean="0">
                <a:solidFill>
                  <a:srgbClr val="000000"/>
                </a:solidFill>
                <a:latin typeface="宋体" pitchFamily="2" charset="-122"/>
              </a:rPr>
              <a:t>+2t</a:t>
            </a:r>
            <a:r>
              <a:rPr lang="en-US" altLang="zh-CN" sz="1600" b="1" dirty="0" smtClean="0">
                <a:solidFill>
                  <a:srgbClr val="000000"/>
                </a:solidFill>
                <a:latin typeface="宋体" pitchFamily="2" charset="-122"/>
              </a:rPr>
              <a:t>P</a:t>
            </a:r>
            <a:r>
              <a:rPr lang="en-US" altLang="zh-CN" sz="2400" b="1" dirty="0" smtClean="0">
                <a:solidFill>
                  <a:srgbClr val="000000"/>
                </a:solidFill>
                <a:latin typeface="宋体" pitchFamily="2" charset="-122"/>
              </a:rPr>
              <a:t>+2t</a:t>
            </a:r>
            <a:r>
              <a:rPr lang="en-US" altLang="zh-CN" sz="1600" b="1" dirty="0" smtClean="0">
                <a:solidFill>
                  <a:srgbClr val="000000"/>
                </a:solidFill>
                <a:latin typeface="宋体" pitchFamily="2" charset="-122"/>
              </a:rPr>
              <a:t>Proc</a:t>
            </a:r>
            <a:r>
              <a:rPr lang="en-US" altLang="zh-CN" sz="2400" b="1" dirty="0" smtClean="0">
                <a:solidFill>
                  <a:srgbClr val="000000"/>
                </a:solidFill>
                <a:latin typeface="宋体" pitchFamily="2" charset="-122"/>
              </a:rPr>
              <a:t>+t</a:t>
            </a:r>
            <a:r>
              <a:rPr lang="en-US" altLang="zh-CN" sz="1600" b="1" dirty="0" smtClean="0">
                <a:solidFill>
                  <a:srgbClr val="000000"/>
                </a:solidFill>
                <a:latin typeface="宋体" pitchFamily="2" charset="-122"/>
              </a:rPr>
              <a:t>S </a:t>
            </a:r>
            <a:endParaRPr lang="en-US" altLang="zh-CN" sz="2400" b="1" dirty="0" smtClean="0">
              <a:solidFill>
                <a:srgbClr val="000000"/>
              </a:solidFill>
              <a:latin typeface="宋体" pitchFamily="2" charset="-122"/>
            </a:endParaRPr>
          </a:p>
          <a:p>
            <a:pPr lvl="1">
              <a:buClr>
                <a:srgbClr val="C00000"/>
              </a:buClr>
              <a:buFont typeface="Wingdings" pitchFamily="2" charset="2"/>
              <a:buChar char="n"/>
            </a:pPr>
            <a:r>
              <a:rPr lang="en-US" altLang="zh-CN" sz="2400" b="1" dirty="0" err="1" smtClean="0">
                <a:solidFill>
                  <a:srgbClr val="000000"/>
                </a:solidFill>
                <a:latin typeface="宋体" pitchFamily="2" charset="-122"/>
              </a:rPr>
              <a:t>t</a:t>
            </a:r>
            <a:r>
              <a:rPr lang="en-US" altLang="zh-CN" sz="1600" b="1" dirty="0" err="1" smtClean="0">
                <a:solidFill>
                  <a:srgbClr val="000000"/>
                </a:solidFill>
                <a:latin typeface="宋体" pitchFamily="2" charset="-122"/>
              </a:rPr>
              <a:t>I</a:t>
            </a:r>
            <a:r>
              <a:rPr lang="en-US" altLang="zh-CN" sz="2400" b="1" dirty="0" smtClean="0">
                <a:solidFill>
                  <a:srgbClr val="000000"/>
                </a:solidFill>
                <a:latin typeface="宋体" pitchFamily="2" charset="-122"/>
              </a:rPr>
              <a:t>=Lf/C=200/10=20(us);</a:t>
            </a:r>
          </a:p>
          <a:p>
            <a:pPr lvl="1">
              <a:buClr>
                <a:srgbClr val="C00000"/>
              </a:buClr>
              <a:buFont typeface="Wingdings" pitchFamily="2" charset="2"/>
              <a:buChar char="n"/>
            </a:pPr>
            <a:r>
              <a:rPr lang="en-US" altLang="zh-CN" sz="2400" b="1" dirty="0" err="1" smtClean="0">
                <a:solidFill>
                  <a:srgbClr val="000000"/>
                </a:solidFill>
                <a:latin typeface="宋体" pitchFamily="2" charset="-122"/>
              </a:rPr>
              <a:t>t</a:t>
            </a:r>
            <a:r>
              <a:rPr lang="en-US" altLang="zh-CN" sz="1800" b="1" dirty="0" err="1" smtClean="0">
                <a:solidFill>
                  <a:srgbClr val="000000"/>
                </a:solidFill>
                <a:latin typeface="宋体" pitchFamily="2" charset="-122"/>
              </a:rPr>
              <a:t>S</a:t>
            </a:r>
            <a:r>
              <a:rPr lang="en-US" altLang="zh-CN" sz="2400" b="1" dirty="0" smtClean="0">
                <a:solidFill>
                  <a:srgbClr val="000000"/>
                </a:solidFill>
                <a:latin typeface="宋体" pitchFamily="2" charset="-122"/>
              </a:rPr>
              <a:t>=LS/C=40/10=4(us);      </a:t>
            </a:r>
          </a:p>
          <a:p>
            <a:pPr lvl="1">
              <a:buClr>
                <a:srgbClr val="C00000"/>
              </a:buClr>
              <a:buFont typeface="Wingdings" pitchFamily="2" charset="2"/>
              <a:buChar char="n"/>
            </a:pPr>
            <a:r>
              <a:rPr lang="en-US" altLang="zh-CN" sz="2400" b="1" dirty="0" err="1" smtClean="0">
                <a:solidFill>
                  <a:srgbClr val="000000"/>
                </a:solidFill>
                <a:latin typeface="宋体" pitchFamily="2" charset="-122"/>
              </a:rPr>
              <a:t>t</a:t>
            </a:r>
            <a:r>
              <a:rPr lang="en-US" altLang="zh-CN" sz="1600" b="1" dirty="0" err="1" smtClean="0">
                <a:solidFill>
                  <a:srgbClr val="000000"/>
                </a:solidFill>
                <a:latin typeface="宋体" pitchFamily="2" charset="-122"/>
              </a:rPr>
              <a:t>P</a:t>
            </a:r>
            <a:r>
              <a:rPr lang="en-US" altLang="zh-CN" sz="2400" b="1" dirty="0" smtClean="0">
                <a:solidFill>
                  <a:srgbClr val="000000"/>
                </a:solidFill>
                <a:latin typeface="宋体" pitchFamily="2" charset="-122"/>
              </a:rPr>
              <a:t>=D/S=200/200=1(us);</a:t>
            </a:r>
          </a:p>
          <a:p>
            <a:pPr lvl="1">
              <a:buClr>
                <a:srgbClr val="C00000"/>
              </a:buClr>
              <a:buFont typeface="Wingdings" pitchFamily="2" charset="2"/>
              <a:buChar char="n"/>
            </a:pPr>
            <a:r>
              <a:rPr lang="en-US" altLang="zh-CN" sz="2400" b="1" dirty="0" smtClean="0">
                <a:solidFill>
                  <a:srgbClr val="000000"/>
                </a:solidFill>
                <a:latin typeface="宋体" pitchFamily="2" charset="-122"/>
              </a:rPr>
              <a:t>WT=20+2×1+2×1+4=28;</a:t>
            </a:r>
          </a:p>
          <a:p>
            <a:pPr lvl="1">
              <a:buClr>
                <a:srgbClr val="C00000"/>
              </a:buClr>
              <a:buFont typeface="Wingdings" pitchFamily="2" charset="2"/>
              <a:buChar char="n"/>
            </a:pPr>
            <a:r>
              <a:rPr lang="zh-CN" altLang="en-US" sz="2400" b="1" dirty="0" smtClean="0">
                <a:solidFill>
                  <a:srgbClr val="000000"/>
                </a:solidFill>
                <a:latin typeface="宋体" pitchFamily="2" charset="-122"/>
              </a:rPr>
              <a:t>信道有效忙碌的时间为</a:t>
            </a:r>
            <a:r>
              <a:rPr lang="en-US" altLang="zh-CN" sz="2400" b="1" dirty="0" err="1" smtClean="0">
                <a:solidFill>
                  <a:srgbClr val="000000"/>
                </a:solidFill>
                <a:latin typeface="宋体" pitchFamily="2" charset="-122"/>
              </a:rPr>
              <a:t>t</a:t>
            </a:r>
            <a:r>
              <a:rPr lang="en-US" altLang="zh-CN" sz="1400" b="1" dirty="0" err="1" smtClean="0">
                <a:solidFill>
                  <a:srgbClr val="000000"/>
                </a:solidFill>
                <a:latin typeface="宋体" pitchFamily="2" charset="-122"/>
              </a:rPr>
              <a:t>I</a:t>
            </a:r>
            <a:r>
              <a:rPr lang="en-US" altLang="zh-CN" sz="2400" b="1" dirty="0" err="1" smtClean="0">
                <a:solidFill>
                  <a:srgbClr val="000000"/>
                </a:solidFill>
                <a:latin typeface="宋体" pitchFamily="2" charset="-122"/>
              </a:rPr>
              <a:t>+t</a:t>
            </a:r>
            <a:r>
              <a:rPr lang="en-US" altLang="zh-CN" sz="1800" b="1" dirty="0" err="1" smtClean="0">
                <a:solidFill>
                  <a:srgbClr val="000000"/>
                </a:solidFill>
                <a:latin typeface="宋体" pitchFamily="2" charset="-122"/>
              </a:rPr>
              <a:t>P</a:t>
            </a:r>
            <a:r>
              <a:rPr lang="en-US" altLang="zh-CN" sz="2400" b="1" dirty="0" smtClean="0">
                <a:solidFill>
                  <a:srgbClr val="000000"/>
                </a:solidFill>
                <a:latin typeface="宋体" pitchFamily="2" charset="-122"/>
              </a:rPr>
              <a:t>=20+1; </a:t>
            </a:r>
          </a:p>
          <a:p>
            <a:pPr eaLnBrk="1" hangingPunct="1">
              <a:buClr>
                <a:srgbClr val="C00000"/>
              </a:buClr>
              <a:buNone/>
            </a:pPr>
            <a:endParaRPr lang="en-US" altLang="zh-CN" sz="2400" b="1" dirty="0" smtClean="0">
              <a:solidFill>
                <a:srgbClr val="000000"/>
              </a:solidFill>
              <a:latin typeface="宋体" pitchFamily="2" charset="-122"/>
            </a:endParaRPr>
          </a:p>
          <a:p>
            <a:pPr eaLnBrk="1" hangingPunct="1">
              <a:buClr>
                <a:srgbClr val="C00000"/>
              </a:buClr>
              <a:buNone/>
            </a:pPr>
            <a:r>
              <a:rPr lang="zh-CN" altLang="en-US" sz="2400" b="1" dirty="0" smtClean="0">
                <a:solidFill>
                  <a:srgbClr val="000000"/>
                </a:solidFill>
                <a:latin typeface="宋体" pitchFamily="2" charset="-122"/>
              </a:rPr>
              <a:t>所以：</a:t>
            </a:r>
          </a:p>
          <a:p>
            <a:pPr lvl="1">
              <a:buClr>
                <a:srgbClr val="C00000"/>
              </a:buClr>
              <a:buFont typeface="Wingdings" pitchFamily="2" charset="2"/>
              <a:buChar char="n"/>
            </a:pPr>
            <a:r>
              <a:rPr lang="zh-CN" altLang="en-US" sz="2400" b="1" dirty="0" smtClean="0">
                <a:solidFill>
                  <a:srgbClr val="000000"/>
                </a:solidFill>
                <a:latin typeface="宋体" pitchFamily="2" charset="-122"/>
              </a:rPr>
              <a:t>信道的利用率</a:t>
            </a:r>
            <a:r>
              <a:rPr lang="en-US" altLang="zh-CN" sz="2400" b="1" dirty="0" smtClean="0">
                <a:solidFill>
                  <a:srgbClr val="000000"/>
                </a:solidFill>
                <a:latin typeface="宋体" pitchFamily="2" charset="-122"/>
              </a:rPr>
              <a:t>: P=21/28=75% </a:t>
            </a:r>
          </a:p>
          <a:p>
            <a:pPr lvl="1">
              <a:buClr>
                <a:srgbClr val="C00000"/>
              </a:buClr>
              <a:buFont typeface="Wingdings" pitchFamily="2" charset="2"/>
              <a:buChar char="n"/>
            </a:pPr>
            <a:r>
              <a:rPr lang="zh-CN" altLang="en-US" sz="2400" b="1" dirty="0" smtClean="0">
                <a:solidFill>
                  <a:srgbClr val="000000"/>
                </a:solidFill>
                <a:latin typeface="宋体" pitchFamily="2" charset="-122"/>
              </a:rPr>
              <a:t>有效数据传送速率</a:t>
            </a:r>
            <a:r>
              <a:rPr lang="en-US" altLang="zh-CN" sz="2400" b="1" dirty="0" smtClean="0">
                <a:solidFill>
                  <a:srgbClr val="000000"/>
                </a:solidFill>
                <a:latin typeface="宋体" pitchFamily="2" charset="-122"/>
              </a:rPr>
              <a:t>: 160/28=5.7Mbps</a:t>
            </a:r>
            <a:r>
              <a:rPr lang="en-US" altLang="zh-CN" sz="2400" b="1" dirty="0" smtClean="0">
                <a:solidFill>
                  <a:srgbClr val="000000"/>
                </a:solidFill>
              </a:rPr>
              <a:t> </a:t>
            </a:r>
            <a:endParaRPr lang="en-US" altLang="zh-CN" sz="2400" dirty="0" smtClean="0">
              <a:solidFill>
                <a:srgbClr val="000000"/>
              </a:solidFill>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dirty="0">
              <a:ln>
                <a:noFill/>
              </a:ln>
              <a:effectLst/>
              <a:uLnTx/>
              <a:uFillTx/>
              <a:latin typeface="+mn-lt"/>
              <a:ea typeface="+mn-ea"/>
              <a:cs typeface="+mn-cs"/>
            </a:endParaRPr>
          </a:p>
        </p:txBody>
      </p:sp>
      <p:cxnSp>
        <p:nvCxnSpPr>
          <p:cNvPr id="11"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12" name="Rectangle 2"/>
          <p:cNvSpPr>
            <a:spLocks noGrp="1" noRot="1" noChangeArrowheads="1"/>
          </p:cNvSpPr>
          <p:nvPr>
            <p:ph type="title"/>
          </p:nvPr>
        </p:nvSpPr>
        <p:spPr>
          <a:xfrm>
            <a:off x="457200" y="274638"/>
            <a:ext cx="8229600" cy="1143000"/>
          </a:xfrm>
        </p:spPr>
        <p:txBody>
          <a:bodyPr>
            <a:normAutofit/>
          </a:bodyPr>
          <a:lstStyle/>
          <a:p>
            <a:r>
              <a:rPr lang="en-US" altLang="zh-CN" sz="3200" b="1" dirty="0" smtClean="0">
                <a:solidFill>
                  <a:srgbClr val="C00000"/>
                </a:solidFill>
                <a:ea typeface="黑体" pitchFamily="2" charset="-122"/>
              </a:rPr>
              <a:t>4.2.1 </a:t>
            </a:r>
            <a:r>
              <a:rPr lang="zh-CN" altLang="en-US" sz="3200" b="1" dirty="0" smtClean="0">
                <a:solidFill>
                  <a:srgbClr val="C00000"/>
                </a:solidFill>
                <a:ea typeface="黑体" pitchFamily="2" charset="-122"/>
              </a:rPr>
              <a:t>停止等待协议</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434">
                                            <p:txEl>
                                              <p:pRg st="1" end="1"/>
                                            </p:txEl>
                                          </p:spTgt>
                                        </p:tgtEl>
                                        <p:attrNameLst>
                                          <p:attrName>style.visibility</p:attrName>
                                        </p:attrNameLst>
                                      </p:cBhvr>
                                      <p:to>
                                        <p:strVal val="visible"/>
                                      </p:to>
                                    </p:set>
                                    <p:anim calcmode="lin" valueType="num">
                                      <p:cBhvr additive="base">
                                        <p:cTn id="7" dur="500" fill="hold"/>
                                        <p:tgtEl>
                                          <p:spTgt spid="1843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4">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8434">
                                            <p:txEl>
                                              <p:pRg st="2" end="2"/>
                                            </p:txEl>
                                          </p:spTgt>
                                        </p:tgtEl>
                                        <p:attrNameLst>
                                          <p:attrName>style.visibility</p:attrName>
                                        </p:attrNameLst>
                                      </p:cBhvr>
                                      <p:to>
                                        <p:strVal val="visible"/>
                                      </p:to>
                                    </p:set>
                                    <p:anim calcmode="lin" valueType="num">
                                      <p:cBhvr additive="base">
                                        <p:cTn id="12" dur="500" fill="hold"/>
                                        <p:tgtEl>
                                          <p:spTgt spid="18434">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8434">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8434">
                                            <p:txEl>
                                              <p:pRg st="3" end="3"/>
                                            </p:txEl>
                                          </p:spTgt>
                                        </p:tgtEl>
                                        <p:attrNameLst>
                                          <p:attrName>style.visibility</p:attrName>
                                        </p:attrNameLst>
                                      </p:cBhvr>
                                      <p:to>
                                        <p:strVal val="visible"/>
                                      </p:to>
                                    </p:set>
                                    <p:anim calcmode="lin" valueType="num">
                                      <p:cBhvr additive="base">
                                        <p:cTn id="17" dur="500" fill="hold"/>
                                        <p:tgtEl>
                                          <p:spTgt spid="1843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434">
                                            <p:txEl>
                                              <p:pRg st="3" end="3"/>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8434">
                                            <p:txEl>
                                              <p:pRg st="4" end="4"/>
                                            </p:txEl>
                                          </p:spTgt>
                                        </p:tgtEl>
                                        <p:attrNameLst>
                                          <p:attrName>style.visibility</p:attrName>
                                        </p:attrNameLst>
                                      </p:cBhvr>
                                      <p:to>
                                        <p:strVal val="visible"/>
                                      </p:to>
                                    </p:set>
                                    <p:anim calcmode="lin" valueType="num">
                                      <p:cBhvr additive="base">
                                        <p:cTn id="22" dur="500" fill="hold"/>
                                        <p:tgtEl>
                                          <p:spTgt spid="18434">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8434">
                                            <p:txEl>
                                              <p:pRg st="4" end="4"/>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8434">
                                            <p:txEl>
                                              <p:pRg st="5" end="5"/>
                                            </p:txEl>
                                          </p:spTgt>
                                        </p:tgtEl>
                                        <p:attrNameLst>
                                          <p:attrName>style.visibility</p:attrName>
                                        </p:attrNameLst>
                                      </p:cBhvr>
                                      <p:to>
                                        <p:strVal val="visible"/>
                                      </p:to>
                                    </p:set>
                                    <p:anim calcmode="lin" valueType="num">
                                      <p:cBhvr additive="base">
                                        <p:cTn id="27" dur="500" fill="hold"/>
                                        <p:tgtEl>
                                          <p:spTgt spid="1843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434">
                                            <p:txEl>
                                              <p:pRg st="5" end="5"/>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8434">
                                            <p:txEl>
                                              <p:pRg st="6" end="6"/>
                                            </p:txEl>
                                          </p:spTgt>
                                        </p:tgtEl>
                                        <p:attrNameLst>
                                          <p:attrName>style.visibility</p:attrName>
                                        </p:attrNameLst>
                                      </p:cBhvr>
                                      <p:to>
                                        <p:strVal val="visible"/>
                                      </p:to>
                                    </p:set>
                                    <p:anim calcmode="lin" valueType="num">
                                      <p:cBhvr additive="base">
                                        <p:cTn id="32" dur="500" fill="hold"/>
                                        <p:tgtEl>
                                          <p:spTgt spid="18434">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8434">
                                            <p:txEl>
                                              <p:pRg st="6" end="6"/>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18434">
                                            <p:txEl>
                                              <p:pRg st="8" end="8"/>
                                            </p:txEl>
                                          </p:spTgt>
                                        </p:tgtEl>
                                        <p:attrNameLst>
                                          <p:attrName>style.visibility</p:attrName>
                                        </p:attrNameLst>
                                      </p:cBhvr>
                                      <p:to>
                                        <p:strVal val="visible"/>
                                      </p:to>
                                    </p:set>
                                    <p:anim calcmode="lin" valueType="num">
                                      <p:cBhvr additive="base">
                                        <p:cTn id="37" dur="2000" fill="hold"/>
                                        <p:tgtEl>
                                          <p:spTgt spid="18434">
                                            <p:txEl>
                                              <p:pRg st="8" end="8"/>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18434">
                                            <p:txEl>
                                              <p:pRg st="8" end="8"/>
                                            </p:txEl>
                                          </p:spTgt>
                                        </p:tgtEl>
                                        <p:attrNameLst>
                                          <p:attrName>ppt_y</p:attrName>
                                        </p:attrNameLst>
                                      </p:cBhvr>
                                      <p:tavLst>
                                        <p:tav tm="0">
                                          <p:val>
                                            <p:strVal val="1+#ppt_h/2"/>
                                          </p:val>
                                        </p:tav>
                                        <p:tav tm="100000">
                                          <p:val>
                                            <p:strVal val="#ppt_y"/>
                                          </p:val>
                                        </p:tav>
                                      </p:tavLst>
                                    </p:anim>
                                  </p:childTnLst>
                                </p:cTn>
                              </p:par>
                            </p:childTnLst>
                          </p:cTn>
                        </p:par>
                        <p:par>
                          <p:cTn id="39" fill="hold">
                            <p:stCondLst>
                              <p:cond delay="5000"/>
                            </p:stCondLst>
                            <p:childTnLst>
                              <p:par>
                                <p:cTn id="40" presetID="2" presetClass="entr" presetSubtype="4" fill="hold" nodeType="afterEffect">
                                  <p:stCondLst>
                                    <p:cond delay="0"/>
                                  </p:stCondLst>
                                  <p:childTnLst>
                                    <p:set>
                                      <p:cBhvr>
                                        <p:cTn id="41" dur="1" fill="hold">
                                          <p:stCondLst>
                                            <p:cond delay="0"/>
                                          </p:stCondLst>
                                        </p:cTn>
                                        <p:tgtEl>
                                          <p:spTgt spid="18434">
                                            <p:txEl>
                                              <p:pRg st="9" end="9"/>
                                            </p:txEl>
                                          </p:spTgt>
                                        </p:tgtEl>
                                        <p:attrNameLst>
                                          <p:attrName>style.visibility</p:attrName>
                                        </p:attrNameLst>
                                      </p:cBhvr>
                                      <p:to>
                                        <p:strVal val="visible"/>
                                      </p:to>
                                    </p:set>
                                    <p:anim calcmode="lin" valueType="num">
                                      <p:cBhvr additive="base">
                                        <p:cTn id="42" dur="2000" fill="hold"/>
                                        <p:tgtEl>
                                          <p:spTgt spid="18434">
                                            <p:txEl>
                                              <p:pRg st="9" end="9"/>
                                            </p:txEl>
                                          </p:spTgt>
                                        </p:tgtEl>
                                        <p:attrNameLst>
                                          <p:attrName>ppt_x</p:attrName>
                                        </p:attrNameLst>
                                      </p:cBhvr>
                                      <p:tavLst>
                                        <p:tav tm="0">
                                          <p:val>
                                            <p:strVal val="#ppt_x"/>
                                          </p:val>
                                        </p:tav>
                                        <p:tav tm="100000">
                                          <p:val>
                                            <p:strVal val="#ppt_x"/>
                                          </p:val>
                                        </p:tav>
                                      </p:tavLst>
                                    </p:anim>
                                    <p:anim calcmode="lin" valueType="num">
                                      <p:cBhvr additive="base">
                                        <p:cTn id="43" dur="2000" fill="hold"/>
                                        <p:tgtEl>
                                          <p:spTgt spid="18434">
                                            <p:txEl>
                                              <p:pRg st="9" end="9"/>
                                            </p:txEl>
                                          </p:spTgt>
                                        </p:tgtEl>
                                        <p:attrNameLst>
                                          <p:attrName>ppt_y</p:attrName>
                                        </p:attrNameLst>
                                      </p:cBhvr>
                                      <p:tavLst>
                                        <p:tav tm="0">
                                          <p:val>
                                            <p:strVal val="1+#ppt_h/2"/>
                                          </p:val>
                                        </p:tav>
                                        <p:tav tm="100000">
                                          <p:val>
                                            <p:strVal val="#ppt_y"/>
                                          </p:val>
                                        </p:tav>
                                      </p:tavLst>
                                    </p:anim>
                                  </p:childTnLst>
                                </p:cTn>
                              </p:par>
                            </p:childTnLst>
                          </p:cTn>
                        </p:par>
                        <p:par>
                          <p:cTn id="44" fill="hold">
                            <p:stCondLst>
                              <p:cond delay="7000"/>
                            </p:stCondLst>
                            <p:childTnLst>
                              <p:par>
                                <p:cTn id="45" presetID="2" presetClass="entr" presetSubtype="4" fill="hold" nodeType="afterEffect">
                                  <p:stCondLst>
                                    <p:cond delay="0"/>
                                  </p:stCondLst>
                                  <p:childTnLst>
                                    <p:set>
                                      <p:cBhvr>
                                        <p:cTn id="46" dur="1" fill="hold">
                                          <p:stCondLst>
                                            <p:cond delay="0"/>
                                          </p:stCondLst>
                                        </p:cTn>
                                        <p:tgtEl>
                                          <p:spTgt spid="18434">
                                            <p:txEl>
                                              <p:pRg st="10" end="10"/>
                                            </p:txEl>
                                          </p:spTgt>
                                        </p:tgtEl>
                                        <p:attrNameLst>
                                          <p:attrName>style.visibility</p:attrName>
                                        </p:attrNameLst>
                                      </p:cBhvr>
                                      <p:to>
                                        <p:strVal val="visible"/>
                                      </p:to>
                                    </p:set>
                                    <p:anim calcmode="lin" valueType="num">
                                      <p:cBhvr additive="base">
                                        <p:cTn id="47" dur="2000" fill="hold"/>
                                        <p:tgtEl>
                                          <p:spTgt spid="18434">
                                            <p:txEl>
                                              <p:pRg st="10" end="10"/>
                                            </p:txEl>
                                          </p:spTgt>
                                        </p:tgtEl>
                                        <p:attrNameLst>
                                          <p:attrName>ppt_x</p:attrName>
                                        </p:attrNameLst>
                                      </p:cBhvr>
                                      <p:tavLst>
                                        <p:tav tm="0">
                                          <p:val>
                                            <p:strVal val="#ppt_x"/>
                                          </p:val>
                                        </p:tav>
                                        <p:tav tm="100000">
                                          <p:val>
                                            <p:strVal val="#ppt_x"/>
                                          </p:val>
                                        </p:tav>
                                      </p:tavLst>
                                    </p:anim>
                                    <p:anim calcmode="lin" valueType="num">
                                      <p:cBhvr additive="base">
                                        <p:cTn id="48" dur="2000" fill="hold"/>
                                        <p:tgtEl>
                                          <p:spTgt spid="1843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Rot="1" noChangeArrowheads="1"/>
          </p:cNvSpPr>
          <p:nvPr>
            <p:ph type="body" idx="1"/>
          </p:nvPr>
        </p:nvSpPr>
        <p:spPr>
          <a:xfrm>
            <a:off x="683568" y="1484784"/>
            <a:ext cx="7620000" cy="4629150"/>
          </a:xfrm>
        </p:spPr>
        <p:txBody>
          <a:bodyPr>
            <a:normAutofit/>
          </a:bodyPr>
          <a:lstStyle/>
          <a:p>
            <a:pPr eaLnBrk="1" hangingPunct="1">
              <a:buFont typeface="Wingdings" pitchFamily="2" charset="2"/>
              <a:buNone/>
            </a:pPr>
            <a:r>
              <a:rPr lang="en-US" altLang="zh-CN" sz="2800" b="1" dirty="0" smtClean="0">
                <a:solidFill>
                  <a:srgbClr val="000000"/>
                </a:solidFill>
              </a:rPr>
              <a:t>⑶</a:t>
            </a:r>
            <a:r>
              <a:rPr lang="zh-CN" altLang="en-US" sz="2800" b="1" dirty="0" smtClean="0">
                <a:solidFill>
                  <a:srgbClr val="000000"/>
                </a:solidFill>
                <a:latin typeface="宋体" pitchFamily="2" charset="-122"/>
              </a:rPr>
              <a:t>有差错时正确传送一帧的平均时间</a:t>
            </a:r>
            <a:endParaRPr lang="en-US" altLang="zh-CN" sz="2800" b="1" dirty="0" smtClean="0">
              <a:solidFill>
                <a:srgbClr val="000000"/>
              </a:solidFill>
              <a:latin typeface="宋体" pitchFamily="2" charset="-122"/>
            </a:endParaRPr>
          </a:p>
          <a:p>
            <a:pPr eaLnBrk="1" hangingPunct="1">
              <a:buClr>
                <a:srgbClr val="C00000"/>
              </a:buClr>
              <a:buFont typeface="Wingdings" pitchFamily="2" charset="2"/>
              <a:buChar char="n"/>
            </a:pPr>
            <a:endParaRPr lang="en-US" altLang="zh-CN" sz="2800" b="1" dirty="0" smtClean="0">
              <a:solidFill>
                <a:srgbClr val="000000"/>
              </a:solidFill>
              <a:latin typeface="宋体" pitchFamily="2" charset="-122"/>
            </a:endParaRPr>
          </a:p>
          <a:p>
            <a:pPr lvl="1">
              <a:buClr>
                <a:srgbClr val="C00000"/>
              </a:buClr>
              <a:buFont typeface="Wingdings" pitchFamily="2" charset="2"/>
              <a:buChar char="n"/>
            </a:pPr>
            <a:r>
              <a:rPr lang="zh-CN" altLang="en-US" sz="2400" b="1" dirty="0" smtClean="0">
                <a:solidFill>
                  <a:srgbClr val="000000"/>
                </a:solidFill>
                <a:latin typeface="宋体" pitchFamily="2" charset="-122"/>
              </a:rPr>
              <a:t>无差错情况下，发送一帧的最小时间间隔为</a:t>
            </a:r>
            <a:r>
              <a:rPr lang="en-US" altLang="zh-CN" sz="2400" b="1" dirty="0" smtClean="0">
                <a:solidFill>
                  <a:srgbClr val="000000"/>
                </a:solidFill>
                <a:latin typeface="宋体" pitchFamily="2" charset="-122"/>
              </a:rPr>
              <a:t>WT,</a:t>
            </a:r>
            <a:r>
              <a:rPr lang="zh-CN" altLang="en-US" sz="2400" b="1" dirty="0" smtClean="0">
                <a:solidFill>
                  <a:srgbClr val="000000"/>
                </a:solidFill>
                <a:latin typeface="宋体" pitchFamily="2" charset="-122"/>
              </a:rPr>
              <a:t>记为</a:t>
            </a:r>
            <a:r>
              <a:rPr lang="en-US" altLang="zh-CN" sz="2400" b="1" dirty="0" err="1" smtClean="0">
                <a:solidFill>
                  <a:srgbClr val="000000"/>
                </a:solidFill>
                <a:latin typeface="宋体" pitchFamily="2" charset="-122"/>
              </a:rPr>
              <a:t>t</a:t>
            </a:r>
            <a:r>
              <a:rPr lang="en-US" altLang="zh-CN" sz="2400" b="1" baseline="-25000" dirty="0" err="1" smtClean="0">
                <a:solidFill>
                  <a:srgbClr val="000000"/>
                </a:solidFill>
                <a:latin typeface="宋体" pitchFamily="2" charset="-122"/>
              </a:rPr>
              <a:t>W</a:t>
            </a:r>
            <a:r>
              <a:rPr lang="en-US" altLang="zh-CN" sz="2400" b="1" dirty="0" smtClean="0">
                <a:solidFill>
                  <a:srgbClr val="000000"/>
                </a:solidFill>
                <a:latin typeface="宋体" pitchFamily="2" charset="-122"/>
              </a:rPr>
              <a:t> </a:t>
            </a:r>
            <a:r>
              <a:rPr lang="zh-CN" altLang="en-US" sz="2400" b="1" dirty="0" smtClean="0">
                <a:solidFill>
                  <a:srgbClr val="000000"/>
                </a:solidFill>
                <a:latin typeface="宋体" pitchFamily="2" charset="-122"/>
              </a:rPr>
              <a:t>。当出错率为</a:t>
            </a:r>
            <a:r>
              <a:rPr lang="en-US" altLang="zh-CN" sz="2400" b="1" dirty="0" smtClean="0">
                <a:solidFill>
                  <a:srgbClr val="000000"/>
                </a:solidFill>
                <a:latin typeface="宋体" pitchFamily="2" charset="-122"/>
              </a:rPr>
              <a:t>p</a:t>
            </a:r>
            <a:r>
              <a:rPr lang="zh-CN" altLang="en-US" sz="2400" b="1" dirty="0" smtClean="0">
                <a:solidFill>
                  <a:srgbClr val="000000"/>
                </a:solidFill>
                <a:latin typeface="宋体" pitchFamily="2" charset="-122"/>
              </a:rPr>
              <a:t>时</a:t>
            </a:r>
            <a:r>
              <a:rPr lang="en-US" altLang="zh-CN" sz="2400" b="1" dirty="0" smtClean="0">
                <a:solidFill>
                  <a:srgbClr val="000000"/>
                </a:solidFill>
                <a:latin typeface="宋体" pitchFamily="2" charset="-122"/>
              </a:rPr>
              <a:t>,</a:t>
            </a:r>
            <a:r>
              <a:rPr lang="zh-CN" altLang="en-US" sz="2400" b="1" dirty="0" smtClean="0">
                <a:solidFill>
                  <a:srgbClr val="000000"/>
                </a:solidFill>
                <a:latin typeface="宋体" pitchFamily="2" charset="-122"/>
              </a:rPr>
              <a:t>正确发送一帧的平均时间间隔</a:t>
            </a:r>
            <a:r>
              <a:rPr lang="en-US" altLang="zh-CN" sz="2400" b="1" dirty="0" err="1" smtClean="0">
                <a:solidFill>
                  <a:srgbClr val="000000"/>
                </a:solidFill>
                <a:latin typeface="宋体" pitchFamily="2" charset="-122"/>
              </a:rPr>
              <a:t>t</a:t>
            </a:r>
            <a:r>
              <a:rPr lang="en-US" altLang="zh-CN" sz="2400" b="1" baseline="-25000" dirty="0" err="1" smtClean="0">
                <a:solidFill>
                  <a:srgbClr val="000000"/>
                </a:solidFill>
                <a:latin typeface="宋体" pitchFamily="2" charset="-122"/>
              </a:rPr>
              <a:t>V</a:t>
            </a:r>
            <a:r>
              <a:rPr lang="zh-CN" altLang="en-US" sz="2400" b="1" dirty="0" smtClean="0">
                <a:solidFill>
                  <a:srgbClr val="000000"/>
                </a:solidFill>
                <a:latin typeface="宋体" pitchFamily="2" charset="-122"/>
              </a:rPr>
              <a:t>为</a:t>
            </a:r>
            <a:r>
              <a:rPr lang="en-US" altLang="zh-CN" sz="2400" b="1" dirty="0" smtClean="0">
                <a:solidFill>
                  <a:srgbClr val="000000"/>
                </a:solidFill>
                <a:latin typeface="宋体" pitchFamily="2" charset="-122"/>
              </a:rPr>
              <a:t>(</a:t>
            </a:r>
            <a:r>
              <a:rPr lang="zh-CN" altLang="en-US" sz="2400" b="1" dirty="0" smtClean="0">
                <a:solidFill>
                  <a:srgbClr val="000000"/>
                </a:solidFill>
                <a:latin typeface="宋体" pitchFamily="2" charset="-122"/>
              </a:rPr>
              <a:t>根据概率统计学</a:t>
            </a:r>
            <a:r>
              <a:rPr lang="en-US" altLang="zh-CN" sz="2400" b="1" dirty="0" smtClean="0">
                <a:solidFill>
                  <a:srgbClr val="000000"/>
                </a:solidFill>
                <a:latin typeface="宋体" pitchFamily="2" charset="-122"/>
              </a:rPr>
              <a:t>)</a:t>
            </a:r>
            <a:r>
              <a:rPr lang="zh-CN" altLang="en-US" sz="2400" b="1" dirty="0" smtClean="0">
                <a:solidFill>
                  <a:srgbClr val="000000"/>
                </a:solidFill>
                <a:latin typeface="宋体" pitchFamily="2" charset="-122"/>
              </a:rPr>
              <a:t>：</a:t>
            </a:r>
            <a:endParaRPr lang="en-US" altLang="zh-CN" sz="2400" b="1" dirty="0" smtClean="0">
              <a:solidFill>
                <a:srgbClr val="000000"/>
              </a:solidFill>
              <a:latin typeface="宋体" pitchFamily="2" charset="-122"/>
            </a:endParaRPr>
          </a:p>
          <a:p>
            <a:pPr eaLnBrk="1" hangingPunct="1">
              <a:buClr>
                <a:srgbClr val="C00000"/>
              </a:buClr>
              <a:buNone/>
            </a:pPr>
            <a:endParaRPr lang="zh-CN" altLang="en-US" sz="2400" b="1" dirty="0" smtClean="0">
              <a:solidFill>
                <a:srgbClr val="000000"/>
              </a:solidFill>
              <a:latin typeface="宋体" pitchFamily="2" charset="-122"/>
            </a:endParaRPr>
          </a:p>
          <a:p>
            <a:pPr eaLnBrk="1" hangingPunct="1">
              <a:buClr>
                <a:srgbClr val="C00000"/>
              </a:buClr>
              <a:buNone/>
            </a:pPr>
            <a:r>
              <a:rPr lang="zh-CN" altLang="en-US" sz="2400" b="1" dirty="0" smtClean="0">
                <a:solidFill>
                  <a:srgbClr val="000000"/>
                </a:solidFill>
                <a:latin typeface="宋体" pitchFamily="2" charset="-122"/>
              </a:rPr>
              <a:t>      </a:t>
            </a:r>
            <a:r>
              <a:rPr lang="en-US" altLang="zh-CN" sz="2400" b="1" dirty="0" err="1" smtClean="0">
                <a:solidFill>
                  <a:srgbClr val="000000"/>
                </a:solidFill>
                <a:latin typeface="宋体" pitchFamily="2" charset="-122"/>
              </a:rPr>
              <a:t>t</a:t>
            </a:r>
            <a:r>
              <a:rPr lang="en-US" altLang="zh-CN" sz="2400" b="1" baseline="-25000" dirty="0" err="1" smtClean="0">
                <a:solidFill>
                  <a:srgbClr val="000000"/>
                </a:solidFill>
                <a:latin typeface="宋体" pitchFamily="2" charset="-122"/>
              </a:rPr>
              <a:t>V</a:t>
            </a:r>
            <a:r>
              <a:rPr lang="en-US" altLang="zh-CN" sz="2400" b="1" dirty="0" smtClean="0">
                <a:solidFill>
                  <a:srgbClr val="000000"/>
                </a:solidFill>
                <a:latin typeface="宋体" pitchFamily="2" charset="-122"/>
              </a:rPr>
              <a:t>=</a:t>
            </a:r>
            <a:r>
              <a:rPr lang="en-US" altLang="zh-CN" sz="2400" b="1" dirty="0" err="1" smtClean="0">
                <a:solidFill>
                  <a:srgbClr val="000000"/>
                </a:solidFill>
                <a:latin typeface="宋体" pitchFamily="2" charset="-122"/>
              </a:rPr>
              <a:t>t</a:t>
            </a:r>
            <a:r>
              <a:rPr lang="en-US" altLang="zh-CN" sz="2400" b="1" baseline="-25000" dirty="0" err="1" smtClean="0">
                <a:solidFill>
                  <a:srgbClr val="000000"/>
                </a:solidFill>
                <a:latin typeface="宋体" pitchFamily="2" charset="-122"/>
              </a:rPr>
              <a:t>W</a:t>
            </a:r>
            <a:r>
              <a:rPr lang="en-US" altLang="zh-CN" sz="2400" b="1" dirty="0" smtClean="0">
                <a:solidFill>
                  <a:srgbClr val="000000"/>
                </a:solidFill>
                <a:latin typeface="宋体" pitchFamily="2" charset="-122"/>
              </a:rPr>
              <a:t>/(1-p) ; </a:t>
            </a:r>
          </a:p>
          <a:p>
            <a:pPr eaLnBrk="1" hangingPunct="1">
              <a:buClr>
                <a:srgbClr val="C00000"/>
              </a:buClr>
              <a:buNone/>
            </a:pPr>
            <a:endParaRPr lang="en-US" altLang="zh-CN" sz="2400" b="1" dirty="0" smtClean="0">
              <a:solidFill>
                <a:srgbClr val="000000"/>
              </a:solidFill>
              <a:latin typeface="宋体" pitchFamily="2" charset="-122"/>
            </a:endParaRPr>
          </a:p>
          <a:p>
            <a:pPr lvl="2">
              <a:buClr>
                <a:srgbClr val="C00000"/>
              </a:buClr>
              <a:buNone/>
            </a:pPr>
            <a:r>
              <a:rPr lang="en-US" altLang="zh-CN" b="1" dirty="0" smtClean="0">
                <a:solidFill>
                  <a:srgbClr val="000000"/>
                </a:solidFill>
                <a:latin typeface="宋体" pitchFamily="2" charset="-122"/>
              </a:rPr>
              <a:t>p</a:t>
            </a:r>
            <a:r>
              <a:rPr lang="zh-CN" altLang="en-US" b="1" dirty="0" smtClean="0">
                <a:solidFill>
                  <a:srgbClr val="000000"/>
                </a:solidFill>
                <a:latin typeface="宋体" pitchFamily="2" charset="-122"/>
              </a:rPr>
              <a:t>是出错率</a:t>
            </a:r>
          </a:p>
          <a:p>
            <a:pPr lvl="2">
              <a:buClr>
                <a:srgbClr val="C00000"/>
              </a:buClr>
              <a:buNone/>
            </a:pPr>
            <a:r>
              <a:rPr lang="en-US" altLang="zh-CN" b="1" dirty="0" err="1" smtClean="0">
                <a:solidFill>
                  <a:srgbClr val="000000"/>
                </a:solidFill>
                <a:latin typeface="宋体" pitchFamily="2" charset="-122"/>
              </a:rPr>
              <a:t>t</a:t>
            </a:r>
            <a:r>
              <a:rPr lang="en-US" altLang="zh-CN" b="1" baseline="-25000" dirty="0" err="1" smtClean="0">
                <a:solidFill>
                  <a:srgbClr val="000000"/>
                </a:solidFill>
                <a:latin typeface="宋体" pitchFamily="2" charset="-122"/>
              </a:rPr>
              <a:t>V</a:t>
            </a:r>
            <a:r>
              <a:rPr lang="zh-CN" altLang="en-US" b="1" dirty="0" smtClean="0">
                <a:solidFill>
                  <a:srgbClr val="000000"/>
                </a:solidFill>
                <a:latin typeface="宋体" pitchFamily="2" charset="-122"/>
              </a:rPr>
              <a:t>是发送一帧的平均时间</a:t>
            </a:r>
            <a:endParaRPr lang="en-US" altLang="zh-CN" b="1" dirty="0" smtClean="0">
              <a:solidFill>
                <a:srgbClr val="000000"/>
              </a:solidFill>
              <a:latin typeface="宋体" pitchFamily="2" charset="-122"/>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normAutofit/>
          </a:bodyPr>
          <a:lstStyle/>
          <a:p>
            <a:r>
              <a:rPr lang="en-US" altLang="zh-CN" sz="3200" b="1" dirty="0" smtClean="0">
                <a:solidFill>
                  <a:srgbClr val="C00000"/>
                </a:solidFill>
                <a:ea typeface="黑体" pitchFamily="2" charset="-122"/>
              </a:rPr>
              <a:t>4.2.1 </a:t>
            </a:r>
            <a:r>
              <a:rPr lang="zh-CN" altLang="en-US" sz="3200" b="1" dirty="0" smtClean="0">
                <a:solidFill>
                  <a:srgbClr val="C00000"/>
                </a:solidFill>
                <a:ea typeface="黑体" pitchFamily="2" charset="-122"/>
              </a:rPr>
              <a:t>停止等待协议</a:t>
            </a:r>
          </a:p>
        </p:txBody>
      </p:sp>
    </p:spTree>
  </p:cSld>
  <p:clrMapOvr>
    <a:masterClrMapping/>
  </p:clrMapOvr>
  <p:transition>
    <p:pull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Rot="1" noChangeArrowheads="1"/>
          </p:cNvSpPr>
          <p:nvPr>
            <p:ph type="body" idx="1"/>
          </p:nvPr>
        </p:nvSpPr>
        <p:spPr>
          <a:xfrm>
            <a:off x="755576" y="1556792"/>
            <a:ext cx="7620000" cy="4629150"/>
          </a:xfrm>
        </p:spPr>
        <p:txBody>
          <a:bodyPr/>
          <a:lstStyle/>
          <a:p>
            <a:pPr eaLnBrk="1" hangingPunct="1">
              <a:buFont typeface="Wingdings" pitchFamily="2" charset="2"/>
              <a:buNone/>
            </a:pPr>
            <a:r>
              <a:rPr lang="en-US" altLang="zh-CN" sz="2800" b="1" dirty="0" smtClean="0">
                <a:solidFill>
                  <a:srgbClr val="000000"/>
                </a:solidFill>
              </a:rPr>
              <a:t>⑷</a:t>
            </a:r>
            <a:r>
              <a:rPr lang="zh-CN" altLang="en-US" sz="2800" b="1" dirty="0" smtClean="0">
                <a:solidFill>
                  <a:srgbClr val="000000"/>
                </a:solidFill>
                <a:latin typeface="宋体" pitchFamily="2" charset="-122"/>
              </a:rPr>
              <a:t>系统的最大吞吐量</a:t>
            </a:r>
            <a:endParaRPr lang="en-US" altLang="zh-CN" sz="2800" b="1" dirty="0" smtClean="0">
              <a:solidFill>
                <a:srgbClr val="000000"/>
              </a:solidFill>
              <a:latin typeface="宋体" pitchFamily="2" charset="-122"/>
            </a:endParaRPr>
          </a:p>
          <a:p>
            <a:pPr lvl="1">
              <a:buClr>
                <a:srgbClr val="C00000"/>
              </a:buClr>
              <a:buFont typeface="Wingdings" pitchFamily="2" charset="2"/>
              <a:buChar char="n"/>
            </a:pPr>
            <a:endParaRPr lang="en-US" altLang="zh-CN" b="1" dirty="0" smtClean="0">
              <a:solidFill>
                <a:srgbClr val="000000"/>
              </a:solidFill>
              <a:latin typeface="宋体" pitchFamily="2" charset="-122"/>
            </a:endParaRPr>
          </a:p>
          <a:p>
            <a:pPr lvl="1">
              <a:buClr>
                <a:srgbClr val="C00000"/>
              </a:buClr>
              <a:buFont typeface="Wingdings" pitchFamily="2" charset="2"/>
              <a:buChar char="n"/>
            </a:pPr>
            <a:r>
              <a:rPr lang="zh-CN" altLang="en-US" sz="2400" b="1" dirty="0" smtClean="0">
                <a:solidFill>
                  <a:srgbClr val="000000"/>
                </a:solidFill>
                <a:latin typeface="宋体" pitchFamily="2" charset="-122"/>
              </a:rPr>
              <a:t>最大吞吐量</a:t>
            </a:r>
            <a:r>
              <a:rPr lang="en-US" altLang="zh-CN" sz="2400" b="1" dirty="0" err="1" smtClean="0">
                <a:solidFill>
                  <a:srgbClr val="000000"/>
                </a:solidFill>
                <a:latin typeface="宋体" pitchFamily="2" charset="-122"/>
              </a:rPr>
              <a:t>λmax</a:t>
            </a:r>
            <a:r>
              <a:rPr lang="en-US" altLang="zh-CN" sz="2400" b="1" dirty="0" smtClean="0">
                <a:solidFill>
                  <a:srgbClr val="000000"/>
                </a:solidFill>
                <a:latin typeface="宋体" pitchFamily="2" charset="-122"/>
              </a:rPr>
              <a:t> </a:t>
            </a:r>
            <a:r>
              <a:rPr lang="zh-CN" altLang="en-US" sz="2400" b="1" dirty="0" smtClean="0">
                <a:solidFill>
                  <a:srgbClr val="000000"/>
                </a:solidFill>
                <a:latin typeface="宋体" pitchFamily="2" charset="-122"/>
              </a:rPr>
              <a:t>（每秒成功发送的帧数） ：</a:t>
            </a:r>
          </a:p>
          <a:p>
            <a:pPr lvl="1">
              <a:buClr>
                <a:srgbClr val="C00000"/>
              </a:buClr>
              <a:buNone/>
            </a:pPr>
            <a:r>
              <a:rPr lang="zh-CN" altLang="en-US" sz="2400" b="1" dirty="0" smtClean="0">
                <a:solidFill>
                  <a:srgbClr val="000000"/>
                </a:solidFill>
                <a:latin typeface="宋体" pitchFamily="2" charset="-122"/>
              </a:rPr>
              <a:t>   </a:t>
            </a:r>
            <a:endParaRPr lang="en-US" altLang="zh-CN" sz="2400" b="1" dirty="0" smtClean="0">
              <a:solidFill>
                <a:srgbClr val="000000"/>
              </a:solidFill>
              <a:latin typeface="宋体" pitchFamily="2" charset="-122"/>
            </a:endParaRPr>
          </a:p>
          <a:p>
            <a:pPr lvl="1">
              <a:buClr>
                <a:srgbClr val="C00000"/>
              </a:buClr>
              <a:buNone/>
            </a:pPr>
            <a:r>
              <a:rPr lang="en-US" altLang="zh-CN" sz="2400" b="1" dirty="0" smtClean="0">
                <a:solidFill>
                  <a:srgbClr val="000000"/>
                </a:solidFill>
                <a:latin typeface="宋体" pitchFamily="2" charset="-122"/>
              </a:rPr>
              <a:t>   </a:t>
            </a:r>
            <a:r>
              <a:rPr lang="en-US" altLang="zh-CN" sz="2400" b="1" dirty="0" err="1" smtClean="0">
                <a:solidFill>
                  <a:srgbClr val="000000"/>
                </a:solidFill>
                <a:latin typeface="宋体" pitchFamily="2" charset="-122"/>
              </a:rPr>
              <a:t>λmax</a:t>
            </a:r>
            <a:r>
              <a:rPr lang="en-US" altLang="zh-CN" sz="2400" b="1" dirty="0" smtClean="0">
                <a:solidFill>
                  <a:srgbClr val="000000"/>
                </a:solidFill>
                <a:latin typeface="宋体" pitchFamily="2" charset="-122"/>
              </a:rPr>
              <a:t> =1/</a:t>
            </a:r>
            <a:r>
              <a:rPr lang="en-US" altLang="zh-CN" sz="2400" b="1" dirty="0" err="1" smtClean="0">
                <a:solidFill>
                  <a:srgbClr val="000000"/>
                </a:solidFill>
                <a:latin typeface="宋体" pitchFamily="2" charset="-122"/>
              </a:rPr>
              <a:t>t</a:t>
            </a:r>
            <a:r>
              <a:rPr lang="en-US" altLang="zh-CN" sz="2400" b="1" baseline="-25000" dirty="0" err="1" smtClean="0">
                <a:solidFill>
                  <a:srgbClr val="000000"/>
                </a:solidFill>
                <a:latin typeface="宋体" pitchFamily="2" charset="-122"/>
              </a:rPr>
              <a:t>V</a:t>
            </a:r>
            <a:r>
              <a:rPr lang="en-US" altLang="zh-CN" sz="2400" b="1" dirty="0" smtClean="0">
                <a:solidFill>
                  <a:srgbClr val="000000"/>
                </a:solidFill>
                <a:latin typeface="宋体" pitchFamily="2" charset="-122"/>
              </a:rPr>
              <a:t>=(1-p)/</a:t>
            </a:r>
            <a:r>
              <a:rPr lang="en-US" altLang="zh-CN" sz="2400" b="1" dirty="0" err="1" smtClean="0">
                <a:solidFill>
                  <a:srgbClr val="000000"/>
                </a:solidFill>
                <a:latin typeface="宋体" pitchFamily="2" charset="-122"/>
              </a:rPr>
              <a:t>t</a:t>
            </a:r>
            <a:r>
              <a:rPr lang="en-US" altLang="zh-CN" sz="2400" b="1" baseline="-25000" dirty="0" err="1" smtClean="0">
                <a:solidFill>
                  <a:srgbClr val="000000"/>
                </a:solidFill>
                <a:latin typeface="宋体" pitchFamily="2" charset="-122"/>
              </a:rPr>
              <a:t>W</a:t>
            </a:r>
            <a:r>
              <a:rPr lang="en-US" altLang="zh-CN" sz="2400" b="1" dirty="0" smtClean="0">
                <a:solidFill>
                  <a:srgbClr val="000000"/>
                </a:solidFill>
                <a:latin typeface="宋体" pitchFamily="2" charset="-122"/>
              </a:rPr>
              <a:t> </a:t>
            </a:r>
          </a:p>
          <a:p>
            <a:pPr lvl="1">
              <a:buClr>
                <a:srgbClr val="C00000"/>
              </a:buClr>
              <a:buFont typeface="Wingdings" pitchFamily="2" charset="2"/>
              <a:buChar char="n"/>
            </a:pPr>
            <a:endParaRPr lang="en-US" altLang="zh-CN" sz="2400" b="1" dirty="0" smtClean="0">
              <a:solidFill>
                <a:srgbClr val="000000"/>
              </a:solidFill>
              <a:latin typeface="宋体" pitchFamily="2" charset="-122"/>
            </a:endParaRPr>
          </a:p>
          <a:p>
            <a:pPr lvl="1">
              <a:buClr>
                <a:srgbClr val="C00000"/>
              </a:buClr>
              <a:buFont typeface="Wingdings" pitchFamily="2" charset="2"/>
              <a:buChar char="n"/>
            </a:pPr>
            <a:r>
              <a:rPr lang="zh-CN" altLang="en-US" sz="2400" b="1" dirty="0" smtClean="0">
                <a:solidFill>
                  <a:srgbClr val="000000"/>
                </a:solidFill>
                <a:latin typeface="宋体" pitchFamily="2" charset="-122"/>
              </a:rPr>
              <a:t>极限吞吐量</a:t>
            </a:r>
            <a:r>
              <a:rPr lang="en-US" altLang="zh-CN" sz="2400" b="1" dirty="0" smtClean="0">
                <a:solidFill>
                  <a:srgbClr val="000000"/>
                </a:solidFill>
                <a:latin typeface="宋体" pitchFamily="2" charset="-122"/>
              </a:rPr>
              <a:t>M= 1/ </a:t>
            </a:r>
            <a:r>
              <a:rPr lang="en-US" altLang="zh-CN" sz="2400" b="1" dirty="0" err="1" smtClean="0">
                <a:solidFill>
                  <a:srgbClr val="000000"/>
                </a:solidFill>
                <a:latin typeface="宋体" pitchFamily="2" charset="-122"/>
              </a:rPr>
              <a:t>t</a:t>
            </a:r>
            <a:r>
              <a:rPr lang="en-US" altLang="zh-CN" sz="1400" b="1" dirty="0" err="1" smtClean="0">
                <a:solidFill>
                  <a:srgbClr val="000000"/>
                </a:solidFill>
                <a:latin typeface="宋体" pitchFamily="2" charset="-122"/>
              </a:rPr>
              <a:t>I</a:t>
            </a:r>
            <a:endParaRPr lang="en-US" altLang="zh-CN" sz="2400" b="1" dirty="0" smtClean="0">
              <a:solidFill>
                <a:srgbClr val="000000"/>
              </a:solidFill>
              <a:latin typeface="宋体" pitchFamily="2" charset="-122"/>
            </a:endParaRPr>
          </a:p>
          <a:p>
            <a:pPr lvl="1">
              <a:buClr>
                <a:srgbClr val="C00000"/>
              </a:buClr>
              <a:buNone/>
            </a:pPr>
            <a:r>
              <a:rPr lang="en-US" altLang="zh-CN" sz="2400" b="1" dirty="0" smtClean="0">
                <a:solidFill>
                  <a:srgbClr val="000000"/>
                </a:solidFill>
                <a:latin typeface="宋体" pitchFamily="2" charset="-122"/>
              </a:rPr>
              <a:t>  (</a:t>
            </a:r>
            <a:r>
              <a:rPr lang="en-US" altLang="zh-CN" sz="2400" b="1" dirty="0" err="1" smtClean="0">
                <a:solidFill>
                  <a:srgbClr val="000000"/>
                </a:solidFill>
                <a:latin typeface="宋体" pitchFamily="2" charset="-122"/>
              </a:rPr>
              <a:t>t</a:t>
            </a:r>
            <a:r>
              <a:rPr lang="en-US" altLang="zh-CN" sz="1600" b="1" dirty="0" err="1" smtClean="0">
                <a:solidFill>
                  <a:srgbClr val="000000"/>
                </a:solidFill>
                <a:latin typeface="宋体" pitchFamily="2" charset="-122"/>
              </a:rPr>
              <a:t>I</a:t>
            </a:r>
            <a:r>
              <a:rPr lang="zh-CN" altLang="en-US" sz="2400" b="1" dirty="0" smtClean="0">
                <a:solidFill>
                  <a:srgbClr val="000000"/>
                </a:solidFill>
                <a:latin typeface="宋体" pitchFamily="2" charset="-122"/>
              </a:rPr>
              <a:t>是发送数据的时间</a:t>
            </a:r>
            <a:r>
              <a:rPr lang="en-US" altLang="zh-CN" sz="2400" b="1" dirty="0" smtClean="0">
                <a:solidFill>
                  <a:srgbClr val="000000"/>
                </a:solidFill>
                <a:latin typeface="宋体" pitchFamily="2" charset="-122"/>
              </a:rPr>
              <a:t>)</a:t>
            </a:r>
          </a:p>
          <a:p>
            <a:pPr eaLnBrk="1" hangingPunct="1"/>
            <a:endParaRPr lang="en-US" altLang="zh-CN" b="1" dirty="0" smtClean="0">
              <a:solidFill>
                <a:srgbClr val="000000"/>
              </a:solidFill>
              <a:latin typeface="宋体" pitchFamily="2" charset="-122"/>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normAutofit/>
          </a:bodyPr>
          <a:lstStyle/>
          <a:p>
            <a:r>
              <a:rPr lang="en-US" altLang="zh-CN" sz="3200" b="1" dirty="0" smtClean="0">
                <a:solidFill>
                  <a:srgbClr val="C00000"/>
                </a:solidFill>
                <a:ea typeface="黑体" pitchFamily="2" charset="-122"/>
              </a:rPr>
              <a:t>4.2.1 </a:t>
            </a:r>
            <a:r>
              <a:rPr lang="zh-CN" altLang="en-US" sz="3200" b="1" dirty="0" smtClean="0">
                <a:solidFill>
                  <a:srgbClr val="C00000"/>
                </a:solidFill>
                <a:ea typeface="黑体" pitchFamily="2" charset="-122"/>
              </a:rPr>
              <a:t>停止等待协议</a:t>
            </a:r>
          </a:p>
        </p:txBody>
      </p:sp>
    </p:spTree>
  </p:cSld>
  <p:clrMapOvr>
    <a:masterClrMapping/>
  </p:clrMapOvr>
  <p:transition>
    <p:pull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Rot="1" noChangeArrowheads="1"/>
          </p:cNvSpPr>
          <p:nvPr>
            <p:ph type="body" idx="1"/>
          </p:nvPr>
        </p:nvSpPr>
        <p:spPr>
          <a:xfrm>
            <a:off x="683568" y="1556792"/>
            <a:ext cx="7620000" cy="4629150"/>
          </a:xfrm>
        </p:spPr>
        <p:txBody>
          <a:bodyPr/>
          <a:lstStyle/>
          <a:p>
            <a:pPr eaLnBrk="1" hangingPunct="1">
              <a:buFont typeface="Wingdings" pitchFamily="2" charset="2"/>
              <a:buNone/>
            </a:pPr>
            <a:r>
              <a:rPr lang="en-US" altLang="zh-CN" sz="2800" b="1" dirty="0" smtClean="0">
                <a:solidFill>
                  <a:srgbClr val="000000"/>
                </a:solidFill>
              </a:rPr>
              <a:t>⑸</a:t>
            </a:r>
            <a:r>
              <a:rPr lang="zh-CN" altLang="en-US" sz="2800" b="1" dirty="0" smtClean="0">
                <a:solidFill>
                  <a:srgbClr val="000000"/>
                </a:solidFill>
                <a:latin typeface="宋体" pitchFamily="2" charset="-122"/>
              </a:rPr>
              <a:t>系统的传输效率</a:t>
            </a:r>
          </a:p>
          <a:p>
            <a:pPr>
              <a:buClr>
                <a:srgbClr val="C00000"/>
              </a:buClr>
              <a:buFont typeface="Wingdings" pitchFamily="2" charset="2"/>
              <a:buChar char="n"/>
            </a:pPr>
            <a:endParaRPr lang="en-US" altLang="zh-CN" sz="2400" b="1" dirty="0" smtClean="0">
              <a:solidFill>
                <a:srgbClr val="000000"/>
              </a:solidFill>
            </a:endParaRPr>
          </a:p>
          <a:p>
            <a:pPr lvl="1">
              <a:buClr>
                <a:srgbClr val="C00000"/>
              </a:buClr>
              <a:buFont typeface="Wingdings" pitchFamily="2" charset="2"/>
              <a:buChar char="n"/>
            </a:pPr>
            <a:r>
              <a:rPr lang="zh-CN" altLang="en-US" sz="2400" b="1" dirty="0" smtClean="0">
                <a:solidFill>
                  <a:srgbClr val="000000"/>
                </a:solidFill>
              </a:rPr>
              <a:t>系统的传输效率</a:t>
            </a:r>
            <a:endParaRPr lang="en-US" altLang="zh-CN" sz="2400" b="1" dirty="0" smtClean="0">
              <a:solidFill>
                <a:srgbClr val="000000"/>
              </a:solidFill>
            </a:endParaRPr>
          </a:p>
          <a:p>
            <a:pPr lvl="2">
              <a:buClr>
                <a:srgbClr val="C00000"/>
              </a:buClr>
              <a:buNone/>
            </a:pPr>
            <a:r>
              <a:rPr lang="en-US" altLang="zh-CN" b="1" dirty="0" smtClean="0">
                <a:solidFill>
                  <a:srgbClr val="000000"/>
                </a:solidFill>
              </a:rPr>
              <a:t>ρ=</a:t>
            </a:r>
            <a:r>
              <a:rPr lang="zh-CN" altLang="en-US" b="1" dirty="0" smtClean="0">
                <a:solidFill>
                  <a:srgbClr val="000000"/>
                </a:solidFill>
              </a:rPr>
              <a:t>最大吞吐量</a:t>
            </a:r>
            <a:r>
              <a:rPr lang="en-US" altLang="zh-CN" b="1" dirty="0" err="1" smtClean="0">
                <a:solidFill>
                  <a:srgbClr val="000000"/>
                </a:solidFill>
              </a:rPr>
              <a:t>λmax</a:t>
            </a:r>
            <a:r>
              <a:rPr lang="en-US" altLang="zh-CN" b="1" dirty="0" smtClean="0">
                <a:solidFill>
                  <a:srgbClr val="000000"/>
                </a:solidFill>
              </a:rPr>
              <a:t> /</a:t>
            </a:r>
            <a:r>
              <a:rPr lang="zh-CN" altLang="en-US" b="1" dirty="0" smtClean="0">
                <a:solidFill>
                  <a:srgbClr val="000000"/>
                </a:solidFill>
              </a:rPr>
              <a:t>极限吞吐量</a:t>
            </a:r>
          </a:p>
          <a:p>
            <a:pPr lvl="2">
              <a:buClr>
                <a:srgbClr val="C00000"/>
              </a:buClr>
              <a:buNone/>
            </a:pPr>
            <a:r>
              <a:rPr lang="en-US" altLang="zh-CN" b="1" dirty="0" smtClean="0">
                <a:solidFill>
                  <a:srgbClr val="000000"/>
                </a:solidFill>
              </a:rPr>
              <a:t>ρ=[(1-p)/</a:t>
            </a:r>
            <a:r>
              <a:rPr lang="en-US" altLang="zh-CN" b="1" dirty="0" err="1" smtClean="0">
                <a:solidFill>
                  <a:srgbClr val="000000"/>
                </a:solidFill>
              </a:rPr>
              <a:t>tw</a:t>
            </a:r>
            <a:r>
              <a:rPr lang="en-US" altLang="zh-CN" b="1" dirty="0" smtClean="0">
                <a:solidFill>
                  <a:srgbClr val="000000"/>
                </a:solidFill>
              </a:rPr>
              <a:t>]/[1/</a:t>
            </a:r>
            <a:r>
              <a:rPr lang="en-US" altLang="zh-CN" b="1" dirty="0" err="1" smtClean="0">
                <a:solidFill>
                  <a:srgbClr val="000000"/>
                </a:solidFill>
              </a:rPr>
              <a:t>tI</a:t>
            </a:r>
            <a:r>
              <a:rPr lang="en-US" altLang="zh-CN" b="1" dirty="0" smtClean="0">
                <a:solidFill>
                  <a:srgbClr val="000000"/>
                </a:solidFill>
              </a:rPr>
              <a:t>];</a:t>
            </a:r>
          </a:p>
          <a:p>
            <a:pPr lvl="2">
              <a:buClr>
                <a:srgbClr val="C00000"/>
              </a:buClr>
              <a:buNone/>
            </a:pPr>
            <a:r>
              <a:rPr lang="zh-CN" altLang="en-US" b="1" dirty="0" smtClean="0">
                <a:solidFill>
                  <a:srgbClr val="000000"/>
                </a:solidFill>
              </a:rPr>
              <a:t>令</a:t>
            </a:r>
            <a:r>
              <a:rPr lang="en-US" altLang="zh-CN" b="1" dirty="0" err="1" smtClean="0">
                <a:solidFill>
                  <a:srgbClr val="000000"/>
                </a:solidFill>
              </a:rPr>
              <a:t>a≡tw</a:t>
            </a:r>
            <a:r>
              <a:rPr lang="en-US" altLang="zh-CN" b="1" dirty="0" smtClean="0">
                <a:solidFill>
                  <a:srgbClr val="000000"/>
                </a:solidFill>
              </a:rPr>
              <a:t>/</a:t>
            </a:r>
            <a:r>
              <a:rPr lang="en-US" altLang="zh-CN" b="1" dirty="0" err="1" smtClean="0">
                <a:solidFill>
                  <a:srgbClr val="000000"/>
                </a:solidFill>
              </a:rPr>
              <a:t>tI</a:t>
            </a:r>
            <a:r>
              <a:rPr lang="en-US" altLang="zh-CN" b="1" dirty="0" smtClean="0">
                <a:solidFill>
                  <a:srgbClr val="000000"/>
                </a:solidFill>
              </a:rPr>
              <a:t>  &gt;1;</a:t>
            </a:r>
          </a:p>
          <a:p>
            <a:pPr lvl="2">
              <a:buClr>
                <a:srgbClr val="C00000"/>
              </a:buClr>
              <a:buNone/>
            </a:pPr>
            <a:r>
              <a:rPr lang="zh-CN" altLang="en-US" b="1" dirty="0" smtClean="0">
                <a:solidFill>
                  <a:srgbClr val="000000"/>
                </a:solidFill>
              </a:rPr>
              <a:t>则</a:t>
            </a:r>
            <a:r>
              <a:rPr lang="en-US" altLang="zh-CN" b="1" dirty="0" smtClean="0">
                <a:solidFill>
                  <a:srgbClr val="000000"/>
                </a:solidFill>
              </a:rPr>
              <a:t>: ρ = (1-p)/ a</a:t>
            </a:r>
          </a:p>
          <a:p>
            <a:pPr lvl="2">
              <a:buClr>
                <a:srgbClr val="C00000"/>
              </a:buClr>
              <a:buNone/>
            </a:pPr>
            <a:endParaRPr lang="en-US" altLang="zh-CN" b="1" dirty="0" smtClean="0">
              <a:solidFill>
                <a:srgbClr val="000000"/>
              </a:solidFill>
            </a:endParaRPr>
          </a:p>
          <a:p>
            <a:pPr lvl="1">
              <a:buClr>
                <a:srgbClr val="C00000"/>
              </a:buClr>
              <a:buFont typeface="Wingdings" pitchFamily="2" charset="2"/>
              <a:buChar char="n"/>
            </a:pPr>
            <a:r>
              <a:rPr lang="zh-CN" altLang="en-US" sz="2400" b="1" dirty="0" smtClean="0">
                <a:solidFill>
                  <a:srgbClr val="000000"/>
                </a:solidFill>
              </a:rPr>
              <a:t>说明</a:t>
            </a:r>
            <a:r>
              <a:rPr lang="en-US" altLang="zh-CN" sz="2400" b="1" dirty="0" smtClean="0">
                <a:solidFill>
                  <a:srgbClr val="000000"/>
                </a:solidFill>
              </a:rPr>
              <a:t>ρ </a:t>
            </a:r>
            <a:r>
              <a:rPr lang="zh-CN" altLang="en-US" sz="2400" b="1" dirty="0" smtClean="0">
                <a:solidFill>
                  <a:srgbClr val="000000"/>
                </a:solidFill>
              </a:rPr>
              <a:t>的大小与</a:t>
            </a:r>
            <a:r>
              <a:rPr lang="en-US" altLang="zh-CN" sz="2400" b="1" dirty="0" smtClean="0">
                <a:solidFill>
                  <a:srgbClr val="000000"/>
                </a:solidFill>
              </a:rPr>
              <a:t>a</a:t>
            </a:r>
            <a:r>
              <a:rPr lang="zh-CN" altLang="en-US" sz="2400" b="1" dirty="0" smtClean="0">
                <a:solidFill>
                  <a:srgbClr val="000000"/>
                </a:solidFill>
              </a:rPr>
              <a:t>的关系是反比</a:t>
            </a:r>
            <a:r>
              <a:rPr lang="en-US" altLang="zh-CN" sz="2400" b="1" dirty="0" smtClean="0">
                <a:solidFill>
                  <a:srgbClr val="000000"/>
                </a:solidFill>
              </a:rPr>
              <a:t>;a</a:t>
            </a:r>
            <a:r>
              <a:rPr lang="zh-CN" altLang="en-US" sz="2400" b="1" dirty="0" smtClean="0">
                <a:solidFill>
                  <a:srgbClr val="000000"/>
                </a:solidFill>
              </a:rPr>
              <a:t>越小效率越高</a:t>
            </a:r>
            <a:endParaRPr lang="en-US" altLang="zh-CN" sz="2400" b="1" dirty="0" smtClean="0">
              <a:solidFill>
                <a:srgbClr val="000000"/>
              </a:solidFill>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normAutofit/>
          </a:bodyPr>
          <a:lstStyle/>
          <a:p>
            <a:r>
              <a:rPr lang="en-US" altLang="zh-CN" sz="3200" b="1" dirty="0" smtClean="0">
                <a:solidFill>
                  <a:srgbClr val="C00000"/>
                </a:solidFill>
                <a:ea typeface="黑体" pitchFamily="2" charset="-122"/>
              </a:rPr>
              <a:t>4.2.1 </a:t>
            </a:r>
            <a:r>
              <a:rPr lang="zh-CN" altLang="en-US" sz="3200" b="1" dirty="0" smtClean="0">
                <a:solidFill>
                  <a:srgbClr val="C00000"/>
                </a:solidFill>
                <a:ea typeface="黑体" pitchFamily="2" charset="-122"/>
              </a:rPr>
              <a:t>停止等待协议</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1506">
                                            <p:txEl>
                                              <p:pRg st="2" end="2"/>
                                            </p:txEl>
                                          </p:spTgt>
                                        </p:tgtEl>
                                        <p:attrNameLst>
                                          <p:attrName>style.visibility</p:attrName>
                                        </p:attrNameLst>
                                      </p:cBhvr>
                                      <p:to>
                                        <p:strVal val="visible"/>
                                      </p:to>
                                    </p:set>
                                    <p:anim calcmode="lin" valueType="num">
                                      <p:cBhvr additive="base">
                                        <p:cTn id="7" dur="500" fill="hold"/>
                                        <p:tgtEl>
                                          <p:spTgt spid="2150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6">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506">
                                            <p:txEl>
                                              <p:pRg st="3" end="3"/>
                                            </p:txEl>
                                          </p:spTgt>
                                        </p:tgtEl>
                                        <p:attrNameLst>
                                          <p:attrName>style.visibility</p:attrName>
                                        </p:attrNameLst>
                                      </p:cBhvr>
                                      <p:to>
                                        <p:strVal val="visible"/>
                                      </p:to>
                                    </p:set>
                                    <p:anim calcmode="lin" valueType="num">
                                      <p:cBhvr additive="base">
                                        <p:cTn id="11" dur="500" fill="hold"/>
                                        <p:tgtEl>
                                          <p:spTgt spid="2150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506">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506">
                                            <p:txEl>
                                              <p:pRg st="4" end="4"/>
                                            </p:txEl>
                                          </p:spTgt>
                                        </p:tgtEl>
                                        <p:attrNameLst>
                                          <p:attrName>style.visibility</p:attrName>
                                        </p:attrNameLst>
                                      </p:cBhvr>
                                      <p:to>
                                        <p:strVal val="visible"/>
                                      </p:to>
                                    </p:set>
                                    <p:anim calcmode="lin" valueType="num">
                                      <p:cBhvr additive="base">
                                        <p:cTn id="15" dur="500" fill="hold"/>
                                        <p:tgtEl>
                                          <p:spTgt spid="21506">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1506">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1506">
                                            <p:txEl>
                                              <p:pRg st="5" end="5"/>
                                            </p:txEl>
                                          </p:spTgt>
                                        </p:tgtEl>
                                        <p:attrNameLst>
                                          <p:attrName>style.visibility</p:attrName>
                                        </p:attrNameLst>
                                      </p:cBhvr>
                                      <p:to>
                                        <p:strVal val="visible"/>
                                      </p:to>
                                    </p:set>
                                    <p:anim calcmode="lin" valueType="num">
                                      <p:cBhvr additive="base">
                                        <p:cTn id="19" dur="500" fill="hold"/>
                                        <p:tgtEl>
                                          <p:spTgt spid="21506">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6">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1506">
                                            <p:txEl>
                                              <p:pRg st="6" end="6"/>
                                            </p:txEl>
                                          </p:spTgt>
                                        </p:tgtEl>
                                        <p:attrNameLst>
                                          <p:attrName>style.visibility</p:attrName>
                                        </p:attrNameLst>
                                      </p:cBhvr>
                                      <p:to>
                                        <p:strVal val="visible"/>
                                      </p:to>
                                    </p:set>
                                    <p:anim calcmode="lin" valueType="num">
                                      <p:cBhvr additive="base">
                                        <p:cTn id="23" dur="500" fill="hold"/>
                                        <p:tgtEl>
                                          <p:spTgt spid="21506">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1506">
                                            <p:txEl>
                                              <p:pRg st="6" end="6"/>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21506">
                                            <p:txEl>
                                              <p:pRg st="8" end="8"/>
                                            </p:txEl>
                                          </p:spTgt>
                                        </p:tgtEl>
                                        <p:attrNameLst>
                                          <p:attrName>style.visibility</p:attrName>
                                        </p:attrNameLst>
                                      </p:cBhvr>
                                      <p:to>
                                        <p:strVal val="visible"/>
                                      </p:to>
                                    </p:set>
                                    <p:anim calcmode="lin" valueType="num">
                                      <p:cBhvr additive="base">
                                        <p:cTn id="28" dur="2000" fill="hold"/>
                                        <p:tgtEl>
                                          <p:spTgt spid="21506">
                                            <p:txEl>
                                              <p:pRg st="8" end="8"/>
                                            </p:txEl>
                                          </p:spTgt>
                                        </p:tgtEl>
                                        <p:attrNameLst>
                                          <p:attrName>ppt_x</p:attrName>
                                        </p:attrNameLst>
                                      </p:cBhvr>
                                      <p:tavLst>
                                        <p:tav tm="0">
                                          <p:val>
                                            <p:strVal val="#ppt_x"/>
                                          </p:val>
                                        </p:tav>
                                        <p:tav tm="100000">
                                          <p:val>
                                            <p:strVal val="#ppt_x"/>
                                          </p:val>
                                        </p:tav>
                                      </p:tavLst>
                                    </p:anim>
                                    <p:anim calcmode="lin" valueType="num">
                                      <p:cBhvr additive="base">
                                        <p:cTn id="29" dur="2000" fill="hold"/>
                                        <p:tgtEl>
                                          <p:spTgt spid="2150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Rot="1" noChangeArrowheads="1"/>
          </p:cNvSpPr>
          <p:nvPr>
            <p:ph type="body" idx="1"/>
          </p:nvPr>
        </p:nvSpPr>
        <p:spPr>
          <a:xfrm>
            <a:off x="395536" y="1700808"/>
            <a:ext cx="8280920" cy="4194175"/>
          </a:xfrm>
        </p:spPr>
        <p:txBody>
          <a:bodyPr/>
          <a:lstStyle/>
          <a:p>
            <a:pPr eaLnBrk="1" hangingPunct="1">
              <a:buFont typeface="Wingdings" pitchFamily="2" charset="2"/>
              <a:buNone/>
            </a:pPr>
            <a:r>
              <a:rPr lang="en-US" altLang="zh-CN" sz="2800" b="1" dirty="0" smtClean="0">
                <a:solidFill>
                  <a:srgbClr val="C00000"/>
                </a:solidFill>
                <a:latin typeface="宋体" pitchFamily="2" charset="-122"/>
              </a:rPr>
              <a:t>④</a:t>
            </a:r>
            <a:r>
              <a:rPr lang="zh-CN" altLang="en-US" sz="2800" b="1" dirty="0" smtClean="0">
                <a:solidFill>
                  <a:srgbClr val="C00000"/>
                </a:solidFill>
                <a:latin typeface="宋体" pitchFamily="2" charset="-122"/>
              </a:rPr>
              <a:t>停止等待协议中的差错控制</a:t>
            </a:r>
            <a:endParaRPr lang="en-US" altLang="zh-CN" sz="2800" b="1" dirty="0" smtClean="0">
              <a:solidFill>
                <a:srgbClr val="C00000"/>
              </a:solidFill>
              <a:latin typeface="宋体" pitchFamily="2" charset="-122"/>
            </a:endParaRPr>
          </a:p>
          <a:p>
            <a:pPr eaLnBrk="1" hangingPunct="1">
              <a:buFont typeface="Wingdings" pitchFamily="2" charset="2"/>
              <a:buNone/>
            </a:pPr>
            <a:endParaRPr lang="zh-CN" altLang="en-US" sz="1000" b="1" dirty="0" smtClean="0">
              <a:solidFill>
                <a:srgbClr val="C00000"/>
              </a:solidFill>
              <a:latin typeface="宋体" pitchFamily="2" charset="-122"/>
            </a:endParaRPr>
          </a:p>
          <a:p>
            <a:pPr lvl="1">
              <a:buClr>
                <a:srgbClr val="C00000"/>
              </a:buClr>
              <a:buFont typeface="Wingdings" pitchFamily="2" charset="2"/>
              <a:buChar char="n"/>
            </a:pPr>
            <a:r>
              <a:rPr lang="zh-CN" altLang="en-US" b="1" dirty="0" smtClean="0">
                <a:solidFill>
                  <a:srgbClr val="000000"/>
                </a:solidFill>
                <a:latin typeface="宋体" pitchFamily="2" charset="-122"/>
              </a:rPr>
              <a:t>为了实现差错控制，停止等待协议采用</a:t>
            </a:r>
            <a:r>
              <a:rPr lang="en-US" altLang="zh-CN" b="1" dirty="0" smtClean="0">
                <a:solidFill>
                  <a:srgbClr val="000000"/>
                </a:solidFill>
                <a:latin typeface="宋体" pitchFamily="2" charset="-122"/>
              </a:rPr>
              <a:t>ARQ</a:t>
            </a:r>
            <a:r>
              <a:rPr lang="zh-CN" altLang="en-US" b="1" dirty="0" smtClean="0">
                <a:solidFill>
                  <a:srgbClr val="000000"/>
                </a:solidFill>
                <a:latin typeface="宋体" pitchFamily="2" charset="-122"/>
              </a:rPr>
              <a:t>技术</a:t>
            </a:r>
            <a:endParaRPr lang="en-US" altLang="zh-CN" b="1" dirty="0" smtClean="0">
              <a:solidFill>
                <a:srgbClr val="000000"/>
              </a:solidFill>
              <a:latin typeface="宋体" pitchFamily="2" charset="-122"/>
            </a:endParaRPr>
          </a:p>
          <a:p>
            <a:pPr lvl="1">
              <a:buClr>
                <a:srgbClr val="C00000"/>
              </a:buClr>
              <a:buFont typeface="Wingdings" pitchFamily="2" charset="2"/>
              <a:buChar char="n"/>
            </a:pPr>
            <a:endParaRPr lang="en-US" altLang="zh-CN" sz="1200" b="1" dirty="0" smtClean="0">
              <a:solidFill>
                <a:srgbClr val="000000"/>
              </a:solidFill>
              <a:latin typeface="宋体" pitchFamily="2" charset="-122"/>
            </a:endParaRPr>
          </a:p>
          <a:p>
            <a:pPr lvl="1">
              <a:buClr>
                <a:srgbClr val="C00000"/>
              </a:buClr>
              <a:buFont typeface="Wingdings" pitchFamily="2" charset="2"/>
              <a:buChar char="n"/>
            </a:pPr>
            <a:r>
              <a:rPr lang="en-US" altLang="zh-CN" b="1" dirty="0" smtClean="0">
                <a:solidFill>
                  <a:srgbClr val="000000"/>
                </a:solidFill>
                <a:latin typeface="宋体" pitchFamily="2" charset="-122"/>
              </a:rPr>
              <a:t>ARQ</a:t>
            </a:r>
            <a:r>
              <a:rPr lang="zh-CN" altLang="en-US" b="1" dirty="0" smtClean="0">
                <a:solidFill>
                  <a:srgbClr val="000000"/>
                </a:solidFill>
                <a:latin typeface="宋体" pitchFamily="2" charset="-122"/>
              </a:rPr>
              <a:t>处理错误的三种情况：</a:t>
            </a:r>
          </a:p>
          <a:p>
            <a:pPr marL="1371600" lvl="2" indent="-514350">
              <a:buClr>
                <a:srgbClr val="C00000"/>
              </a:buClr>
              <a:buNone/>
            </a:pPr>
            <a:r>
              <a:rPr lang="en-US" altLang="zh-CN" b="1" dirty="0" smtClean="0">
                <a:solidFill>
                  <a:srgbClr val="C00000"/>
                </a:solidFill>
                <a:latin typeface="宋体" pitchFamily="2" charset="-122"/>
              </a:rPr>
              <a:t>(1)</a:t>
            </a:r>
            <a:r>
              <a:rPr lang="zh-CN" altLang="en-US" b="1" dirty="0" smtClean="0">
                <a:solidFill>
                  <a:srgbClr val="000000"/>
                </a:solidFill>
                <a:latin typeface="宋体" pitchFamily="2" charset="-122"/>
              </a:rPr>
              <a:t>帧破坏</a:t>
            </a:r>
          </a:p>
          <a:p>
            <a:pPr marL="1371600" lvl="2" indent="-514350">
              <a:buClr>
                <a:srgbClr val="C00000"/>
              </a:buClr>
              <a:buNone/>
            </a:pPr>
            <a:r>
              <a:rPr lang="en-US" altLang="zh-CN" b="1" dirty="0" smtClean="0">
                <a:solidFill>
                  <a:srgbClr val="C00000"/>
                </a:solidFill>
                <a:latin typeface="宋体" pitchFamily="2" charset="-122"/>
              </a:rPr>
              <a:t>(2)</a:t>
            </a:r>
            <a:r>
              <a:rPr lang="zh-CN" altLang="en-US" b="1" dirty="0" smtClean="0">
                <a:solidFill>
                  <a:srgbClr val="000000"/>
                </a:solidFill>
                <a:latin typeface="宋体" pitchFamily="2" charset="-122"/>
              </a:rPr>
              <a:t>帧丢失</a:t>
            </a:r>
          </a:p>
          <a:p>
            <a:pPr marL="1371600" lvl="2" indent="-514350">
              <a:buClr>
                <a:srgbClr val="C00000"/>
              </a:buClr>
              <a:buNone/>
            </a:pPr>
            <a:r>
              <a:rPr lang="en-US" altLang="zh-CN" b="1" dirty="0" smtClean="0">
                <a:solidFill>
                  <a:srgbClr val="C00000"/>
                </a:solidFill>
                <a:latin typeface="宋体" pitchFamily="2" charset="-122"/>
              </a:rPr>
              <a:t>(3)</a:t>
            </a:r>
            <a:r>
              <a:rPr lang="zh-CN" altLang="en-US" b="1" dirty="0" smtClean="0">
                <a:solidFill>
                  <a:srgbClr val="000000"/>
                </a:solidFill>
                <a:latin typeface="宋体" pitchFamily="2" charset="-122"/>
              </a:rPr>
              <a:t>应答帧丢失</a:t>
            </a:r>
          </a:p>
          <a:p>
            <a:pPr eaLnBrk="1" hangingPunct="1"/>
            <a:endParaRPr lang="en-US" altLang="zh-CN" b="1" dirty="0" smtClean="0">
              <a:solidFill>
                <a:srgbClr val="000000"/>
              </a:solidFill>
              <a:latin typeface="宋体" pitchFamily="2" charset="-122"/>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normAutofit/>
          </a:bodyPr>
          <a:lstStyle/>
          <a:p>
            <a:r>
              <a:rPr lang="en-US" altLang="zh-CN" sz="3200" b="1" dirty="0" smtClean="0">
                <a:solidFill>
                  <a:srgbClr val="C00000"/>
                </a:solidFill>
                <a:ea typeface="黑体" pitchFamily="2" charset="-122"/>
              </a:rPr>
              <a:t>4.2.1 </a:t>
            </a:r>
            <a:r>
              <a:rPr lang="zh-CN" altLang="en-US" sz="3200" b="1" dirty="0" smtClean="0">
                <a:solidFill>
                  <a:srgbClr val="C00000"/>
                </a:solidFill>
                <a:ea typeface="黑体" pitchFamily="2" charset="-122"/>
              </a:rPr>
              <a:t>停止等待协议</a:t>
            </a:r>
          </a:p>
        </p:txBody>
      </p:sp>
    </p:spTree>
  </p:cSld>
  <p:clrMapOvr>
    <a:masterClrMapping/>
  </p:clrMapOvr>
  <p:transition>
    <p:pull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a:stretch>
            <a:fillRect/>
          </a:stretch>
        </p:blipFill>
        <p:spPr bwMode="auto">
          <a:xfrm>
            <a:off x="323850" y="620713"/>
            <a:ext cx="8353425" cy="5759450"/>
          </a:xfrm>
          <a:prstGeom prst="rect">
            <a:avLst/>
          </a:prstGeom>
          <a:noFill/>
          <a:ln w="9525">
            <a:noFill/>
            <a:miter lim="800000"/>
            <a:headEnd/>
            <a:tailEnd/>
          </a:ln>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diamond(in)">
                                      <p:cBhvr>
                                        <p:cTn id="7" dur="5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Rot="1" noChangeArrowheads="1"/>
          </p:cNvSpPr>
          <p:nvPr>
            <p:ph type="body" idx="1"/>
          </p:nvPr>
        </p:nvSpPr>
        <p:spPr>
          <a:xfrm>
            <a:off x="395536" y="1556792"/>
            <a:ext cx="8353425" cy="4700588"/>
          </a:xfrm>
        </p:spPr>
        <p:txBody>
          <a:bodyPr>
            <a:normAutofit/>
          </a:bodyPr>
          <a:lstStyle/>
          <a:p>
            <a:pPr lvl="1">
              <a:lnSpc>
                <a:spcPct val="90000"/>
              </a:lnSpc>
              <a:buNone/>
            </a:pPr>
            <a:r>
              <a:rPr lang="zh-CN" altLang="en-US" sz="3200" b="1" dirty="0" smtClean="0">
                <a:solidFill>
                  <a:srgbClr val="C00000"/>
                </a:solidFill>
                <a:latin typeface="宋体" pitchFamily="2" charset="-122"/>
              </a:rPr>
              <a:t>要求：</a:t>
            </a:r>
            <a:endParaRPr lang="en-US" altLang="zh-CN" sz="3200" b="1" dirty="0" smtClean="0">
              <a:solidFill>
                <a:srgbClr val="C00000"/>
              </a:solidFill>
              <a:latin typeface="宋体" pitchFamily="2" charset="-122"/>
            </a:endParaRPr>
          </a:p>
          <a:p>
            <a:pPr lvl="1">
              <a:lnSpc>
                <a:spcPct val="90000"/>
              </a:lnSpc>
              <a:buClr>
                <a:srgbClr val="C00000"/>
              </a:buClr>
              <a:buFont typeface="Wingdings" pitchFamily="2" charset="2"/>
              <a:buChar char="n"/>
            </a:pPr>
            <a:endParaRPr lang="en-US" altLang="zh-CN" sz="1000" b="1" dirty="0" smtClean="0">
              <a:solidFill>
                <a:srgbClr val="000000"/>
              </a:solidFill>
              <a:latin typeface="宋体" pitchFamily="2" charset="-122"/>
            </a:endParaRPr>
          </a:p>
          <a:p>
            <a:pPr lvl="1">
              <a:lnSpc>
                <a:spcPct val="90000"/>
              </a:lnSpc>
              <a:buClr>
                <a:srgbClr val="C00000"/>
              </a:buClr>
              <a:buFont typeface="Wingdings" pitchFamily="2" charset="2"/>
              <a:buChar char="n"/>
            </a:pPr>
            <a:r>
              <a:rPr lang="zh-CN" altLang="en-US" b="1" dirty="0" smtClean="0">
                <a:solidFill>
                  <a:srgbClr val="000000"/>
                </a:solidFill>
                <a:latin typeface="宋体" pitchFamily="2" charset="-122"/>
              </a:rPr>
              <a:t>发送站要保留数据帧的备份。</a:t>
            </a:r>
            <a:endParaRPr lang="en-US" altLang="zh-CN" b="1" dirty="0" smtClean="0">
              <a:solidFill>
                <a:srgbClr val="000000"/>
              </a:solidFill>
              <a:latin typeface="宋体" pitchFamily="2" charset="-122"/>
            </a:endParaRPr>
          </a:p>
          <a:p>
            <a:pPr lvl="1">
              <a:lnSpc>
                <a:spcPct val="90000"/>
              </a:lnSpc>
              <a:buClr>
                <a:srgbClr val="C00000"/>
              </a:buClr>
              <a:buFont typeface="Wingdings" pitchFamily="2" charset="2"/>
              <a:buChar char="n"/>
            </a:pPr>
            <a:endParaRPr lang="zh-CN" altLang="en-US" sz="1100" b="1" dirty="0" smtClean="0">
              <a:solidFill>
                <a:srgbClr val="000000"/>
              </a:solidFill>
              <a:latin typeface="宋体" pitchFamily="2" charset="-122"/>
            </a:endParaRPr>
          </a:p>
          <a:p>
            <a:pPr lvl="1">
              <a:lnSpc>
                <a:spcPct val="90000"/>
              </a:lnSpc>
              <a:buClr>
                <a:srgbClr val="C00000"/>
              </a:buClr>
              <a:buFont typeface="Wingdings" pitchFamily="2" charset="2"/>
              <a:buChar char="n"/>
            </a:pPr>
            <a:r>
              <a:rPr lang="zh-CN" altLang="en-US" b="1" dirty="0" smtClean="0">
                <a:solidFill>
                  <a:srgbClr val="000000"/>
                </a:solidFill>
                <a:latin typeface="宋体" pitchFamily="2" charset="-122"/>
              </a:rPr>
              <a:t>数据帧和应答帧必须交替的标识为</a:t>
            </a:r>
            <a:r>
              <a:rPr lang="en-US" altLang="zh-CN" b="1" dirty="0" smtClean="0">
                <a:solidFill>
                  <a:srgbClr val="000000"/>
                </a:solidFill>
                <a:latin typeface="宋体" pitchFamily="2" charset="-122"/>
              </a:rPr>
              <a:t>0</a:t>
            </a:r>
            <a:r>
              <a:rPr lang="zh-CN" altLang="en-US" b="1" dirty="0" smtClean="0">
                <a:solidFill>
                  <a:srgbClr val="000000"/>
                </a:solidFill>
                <a:latin typeface="宋体" pitchFamily="2" charset="-122"/>
              </a:rPr>
              <a:t>和</a:t>
            </a:r>
            <a:r>
              <a:rPr lang="en-US" altLang="zh-CN" b="1" dirty="0" smtClean="0">
                <a:solidFill>
                  <a:srgbClr val="000000"/>
                </a:solidFill>
                <a:latin typeface="宋体" pitchFamily="2" charset="-122"/>
              </a:rPr>
              <a:t>1</a:t>
            </a:r>
            <a:r>
              <a:rPr lang="zh-CN" altLang="en-US" b="1" dirty="0" smtClean="0">
                <a:solidFill>
                  <a:srgbClr val="000000"/>
                </a:solidFill>
                <a:latin typeface="宋体" pitchFamily="2" charset="-122"/>
              </a:rPr>
              <a:t>。如果接收方收到了两个相邻的数据帧且标号相同，说明接收方收到了一个重复帧。应当丢弃一个重复帧。</a:t>
            </a:r>
            <a:endParaRPr lang="en-US" altLang="zh-CN" b="1" dirty="0" smtClean="0">
              <a:solidFill>
                <a:srgbClr val="000000"/>
              </a:solidFill>
              <a:latin typeface="宋体" pitchFamily="2" charset="-122"/>
            </a:endParaRPr>
          </a:p>
          <a:p>
            <a:pPr lvl="1">
              <a:lnSpc>
                <a:spcPct val="90000"/>
              </a:lnSpc>
              <a:buClr>
                <a:srgbClr val="C00000"/>
              </a:buClr>
              <a:buFont typeface="Wingdings" pitchFamily="2" charset="2"/>
              <a:buChar char="n"/>
            </a:pPr>
            <a:endParaRPr lang="en-US" altLang="zh-CN" sz="1000" b="1" dirty="0" smtClean="0">
              <a:solidFill>
                <a:srgbClr val="000000"/>
              </a:solidFill>
              <a:latin typeface="宋体" pitchFamily="2" charset="-122"/>
            </a:endParaRPr>
          </a:p>
          <a:p>
            <a:pPr lvl="1">
              <a:lnSpc>
                <a:spcPct val="90000"/>
              </a:lnSpc>
              <a:buClr>
                <a:srgbClr val="C00000"/>
              </a:buClr>
              <a:buFont typeface="Wingdings" pitchFamily="2" charset="2"/>
              <a:buChar char="n"/>
            </a:pPr>
            <a:r>
              <a:rPr lang="zh-CN" altLang="en-US" b="1" dirty="0" smtClean="0">
                <a:solidFill>
                  <a:srgbClr val="000000"/>
                </a:solidFill>
                <a:latin typeface="宋体" pitchFamily="2" charset="-122"/>
              </a:rPr>
              <a:t>否定应答帧</a:t>
            </a:r>
            <a:r>
              <a:rPr lang="en-US" altLang="zh-CN" b="1" dirty="0" smtClean="0">
                <a:solidFill>
                  <a:srgbClr val="000000"/>
                </a:solidFill>
                <a:latin typeface="宋体" pitchFamily="2" charset="-122"/>
              </a:rPr>
              <a:t>(NAK),</a:t>
            </a:r>
            <a:r>
              <a:rPr lang="zh-CN" altLang="en-US" b="1" dirty="0" smtClean="0">
                <a:solidFill>
                  <a:srgbClr val="000000"/>
                </a:solidFill>
                <a:latin typeface="宋体" pitchFamily="2" charset="-122"/>
              </a:rPr>
              <a:t>通知发送方重新发送最近的一帧。</a:t>
            </a:r>
            <a:endParaRPr lang="en-US" altLang="zh-CN" b="1" dirty="0" smtClean="0">
              <a:solidFill>
                <a:srgbClr val="000000"/>
              </a:solidFill>
              <a:latin typeface="宋体" pitchFamily="2" charset="-122"/>
            </a:endParaRPr>
          </a:p>
          <a:p>
            <a:pPr lvl="1">
              <a:lnSpc>
                <a:spcPct val="90000"/>
              </a:lnSpc>
              <a:buClr>
                <a:srgbClr val="C00000"/>
              </a:buClr>
              <a:buFont typeface="Wingdings" pitchFamily="2" charset="2"/>
              <a:buChar char="n"/>
            </a:pPr>
            <a:endParaRPr lang="en-US" altLang="zh-CN" sz="1000" b="1" dirty="0" smtClean="0">
              <a:solidFill>
                <a:srgbClr val="000000"/>
              </a:solidFill>
              <a:latin typeface="宋体" pitchFamily="2" charset="-122"/>
            </a:endParaRPr>
          </a:p>
          <a:p>
            <a:pPr lvl="1">
              <a:lnSpc>
                <a:spcPct val="90000"/>
              </a:lnSpc>
              <a:buClr>
                <a:srgbClr val="C00000"/>
              </a:buClr>
              <a:buFont typeface="Wingdings" pitchFamily="2" charset="2"/>
              <a:buChar char="n"/>
            </a:pPr>
            <a:r>
              <a:rPr lang="zh-CN" altLang="en-US" b="1" dirty="0" smtClean="0">
                <a:solidFill>
                  <a:srgbClr val="000000"/>
                </a:solidFill>
                <a:latin typeface="宋体" pitchFamily="2" charset="-122"/>
              </a:rPr>
              <a:t>定时器，判断</a:t>
            </a:r>
            <a:r>
              <a:rPr lang="zh-CN" altLang="en-US" b="1" dirty="0" smtClean="0">
                <a:solidFill>
                  <a:srgbClr val="000000"/>
                </a:solidFill>
                <a:latin typeface="楷体_GB2312" pitchFamily="49" charset="-122"/>
              </a:rPr>
              <a:t>数据</a:t>
            </a:r>
            <a:r>
              <a:rPr lang="zh-CN" altLang="en-US" b="1" dirty="0" smtClean="0">
                <a:solidFill>
                  <a:srgbClr val="000000"/>
                </a:solidFill>
                <a:latin typeface="宋体" pitchFamily="2" charset="-122"/>
              </a:rPr>
              <a:t>帧</a:t>
            </a:r>
            <a:r>
              <a:rPr lang="zh-CN" altLang="en-US" b="1" dirty="0" smtClean="0">
                <a:solidFill>
                  <a:srgbClr val="000000"/>
                </a:solidFill>
                <a:latin typeface="楷体_GB2312" pitchFamily="49" charset="-122"/>
              </a:rPr>
              <a:t>在传输中丢失。</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normAutofit/>
          </a:bodyPr>
          <a:lstStyle/>
          <a:p>
            <a:r>
              <a:rPr lang="en-US" altLang="zh-CN" sz="3200" b="1" dirty="0" smtClean="0">
                <a:solidFill>
                  <a:srgbClr val="C00000"/>
                </a:solidFill>
                <a:ea typeface="黑体" pitchFamily="2" charset="-122"/>
              </a:rPr>
              <a:t>4.2.1 </a:t>
            </a:r>
            <a:r>
              <a:rPr lang="zh-CN" altLang="en-US" sz="3200" b="1" dirty="0" smtClean="0">
                <a:solidFill>
                  <a:srgbClr val="C00000"/>
                </a:solidFill>
                <a:ea typeface="黑体" pitchFamily="2" charset="-122"/>
              </a:rPr>
              <a:t>停止等待协议</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4578">
                                            <p:txEl>
                                              <p:pRg st="2" end="2"/>
                                            </p:txEl>
                                          </p:spTgt>
                                        </p:tgtEl>
                                        <p:attrNameLst>
                                          <p:attrName>style.visibility</p:attrName>
                                        </p:attrNameLst>
                                      </p:cBhvr>
                                      <p:to>
                                        <p:strVal val="visible"/>
                                      </p:to>
                                    </p:set>
                                    <p:anim calcmode="lin" valueType="num">
                                      <p:cBhvr additive="base">
                                        <p:cTn id="7" dur="500" fill="hold"/>
                                        <p:tgtEl>
                                          <p:spTgt spid="2457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8">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578">
                                            <p:txEl>
                                              <p:pRg st="4" end="4"/>
                                            </p:txEl>
                                          </p:spTgt>
                                        </p:tgtEl>
                                        <p:attrNameLst>
                                          <p:attrName>style.visibility</p:attrName>
                                        </p:attrNameLst>
                                      </p:cBhvr>
                                      <p:to>
                                        <p:strVal val="visible"/>
                                      </p:to>
                                    </p:set>
                                    <p:anim calcmode="lin" valueType="num">
                                      <p:cBhvr additive="base">
                                        <p:cTn id="11" dur="500" fill="hold"/>
                                        <p:tgtEl>
                                          <p:spTgt spid="24578">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578">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4578">
                                            <p:txEl>
                                              <p:pRg st="6" end="6"/>
                                            </p:txEl>
                                          </p:spTgt>
                                        </p:tgtEl>
                                        <p:attrNameLst>
                                          <p:attrName>style.visibility</p:attrName>
                                        </p:attrNameLst>
                                      </p:cBhvr>
                                      <p:to>
                                        <p:strVal val="visible"/>
                                      </p:to>
                                    </p:set>
                                    <p:anim calcmode="lin" valueType="num">
                                      <p:cBhvr additive="base">
                                        <p:cTn id="15" dur="500" fill="hold"/>
                                        <p:tgtEl>
                                          <p:spTgt spid="24578">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4578">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4578">
                                            <p:txEl>
                                              <p:pRg st="8" end="8"/>
                                            </p:txEl>
                                          </p:spTgt>
                                        </p:tgtEl>
                                        <p:attrNameLst>
                                          <p:attrName>style.visibility</p:attrName>
                                        </p:attrNameLst>
                                      </p:cBhvr>
                                      <p:to>
                                        <p:strVal val="visible"/>
                                      </p:to>
                                    </p:set>
                                    <p:anim calcmode="lin" valueType="num">
                                      <p:cBhvr additive="base">
                                        <p:cTn id="19" dur="500" fill="hold"/>
                                        <p:tgtEl>
                                          <p:spTgt spid="24578">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7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normAutofit/>
          </a:bodyPr>
          <a:lstStyle/>
          <a:p>
            <a:r>
              <a:rPr lang="en-US" altLang="zh-CN" sz="3200" b="1" dirty="0" smtClean="0">
                <a:solidFill>
                  <a:srgbClr val="C00000"/>
                </a:solidFill>
                <a:ea typeface="黑体" pitchFamily="2" charset="-122"/>
              </a:rPr>
              <a:t>4.2.2  </a:t>
            </a:r>
            <a:r>
              <a:rPr lang="zh-CN" altLang="en-US" sz="3200" b="1" dirty="0" smtClean="0">
                <a:solidFill>
                  <a:srgbClr val="C00000"/>
                </a:solidFill>
                <a:ea typeface="黑体" pitchFamily="2" charset="-122"/>
              </a:rPr>
              <a:t>滑动窗口协议</a:t>
            </a:r>
          </a:p>
        </p:txBody>
      </p:sp>
      <p:sp>
        <p:nvSpPr>
          <p:cNvPr id="25603" name="Rectangle 3"/>
          <p:cNvSpPr>
            <a:spLocks noGrp="1" noRot="1" noChangeArrowheads="1"/>
          </p:cNvSpPr>
          <p:nvPr>
            <p:ph type="body" idx="1"/>
          </p:nvPr>
        </p:nvSpPr>
        <p:spPr>
          <a:xfrm>
            <a:off x="457200" y="1419578"/>
            <a:ext cx="8229600" cy="4525963"/>
          </a:xfrm>
        </p:spPr>
        <p:txBody>
          <a:bodyPr>
            <a:normAutofit fontScale="92500" lnSpcReduction="10000"/>
          </a:bodyPr>
          <a:lstStyle/>
          <a:p>
            <a:pPr eaLnBrk="1" hangingPunct="1">
              <a:buFont typeface="Wingdings" pitchFamily="2" charset="2"/>
              <a:buNone/>
            </a:pPr>
            <a:r>
              <a:rPr lang="en-US" altLang="zh-CN" sz="2800" b="1" dirty="0" smtClean="0">
                <a:solidFill>
                  <a:srgbClr val="C00000"/>
                </a:solidFill>
              </a:rPr>
              <a:t>①</a:t>
            </a:r>
            <a:r>
              <a:rPr lang="zh-CN" altLang="en-US" sz="2800" b="1" dirty="0" smtClean="0">
                <a:solidFill>
                  <a:srgbClr val="C00000"/>
                </a:solidFill>
                <a:latin typeface="宋体" pitchFamily="2" charset="-122"/>
              </a:rPr>
              <a:t>滑动窗口协议中的流量控制</a:t>
            </a:r>
            <a:r>
              <a:rPr lang="zh-CN" altLang="en-US" dirty="0" smtClean="0">
                <a:solidFill>
                  <a:srgbClr val="C00000"/>
                </a:solidFill>
                <a:latin typeface="宋体" pitchFamily="2" charset="-122"/>
              </a:rPr>
              <a:t> </a:t>
            </a:r>
            <a:endParaRPr lang="en-US" altLang="zh-CN" dirty="0" smtClean="0">
              <a:solidFill>
                <a:srgbClr val="C00000"/>
              </a:solidFill>
              <a:latin typeface="宋体" pitchFamily="2" charset="-122"/>
            </a:endParaRPr>
          </a:p>
          <a:p>
            <a:pPr lvl="1">
              <a:buClr>
                <a:srgbClr val="C00000"/>
              </a:buClr>
              <a:buFont typeface="Wingdings" pitchFamily="2" charset="2"/>
              <a:buChar char="n"/>
            </a:pPr>
            <a:endParaRPr lang="en-US" altLang="zh-CN" sz="1100" b="1" dirty="0" smtClean="0">
              <a:solidFill>
                <a:srgbClr val="C00000"/>
              </a:solidFill>
              <a:latin typeface="宋体" pitchFamily="2" charset="-122"/>
            </a:endParaRPr>
          </a:p>
          <a:p>
            <a:pPr lvl="1">
              <a:buClr>
                <a:srgbClr val="C00000"/>
              </a:buClr>
              <a:buFont typeface="Wingdings" pitchFamily="2" charset="2"/>
              <a:buChar char="n"/>
            </a:pPr>
            <a:r>
              <a:rPr lang="zh-CN" altLang="en-US" sz="2400" b="1" dirty="0" smtClean="0">
                <a:solidFill>
                  <a:srgbClr val="000000"/>
                </a:solidFill>
                <a:latin typeface="宋体" pitchFamily="2" charset="-122"/>
              </a:rPr>
              <a:t>发送方在收到应答消息前可以发送若干帧。接收方使用一个</a:t>
            </a:r>
            <a:r>
              <a:rPr lang="en-US" altLang="zh-CN" sz="2400" b="1" dirty="0" smtClean="0">
                <a:solidFill>
                  <a:srgbClr val="000000"/>
                </a:solidFill>
                <a:latin typeface="宋体" pitchFamily="2" charset="-122"/>
              </a:rPr>
              <a:t>ACK</a:t>
            </a:r>
            <a:r>
              <a:rPr lang="zh-CN" altLang="en-US" sz="2400" b="1" dirty="0" smtClean="0">
                <a:solidFill>
                  <a:srgbClr val="000000"/>
                </a:solidFill>
                <a:latin typeface="宋体" pitchFamily="2" charset="-122"/>
              </a:rPr>
              <a:t>帧来对多个数据帧的接收进行确认。具体可以接受多少帧视窗口大小而定。</a:t>
            </a:r>
            <a:endParaRPr lang="en-US" altLang="zh-CN" sz="2400" dirty="0" smtClean="0">
              <a:latin typeface="宋体" pitchFamily="2" charset="-122"/>
            </a:endParaRPr>
          </a:p>
          <a:p>
            <a:pPr lvl="1">
              <a:buClr>
                <a:srgbClr val="C00000"/>
              </a:buClr>
              <a:buFont typeface="Wingdings" pitchFamily="2" charset="2"/>
              <a:buChar char="n"/>
            </a:pPr>
            <a:endParaRPr lang="en-US" altLang="zh-CN" sz="2400" b="1" dirty="0" smtClean="0">
              <a:solidFill>
                <a:srgbClr val="000000"/>
              </a:solidFill>
              <a:latin typeface="宋体" pitchFamily="2" charset="-122"/>
            </a:endParaRPr>
          </a:p>
          <a:p>
            <a:pPr lvl="1">
              <a:buClr>
                <a:srgbClr val="C00000"/>
              </a:buClr>
              <a:buFont typeface="Wingdings" pitchFamily="2" charset="2"/>
              <a:buChar char="n"/>
            </a:pPr>
            <a:r>
              <a:rPr lang="zh-CN" altLang="en-US" b="1" dirty="0" smtClean="0">
                <a:solidFill>
                  <a:srgbClr val="000000"/>
                </a:solidFill>
                <a:latin typeface="宋体" pitchFamily="2" charset="-122"/>
              </a:rPr>
              <a:t>帧编号</a:t>
            </a:r>
            <a:r>
              <a:rPr lang="zh-CN" altLang="en-US" dirty="0" smtClean="0">
                <a:solidFill>
                  <a:srgbClr val="000000"/>
                </a:solidFill>
                <a:latin typeface="宋体" pitchFamily="2" charset="-122"/>
              </a:rPr>
              <a:t>：</a:t>
            </a:r>
            <a:endParaRPr lang="en-US" altLang="zh-CN" dirty="0" smtClean="0">
              <a:solidFill>
                <a:srgbClr val="000000"/>
              </a:solidFill>
              <a:latin typeface="宋体" pitchFamily="2" charset="-122"/>
            </a:endParaRPr>
          </a:p>
          <a:p>
            <a:pPr lvl="1"/>
            <a:endParaRPr lang="en-US" altLang="zh-CN" sz="2200" b="1" dirty="0" smtClean="0">
              <a:solidFill>
                <a:srgbClr val="000000"/>
              </a:solidFill>
              <a:latin typeface="宋体" pitchFamily="2" charset="-122"/>
            </a:endParaRPr>
          </a:p>
          <a:p>
            <a:pPr lvl="1"/>
            <a:r>
              <a:rPr lang="zh-CN" altLang="en-US" sz="2600" b="1" dirty="0" smtClean="0">
                <a:solidFill>
                  <a:srgbClr val="000000"/>
                </a:solidFill>
                <a:latin typeface="宋体" pitchFamily="2" charset="-122"/>
              </a:rPr>
              <a:t>在滑动窗口协议中，数据帧以模</a:t>
            </a:r>
            <a:r>
              <a:rPr lang="en-US" altLang="zh-CN" sz="2600" b="1" dirty="0" smtClean="0">
                <a:solidFill>
                  <a:srgbClr val="000000"/>
                </a:solidFill>
                <a:latin typeface="宋体" pitchFamily="2" charset="-122"/>
              </a:rPr>
              <a:t>n</a:t>
            </a:r>
            <a:r>
              <a:rPr lang="zh-CN" altLang="en-US" sz="2600" b="1" dirty="0" smtClean="0">
                <a:solidFill>
                  <a:srgbClr val="000000"/>
                </a:solidFill>
                <a:latin typeface="宋体" pitchFamily="2" charset="-122"/>
              </a:rPr>
              <a:t>方式编号，也就是说，编号从</a:t>
            </a:r>
            <a:r>
              <a:rPr lang="en-US" altLang="zh-CN" sz="2600" b="1" dirty="0" smtClean="0">
                <a:solidFill>
                  <a:srgbClr val="000000"/>
                </a:solidFill>
                <a:latin typeface="宋体" pitchFamily="2" charset="-122"/>
              </a:rPr>
              <a:t>0</a:t>
            </a:r>
            <a:r>
              <a:rPr lang="zh-CN" altLang="en-US" sz="2600" b="1" dirty="0" smtClean="0">
                <a:solidFill>
                  <a:srgbClr val="000000"/>
                </a:solidFill>
                <a:latin typeface="宋体" pitchFamily="2" charset="-122"/>
              </a:rPr>
              <a:t>到</a:t>
            </a:r>
            <a:r>
              <a:rPr lang="en-US" altLang="zh-CN" sz="2600" b="1" dirty="0" smtClean="0">
                <a:solidFill>
                  <a:srgbClr val="000000"/>
                </a:solidFill>
                <a:latin typeface="宋体" pitchFamily="2" charset="-122"/>
              </a:rPr>
              <a:t>n-1</a:t>
            </a:r>
            <a:r>
              <a:rPr lang="zh-CN" altLang="en-US" sz="2600" b="1" dirty="0" smtClean="0">
                <a:solidFill>
                  <a:srgbClr val="000000"/>
                </a:solidFill>
                <a:latin typeface="宋体" pitchFamily="2" charset="-122"/>
              </a:rPr>
              <a:t>。窗口的大小是</a:t>
            </a:r>
            <a:r>
              <a:rPr lang="en-US" altLang="zh-CN" sz="2600" b="1" dirty="0" smtClean="0">
                <a:solidFill>
                  <a:srgbClr val="000000"/>
                </a:solidFill>
                <a:latin typeface="宋体" pitchFamily="2" charset="-122"/>
              </a:rPr>
              <a:t>n-1</a:t>
            </a:r>
            <a:r>
              <a:rPr lang="zh-CN" altLang="en-US" sz="2600" b="1" dirty="0" smtClean="0">
                <a:solidFill>
                  <a:srgbClr val="000000"/>
                </a:solidFill>
                <a:latin typeface="宋体" pitchFamily="2" charset="-122"/>
              </a:rPr>
              <a:t>。</a:t>
            </a:r>
            <a:endParaRPr lang="en-US" altLang="zh-CN" sz="2600" b="1" dirty="0" smtClean="0">
              <a:solidFill>
                <a:srgbClr val="000000"/>
              </a:solidFill>
              <a:latin typeface="宋体" pitchFamily="2" charset="-122"/>
            </a:endParaRPr>
          </a:p>
          <a:p>
            <a:pPr lvl="1"/>
            <a:r>
              <a:rPr lang="zh-CN" altLang="en-US" sz="2600" b="1" dirty="0" smtClean="0">
                <a:solidFill>
                  <a:srgbClr val="000000"/>
                </a:solidFill>
                <a:latin typeface="宋体" pitchFamily="2" charset="-122"/>
              </a:rPr>
              <a:t>接收方发送的应答帧</a:t>
            </a:r>
            <a:r>
              <a:rPr lang="en-US" altLang="zh-CN" sz="2600" b="1" dirty="0" smtClean="0">
                <a:solidFill>
                  <a:srgbClr val="000000"/>
                </a:solidFill>
                <a:latin typeface="宋体" pitchFamily="2" charset="-122"/>
              </a:rPr>
              <a:t>(ACK)</a:t>
            </a:r>
            <a:r>
              <a:rPr lang="zh-CN" altLang="en-US" sz="2600" b="1" dirty="0" smtClean="0">
                <a:solidFill>
                  <a:srgbClr val="000000"/>
                </a:solidFill>
                <a:latin typeface="宋体" pitchFamily="2" charset="-122"/>
              </a:rPr>
              <a:t>编号是接收方希望收到的下一帧的编号</a:t>
            </a:r>
            <a:r>
              <a:rPr lang="zh-CN" altLang="en-US" sz="2200" b="1" dirty="0" smtClean="0">
                <a:solidFill>
                  <a:srgbClr val="000000"/>
                </a:solidFill>
                <a:latin typeface="宋体" pitchFamily="2" charset="-122"/>
              </a:rPr>
              <a:t>。</a:t>
            </a:r>
            <a:endParaRPr lang="en-US" altLang="zh-CN" sz="2200" dirty="0" smtClean="0">
              <a:latin typeface="宋体" pitchFamily="2" charset="-122"/>
            </a:endParaRP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anim calcmode="lin" valueType="num">
                                      <p:cBhvr additive="base">
                                        <p:cTn id="7" dur="5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5603">
                                            <p:txEl>
                                              <p:pRg st="4" end="4"/>
                                            </p:txEl>
                                          </p:spTgt>
                                        </p:tgtEl>
                                        <p:attrNameLst>
                                          <p:attrName>style.visibility</p:attrName>
                                        </p:attrNameLst>
                                      </p:cBhvr>
                                      <p:to>
                                        <p:strVal val="visible"/>
                                      </p:to>
                                    </p:set>
                                    <p:anim calcmode="lin" valueType="num">
                                      <p:cBhvr additive="base">
                                        <p:cTn id="12" dur="2000" fill="hold"/>
                                        <p:tgtEl>
                                          <p:spTgt spid="25603">
                                            <p:txEl>
                                              <p:pRg st="4" end="4"/>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25603">
                                            <p:txEl>
                                              <p:pRg st="4" end="4"/>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500"/>
                            </p:stCondLst>
                            <p:childTnLst>
                              <p:par>
                                <p:cTn id="15" presetID="2" presetClass="entr" presetSubtype="4" fill="hold" nodeType="afterEffect">
                                  <p:stCondLst>
                                    <p:cond delay="0"/>
                                  </p:stCondLst>
                                  <p:childTnLst>
                                    <p:set>
                                      <p:cBhvr>
                                        <p:cTn id="16" dur="1" fill="hold">
                                          <p:stCondLst>
                                            <p:cond delay="0"/>
                                          </p:stCondLst>
                                        </p:cTn>
                                        <p:tgtEl>
                                          <p:spTgt spid="25603">
                                            <p:txEl>
                                              <p:pRg st="6" end="6"/>
                                            </p:txEl>
                                          </p:spTgt>
                                        </p:tgtEl>
                                        <p:attrNameLst>
                                          <p:attrName>style.visibility</p:attrName>
                                        </p:attrNameLst>
                                      </p:cBhvr>
                                      <p:to>
                                        <p:strVal val="visible"/>
                                      </p:to>
                                    </p:set>
                                    <p:anim calcmode="lin" valueType="num">
                                      <p:cBhvr additive="base">
                                        <p:cTn id="17" dur="2000" fill="hold"/>
                                        <p:tgtEl>
                                          <p:spTgt spid="25603">
                                            <p:txEl>
                                              <p:pRg st="6" end="6"/>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25603">
                                            <p:txEl>
                                              <p:pRg st="6" end="6"/>
                                            </p:txEl>
                                          </p:spTgt>
                                        </p:tgtEl>
                                        <p:attrNameLst>
                                          <p:attrName>ppt_y</p:attrName>
                                        </p:attrNameLst>
                                      </p:cBhvr>
                                      <p:tavLst>
                                        <p:tav tm="0">
                                          <p:val>
                                            <p:strVal val="1+#ppt_h/2"/>
                                          </p:val>
                                        </p:tav>
                                        <p:tav tm="100000">
                                          <p:val>
                                            <p:strVal val="#ppt_y"/>
                                          </p:val>
                                        </p:tav>
                                      </p:tavLst>
                                    </p:anim>
                                  </p:childTnLst>
                                </p:cTn>
                              </p:par>
                            </p:childTnLst>
                          </p:cTn>
                        </p:par>
                        <p:par>
                          <p:cTn id="19" fill="hold">
                            <p:stCondLst>
                              <p:cond delay="4500"/>
                            </p:stCondLst>
                            <p:childTnLst>
                              <p:par>
                                <p:cTn id="20" presetID="2" presetClass="entr" presetSubtype="4" fill="hold" nodeType="afterEffect">
                                  <p:stCondLst>
                                    <p:cond delay="0"/>
                                  </p:stCondLst>
                                  <p:childTnLst>
                                    <p:set>
                                      <p:cBhvr>
                                        <p:cTn id="21" dur="1" fill="hold">
                                          <p:stCondLst>
                                            <p:cond delay="0"/>
                                          </p:stCondLst>
                                        </p:cTn>
                                        <p:tgtEl>
                                          <p:spTgt spid="25603">
                                            <p:txEl>
                                              <p:pRg st="7" end="7"/>
                                            </p:txEl>
                                          </p:spTgt>
                                        </p:tgtEl>
                                        <p:attrNameLst>
                                          <p:attrName>style.visibility</p:attrName>
                                        </p:attrNameLst>
                                      </p:cBhvr>
                                      <p:to>
                                        <p:strVal val="visible"/>
                                      </p:to>
                                    </p:set>
                                    <p:anim calcmode="lin" valueType="num">
                                      <p:cBhvr additive="base">
                                        <p:cTn id="22" dur="2000" fill="hold"/>
                                        <p:tgtEl>
                                          <p:spTgt spid="25603">
                                            <p:txEl>
                                              <p:pRg st="7" end="7"/>
                                            </p:txEl>
                                          </p:spTgt>
                                        </p:tgtEl>
                                        <p:attrNameLst>
                                          <p:attrName>ppt_x</p:attrName>
                                        </p:attrNameLst>
                                      </p:cBhvr>
                                      <p:tavLst>
                                        <p:tav tm="0">
                                          <p:val>
                                            <p:strVal val="#ppt_x"/>
                                          </p:val>
                                        </p:tav>
                                        <p:tav tm="100000">
                                          <p:val>
                                            <p:strVal val="#ppt_x"/>
                                          </p:val>
                                        </p:tav>
                                      </p:tavLst>
                                    </p:anim>
                                    <p:anim calcmode="lin" valueType="num">
                                      <p:cBhvr additive="base">
                                        <p:cTn id="23" dur="2000" fill="hold"/>
                                        <p:tgtEl>
                                          <p:spTgt spid="2560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Rot="1" noChangeArrowheads="1"/>
          </p:cNvSpPr>
          <p:nvPr>
            <p:ph type="body" idx="1"/>
          </p:nvPr>
        </p:nvSpPr>
        <p:spPr>
          <a:xfrm>
            <a:off x="323528" y="1772816"/>
            <a:ext cx="8540750" cy="4194175"/>
          </a:xfrm>
        </p:spPr>
        <p:txBody>
          <a:bodyPr>
            <a:normAutofit/>
          </a:bodyPr>
          <a:lstStyle/>
          <a:p>
            <a:pPr>
              <a:buNone/>
            </a:pPr>
            <a:r>
              <a:rPr lang="zh-CN" altLang="en-US" sz="2800" b="1" dirty="0" smtClean="0">
                <a:solidFill>
                  <a:srgbClr val="C00000"/>
                </a:solidFill>
                <a:latin typeface="黑体" pitchFamily="2" charset="-122"/>
                <a:ea typeface="黑体" pitchFamily="2" charset="-122"/>
              </a:rPr>
              <a:t>窗口</a:t>
            </a:r>
            <a:r>
              <a:rPr lang="zh-CN" altLang="en-US" sz="2800" b="1" dirty="0" smtClean="0">
                <a:solidFill>
                  <a:srgbClr val="C00000"/>
                </a:solidFill>
                <a:latin typeface="楷体_GB2312" pitchFamily="49" charset="-122"/>
                <a:ea typeface="黑体" pitchFamily="2" charset="-122"/>
              </a:rPr>
              <a:t>是发送方和接收方存放数据帧的缓冲区：</a:t>
            </a:r>
            <a:endParaRPr lang="en-US" altLang="zh-CN" sz="2800" b="1" dirty="0" smtClean="0">
              <a:solidFill>
                <a:srgbClr val="C00000"/>
              </a:solidFill>
              <a:latin typeface="楷体_GB2312" pitchFamily="49" charset="-122"/>
              <a:ea typeface="黑体" pitchFamily="2" charset="-122"/>
            </a:endParaRPr>
          </a:p>
          <a:p>
            <a:pPr eaLnBrk="1" hangingPunct="1">
              <a:buClr>
                <a:srgbClr val="C00000"/>
              </a:buClr>
              <a:buFont typeface="Wingdings" pitchFamily="2" charset="2"/>
              <a:buChar char="n"/>
            </a:pPr>
            <a:endParaRPr lang="en-US" altLang="zh-CN" sz="2800" b="1" dirty="0" smtClean="0">
              <a:solidFill>
                <a:srgbClr val="C00000"/>
              </a:solidFill>
              <a:latin typeface="楷体_GB2312" pitchFamily="49" charset="-122"/>
              <a:ea typeface="黑体" pitchFamily="2" charset="-122"/>
            </a:endParaRPr>
          </a:p>
          <a:p>
            <a:pPr lvl="1">
              <a:buClr>
                <a:srgbClr val="C00000"/>
              </a:buClr>
              <a:buFont typeface="Wingdings" pitchFamily="2" charset="2"/>
              <a:buChar char="n"/>
            </a:pPr>
            <a:r>
              <a:rPr lang="zh-CN" altLang="en-US" sz="2400" b="1" dirty="0" smtClean="0">
                <a:solidFill>
                  <a:srgbClr val="000000"/>
                </a:solidFill>
                <a:latin typeface="宋体" pitchFamily="2" charset="-122"/>
              </a:rPr>
              <a:t>发送方窗口用于存放已经发送但未收到应答的数据帧和在收到应答帧之前可以发送的数据帧。</a:t>
            </a:r>
            <a:endParaRPr lang="en-US" altLang="zh-CN" sz="2400" b="1" dirty="0" smtClean="0">
              <a:solidFill>
                <a:srgbClr val="000000"/>
              </a:solidFill>
              <a:latin typeface="宋体" pitchFamily="2" charset="-122"/>
            </a:endParaRPr>
          </a:p>
          <a:p>
            <a:pPr lvl="1">
              <a:buClr>
                <a:srgbClr val="C00000"/>
              </a:buClr>
              <a:buFont typeface="Wingdings" pitchFamily="2" charset="2"/>
              <a:buChar char="n"/>
            </a:pPr>
            <a:endParaRPr lang="en-US" altLang="zh-CN" sz="2400" b="1" dirty="0" smtClean="0">
              <a:solidFill>
                <a:srgbClr val="000000"/>
              </a:solidFill>
              <a:latin typeface="宋体" pitchFamily="2" charset="-122"/>
            </a:endParaRPr>
          </a:p>
          <a:p>
            <a:pPr lvl="1">
              <a:buClr>
                <a:srgbClr val="C00000"/>
              </a:buClr>
              <a:buFont typeface="Wingdings" pitchFamily="2" charset="2"/>
              <a:buChar char="n"/>
            </a:pPr>
            <a:r>
              <a:rPr lang="zh-CN" altLang="en-US" sz="2400" b="1" dirty="0" smtClean="0">
                <a:solidFill>
                  <a:srgbClr val="000000"/>
                </a:solidFill>
                <a:latin typeface="宋体" pitchFamily="2" charset="-122"/>
              </a:rPr>
              <a:t>接收方窗口用于存放已经被接收但未给应答的数据帧。</a:t>
            </a:r>
            <a:endParaRPr lang="en-US" altLang="zh-CN" sz="2400" b="1" dirty="0" smtClean="0">
              <a:solidFill>
                <a:srgbClr val="000000"/>
              </a:solidFill>
              <a:latin typeface="宋体" pitchFamily="2" charset="-122"/>
            </a:endParaRPr>
          </a:p>
          <a:p>
            <a:pPr lvl="1">
              <a:buClr>
                <a:srgbClr val="C00000"/>
              </a:buClr>
              <a:buFont typeface="Wingdings" pitchFamily="2" charset="2"/>
              <a:buChar char="n"/>
            </a:pPr>
            <a:endParaRPr lang="en-US" altLang="zh-CN" sz="2400" b="1" dirty="0" smtClean="0">
              <a:solidFill>
                <a:srgbClr val="000000"/>
              </a:solidFill>
              <a:latin typeface="宋体" pitchFamily="2" charset="-122"/>
            </a:endParaRPr>
          </a:p>
          <a:p>
            <a:pPr lvl="1">
              <a:buClr>
                <a:srgbClr val="C00000"/>
              </a:buClr>
              <a:buFont typeface="Wingdings" pitchFamily="2" charset="2"/>
              <a:buChar char="n"/>
            </a:pPr>
            <a:r>
              <a:rPr lang="zh-CN" altLang="en-US" sz="2400" b="1" dirty="0" smtClean="0">
                <a:solidFill>
                  <a:srgbClr val="000000"/>
                </a:solidFill>
                <a:latin typeface="宋体" pitchFamily="2" charset="-122"/>
              </a:rPr>
              <a:t>在接收方，只要窗口未填满就可以在未发送应答帧的情况下继续接收数据帧。</a:t>
            </a:r>
            <a:endParaRPr lang="en-US" altLang="zh-CN" sz="2400" b="1" dirty="0" smtClean="0">
              <a:solidFill>
                <a:srgbClr val="000000"/>
              </a:solidFill>
              <a:latin typeface="宋体" pitchFamily="2" charset="-122"/>
            </a:endParaRPr>
          </a:p>
          <a:p>
            <a:pPr eaLnBrk="1" hangingPunct="1">
              <a:buClr>
                <a:srgbClr val="C00000"/>
              </a:buClr>
              <a:buFont typeface="Wingdings" pitchFamily="2" charset="2"/>
              <a:buChar char="n"/>
            </a:pPr>
            <a:endParaRPr lang="en-US" altLang="zh-CN" sz="2400" b="1" dirty="0" smtClean="0">
              <a:solidFill>
                <a:srgbClr val="000000"/>
              </a:solidFill>
              <a:latin typeface="宋体" pitchFamily="2" charset="-122"/>
            </a:endParaRPr>
          </a:p>
          <a:p>
            <a:pPr eaLnBrk="1" hangingPunct="1">
              <a:buClr>
                <a:srgbClr val="C00000"/>
              </a:buClr>
              <a:buFont typeface="Wingdings" pitchFamily="2" charset="2"/>
              <a:buChar char="n"/>
            </a:pPr>
            <a:endParaRPr lang="zh-CN" altLang="en-US" sz="2400" b="1" dirty="0" smtClean="0">
              <a:solidFill>
                <a:srgbClr val="000000"/>
              </a:solidFill>
              <a:latin typeface="宋体" pitchFamily="2" charset="-122"/>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normAutofit/>
          </a:bodyPr>
          <a:lstStyle/>
          <a:p>
            <a:r>
              <a:rPr lang="en-US" altLang="zh-CN" sz="3200" b="1" dirty="0" smtClean="0">
                <a:solidFill>
                  <a:srgbClr val="C00000"/>
                </a:solidFill>
                <a:ea typeface="黑体" pitchFamily="2" charset="-122"/>
              </a:rPr>
              <a:t>4.2.2  </a:t>
            </a:r>
            <a:r>
              <a:rPr lang="zh-CN" altLang="en-US" sz="3200" b="1" dirty="0" smtClean="0">
                <a:solidFill>
                  <a:srgbClr val="C00000"/>
                </a:solidFill>
                <a:ea typeface="黑体" pitchFamily="2" charset="-122"/>
              </a:rPr>
              <a:t>滑动窗口协议</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animEffect transition="in" filter="checkerboard(across)">
                                      <p:cBhvr>
                                        <p:cTn id="7" dur="500"/>
                                        <p:tgtEl>
                                          <p:spTgt spid="27650">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7650">
                                            <p:txEl>
                                              <p:pRg st="2" end="2"/>
                                            </p:txEl>
                                          </p:spTgt>
                                        </p:tgtEl>
                                        <p:attrNameLst>
                                          <p:attrName>style.visibility</p:attrName>
                                        </p:attrNameLst>
                                      </p:cBhvr>
                                      <p:to>
                                        <p:strVal val="visible"/>
                                      </p:to>
                                    </p:set>
                                    <p:animEffect transition="in" filter="checkerboard(across)">
                                      <p:cBhvr>
                                        <p:cTn id="10" dur="500"/>
                                        <p:tgtEl>
                                          <p:spTgt spid="27650">
                                            <p:txEl>
                                              <p:pRg st="2" end="2"/>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checkerboard(across)">
                                      <p:cBhvr>
                                        <p:cTn id="13" dur="500"/>
                                        <p:tgtEl>
                                          <p:spTgt spid="27650">
                                            <p:txEl>
                                              <p:pRg st="4" end="4"/>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7650">
                                            <p:txEl>
                                              <p:pRg st="6" end="6"/>
                                            </p:txEl>
                                          </p:spTgt>
                                        </p:tgtEl>
                                        <p:attrNameLst>
                                          <p:attrName>style.visibility</p:attrName>
                                        </p:attrNameLst>
                                      </p:cBhvr>
                                      <p:to>
                                        <p:strVal val="visible"/>
                                      </p:to>
                                    </p:set>
                                    <p:animEffect transition="in" filter="checkerboard(across)">
                                      <p:cBhvr>
                                        <p:cTn id="16" dur="500"/>
                                        <p:tgtEl>
                                          <p:spTgt spid="2765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srcRect/>
          <a:stretch>
            <a:fillRect/>
          </a:stretch>
        </p:blipFill>
        <p:spPr bwMode="auto">
          <a:xfrm>
            <a:off x="900113" y="476250"/>
            <a:ext cx="7416800" cy="5964238"/>
          </a:xfrm>
          <a:prstGeom prst="rect">
            <a:avLst/>
          </a:prstGeom>
          <a:noFill/>
          <a:ln w="9525">
            <a:noFill/>
            <a:miter lim="800000"/>
            <a:headEnd/>
            <a:tailEnd/>
          </a:ln>
        </p:spPr>
      </p:pic>
      <p:sp>
        <p:nvSpPr>
          <p:cNvPr id="28675" name="Text Box 3"/>
          <p:cNvSpPr txBox="1">
            <a:spLocks noChangeArrowheads="1"/>
          </p:cNvSpPr>
          <p:nvPr/>
        </p:nvSpPr>
        <p:spPr bwMode="auto">
          <a:xfrm>
            <a:off x="3132138" y="6021388"/>
            <a:ext cx="3200400" cy="457200"/>
          </a:xfrm>
          <a:prstGeom prst="rect">
            <a:avLst/>
          </a:prstGeom>
          <a:noFill/>
          <a:ln w="9525">
            <a:noFill/>
            <a:miter lim="800000"/>
            <a:headEnd/>
            <a:tailEnd/>
          </a:ln>
        </p:spPr>
        <p:txBody>
          <a:bodyPr>
            <a:spAutoFit/>
          </a:bodyPr>
          <a:lstStyle/>
          <a:p>
            <a:pPr algn="ctr">
              <a:spcBef>
                <a:spcPct val="50000"/>
              </a:spcBef>
            </a:pPr>
            <a:r>
              <a:rPr kumimoji="1" lang="zh-CN" altLang="en-US" sz="2400" b="1">
                <a:solidFill>
                  <a:srgbClr val="000000"/>
                </a:solidFill>
                <a:latin typeface="Times New Roman" pitchFamily="18" charset="0"/>
                <a:ea typeface="楷体_GB2312" pitchFamily="49" charset="-122"/>
              </a:rPr>
              <a:t>发送方发送窗口</a:t>
            </a:r>
            <a:r>
              <a:rPr kumimoji="1" lang="zh-CN" altLang="en-US" sz="2400">
                <a:latin typeface="Times New Roman" pitchFamily="18" charset="0"/>
              </a:rPr>
              <a:t> </a:t>
            </a:r>
          </a:p>
        </p:txBody>
      </p:sp>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blinds(horizontal)">
                                      <p:cBhvr>
                                        <p:cTn id="7" dur="500"/>
                                        <p:tgtEl>
                                          <p:spTgt spid="28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043608" y="620688"/>
            <a:ext cx="7416824"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数据链路层</a:t>
            </a:r>
            <a:r>
              <a:rPr lang="en-US" altLang="zh-CN" sz="3600" b="1" dirty="0" smtClean="0">
                <a:solidFill>
                  <a:srgbClr val="C00000"/>
                </a:solidFill>
                <a:latin typeface="隶书" pitchFamily="49" charset="-122"/>
                <a:ea typeface="隶书" pitchFamily="49" charset="-122"/>
              </a:rPr>
              <a:t>(Data-Link)</a:t>
            </a:r>
            <a:endParaRPr lang="zh-CN" altLang="en-US" sz="3600" b="1" dirty="0" smtClean="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4</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5" name="Picture 5"/>
          <p:cNvPicPr>
            <a:picLocks noChangeAspect="1" noChangeArrowheads="1"/>
          </p:cNvPicPr>
          <p:nvPr/>
        </p:nvPicPr>
        <p:blipFill>
          <a:blip r:embed="rId3" cstate="print"/>
          <a:srcRect/>
          <a:stretch>
            <a:fillRect/>
          </a:stretch>
        </p:blipFill>
        <p:spPr bwMode="auto">
          <a:xfrm>
            <a:off x="395536" y="1628800"/>
            <a:ext cx="8280920" cy="4019864"/>
          </a:xfrm>
          <a:prstGeom prst="rect">
            <a:avLst/>
          </a:prstGeom>
          <a:noFill/>
          <a:ln w="9525">
            <a:noFill/>
            <a:miter lim="800000"/>
            <a:headEnd/>
            <a:tailEnd/>
          </a:ln>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1042988" y="404813"/>
            <a:ext cx="7416800" cy="5922962"/>
          </a:xfrm>
          <a:prstGeom prst="rect">
            <a:avLst/>
          </a:prstGeom>
          <a:noFill/>
          <a:ln w="9525">
            <a:noFill/>
            <a:miter lim="800000"/>
            <a:headEnd/>
            <a:tailEnd/>
          </a:ln>
        </p:spPr>
      </p:pic>
      <p:sp>
        <p:nvSpPr>
          <p:cNvPr id="29699" name="Text Box 3"/>
          <p:cNvSpPr txBox="1">
            <a:spLocks noChangeArrowheads="1"/>
          </p:cNvSpPr>
          <p:nvPr/>
        </p:nvSpPr>
        <p:spPr bwMode="auto">
          <a:xfrm>
            <a:off x="3203575" y="6021388"/>
            <a:ext cx="3048000" cy="457200"/>
          </a:xfrm>
          <a:prstGeom prst="rect">
            <a:avLst/>
          </a:prstGeom>
          <a:noFill/>
          <a:ln w="9525">
            <a:noFill/>
            <a:miter lim="800000"/>
            <a:headEnd/>
            <a:tailEnd/>
          </a:ln>
        </p:spPr>
        <p:txBody>
          <a:bodyPr>
            <a:spAutoFit/>
          </a:bodyPr>
          <a:lstStyle/>
          <a:p>
            <a:pPr algn="ctr">
              <a:spcBef>
                <a:spcPct val="50000"/>
              </a:spcBef>
            </a:pPr>
            <a:r>
              <a:rPr kumimoji="1" lang="zh-CN" altLang="en-US" sz="2400" b="1">
                <a:solidFill>
                  <a:srgbClr val="000000"/>
                </a:solidFill>
                <a:latin typeface="Times New Roman" pitchFamily="18" charset="0"/>
                <a:ea typeface="楷体_GB2312" pitchFamily="49" charset="-122"/>
              </a:rPr>
              <a:t>接收方接收窗口</a:t>
            </a:r>
            <a:r>
              <a:rPr kumimoji="1" lang="zh-CN" altLang="en-US" sz="2400">
                <a:latin typeface="Times New Roman" pitchFamily="18" charset="0"/>
              </a:rPr>
              <a:t> </a:t>
            </a:r>
          </a:p>
        </p:txBody>
      </p:sp>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diamond(in)">
                                      <p:cBhvr>
                                        <p:cTn id="7" dur="5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Rot="1" noChangeArrowheads="1"/>
          </p:cNvSpPr>
          <p:nvPr>
            <p:ph type="body" idx="1"/>
          </p:nvPr>
        </p:nvSpPr>
        <p:spPr/>
        <p:txBody>
          <a:bodyPr/>
          <a:lstStyle/>
          <a:p>
            <a:pPr eaLnBrk="1" hangingPunct="1">
              <a:buFont typeface="Wingdings" pitchFamily="2" charset="2"/>
              <a:buNone/>
            </a:pPr>
            <a:r>
              <a:rPr lang="en-US" altLang="zh-CN" sz="2800" b="1" dirty="0" smtClean="0">
                <a:solidFill>
                  <a:srgbClr val="C00000"/>
                </a:solidFill>
              </a:rPr>
              <a:t>②</a:t>
            </a:r>
            <a:r>
              <a:rPr lang="zh-CN" altLang="en-US" sz="2800" b="1" dirty="0" smtClean="0">
                <a:solidFill>
                  <a:srgbClr val="C00000"/>
                </a:solidFill>
                <a:latin typeface="黑体" pitchFamily="2" charset="-122"/>
              </a:rPr>
              <a:t>滑动窗口协议中的差错控制</a:t>
            </a:r>
            <a:endParaRPr lang="en-US" altLang="zh-CN" sz="2800" b="1" dirty="0" smtClean="0">
              <a:solidFill>
                <a:srgbClr val="C00000"/>
              </a:solidFill>
              <a:latin typeface="黑体" pitchFamily="2" charset="-122"/>
            </a:endParaRPr>
          </a:p>
          <a:p>
            <a:pPr eaLnBrk="1" hangingPunct="1">
              <a:buFont typeface="Wingdings" pitchFamily="2" charset="2"/>
              <a:buNone/>
            </a:pPr>
            <a:endParaRPr lang="zh-CN" altLang="en-US" sz="2800" b="1" dirty="0" smtClean="0">
              <a:solidFill>
                <a:srgbClr val="C00000"/>
              </a:solidFill>
              <a:latin typeface="黑体" pitchFamily="2" charset="-122"/>
            </a:endParaRPr>
          </a:p>
          <a:p>
            <a:pPr lvl="1">
              <a:buClr>
                <a:srgbClr val="C00000"/>
              </a:buClr>
              <a:buFont typeface="Wingdings" pitchFamily="2" charset="2"/>
              <a:buChar char="n"/>
            </a:pPr>
            <a:r>
              <a:rPr lang="zh-CN" altLang="en-US" sz="2400" b="1" dirty="0" smtClean="0">
                <a:solidFill>
                  <a:srgbClr val="000000"/>
                </a:solidFill>
                <a:latin typeface="宋体" pitchFamily="2" charset="-122"/>
              </a:rPr>
              <a:t>滑动窗口协议中，有两种实现自动重复请求</a:t>
            </a:r>
            <a:r>
              <a:rPr lang="en-US" altLang="zh-CN" sz="2400" b="1" dirty="0" smtClean="0">
                <a:solidFill>
                  <a:srgbClr val="000000"/>
                </a:solidFill>
                <a:latin typeface="宋体" pitchFamily="2" charset="-122"/>
              </a:rPr>
              <a:t>(ARQ)</a:t>
            </a:r>
            <a:r>
              <a:rPr lang="zh-CN" altLang="en-US" sz="2400" b="1" dirty="0" smtClean="0">
                <a:solidFill>
                  <a:srgbClr val="000000"/>
                </a:solidFill>
                <a:latin typeface="宋体" pitchFamily="2" charset="-122"/>
              </a:rPr>
              <a:t>技术</a:t>
            </a:r>
            <a:r>
              <a:rPr lang="en-US" altLang="zh-CN" sz="2400" b="1" dirty="0" smtClean="0">
                <a:solidFill>
                  <a:srgbClr val="000000"/>
                </a:solidFill>
                <a:latin typeface="宋体" pitchFamily="2" charset="-122"/>
              </a:rPr>
              <a:t>:</a:t>
            </a:r>
          </a:p>
          <a:p>
            <a:pPr eaLnBrk="1" hangingPunct="1">
              <a:buClr>
                <a:srgbClr val="C00000"/>
              </a:buClr>
              <a:buFont typeface="Wingdings" pitchFamily="2" charset="2"/>
              <a:buChar char="n"/>
            </a:pPr>
            <a:endParaRPr lang="en-US" altLang="zh-CN" sz="2400" b="1" dirty="0" smtClean="0">
              <a:solidFill>
                <a:srgbClr val="000000"/>
              </a:solidFill>
              <a:latin typeface="宋体" pitchFamily="2" charset="-122"/>
            </a:endParaRPr>
          </a:p>
          <a:p>
            <a:pPr lvl="1">
              <a:buClr>
                <a:srgbClr val="C00000"/>
              </a:buClr>
              <a:buNone/>
            </a:pPr>
            <a:r>
              <a:rPr lang="zh-CN" altLang="en-US" sz="2400" b="1" dirty="0" smtClean="0">
                <a:solidFill>
                  <a:srgbClr val="C00000"/>
                </a:solidFill>
                <a:latin typeface="宋体" pitchFamily="2" charset="-122"/>
              </a:rPr>
              <a:t>（</a:t>
            </a:r>
            <a:r>
              <a:rPr lang="en-US" altLang="zh-CN" sz="2400" b="1" dirty="0" smtClean="0">
                <a:solidFill>
                  <a:srgbClr val="C00000"/>
                </a:solidFill>
                <a:latin typeface="宋体" pitchFamily="2" charset="-122"/>
              </a:rPr>
              <a:t>1</a:t>
            </a:r>
            <a:r>
              <a:rPr lang="zh-CN" altLang="en-US" sz="2400" b="1" dirty="0" smtClean="0">
                <a:solidFill>
                  <a:srgbClr val="C00000"/>
                </a:solidFill>
                <a:latin typeface="宋体" pitchFamily="2" charset="-122"/>
              </a:rPr>
              <a:t>）</a:t>
            </a:r>
            <a:r>
              <a:rPr lang="zh-CN" altLang="en-US" sz="2400" b="1" dirty="0" smtClean="0">
                <a:solidFill>
                  <a:srgbClr val="000000"/>
                </a:solidFill>
                <a:latin typeface="宋体" pitchFamily="2" charset="-122"/>
              </a:rPr>
              <a:t>回退</a:t>
            </a:r>
            <a:r>
              <a:rPr lang="en-US" altLang="zh-CN" sz="2400" b="1" dirty="0" smtClean="0">
                <a:solidFill>
                  <a:srgbClr val="000000"/>
                </a:solidFill>
                <a:latin typeface="宋体" pitchFamily="2" charset="-122"/>
              </a:rPr>
              <a:t>N</a:t>
            </a:r>
            <a:r>
              <a:rPr lang="zh-CN" altLang="en-US" sz="2400" b="1" dirty="0" smtClean="0">
                <a:solidFill>
                  <a:srgbClr val="000000"/>
                </a:solidFill>
                <a:latin typeface="宋体" pitchFamily="2" charset="-122"/>
              </a:rPr>
              <a:t>自动重复请求</a:t>
            </a:r>
            <a:r>
              <a:rPr lang="en-US" altLang="zh-CN" sz="2400" b="1" dirty="0" smtClean="0">
                <a:solidFill>
                  <a:srgbClr val="000000"/>
                </a:solidFill>
                <a:latin typeface="宋体" pitchFamily="2" charset="-122"/>
              </a:rPr>
              <a:t>(Go-back-N)</a:t>
            </a:r>
          </a:p>
          <a:p>
            <a:pPr lvl="2">
              <a:buClr>
                <a:srgbClr val="C00000"/>
              </a:buClr>
              <a:buFont typeface="Wingdings" pitchFamily="2" charset="2"/>
              <a:buChar char="n"/>
            </a:pPr>
            <a:endParaRPr lang="en-US" altLang="zh-CN" b="1" dirty="0" smtClean="0">
              <a:solidFill>
                <a:srgbClr val="000000"/>
              </a:solidFill>
              <a:latin typeface="宋体" pitchFamily="2" charset="-122"/>
            </a:endParaRPr>
          </a:p>
          <a:p>
            <a:pPr lvl="1">
              <a:buClr>
                <a:srgbClr val="C00000"/>
              </a:buClr>
              <a:buNone/>
            </a:pPr>
            <a:r>
              <a:rPr lang="zh-CN" altLang="en-US" sz="2400" b="1" dirty="0" smtClean="0">
                <a:solidFill>
                  <a:srgbClr val="C00000"/>
                </a:solidFill>
                <a:latin typeface="宋体" pitchFamily="2" charset="-122"/>
              </a:rPr>
              <a:t>（</a:t>
            </a:r>
            <a:r>
              <a:rPr lang="en-US" altLang="zh-CN" sz="2400" b="1" dirty="0" smtClean="0">
                <a:solidFill>
                  <a:srgbClr val="C00000"/>
                </a:solidFill>
                <a:latin typeface="宋体" pitchFamily="2" charset="-122"/>
              </a:rPr>
              <a:t>2</a:t>
            </a:r>
            <a:r>
              <a:rPr lang="zh-CN" altLang="en-US" sz="2400" b="1" dirty="0" smtClean="0">
                <a:solidFill>
                  <a:srgbClr val="C00000"/>
                </a:solidFill>
                <a:latin typeface="宋体" pitchFamily="2" charset="-122"/>
              </a:rPr>
              <a:t>）</a:t>
            </a:r>
            <a:r>
              <a:rPr lang="zh-CN" altLang="en-US" sz="2400" b="1" dirty="0" smtClean="0">
                <a:solidFill>
                  <a:srgbClr val="000000"/>
                </a:solidFill>
                <a:latin typeface="宋体" pitchFamily="2" charset="-122"/>
              </a:rPr>
              <a:t>选择拒绝自动重复请求</a:t>
            </a:r>
            <a:r>
              <a:rPr lang="en-US" altLang="zh-CN" sz="2400" b="1" dirty="0" smtClean="0">
                <a:solidFill>
                  <a:srgbClr val="000000"/>
                </a:solidFill>
                <a:latin typeface="宋体" pitchFamily="2" charset="-122"/>
              </a:rPr>
              <a:t>(Select-</a:t>
            </a:r>
            <a:r>
              <a:rPr lang="en-US" altLang="zh-CN" sz="2400" b="1" dirty="0" err="1" smtClean="0">
                <a:solidFill>
                  <a:srgbClr val="000000"/>
                </a:solidFill>
                <a:latin typeface="宋体" pitchFamily="2" charset="-122"/>
              </a:rPr>
              <a:t>Rej</a:t>
            </a:r>
            <a:r>
              <a:rPr lang="en-US" altLang="zh-CN" sz="2400" b="1" dirty="0" smtClean="0">
                <a:solidFill>
                  <a:srgbClr val="000000"/>
                </a:solidFill>
                <a:latin typeface="宋体" pitchFamily="2" charset="-122"/>
              </a:rPr>
              <a:t>)</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normAutofit/>
          </a:bodyPr>
          <a:lstStyle/>
          <a:p>
            <a:r>
              <a:rPr lang="en-US" altLang="zh-CN" sz="3200" b="1" dirty="0" smtClean="0">
                <a:solidFill>
                  <a:srgbClr val="C00000"/>
                </a:solidFill>
                <a:ea typeface="黑体" pitchFamily="2" charset="-122"/>
              </a:rPr>
              <a:t>4.2.2  </a:t>
            </a:r>
            <a:r>
              <a:rPr lang="zh-CN" altLang="en-US" sz="3200" b="1" dirty="0" smtClean="0">
                <a:solidFill>
                  <a:srgbClr val="C00000"/>
                </a:solidFill>
                <a:ea typeface="黑体" pitchFamily="2" charset="-122"/>
              </a:rPr>
              <a:t>滑动窗口协议</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0722">
                                            <p:txEl>
                                              <p:pRg st="4" end="4"/>
                                            </p:txEl>
                                          </p:spTgt>
                                        </p:tgtEl>
                                        <p:attrNameLst>
                                          <p:attrName>style.visibility</p:attrName>
                                        </p:attrNameLst>
                                      </p:cBhvr>
                                      <p:to>
                                        <p:strVal val="visible"/>
                                      </p:to>
                                    </p:set>
                                    <p:anim calcmode="lin" valueType="num">
                                      <p:cBhvr additive="base">
                                        <p:cTn id="7" dur="500" fill="hold"/>
                                        <p:tgtEl>
                                          <p:spTgt spid="3072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2">
                                            <p:txEl>
                                              <p:pRg st="4" end="4"/>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0722">
                                            <p:txEl>
                                              <p:pRg st="6" end="6"/>
                                            </p:txEl>
                                          </p:spTgt>
                                        </p:tgtEl>
                                        <p:attrNameLst>
                                          <p:attrName>style.visibility</p:attrName>
                                        </p:attrNameLst>
                                      </p:cBhvr>
                                      <p:to>
                                        <p:strVal val="visible"/>
                                      </p:to>
                                    </p:set>
                                    <p:anim calcmode="lin" valueType="num">
                                      <p:cBhvr additive="base">
                                        <p:cTn id="12" dur="500" fill="hold"/>
                                        <p:tgtEl>
                                          <p:spTgt spid="30722">
                                            <p:txEl>
                                              <p:pRg st="6" end="6"/>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072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Rot="1" noChangeArrowheads="1"/>
          </p:cNvSpPr>
          <p:nvPr>
            <p:ph type="body" idx="1"/>
          </p:nvPr>
        </p:nvSpPr>
        <p:spPr>
          <a:xfrm>
            <a:off x="1043608" y="1556792"/>
            <a:ext cx="7283152" cy="4525963"/>
          </a:xfrm>
        </p:spPr>
        <p:txBody>
          <a:bodyPr/>
          <a:lstStyle/>
          <a:p>
            <a:pPr>
              <a:buNone/>
            </a:pPr>
            <a:r>
              <a:rPr lang="zh-CN" altLang="en-US" sz="2800" b="1" dirty="0" smtClean="0">
                <a:solidFill>
                  <a:srgbClr val="C00000"/>
                </a:solidFill>
              </a:rPr>
              <a:t>要求：</a:t>
            </a:r>
            <a:endParaRPr lang="en-US" altLang="zh-CN" sz="2800" b="1" dirty="0" smtClean="0">
              <a:solidFill>
                <a:srgbClr val="C00000"/>
              </a:solidFill>
            </a:endParaRPr>
          </a:p>
          <a:p>
            <a:pPr>
              <a:buNone/>
            </a:pPr>
            <a:endParaRPr lang="zh-CN" altLang="en-US" sz="2800" b="1" dirty="0" smtClean="0">
              <a:solidFill>
                <a:srgbClr val="C00000"/>
              </a:solidFill>
            </a:endParaRPr>
          </a:p>
          <a:p>
            <a:pPr>
              <a:buClr>
                <a:srgbClr val="C00000"/>
              </a:buClr>
              <a:buFont typeface="Wingdings" pitchFamily="2" charset="2"/>
              <a:buChar char="n"/>
            </a:pPr>
            <a:r>
              <a:rPr lang="zh-CN" altLang="en-US" sz="2400" b="1" dirty="0" smtClean="0">
                <a:solidFill>
                  <a:srgbClr val="000000"/>
                </a:solidFill>
                <a:latin typeface="宋体" pitchFamily="2" charset="-122"/>
              </a:rPr>
              <a:t>发送站要保留数据帧的备份</a:t>
            </a:r>
            <a:endParaRPr lang="en-US" altLang="zh-CN" sz="2400" b="1" dirty="0" smtClean="0">
              <a:solidFill>
                <a:srgbClr val="000000"/>
              </a:solidFill>
              <a:latin typeface="宋体" pitchFamily="2" charset="-122"/>
            </a:endParaRPr>
          </a:p>
          <a:p>
            <a:pPr>
              <a:buClr>
                <a:srgbClr val="C00000"/>
              </a:buClr>
              <a:buFont typeface="Wingdings" pitchFamily="2" charset="2"/>
              <a:buChar char="n"/>
            </a:pPr>
            <a:endParaRPr lang="en-US" altLang="zh-CN" sz="2400" b="1" dirty="0" smtClean="0">
              <a:solidFill>
                <a:srgbClr val="000000"/>
              </a:solidFill>
              <a:latin typeface="宋体" pitchFamily="2" charset="-122"/>
            </a:endParaRPr>
          </a:p>
          <a:p>
            <a:pPr>
              <a:buClr>
                <a:srgbClr val="C00000"/>
              </a:buClr>
              <a:buFont typeface="Wingdings" pitchFamily="2" charset="2"/>
              <a:buChar char="n"/>
            </a:pPr>
            <a:r>
              <a:rPr lang="zh-CN" altLang="en-US" sz="2400" b="1" dirty="0" smtClean="0">
                <a:solidFill>
                  <a:srgbClr val="000000"/>
                </a:solidFill>
                <a:latin typeface="宋体" pitchFamily="2" charset="-122"/>
              </a:rPr>
              <a:t>除确认帧外，接收方可以发送否认帧，告诉发送方重新发送一个损坏的帧</a:t>
            </a:r>
            <a:endParaRPr lang="en-US" altLang="zh-CN" sz="2400" b="1" dirty="0" smtClean="0">
              <a:solidFill>
                <a:srgbClr val="000000"/>
              </a:solidFill>
              <a:latin typeface="宋体" pitchFamily="2" charset="-122"/>
            </a:endParaRPr>
          </a:p>
          <a:p>
            <a:pPr>
              <a:buClr>
                <a:srgbClr val="C00000"/>
              </a:buClr>
              <a:buFont typeface="Wingdings" pitchFamily="2" charset="2"/>
              <a:buChar char="n"/>
            </a:pPr>
            <a:endParaRPr lang="en-US" altLang="zh-CN" sz="2400" b="1" dirty="0" smtClean="0">
              <a:solidFill>
                <a:srgbClr val="000000"/>
              </a:solidFill>
              <a:latin typeface="宋体" pitchFamily="2" charset="-122"/>
            </a:endParaRPr>
          </a:p>
          <a:p>
            <a:pPr>
              <a:buClr>
                <a:srgbClr val="C00000"/>
              </a:buClr>
              <a:buFont typeface="Wingdings" pitchFamily="2" charset="2"/>
              <a:buChar char="n"/>
            </a:pPr>
            <a:r>
              <a:rPr lang="zh-CN" altLang="en-US" sz="2400" b="1" dirty="0" smtClean="0">
                <a:solidFill>
                  <a:srgbClr val="000000"/>
                </a:solidFill>
                <a:latin typeface="宋体" pitchFamily="2" charset="-122"/>
              </a:rPr>
              <a:t>定时器，判断</a:t>
            </a:r>
            <a:r>
              <a:rPr lang="zh-CN" altLang="en-US" sz="2400" b="1" dirty="0" smtClean="0">
                <a:solidFill>
                  <a:srgbClr val="000000"/>
                </a:solidFill>
                <a:latin typeface="楷体_GB2312" pitchFamily="49" charset="-122"/>
              </a:rPr>
              <a:t>数据</a:t>
            </a:r>
            <a:r>
              <a:rPr lang="zh-CN" altLang="en-US" sz="2400" b="1" dirty="0" smtClean="0">
                <a:solidFill>
                  <a:srgbClr val="000000"/>
                </a:solidFill>
                <a:latin typeface="宋体" pitchFamily="2" charset="-122"/>
              </a:rPr>
              <a:t>帧</a:t>
            </a:r>
            <a:r>
              <a:rPr lang="zh-CN" altLang="en-US" sz="2400" b="1" dirty="0" smtClean="0">
                <a:solidFill>
                  <a:srgbClr val="000000"/>
                </a:solidFill>
                <a:latin typeface="楷体_GB2312" pitchFamily="49" charset="-122"/>
              </a:rPr>
              <a:t>在传输中丢失</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normAutofit/>
          </a:bodyPr>
          <a:lstStyle/>
          <a:p>
            <a:r>
              <a:rPr lang="en-US" altLang="zh-CN" sz="3200" b="1" dirty="0" smtClean="0">
                <a:solidFill>
                  <a:srgbClr val="C00000"/>
                </a:solidFill>
                <a:ea typeface="黑体" pitchFamily="2" charset="-122"/>
              </a:rPr>
              <a:t>4.2.2  </a:t>
            </a:r>
            <a:r>
              <a:rPr lang="zh-CN" altLang="en-US" sz="3200" b="1" dirty="0" smtClean="0">
                <a:solidFill>
                  <a:srgbClr val="C00000"/>
                </a:solidFill>
                <a:ea typeface="黑体" pitchFamily="2" charset="-122"/>
              </a:rPr>
              <a:t>滑动窗口协议</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1746">
                                            <p:txEl>
                                              <p:pRg st="2" end="2"/>
                                            </p:txEl>
                                          </p:spTgt>
                                        </p:tgtEl>
                                        <p:attrNameLst>
                                          <p:attrName>style.visibility</p:attrName>
                                        </p:attrNameLst>
                                      </p:cBhvr>
                                      <p:to>
                                        <p:strVal val="visible"/>
                                      </p:to>
                                    </p:set>
                                    <p:anim calcmode="lin" valueType="num">
                                      <p:cBhvr additive="base">
                                        <p:cTn id="7" dur="500" fill="hold"/>
                                        <p:tgtEl>
                                          <p:spTgt spid="3174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6">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746">
                                            <p:txEl>
                                              <p:pRg st="4" end="4"/>
                                            </p:txEl>
                                          </p:spTgt>
                                        </p:tgtEl>
                                        <p:attrNameLst>
                                          <p:attrName>style.visibility</p:attrName>
                                        </p:attrNameLst>
                                      </p:cBhvr>
                                      <p:to>
                                        <p:strVal val="visible"/>
                                      </p:to>
                                    </p:set>
                                    <p:anim calcmode="lin" valueType="num">
                                      <p:cBhvr additive="base">
                                        <p:cTn id="11" dur="500" fill="hold"/>
                                        <p:tgtEl>
                                          <p:spTgt spid="31746">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746">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1746">
                                            <p:txEl>
                                              <p:pRg st="6" end="6"/>
                                            </p:txEl>
                                          </p:spTgt>
                                        </p:tgtEl>
                                        <p:attrNameLst>
                                          <p:attrName>style.visibility</p:attrName>
                                        </p:attrNameLst>
                                      </p:cBhvr>
                                      <p:to>
                                        <p:strVal val="visible"/>
                                      </p:to>
                                    </p:set>
                                    <p:anim calcmode="lin" valueType="num">
                                      <p:cBhvr additive="base">
                                        <p:cTn id="15" dur="500" fill="hold"/>
                                        <p:tgtEl>
                                          <p:spTgt spid="31746">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174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Rot="1" noChangeArrowheads="1"/>
          </p:cNvSpPr>
          <p:nvPr>
            <p:ph type="body" idx="1"/>
          </p:nvPr>
        </p:nvSpPr>
        <p:spPr>
          <a:xfrm>
            <a:off x="323850" y="1484313"/>
            <a:ext cx="8540750" cy="4194175"/>
          </a:xfrm>
        </p:spPr>
        <p:txBody>
          <a:bodyPr>
            <a:normAutofit lnSpcReduction="10000"/>
          </a:bodyPr>
          <a:lstStyle/>
          <a:p>
            <a:pPr eaLnBrk="1" hangingPunct="1">
              <a:buFont typeface="Wingdings" pitchFamily="2" charset="2"/>
              <a:buNone/>
            </a:pPr>
            <a:r>
              <a:rPr lang="en-US" altLang="zh-CN" sz="2800" b="1" dirty="0" smtClean="0">
                <a:solidFill>
                  <a:srgbClr val="C00000"/>
                </a:solidFill>
                <a:latin typeface="宋体" pitchFamily="2" charset="-122"/>
              </a:rPr>
              <a:t>③</a:t>
            </a:r>
            <a:r>
              <a:rPr lang="zh-CN" altLang="en-US" sz="2800" b="1" dirty="0" smtClean="0">
                <a:solidFill>
                  <a:srgbClr val="C00000"/>
                </a:solidFill>
                <a:latin typeface="宋体" pitchFamily="2" charset="-122"/>
              </a:rPr>
              <a:t>回退</a:t>
            </a:r>
            <a:r>
              <a:rPr lang="en-US" altLang="zh-CN" sz="2800" b="1" dirty="0" smtClean="0">
                <a:solidFill>
                  <a:srgbClr val="C00000"/>
                </a:solidFill>
                <a:latin typeface="宋体" pitchFamily="2" charset="-122"/>
              </a:rPr>
              <a:t>n</a:t>
            </a:r>
            <a:r>
              <a:rPr lang="zh-CN" altLang="en-US" sz="2800" b="1" dirty="0" smtClean="0">
                <a:solidFill>
                  <a:srgbClr val="C00000"/>
                </a:solidFill>
                <a:latin typeface="宋体" pitchFamily="2" charset="-122"/>
              </a:rPr>
              <a:t>自动重复请求</a:t>
            </a:r>
            <a:endParaRPr lang="en-US" altLang="zh-CN" sz="2800" b="1" dirty="0" smtClean="0">
              <a:solidFill>
                <a:srgbClr val="C00000"/>
              </a:solidFill>
              <a:latin typeface="宋体" pitchFamily="2" charset="-122"/>
            </a:endParaRPr>
          </a:p>
          <a:p>
            <a:pPr eaLnBrk="1" hangingPunct="1">
              <a:buFont typeface="Wingdings" pitchFamily="2" charset="2"/>
              <a:buNone/>
            </a:pPr>
            <a:endParaRPr lang="zh-CN" altLang="en-US" sz="2800" b="1" dirty="0" smtClean="0">
              <a:solidFill>
                <a:srgbClr val="C00000"/>
              </a:solidFill>
              <a:latin typeface="宋体" pitchFamily="2" charset="-122"/>
            </a:endParaRPr>
          </a:p>
          <a:p>
            <a:pPr lvl="1">
              <a:buClr>
                <a:srgbClr val="C00000"/>
              </a:buClr>
              <a:buFont typeface="Wingdings" pitchFamily="2" charset="2"/>
              <a:buChar char="n"/>
            </a:pPr>
            <a:r>
              <a:rPr lang="zh-CN" altLang="en-US" sz="2400" b="1" dirty="0" smtClean="0">
                <a:solidFill>
                  <a:srgbClr val="000000"/>
                </a:solidFill>
              </a:rPr>
              <a:t>在滑动窗口的回退 </a:t>
            </a:r>
            <a:r>
              <a:rPr lang="en-US" altLang="zh-CN" sz="2400" b="1" dirty="0" smtClean="0">
                <a:solidFill>
                  <a:srgbClr val="000000"/>
                </a:solidFill>
              </a:rPr>
              <a:t>n </a:t>
            </a:r>
            <a:r>
              <a:rPr lang="zh-CN" altLang="en-US" sz="2400" b="1" dirty="0" smtClean="0">
                <a:solidFill>
                  <a:srgbClr val="000000"/>
                </a:solidFill>
              </a:rPr>
              <a:t>自动重复请求中，如果一帧丢失或损坏了，从最近一次得到应答的数据帧开始，未被应答的所有帧都进行重传。</a:t>
            </a:r>
            <a:endParaRPr lang="en-US" altLang="zh-CN" sz="2400" b="1" dirty="0" smtClean="0">
              <a:solidFill>
                <a:srgbClr val="000000"/>
              </a:solidFill>
            </a:endParaRPr>
          </a:p>
          <a:p>
            <a:pPr lvl="1">
              <a:buClr>
                <a:srgbClr val="C00000"/>
              </a:buClr>
              <a:buFont typeface="Wingdings" pitchFamily="2" charset="2"/>
              <a:buChar char="n"/>
            </a:pPr>
            <a:endParaRPr lang="en-US" altLang="zh-CN" sz="2400" b="1" dirty="0" smtClean="0">
              <a:solidFill>
                <a:srgbClr val="000000"/>
              </a:solidFill>
            </a:endParaRPr>
          </a:p>
          <a:p>
            <a:pPr lvl="1">
              <a:buClr>
                <a:srgbClr val="C00000"/>
              </a:buClr>
              <a:buFont typeface="Wingdings" pitchFamily="2" charset="2"/>
              <a:buChar char="n"/>
            </a:pPr>
            <a:r>
              <a:rPr lang="zh-CN" altLang="en-US" sz="2400" b="1" dirty="0" smtClean="0">
                <a:solidFill>
                  <a:srgbClr val="000000"/>
                </a:solidFill>
              </a:rPr>
              <a:t>差错情况有三种：</a:t>
            </a:r>
            <a:endParaRPr lang="en-US" altLang="zh-CN" sz="2400" b="1" dirty="0" smtClean="0">
              <a:solidFill>
                <a:srgbClr val="000000"/>
              </a:solidFill>
            </a:endParaRPr>
          </a:p>
          <a:p>
            <a:pPr lvl="2">
              <a:buClr>
                <a:srgbClr val="C00000"/>
              </a:buClr>
              <a:buNone/>
            </a:pPr>
            <a:r>
              <a:rPr lang="en-US" altLang="zh-CN" b="1" dirty="0" smtClean="0">
                <a:solidFill>
                  <a:srgbClr val="000000"/>
                </a:solidFill>
              </a:rPr>
              <a:t>(1)</a:t>
            </a:r>
            <a:r>
              <a:rPr lang="zh-CN" altLang="en-US" b="1" dirty="0" smtClean="0">
                <a:solidFill>
                  <a:srgbClr val="000000"/>
                </a:solidFill>
              </a:rPr>
              <a:t>帧破坏</a:t>
            </a:r>
            <a:endParaRPr lang="en-US" altLang="zh-CN" b="1" dirty="0" smtClean="0">
              <a:solidFill>
                <a:srgbClr val="000000"/>
              </a:solidFill>
            </a:endParaRPr>
          </a:p>
          <a:p>
            <a:pPr lvl="2">
              <a:buClr>
                <a:srgbClr val="C00000"/>
              </a:buClr>
              <a:buNone/>
            </a:pPr>
            <a:r>
              <a:rPr lang="en-US" altLang="zh-CN" b="1" dirty="0" smtClean="0">
                <a:solidFill>
                  <a:srgbClr val="000000"/>
                </a:solidFill>
              </a:rPr>
              <a:t>(2)</a:t>
            </a:r>
            <a:r>
              <a:rPr lang="zh-CN" altLang="en-US" b="1" dirty="0" smtClean="0">
                <a:solidFill>
                  <a:srgbClr val="000000"/>
                </a:solidFill>
              </a:rPr>
              <a:t>数据帧丢失</a:t>
            </a:r>
            <a:endParaRPr lang="en-US" altLang="zh-CN" b="1" dirty="0" smtClean="0">
              <a:solidFill>
                <a:srgbClr val="000000"/>
              </a:solidFill>
            </a:endParaRPr>
          </a:p>
          <a:p>
            <a:pPr lvl="2">
              <a:buClr>
                <a:srgbClr val="C00000"/>
              </a:buClr>
              <a:buNone/>
            </a:pPr>
            <a:r>
              <a:rPr lang="en-US" altLang="zh-CN" b="1" dirty="0" smtClean="0">
                <a:solidFill>
                  <a:srgbClr val="000000"/>
                </a:solidFill>
              </a:rPr>
              <a:t>(3)</a:t>
            </a:r>
            <a:r>
              <a:rPr lang="zh-CN" altLang="en-US" b="1" dirty="0" smtClean="0">
                <a:solidFill>
                  <a:srgbClr val="000000"/>
                </a:solidFill>
              </a:rPr>
              <a:t>确认帧</a:t>
            </a:r>
            <a:r>
              <a:rPr lang="zh-CN" altLang="en-US" b="1" smtClean="0">
                <a:solidFill>
                  <a:srgbClr val="000000"/>
                </a:solidFill>
              </a:rPr>
              <a:t>丢失</a:t>
            </a:r>
            <a:r>
              <a:rPr lang="zh-CN" altLang="en-US" smtClean="0">
                <a:solidFill>
                  <a:srgbClr val="000000"/>
                </a:solidFill>
              </a:rPr>
              <a:t> </a:t>
            </a:r>
            <a:endParaRPr lang="zh-CN" altLang="en-US" dirty="0" smtClean="0">
              <a:solidFill>
                <a:srgbClr val="000000"/>
              </a:solidFill>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normAutofit/>
          </a:bodyPr>
          <a:lstStyle/>
          <a:p>
            <a:r>
              <a:rPr lang="en-US" altLang="zh-CN" sz="3200" b="1" dirty="0" smtClean="0">
                <a:solidFill>
                  <a:srgbClr val="C00000"/>
                </a:solidFill>
                <a:ea typeface="黑体" pitchFamily="2" charset="-122"/>
              </a:rPr>
              <a:t>4.2.2  </a:t>
            </a:r>
            <a:r>
              <a:rPr lang="zh-CN" altLang="en-US" sz="3200" b="1" dirty="0" smtClean="0">
                <a:solidFill>
                  <a:srgbClr val="C00000"/>
                </a:solidFill>
                <a:ea typeface="黑体" pitchFamily="2" charset="-122"/>
              </a:rPr>
              <a:t>滑动窗口协议</a:t>
            </a:r>
          </a:p>
        </p:txBody>
      </p:sp>
    </p:spTree>
  </p:cSld>
  <p:clrMapOvr>
    <a:masterClrMapping/>
  </p:clrMapOvr>
  <p:transition>
    <p:pull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cstate="print"/>
          <a:srcRect/>
          <a:stretch>
            <a:fillRect/>
          </a:stretch>
        </p:blipFill>
        <p:spPr bwMode="auto">
          <a:xfrm>
            <a:off x="1331640" y="620688"/>
            <a:ext cx="7632700" cy="5641975"/>
          </a:xfrm>
          <a:prstGeom prst="rect">
            <a:avLst/>
          </a:prstGeom>
          <a:noFill/>
          <a:ln w="9525">
            <a:noFill/>
            <a:miter lim="800000"/>
            <a:headEnd/>
            <a:tailEnd/>
          </a:ln>
        </p:spPr>
      </p:pic>
      <p:sp>
        <p:nvSpPr>
          <p:cNvPr id="33795" name="Text Box 4"/>
          <p:cNvSpPr txBox="1">
            <a:spLocks noChangeArrowheads="1"/>
          </p:cNvSpPr>
          <p:nvPr/>
        </p:nvSpPr>
        <p:spPr bwMode="auto">
          <a:xfrm>
            <a:off x="467544" y="1988840"/>
            <a:ext cx="575543" cy="2492990"/>
          </a:xfrm>
          <a:prstGeom prst="rect">
            <a:avLst/>
          </a:prstGeom>
          <a:noFill/>
          <a:ln w="9525">
            <a:noFill/>
            <a:miter lim="800000"/>
            <a:headEnd/>
            <a:tailEnd/>
          </a:ln>
        </p:spPr>
        <p:txBody>
          <a:bodyPr wrap="square">
            <a:spAutoFit/>
          </a:bodyPr>
          <a:lstStyle/>
          <a:p>
            <a:pPr>
              <a:spcBef>
                <a:spcPct val="50000"/>
              </a:spcBef>
            </a:pPr>
            <a:r>
              <a:rPr kumimoji="1" lang="en-US" altLang="en-US" sz="3200" b="1" dirty="0">
                <a:solidFill>
                  <a:srgbClr val="000000"/>
                </a:solidFill>
                <a:latin typeface="Times New Roman" pitchFamily="18" charset="0"/>
              </a:rPr>
              <a:t>⑴</a:t>
            </a:r>
            <a:r>
              <a:rPr kumimoji="1" lang="zh-CN" altLang="en-US" sz="3200" b="1" dirty="0">
                <a:solidFill>
                  <a:srgbClr val="000000"/>
                </a:solidFill>
                <a:latin typeface="楷体_GB2312" pitchFamily="49" charset="-122"/>
              </a:rPr>
              <a:t>帧破坏</a:t>
            </a:r>
            <a:r>
              <a:rPr kumimoji="1" lang="zh-CN" altLang="en-US" sz="2800" b="1" dirty="0">
                <a:latin typeface="楷体_GB2312" pitchFamily="49" charset="-122"/>
                <a:ea typeface="楷体_GB2312" pitchFamily="49" charset="-122"/>
              </a:rPr>
              <a:t> </a:t>
            </a:r>
          </a:p>
        </p:txBody>
      </p:sp>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3794"/>
                                        </p:tgtEl>
                                        <p:attrNameLst>
                                          <p:attrName>style.visibility</p:attrName>
                                        </p:attrNameLst>
                                      </p:cBhvr>
                                      <p:to>
                                        <p:strVal val="visible"/>
                                      </p:to>
                                    </p:set>
                                    <p:anim calcmode="lin" valueType="num">
                                      <p:cBhvr additive="base">
                                        <p:cTn id="7" dur="500" fill="hold"/>
                                        <p:tgtEl>
                                          <p:spTgt spid="33794"/>
                                        </p:tgtEl>
                                        <p:attrNameLst>
                                          <p:attrName>ppt_x</p:attrName>
                                        </p:attrNameLst>
                                      </p:cBhvr>
                                      <p:tavLst>
                                        <p:tav tm="0">
                                          <p:val>
                                            <p:strVal val="1+#ppt_w/2"/>
                                          </p:val>
                                        </p:tav>
                                        <p:tav tm="100000">
                                          <p:val>
                                            <p:strVal val="#ppt_x"/>
                                          </p:val>
                                        </p:tav>
                                      </p:tavLst>
                                    </p:anim>
                                    <p:anim calcmode="lin" valueType="num">
                                      <p:cBhvr additive="base">
                                        <p:cTn id="8" dur="500" fill="hold"/>
                                        <p:tgtEl>
                                          <p:spTgt spid="337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251520" y="1988840"/>
            <a:ext cx="720080" cy="3046988"/>
          </a:xfrm>
          <a:prstGeom prst="rect">
            <a:avLst/>
          </a:prstGeom>
          <a:noFill/>
          <a:ln w="9525">
            <a:noFill/>
            <a:miter lim="800000"/>
            <a:headEnd/>
            <a:tailEnd/>
          </a:ln>
        </p:spPr>
        <p:txBody>
          <a:bodyPr wrap="square">
            <a:spAutoFit/>
          </a:bodyPr>
          <a:lstStyle/>
          <a:p>
            <a:pPr>
              <a:spcBef>
                <a:spcPct val="50000"/>
              </a:spcBef>
            </a:pPr>
            <a:r>
              <a:rPr kumimoji="1" lang="en-US" altLang="zh-CN" sz="3200" b="1" dirty="0">
                <a:solidFill>
                  <a:srgbClr val="000000"/>
                </a:solidFill>
                <a:latin typeface="Times New Roman" pitchFamily="18" charset="0"/>
              </a:rPr>
              <a:t>⑵</a:t>
            </a:r>
            <a:r>
              <a:rPr kumimoji="1" lang="zh-CN" altLang="en-US" sz="3200" b="1" dirty="0">
                <a:solidFill>
                  <a:srgbClr val="000000"/>
                </a:solidFill>
                <a:latin typeface="宋体" pitchFamily="2" charset="-122"/>
              </a:rPr>
              <a:t>数据帧丢失</a:t>
            </a:r>
            <a:r>
              <a:rPr kumimoji="1" lang="zh-CN" altLang="en-US" sz="2400" dirty="0">
                <a:latin typeface="Times New Roman" pitchFamily="18" charset="0"/>
              </a:rPr>
              <a:t> </a:t>
            </a:r>
          </a:p>
        </p:txBody>
      </p:sp>
      <p:pic>
        <p:nvPicPr>
          <p:cNvPr id="34819" name="Picture 4"/>
          <p:cNvPicPr>
            <a:picLocks noChangeAspect="1" noChangeArrowheads="1"/>
          </p:cNvPicPr>
          <p:nvPr/>
        </p:nvPicPr>
        <p:blipFill>
          <a:blip r:embed="rId2" cstate="print"/>
          <a:srcRect/>
          <a:stretch>
            <a:fillRect/>
          </a:stretch>
        </p:blipFill>
        <p:spPr bwMode="auto">
          <a:xfrm>
            <a:off x="1115616" y="836712"/>
            <a:ext cx="7705725" cy="5434012"/>
          </a:xfrm>
          <a:prstGeom prst="rect">
            <a:avLst/>
          </a:prstGeom>
          <a:noFill/>
          <a:ln w="9525">
            <a:noFill/>
            <a:miter lim="800000"/>
            <a:headEnd/>
            <a:tailEnd/>
          </a:ln>
        </p:spPr>
      </p:pic>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4819"/>
                                        </p:tgtEl>
                                        <p:attrNameLst>
                                          <p:attrName>style.visibility</p:attrName>
                                        </p:attrNameLst>
                                      </p:cBhvr>
                                      <p:to>
                                        <p:strVal val="visible"/>
                                      </p:to>
                                    </p:set>
                                    <p:anim calcmode="lin" valueType="num">
                                      <p:cBhvr additive="base">
                                        <p:cTn id="7" dur="500" fill="hold"/>
                                        <p:tgtEl>
                                          <p:spTgt spid="34819"/>
                                        </p:tgtEl>
                                        <p:attrNameLst>
                                          <p:attrName>ppt_x</p:attrName>
                                        </p:attrNameLst>
                                      </p:cBhvr>
                                      <p:tavLst>
                                        <p:tav tm="0">
                                          <p:val>
                                            <p:strVal val="1+#ppt_w/2"/>
                                          </p:val>
                                        </p:tav>
                                        <p:tav tm="100000">
                                          <p:val>
                                            <p:strVal val="#ppt_x"/>
                                          </p:val>
                                        </p:tav>
                                      </p:tavLst>
                                    </p:anim>
                                    <p:anim calcmode="lin" valueType="num">
                                      <p:cBhvr additive="base">
                                        <p:cTn id="8" dur="500" fill="hold"/>
                                        <p:tgtEl>
                                          <p:spTgt spid="348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95536" y="1700808"/>
            <a:ext cx="576436" cy="3539430"/>
          </a:xfrm>
          <a:prstGeom prst="rect">
            <a:avLst/>
          </a:prstGeom>
          <a:noFill/>
          <a:ln w="9525">
            <a:noFill/>
            <a:miter lim="800000"/>
            <a:headEnd/>
            <a:tailEnd/>
          </a:ln>
        </p:spPr>
        <p:txBody>
          <a:bodyPr wrap="square">
            <a:spAutoFit/>
          </a:bodyPr>
          <a:lstStyle/>
          <a:p>
            <a:pPr>
              <a:spcBef>
                <a:spcPct val="50000"/>
              </a:spcBef>
            </a:pPr>
            <a:r>
              <a:rPr kumimoji="1" lang="en-US" altLang="zh-CN" sz="3200" b="1" dirty="0">
                <a:solidFill>
                  <a:srgbClr val="000000"/>
                </a:solidFill>
                <a:latin typeface="Times New Roman" pitchFamily="18" charset="0"/>
              </a:rPr>
              <a:t>⑶</a:t>
            </a:r>
            <a:r>
              <a:rPr kumimoji="1" lang="zh-CN" altLang="en-US" sz="3200" b="1" dirty="0">
                <a:solidFill>
                  <a:srgbClr val="000000"/>
                </a:solidFill>
                <a:latin typeface="Times New Roman" pitchFamily="18" charset="0"/>
              </a:rPr>
              <a:t>确认</a:t>
            </a:r>
            <a:r>
              <a:rPr kumimoji="1" lang="zh-CN" altLang="en-US" sz="3200" b="1" dirty="0">
                <a:solidFill>
                  <a:srgbClr val="000000"/>
                </a:solidFill>
                <a:latin typeface="宋体" pitchFamily="2" charset="-122"/>
              </a:rPr>
              <a:t>帧丢失</a:t>
            </a:r>
            <a:r>
              <a:rPr kumimoji="1" lang="zh-CN" altLang="en-US" sz="3200" dirty="0">
                <a:latin typeface="宋体" pitchFamily="2" charset="-122"/>
              </a:rPr>
              <a:t> </a:t>
            </a:r>
          </a:p>
        </p:txBody>
      </p:sp>
      <p:pic>
        <p:nvPicPr>
          <p:cNvPr id="35843" name="Picture 4"/>
          <p:cNvPicPr>
            <a:picLocks noChangeAspect="1" noChangeArrowheads="1"/>
          </p:cNvPicPr>
          <p:nvPr/>
        </p:nvPicPr>
        <p:blipFill>
          <a:blip r:embed="rId2" cstate="print"/>
          <a:srcRect/>
          <a:stretch>
            <a:fillRect/>
          </a:stretch>
        </p:blipFill>
        <p:spPr bwMode="auto">
          <a:xfrm>
            <a:off x="1043608" y="764704"/>
            <a:ext cx="7416180" cy="5668863"/>
          </a:xfrm>
          <a:prstGeom prst="rect">
            <a:avLst/>
          </a:prstGeom>
          <a:noFill/>
          <a:ln w="9525">
            <a:noFill/>
            <a:miter lim="800000"/>
            <a:headEnd/>
            <a:tailEnd/>
          </a:ln>
        </p:spPr>
      </p:pic>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5843"/>
                                        </p:tgtEl>
                                        <p:attrNameLst>
                                          <p:attrName>style.visibility</p:attrName>
                                        </p:attrNameLst>
                                      </p:cBhvr>
                                      <p:to>
                                        <p:strVal val="visible"/>
                                      </p:to>
                                    </p:set>
                                    <p:anim calcmode="lin" valueType="num">
                                      <p:cBhvr additive="base">
                                        <p:cTn id="7" dur="500" fill="hold"/>
                                        <p:tgtEl>
                                          <p:spTgt spid="35843"/>
                                        </p:tgtEl>
                                        <p:attrNameLst>
                                          <p:attrName>ppt_x</p:attrName>
                                        </p:attrNameLst>
                                      </p:cBhvr>
                                      <p:tavLst>
                                        <p:tav tm="0">
                                          <p:val>
                                            <p:strVal val="1+#ppt_w/2"/>
                                          </p:val>
                                        </p:tav>
                                        <p:tav tm="100000">
                                          <p:val>
                                            <p:strVal val="#ppt_x"/>
                                          </p:val>
                                        </p:tav>
                                      </p:tavLst>
                                    </p:anim>
                                    <p:anim calcmode="lin" valueType="num">
                                      <p:cBhvr additive="base">
                                        <p:cTn id="8" dur="500" fill="hold"/>
                                        <p:tgtEl>
                                          <p:spTgt spid="358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Rot="1" noChangeArrowheads="1"/>
          </p:cNvSpPr>
          <p:nvPr>
            <p:ph type="body" idx="1"/>
          </p:nvPr>
        </p:nvSpPr>
        <p:spPr>
          <a:xfrm>
            <a:off x="899592" y="2132857"/>
            <a:ext cx="7211144" cy="3240360"/>
          </a:xfrm>
        </p:spPr>
        <p:txBody>
          <a:bodyPr/>
          <a:lstStyle/>
          <a:p>
            <a:pPr eaLnBrk="1" hangingPunct="1">
              <a:buNone/>
            </a:pPr>
            <a:r>
              <a:rPr lang="en-US" altLang="zh-CN" sz="2800" b="1" dirty="0" smtClean="0">
                <a:solidFill>
                  <a:srgbClr val="000000"/>
                </a:solidFill>
              </a:rPr>
              <a:t>⑷</a:t>
            </a:r>
            <a:r>
              <a:rPr lang="zh-CN" altLang="en-US" sz="2800" b="1" dirty="0" smtClean="0">
                <a:solidFill>
                  <a:srgbClr val="000000"/>
                </a:solidFill>
              </a:rPr>
              <a:t>窗口的大小与编号范围的关系</a:t>
            </a:r>
          </a:p>
          <a:p>
            <a:pPr eaLnBrk="1" hangingPunct="1">
              <a:buNone/>
            </a:pPr>
            <a:endParaRPr lang="en-US" altLang="zh-CN" sz="2800" b="1" dirty="0" smtClean="0">
              <a:solidFill>
                <a:srgbClr val="000000"/>
              </a:solidFill>
            </a:endParaRPr>
          </a:p>
          <a:p>
            <a:pPr lvl="1">
              <a:buClr>
                <a:srgbClr val="C00000"/>
              </a:buClr>
              <a:buFont typeface="Wingdings" pitchFamily="2" charset="2"/>
              <a:buChar char="n"/>
            </a:pPr>
            <a:r>
              <a:rPr lang="zh-CN" altLang="en-US" b="1" dirty="0" smtClean="0">
                <a:solidFill>
                  <a:srgbClr val="000000"/>
                </a:solidFill>
              </a:rPr>
              <a:t>在回退</a:t>
            </a:r>
            <a:r>
              <a:rPr lang="en-US" altLang="zh-CN" b="1" dirty="0" smtClean="0">
                <a:solidFill>
                  <a:srgbClr val="000000"/>
                </a:solidFill>
              </a:rPr>
              <a:t>N</a:t>
            </a:r>
            <a:r>
              <a:rPr lang="zh-CN" altLang="en-US" b="1" dirty="0" smtClean="0">
                <a:solidFill>
                  <a:srgbClr val="000000"/>
                </a:solidFill>
              </a:rPr>
              <a:t>协议中，如果帧的编号范围是</a:t>
            </a:r>
            <a:r>
              <a:rPr lang="en-US" altLang="zh-CN" b="1" dirty="0" smtClean="0">
                <a:solidFill>
                  <a:srgbClr val="000000"/>
                </a:solidFill>
              </a:rPr>
              <a:t>0</a:t>
            </a:r>
            <a:r>
              <a:rPr lang="zh-CN" altLang="en-US" b="1" dirty="0" smtClean="0">
                <a:solidFill>
                  <a:srgbClr val="000000"/>
                </a:solidFill>
              </a:rPr>
              <a:t>～</a:t>
            </a:r>
            <a:r>
              <a:rPr lang="en-US" altLang="zh-CN" b="1" dirty="0" smtClean="0">
                <a:solidFill>
                  <a:srgbClr val="000000"/>
                </a:solidFill>
              </a:rPr>
              <a:t>n-1</a:t>
            </a:r>
            <a:r>
              <a:rPr lang="zh-CN" altLang="en-US" b="1" dirty="0" smtClean="0">
                <a:solidFill>
                  <a:srgbClr val="000000"/>
                </a:solidFill>
              </a:rPr>
              <a:t>，则窗口的尺寸为</a:t>
            </a:r>
            <a:r>
              <a:rPr lang="en-US" altLang="zh-CN" b="1" dirty="0" smtClean="0">
                <a:solidFill>
                  <a:srgbClr val="000000"/>
                </a:solidFill>
              </a:rPr>
              <a:t>n-1</a:t>
            </a:r>
          </a:p>
          <a:p>
            <a:pPr eaLnBrk="1" hangingPunct="1"/>
            <a:endParaRPr lang="en-US" altLang="zh-CN" b="1" dirty="0" smtClean="0">
              <a:solidFill>
                <a:srgbClr val="000000"/>
              </a:solidFill>
            </a:endParaRPr>
          </a:p>
          <a:p>
            <a:pPr eaLnBrk="1" hangingPunct="1"/>
            <a:endParaRPr lang="en-US" altLang="zh-CN" b="1" dirty="0" smtClean="0"/>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normAutofit/>
          </a:bodyPr>
          <a:lstStyle/>
          <a:p>
            <a:r>
              <a:rPr lang="en-US" altLang="zh-CN" sz="3200" b="1" dirty="0" smtClean="0">
                <a:solidFill>
                  <a:srgbClr val="C00000"/>
                </a:solidFill>
                <a:ea typeface="黑体" pitchFamily="2" charset="-122"/>
              </a:rPr>
              <a:t>4.2.2  </a:t>
            </a:r>
            <a:r>
              <a:rPr lang="zh-CN" altLang="en-US" sz="3200" b="1" dirty="0" smtClean="0">
                <a:solidFill>
                  <a:srgbClr val="C00000"/>
                </a:solidFill>
                <a:ea typeface="黑体" pitchFamily="2" charset="-122"/>
              </a:rPr>
              <a:t>滑动窗口协议</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animEffect transition="in" filter="box(in)">
                                      <p:cBhvr>
                                        <p:cTn id="7" dur="500"/>
                                        <p:tgtEl>
                                          <p:spTgt spid="36866">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6866">
                                            <p:txEl>
                                              <p:pRg st="2" end="2"/>
                                            </p:txEl>
                                          </p:spTgt>
                                        </p:tgtEl>
                                        <p:attrNameLst>
                                          <p:attrName>style.visibility</p:attrName>
                                        </p:attrNameLst>
                                      </p:cBhvr>
                                      <p:to>
                                        <p:strVal val="visible"/>
                                      </p:to>
                                    </p:set>
                                    <p:animEffect transition="in" filter="box(in)">
                                      <p:cBhvr>
                                        <p:cTn id="10" dur="500"/>
                                        <p:tgtEl>
                                          <p:spTgt spid="3686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4"/>
          <p:cNvPicPr>
            <a:picLocks noGrp="1" noChangeAspect="1" noChangeArrowheads="1"/>
          </p:cNvPicPr>
          <p:nvPr>
            <p:ph type="body" idx="1"/>
          </p:nvPr>
        </p:nvPicPr>
        <p:blipFill>
          <a:blip r:embed="rId2" cstate="print"/>
          <a:srcRect/>
          <a:stretch>
            <a:fillRect/>
          </a:stretch>
        </p:blipFill>
        <p:spPr>
          <a:xfrm>
            <a:off x="179388" y="1484313"/>
            <a:ext cx="8820150" cy="4741862"/>
          </a:xfrm>
          <a:noFill/>
        </p:spPr>
      </p:pic>
      <p:sp>
        <p:nvSpPr>
          <p:cNvPr id="37891" name="Rectangle 5"/>
          <p:cNvSpPr>
            <a:spLocks noChangeArrowheads="1"/>
          </p:cNvSpPr>
          <p:nvPr/>
        </p:nvSpPr>
        <p:spPr bwMode="auto">
          <a:xfrm>
            <a:off x="755576" y="836712"/>
            <a:ext cx="7345363" cy="461665"/>
          </a:xfrm>
          <a:prstGeom prst="rect">
            <a:avLst/>
          </a:prstGeom>
          <a:noFill/>
          <a:ln w="9525">
            <a:noFill/>
            <a:miter lim="800000"/>
            <a:headEnd/>
            <a:tailEnd/>
          </a:ln>
        </p:spPr>
        <p:txBody>
          <a:bodyPr>
            <a:spAutoFit/>
          </a:bodyPr>
          <a:lstStyle/>
          <a:p>
            <a:pPr algn="ctr"/>
            <a:r>
              <a:rPr lang="zh-CN" altLang="en-US" sz="2400" b="1" dirty="0">
                <a:solidFill>
                  <a:srgbClr val="C00000"/>
                </a:solidFill>
                <a:latin typeface="宋体" pitchFamily="2" charset="-122"/>
              </a:rPr>
              <a:t>如果窗口尺寸等于</a:t>
            </a:r>
            <a:r>
              <a:rPr lang="en-US" altLang="zh-CN" sz="2400" b="1" dirty="0">
                <a:solidFill>
                  <a:srgbClr val="C00000"/>
                </a:solidFill>
                <a:latin typeface="宋体" pitchFamily="2" charset="-122"/>
              </a:rPr>
              <a:t>n</a:t>
            </a:r>
            <a:r>
              <a:rPr lang="zh-CN" altLang="en-US" sz="2400" b="1" dirty="0">
                <a:solidFill>
                  <a:srgbClr val="C00000"/>
                </a:solidFill>
                <a:latin typeface="宋体" pitchFamily="2" charset="-122"/>
              </a:rPr>
              <a:t>时，协议失败</a:t>
            </a:r>
          </a:p>
        </p:txBody>
      </p:sp>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additive="base">
                                        <p:cTn id="7" dur="500" fill="hold"/>
                                        <p:tgtEl>
                                          <p:spTgt spid="37890"/>
                                        </p:tgtEl>
                                        <p:attrNameLst>
                                          <p:attrName>ppt_x</p:attrName>
                                        </p:attrNameLst>
                                      </p:cBhvr>
                                      <p:tavLst>
                                        <p:tav tm="0">
                                          <p:val>
                                            <p:strVal val="#ppt_x"/>
                                          </p:val>
                                        </p:tav>
                                        <p:tav tm="100000">
                                          <p:val>
                                            <p:strVal val="#ppt_x"/>
                                          </p:val>
                                        </p:tav>
                                      </p:tavLst>
                                    </p:anim>
                                    <p:anim calcmode="lin" valueType="num">
                                      <p:cBhvr additive="base">
                                        <p:cTn id="8" dur="500" fill="hold"/>
                                        <p:tgtEl>
                                          <p:spTgt spid="378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a:xfrm>
            <a:off x="683568" y="620688"/>
            <a:ext cx="7548563" cy="719138"/>
          </a:xfrm>
        </p:spPr>
        <p:txBody>
          <a:bodyPr/>
          <a:lstStyle/>
          <a:p>
            <a:pPr eaLnBrk="1" hangingPunct="1"/>
            <a:r>
              <a:rPr lang="zh-CN" altLang="en-US" sz="2800" b="1" dirty="0" smtClean="0">
                <a:solidFill>
                  <a:srgbClr val="C00000"/>
                </a:solidFill>
                <a:latin typeface="宋体" pitchFamily="2" charset="-122"/>
              </a:rPr>
              <a:t>窗口尺寸等于</a:t>
            </a:r>
            <a:r>
              <a:rPr lang="en-US" altLang="zh-CN" sz="2800" b="1" dirty="0" smtClean="0">
                <a:solidFill>
                  <a:srgbClr val="C00000"/>
                </a:solidFill>
                <a:latin typeface="宋体" pitchFamily="2" charset="-122"/>
              </a:rPr>
              <a:t>n-1</a:t>
            </a:r>
            <a:r>
              <a:rPr lang="zh-CN" altLang="en-US" sz="2800" b="1" dirty="0" smtClean="0">
                <a:solidFill>
                  <a:srgbClr val="C00000"/>
                </a:solidFill>
                <a:latin typeface="宋体" pitchFamily="2" charset="-122"/>
              </a:rPr>
              <a:t>时，协议成功</a:t>
            </a:r>
          </a:p>
        </p:txBody>
      </p:sp>
      <p:pic>
        <p:nvPicPr>
          <p:cNvPr id="38915" name="Picture 4"/>
          <p:cNvPicPr>
            <a:picLocks noGrp="1" noChangeAspect="1" noChangeArrowheads="1"/>
          </p:cNvPicPr>
          <p:nvPr>
            <p:ph type="body" idx="1"/>
          </p:nvPr>
        </p:nvPicPr>
        <p:blipFill>
          <a:blip r:embed="rId2" cstate="print"/>
          <a:srcRect/>
          <a:stretch>
            <a:fillRect/>
          </a:stretch>
        </p:blipFill>
        <p:spPr>
          <a:xfrm>
            <a:off x="395536" y="1556792"/>
            <a:ext cx="8424862" cy="4492625"/>
          </a:xfrm>
          <a:noFill/>
        </p:spPr>
      </p:pic>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8915"/>
                                        </p:tgtEl>
                                        <p:attrNameLst>
                                          <p:attrName>style.visibility</p:attrName>
                                        </p:attrNameLst>
                                      </p:cBhvr>
                                      <p:to>
                                        <p:strVal val="visible"/>
                                      </p:to>
                                    </p:set>
                                    <p:anim calcmode="lin" valueType="num">
                                      <p:cBhvr additive="base">
                                        <p:cTn id="7" dur="500" fill="hold"/>
                                        <p:tgtEl>
                                          <p:spTgt spid="38915"/>
                                        </p:tgtEl>
                                        <p:attrNameLst>
                                          <p:attrName>ppt_x</p:attrName>
                                        </p:attrNameLst>
                                      </p:cBhvr>
                                      <p:tavLst>
                                        <p:tav tm="0">
                                          <p:val>
                                            <p:strVal val="#ppt_x"/>
                                          </p:val>
                                        </p:tav>
                                        <p:tav tm="100000">
                                          <p:val>
                                            <p:strVal val="#ppt_x"/>
                                          </p:val>
                                        </p:tav>
                                      </p:tavLst>
                                    </p:anim>
                                    <p:anim calcmode="lin" valueType="num">
                                      <p:cBhvr additive="base">
                                        <p:cTn id="8" dur="500" fill="hold"/>
                                        <p:tgtEl>
                                          <p:spTgt spid="389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buBlip>
                <a:blip r:embed="rId2"/>
              </a:buBlip>
            </a:pPr>
            <a:r>
              <a:rPr lang="zh-CN" altLang="en-US" sz="2400" b="1" dirty="0" smtClean="0">
                <a:solidFill>
                  <a:srgbClr val="000000"/>
                </a:solidFill>
                <a:latin typeface="楷体_GB2312" pitchFamily="49" charset="-122"/>
                <a:ea typeface="楷体_GB2312" pitchFamily="49" charset="-122"/>
              </a:rPr>
              <a:t>数据链路层提供两个相邻的网络节点之间的可靠通信。</a:t>
            </a:r>
            <a:endParaRPr lang="en-US" altLang="zh-CN" sz="2400" b="1" dirty="0" smtClean="0">
              <a:solidFill>
                <a:srgbClr val="000000"/>
              </a:solidFill>
              <a:latin typeface="楷体_GB2312" pitchFamily="49" charset="-122"/>
              <a:ea typeface="楷体_GB2312" pitchFamily="49" charset="-122"/>
            </a:endParaRPr>
          </a:p>
          <a:p>
            <a:pPr>
              <a:buBlip>
                <a:blip r:embed="rId2"/>
              </a:buBlip>
            </a:pPr>
            <a:r>
              <a:rPr lang="zh-CN" altLang="en-US" sz="2400" b="1" dirty="0" smtClean="0">
                <a:solidFill>
                  <a:srgbClr val="000000"/>
                </a:solidFill>
                <a:latin typeface="楷体_GB2312" pitchFamily="49" charset="-122"/>
                <a:ea typeface="楷体_GB2312" pitchFamily="49" charset="-122"/>
              </a:rPr>
              <a:t>数据链路层将不可靠的</a:t>
            </a:r>
            <a:r>
              <a:rPr lang="zh-CN" altLang="en-US" sz="2400" b="1" dirty="0" smtClean="0">
                <a:solidFill>
                  <a:srgbClr val="C00000"/>
                </a:solidFill>
                <a:latin typeface="楷体_GB2312" pitchFamily="49" charset="-122"/>
                <a:ea typeface="楷体_GB2312" pitchFamily="49" charset="-122"/>
              </a:rPr>
              <a:t>物理链路</a:t>
            </a:r>
            <a:r>
              <a:rPr lang="zh-CN" altLang="en-US" sz="2400" b="1" dirty="0" smtClean="0">
                <a:solidFill>
                  <a:srgbClr val="000000"/>
                </a:solidFill>
                <a:latin typeface="楷体_GB2312" pitchFamily="49" charset="-122"/>
                <a:ea typeface="楷体_GB2312" pitchFamily="49" charset="-122"/>
              </a:rPr>
              <a:t>变为可靠的</a:t>
            </a:r>
            <a:r>
              <a:rPr lang="zh-CN" altLang="en-US" sz="2400" b="1" dirty="0" smtClean="0">
                <a:solidFill>
                  <a:srgbClr val="C00000"/>
                </a:solidFill>
                <a:latin typeface="楷体_GB2312" pitchFamily="49" charset="-122"/>
                <a:ea typeface="楷体_GB2312" pitchFamily="49" charset="-122"/>
              </a:rPr>
              <a:t>数据链路</a:t>
            </a:r>
            <a:r>
              <a:rPr lang="zh-CN" altLang="en-US" sz="2400" b="1" dirty="0" smtClean="0">
                <a:solidFill>
                  <a:srgbClr val="000000"/>
                </a:solidFill>
                <a:latin typeface="楷体_GB2312" pitchFamily="49" charset="-122"/>
                <a:ea typeface="楷体_GB2312" pitchFamily="49" charset="-122"/>
              </a:rPr>
              <a:t>。</a:t>
            </a:r>
            <a:endParaRPr lang="en-US" altLang="zh-CN" sz="2400" b="1" dirty="0" smtClean="0">
              <a:solidFill>
                <a:srgbClr val="000000"/>
              </a:solidFill>
              <a:latin typeface="楷体_GB2312" pitchFamily="49" charset="-122"/>
              <a:ea typeface="楷体_GB2312" pitchFamily="49" charset="-122"/>
            </a:endParaRPr>
          </a:p>
          <a:p>
            <a:pPr>
              <a:buBlip>
                <a:blip r:embed="rId2"/>
              </a:buBlip>
            </a:pPr>
            <a:endParaRPr lang="en-US" altLang="zh-CN" sz="2400" b="1" dirty="0" smtClean="0">
              <a:solidFill>
                <a:srgbClr val="000000"/>
              </a:solidFill>
              <a:latin typeface="楷体_GB2312" pitchFamily="49" charset="-122"/>
              <a:ea typeface="楷体_GB2312" pitchFamily="49" charset="-122"/>
            </a:endParaRPr>
          </a:p>
          <a:p>
            <a:pPr>
              <a:buBlip>
                <a:blip r:embed="rId2"/>
              </a:buBlip>
            </a:pPr>
            <a:r>
              <a:rPr lang="zh-CN" altLang="en-US" sz="2400" b="1" dirty="0" smtClean="0">
                <a:solidFill>
                  <a:srgbClr val="000000"/>
                </a:solidFill>
                <a:latin typeface="楷体_GB2312" pitchFamily="49" charset="-122"/>
                <a:ea typeface="楷体_GB2312" pitchFamily="49" charset="-122"/>
              </a:rPr>
              <a:t>数据链路层的主要工作：</a:t>
            </a:r>
            <a:endParaRPr lang="en-US" altLang="zh-CN" sz="2400" b="1" dirty="0" smtClean="0">
              <a:solidFill>
                <a:srgbClr val="000000"/>
              </a:solidFill>
              <a:latin typeface="楷体_GB2312" pitchFamily="49" charset="-122"/>
              <a:ea typeface="楷体_GB2312" pitchFamily="49" charset="-122"/>
            </a:endParaRPr>
          </a:p>
          <a:p>
            <a:pPr marL="857250" lvl="1" indent="-457200">
              <a:buClr>
                <a:srgbClr val="C00000"/>
              </a:buClr>
              <a:buFont typeface="+mj-ea"/>
              <a:buAutoNum type="circleNumDbPlain"/>
            </a:pPr>
            <a:r>
              <a:rPr lang="zh-CN" altLang="en-US" sz="2000" b="1" dirty="0" smtClean="0">
                <a:solidFill>
                  <a:srgbClr val="000000"/>
                </a:solidFill>
                <a:latin typeface="宋体" pitchFamily="2" charset="-122"/>
              </a:rPr>
              <a:t>线路规程：解决了“现在谁该发送”的问题。</a:t>
            </a:r>
            <a:endParaRPr lang="en-US" altLang="zh-CN" sz="2000" b="1" dirty="0" smtClean="0">
              <a:solidFill>
                <a:srgbClr val="000000"/>
              </a:solidFill>
              <a:latin typeface="宋体" pitchFamily="2" charset="-122"/>
            </a:endParaRPr>
          </a:p>
          <a:p>
            <a:pPr marL="857250" lvl="1" indent="-457200">
              <a:buClr>
                <a:srgbClr val="C00000"/>
              </a:buClr>
              <a:buFont typeface="+mj-ea"/>
              <a:buAutoNum type="circleNumDbPlain"/>
            </a:pPr>
            <a:r>
              <a:rPr lang="zh-CN" altLang="en-US" sz="2000" b="1" dirty="0" smtClean="0">
                <a:solidFill>
                  <a:srgbClr val="000000"/>
                </a:solidFill>
                <a:latin typeface="宋体" pitchFamily="2" charset="-122"/>
              </a:rPr>
              <a:t>差错控制：通常采用“校验</a:t>
            </a:r>
            <a:r>
              <a:rPr lang="en-US" altLang="zh-CN" sz="2000" b="1" dirty="0" smtClean="0">
                <a:solidFill>
                  <a:srgbClr val="000000"/>
                </a:solidFill>
                <a:latin typeface="宋体" pitchFamily="2" charset="-122"/>
              </a:rPr>
              <a:t>-</a:t>
            </a:r>
            <a:r>
              <a:rPr lang="zh-CN" altLang="en-US" sz="2000" b="1" dirty="0" smtClean="0">
                <a:solidFill>
                  <a:srgbClr val="000000"/>
                </a:solidFill>
                <a:latin typeface="宋体" pitchFamily="2" charset="-122"/>
              </a:rPr>
              <a:t>确认</a:t>
            </a:r>
            <a:r>
              <a:rPr lang="en-US" altLang="zh-CN" sz="2000" b="1" dirty="0" smtClean="0">
                <a:solidFill>
                  <a:srgbClr val="000000"/>
                </a:solidFill>
                <a:latin typeface="宋体" pitchFamily="2" charset="-122"/>
              </a:rPr>
              <a:t>-</a:t>
            </a:r>
            <a:r>
              <a:rPr lang="zh-CN" altLang="en-US" sz="2000" b="1" dirty="0" smtClean="0">
                <a:solidFill>
                  <a:srgbClr val="000000"/>
                </a:solidFill>
                <a:latin typeface="宋体" pitchFamily="2" charset="-122"/>
              </a:rPr>
              <a:t>重发”的模式来纠正错误。</a:t>
            </a:r>
            <a:endParaRPr lang="en-US" altLang="zh-CN" sz="2000" b="1" dirty="0" smtClean="0">
              <a:solidFill>
                <a:srgbClr val="000000"/>
              </a:solidFill>
              <a:latin typeface="宋体" pitchFamily="2" charset="-122"/>
            </a:endParaRPr>
          </a:p>
          <a:p>
            <a:pPr marL="857250" lvl="1" indent="-457200">
              <a:buClr>
                <a:srgbClr val="C00000"/>
              </a:buClr>
              <a:buFont typeface="+mj-ea"/>
              <a:buAutoNum type="circleNumDbPlain"/>
            </a:pPr>
            <a:r>
              <a:rPr lang="zh-CN" altLang="en-US" sz="2000" b="1" dirty="0" smtClean="0">
                <a:solidFill>
                  <a:srgbClr val="000000"/>
                </a:solidFill>
                <a:latin typeface="宋体" pitchFamily="2" charset="-122"/>
              </a:rPr>
              <a:t>流量控制：调整在某段时间内可发送的数据量。</a:t>
            </a:r>
            <a:endParaRPr lang="en-US" altLang="zh-CN" sz="2000" b="1" dirty="0" smtClean="0">
              <a:solidFill>
                <a:srgbClr val="000000"/>
              </a:solidFill>
              <a:latin typeface="宋体" pitchFamily="2" charset="-122"/>
            </a:endParaRPr>
          </a:p>
          <a:p>
            <a:pPr marL="857250" lvl="1" indent="-457200">
              <a:buClr>
                <a:srgbClr val="C00000"/>
              </a:buClr>
              <a:buFont typeface="+mj-ea"/>
              <a:buAutoNum type="circleNumDbPlain"/>
            </a:pPr>
            <a:endParaRPr lang="en-US" altLang="zh-CN" sz="2400" b="1" dirty="0" smtClean="0">
              <a:solidFill>
                <a:srgbClr val="000000"/>
              </a:solidFill>
              <a:latin typeface="宋体" pitchFamily="2" charset="-122"/>
            </a:endParaRPr>
          </a:p>
          <a:p>
            <a:pPr>
              <a:buBlip>
                <a:blip r:embed="rId2"/>
              </a:buBlip>
            </a:pPr>
            <a:r>
              <a:rPr lang="zh-CN" altLang="en-US" sz="2400" b="1" dirty="0" smtClean="0">
                <a:solidFill>
                  <a:srgbClr val="000000"/>
                </a:solidFill>
                <a:latin typeface="楷体_GB2312" pitchFamily="49" charset="-122"/>
                <a:ea typeface="楷体_GB2312" pitchFamily="49" charset="-122"/>
              </a:rPr>
              <a:t>数据链路层传输的数据单元是帧</a:t>
            </a:r>
            <a:r>
              <a:rPr lang="en-US" altLang="zh-CN" sz="2400" b="1" dirty="0" smtClean="0">
                <a:solidFill>
                  <a:srgbClr val="000000"/>
                </a:solidFill>
                <a:latin typeface="楷体_GB2312" pitchFamily="49" charset="-122"/>
                <a:ea typeface="楷体_GB2312" pitchFamily="49" charset="-122"/>
              </a:rPr>
              <a:t>(Frame) </a:t>
            </a:r>
            <a:r>
              <a:rPr lang="zh-CN" altLang="en-US" sz="2400" b="1" dirty="0" smtClean="0">
                <a:solidFill>
                  <a:srgbClr val="000000"/>
                </a:solidFill>
                <a:latin typeface="楷体_GB2312" pitchFamily="49" charset="-122"/>
                <a:ea typeface="楷体_GB2312" pitchFamily="49" charset="-122"/>
              </a:rPr>
              <a:t>。</a:t>
            </a:r>
            <a:endParaRPr lang="zh-CN" altLang="en-US" sz="2400" b="1" dirty="0">
              <a:solidFill>
                <a:srgbClr val="000000"/>
              </a:solidFill>
              <a:latin typeface="楷体_GB2312" pitchFamily="49" charset="-122"/>
              <a:ea typeface="楷体_GB2312" pitchFamily="49" charset="-122"/>
            </a:endParaRPr>
          </a:p>
        </p:txBody>
      </p:sp>
      <p:pic>
        <p:nvPicPr>
          <p:cNvPr id="6"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043608" y="620688"/>
            <a:ext cx="7416824"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数据链路层</a:t>
            </a:r>
            <a:r>
              <a:rPr lang="en-US" altLang="zh-CN" sz="3600" b="1" dirty="0" smtClean="0">
                <a:solidFill>
                  <a:srgbClr val="C00000"/>
                </a:solidFill>
                <a:latin typeface="隶书" pitchFamily="49" charset="-122"/>
                <a:ea typeface="隶书" pitchFamily="49" charset="-122"/>
              </a:rPr>
              <a:t>(Data-Link)</a:t>
            </a:r>
            <a:endParaRPr lang="zh-CN" altLang="en-US" sz="3600" b="1" dirty="0" smtClean="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5</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ox(in)">
                                      <p:cBhvr>
                                        <p:cTn id="11" dur="500"/>
                                        <p:tgtEl>
                                          <p:spTgt spid="3">
                                            <p:txEl>
                                              <p:pRg st="1" end="1"/>
                                            </p:txEl>
                                          </p:spTgt>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ox(in)">
                                      <p:cBhvr>
                                        <p:cTn id="15" dur="500"/>
                                        <p:tgtEl>
                                          <p:spTgt spid="3">
                                            <p:txEl>
                                              <p:pRg st="3" end="3"/>
                                            </p:txEl>
                                          </p:spTgt>
                                        </p:tgtEl>
                                      </p:cBhvr>
                                    </p:animEffect>
                                  </p:childTnLst>
                                </p:cTn>
                              </p:par>
                            </p:childTnLst>
                          </p:cTn>
                        </p:par>
                        <p:par>
                          <p:cTn id="16" fill="hold">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500"/>
                                        <p:tgtEl>
                                          <p:spTgt spid="3">
                                            <p:txEl>
                                              <p:pRg st="4" end="4"/>
                                            </p:txEl>
                                          </p:spTgt>
                                        </p:tgtEl>
                                      </p:cBhvr>
                                    </p:animEffect>
                                  </p:childTnLst>
                                </p:cTn>
                              </p:par>
                            </p:childTnLst>
                          </p:cTn>
                        </p:par>
                        <p:par>
                          <p:cTn id="20" fill="hold">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ox(in)">
                                      <p:cBhvr>
                                        <p:cTn id="23" dur="500"/>
                                        <p:tgtEl>
                                          <p:spTgt spid="3">
                                            <p:txEl>
                                              <p:pRg st="5" end="5"/>
                                            </p:txEl>
                                          </p:spTgt>
                                        </p:tgtEl>
                                      </p:cBhvr>
                                    </p:animEffect>
                                  </p:childTnLst>
                                </p:cTn>
                              </p:par>
                            </p:childTnLst>
                          </p:cTn>
                        </p:par>
                        <p:par>
                          <p:cTn id="24" fill="hold">
                            <p:stCondLst>
                              <p:cond delay="2500"/>
                            </p:stCondLst>
                            <p:childTnLst>
                              <p:par>
                                <p:cTn id="25" presetID="4" presetClass="entr" presetSubtype="16"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ox(in)">
                                      <p:cBhvr>
                                        <p:cTn id="27" dur="500"/>
                                        <p:tgtEl>
                                          <p:spTgt spid="3">
                                            <p:txEl>
                                              <p:pRg st="6" end="6"/>
                                            </p:txEl>
                                          </p:spTgt>
                                        </p:tgtEl>
                                      </p:cBhvr>
                                    </p:animEffect>
                                  </p:childTnLst>
                                </p:cTn>
                              </p:par>
                            </p:childTnLst>
                          </p:cTn>
                        </p:par>
                        <p:par>
                          <p:cTn id="28" fill="hold">
                            <p:stCondLst>
                              <p:cond delay="3000"/>
                            </p:stCondLst>
                            <p:childTnLst>
                              <p:par>
                                <p:cTn id="29" presetID="4" presetClass="entr" presetSubtype="16" fill="hold" grpId="0" nodeType="after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ox(in)">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Rot="1" noChangeArrowheads="1"/>
          </p:cNvSpPr>
          <p:nvPr>
            <p:ph type="body" idx="1"/>
          </p:nvPr>
        </p:nvSpPr>
        <p:spPr/>
        <p:txBody>
          <a:bodyPr/>
          <a:lstStyle/>
          <a:p>
            <a:pPr eaLnBrk="1" hangingPunct="1">
              <a:buFont typeface="Wingdings" pitchFamily="2" charset="2"/>
              <a:buNone/>
            </a:pPr>
            <a:r>
              <a:rPr lang="en-US" altLang="zh-CN" sz="2800" b="1" dirty="0" smtClean="0">
                <a:solidFill>
                  <a:srgbClr val="C00000"/>
                </a:solidFill>
              </a:rPr>
              <a:t>④</a:t>
            </a:r>
            <a:r>
              <a:rPr lang="zh-CN" altLang="en-US" sz="2800" b="1" dirty="0" smtClean="0">
                <a:solidFill>
                  <a:srgbClr val="C00000"/>
                </a:solidFill>
              </a:rPr>
              <a:t>选择拒绝自动重复请求</a:t>
            </a:r>
            <a:endParaRPr lang="en-US" altLang="zh-CN" sz="2800" b="1" dirty="0" smtClean="0">
              <a:solidFill>
                <a:srgbClr val="C00000"/>
              </a:solidFill>
            </a:endParaRPr>
          </a:p>
          <a:p>
            <a:pPr eaLnBrk="1" hangingPunct="1">
              <a:buFont typeface="Wingdings" pitchFamily="2" charset="2"/>
              <a:buNone/>
            </a:pPr>
            <a:endParaRPr lang="zh-CN" altLang="en-US" sz="2800" b="1" dirty="0" smtClean="0">
              <a:solidFill>
                <a:srgbClr val="C00000"/>
              </a:solidFill>
            </a:endParaRPr>
          </a:p>
          <a:p>
            <a:pPr lvl="1">
              <a:buClr>
                <a:srgbClr val="C00000"/>
              </a:buClr>
              <a:buFont typeface="Wingdings" pitchFamily="2" charset="2"/>
              <a:buChar char="n"/>
            </a:pPr>
            <a:r>
              <a:rPr lang="zh-CN" altLang="en-US" b="1" dirty="0" smtClean="0">
                <a:solidFill>
                  <a:srgbClr val="000000"/>
                </a:solidFill>
              </a:rPr>
              <a:t>在选择拒绝自动重复请求协议中，只有特定的丢失或损坏帧被重发。</a:t>
            </a:r>
            <a:endParaRPr lang="en-US" altLang="zh-CN" b="1" dirty="0" smtClean="0">
              <a:solidFill>
                <a:srgbClr val="000000"/>
              </a:solidFill>
            </a:endParaRPr>
          </a:p>
          <a:p>
            <a:pPr lvl="1">
              <a:buClr>
                <a:srgbClr val="C00000"/>
              </a:buClr>
              <a:buFont typeface="Wingdings" pitchFamily="2" charset="2"/>
              <a:buChar char="n"/>
            </a:pPr>
            <a:endParaRPr lang="en-US" altLang="zh-CN" b="1" dirty="0" smtClean="0">
              <a:solidFill>
                <a:srgbClr val="000000"/>
              </a:solidFill>
            </a:endParaRPr>
          </a:p>
          <a:p>
            <a:pPr lvl="1">
              <a:buClr>
                <a:srgbClr val="C00000"/>
              </a:buClr>
              <a:buFont typeface="Wingdings" pitchFamily="2" charset="2"/>
              <a:buChar char="n"/>
            </a:pPr>
            <a:r>
              <a:rPr lang="zh-CN" altLang="en-US" b="1" dirty="0" smtClean="0">
                <a:solidFill>
                  <a:srgbClr val="000000"/>
                </a:solidFill>
              </a:rPr>
              <a:t>接收方收到的数据帧可以是不按顺序到达的。</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normAutofit/>
          </a:bodyPr>
          <a:lstStyle/>
          <a:p>
            <a:r>
              <a:rPr lang="en-US" altLang="zh-CN" sz="3200" b="1" dirty="0" smtClean="0">
                <a:solidFill>
                  <a:srgbClr val="C00000"/>
                </a:solidFill>
                <a:ea typeface="黑体" pitchFamily="2" charset="-122"/>
              </a:rPr>
              <a:t>4.2.2  </a:t>
            </a:r>
            <a:r>
              <a:rPr lang="zh-CN" altLang="en-US" sz="3200" b="1" dirty="0" smtClean="0">
                <a:solidFill>
                  <a:srgbClr val="C00000"/>
                </a:solidFill>
                <a:ea typeface="黑体" pitchFamily="2" charset="-122"/>
              </a:rPr>
              <a:t>滑动窗口协议</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9938">
                                            <p:txEl>
                                              <p:pRg st="2" end="2"/>
                                            </p:txEl>
                                          </p:spTgt>
                                        </p:tgtEl>
                                        <p:attrNameLst>
                                          <p:attrName>style.visibility</p:attrName>
                                        </p:attrNameLst>
                                      </p:cBhvr>
                                      <p:to>
                                        <p:strVal val="visible"/>
                                      </p:to>
                                    </p:set>
                                    <p:anim calcmode="lin" valueType="num">
                                      <p:cBhvr additive="base">
                                        <p:cTn id="7" dur="500" fill="hold"/>
                                        <p:tgtEl>
                                          <p:spTgt spid="3993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8">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9938">
                                            <p:txEl>
                                              <p:pRg st="4" end="4"/>
                                            </p:txEl>
                                          </p:spTgt>
                                        </p:tgtEl>
                                        <p:attrNameLst>
                                          <p:attrName>style.visibility</p:attrName>
                                        </p:attrNameLst>
                                      </p:cBhvr>
                                      <p:to>
                                        <p:strVal val="visible"/>
                                      </p:to>
                                    </p:set>
                                    <p:anim calcmode="lin" valueType="num">
                                      <p:cBhvr additive="base">
                                        <p:cTn id="11" dur="500" fill="hold"/>
                                        <p:tgtEl>
                                          <p:spTgt spid="39938">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93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Rot="1" noChangeArrowheads="1"/>
          </p:cNvSpPr>
          <p:nvPr>
            <p:ph type="body" idx="1"/>
          </p:nvPr>
        </p:nvSpPr>
        <p:spPr>
          <a:xfrm>
            <a:off x="323528" y="1484784"/>
            <a:ext cx="8424863" cy="4968552"/>
          </a:xfrm>
        </p:spPr>
        <p:txBody>
          <a:bodyPr>
            <a:normAutofit/>
          </a:bodyPr>
          <a:lstStyle/>
          <a:p>
            <a:pPr eaLnBrk="1" hangingPunct="1">
              <a:lnSpc>
                <a:spcPct val="80000"/>
              </a:lnSpc>
              <a:buClr>
                <a:srgbClr val="C00000"/>
              </a:buClr>
              <a:buFont typeface="Wingdings" pitchFamily="2" charset="2"/>
              <a:buChar char="n"/>
            </a:pPr>
            <a:r>
              <a:rPr lang="zh-CN" altLang="en-US" sz="2800" b="1" dirty="0" smtClean="0">
                <a:solidFill>
                  <a:srgbClr val="000000"/>
                </a:solidFill>
                <a:latin typeface="楷体_GB2312" pitchFamily="49" charset="-122"/>
                <a:ea typeface="楷体_GB2312" pitchFamily="49" charset="-122"/>
              </a:rPr>
              <a:t>选择拒绝自动重复请求与回退</a:t>
            </a:r>
            <a:r>
              <a:rPr lang="en-US" altLang="zh-CN" sz="2800" b="1" dirty="0" smtClean="0">
                <a:solidFill>
                  <a:srgbClr val="000000"/>
                </a:solidFill>
                <a:latin typeface="楷体_GB2312" pitchFamily="49" charset="-122"/>
                <a:ea typeface="楷体_GB2312" pitchFamily="49" charset="-122"/>
              </a:rPr>
              <a:t>n</a:t>
            </a:r>
            <a:r>
              <a:rPr lang="zh-CN" altLang="en-US" sz="2800" b="1" dirty="0" smtClean="0">
                <a:solidFill>
                  <a:srgbClr val="000000"/>
                </a:solidFill>
                <a:latin typeface="楷体_GB2312" pitchFamily="49" charset="-122"/>
                <a:ea typeface="楷体_GB2312" pitchFamily="49" charset="-122"/>
              </a:rPr>
              <a:t>自动重复请求有</a:t>
            </a:r>
            <a:r>
              <a:rPr lang="en-US" altLang="zh-CN" sz="2800" b="1" dirty="0" smtClean="0">
                <a:solidFill>
                  <a:srgbClr val="000000"/>
                </a:solidFill>
                <a:latin typeface="楷体_GB2312" pitchFamily="49" charset="-122"/>
                <a:ea typeface="楷体_GB2312" pitchFamily="49" charset="-122"/>
              </a:rPr>
              <a:t>4</a:t>
            </a:r>
            <a:r>
              <a:rPr lang="zh-CN" altLang="en-US" sz="2800" b="1" dirty="0" smtClean="0">
                <a:solidFill>
                  <a:srgbClr val="000000"/>
                </a:solidFill>
                <a:latin typeface="楷体_GB2312" pitchFamily="49" charset="-122"/>
                <a:ea typeface="楷体_GB2312" pitchFamily="49" charset="-122"/>
              </a:rPr>
              <a:t>个不同点：</a:t>
            </a:r>
          </a:p>
          <a:p>
            <a:pPr lvl="1">
              <a:lnSpc>
                <a:spcPct val="80000"/>
              </a:lnSpc>
              <a:buNone/>
            </a:pPr>
            <a:endParaRPr lang="en-US" altLang="zh-CN" sz="2400" b="1" dirty="0" smtClean="0">
              <a:solidFill>
                <a:srgbClr val="C00000"/>
              </a:solidFill>
            </a:endParaRPr>
          </a:p>
          <a:p>
            <a:pPr lvl="1">
              <a:lnSpc>
                <a:spcPct val="80000"/>
              </a:lnSpc>
              <a:buNone/>
            </a:pPr>
            <a:r>
              <a:rPr lang="zh-CN" altLang="en-US" sz="2200" b="1" dirty="0" smtClean="0">
                <a:solidFill>
                  <a:srgbClr val="C00000"/>
                </a:solidFill>
              </a:rPr>
              <a:t>①</a:t>
            </a:r>
            <a:r>
              <a:rPr lang="zh-CN" altLang="en-US" sz="2200" b="1" dirty="0" smtClean="0">
                <a:solidFill>
                  <a:srgbClr val="000000"/>
                </a:solidFill>
                <a:latin typeface="宋体" pitchFamily="2" charset="-122"/>
              </a:rPr>
              <a:t>接收设备必须具有排序功能。同时，接收方在发送了</a:t>
            </a:r>
            <a:r>
              <a:rPr lang="en-US" altLang="zh-CN" sz="2200" b="1" dirty="0" smtClean="0">
                <a:solidFill>
                  <a:srgbClr val="000000"/>
                </a:solidFill>
                <a:latin typeface="宋体" pitchFamily="2" charset="-122"/>
              </a:rPr>
              <a:t>NAK</a:t>
            </a:r>
            <a:r>
              <a:rPr lang="zh-CN" altLang="en-US" sz="2200" b="1" dirty="0" smtClean="0">
                <a:solidFill>
                  <a:srgbClr val="000000"/>
                </a:solidFill>
                <a:latin typeface="宋体" pitchFamily="2" charset="-122"/>
              </a:rPr>
              <a:t>帧之后，必须存储收到的所有帧，直到损坏的帧重新收到为止。</a:t>
            </a:r>
            <a:endParaRPr lang="en-US" altLang="zh-CN" sz="2200" b="1" dirty="0" smtClean="0">
              <a:solidFill>
                <a:srgbClr val="000000"/>
              </a:solidFill>
              <a:latin typeface="宋体" pitchFamily="2" charset="-122"/>
            </a:endParaRPr>
          </a:p>
          <a:p>
            <a:pPr lvl="1">
              <a:lnSpc>
                <a:spcPct val="80000"/>
              </a:lnSpc>
              <a:buNone/>
            </a:pPr>
            <a:endParaRPr lang="en-US" altLang="zh-CN" sz="2200" b="1" dirty="0" smtClean="0">
              <a:solidFill>
                <a:srgbClr val="000000"/>
              </a:solidFill>
              <a:latin typeface="宋体" pitchFamily="2" charset="-122"/>
            </a:endParaRPr>
          </a:p>
          <a:p>
            <a:pPr lvl="1">
              <a:lnSpc>
                <a:spcPct val="80000"/>
              </a:lnSpc>
              <a:buNone/>
            </a:pPr>
            <a:r>
              <a:rPr lang="zh-CN" altLang="en-US" sz="2200" b="1" dirty="0" smtClean="0">
                <a:solidFill>
                  <a:srgbClr val="C00000"/>
                </a:solidFill>
              </a:rPr>
              <a:t>②</a:t>
            </a:r>
            <a:r>
              <a:rPr lang="zh-CN" altLang="en-US" sz="2200" b="1" dirty="0" smtClean="0">
                <a:solidFill>
                  <a:srgbClr val="000000"/>
                </a:solidFill>
                <a:latin typeface="宋体" pitchFamily="2" charset="-122"/>
              </a:rPr>
              <a:t>发送设备必须具有查找机制，以便发现和选择需要重传的帧。</a:t>
            </a:r>
            <a:endParaRPr lang="en-US" altLang="zh-CN" sz="2200" b="1" dirty="0" smtClean="0">
              <a:solidFill>
                <a:srgbClr val="000000"/>
              </a:solidFill>
              <a:latin typeface="宋体" pitchFamily="2" charset="-122"/>
            </a:endParaRPr>
          </a:p>
          <a:p>
            <a:pPr lvl="1">
              <a:lnSpc>
                <a:spcPct val="80000"/>
              </a:lnSpc>
              <a:buNone/>
            </a:pPr>
            <a:endParaRPr lang="en-US" altLang="zh-CN" sz="2200" b="1" dirty="0" smtClean="0">
              <a:solidFill>
                <a:srgbClr val="000000"/>
              </a:solidFill>
              <a:latin typeface="宋体" pitchFamily="2" charset="-122"/>
            </a:endParaRPr>
          </a:p>
          <a:p>
            <a:pPr lvl="1">
              <a:lnSpc>
                <a:spcPct val="80000"/>
              </a:lnSpc>
              <a:buNone/>
            </a:pPr>
            <a:r>
              <a:rPr lang="en-US" altLang="zh-CN" sz="2200" b="1" dirty="0" smtClean="0">
                <a:solidFill>
                  <a:srgbClr val="C00000"/>
                </a:solidFill>
              </a:rPr>
              <a:t>③</a:t>
            </a:r>
            <a:r>
              <a:rPr lang="zh-CN" altLang="en-US" sz="2200" b="1" dirty="0" smtClean="0">
                <a:solidFill>
                  <a:srgbClr val="000000"/>
                </a:solidFill>
                <a:latin typeface="宋体" pitchFamily="2" charset="-122"/>
              </a:rPr>
              <a:t>所有重传帧被排序和所有重复帧被辨别出来并删除之前，所收到的帧都必须保存。</a:t>
            </a:r>
            <a:endParaRPr lang="en-US" altLang="zh-CN" sz="2200" b="1" dirty="0" smtClean="0">
              <a:solidFill>
                <a:srgbClr val="000000"/>
              </a:solidFill>
              <a:latin typeface="宋体" pitchFamily="2" charset="-122"/>
            </a:endParaRPr>
          </a:p>
          <a:p>
            <a:pPr lvl="1">
              <a:lnSpc>
                <a:spcPct val="80000"/>
              </a:lnSpc>
              <a:buNone/>
            </a:pPr>
            <a:endParaRPr lang="en-US" altLang="zh-CN" sz="2200" b="1" dirty="0" smtClean="0">
              <a:solidFill>
                <a:srgbClr val="000000"/>
              </a:solidFill>
              <a:latin typeface="宋体" pitchFamily="2" charset="-122"/>
            </a:endParaRPr>
          </a:p>
          <a:p>
            <a:pPr lvl="1">
              <a:lnSpc>
                <a:spcPct val="80000"/>
              </a:lnSpc>
              <a:buNone/>
            </a:pPr>
            <a:r>
              <a:rPr lang="zh-CN" altLang="en-US" sz="2200" b="1" dirty="0" smtClean="0">
                <a:solidFill>
                  <a:srgbClr val="C00000"/>
                </a:solidFill>
                <a:latin typeface="宋体" pitchFamily="2" charset="-122"/>
              </a:rPr>
              <a:t>④</a:t>
            </a:r>
            <a:r>
              <a:rPr lang="en-US" altLang="zh-CN" sz="2200" b="1" dirty="0" smtClean="0">
                <a:solidFill>
                  <a:srgbClr val="000000"/>
                </a:solidFill>
                <a:latin typeface="宋体" pitchFamily="2" charset="-122"/>
              </a:rPr>
              <a:t>ACK</a:t>
            </a:r>
            <a:r>
              <a:rPr lang="zh-CN" altLang="en-US" sz="2200" b="1" dirty="0" smtClean="0">
                <a:solidFill>
                  <a:srgbClr val="000000"/>
                </a:solidFill>
                <a:latin typeface="宋体" pitchFamily="2" charset="-122"/>
              </a:rPr>
              <a:t>帧的编号指的是被正确接收的帧编号，不是指期望接收的帧编号，而</a:t>
            </a:r>
            <a:r>
              <a:rPr lang="en-US" altLang="zh-CN" sz="2200" b="1" dirty="0" smtClean="0">
                <a:solidFill>
                  <a:srgbClr val="000000"/>
                </a:solidFill>
                <a:latin typeface="宋体" pitchFamily="2" charset="-122"/>
              </a:rPr>
              <a:t>NAK</a:t>
            </a:r>
            <a:r>
              <a:rPr lang="zh-CN" altLang="en-US" sz="2200" b="1" dirty="0" smtClean="0">
                <a:solidFill>
                  <a:srgbClr val="000000"/>
                </a:solidFill>
                <a:latin typeface="宋体" pitchFamily="2" charset="-122"/>
              </a:rPr>
              <a:t>帧的编号指的是错误或丢失的帧。</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normAutofit/>
          </a:bodyPr>
          <a:lstStyle/>
          <a:p>
            <a:r>
              <a:rPr lang="en-US" altLang="zh-CN" sz="3200" b="1" dirty="0" smtClean="0">
                <a:solidFill>
                  <a:srgbClr val="C00000"/>
                </a:solidFill>
                <a:ea typeface="黑体" pitchFamily="2" charset="-122"/>
              </a:rPr>
              <a:t>4.2.2  </a:t>
            </a:r>
            <a:r>
              <a:rPr lang="zh-CN" altLang="en-US" sz="3200" b="1" dirty="0" smtClean="0">
                <a:solidFill>
                  <a:srgbClr val="C00000"/>
                </a:solidFill>
                <a:ea typeface="黑体" pitchFamily="2" charset="-122"/>
              </a:rPr>
              <a:t>滑动窗口协议</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0962">
                                            <p:txEl>
                                              <p:pRg st="2" end="2"/>
                                            </p:txEl>
                                          </p:spTgt>
                                        </p:tgtEl>
                                        <p:attrNameLst>
                                          <p:attrName>style.visibility</p:attrName>
                                        </p:attrNameLst>
                                      </p:cBhvr>
                                      <p:to>
                                        <p:strVal val="visible"/>
                                      </p:to>
                                    </p:set>
                                    <p:anim calcmode="lin" valueType="num">
                                      <p:cBhvr additive="base">
                                        <p:cTn id="7" dur="500" fill="hold"/>
                                        <p:tgtEl>
                                          <p:spTgt spid="4096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62">
                                            <p:txEl>
                                              <p:pRg st="4" end="4"/>
                                            </p:txEl>
                                          </p:spTgt>
                                        </p:tgtEl>
                                        <p:attrNameLst>
                                          <p:attrName>style.visibility</p:attrName>
                                        </p:attrNameLst>
                                      </p:cBhvr>
                                      <p:to>
                                        <p:strVal val="visible"/>
                                      </p:to>
                                    </p:set>
                                    <p:anim calcmode="lin" valueType="num">
                                      <p:cBhvr additive="base">
                                        <p:cTn id="11" dur="500" fill="hold"/>
                                        <p:tgtEl>
                                          <p:spTgt spid="40962">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62">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962">
                                            <p:txEl>
                                              <p:pRg st="6" end="6"/>
                                            </p:txEl>
                                          </p:spTgt>
                                        </p:tgtEl>
                                        <p:attrNameLst>
                                          <p:attrName>style.visibility</p:attrName>
                                        </p:attrNameLst>
                                      </p:cBhvr>
                                      <p:to>
                                        <p:strVal val="visible"/>
                                      </p:to>
                                    </p:set>
                                    <p:anim calcmode="lin" valueType="num">
                                      <p:cBhvr additive="base">
                                        <p:cTn id="15" dur="500" fill="hold"/>
                                        <p:tgtEl>
                                          <p:spTgt spid="40962">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962">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0962">
                                            <p:txEl>
                                              <p:pRg st="8" end="8"/>
                                            </p:txEl>
                                          </p:spTgt>
                                        </p:tgtEl>
                                        <p:attrNameLst>
                                          <p:attrName>style.visibility</p:attrName>
                                        </p:attrNameLst>
                                      </p:cBhvr>
                                      <p:to>
                                        <p:strVal val="visible"/>
                                      </p:to>
                                    </p:set>
                                    <p:anim calcmode="lin" valueType="num">
                                      <p:cBhvr additive="base">
                                        <p:cTn id="19" dur="500" fill="hold"/>
                                        <p:tgtEl>
                                          <p:spTgt spid="40962">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cstate="print"/>
          <a:srcRect/>
          <a:stretch>
            <a:fillRect/>
          </a:stretch>
        </p:blipFill>
        <p:spPr bwMode="auto">
          <a:xfrm>
            <a:off x="1475656" y="692696"/>
            <a:ext cx="7488237" cy="5832475"/>
          </a:xfrm>
          <a:prstGeom prst="rect">
            <a:avLst/>
          </a:prstGeom>
          <a:noFill/>
          <a:ln w="9525">
            <a:noFill/>
            <a:miter lim="800000"/>
            <a:headEnd/>
            <a:tailEnd/>
          </a:ln>
        </p:spPr>
      </p:pic>
      <p:sp>
        <p:nvSpPr>
          <p:cNvPr id="43011" name="Text Box 3"/>
          <p:cNvSpPr txBox="1">
            <a:spLocks noChangeArrowheads="1"/>
          </p:cNvSpPr>
          <p:nvPr/>
        </p:nvSpPr>
        <p:spPr bwMode="auto">
          <a:xfrm>
            <a:off x="323528" y="2420888"/>
            <a:ext cx="503858" cy="2492990"/>
          </a:xfrm>
          <a:prstGeom prst="rect">
            <a:avLst/>
          </a:prstGeom>
          <a:noFill/>
          <a:ln w="9525">
            <a:noFill/>
            <a:miter lim="800000"/>
            <a:headEnd/>
            <a:tailEnd/>
          </a:ln>
        </p:spPr>
        <p:txBody>
          <a:bodyPr wrap="square">
            <a:spAutoFit/>
          </a:bodyPr>
          <a:lstStyle/>
          <a:p>
            <a:pPr>
              <a:spcBef>
                <a:spcPct val="50000"/>
              </a:spcBef>
            </a:pPr>
            <a:r>
              <a:rPr kumimoji="1" lang="en-US" altLang="en-US" sz="3200" b="1" dirty="0">
                <a:solidFill>
                  <a:srgbClr val="000000"/>
                </a:solidFill>
                <a:latin typeface="Times New Roman" pitchFamily="18" charset="0"/>
              </a:rPr>
              <a:t>⑴</a:t>
            </a:r>
            <a:r>
              <a:rPr kumimoji="1" lang="zh-CN" altLang="en-US" sz="3200" b="1" dirty="0">
                <a:solidFill>
                  <a:srgbClr val="000000"/>
                </a:solidFill>
                <a:latin typeface="宋体" pitchFamily="2" charset="-122"/>
              </a:rPr>
              <a:t>帧破坏</a:t>
            </a:r>
            <a:r>
              <a:rPr kumimoji="1" lang="zh-CN" altLang="en-US" sz="2800" dirty="0">
                <a:latin typeface="Times New Roman" pitchFamily="18" charset="0"/>
              </a:rPr>
              <a:t> </a:t>
            </a:r>
          </a:p>
        </p:txBody>
      </p:sp>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3010"/>
                                        </p:tgtEl>
                                        <p:attrNameLst>
                                          <p:attrName>style.visibility</p:attrName>
                                        </p:attrNameLst>
                                      </p:cBhvr>
                                      <p:to>
                                        <p:strVal val="visible"/>
                                      </p:to>
                                    </p:set>
                                    <p:anim calcmode="lin" valueType="num">
                                      <p:cBhvr additive="base">
                                        <p:cTn id="7" dur="500" fill="hold"/>
                                        <p:tgtEl>
                                          <p:spTgt spid="43010"/>
                                        </p:tgtEl>
                                        <p:attrNameLst>
                                          <p:attrName>ppt_x</p:attrName>
                                        </p:attrNameLst>
                                      </p:cBhvr>
                                      <p:tavLst>
                                        <p:tav tm="0">
                                          <p:val>
                                            <p:strVal val="1+#ppt_w/2"/>
                                          </p:val>
                                        </p:tav>
                                        <p:tav tm="100000">
                                          <p:val>
                                            <p:strVal val="#ppt_x"/>
                                          </p:val>
                                        </p:tav>
                                      </p:tavLst>
                                    </p:anim>
                                    <p:anim calcmode="lin" valueType="num">
                                      <p:cBhvr additive="base">
                                        <p:cTn id="8" dur="500" fill="hold"/>
                                        <p:tgtEl>
                                          <p:spTgt spid="430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cstate="print"/>
          <a:srcRect/>
          <a:stretch>
            <a:fillRect/>
          </a:stretch>
        </p:blipFill>
        <p:spPr bwMode="auto">
          <a:xfrm>
            <a:off x="1403648" y="692696"/>
            <a:ext cx="7416800" cy="5748337"/>
          </a:xfrm>
          <a:prstGeom prst="rect">
            <a:avLst/>
          </a:prstGeom>
          <a:noFill/>
          <a:ln w="9525">
            <a:noFill/>
            <a:miter lim="800000"/>
            <a:headEnd/>
            <a:tailEnd/>
          </a:ln>
        </p:spPr>
      </p:pic>
      <p:sp>
        <p:nvSpPr>
          <p:cNvPr id="44035" name="Text Box 3"/>
          <p:cNvSpPr txBox="1">
            <a:spLocks noChangeArrowheads="1"/>
          </p:cNvSpPr>
          <p:nvPr/>
        </p:nvSpPr>
        <p:spPr bwMode="auto">
          <a:xfrm>
            <a:off x="251520" y="1772816"/>
            <a:ext cx="576312" cy="3416320"/>
          </a:xfrm>
          <a:prstGeom prst="rect">
            <a:avLst/>
          </a:prstGeom>
          <a:noFill/>
          <a:ln w="9525">
            <a:noFill/>
            <a:miter lim="800000"/>
            <a:headEnd/>
            <a:tailEnd/>
          </a:ln>
        </p:spPr>
        <p:txBody>
          <a:bodyPr wrap="square">
            <a:spAutoFit/>
          </a:bodyPr>
          <a:lstStyle/>
          <a:p>
            <a:pPr>
              <a:spcBef>
                <a:spcPct val="50000"/>
              </a:spcBef>
            </a:pPr>
            <a:r>
              <a:rPr kumimoji="1" lang="en-US" altLang="zh-CN" sz="3200" b="1" dirty="0">
                <a:solidFill>
                  <a:srgbClr val="000000"/>
                </a:solidFill>
                <a:latin typeface="Times New Roman" pitchFamily="18" charset="0"/>
              </a:rPr>
              <a:t>⑵</a:t>
            </a:r>
            <a:r>
              <a:rPr kumimoji="1" lang="zh-CN" altLang="en-US" sz="3200" b="1" dirty="0">
                <a:solidFill>
                  <a:srgbClr val="000000"/>
                </a:solidFill>
                <a:latin typeface="宋体" pitchFamily="2" charset="-122"/>
              </a:rPr>
              <a:t>数据帧丢失</a:t>
            </a:r>
            <a:r>
              <a:rPr kumimoji="1" lang="zh-CN" altLang="en-US" sz="2400" dirty="0">
                <a:latin typeface="Times New Roman" pitchFamily="18" charset="0"/>
              </a:rPr>
              <a:t> </a:t>
            </a:r>
          </a:p>
        </p:txBody>
      </p:sp>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4034"/>
                                        </p:tgtEl>
                                        <p:attrNameLst>
                                          <p:attrName>style.visibility</p:attrName>
                                        </p:attrNameLst>
                                      </p:cBhvr>
                                      <p:to>
                                        <p:strVal val="visible"/>
                                      </p:to>
                                    </p:set>
                                    <p:anim calcmode="lin" valueType="num">
                                      <p:cBhvr additive="base">
                                        <p:cTn id="7" dur="500" fill="hold"/>
                                        <p:tgtEl>
                                          <p:spTgt spid="44034"/>
                                        </p:tgtEl>
                                        <p:attrNameLst>
                                          <p:attrName>ppt_x</p:attrName>
                                        </p:attrNameLst>
                                      </p:cBhvr>
                                      <p:tavLst>
                                        <p:tav tm="0">
                                          <p:val>
                                            <p:strVal val="1+#ppt_w/2"/>
                                          </p:val>
                                        </p:tav>
                                        <p:tav tm="100000">
                                          <p:val>
                                            <p:strVal val="#ppt_x"/>
                                          </p:val>
                                        </p:tav>
                                      </p:tavLst>
                                    </p:anim>
                                    <p:anim calcmode="lin" valueType="num">
                                      <p:cBhvr additive="base">
                                        <p:cTn id="8" dur="500" fill="hold"/>
                                        <p:tgtEl>
                                          <p:spTgt spid="440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Rot="1" noChangeArrowheads="1"/>
          </p:cNvSpPr>
          <p:nvPr>
            <p:ph type="body" idx="1"/>
          </p:nvPr>
        </p:nvSpPr>
        <p:spPr/>
        <p:txBody>
          <a:bodyPr/>
          <a:lstStyle/>
          <a:p>
            <a:pPr eaLnBrk="1" hangingPunct="1">
              <a:buNone/>
            </a:pPr>
            <a:r>
              <a:rPr lang="en-US" altLang="zh-CN" sz="2800" b="1" dirty="0" smtClean="0">
                <a:solidFill>
                  <a:srgbClr val="000000"/>
                </a:solidFill>
              </a:rPr>
              <a:t>⑶</a:t>
            </a:r>
            <a:r>
              <a:rPr lang="zh-CN" altLang="en-US" sz="2800" b="1" dirty="0" smtClean="0">
                <a:solidFill>
                  <a:srgbClr val="000000"/>
                </a:solidFill>
                <a:latin typeface="宋体" pitchFamily="2" charset="-122"/>
              </a:rPr>
              <a:t>确认帧丢失</a:t>
            </a:r>
            <a:endParaRPr lang="en-US" altLang="zh-CN" sz="2800" b="1" dirty="0" smtClean="0">
              <a:solidFill>
                <a:srgbClr val="000000"/>
              </a:solidFill>
              <a:latin typeface="宋体" pitchFamily="2" charset="-122"/>
            </a:endParaRPr>
          </a:p>
          <a:p>
            <a:pPr eaLnBrk="1" hangingPunct="1">
              <a:buNone/>
            </a:pPr>
            <a:endParaRPr lang="zh-CN" altLang="en-US" sz="2800" b="1" dirty="0" smtClean="0">
              <a:solidFill>
                <a:srgbClr val="000000"/>
              </a:solidFill>
              <a:latin typeface="宋体" pitchFamily="2" charset="-122"/>
            </a:endParaRPr>
          </a:p>
          <a:p>
            <a:pPr lvl="1">
              <a:buClr>
                <a:srgbClr val="C00000"/>
              </a:buClr>
              <a:buFont typeface="Wingdings" pitchFamily="2" charset="2"/>
              <a:buChar char="n"/>
            </a:pPr>
            <a:r>
              <a:rPr lang="zh-CN" altLang="en-US" sz="2400" b="1" dirty="0" smtClean="0">
                <a:solidFill>
                  <a:srgbClr val="000000"/>
                </a:solidFill>
                <a:latin typeface="宋体" pitchFamily="2" charset="-122"/>
              </a:rPr>
              <a:t>当发送窗口满时，或传输完毕时，启动定时时钟。</a:t>
            </a:r>
            <a:endParaRPr lang="en-US" altLang="zh-CN" sz="2400" b="1" dirty="0" smtClean="0">
              <a:solidFill>
                <a:srgbClr val="000000"/>
              </a:solidFill>
              <a:latin typeface="宋体" pitchFamily="2" charset="-122"/>
            </a:endParaRPr>
          </a:p>
          <a:p>
            <a:pPr lvl="1">
              <a:buClr>
                <a:srgbClr val="C00000"/>
              </a:buClr>
              <a:buFont typeface="Wingdings" pitchFamily="2" charset="2"/>
              <a:buChar char="n"/>
            </a:pPr>
            <a:endParaRPr lang="en-US" altLang="zh-CN" sz="2400" b="1" dirty="0" smtClean="0">
              <a:solidFill>
                <a:srgbClr val="000000"/>
              </a:solidFill>
              <a:latin typeface="宋体" pitchFamily="2" charset="-122"/>
            </a:endParaRPr>
          </a:p>
          <a:p>
            <a:pPr lvl="1">
              <a:buClr>
                <a:srgbClr val="C00000"/>
              </a:buClr>
              <a:buFont typeface="Wingdings" pitchFamily="2" charset="2"/>
              <a:buChar char="n"/>
            </a:pPr>
            <a:r>
              <a:rPr lang="zh-CN" altLang="en-US" sz="2400" b="1" dirty="0" smtClean="0">
                <a:solidFill>
                  <a:srgbClr val="000000"/>
                </a:solidFill>
                <a:latin typeface="宋体" pitchFamily="2" charset="-122"/>
              </a:rPr>
              <a:t>如果在预定时间段内没有应答到来，发送方将尚未应答的所有帧都重传一遍。</a:t>
            </a:r>
            <a:endParaRPr lang="en-US" altLang="zh-CN" sz="2400" b="1" dirty="0" smtClean="0">
              <a:solidFill>
                <a:srgbClr val="000000"/>
              </a:solidFill>
              <a:latin typeface="宋体" pitchFamily="2" charset="-122"/>
            </a:endParaRPr>
          </a:p>
          <a:p>
            <a:pPr lvl="1">
              <a:buClr>
                <a:srgbClr val="C00000"/>
              </a:buClr>
              <a:buFont typeface="Wingdings" pitchFamily="2" charset="2"/>
              <a:buChar char="n"/>
            </a:pPr>
            <a:endParaRPr lang="en-US" altLang="zh-CN" sz="2400" b="1" dirty="0" smtClean="0">
              <a:solidFill>
                <a:srgbClr val="000000"/>
              </a:solidFill>
              <a:latin typeface="宋体" pitchFamily="2" charset="-122"/>
            </a:endParaRPr>
          </a:p>
          <a:p>
            <a:pPr lvl="1">
              <a:buClr>
                <a:srgbClr val="C00000"/>
              </a:buClr>
              <a:buFont typeface="Wingdings" pitchFamily="2" charset="2"/>
              <a:buChar char="n"/>
            </a:pPr>
            <a:r>
              <a:rPr lang="zh-CN" altLang="en-US" sz="2400" b="1" dirty="0" smtClean="0">
                <a:solidFill>
                  <a:srgbClr val="000000"/>
                </a:solidFill>
                <a:latin typeface="宋体" pitchFamily="2" charset="-122"/>
              </a:rPr>
              <a:t>这和回退</a:t>
            </a:r>
            <a:r>
              <a:rPr lang="en-US" altLang="zh-CN" sz="2400" b="1" dirty="0" smtClean="0">
                <a:solidFill>
                  <a:srgbClr val="000000"/>
                </a:solidFill>
                <a:latin typeface="宋体" pitchFamily="2" charset="-122"/>
              </a:rPr>
              <a:t>n</a:t>
            </a:r>
            <a:r>
              <a:rPr lang="zh-CN" altLang="en-US" sz="2400" b="1" dirty="0" smtClean="0">
                <a:solidFill>
                  <a:srgbClr val="000000"/>
                </a:solidFill>
                <a:latin typeface="宋体" pitchFamily="2" charset="-122"/>
              </a:rPr>
              <a:t>协议是一样的。</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normAutofit/>
          </a:bodyPr>
          <a:lstStyle/>
          <a:p>
            <a:r>
              <a:rPr lang="en-US" altLang="zh-CN" sz="3200" b="1" dirty="0" smtClean="0">
                <a:solidFill>
                  <a:srgbClr val="C00000"/>
                </a:solidFill>
                <a:ea typeface="黑体" pitchFamily="2" charset="-122"/>
              </a:rPr>
              <a:t>4.2.2  </a:t>
            </a:r>
            <a:r>
              <a:rPr lang="zh-CN" altLang="en-US" sz="3200" b="1" dirty="0" smtClean="0">
                <a:solidFill>
                  <a:srgbClr val="C00000"/>
                </a:solidFill>
                <a:ea typeface="黑体" pitchFamily="2" charset="-122"/>
              </a:rPr>
              <a:t>滑动窗口协议</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animEffect transition="in" filter="blinds(horizontal)">
                                      <p:cBhvr>
                                        <p:cTn id="7" dur="500"/>
                                        <p:tgtEl>
                                          <p:spTgt spid="4505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5058">
                                            <p:txEl>
                                              <p:pRg st="2" end="2"/>
                                            </p:txEl>
                                          </p:spTgt>
                                        </p:tgtEl>
                                        <p:attrNameLst>
                                          <p:attrName>style.visibility</p:attrName>
                                        </p:attrNameLst>
                                      </p:cBhvr>
                                      <p:to>
                                        <p:strVal val="visible"/>
                                      </p:to>
                                    </p:set>
                                    <p:animEffect transition="in" filter="blinds(horizontal)">
                                      <p:cBhvr>
                                        <p:cTn id="10" dur="500"/>
                                        <p:tgtEl>
                                          <p:spTgt spid="45058">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5058">
                                            <p:txEl>
                                              <p:pRg st="4" end="4"/>
                                            </p:txEl>
                                          </p:spTgt>
                                        </p:tgtEl>
                                        <p:attrNameLst>
                                          <p:attrName>style.visibility</p:attrName>
                                        </p:attrNameLst>
                                      </p:cBhvr>
                                      <p:to>
                                        <p:strVal val="visible"/>
                                      </p:to>
                                    </p:set>
                                    <p:animEffect transition="in" filter="blinds(horizontal)">
                                      <p:cBhvr>
                                        <p:cTn id="13" dur="500"/>
                                        <p:tgtEl>
                                          <p:spTgt spid="45058">
                                            <p:txEl>
                                              <p:pRg st="4" end="4"/>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5058">
                                            <p:txEl>
                                              <p:pRg st="6" end="6"/>
                                            </p:txEl>
                                          </p:spTgt>
                                        </p:tgtEl>
                                        <p:attrNameLst>
                                          <p:attrName>style.visibility</p:attrName>
                                        </p:attrNameLst>
                                      </p:cBhvr>
                                      <p:to>
                                        <p:strVal val="visible"/>
                                      </p:to>
                                    </p:set>
                                    <p:animEffect transition="in" filter="blinds(horizontal)">
                                      <p:cBhvr>
                                        <p:cTn id="16" dur="500"/>
                                        <p:tgtEl>
                                          <p:spTgt spid="4505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Rot="1" noChangeArrowheads="1"/>
          </p:cNvSpPr>
          <p:nvPr>
            <p:ph type="body" idx="1"/>
          </p:nvPr>
        </p:nvSpPr>
        <p:spPr/>
        <p:txBody>
          <a:bodyPr/>
          <a:lstStyle/>
          <a:p>
            <a:pPr eaLnBrk="1" hangingPunct="1">
              <a:buNone/>
            </a:pPr>
            <a:r>
              <a:rPr lang="en-US" altLang="zh-CN" sz="2800" b="1" dirty="0" smtClean="0">
                <a:solidFill>
                  <a:srgbClr val="000000"/>
                </a:solidFill>
              </a:rPr>
              <a:t>⑷</a:t>
            </a:r>
            <a:r>
              <a:rPr lang="zh-CN" altLang="en-US" sz="2800" b="1" dirty="0" smtClean="0">
                <a:solidFill>
                  <a:srgbClr val="000000"/>
                </a:solidFill>
              </a:rPr>
              <a:t>窗口的大小与编号范围的关系</a:t>
            </a:r>
          </a:p>
          <a:p>
            <a:pPr eaLnBrk="1" hangingPunct="1">
              <a:buClr>
                <a:srgbClr val="C00000"/>
              </a:buClr>
              <a:buFont typeface="Wingdings" pitchFamily="2" charset="2"/>
              <a:buChar char="n"/>
            </a:pPr>
            <a:endParaRPr lang="en-US" altLang="zh-CN" sz="2800" b="1" dirty="0" smtClean="0">
              <a:solidFill>
                <a:srgbClr val="000000"/>
              </a:solidFill>
            </a:endParaRPr>
          </a:p>
          <a:p>
            <a:pPr lvl="1">
              <a:buClr>
                <a:srgbClr val="C00000"/>
              </a:buClr>
              <a:buFont typeface="Wingdings" pitchFamily="2" charset="2"/>
              <a:buChar char="n"/>
            </a:pPr>
            <a:r>
              <a:rPr lang="zh-CN" altLang="en-US" sz="2400" b="1" dirty="0" smtClean="0">
                <a:solidFill>
                  <a:srgbClr val="000000"/>
                </a:solidFill>
              </a:rPr>
              <a:t>如果帧的编号范围是</a:t>
            </a:r>
            <a:r>
              <a:rPr lang="en-US" altLang="zh-CN" sz="2400" b="1" dirty="0" smtClean="0">
                <a:solidFill>
                  <a:srgbClr val="000000"/>
                </a:solidFill>
              </a:rPr>
              <a:t>0</a:t>
            </a:r>
            <a:r>
              <a:rPr lang="zh-CN" altLang="en-US" sz="2400" b="1" dirty="0" smtClean="0">
                <a:solidFill>
                  <a:srgbClr val="000000"/>
                </a:solidFill>
              </a:rPr>
              <a:t>到</a:t>
            </a:r>
            <a:r>
              <a:rPr lang="en-US" altLang="zh-CN" sz="2400" b="1" dirty="0" smtClean="0">
                <a:solidFill>
                  <a:srgbClr val="000000"/>
                </a:solidFill>
              </a:rPr>
              <a:t>n-1(</a:t>
            </a:r>
            <a:r>
              <a:rPr lang="zh-CN" altLang="en-US" sz="2400" b="1" dirty="0" smtClean="0">
                <a:solidFill>
                  <a:srgbClr val="000000"/>
                </a:solidFill>
              </a:rPr>
              <a:t>即模</a:t>
            </a:r>
            <a:r>
              <a:rPr lang="en-US" altLang="zh-CN" sz="2400" b="1" dirty="0" smtClean="0">
                <a:solidFill>
                  <a:srgbClr val="000000"/>
                </a:solidFill>
              </a:rPr>
              <a:t>n</a:t>
            </a:r>
            <a:r>
              <a:rPr lang="zh-CN" altLang="en-US" sz="2400" b="1" dirty="0" smtClean="0">
                <a:solidFill>
                  <a:srgbClr val="000000"/>
                </a:solidFill>
              </a:rPr>
              <a:t>编号</a:t>
            </a:r>
            <a:r>
              <a:rPr lang="en-US" altLang="zh-CN" sz="2400" b="1" dirty="0" smtClean="0">
                <a:solidFill>
                  <a:srgbClr val="000000"/>
                </a:solidFill>
              </a:rPr>
              <a:t>),</a:t>
            </a:r>
            <a:r>
              <a:rPr lang="zh-CN" altLang="en-US" sz="2400" b="1" dirty="0" smtClean="0">
                <a:solidFill>
                  <a:srgbClr val="000000"/>
                </a:solidFill>
              </a:rPr>
              <a:t>则发送窗口尺寸和接收窗口尺寸之和应小于或等于</a:t>
            </a:r>
            <a:r>
              <a:rPr lang="en-US" altLang="zh-CN" sz="2400" b="1" dirty="0" smtClean="0">
                <a:solidFill>
                  <a:srgbClr val="000000"/>
                </a:solidFill>
              </a:rPr>
              <a:t>n</a:t>
            </a:r>
            <a:r>
              <a:rPr lang="zh-CN" altLang="en-US" sz="2400" b="1" dirty="0" smtClean="0">
                <a:solidFill>
                  <a:srgbClr val="000000"/>
                </a:solidFill>
              </a:rPr>
              <a:t>。</a:t>
            </a:r>
            <a:endParaRPr lang="en-US" altLang="zh-CN" sz="2400" b="1" dirty="0" smtClean="0">
              <a:solidFill>
                <a:srgbClr val="000000"/>
              </a:solidFill>
            </a:endParaRPr>
          </a:p>
          <a:p>
            <a:pPr lvl="1">
              <a:buClr>
                <a:srgbClr val="C00000"/>
              </a:buClr>
              <a:buFont typeface="Wingdings" pitchFamily="2" charset="2"/>
              <a:buChar char="n"/>
            </a:pPr>
            <a:endParaRPr lang="en-US" altLang="zh-CN" sz="2400" b="1" dirty="0" smtClean="0">
              <a:solidFill>
                <a:srgbClr val="000000"/>
              </a:solidFill>
            </a:endParaRPr>
          </a:p>
          <a:p>
            <a:pPr lvl="1">
              <a:buClr>
                <a:srgbClr val="C00000"/>
              </a:buClr>
              <a:buFont typeface="Wingdings" pitchFamily="2" charset="2"/>
              <a:buChar char="n"/>
            </a:pPr>
            <a:r>
              <a:rPr lang="zh-CN" altLang="en-US" sz="2400" b="1" dirty="0" smtClean="0">
                <a:solidFill>
                  <a:srgbClr val="000000"/>
                </a:solidFill>
              </a:rPr>
              <a:t>如果要求发送窗口和接收窗口大小相等，则窗口尺寸应该小于或等于</a:t>
            </a:r>
            <a:r>
              <a:rPr lang="en-US" altLang="zh-CN" sz="2400" b="1" dirty="0" smtClean="0">
                <a:solidFill>
                  <a:srgbClr val="000000"/>
                </a:solidFill>
              </a:rPr>
              <a:t>n/2</a:t>
            </a:r>
            <a:r>
              <a:rPr lang="zh-CN" altLang="en-US" sz="2400" b="1" dirty="0" smtClean="0">
                <a:solidFill>
                  <a:srgbClr val="000000"/>
                </a:solidFill>
              </a:rPr>
              <a:t>。</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normAutofit/>
          </a:bodyPr>
          <a:lstStyle/>
          <a:p>
            <a:r>
              <a:rPr lang="en-US" altLang="zh-CN" sz="3200" b="1" dirty="0" smtClean="0">
                <a:solidFill>
                  <a:srgbClr val="C00000"/>
                </a:solidFill>
                <a:ea typeface="黑体" pitchFamily="2" charset="-122"/>
              </a:rPr>
              <a:t>4.2.2  </a:t>
            </a:r>
            <a:r>
              <a:rPr lang="zh-CN" altLang="en-US" sz="3200" b="1" dirty="0" smtClean="0">
                <a:solidFill>
                  <a:srgbClr val="C00000"/>
                </a:solidFill>
                <a:ea typeface="黑体" pitchFamily="2" charset="-122"/>
              </a:rPr>
              <a:t>滑动窗口协议</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animEffect transition="in" filter="box(in)">
                                      <p:cBhvr>
                                        <p:cTn id="7" dur="500"/>
                                        <p:tgtEl>
                                          <p:spTgt spid="46082">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6082">
                                            <p:txEl>
                                              <p:pRg st="2" end="2"/>
                                            </p:txEl>
                                          </p:spTgt>
                                        </p:tgtEl>
                                        <p:attrNameLst>
                                          <p:attrName>style.visibility</p:attrName>
                                        </p:attrNameLst>
                                      </p:cBhvr>
                                      <p:to>
                                        <p:strVal val="visible"/>
                                      </p:to>
                                    </p:set>
                                    <p:animEffect transition="in" filter="box(in)">
                                      <p:cBhvr>
                                        <p:cTn id="10" dur="500"/>
                                        <p:tgtEl>
                                          <p:spTgt spid="46082">
                                            <p:txEl>
                                              <p:pRg st="2" end="2"/>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6082">
                                            <p:txEl>
                                              <p:pRg st="4" end="4"/>
                                            </p:txEl>
                                          </p:spTgt>
                                        </p:tgtEl>
                                        <p:attrNameLst>
                                          <p:attrName>style.visibility</p:attrName>
                                        </p:attrNameLst>
                                      </p:cBhvr>
                                      <p:to>
                                        <p:strVal val="visible"/>
                                      </p:to>
                                    </p:set>
                                    <p:animEffect transition="in" filter="box(in)">
                                      <p:cBhvr>
                                        <p:cTn id="13" dur="500"/>
                                        <p:tgtEl>
                                          <p:spTgt spid="460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a:xfrm>
            <a:off x="395288" y="836613"/>
            <a:ext cx="7620000" cy="471487"/>
          </a:xfrm>
        </p:spPr>
        <p:txBody>
          <a:bodyPr>
            <a:normAutofit fontScale="90000"/>
          </a:bodyPr>
          <a:lstStyle/>
          <a:p>
            <a:pPr eaLnBrk="1" hangingPunct="1"/>
            <a:r>
              <a:rPr lang="zh-CN" altLang="en-US" sz="3200" b="1" dirty="0" smtClean="0">
                <a:solidFill>
                  <a:srgbClr val="C00000"/>
                </a:solidFill>
              </a:rPr>
              <a:t>发送窗口尺寸太大，协议失败</a:t>
            </a:r>
          </a:p>
        </p:txBody>
      </p:sp>
      <p:pic>
        <p:nvPicPr>
          <p:cNvPr id="47107" name="Picture 4"/>
          <p:cNvPicPr>
            <a:picLocks noGrp="1" noChangeAspect="1" noChangeArrowheads="1"/>
          </p:cNvPicPr>
          <p:nvPr>
            <p:ph type="body" idx="1"/>
          </p:nvPr>
        </p:nvPicPr>
        <p:blipFill>
          <a:blip r:embed="rId2" cstate="print"/>
          <a:srcRect/>
          <a:stretch>
            <a:fillRect/>
          </a:stretch>
        </p:blipFill>
        <p:spPr>
          <a:xfrm>
            <a:off x="539552" y="1340768"/>
            <a:ext cx="8424863" cy="4905375"/>
          </a:xfrm>
          <a:noFill/>
        </p:spPr>
      </p:pic>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7107"/>
                                        </p:tgtEl>
                                        <p:attrNameLst>
                                          <p:attrName>style.visibility</p:attrName>
                                        </p:attrNameLst>
                                      </p:cBhvr>
                                      <p:to>
                                        <p:strVal val="visible"/>
                                      </p:to>
                                    </p:set>
                                    <p:anim calcmode="lin" valueType="num">
                                      <p:cBhvr additive="base">
                                        <p:cTn id="7" dur="500" fill="hold"/>
                                        <p:tgtEl>
                                          <p:spTgt spid="47107"/>
                                        </p:tgtEl>
                                        <p:attrNameLst>
                                          <p:attrName>ppt_x</p:attrName>
                                        </p:attrNameLst>
                                      </p:cBhvr>
                                      <p:tavLst>
                                        <p:tav tm="0">
                                          <p:val>
                                            <p:strVal val="#ppt_x"/>
                                          </p:val>
                                        </p:tav>
                                        <p:tav tm="100000">
                                          <p:val>
                                            <p:strVal val="#ppt_x"/>
                                          </p:val>
                                        </p:tav>
                                      </p:tavLst>
                                    </p:anim>
                                    <p:anim calcmode="lin" valueType="num">
                                      <p:cBhvr additive="base">
                                        <p:cTn id="8" dur="500" fill="hold"/>
                                        <p:tgtEl>
                                          <p:spTgt spid="471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4"/>
          <p:cNvPicPr>
            <a:picLocks noChangeAspect="1" noChangeArrowheads="1"/>
          </p:cNvPicPr>
          <p:nvPr/>
        </p:nvPicPr>
        <p:blipFill>
          <a:blip r:embed="rId2" cstate="print"/>
          <a:srcRect/>
          <a:stretch>
            <a:fillRect/>
          </a:stretch>
        </p:blipFill>
        <p:spPr bwMode="auto">
          <a:xfrm>
            <a:off x="395536" y="1412776"/>
            <a:ext cx="8353425" cy="4779962"/>
          </a:xfrm>
          <a:prstGeom prst="rect">
            <a:avLst/>
          </a:prstGeom>
          <a:noFill/>
          <a:ln w="9525">
            <a:noFill/>
            <a:miter lim="800000"/>
            <a:headEnd/>
            <a:tailEnd/>
          </a:ln>
        </p:spPr>
      </p:pic>
      <p:sp>
        <p:nvSpPr>
          <p:cNvPr id="48131" name="Rectangle 5"/>
          <p:cNvSpPr>
            <a:spLocks noChangeArrowheads="1"/>
          </p:cNvSpPr>
          <p:nvPr/>
        </p:nvSpPr>
        <p:spPr bwMode="auto">
          <a:xfrm>
            <a:off x="2169120" y="620688"/>
            <a:ext cx="4873450" cy="523220"/>
          </a:xfrm>
          <a:prstGeom prst="rect">
            <a:avLst/>
          </a:prstGeom>
          <a:noFill/>
          <a:ln w="9525">
            <a:noFill/>
            <a:miter lim="800000"/>
            <a:headEnd/>
            <a:tailEnd/>
          </a:ln>
        </p:spPr>
        <p:txBody>
          <a:bodyPr wrap="none">
            <a:spAutoFit/>
          </a:bodyPr>
          <a:lstStyle/>
          <a:p>
            <a:pPr algn="ctr"/>
            <a:r>
              <a:rPr lang="zh-CN" altLang="en-US" sz="2800" b="1" dirty="0">
                <a:solidFill>
                  <a:srgbClr val="C00000"/>
                </a:solidFill>
                <a:latin typeface="Times New Roman" pitchFamily="18" charset="0"/>
              </a:rPr>
              <a:t>接收窗口尺寸太大，协议失败</a:t>
            </a:r>
          </a:p>
        </p:txBody>
      </p:sp>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additive="base">
                                        <p:cTn id="7" dur="500" fill="hold"/>
                                        <p:tgtEl>
                                          <p:spTgt spid="48130"/>
                                        </p:tgtEl>
                                        <p:attrNameLst>
                                          <p:attrName>ppt_x</p:attrName>
                                        </p:attrNameLst>
                                      </p:cBhvr>
                                      <p:tavLst>
                                        <p:tav tm="0">
                                          <p:val>
                                            <p:strVal val="#ppt_x"/>
                                          </p:val>
                                        </p:tav>
                                        <p:tav tm="100000">
                                          <p:val>
                                            <p:strVal val="#ppt_x"/>
                                          </p:val>
                                        </p:tav>
                                      </p:tavLst>
                                    </p:anim>
                                    <p:anim calcmode="lin" valueType="num">
                                      <p:cBhvr additive="base">
                                        <p:cTn id="8" dur="500" fill="hold"/>
                                        <p:tgtEl>
                                          <p:spTgt spid="48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Rot="1" noChangeArrowheads="1"/>
          </p:cNvSpPr>
          <p:nvPr>
            <p:ph type="body" idx="1"/>
          </p:nvPr>
        </p:nvSpPr>
        <p:spPr/>
        <p:txBody>
          <a:bodyPr/>
          <a:lstStyle/>
          <a:p>
            <a:pPr eaLnBrk="1" hangingPunct="1">
              <a:buFont typeface="Wingdings" pitchFamily="2" charset="2"/>
              <a:buNone/>
            </a:pPr>
            <a:r>
              <a:rPr lang="en-US" altLang="zh-CN" sz="2800" b="1" dirty="0" smtClean="0">
                <a:solidFill>
                  <a:srgbClr val="C00000"/>
                </a:solidFill>
              </a:rPr>
              <a:t>⑤</a:t>
            </a:r>
            <a:r>
              <a:rPr lang="zh-CN" altLang="en-US" sz="2800" b="1" dirty="0" smtClean="0">
                <a:solidFill>
                  <a:srgbClr val="C00000"/>
                </a:solidFill>
              </a:rPr>
              <a:t>窗口大小的选择</a:t>
            </a:r>
          </a:p>
          <a:p>
            <a:pPr lvl="1">
              <a:buClr>
                <a:srgbClr val="C00000"/>
              </a:buClr>
              <a:buFont typeface="Wingdings" pitchFamily="2" charset="2"/>
              <a:buChar char="n"/>
            </a:pPr>
            <a:endParaRPr lang="en-US" altLang="zh-CN" sz="2400" b="1" dirty="0" smtClean="0">
              <a:solidFill>
                <a:srgbClr val="000000"/>
              </a:solidFill>
            </a:endParaRPr>
          </a:p>
          <a:p>
            <a:pPr lvl="1">
              <a:buClr>
                <a:srgbClr val="C00000"/>
              </a:buClr>
              <a:buFont typeface="Wingdings" pitchFamily="2" charset="2"/>
              <a:buChar char="n"/>
            </a:pPr>
            <a:r>
              <a:rPr lang="zh-CN" altLang="en-US" sz="2400" b="1" dirty="0" smtClean="0">
                <a:solidFill>
                  <a:srgbClr val="000000"/>
                </a:solidFill>
              </a:rPr>
              <a:t>窗口如果选得太大，会要求有足够大的缓存空间；</a:t>
            </a:r>
            <a:endParaRPr lang="en-US" altLang="zh-CN" sz="2400" b="1" dirty="0" smtClean="0">
              <a:solidFill>
                <a:srgbClr val="000000"/>
              </a:solidFill>
            </a:endParaRPr>
          </a:p>
          <a:p>
            <a:pPr lvl="1">
              <a:buClr>
                <a:srgbClr val="C00000"/>
              </a:buClr>
              <a:buFont typeface="Wingdings" pitchFamily="2" charset="2"/>
              <a:buChar char="n"/>
            </a:pPr>
            <a:endParaRPr lang="en-US" altLang="zh-CN" sz="2400" b="1" dirty="0" smtClean="0">
              <a:solidFill>
                <a:srgbClr val="000000"/>
              </a:solidFill>
            </a:endParaRPr>
          </a:p>
          <a:p>
            <a:pPr lvl="1">
              <a:buClr>
                <a:srgbClr val="C00000"/>
              </a:buClr>
              <a:buFont typeface="Wingdings" pitchFamily="2" charset="2"/>
              <a:buChar char="n"/>
            </a:pPr>
            <a:r>
              <a:rPr lang="zh-CN" altLang="en-US" sz="2400" b="1" dirty="0" smtClean="0">
                <a:solidFill>
                  <a:srgbClr val="000000"/>
                </a:solidFill>
              </a:rPr>
              <a:t>如果选得太小，由于传播和发送延迟，第一个应答帧返回到发送方之前，发送方发送窗口中的帧已经全部发送出去，但是没有得到应答，发送方必须等待，从而影响了传输速度和传输效率。</a:t>
            </a:r>
            <a:r>
              <a:rPr lang="zh-CN" altLang="en-US" dirty="0" smtClean="0"/>
              <a:t> </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normAutofit/>
          </a:bodyPr>
          <a:lstStyle/>
          <a:p>
            <a:r>
              <a:rPr lang="en-US" altLang="zh-CN" sz="3200" b="1" dirty="0" smtClean="0">
                <a:solidFill>
                  <a:srgbClr val="C00000"/>
                </a:solidFill>
                <a:ea typeface="黑体" pitchFamily="2" charset="-122"/>
              </a:rPr>
              <a:t>4.2.2  </a:t>
            </a:r>
            <a:r>
              <a:rPr lang="zh-CN" altLang="en-US" sz="3200" b="1" dirty="0" smtClean="0">
                <a:solidFill>
                  <a:srgbClr val="C00000"/>
                </a:solidFill>
                <a:ea typeface="黑体" pitchFamily="2" charset="-122"/>
              </a:rPr>
              <a:t>滑动窗口协议</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animEffect transition="in" filter="diamond(in)">
                                      <p:cBhvr>
                                        <p:cTn id="7" dur="500"/>
                                        <p:tgtEl>
                                          <p:spTgt spid="49154">
                                            <p:txEl>
                                              <p:pRg st="0" end="0"/>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49154">
                                            <p:txEl>
                                              <p:pRg st="2" end="2"/>
                                            </p:txEl>
                                          </p:spTgt>
                                        </p:tgtEl>
                                        <p:attrNameLst>
                                          <p:attrName>style.visibility</p:attrName>
                                        </p:attrNameLst>
                                      </p:cBhvr>
                                      <p:to>
                                        <p:strVal val="visible"/>
                                      </p:to>
                                    </p:set>
                                    <p:animEffect transition="in" filter="diamond(in)">
                                      <p:cBhvr>
                                        <p:cTn id="10" dur="500"/>
                                        <p:tgtEl>
                                          <p:spTgt spid="49154">
                                            <p:txEl>
                                              <p:pRg st="2" end="2"/>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49154">
                                            <p:txEl>
                                              <p:pRg st="4" end="4"/>
                                            </p:txEl>
                                          </p:spTgt>
                                        </p:tgtEl>
                                        <p:attrNameLst>
                                          <p:attrName>style.visibility</p:attrName>
                                        </p:attrNameLst>
                                      </p:cBhvr>
                                      <p:to>
                                        <p:strVal val="visible"/>
                                      </p:to>
                                    </p:set>
                                    <p:animEffect transition="in" filter="diamond(in)">
                                      <p:cBhvr>
                                        <p:cTn id="13" dur="500"/>
                                        <p:tgtEl>
                                          <p:spTgt spid="4915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Rot="1" noChangeArrowheads="1"/>
          </p:cNvSpPr>
          <p:nvPr>
            <p:ph type="body" idx="1"/>
          </p:nvPr>
        </p:nvSpPr>
        <p:spPr>
          <a:xfrm>
            <a:off x="251520" y="1628800"/>
            <a:ext cx="3888432" cy="4114800"/>
          </a:xfrm>
        </p:spPr>
        <p:txBody>
          <a:bodyPr>
            <a:normAutofit/>
          </a:bodyPr>
          <a:lstStyle/>
          <a:p>
            <a:pPr eaLnBrk="1" hangingPunct="1">
              <a:buClr>
                <a:srgbClr val="C00000"/>
              </a:buClr>
              <a:buFont typeface="Wingdings" pitchFamily="2" charset="2"/>
              <a:buChar char="n"/>
            </a:pPr>
            <a:r>
              <a:rPr lang="zh-CN" altLang="en-US" sz="2800" b="1" dirty="0" smtClean="0">
                <a:solidFill>
                  <a:srgbClr val="000000"/>
                </a:solidFill>
                <a:latin typeface="宋体" pitchFamily="2" charset="-122"/>
              </a:rPr>
              <a:t>假设一个帧的发送时间为</a:t>
            </a:r>
            <a:r>
              <a:rPr lang="en-US" altLang="zh-CN" sz="2800" b="1" dirty="0" err="1" smtClean="0">
                <a:solidFill>
                  <a:srgbClr val="000000"/>
                </a:solidFill>
                <a:latin typeface="宋体" pitchFamily="2" charset="-122"/>
              </a:rPr>
              <a:t>t</a:t>
            </a:r>
            <a:r>
              <a:rPr lang="en-US" altLang="zh-CN" sz="1800" b="1" dirty="0" err="1" smtClean="0">
                <a:solidFill>
                  <a:srgbClr val="000000"/>
                </a:solidFill>
                <a:latin typeface="宋体" pitchFamily="2" charset="-122"/>
              </a:rPr>
              <a:t>I</a:t>
            </a:r>
            <a:r>
              <a:rPr lang="zh-CN" altLang="en-US" sz="2800" b="1" dirty="0" smtClean="0">
                <a:solidFill>
                  <a:srgbClr val="000000"/>
                </a:solidFill>
                <a:latin typeface="宋体" pitchFamily="2" charset="-122"/>
              </a:rPr>
              <a:t>，传播时间为</a:t>
            </a:r>
            <a:r>
              <a:rPr lang="en-US" altLang="zh-CN" sz="2800" b="1" dirty="0" err="1" smtClean="0">
                <a:solidFill>
                  <a:srgbClr val="000000"/>
                </a:solidFill>
                <a:latin typeface="宋体" pitchFamily="2" charset="-122"/>
              </a:rPr>
              <a:t>t</a:t>
            </a:r>
            <a:r>
              <a:rPr lang="en-US" altLang="zh-CN" sz="1800" b="1" dirty="0" err="1" smtClean="0">
                <a:solidFill>
                  <a:srgbClr val="000000"/>
                </a:solidFill>
                <a:latin typeface="宋体" pitchFamily="2" charset="-122"/>
              </a:rPr>
              <a:t>P</a:t>
            </a:r>
            <a:r>
              <a:rPr lang="zh-CN" altLang="en-US" sz="2800" b="1" dirty="0" smtClean="0">
                <a:solidFill>
                  <a:srgbClr val="000000"/>
                </a:solidFill>
                <a:latin typeface="宋体" pitchFamily="2" charset="-122"/>
              </a:rPr>
              <a:t>，则窗口的大小</a:t>
            </a:r>
            <a:r>
              <a:rPr lang="en-US" altLang="zh-CN" sz="2800" b="1" dirty="0" smtClean="0">
                <a:solidFill>
                  <a:srgbClr val="000000"/>
                </a:solidFill>
                <a:latin typeface="宋体" pitchFamily="2" charset="-122"/>
              </a:rPr>
              <a:t>n</a:t>
            </a:r>
            <a:r>
              <a:rPr lang="zh-CN" altLang="en-US" sz="2800" b="1" dirty="0" smtClean="0">
                <a:solidFill>
                  <a:srgbClr val="000000"/>
                </a:solidFill>
                <a:latin typeface="宋体" pitchFamily="2" charset="-122"/>
              </a:rPr>
              <a:t>应该满足如下条件：</a:t>
            </a:r>
            <a:endParaRPr lang="en-US" altLang="zh-CN" sz="2800" b="1" dirty="0" smtClean="0">
              <a:solidFill>
                <a:srgbClr val="000000"/>
              </a:solidFill>
              <a:latin typeface="宋体" pitchFamily="2" charset="-122"/>
            </a:endParaRPr>
          </a:p>
          <a:p>
            <a:pPr lvl="1">
              <a:buClr>
                <a:srgbClr val="C00000"/>
              </a:buClr>
              <a:buNone/>
            </a:pPr>
            <a:endParaRPr lang="en-US" altLang="zh-CN" b="1" dirty="0" smtClean="0">
              <a:solidFill>
                <a:srgbClr val="000000"/>
              </a:solidFill>
              <a:latin typeface="宋体" pitchFamily="2" charset="-122"/>
            </a:endParaRPr>
          </a:p>
          <a:p>
            <a:pPr lvl="1">
              <a:buClr>
                <a:srgbClr val="C00000"/>
              </a:buClr>
              <a:buNone/>
            </a:pPr>
            <a:r>
              <a:rPr lang="zh-CN" altLang="en-US" b="1" dirty="0" smtClean="0">
                <a:solidFill>
                  <a:srgbClr val="000000"/>
                </a:solidFill>
                <a:latin typeface="宋体" pitchFamily="2" charset="-122"/>
              </a:rPr>
              <a:t> </a:t>
            </a:r>
            <a:r>
              <a:rPr lang="zh-CN" altLang="en-US" sz="2400" b="1" dirty="0" smtClean="0">
                <a:solidFill>
                  <a:srgbClr val="000000"/>
                </a:solidFill>
                <a:latin typeface="宋体" pitchFamily="2" charset="-122"/>
              </a:rPr>
              <a:t> </a:t>
            </a:r>
            <a:r>
              <a:rPr lang="en-US" altLang="zh-CN" b="1" dirty="0" err="1" smtClean="0">
                <a:solidFill>
                  <a:srgbClr val="000000"/>
                </a:solidFill>
                <a:latin typeface="宋体" pitchFamily="2" charset="-122"/>
              </a:rPr>
              <a:t>nt</a:t>
            </a:r>
            <a:r>
              <a:rPr lang="en-US" altLang="zh-CN" sz="1200" b="1" dirty="0" err="1" smtClean="0">
                <a:solidFill>
                  <a:srgbClr val="000000"/>
                </a:solidFill>
                <a:latin typeface="宋体" pitchFamily="2" charset="-122"/>
              </a:rPr>
              <a:t>I</a:t>
            </a:r>
            <a:r>
              <a:rPr lang="en-US" altLang="zh-CN" sz="2400" b="1" dirty="0" smtClean="0">
                <a:solidFill>
                  <a:srgbClr val="000000"/>
                </a:solidFill>
                <a:latin typeface="宋体" pitchFamily="2" charset="-122"/>
              </a:rPr>
              <a:t>&gt;2(</a:t>
            </a:r>
            <a:r>
              <a:rPr lang="en-US" altLang="zh-CN" b="1" dirty="0" err="1" smtClean="0">
                <a:solidFill>
                  <a:srgbClr val="000000"/>
                </a:solidFill>
                <a:latin typeface="宋体" pitchFamily="2" charset="-122"/>
              </a:rPr>
              <a:t>t</a:t>
            </a:r>
            <a:r>
              <a:rPr lang="en-US" altLang="zh-CN" sz="1200" b="1" dirty="0" err="1" smtClean="0">
                <a:solidFill>
                  <a:srgbClr val="000000"/>
                </a:solidFill>
                <a:latin typeface="宋体" pitchFamily="2" charset="-122"/>
              </a:rPr>
              <a:t>I</a:t>
            </a:r>
            <a:r>
              <a:rPr lang="en-US" altLang="zh-CN" sz="2400" b="1" dirty="0" err="1" smtClean="0">
                <a:solidFill>
                  <a:srgbClr val="000000"/>
                </a:solidFill>
                <a:latin typeface="宋体" pitchFamily="2" charset="-122"/>
              </a:rPr>
              <a:t>+</a:t>
            </a:r>
            <a:r>
              <a:rPr lang="en-US" altLang="zh-CN" b="1" dirty="0" err="1" smtClean="0">
                <a:solidFill>
                  <a:srgbClr val="000000"/>
                </a:solidFill>
                <a:latin typeface="宋体" pitchFamily="2" charset="-122"/>
              </a:rPr>
              <a:t>t</a:t>
            </a:r>
            <a:r>
              <a:rPr lang="en-US" altLang="zh-CN" sz="1200" b="1" dirty="0" err="1" smtClean="0">
                <a:solidFill>
                  <a:srgbClr val="000000"/>
                </a:solidFill>
                <a:latin typeface="宋体" pitchFamily="2" charset="-122"/>
              </a:rPr>
              <a:t>P</a:t>
            </a:r>
            <a:r>
              <a:rPr lang="en-US" altLang="zh-CN" sz="2400" b="1" dirty="0" smtClean="0">
                <a:solidFill>
                  <a:srgbClr val="000000"/>
                </a:solidFill>
                <a:latin typeface="宋体" pitchFamily="2" charset="-122"/>
              </a:rPr>
              <a:t>)</a:t>
            </a:r>
            <a:r>
              <a:rPr lang="zh-CN" altLang="en-US" sz="2800" b="1" dirty="0" smtClean="0">
                <a:solidFill>
                  <a:srgbClr val="000000"/>
                </a:solidFill>
                <a:latin typeface="宋体" pitchFamily="2" charset="-122"/>
              </a:rPr>
              <a:t>或： </a:t>
            </a:r>
            <a:r>
              <a:rPr lang="en-US" altLang="zh-CN" sz="2800" b="1" dirty="0" err="1" smtClean="0">
                <a:solidFill>
                  <a:srgbClr val="000000"/>
                </a:solidFill>
                <a:latin typeface="宋体" pitchFamily="2" charset="-122"/>
              </a:rPr>
              <a:t>nt</a:t>
            </a:r>
            <a:r>
              <a:rPr lang="en-US" altLang="zh-CN" sz="1800" b="1" dirty="0" err="1" smtClean="0">
                <a:solidFill>
                  <a:srgbClr val="000000"/>
                </a:solidFill>
                <a:latin typeface="宋体" pitchFamily="2" charset="-122"/>
              </a:rPr>
              <a:t>I</a:t>
            </a:r>
            <a:r>
              <a:rPr lang="en-US" altLang="zh-CN" sz="2800" b="1" dirty="0" smtClean="0">
                <a:solidFill>
                  <a:srgbClr val="000000"/>
                </a:solidFill>
                <a:latin typeface="宋体" pitchFamily="2" charset="-122"/>
              </a:rPr>
              <a:t>&gt;t</a:t>
            </a:r>
            <a:r>
              <a:rPr lang="en-US" altLang="zh-CN" sz="1600" b="1" dirty="0" smtClean="0">
                <a:solidFill>
                  <a:srgbClr val="000000"/>
                </a:solidFill>
                <a:latin typeface="宋体" pitchFamily="2" charset="-122"/>
              </a:rPr>
              <a:t>I</a:t>
            </a:r>
            <a:r>
              <a:rPr lang="en-US" altLang="zh-CN" sz="2800" b="1" dirty="0" smtClean="0">
                <a:solidFill>
                  <a:srgbClr val="000000"/>
                </a:solidFill>
                <a:latin typeface="宋体" pitchFamily="2" charset="-122"/>
              </a:rPr>
              <a:t>+2t</a:t>
            </a:r>
            <a:r>
              <a:rPr lang="en-US" altLang="zh-CN" sz="1800" b="1" dirty="0" smtClean="0">
                <a:solidFill>
                  <a:srgbClr val="000000"/>
                </a:solidFill>
                <a:latin typeface="宋体" pitchFamily="2" charset="-122"/>
              </a:rPr>
              <a:t>P</a:t>
            </a:r>
            <a:r>
              <a:rPr lang="en-US" altLang="zh-CN" sz="2800" b="1" dirty="0" smtClean="0">
                <a:solidFill>
                  <a:srgbClr val="000000"/>
                </a:solidFill>
                <a:latin typeface="宋体" pitchFamily="2" charset="-122"/>
              </a:rPr>
              <a:t>+ts</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467544" y="836712"/>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0"/>
            <a:ext cx="8229600" cy="1143000"/>
          </a:xfrm>
        </p:spPr>
        <p:txBody>
          <a:bodyPr>
            <a:normAutofit/>
          </a:bodyPr>
          <a:lstStyle/>
          <a:p>
            <a:r>
              <a:rPr lang="en-US" altLang="zh-CN" sz="3200" b="1" dirty="0" smtClean="0">
                <a:solidFill>
                  <a:srgbClr val="C00000"/>
                </a:solidFill>
                <a:ea typeface="黑体" pitchFamily="2" charset="-122"/>
              </a:rPr>
              <a:t>4.2.2  </a:t>
            </a:r>
            <a:r>
              <a:rPr lang="zh-CN" altLang="en-US" sz="3200" b="1" dirty="0" smtClean="0">
                <a:solidFill>
                  <a:srgbClr val="C00000"/>
                </a:solidFill>
                <a:ea typeface="黑体" pitchFamily="2" charset="-122"/>
              </a:rPr>
              <a:t>滑动窗口协议</a:t>
            </a:r>
          </a:p>
        </p:txBody>
      </p:sp>
      <p:pic>
        <p:nvPicPr>
          <p:cNvPr id="12" name="Picture 4"/>
          <p:cNvPicPr>
            <a:picLocks noChangeAspect="1" noChangeArrowheads="1"/>
          </p:cNvPicPr>
          <p:nvPr/>
        </p:nvPicPr>
        <p:blipFill>
          <a:blip r:embed="rId3" cstate="print"/>
          <a:srcRect/>
          <a:stretch>
            <a:fillRect/>
          </a:stretch>
        </p:blipFill>
        <p:spPr>
          <a:xfrm>
            <a:off x="4355976" y="908720"/>
            <a:ext cx="4176835" cy="5400451"/>
          </a:xfrm>
          <a:prstGeom prst="rect">
            <a:avLst/>
          </a:prstGeom>
          <a:noFill/>
        </p:spPr>
      </p:pic>
    </p:spTree>
  </p:cSld>
  <p:clrMapOvr>
    <a:masterClrMapping/>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2051720" y="620688"/>
            <a:ext cx="4514850" cy="641350"/>
          </a:xfrm>
          <a:prstGeom prst="rect">
            <a:avLst/>
          </a:prstGeom>
          <a:noFill/>
          <a:ln w="9525">
            <a:noFill/>
            <a:miter lim="800000"/>
            <a:headEnd/>
            <a:tailEnd/>
          </a:ln>
        </p:spPr>
        <p:txBody>
          <a:bodyPr wrap="none">
            <a:spAutoFit/>
          </a:bodyPr>
          <a:lstStyle/>
          <a:p>
            <a:r>
              <a:rPr lang="en-US" altLang="en-US" sz="3600" b="1" dirty="0">
                <a:solidFill>
                  <a:schemeClr val="accent2"/>
                </a:solidFill>
                <a:latin typeface="Times" charset="0"/>
              </a:rPr>
              <a:t>Node-to-node delivery</a:t>
            </a:r>
          </a:p>
        </p:txBody>
      </p:sp>
      <p:pic>
        <p:nvPicPr>
          <p:cNvPr id="13316" name="Picture 4"/>
          <p:cNvPicPr>
            <a:picLocks noChangeAspect="1" noChangeArrowheads="1"/>
          </p:cNvPicPr>
          <p:nvPr/>
        </p:nvPicPr>
        <p:blipFill>
          <a:blip r:embed="rId2" cstate="print"/>
          <a:srcRect/>
          <a:stretch>
            <a:fillRect/>
          </a:stretch>
        </p:blipFill>
        <p:spPr bwMode="auto">
          <a:xfrm>
            <a:off x="1259632" y="1412776"/>
            <a:ext cx="6197600" cy="4776788"/>
          </a:xfrm>
          <a:prstGeom prst="rect">
            <a:avLst/>
          </a:prstGeom>
          <a:noFill/>
          <a:ln w="9525">
            <a:noFill/>
            <a:miter lim="800000"/>
            <a:headEnd/>
            <a:tailEnd/>
          </a:ln>
        </p:spPr>
      </p:pic>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checkerboard(across)">
                                      <p:cBhvr>
                                        <p:cTn id="7"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Rot="1" noChangeArrowheads="1"/>
          </p:cNvSpPr>
          <p:nvPr>
            <p:ph type="body" idx="1"/>
          </p:nvPr>
        </p:nvSpPr>
        <p:spPr>
          <a:xfrm>
            <a:off x="611560" y="1556792"/>
            <a:ext cx="7309569" cy="4276501"/>
          </a:xfrm>
        </p:spPr>
        <p:txBody>
          <a:bodyPr/>
          <a:lstStyle/>
          <a:p>
            <a:pPr>
              <a:buClr>
                <a:srgbClr val="C00000"/>
              </a:buClr>
              <a:buFont typeface="Wingdings" pitchFamily="2" charset="2"/>
              <a:buChar char="n"/>
            </a:pPr>
            <a:r>
              <a:rPr lang="zh-CN" altLang="en-US" sz="2800" b="1" dirty="0" smtClean="0">
                <a:solidFill>
                  <a:srgbClr val="000000"/>
                </a:solidFill>
                <a:latin typeface="宋体" pitchFamily="2" charset="-122"/>
              </a:rPr>
              <a:t>例：在卫星通信中，设帧的长度为</a:t>
            </a:r>
            <a:r>
              <a:rPr lang="en-US" altLang="zh-CN" sz="2800" b="1" dirty="0" smtClean="0">
                <a:solidFill>
                  <a:srgbClr val="000000"/>
                </a:solidFill>
                <a:latin typeface="宋体" pitchFamily="2" charset="-122"/>
              </a:rPr>
              <a:t>1200bit</a:t>
            </a:r>
            <a:r>
              <a:rPr lang="zh-CN" altLang="en-US" sz="2800" b="1" dirty="0" smtClean="0">
                <a:solidFill>
                  <a:srgbClr val="000000"/>
                </a:solidFill>
                <a:latin typeface="宋体" pitchFamily="2" charset="-122"/>
              </a:rPr>
              <a:t>，信道速率为</a:t>
            </a:r>
            <a:r>
              <a:rPr lang="en-US" altLang="zh-CN" sz="2800" b="1" dirty="0" smtClean="0">
                <a:solidFill>
                  <a:srgbClr val="000000"/>
                </a:solidFill>
                <a:latin typeface="宋体" pitchFamily="2" charset="-122"/>
              </a:rPr>
              <a:t>4.8kbit/s</a:t>
            </a:r>
            <a:r>
              <a:rPr lang="zh-CN" altLang="en-US" sz="2800" b="1" dirty="0" smtClean="0">
                <a:solidFill>
                  <a:srgbClr val="000000"/>
                </a:solidFill>
                <a:latin typeface="宋体" pitchFamily="2" charset="-122"/>
              </a:rPr>
              <a:t>，传播延迟为</a:t>
            </a:r>
            <a:r>
              <a:rPr lang="en-US" altLang="zh-CN" sz="2800" b="1" dirty="0" err="1" smtClean="0">
                <a:solidFill>
                  <a:srgbClr val="000000"/>
                </a:solidFill>
                <a:latin typeface="宋体" pitchFamily="2" charset="-122"/>
              </a:rPr>
              <a:t>tP</a:t>
            </a:r>
            <a:r>
              <a:rPr lang="en-US" altLang="zh-CN" sz="2800" b="1" dirty="0" smtClean="0">
                <a:solidFill>
                  <a:srgbClr val="000000"/>
                </a:solidFill>
                <a:latin typeface="宋体" pitchFamily="2" charset="-122"/>
              </a:rPr>
              <a:t>=250ms</a:t>
            </a:r>
            <a:r>
              <a:rPr lang="zh-CN" altLang="en-US" sz="2800" b="1" dirty="0" smtClean="0">
                <a:solidFill>
                  <a:srgbClr val="000000"/>
                </a:solidFill>
                <a:latin typeface="宋体" pitchFamily="2" charset="-122"/>
              </a:rPr>
              <a:t>，在全双工的数据通信中，窗口至少应为</a:t>
            </a:r>
            <a:r>
              <a:rPr lang="en-US" altLang="zh-CN" sz="2800" b="1" dirty="0" smtClean="0">
                <a:solidFill>
                  <a:srgbClr val="000000"/>
                </a:solidFill>
                <a:latin typeface="宋体" pitchFamily="2" charset="-122"/>
              </a:rPr>
              <a:t>:</a:t>
            </a:r>
          </a:p>
          <a:p>
            <a:pPr lvl="1">
              <a:buNone/>
            </a:pPr>
            <a:endParaRPr lang="en-US" altLang="zh-CN" b="1" dirty="0" smtClean="0">
              <a:solidFill>
                <a:srgbClr val="000000"/>
              </a:solidFill>
              <a:latin typeface="宋体" pitchFamily="2" charset="-122"/>
            </a:endParaRPr>
          </a:p>
          <a:p>
            <a:pPr lvl="2">
              <a:buNone/>
            </a:pPr>
            <a:r>
              <a:rPr lang="en-US" altLang="zh-CN" sz="2800" b="1" dirty="0" err="1" smtClean="0">
                <a:solidFill>
                  <a:srgbClr val="000000"/>
                </a:solidFill>
                <a:latin typeface="宋体" pitchFamily="2" charset="-122"/>
              </a:rPr>
              <a:t>t</a:t>
            </a:r>
            <a:r>
              <a:rPr lang="en-US" altLang="zh-CN" sz="2000" b="1" dirty="0" err="1" smtClean="0">
                <a:solidFill>
                  <a:srgbClr val="000000"/>
                </a:solidFill>
                <a:latin typeface="宋体" pitchFamily="2" charset="-122"/>
              </a:rPr>
              <a:t>I</a:t>
            </a:r>
            <a:r>
              <a:rPr lang="en-US" altLang="zh-CN" sz="2800" b="1" dirty="0" smtClean="0">
                <a:solidFill>
                  <a:srgbClr val="000000"/>
                </a:solidFill>
                <a:latin typeface="宋体" pitchFamily="2" charset="-122"/>
              </a:rPr>
              <a:t>=1200÷(4.8×103)=0.25s=250ms</a:t>
            </a:r>
          </a:p>
          <a:p>
            <a:pPr lvl="2">
              <a:buNone/>
            </a:pPr>
            <a:r>
              <a:rPr lang="zh-CN" altLang="en-US" sz="2800" b="1" dirty="0" smtClean="0">
                <a:solidFill>
                  <a:srgbClr val="000000"/>
                </a:solidFill>
                <a:latin typeface="宋体" pitchFamily="2" charset="-122"/>
              </a:rPr>
              <a:t>所以：</a:t>
            </a:r>
          </a:p>
          <a:p>
            <a:pPr lvl="2">
              <a:buNone/>
            </a:pPr>
            <a:r>
              <a:rPr lang="en-US" altLang="zh-CN" sz="2800" b="1" dirty="0" smtClean="0">
                <a:solidFill>
                  <a:srgbClr val="000000"/>
                </a:solidFill>
                <a:latin typeface="宋体" pitchFamily="2" charset="-122"/>
              </a:rPr>
              <a:t>n&gt;2×(250+250)÷250</a:t>
            </a:r>
            <a:r>
              <a:rPr lang="zh-CN" altLang="en-US" sz="2800" b="1" dirty="0" smtClean="0">
                <a:solidFill>
                  <a:srgbClr val="000000"/>
                </a:solidFill>
                <a:latin typeface="宋体" pitchFamily="2" charset="-122"/>
              </a:rPr>
              <a:t>，即</a:t>
            </a:r>
            <a:r>
              <a:rPr lang="en-US" altLang="zh-CN" sz="2800" b="1" dirty="0" smtClean="0">
                <a:solidFill>
                  <a:srgbClr val="000000"/>
                </a:solidFill>
                <a:latin typeface="宋体" pitchFamily="2" charset="-122"/>
              </a:rPr>
              <a:t>n&gt;4</a:t>
            </a:r>
          </a:p>
          <a:p>
            <a:pPr eaLnBrk="1" hangingPunct="1"/>
            <a:endParaRPr lang="en-US" altLang="zh-CN" b="1" dirty="0" smtClean="0">
              <a:solidFill>
                <a:srgbClr val="000000"/>
              </a:solidFill>
              <a:latin typeface="宋体" pitchFamily="2" charset="-122"/>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normAutofit/>
          </a:bodyPr>
          <a:lstStyle/>
          <a:p>
            <a:r>
              <a:rPr lang="en-US" altLang="zh-CN" sz="3200" b="1" dirty="0" smtClean="0">
                <a:solidFill>
                  <a:srgbClr val="C00000"/>
                </a:solidFill>
                <a:ea typeface="黑体" pitchFamily="2" charset="-122"/>
              </a:rPr>
              <a:t>4.2.2  </a:t>
            </a:r>
            <a:r>
              <a:rPr lang="zh-CN" altLang="en-US" sz="3200" b="1" dirty="0" smtClean="0">
                <a:solidFill>
                  <a:srgbClr val="C00000"/>
                </a:solidFill>
                <a:ea typeface="黑体" pitchFamily="2" charset="-122"/>
              </a:rPr>
              <a:t>滑动窗口协议</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Effect transition="in" filter="checkerboard(across)">
                                      <p:cBhvr>
                                        <p:cTn id="7" dur="500"/>
                                        <p:tgtEl>
                                          <p:spTgt spid="52226">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2226">
                                            <p:txEl>
                                              <p:pRg st="2" end="2"/>
                                            </p:txEl>
                                          </p:spTgt>
                                        </p:tgtEl>
                                        <p:attrNameLst>
                                          <p:attrName>style.visibility</p:attrName>
                                        </p:attrNameLst>
                                      </p:cBhvr>
                                      <p:to>
                                        <p:strVal val="visible"/>
                                      </p:to>
                                    </p:set>
                                    <p:animEffect transition="in" filter="checkerboard(across)">
                                      <p:cBhvr>
                                        <p:cTn id="10" dur="500"/>
                                        <p:tgtEl>
                                          <p:spTgt spid="52226">
                                            <p:txEl>
                                              <p:pRg st="2" end="2"/>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2226">
                                            <p:txEl>
                                              <p:pRg st="3" end="3"/>
                                            </p:txEl>
                                          </p:spTgt>
                                        </p:tgtEl>
                                        <p:attrNameLst>
                                          <p:attrName>style.visibility</p:attrName>
                                        </p:attrNameLst>
                                      </p:cBhvr>
                                      <p:to>
                                        <p:strVal val="visible"/>
                                      </p:to>
                                    </p:set>
                                    <p:animEffect transition="in" filter="checkerboard(across)">
                                      <p:cBhvr>
                                        <p:cTn id="13" dur="500"/>
                                        <p:tgtEl>
                                          <p:spTgt spid="52226">
                                            <p:txEl>
                                              <p:pRg st="3" end="3"/>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52226">
                                            <p:txEl>
                                              <p:pRg st="4" end="4"/>
                                            </p:txEl>
                                          </p:spTgt>
                                        </p:tgtEl>
                                        <p:attrNameLst>
                                          <p:attrName>style.visibility</p:attrName>
                                        </p:attrNameLst>
                                      </p:cBhvr>
                                      <p:to>
                                        <p:strVal val="visible"/>
                                      </p:to>
                                    </p:set>
                                    <p:animEffect transition="in" filter="checkerboard(across)">
                                      <p:cBhvr>
                                        <p:cTn id="16" dur="500"/>
                                        <p:tgtEl>
                                          <p:spTgt spid="522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Rot="1" noChangeArrowheads="1"/>
          </p:cNvSpPr>
          <p:nvPr>
            <p:ph type="body" idx="1"/>
          </p:nvPr>
        </p:nvSpPr>
        <p:spPr>
          <a:xfrm>
            <a:off x="1200118" y="1556792"/>
            <a:ext cx="7056784" cy="4536033"/>
          </a:xfrm>
        </p:spPr>
        <p:txBody>
          <a:bodyPr/>
          <a:lstStyle/>
          <a:p>
            <a:pPr>
              <a:lnSpc>
                <a:spcPct val="90000"/>
              </a:lnSpc>
              <a:buNone/>
            </a:pPr>
            <a:r>
              <a:rPr lang="en-US" altLang="zh-CN" sz="2800" b="1" dirty="0" smtClean="0">
                <a:solidFill>
                  <a:srgbClr val="C00000"/>
                </a:solidFill>
                <a:latin typeface="宋体" pitchFamily="2" charset="-122"/>
              </a:rPr>
              <a:t>⑥</a:t>
            </a:r>
            <a:r>
              <a:rPr lang="zh-CN" altLang="en-US" sz="2800" b="1" dirty="0" smtClean="0">
                <a:solidFill>
                  <a:srgbClr val="C00000"/>
                </a:solidFill>
                <a:latin typeface="宋体" pitchFamily="2" charset="-122"/>
              </a:rPr>
              <a:t>滑动窗口协议中的回退</a:t>
            </a:r>
            <a:r>
              <a:rPr lang="en-US" altLang="zh-CN" sz="2800" b="1" dirty="0" smtClean="0">
                <a:solidFill>
                  <a:srgbClr val="C00000"/>
                </a:solidFill>
                <a:latin typeface="宋体" pitchFamily="2" charset="-122"/>
              </a:rPr>
              <a:t>N</a:t>
            </a:r>
            <a:r>
              <a:rPr lang="zh-CN" altLang="en-US" sz="2800" b="1" dirty="0" smtClean="0">
                <a:solidFill>
                  <a:srgbClr val="C00000"/>
                </a:solidFill>
                <a:latin typeface="宋体" pitchFamily="2" charset="-122"/>
              </a:rPr>
              <a:t>的效率</a:t>
            </a:r>
          </a:p>
          <a:p>
            <a:pPr lvl="1">
              <a:lnSpc>
                <a:spcPct val="90000"/>
              </a:lnSpc>
              <a:buClr>
                <a:srgbClr val="C00000"/>
              </a:buClr>
              <a:buFont typeface="Wingdings" pitchFamily="2" charset="2"/>
              <a:buChar char="n"/>
            </a:pPr>
            <a:endParaRPr lang="en-US" altLang="zh-CN" sz="2000" b="1" dirty="0" smtClean="0">
              <a:solidFill>
                <a:srgbClr val="000000"/>
              </a:solidFill>
            </a:endParaRPr>
          </a:p>
          <a:p>
            <a:pPr lvl="1">
              <a:lnSpc>
                <a:spcPct val="90000"/>
              </a:lnSpc>
              <a:buClr>
                <a:srgbClr val="C00000"/>
              </a:buClr>
              <a:buFont typeface="Wingdings" pitchFamily="2" charset="2"/>
              <a:buChar char="n"/>
            </a:pPr>
            <a:r>
              <a:rPr lang="zh-CN" altLang="en-US" sz="2400" b="1" dirty="0" smtClean="0">
                <a:solidFill>
                  <a:srgbClr val="000000"/>
                </a:solidFill>
              </a:rPr>
              <a:t>正确传送一帧所需的平均时间为： </a:t>
            </a:r>
            <a:r>
              <a:rPr lang="zh-CN" altLang="en-US" sz="2400" dirty="0" smtClean="0">
                <a:solidFill>
                  <a:srgbClr val="000000"/>
                </a:solidFill>
              </a:rPr>
              <a:t>    </a:t>
            </a:r>
          </a:p>
          <a:p>
            <a:pPr lvl="2">
              <a:lnSpc>
                <a:spcPct val="90000"/>
              </a:lnSpc>
              <a:buClr>
                <a:srgbClr val="C00000"/>
              </a:buClr>
              <a:buNone/>
            </a:pPr>
            <a:r>
              <a:rPr lang="zh-CN" altLang="en-US" dirty="0" smtClean="0">
                <a:solidFill>
                  <a:srgbClr val="000000"/>
                </a:solidFill>
              </a:rPr>
              <a:t>      </a:t>
            </a:r>
            <a:r>
              <a:rPr lang="en-US" altLang="zh-CN" b="1" dirty="0" err="1" smtClean="0">
                <a:solidFill>
                  <a:srgbClr val="000000"/>
                </a:solidFill>
              </a:rPr>
              <a:t>t</a:t>
            </a:r>
            <a:r>
              <a:rPr lang="en-US" altLang="zh-CN" b="1" baseline="-25000" dirty="0" err="1" smtClean="0">
                <a:solidFill>
                  <a:srgbClr val="000000"/>
                </a:solidFill>
              </a:rPr>
              <a:t>V</a:t>
            </a:r>
            <a:r>
              <a:rPr lang="en-US" altLang="zh-CN" b="1" dirty="0" smtClean="0">
                <a:solidFill>
                  <a:srgbClr val="000000"/>
                </a:solidFill>
              </a:rPr>
              <a:t>=</a:t>
            </a:r>
            <a:r>
              <a:rPr lang="en-US" altLang="zh-CN" b="1" dirty="0" err="1" smtClean="0">
                <a:solidFill>
                  <a:srgbClr val="000000"/>
                </a:solidFill>
              </a:rPr>
              <a:t>t</a:t>
            </a:r>
            <a:r>
              <a:rPr lang="en-US" altLang="zh-CN" b="1" baseline="-25000" dirty="0" err="1" smtClean="0">
                <a:solidFill>
                  <a:srgbClr val="000000"/>
                </a:solidFill>
              </a:rPr>
              <a:t>I</a:t>
            </a:r>
            <a:r>
              <a:rPr lang="en-US" altLang="zh-CN" b="1" dirty="0" err="1" smtClean="0">
                <a:solidFill>
                  <a:srgbClr val="000000"/>
                </a:solidFill>
              </a:rPr>
              <a:t>+pt</a:t>
            </a:r>
            <a:r>
              <a:rPr lang="en-US" altLang="zh-CN" b="1" baseline="-25000" dirty="0" err="1" smtClean="0">
                <a:solidFill>
                  <a:srgbClr val="000000"/>
                </a:solidFill>
              </a:rPr>
              <a:t>W</a:t>
            </a:r>
            <a:r>
              <a:rPr lang="en-US" altLang="zh-CN" b="1" dirty="0" smtClean="0">
                <a:solidFill>
                  <a:srgbClr val="000000"/>
                </a:solidFill>
              </a:rPr>
              <a:t>/(1-p)</a:t>
            </a:r>
          </a:p>
          <a:p>
            <a:pPr lvl="2">
              <a:lnSpc>
                <a:spcPct val="90000"/>
              </a:lnSpc>
              <a:buClr>
                <a:srgbClr val="C00000"/>
              </a:buClr>
              <a:buNone/>
            </a:pPr>
            <a:endParaRPr lang="en-US" altLang="zh-CN" b="1" dirty="0" smtClean="0">
              <a:solidFill>
                <a:srgbClr val="000000"/>
              </a:solidFill>
            </a:endParaRPr>
          </a:p>
          <a:p>
            <a:pPr lvl="1">
              <a:lnSpc>
                <a:spcPct val="90000"/>
              </a:lnSpc>
              <a:buClr>
                <a:srgbClr val="C00000"/>
              </a:buClr>
              <a:buFont typeface="Wingdings" pitchFamily="2" charset="2"/>
              <a:buChar char="n"/>
            </a:pPr>
            <a:r>
              <a:rPr lang="zh-CN" altLang="en-US" sz="2400" b="1" dirty="0" smtClean="0">
                <a:solidFill>
                  <a:srgbClr val="000000"/>
                </a:solidFill>
              </a:rPr>
              <a:t>系统最大吞吐量</a:t>
            </a:r>
            <a:r>
              <a:rPr lang="en-US" altLang="zh-CN" sz="2400" b="1" dirty="0" smtClean="0">
                <a:solidFill>
                  <a:srgbClr val="000000"/>
                </a:solidFill>
              </a:rPr>
              <a:t>:</a:t>
            </a:r>
          </a:p>
          <a:p>
            <a:pPr lvl="2">
              <a:lnSpc>
                <a:spcPct val="90000"/>
              </a:lnSpc>
              <a:buClr>
                <a:srgbClr val="C00000"/>
              </a:buClr>
              <a:buNone/>
            </a:pPr>
            <a:r>
              <a:rPr lang="en-US" altLang="zh-CN" b="1" dirty="0" smtClean="0">
                <a:solidFill>
                  <a:srgbClr val="000000"/>
                </a:solidFill>
              </a:rPr>
              <a:t>    </a:t>
            </a:r>
            <a:r>
              <a:rPr lang="en-US" altLang="zh-CN" b="1" dirty="0" err="1" smtClean="0">
                <a:solidFill>
                  <a:srgbClr val="000000"/>
                </a:solidFill>
              </a:rPr>
              <a:t>λmax</a:t>
            </a:r>
            <a:r>
              <a:rPr lang="en-US" altLang="zh-CN" b="1" dirty="0" smtClean="0">
                <a:solidFill>
                  <a:srgbClr val="000000"/>
                </a:solidFill>
              </a:rPr>
              <a:t>=1/ </a:t>
            </a:r>
            <a:r>
              <a:rPr lang="en-US" altLang="zh-CN" b="1" dirty="0" err="1" smtClean="0">
                <a:solidFill>
                  <a:srgbClr val="000000"/>
                </a:solidFill>
              </a:rPr>
              <a:t>t</a:t>
            </a:r>
            <a:r>
              <a:rPr lang="en-US" altLang="zh-CN" b="1" baseline="-25000" dirty="0" err="1" smtClean="0">
                <a:solidFill>
                  <a:srgbClr val="000000"/>
                </a:solidFill>
              </a:rPr>
              <a:t>V</a:t>
            </a:r>
            <a:r>
              <a:rPr lang="en-US" altLang="zh-CN" b="1" dirty="0" smtClean="0">
                <a:solidFill>
                  <a:srgbClr val="000000"/>
                </a:solidFill>
              </a:rPr>
              <a:t>=(1-p)/(</a:t>
            </a:r>
            <a:r>
              <a:rPr lang="en-US" altLang="zh-CN" b="1" dirty="0" err="1" smtClean="0">
                <a:solidFill>
                  <a:srgbClr val="000000"/>
                </a:solidFill>
              </a:rPr>
              <a:t>t</a:t>
            </a:r>
            <a:r>
              <a:rPr lang="en-US" altLang="zh-CN" b="1" baseline="-25000" dirty="0" err="1" smtClean="0">
                <a:solidFill>
                  <a:srgbClr val="000000"/>
                </a:solidFill>
              </a:rPr>
              <a:t>I</a:t>
            </a:r>
            <a:r>
              <a:rPr lang="en-US" altLang="zh-CN" b="1" dirty="0" smtClean="0">
                <a:solidFill>
                  <a:srgbClr val="000000"/>
                </a:solidFill>
              </a:rPr>
              <a:t>(1+ p (a-1)))</a:t>
            </a:r>
          </a:p>
          <a:p>
            <a:pPr lvl="2">
              <a:lnSpc>
                <a:spcPct val="90000"/>
              </a:lnSpc>
              <a:buClr>
                <a:srgbClr val="C00000"/>
              </a:buClr>
              <a:buNone/>
            </a:pPr>
            <a:endParaRPr lang="en-US" altLang="zh-CN" b="1" dirty="0" smtClean="0">
              <a:solidFill>
                <a:srgbClr val="000000"/>
              </a:solidFill>
            </a:endParaRPr>
          </a:p>
          <a:p>
            <a:pPr lvl="1">
              <a:lnSpc>
                <a:spcPct val="90000"/>
              </a:lnSpc>
              <a:buClr>
                <a:srgbClr val="C00000"/>
              </a:buClr>
              <a:buFont typeface="Wingdings" pitchFamily="2" charset="2"/>
              <a:buChar char="n"/>
            </a:pPr>
            <a:r>
              <a:rPr lang="zh-CN" altLang="en-US" sz="2400" b="1" dirty="0" smtClean="0">
                <a:solidFill>
                  <a:srgbClr val="000000"/>
                </a:solidFill>
              </a:rPr>
              <a:t>系统的传输效率 </a:t>
            </a:r>
            <a:r>
              <a:rPr lang="en-US" altLang="zh-CN" sz="2400" b="1" dirty="0" smtClean="0">
                <a:solidFill>
                  <a:srgbClr val="000000"/>
                </a:solidFill>
              </a:rPr>
              <a:t>:</a:t>
            </a:r>
          </a:p>
          <a:p>
            <a:pPr lvl="3">
              <a:lnSpc>
                <a:spcPct val="90000"/>
              </a:lnSpc>
              <a:buClr>
                <a:srgbClr val="C00000"/>
              </a:buClr>
              <a:buNone/>
            </a:pPr>
            <a:r>
              <a:rPr lang="en-US" altLang="zh-CN" sz="2400" b="1" dirty="0" smtClean="0">
                <a:solidFill>
                  <a:srgbClr val="000000"/>
                </a:solidFill>
              </a:rPr>
              <a:t>ρ=(1-p)/(1+ p (a-1))</a:t>
            </a:r>
            <a:r>
              <a:rPr lang="en-US" altLang="zh-CN" sz="2400" dirty="0" smtClean="0">
                <a:solidFill>
                  <a:srgbClr val="000000"/>
                </a:solidFill>
              </a:rPr>
              <a:t>  </a:t>
            </a:r>
            <a:r>
              <a:rPr lang="en-US" altLang="zh-CN" sz="2400" b="1" dirty="0" smtClean="0">
                <a:solidFill>
                  <a:srgbClr val="000000"/>
                </a:solidFill>
              </a:rPr>
              <a:t>  </a:t>
            </a:r>
          </a:p>
          <a:p>
            <a:pPr lvl="1">
              <a:lnSpc>
                <a:spcPct val="90000"/>
              </a:lnSpc>
              <a:buClr>
                <a:srgbClr val="C00000"/>
              </a:buClr>
              <a:buNone/>
            </a:pPr>
            <a:r>
              <a:rPr lang="en-US" altLang="zh-CN" sz="2400" b="1" dirty="0" smtClean="0">
                <a:solidFill>
                  <a:srgbClr val="000000"/>
                </a:solidFill>
              </a:rPr>
              <a:t>                       (</a:t>
            </a:r>
            <a:r>
              <a:rPr lang="zh-CN" altLang="en-US" sz="2400" b="1" dirty="0" smtClean="0">
                <a:solidFill>
                  <a:srgbClr val="000000"/>
                </a:solidFill>
              </a:rPr>
              <a:t>其中</a:t>
            </a:r>
            <a:r>
              <a:rPr lang="en-US" altLang="zh-CN" sz="2400" b="1" dirty="0" smtClean="0">
                <a:solidFill>
                  <a:srgbClr val="000000"/>
                </a:solidFill>
              </a:rPr>
              <a:t>a=</a:t>
            </a:r>
            <a:r>
              <a:rPr lang="en-US" altLang="zh-CN" sz="2400" b="1" dirty="0" err="1" smtClean="0">
                <a:solidFill>
                  <a:srgbClr val="000000"/>
                </a:solidFill>
              </a:rPr>
              <a:t>t</a:t>
            </a:r>
            <a:r>
              <a:rPr lang="en-US" altLang="zh-CN" sz="2400" b="1" baseline="-25000" dirty="0" err="1" smtClean="0">
                <a:solidFill>
                  <a:srgbClr val="000000"/>
                </a:solidFill>
              </a:rPr>
              <a:t>W</a:t>
            </a:r>
            <a:r>
              <a:rPr lang="en-US" altLang="zh-CN" sz="2400" b="1" dirty="0" smtClean="0">
                <a:solidFill>
                  <a:srgbClr val="000000"/>
                </a:solidFill>
              </a:rPr>
              <a:t>/</a:t>
            </a:r>
            <a:r>
              <a:rPr lang="en-US" altLang="zh-CN" sz="2400" b="1" dirty="0" err="1" smtClean="0">
                <a:solidFill>
                  <a:srgbClr val="000000"/>
                </a:solidFill>
              </a:rPr>
              <a:t>t</a:t>
            </a:r>
            <a:r>
              <a:rPr lang="en-US" altLang="zh-CN" sz="2400" b="1" baseline="-25000" dirty="0" err="1" smtClean="0">
                <a:solidFill>
                  <a:srgbClr val="000000"/>
                </a:solidFill>
              </a:rPr>
              <a:t>I</a:t>
            </a:r>
            <a:r>
              <a:rPr lang="en-US" altLang="zh-CN" sz="2400" b="1" dirty="0" smtClean="0">
                <a:solidFill>
                  <a:srgbClr val="000000"/>
                </a:solidFill>
              </a:rPr>
              <a:t>)</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404664"/>
            <a:ext cx="8229600" cy="1012974"/>
          </a:xfrm>
        </p:spPr>
        <p:txBody>
          <a:bodyPr>
            <a:normAutofit/>
          </a:bodyPr>
          <a:lstStyle/>
          <a:p>
            <a:r>
              <a:rPr lang="en-US" altLang="zh-CN" sz="3200" b="1" dirty="0" smtClean="0">
                <a:solidFill>
                  <a:srgbClr val="C00000"/>
                </a:solidFill>
                <a:ea typeface="黑体" pitchFamily="2" charset="-122"/>
              </a:rPr>
              <a:t>4.2.2  </a:t>
            </a:r>
            <a:r>
              <a:rPr lang="zh-CN" altLang="en-US" sz="3200" b="1" dirty="0" smtClean="0">
                <a:solidFill>
                  <a:srgbClr val="C00000"/>
                </a:solidFill>
                <a:ea typeface="黑体" pitchFamily="2" charset="-122"/>
              </a:rPr>
              <a:t>滑动窗口协议</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animEffect transition="in" filter="blinds(horizontal)">
                                      <p:cBhvr>
                                        <p:cTn id="7" dur="500"/>
                                        <p:tgtEl>
                                          <p:spTgt spid="53250">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3250">
                                            <p:txEl>
                                              <p:pRg st="2" end="2"/>
                                            </p:txEl>
                                          </p:spTgt>
                                        </p:tgtEl>
                                        <p:attrNameLst>
                                          <p:attrName>style.visibility</p:attrName>
                                        </p:attrNameLst>
                                      </p:cBhvr>
                                      <p:to>
                                        <p:strVal val="visible"/>
                                      </p:to>
                                    </p:set>
                                    <p:animEffect transition="in" filter="blinds(horizontal)">
                                      <p:cBhvr>
                                        <p:cTn id="10" dur="500"/>
                                        <p:tgtEl>
                                          <p:spTgt spid="53250">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3250">
                                            <p:txEl>
                                              <p:pRg st="3" end="3"/>
                                            </p:txEl>
                                          </p:spTgt>
                                        </p:tgtEl>
                                        <p:attrNameLst>
                                          <p:attrName>style.visibility</p:attrName>
                                        </p:attrNameLst>
                                      </p:cBhvr>
                                      <p:to>
                                        <p:strVal val="visible"/>
                                      </p:to>
                                    </p:set>
                                    <p:animEffect transition="in" filter="blinds(horizontal)">
                                      <p:cBhvr>
                                        <p:cTn id="13" dur="500"/>
                                        <p:tgtEl>
                                          <p:spTgt spid="53250">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3250">
                                            <p:txEl>
                                              <p:pRg st="5" end="5"/>
                                            </p:txEl>
                                          </p:spTgt>
                                        </p:tgtEl>
                                        <p:attrNameLst>
                                          <p:attrName>style.visibility</p:attrName>
                                        </p:attrNameLst>
                                      </p:cBhvr>
                                      <p:to>
                                        <p:strVal val="visible"/>
                                      </p:to>
                                    </p:set>
                                    <p:animEffect transition="in" filter="blinds(horizontal)">
                                      <p:cBhvr>
                                        <p:cTn id="16" dur="500"/>
                                        <p:tgtEl>
                                          <p:spTgt spid="53250">
                                            <p:txEl>
                                              <p:pRg st="5" end="5"/>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3250">
                                            <p:txEl>
                                              <p:pRg st="6" end="6"/>
                                            </p:txEl>
                                          </p:spTgt>
                                        </p:tgtEl>
                                        <p:attrNameLst>
                                          <p:attrName>style.visibility</p:attrName>
                                        </p:attrNameLst>
                                      </p:cBhvr>
                                      <p:to>
                                        <p:strVal val="visible"/>
                                      </p:to>
                                    </p:set>
                                    <p:animEffect transition="in" filter="blinds(horizontal)">
                                      <p:cBhvr>
                                        <p:cTn id="19" dur="500"/>
                                        <p:tgtEl>
                                          <p:spTgt spid="53250">
                                            <p:txEl>
                                              <p:pRg st="6" end="6"/>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3250">
                                            <p:txEl>
                                              <p:pRg st="8" end="8"/>
                                            </p:txEl>
                                          </p:spTgt>
                                        </p:tgtEl>
                                        <p:attrNameLst>
                                          <p:attrName>style.visibility</p:attrName>
                                        </p:attrNameLst>
                                      </p:cBhvr>
                                      <p:to>
                                        <p:strVal val="visible"/>
                                      </p:to>
                                    </p:set>
                                    <p:animEffect transition="in" filter="blinds(horizontal)">
                                      <p:cBhvr>
                                        <p:cTn id="22" dur="500"/>
                                        <p:tgtEl>
                                          <p:spTgt spid="53250">
                                            <p:txEl>
                                              <p:pRg st="8" end="8"/>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3250">
                                            <p:txEl>
                                              <p:pRg st="9" end="9"/>
                                            </p:txEl>
                                          </p:spTgt>
                                        </p:tgtEl>
                                        <p:attrNameLst>
                                          <p:attrName>style.visibility</p:attrName>
                                        </p:attrNameLst>
                                      </p:cBhvr>
                                      <p:to>
                                        <p:strVal val="visible"/>
                                      </p:to>
                                    </p:set>
                                    <p:animEffect transition="in" filter="blinds(horizontal)">
                                      <p:cBhvr>
                                        <p:cTn id="25" dur="500"/>
                                        <p:tgtEl>
                                          <p:spTgt spid="53250">
                                            <p:txEl>
                                              <p:pRg st="9" end="9"/>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3250">
                                            <p:txEl>
                                              <p:pRg st="10" end="10"/>
                                            </p:txEl>
                                          </p:spTgt>
                                        </p:tgtEl>
                                        <p:attrNameLst>
                                          <p:attrName>style.visibility</p:attrName>
                                        </p:attrNameLst>
                                      </p:cBhvr>
                                      <p:to>
                                        <p:strVal val="visible"/>
                                      </p:to>
                                    </p:set>
                                    <p:animEffect transition="in" filter="blinds(horizontal)">
                                      <p:cBhvr>
                                        <p:cTn id="28" dur="500"/>
                                        <p:tgtEl>
                                          <p:spTgt spid="5325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Rot="1" noChangeArrowheads="1"/>
          </p:cNvSpPr>
          <p:nvPr>
            <p:ph type="body" idx="1"/>
          </p:nvPr>
        </p:nvSpPr>
        <p:spPr>
          <a:xfrm>
            <a:off x="323528" y="1426804"/>
            <a:ext cx="8509622" cy="4968552"/>
          </a:xfrm>
        </p:spPr>
        <p:txBody>
          <a:bodyPr>
            <a:normAutofit lnSpcReduction="10000"/>
          </a:bodyPr>
          <a:lstStyle/>
          <a:p>
            <a:pPr eaLnBrk="1" hangingPunct="1">
              <a:buClr>
                <a:srgbClr val="C00000"/>
              </a:buClr>
              <a:buFont typeface="Wingdings" pitchFamily="2" charset="2"/>
              <a:buChar char="n"/>
            </a:pPr>
            <a:r>
              <a:rPr lang="zh-CN" altLang="en-US" sz="2800" b="1" dirty="0" smtClean="0">
                <a:solidFill>
                  <a:srgbClr val="000000"/>
                </a:solidFill>
                <a:latin typeface="宋体" pitchFamily="2" charset="-122"/>
              </a:rPr>
              <a:t>例</a:t>
            </a:r>
            <a:r>
              <a:rPr lang="en-US" altLang="zh-CN" sz="2800" b="1" dirty="0" smtClean="0">
                <a:solidFill>
                  <a:srgbClr val="000000"/>
                </a:solidFill>
                <a:latin typeface="宋体" pitchFamily="2" charset="-122"/>
              </a:rPr>
              <a:t>1</a:t>
            </a:r>
            <a:r>
              <a:rPr lang="zh-CN" altLang="en-US" sz="2800" dirty="0" smtClean="0">
                <a:solidFill>
                  <a:srgbClr val="000000"/>
                </a:solidFill>
                <a:latin typeface="宋体" pitchFamily="2" charset="-122"/>
              </a:rPr>
              <a:t>：</a:t>
            </a:r>
            <a:r>
              <a:rPr lang="zh-CN" altLang="en-US" sz="2800" b="1" dirty="0" smtClean="0">
                <a:solidFill>
                  <a:srgbClr val="000000"/>
                </a:solidFill>
                <a:latin typeface="宋体" pitchFamily="2" charset="-122"/>
              </a:rPr>
              <a:t>若数据帧的差错率为</a:t>
            </a:r>
            <a:r>
              <a:rPr lang="en-US" altLang="zh-CN" sz="2800" b="1" dirty="0" smtClean="0">
                <a:solidFill>
                  <a:srgbClr val="000000"/>
                </a:solidFill>
                <a:latin typeface="宋体" pitchFamily="2" charset="-122"/>
              </a:rPr>
              <a:t>p=0.01,</a:t>
            </a:r>
            <a:r>
              <a:rPr lang="zh-CN" altLang="en-US" sz="2800" b="1" dirty="0" smtClean="0">
                <a:solidFill>
                  <a:srgbClr val="000000"/>
                </a:solidFill>
                <a:latin typeface="宋体" pitchFamily="2" charset="-122"/>
              </a:rPr>
              <a:t>而</a:t>
            </a:r>
            <a:r>
              <a:rPr lang="en-US" altLang="zh-CN" sz="2800" b="1" dirty="0" smtClean="0">
                <a:solidFill>
                  <a:srgbClr val="000000"/>
                </a:solidFill>
                <a:latin typeface="宋体" pitchFamily="2" charset="-122"/>
              </a:rPr>
              <a:t>a=4,</a:t>
            </a:r>
            <a:r>
              <a:rPr lang="zh-CN" altLang="en-US" sz="2800" b="1" dirty="0" smtClean="0">
                <a:solidFill>
                  <a:srgbClr val="000000"/>
                </a:solidFill>
                <a:latin typeface="宋体" pitchFamily="2" charset="-122"/>
              </a:rPr>
              <a:t>则：</a:t>
            </a:r>
            <a:endParaRPr lang="en-US" altLang="zh-CN" sz="2800" b="1" dirty="0" smtClean="0">
              <a:solidFill>
                <a:srgbClr val="000000"/>
              </a:solidFill>
              <a:latin typeface="宋体" pitchFamily="2" charset="-122"/>
            </a:endParaRPr>
          </a:p>
          <a:p>
            <a:pPr eaLnBrk="1" hangingPunct="1">
              <a:buClr>
                <a:srgbClr val="C00000"/>
              </a:buClr>
              <a:buNone/>
            </a:pPr>
            <a:endParaRPr lang="en-US" altLang="zh-CN" sz="2800" b="1" dirty="0" smtClean="0">
              <a:solidFill>
                <a:srgbClr val="000000"/>
              </a:solidFill>
              <a:latin typeface="宋体" pitchFamily="2" charset="-122"/>
            </a:endParaRPr>
          </a:p>
          <a:p>
            <a:pPr lvl="1">
              <a:buClr>
                <a:srgbClr val="C00000"/>
              </a:buClr>
              <a:buNone/>
            </a:pPr>
            <a:r>
              <a:rPr lang="zh-CN" altLang="en-US" sz="2400" b="1" dirty="0" smtClean="0">
                <a:solidFill>
                  <a:srgbClr val="000000"/>
                </a:solidFill>
                <a:latin typeface="宋体" pitchFamily="2" charset="-122"/>
              </a:rPr>
              <a:t>（</a:t>
            </a:r>
            <a:r>
              <a:rPr lang="en-US" altLang="zh-CN" sz="2400" b="1" dirty="0" smtClean="0">
                <a:solidFill>
                  <a:srgbClr val="000000"/>
                </a:solidFill>
                <a:latin typeface="宋体" pitchFamily="2" charset="-122"/>
              </a:rPr>
              <a:t>1</a:t>
            </a:r>
            <a:r>
              <a:rPr lang="zh-CN" altLang="en-US" sz="2400" b="1" dirty="0" smtClean="0">
                <a:solidFill>
                  <a:srgbClr val="000000"/>
                </a:solidFill>
                <a:latin typeface="宋体" pitchFamily="2" charset="-122"/>
              </a:rPr>
              <a:t>）对于停止等待协议，有：</a:t>
            </a:r>
          </a:p>
          <a:p>
            <a:pPr lvl="3">
              <a:buNone/>
            </a:pPr>
            <a:r>
              <a:rPr lang="en-US" altLang="zh-CN" sz="2400" b="1" dirty="0" smtClean="0">
                <a:solidFill>
                  <a:srgbClr val="000000"/>
                </a:solidFill>
                <a:latin typeface="宋体" pitchFamily="2" charset="-122"/>
              </a:rPr>
              <a:t>ρ=(1-p)/a=0.99/4</a:t>
            </a:r>
          </a:p>
          <a:p>
            <a:pPr lvl="1">
              <a:buNone/>
            </a:pPr>
            <a:endParaRPr lang="en-US" altLang="zh-CN" sz="2400" b="1" dirty="0" smtClean="0">
              <a:solidFill>
                <a:srgbClr val="000000"/>
              </a:solidFill>
              <a:latin typeface="宋体" pitchFamily="2" charset="-122"/>
            </a:endParaRPr>
          </a:p>
          <a:p>
            <a:pPr lvl="1">
              <a:buNone/>
            </a:pPr>
            <a:r>
              <a:rPr lang="zh-CN" altLang="en-US" sz="2400" b="1" dirty="0" smtClean="0">
                <a:solidFill>
                  <a:srgbClr val="000000"/>
                </a:solidFill>
                <a:latin typeface="宋体" pitchFamily="2" charset="-122"/>
              </a:rPr>
              <a:t>（</a:t>
            </a:r>
            <a:r>
              <a:rPr lang="en-US" altLang="zh-CN" sz="2400" b="1" dirty="0" smtClean="0">
                <a:solidFill>
                  <a:srgbClr val="000000"/>
                </a:solidFill>
                <a:latin typeface="宋体" pitchFamily="2" charset="-122"/>
              </a:rPr>
              <a:t>2</a:t>
            </a:r>
            <a:r>
              <a:rPr lang="zh-CN" altLang="en-US" sz="2400" b="1" dirty="0" smtClean="0">
                <a:solidFill>
                  <a:srgbClr val="000000"/>
                </a:solidFill>
                <a:latin typeface="宋体" pitchFamily="2" charset="-122"/>
              </a:rPr>
              <a:t>）对于滑动窗口协议，则有</a:t>
            </a:r>
            <a:r>
              <a:rPr lang="en-US" altLang="zh-CN" sz="2400" b="1" dirty="0" smtClean="0">
                <a:solidFill>
                  <a:srgbClr val="000000"/>
                </a:solidFill>
                <a:latin typeface="宋体" pitchFamily="2" charset="-122"/>
              </a:rPr>
              <a:t>:</a:t>
            </a:r>
          </a:p>
          <a:p>
            <a:pPr lvl="3">
              <a:buNone/>
            </a:pPr>
            <a:r>
              <a:rPr lang="en-US" altLang="zh-CN" sz="2400" b="1" dirty="0" smtClean="0">
                <a:solidFill>
                  <a:srgbClr val="000000"/>
                </a:solidFill>
                <a:latin typeface="宋体" pitchFamily="2" charset="-122"/>
              </a:rPr>
              <a:t>ρ=(1-p)/(1+(a-1)p)=0.99/(1+3*0.01)</a:t>
            </a:r>
          </a:p>
          <a:p>
            <a:pPr lvl="3">
              <a:buNone/>
            </a:pPr>
            <a:r>
              <a:rPr lang="en-US" altLang="zh-CN" sz="2400" b="1" dirty="0" smtClean="0">
                <a:solidFill>
                  <a:srgbClr val="000000"/>
                </a:solidFill>
                <a:latin typeface="宋体" pitchFamily="2" charset="-122"/>
              </a:rPr>
              <a:t>  =0.96</a:t>
            </a:r>
            <a:r>
              <a:rPr lang="zh-CN" altLang="en-US" sz="2400" b="1" dirty="0" smtClean="0">
                <a:solidFill>
                  <a:srgbClr val="000000"/>
                </a:solidFill>
                <a:latin typeface="宋体" pitchFamily="2" charset="-122"/>
              </a:rPr>
              <a:t>。</a:t>
            </a:r>
          </a:p>
          <a:p>
            <a:pPr lvl="1">
              <a:buNone/>
            </a:pPr>
            <a:endParaRPr lang="en-US" altLang="zh-CN" sz="2400" b="1" dirty="0" smtClean="0">
              <a:solidFill>
                <a:srgbClr val="000000"/>
              </a:solidFill>
              <a:latin typeface="宋体" pitchFamily="2" charset="-122"/>
            </a:endParaRPr>
          </a:p>
          <a:p>
            <a:pPr>
              <a:buClr>
                <a:srgbClr val="C00000"/>
              </a:buClr>
              <a:buFont typeface="Wingdings" pitchFamily="2" charset="2"/>
              <a:buChar char="n"/>
            </a:pPr>
            <a:r>
              <a:rPr lang="zh-CN" altLang="en-US" sz="2800" b="1" dirty="0" smtClean="0">
                <a:solidFill>
                  <a:srgbClr val="000000"/>
                </a:solidFill>
                <a:latin typeface="宋体" pitchFamily="2" charset="-122"/>
              </a:rPr>
              <a:t>可见，在此情况下，即使</a:t>
            </a:r>
            <a:r>
              <a:rPr lang="en-US" altLang="zh-CN" sz="2800" b="1" dirty="0" smtClean="0">
                <a:solidFill>
                  <a:srgbClr val="000000"/>
                </a:solidFill>
                <a:latin typeface="宋体" pitchFamily="2" charset="-122"/>
              </a:rPr>
              <a:t>p</a:t>
            </a:r>
            <a:r>
              <a:rPr lang="zh-CN" altLang="en-US" sz="2800" b="1" dirty="0" smtClean="0">
                <a:solidFill>
                  <a:srgbClr val="000000"/>
                </a:solidFill>
                <a:latin typeface="宋体" pitchFamily="2" charset="-122"/>
              </a:rPr>
              <a:t>高达</a:t>
            </a:r>
            <a:r>
              <a:rPr lang="en-US" altLang="zh-CN" sz="2800" b="1" dirty="0" smtClean="0">
                <a:solidFill>
                  <a:srgbClr val="000000"/>
                </a:solidFill>
                <a:latin typeface="宋体" pitchFamily="2" charset="-122"/>
              </a:rPr>
              <a:t>0.01,</a:t>
            </a:r>
            <a:r>
              <a:rPr lang="zh-CN" altLang="en-US" sz="2800" b="1" dirty="0" smtClean="0">
                <a:solidFill>
                  <a:srgbClr val="000000"/>
                </a:solidFill>
                <a:latin typeface="宋体" pitchFamily="2" charset="-122"/>
              </a:rPr>
              <a:t>滑动窗口协议也比停止等待协议好。</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404664"/>
            <a:ext cx="8229600" cy="1012974"/>
          </a:xfrm>
        </p:spPr>
        <p:txBody>
          <a:bodyPr>
            <a:normAutofit/>
          </a:bodyPr>
          <a:lstStyle/>
          <a:p>
            <a:r>
              <a:rPr lang="en-US" altLang="zh-CN" sz="3200" b="1" dirty="0" smtClean="0">
                <a:solidFill>
                  <a:srgbClr val="C00000"/>
                </a:solidFill>
                <a:ea typeface="黑体" pitchFamily="2" charset="-122"/>
              </a:rPr>
              <a:t>4.2.2  </a:t>
            </a:r>
            <a:r>
              <a:rPr lang="zh-CN" altLang="en-US" sz="3200" b="1" dirty="0" smtClean="0">
                <a:solidFill>
                  <a:srgbClr val="C00000"/>
                </a:solidFill>
                <a:ea typeface="黑体" pitchFamily="2" charset="-122"/>
              </a:rPr>
              <a:t>滑动窗口协议</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54274">
                                            <p:txEl>
                                              <p:pRg st="0" end="0"/>
                                            </p:txEl>
                                          </p:spTgt>
                                        </p:tgtEl>
                                        <p:attrNameLst>
                                          <p:attrName>style.visibility</p:attrName>
                                        </p:attrNameLst>
                                      </p:cBhvr>
                                      <p:to>
                                        <p:strVal val="visible"/>
                                      </p:to>
                                    </p:set>
                                    <p:animEffect transition="in" filter="diamond(in)">
                                      <p:cBhvr>
                                        <p:cTn id="7" dur="500"/>
                                        <p:tgtEl>
                                          <p:spTgt spid="54274">
                                            <p:txEl>
                                              <p:pRg st="0" end="0"/>
                                            </p:txEl>
                                          </p:spTgt>
                                        </p:tgtEl>
                                      </p:cBhvr>
                                    </p:animEffect>
                                  </p:childTnLst>
                                </p:cTn>
                              </p:par>
                            </p:childTnLst>
                          </p:cTn>
                        </p:par>
                        <p:par>
                          <p:cTn id="8" fill="hold">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54274">
                                            <p:txEl>
                                              <p:pRg st="2" end="2"/>
                                            </p:txEl>
                                          </p:spTgt>
                                        </p:tgtEl>
                                        <p:attrNameLst>
                                          <p:attrName>style.visibility</p:attrName>
                                        </p:attrNameLst>
                                      </p:cBhvr>
                                      <p:to>
                                        <p:strVal val="visible"/>
                                      </p:to>
                                    </p:set>
                                    <p:animEffect transition="in" filter="diamond(in)">
                                      <p:cBhvr>
                                        <p:cTn id="11" dur="500"/>
                                        <p:tgtEl>
                                          <p:spTgt spid="54274">
                                            <p:txEl>
                                              <p:pRg st="2" end="2"/>
                                            </p:txEl>
                                          </p:spTgt>
                                        </p:tgtEl>
                                      </p:cBhvr>
                                    </p:animEffect>
                                  </p:childTnLst>
                                </p:cTn>
                              </p:par>
                            </p:childTnLst>
                          </p:cTn>
                        </p:par>
                        <p:par>
                          <p:cTn id="12" fill="hold">
                            <p:stCondLst>
                              <p:cond delay="1000"/>
                            </p:stCondLst>
                            <p:childTnLst>
                              <p:par>
                                <p:cTn id="13" presetID="8" presetClass="entr" presetSubtype="16" fill="hold" grpId="0" nodeType="afterEffect">
                                  <p:stCondLst>
                                    <p:cond delay="0"/>
                                  </p:stCondLst>
                                  <p:childTnLst>
                                    <p:set>
                                      <p:cBhvr>
                                        <p:cTn id="14" dur="1" fill="hold">
                                          <p:stCondLst>
                                            <p:cond delay="0"/>
                                          </p:stCondLst>
                                        </p:cTn>
                                        <p:tgtEl>
                                          <p:spTgt spid="54274">
                                            <p:txEl>
                                              <p:pRg st="3" end="3"/>
                                            </p:txEl>
                                          </p:spTgt>
                                        </p:tgtEl>
                                        <p:attrNameLst>
                                          <p:attrName>style.visibility</p:attrName>
                                        </p:attrNameLst>
                                      </p:cBhvr>
                                      <p:to>
                                        <p:strVal val="visible"/>
                                      </p:to>
                                    </p:set>
                                    <p:animEffect transition="in" filter="diamond(in)">
                                      <p:cBhvr>
                                        <p:cTn id="15" dur="500"/>
                                        <p:tgtEl>
                                          <p:spTgt spid="54274">
                                            <p:txEl>
                                              <p:pRg st="3" end="3"/>
                                            </p:txEl>
                                          </p:spTgt>
                                        </p:tgtEl>
                                      </p:cBhvr>
                                    </p:animEffect>
                                  </p:childTnLst>
                                </p:cTn>
                              </p:par>
                            </p:childTnLst>
                          </p:cTn>
                        </p:par>
                        <p:par>
                          <p:cTn id="16" fill="hold">
                            <p:stCondLst>
                              <p:cond delay="1500"/>
                            </p:stCondLst>
                            <p:childTnLst>
                              <p:par>
                                <p:cTn id="17" presetID="8" presetClass="entr" presetSubtype="16" fill="hold" grpId="0" nodeType="afterEffect">
                                  <p:stCondLst>
                                    <p:cond delay="0"/>
                                  </p:stCondLst>
                                  <p:childTnLst>
                                    <p:set>
                                      <p:cBhvr>
                                        <p:cTn id="18" dur="1" fill="hold">
                                          <p:stCondLst>
                                            <p:cond delay="0"/>
                                          </p:stCondLst>
                                        </p:cTn>
                                        <p:tgtEl>
                                          <p:spTgt spid="54274">
                                            <p:txEl>
                                              <p:pRg st="5" end="5"/>
                                            </p:txEl>
                                          </p:spTgt>
                                        </p:tgtEl>
                                        <p:attrNameLst>
                                          <p:attrName>style.visibility</p:attrName>
                                        </p:attrNameLst>
                                      </p:cBhvr>
                                      <p:to>
                                        <p:strVal val="visible"/>
                                      </p:to>
                                    </p:set>
                                    <p:animEffect transition="in" filter="diamond(in)">
                                      <p:cBhvr>
                                        <p:cTn id="19" dur="500"/>
                                        <p:tgtEl>
                                          <p:spTgt spid="54274">
                                            <p:txEl>
                                              <p:pRg st="5" end="5"/>
                                            </p:txEl>
                                          </p:spTgt>
                                        </p:tgtEl>
                                      </p:cBhvr>
                                    </p:animEffect>
                                  </p:childTnLst>
                                </p:cTn>
                              </p:par>
                            </p:childTnLst>
                          </p:cTn>
                        </p:par>
                        <p:par>
                          <p:cTn id="20" fill="hold">
                            <p:stCondLst>
                              <p:cond delay="2000"/>
                            </p:stCondLst>
                            <p:childTnLst>
                              <p:par>
                                <p:cTn id="21" presetID="8" presetClass="entr" presetSubtype="16" fill="hold" grpId="0" nodeType="afterEffect">
                                  <p:stCondLst>
                                    <p:cond delay="0"/>
                                  </p:stCondLst>
                                  <p:childTnLst>
                                    <p:set>
                                      <p:cBhvr>
                                        <p:cTn id="22" dur="1" fill="hold">
                                          <p:stCondLst>
                                            <p:cond delay="0"/>
                                          </p:stCondLst>
                                        </p:cTn>
                                        <p:tgtEl>
                                          <p:spTgt spid="54274">
                                            <p:txEl>
                                              <p:pRg st="6" end="6"/>
                                            </p:txEl>
                                          </p:spTgt>
                                        </p:tgtEl>
                                        <p:attrNameLst>
                                          <p:attrName>style.visibility</p:attrName>
                                        </p:attrNameLst>
                                      </p:cBhvr>
                                      <p:to>
                                        <p:strVal val="visible"/>
                                      </p:to>
                                    </p:set>
                                    <p:animEffect transition="in" filter="diamond(in)">
                                      <p:cBhvr>
                                        <p:cTn id="23" dur="500"/>
                                        <p:tgtEl>
                                          <p:spTgt spid="54274">
                                            <p:txEl>
                                              <p:pRg st="6" end="6"/>
                                            </p:txEl>
                                          </p:spTgt>
                                        </p:tgtEl>
                                      </p:cBhvr>
                                    </p:animEffect>
                                  </p:childTnLst>
                                </p:cTn>
                              </p:par>
                            </p:childTnLst>
                          </p:cTn>
                        </p:par>
                        <p:par>
                          <p:cTn id="24" fill="hold">
                            <p:stCondLst>
                              <p:cond delay="2500"/>
                            </p:stCondLst>
                            <p:childTnLst>
                              <p:par>
                                <p:cTn id="25" presetID="8" presetClass="entr" presetSubtype="16" fill="hold" grpId="0" nodeType="afterEffect">
                                  <p:stCondLst>
                                    <p:cond delay="0"/>
                                  </p:stCondLst>
                                  <p:childTnLst>
                                    <p:set>
                                      <p:cBhvr>
                                        <p:cTn id="26" dur="1" fill="hold">
                                          <p:stCondLst>
                                            <p:cond delay="0"/>
                                          </p:stCondLst>
                                        </p:cTn>
                                        <p:tgtEl>
                                          <p:spTgt spid="54274">
                                            <p:txEl>
                                              <p:pRg st="7" end="7"/>
                                            </p:txEl>
                                          </p:spTgt>
                                        </p:tgtEl>
                                        <p:attrNameLst>
                                          <p:attrName>style.visibility</p:attrName>
                                        </p:attrNameLst>
                                      </p:cBhvr>
                                      <p:to>
                                        <p:strVal val="visible"/>
                                      </p:to>
                                    </p:set>
                                    <p:animEffect transition="in" filter="diamond(in)">
                                      <p:cBhvr>
                                        <p:cTn id="27" dur="500"/>
                                        <p:tgtEl>
                                          <p:spTgt spid="54274">
                                            <p:txEl>
                                              <p:pRg st="7" end="7"/>
                                            </p:txEl>
                                          </p:spTgt>
                                        </p:tgtEl>
                                      </p:cBhvr>
                                    </p:animEffect>
                                  </p:childTnLst>
                                </p:cTn>
                              </p:par>
                            </p:childTnLst>
                          </p:cTn>
                        </p:par>
                        <p:par>
                          <p:cTn id="28" fill="hold">
                            <p:stCondLst>
                              <p:cond delay="3000"/>
                            </p:stCondLst>
                            <p:childTnLst>
                              <p:par>
                                <p:cTn id="29" presetID="8" presetClass="entr" presetSubtype="16" fill="hold" grpId="0" nodeType="afterEffect">
                                  <p:stCondLst>
                                    <p:cond delay="0"/>
                                  </p:stCondLst>
                                  <p:childTnLst>
                                    <p:set>
                                      <p:cBhvr>
                                        <p:cTn id="30" dur="1" fill="hold">
                                          <p:stCondLst>
                                            <p:cond delay="0"/>
                                          </p:stCondLst>
                                        </p:cTn>
                                        <p:tgtEl>
                                          <p:spTgt spid="54274">
                                            <p:txEl>
                                              <p:pRg st="9" end="9"/>
                                            </p:txEl>
                                          </p:spTgt>
                                        </p:tgtEl>
                                        <p:attrNameLst>
                                          <p:attrName>style.visibility</p:attrName>
                                        </p:attrNameLst>
                                      </p:cBhvr>
                                      <p:to>
                                        <p:strVal val="visible"/>
                                      </p:to>
                                    </p:set>
                                    <p:animEffect transition="in" filter="diamond(in)">
                                      <p:cBhvr>
                                        <p:cTn id="31" dur="500"/>
                                        <p:tgtEl>
                                          <p:spTgt spid="5427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Rot="1" noChangeArrowheads="1"/>
          </p:cNvSpPr>
          <p:nvPr>
            <p:ph type="body" idx="1"/>
          </p:nvPr>
        </p:nvSpPr>
        <p:spPr>
          <a:xfrm>
            <a:off x="250825" y="1484784"/>
            <a:ext cx="8475486" cy="4681066"/>
          </a:xfrm>
        </p:spPr>
        <p:txBody>
          <a:bodyPr>
            <a:normAutofit fontScale="92500" lnSpcReduction="10000"/>
          </a:bodyPr>
          <a:lstStyle/>
          <a:p>
            <a:pPr eaLnBrk="1" hangingPunct="1">
              <a:lnSpc>
                <a:spcPct val="90000"/>
              </a:lnSpc>
              <a:buClr>
                <a:srgbClr val="C00000"/>
              </a:buClr>
              <a:buFont typeface="Wingdings" pitchFamily="2" charset="2"/>
              <a:buChar char="n"/>
            </a:pPr>
            <a:r>
              <a:rPr lang="zh-CN" altLang="en-US" sz="2800" b="1" dirty="0" smtClean="0">
                <a:solidFill>
                  <a:srgbClr val="000000"/>
                </a:solidFill>
                <a:latin typeface="宋体" pitchFamily="2" charset="-122"/>
              </a:rPr>
              <a:t>例</a:t>
            </a:r>
            <a:r>
              <a:rPr lang="en-US" altLang="zh-CN" sz="2800" b="1" dirty="0" smtClean="0">
                <a:solidFill>
                  <a:srgbClr val="000000"/>
                </a:solidFill>
                <a:latin typeface="宋体" pitchFamily="2" charset="-122"/>
              </a:rPr>
              <a:t>2</a:t>
            </a:r>
            <a:r>
              <a:rPr lang="zh-CN" altLang="en-US" sz="2800" b="1" dirty="0" smtClean="0">
                <a:solidFill>
                  <a:srgbClr val="000000"/>
                </a:solidFill>
                <a:latin typeface="宋体" pitchFamily="2" charset="-122"/>
              </a:rPr>
              <a:t>：在一个广域网上，设</a:t>
            </a:r>
            <a:r>
              <a:rPr lang="en-US" altLang="zh-CN" sz="2800" b="1" dirty="0" smtClean="0">
                <a:solidFill>
                  <a:srgbClr val="000000"/>
                </a:solidFill>
                <a:latin typeface="宋体" pitchFamily="2" charset="-122"/>
              </a:rPr>
              <a:t>p=0.01</a:t>
            </a:r>
            <a:r>
              <a:rPr lang="zh-CN" altLang="en-US" sz="2800" b="1" dirty="0" smtClean="0">
                <a:solidFill>
                  <a:srgbClr val="000000"/>
                </a:solidFill>
                <a:latin typeface="宋体" pitchFamily="2" charset="-122"/>
              </a:rPr>
              <a:t>，数据帧长度为</a:t>
            </a:r>
            <a:r>
              <a:rPr lang="en-US" altLang="zh-CN" sz="2800" b="1" dirty="0" smtClean="0">
                <a:solidFill>
                  <a:srgbClr val="000000"/>
                </a:solidFill>
                <a:latin typeface="宋体" pitchFamily="2" charset="-122"/>
              </a:rPr>
              <a:t>1200bit</a:t>
            </a:r>
            <a:r>
              <a:rPr lang="zh-CN" altLang="en-US" sz="2800" b="1" dirty="0" smtClean="0">
                <a:solidFill>
                  <a:srgbClr val="000000"/>
                </a:solidFill>
                <a:latin typeface="宋体" pitchFamily="2" charset="-122"/>
              </a:rPr>
              <a:t>，线路速率为</a:t>
            </a:r>
            <a:r>
              <a:rPr lang="en-US" altLang="zh-CN" sz="2800" b="1" dirty="0" smtClean="0">
                <a:solidFill>
                  <a:srgbClr val="000000"/>
                </a:solidFill>
                <a:latin typeface="宋体" pitchFamily="2" charset="-122"/>
              </a:rPr>
              <a:t>9.6kbps,</a:t>
            </a:r>
            <a:r>
              <a:rPr lang="zh-CN" altLang="en-US" sz="2800" b="1" dirty="0" smtClean="0">
                <a:solidFill>
                  <a:srgbClr val="000000"/>
                </a:solidFill>
                <a:latin typeface="宋体" pitchFamily="2" charset="-122"/>
              </a:rPr>
              <a:t>设线路长度为</a:t>
            </a:r>
            <a:r>
              <a:rPr lang="en-US" altLang="zh-CN" sz="2800" b="1" dirty="0" smtClean="0">
                <a:solidFill>
                  <a:srgbClr val="000000"/>
                </a:solidFill>
                <a:latin typeface="宋体" pitchFamily="2" charset="-122"/>
              </a:rPr>
              <a:t>160km</a:t>
            </a:r>
            <a:r>
              <a:rPr lang="zh-CN" altLang="en-US" sz="2800" b="1" dirty="0" smtClean="0">
                <a:solidFill>
                  <a:srgbClr val="000000"/>
                </a:solidFill>
                <a:latin typeface="宋体" pitchFamily="2" charset="-122"/>
              </a:rPr>
              <a:t>，应答帧长为</a:t>
            </a:r>
            <a:r>
              <a:rPr lang="en-US" altLang="zh-CN" sz="2800" b="1" dirty="0" smtClean="0">
                <a:solidFill>
                  <a:srgbClr val="000000"/>
                </a:solidFill>
                <a:latin typeface="宋体" pitchFamily="2" charset="-122"/>
              </a:rPr>
              <a:t>120bit</a:t>
            </a:r>
            <a:r>
              <a:rPr lang="zh-CN" altLang="en-US" sz="2800" b="1" dirty="0" smtClean="0">
                <a:solidFill>
                  <a:srgbClr val="000000"/>
                </a:solidFill>
                <a:latin typeface="宋体" pitchFamily="2" charset="-122"/>
              </a:rPr>
              <a:t>，则</a:t>
            </a:r>
            <a:r>
              <a:rPr lang="en-US" altLang="zh-CN" sz="2800" b="1" dirty="0" smtClean="0">
                <a:solidFill>
                  <a:srgbClr val="000000"/>
                </a:solidFill>
                <a:latin typeface="宋体" pitchFamily="2" charset="-122"/>
              </a:rPr>
              <a:t>:</a:t>
            </a:r>
            <a:r>
              <a:rPr lang="en-US" altLang="zh-CN" b="1" dirty="0" err="1" smtClean="0">
                <a:solidFill>
                  <a:srgbClr val="000000"/>
                </a:solidFill>
                <a:latin typeface="宋体" pitchFamily="2" charset="-122"/>
              </a:rPr>
              <a:t>t</a:t>
            </a:r>
            <a:r>
              <a:rPr lang="en-US" altLang="zh-CN" sz="2200" b="1" dirty="0" err="1" smtClean="0">
                <a:solidFill>
                  <a:srgbClr val="000000"/>
                </a:solidFill>
                <a:latin typeface="宋体" pitchFamily="2" charset="-122"/>
              </a:rPr>
              <a:t>I</a:t>
            </a:r>
            <a:r>
              <a:rPr lang="en-US" altLang="zh-CN" b="1" dirty="0" smtClean="0">
                <a:solidFill>
                  <a:srgbClr val="000000"/>
                </a:solidFill>
                <a:latin typeface="宋体" pitchFamily="2" charset="-122"/>
              </a:rPr>
              <a:t>=</a:t>
            </a:r>
            <a:r>
              <a:rPr lang="en-US" altLang="zh-CN" sz="2400" b="1" dirty="0" smtClean="0">
                <a:solidFill>
                  <a:srgbClr val="000000"/>
                </a:solidFill>
                <a:latin typeface="宋体" pitchFamily="2" charset="-122"/>
              </a:rPr>
              <a:t>125ms</a:t>
            </a:r>
            <a:r>
              <a:rPr lang="en-US" altLang="zh-CN" b="1" dirty="0" smtClean="0">
                <a:solidFill>
                  <a:srgbClr val="000000"/>
                </a:solidFill>
                <a:latin typeface="宋体" pitchFamily="2" charset="-122"/>
              </a:rPr>
              <a:t>, </a:t>
            </a:r>
            <a:r>
              <a:rPr lang="en-US" altLang="zh-CN" b="1" dirty="0" err="1" smtClean="0">
                <a:solidFill>
                  <a:srgbClr val="000000"/>
                </a:solidFill>
                <a:latin typeface="宋体" pitchFamily="2" charset="-122"/>
              </a:rPr>
              <a:t>t</a:t>
            </a:r>
            <a:r>
              <a:rPr lang="en-US" altLang="zh-CN" sz="2000" b="1" dirty="0" err="1" smtClean="0">
                <a:solidFill>
                  <a:srgbClr val="000000"/>
                </a:solidFill>
                <a:latin typeface="宋体" pitchFamily="2" charset="-122"/>
              </a:rPr>
              <a:t>P</a:t>
            </a:r>
            <a:r>
              <a:rPr lang="en-US" altLang="zh-CN" b="1" dirty="0" smtClean="0">
                <a:solidFill>
                  <a:srgbClr val="000000"/>
                </a:solidFill>
                <a:latin typeface="宋体" pitchFamily="2" charset="-122"/>
              </a:rPr>
              <a:t>=</a:t>
            </a:r>
            <a:r>
              <a:rPr lang="en-US" altLang="zh-CN" sz="2400" b="1" dirty="0" smtClean="0">
                <a:solidFill>
                  <a:srgbClr val="000000"/>
                </a:solidFill>
                <a:latin typeface="宋体" pitchFamily="2" charset="-122"/>
              </a:rPr>
              <a:t>1ms</a:t>
            </a:r>
            <a:r>
              <a:rPr lang="en-US" altLang="zh-CN" b="1" dirty="0" smtClean="0">
                <a:solidFill>
                  <a:srgbClr val="000000"/>
                </a:solidFill>
                <a:latin typeface="宋体" pitchFamily="2" charset="-122"/>
              </a:rPr>
              <a:t>, </a:t>
            </a:r>
            <a:r>
              <a:rPr lang="en-US" altLang="zh-CN" b="1" dirty="0" err="1" smtClean="0">
                <a:solidFill>
                  <a:srgbClr val="000000"/>
                </a:solidFill>
                <a:latin typeface="宋体" pitchFamily="2" charset="-122"/>
              </a:rPr>
              <a:t>t</a:t>
            </a:r>
            <a:r>
              <a:rPr lang="en-US" altLang="zh-CN" sz="2200" b="1" dirty="0" err="1" smtClean="0">
                <a:solidFill>
                  <a:srgbClr val="000000"/>
                </a:solidFill>
                <a:latin typeface="宋体" pitchFamily="2" charset="-122"/>
              </a:rPr>
              <a:t>S</a:t>
            </a:r>
            <a:r>
              <a:rPr lang="en-US" altLang="zh-CN" b="1" dirty="0" smtClean="0">
                <a:solidFill>
                  <a:srgbClr val="000000"/>
                </a:solidFill>
                <a:latin typeface="宋体" pitchFamily="2" charset="-122"/>
              </a:rPr>
              <a:t>=</a:t>
            </a:r>
            <a:r>
              <a:rPr lang="en-US" altLang="zh-CN" sz="2400" b="1" dirty="0" smtClean="0">
                <a:solidFill>
                  <a:srgbClr val="000000"/>
                </a:solidFill>
                <a:latin typeface="宋体" pitchFamily="2" charset="-122"/>
              </a:rPr>
              <a:t>12.5ms</a:t>
            </a:r>
            <a:r>
              <a:rPr lang="zh-CN" altLang="en-US" b="1" dirty="0" smtClean="0">
                <a:solidFill>
                  <a:srgbClr val="000000"/>
                </a:solidFill>
                <a:latin typeface="宋体" pitchFamily="2" charset="-122"/>
              </a:rPr>
              <a:t>，</a:t>
            </a:r>
            <a:r>
              <a:rPr lang="zh-CN" altLang="en-US" sz="2400" b="1" dirty="0" smtClean="0">
                <a:solidFill>
                  <a:srgbClr val="000000"/>
                </a:solidFill>
                <a:latin typeface="宋体" pitchFamily="2" charset="-122"/>
              </a:rPr>
              <a:t>所以</a:t>
            </a:r>
            <a:r>
              <a:rPr lang="en-US" altLang="zh-CN" sz="2400" b="1" dirty="0" smtClean="0">
                <a:solidFill>
                  <a:srgbClr val="000000"/>
                </a:solidFill>
                <a:latin typeface="宋体" pitchFamily="2" charset="-122"/>
              </a:rPr>
              <a:t>:</a:t>
            </a:r>
            <a:r>
              <a:rPr lang="en-US" altLang="zh-CN" sz="2800" b="1" dirty="0" smtClean="0">
                <a:solidFill>
                  <a:srgbClr val="000000"/>
                </a:solidFill>
                <a:latin typeface="宋体" pitchFamily="2" charset="-122"/>
              </a:rPr>
              <a:t>a=(t</a:t>
            </a:r>
            <a:r>
              <a:rPr lang="en-US" altLang="zh-CN" sz="1400" b="1" dirty="0" smtClean="0">
                <a:solidFill>
                  <a:srgbClr val="000000"/>
                </a:solidFill>
                <a:latin typeface="宋体" pitchFamily="2" charset="-122"/>
              </a:rPr>
              <a:t>I</a:t>
            </a:r>
            <a:r>
              <a:rPr lang="en-US" altLang="zh-CN" sz="2800" b="1" dirty="0" smtClean="0">
                <a:solidFill>
                  <a:srgbClr val="000000"/>
                </a:solidFill>
                <a:latin typeface="宋体" pitchFamily="2" charset="-122"/>
              </a:rPr>
              <a:t>+2t</a:t>
            </a:r>
            <a:r>
              <a:rPr lang="en-US" altLang="zh-CN" sz="2000" b="1" dirty="0" smtClean="0">
                <a:solidFill>
                  <a:srgbClr val="000000"/>
                </a:solidFill>
                <a:latin typeface="宋体" pitchFamily="2" charset="-122"/>
              </a:rPr>
              <a:t>P</a:t>
            </a:r>
            <a:r>
              <a:rPr lang="en-US" altLang="zh-CN" sz="2800" b="1" dirty="0" smtClean="0">
                <a:solidFill>
                  <a:srgbClr val="000000"/>
                </a:solidFill>
                <a:latin typeface="宋体" pitchFamily="2" charset="-122"/>
              </a:rPr>
              <a:t>+t</a:t>
            </a:r>
            <a:r>
              <a:rPr lang="en-US" altLang="zh-CN" sz="1800" b="1" dirty="0" smtClean="0">
                <a:solidFill>
                  <a:srgbClr val="000000"/>
                </a:solidFill>
                <a:latin typeface="宋体" pitchFamily="2" charset="-122"/>
              </a:rPr>
              <a:t>S</a:t>
            </a:r>
            <a:r>
              <a:rPr lang="en-US" altLang="zh-CN" sz="2800" b="1" dirty="0" smtClean="0">
                <a:solidFill>
                  <a:srgbClr val="000000"/>
                </a:solidFill>
                <a:latin typeface="宋体" pitchFamily="2" charset="-122"/>
              </a:rPr>
              <a:t>)/</a:t>
            </a:r>
            <a:r>
              <a:rPr lang="en-US" altLang="zh-CN" sz="2800" b="1" dirty="0" err="1" smtClean="0">
                <a:solidFill>
                  <a:srgbClr val="000000"/>
                </a:solidFill>
                <a:latin typeface="宋体" pitchFamily="2" charset="-122"/>
              </a:rPr>
              <a:t>t</a:t>
            </a:r>
            <a:r>
              <a:rPr lang="en-US" altLang="zh-CN" sz="1800" b="1" dirty="0" err="1" smtClean="0">
                <a:solidFill>
                  <a:srgbClr val="000000"/>
                </a:solidFill>
                <a:latin typeface="宋体" pitchFamily="2" charset="-122"/>
              </a:rPr>
              <a:t>I</a:t>
            </a:r>
            <a:r>
              <a:rPr lang="en-US" altLang="zh-CN" sz="2800" b="1" dirty="0" smtClean="0">
                <a:solidFill>
                  <a:srgbClr val="000000"/>
                </a:solidFill>
                <a:latin typeface="宋体" pitchFamily="2" charset="-122"/>
              </a:rPr>
              <a:t> =139.5/125=1.12</a:t>
            </a:r>
          </a:p>
          <a:p>
            <a:pPr eaLnBrk="1" hangingPunct="1">
              <a:lnSpc>
                <a:spcPct val="90000"/>
              </a:lnSpc>
              <a:buClr>
                <a:srgbClr val="C00000"/>
              </a:buClr>
              <a:buFont typeface="Wingdings" pitchFamily="2" charset="2"/>
              <a:buChar char="n"/>
            </a:pPr>
            <a:endParaRPr lang="en-US" altLang="zh-CN" sz="2800" b="1" dirty="0" smtClean="0">
              <a:solidFill>
                <a:srgbClr val="000000"/>
              </a:solidFill>
              <a:latin typeface="宋体" pitchFamily="2" charset="-122"/>
            </a:endParaRPr>
          </a:p>
          <a:p>
            <a:pPr lvl="1">
              <a:lnSpc>
                <a:spcPct val="90000"/>
              </a:lnSpc>
              <a:buClr>
                <a:srgbClr val="C00000"/>
              </a:buClr>
              <a:buNone/>
            </a:pPr>
            <a:r>
              <a:rPr lang="en-US" altLang="zh-CN" b="1" dirty="0" smtClean="0">
                <a:solidFill>
                  <a:srgbClr val="C00000"/>
                </a:solidFill>
                <a:latin typeface="宋体" pitchFamily="2" charset="-122"/>
              </a:rPr>
              <a:t>(1)</a:t>
            </a:r>
            <a:r>
              <a:rPr lang="zh-CN" altLang="en-US" b="1" dirty="0" smtClean="0">
                <a:solidFill>
                  <a:srgbClr val="000000"/>
                </a:solidFill>
                <a:latin typeface="宋体" pitchFamily="2" charset="-122"/>
              </a:rPr>
              <a:t>对于停止等待协议，有</a:t>
            </a:r>
            <a:r>
              <a:rPr lang="en-US" altLang="zh-CN" b="1" dirty="0" smtClean="0">
                <a:solidFill>
                  <a:srgbClr val="000000"/>
                </a:solidFill>
                <a:latin typeface="宋体" pitchFamily="2" charset="-122"/>
              </a:rPr>
              <a:t>:</a:t>
            </a:r>
          </a:p>
          <a:p>
            <a:pPr lvl="1">
              <a:lnSpc>
                <a:spcPct val="90000"/>
              </a:lnSpc>
              <a:buClr>
                <a:srgbClr val="C00000"/>
              </a:buClr>
              <a:buNone/>
            </a:pPr>
            <a:r>
              <a:rPr lang="en-US" altLang="zh-CN" b="1" dirty="0" smtClean="0">
                <a:solidFill>
                  <a:srgbClr val="000000"/>
                </a:solidFill>
                <a:latin typeface="宋体" pitchFamily="2" charset="-122"/>
              </a:rPr>
              <a:t>ρ=(1-p)/a=0.99/1.12 =0.89</a:t>
            </a:r>
            <a:endParaRPr lang="zh-CN" altLang="en-US" b="1" dirty="0" smtClean="0">
              <a:solidFill>
                <a:srgbClr val="000000"/>
              </a:solidFill>
              <a:latin typeface="宋体" pitchFamily="2" charset="-122"/>
            </a:endParaRPr>
          </a:p>
          <a:p>
            <a:pPr lvl="1">
              <a:lnSpc>
                <a:spcPct val="90000"/>
              </a:lnSpc>
              <a:buClr>
                <a:srgbClr val="C00000"/>
              </a:buClr>
              <a:buNone/>
            </a:pPr>
            <a:r>
              <a:rPr lang="en-US" altLang="zh-CN" b="1" dirty="0" smtClean="0">
                <a:solidFill>
                  <a:srgbClr val="C00000"/>
                </a:solidFill>
                <a:latin typeface="宋体" pitchFamily="2" charset="-122"/>
              </a:rPr>
              <a:t>(2)</a:t>
            </a:r>
            <a:r>
              <a:rPr lang="zh-CN" altLang="en-US" b="1" dirty="0" smtClean="0">
                <a:solidFill>
                  <a:srgbClr val="000000"/>
                </a:solidFill>
                <a:latin typeface="宋体" pitchFamily="2" charset="-122"/>
              </a:rPr>
              <a:t>对于滑动窗口协议，则有：</a:t>
            </a:r>
          </a:p>
          <a:p>
            <a:pPr lvl="1">
              <a:lnSpc>
                <a:spcPct val="90000"/>
              </a:lnSpc>
              <a:buClr>
                <a:srgbClr val="C00000"/>
              </a:buClr>
              <a:buNone/>
            </a:pPr>
            <a:r>
              <a:rPr lang="en-US" altLang="zh-CN" b="1" dirty="0" smtClean="0">
                <a:solidFill>
                  <a:srgbClr val="000000"/>
                </a:solidFill>
                <a:latin typeface="宋体" pitchFamily="2" charset="-122"/>
              </a:rPr>
              <a:t>ρ=(1-p)/(1+(a-1)p)=0.989</a:t>
            </a:r>
          </a:p>
          <a:p>
            <a:pPr lvl="1">
              <a:lnSpc>
                <a:spcPct val="90000"/>
              </a:lnSpc>
              <a:buClr>
                <a:srgbClr val="C00000"/>
              </a:buClr>
              <a:buNone/>
            </a:pPr>
            <a:endParaRPr lang="zh-CN" altLang="en-US" b="1" dirty="0" smtClean="0">
              <a:solidFill>
                <a:srgbClr val="000000"/>
              </a:solidFill>
              <a:latin typeface="宋体" pitchFamily="2" charset="-122"/>
            </a:endParaRPr>
          </a:p>
          <a:p>
            <a:pPr eaLnBrk="1" hangingPunct="1">
              <a:lnSpc>
                <a:spcPct val="90000"/>
              </a:lnSpc>
              <a:buClr>
                <a:srgbClr val="C00000"/>
              </a:buClr>
              <a:buFont typeface="Wingdings" pitchFamily="2" charset="2"/>
              <a:buChar char="n"/>
            </a:pPr>
            <a:r>
              <a:rPr lang="zh-CN" altLang="en-US" b="1" dirty="0" smtClean="0">
                <a:solidFill>
                  <a:srgbClr val="000000"/>
                </a:solidFill>
                <a:latin typeface="宋体" pitchFamily="2" charset="-122"/>
              </a:rPr>
              <a:t>两者相差不明显。</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404664"/>
            <a:ext cx="8229600" cy="1012974"/>
          </a:xfrm>
        </p:spPr>
        <p:txBody>
          <a:bodyPr>
            <a:normAutofit/>
          </a:bodyPr>
          <a:lstStyle/>
          <a:p>
            <a:r>
              <a:rPr lang="en-US" altLang="zh-CN" sz="3200" b="1" dirty="0" smtClean="0">
                <a:solidFill>
                  <a:srgbClr val="C00000"/>
                </a:solidFill>
                <a:ea typeface="黑体" pitchFamily="2" charset="-122"/>
              </a:rPr>
              <a:t>4.2.2  </a:t>
            </a:r>
            <a:r>
              <a:rPr lang="zh-CN" altLang="en-US" sz="3200" b="1" dirty="0" smtClean="0">
                <a:solidFill>
                  <a:srgbClr val="C00000"/>
                </a:solidFill>
                <a:ea typeface="黑体" pitchFamily="2" charset="-122"/>
              </a:rPr>
              <a:t>滑动窗口协议</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5298">
                                            <p:txEl>
                                              <p:pRg st="0" end="0"/>
                                            </p:txEl>
                                          </p:spTgt>
                                        </p:tgtEl>
                                        <p:attrNameLst>
                                          <p:attrName>style.visibility</p:attrName>
                                        </p:attrNameLst>
                                      </p:cBhvr>
                                      <p:to>
                                        <p:strVal val="visible"/>
                                      </p:to>
                                    </p:set>
                                    <p:animEffect transition="in" filter="box(in)">
                                      <p:cBhvr>
                                        <p:cTn id="7" dur="500"/>
                                        <p:tgtEl>
                                          <p:spTgt spid="55298">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5298">
                                            <p:txEl>
                                              <p:pRg st="2" end="2"/>
                                            </p:txEl>
                                          </p:spTgt>
                                        </p:tgtEl>
                                        <p:attrNameLst>
                                          <p:attrName>style.visibility</p:attrName>
                                        </p:attrNameLst>
                                      </p:cBhvr>
                                      <p:to>
                                        <p:strVal val="visible"/>
                                      </p:to>
                                    </p:set>
                                    <p:animEffect transition="in" filter="box(in)">
                                      <p:cBhvr>
                                        <p:cTn id="10" dur="500"/>
                                        <p:tgtEl>
                                          <p:spTgt spid="55298">
                                            <p:txEl>
                                              <p:pRg st="2" end="2"/>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5298">
                                            <p:txEl>
                                              <p:pRg st="3" end="3"/>
                                            </p:txEl>
                                          </p:spTgt>
                                        </p:tgtEl>
                                        <p:attrNameLst>
                                          <p:attrName>style.visibility</p:attrName>
                                        </p:attrNameLst>
                                      </p:cBhvr>
                                      <p:to>
                                        <p:strVal val="visible"/>
                                      </p:to>
                                    </p:set>
                                    <p:animEffect transition="in" filter="box(in)">
                                      <p:cBhvr>
                                        <p:cTn id="13" dur="500"/>
                                        <p:tgtEl>
                                          <p:spTgt spid="55298">
                                            <p:txEl>
                                              <p:pRg st="3" end="3"/>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55298">
                                            <p:txEl>
                                              <p:pRg st="4" end="4"/>
                                            </p:txEl>
                                          </p:spTgt>
                                        </p:tgtEl>
                                        <p:attrNameLst>
                                          <p:attrName>style.visibility</p:attrName>
                                        </p:attrNameLst>
                                      </p:cBhvr>
                                      <p:to>
                                        <p:strVal val="visible"/>
                                      </p:to>
                                    </p:set>
                                    <p:animEffect transition="in" filter="box(in)">
                                      <p:cBhvr>
                                        <p:cTn id="16" dur="500"/>
                                        <p:tgtEl>
                                          <p:spTgt spid="55298">
                                            <p:txEl>
                                              <p:pRg st="4" end="4"/>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55298">
                                            <p:txEl>
                                              <p:pRg st="5" end="5"/>
                                            </p:txEl>
                                          </p:spTgt>
                                        </p:tgtEl>
                                        <p:attrNameLst>
                                          <p:attrName>style.visibility</p:attrName>
                                        </p:attrNameLst>
                                      </p:cBhvr>
                                      <p:to>
                                        <p:strVal val="visible"/>
                                      </p:to>
                                    </p:set>
                                    <p:animEffect transition="in" filter="box(in)">
                                      <p:cBhvr>
                                        <p:cTn id="19" dur="500"/>
                                        <p:tgtEl>
                                          <p:spTgt spid="55298">
                                            <p:txEl>
                                              <p:pRg st="5" end="5"/>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55298">
                                            <p:txEl>
                                              <p:pRg st="7" end="7"/>
                                            </p:txEl>
                                          </p:spTgt>
                                        </p:tgtEl>
                                        <p:attrNameLst>
                                          <p:attrName>style.visibility</p:attrName>
                                        </p:attrNameLst>
                                      </p:cBhvr>
                                      <p:to>
                                        <p:strVal val="visible"/>
                                      </p:to>
                                    </p:set>
                                    <p:animEffect transition="in" filter="box(in)">
                                      <p:cBhvr>
                                        <p:cTn id="22" dur="500"/>
                                        <p:tgtEl>
                                          <p:spTgt spid="5529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p:txBody>
          <a:bodyPr>
            <a:normAutofit/>
          </a:bodyPr>
          <a:lstStyle/>
          <a:p>
            <a:pPr eaLnBrk="1" hangingPunct="1"/>
            <a:r>
              <a:rPr lang="en-US" altLang="zh-CN" sz="3200" b="1" dirty="0" smtClean="0">
                <a:solidFill>
                  <a:srgbClr val="C00000"/>
                </a:solidFill>
                <a:latin typeface="黑体" pitchFamily="2" charset="-122"/>
                <a:ea typeface="黑体" pitchFamily="2" charset="-122"/>
              </a:rPr>
              <a:t>3</a:t>
            </a:r>
            <a:r>
              <a:rPr lang="zh-CN" altLang="en-US" sz="3200" b="1" dirty="0" smtClean="0">
                <a:solidFill>
                  <a:srgbClr val="C00000"/>
                </a:solidFill>
                <a:latin typeface="黑体" pitchFamily="2" charset="-122"/>
                <a:ea typeface="黑体" pitchFamily="2" charset="-122"/>
              </a:rPr>
              <a:t>种协议方法总结</a:t>
            </a:r>
          </a:p>
        </p:txBody>
      </p:sp>
      <p:sp>
        <p:nvSpPr>
          <p:cNvPr id="56323" name="Rectangle 3"/>
          <p:cNvSpPr>
            <a:spLocks noGrp="1" noRot="1" noChangeArrowheads="1"/>
          </p:cNvSpPr>
          <p:nvPr>
            <p:ph type="body" idx="1"/>
          </p:nvPr>
        </p:nvSpPr>
        <p:spPr>
          <a:xfrm>
            <a:off x="1484489" y="1645355"/>
            <a:ext cx="5987008" cy="4525963"/>
          </a:xfrm>
        </p:spPr>
        <p:txBody>
          <a:bodyPr/>
          <a:lstStyle/>
          <a:p>
            <a:pPr eaLnBrk="1" hangingPunct="1">
              <a:buClr>
                <a:srgbClr val="C00000"/>
              </a:buClr>
              <a:buFont typeface="Wingdings" pitchFamily="2" charset="2"/>
              <a:buChar char="n"/>
            </a:pPr>
            <a:r>
              <a:rPr lang="zh-CN" altLang="en-US" sz="2800" b="1" dirty="0" smtClean="0">
                <a:solidFill>
                  <a:srgbClr val="000000"/>
                </a:solidFill>
                <a:latin typeface="黑体" pitchFamily="2" charset="-122"/>
                <a:ea typeface="黑体" pitchFamily="2" charset="-122"/>
              </a:rPr>
              <a:t>停止等待协议</a:t>
            </a:r>
            <a:r>
              <a:rPr lang="en-US" altLang="zh-CN" sz="2800" b="1" dirty="0" smtClean="0">
                <a:solidFill>
                  <a:srgbClr val="000000"/>
                </a:solidFill>
                <a:latin typeface="黑体" pitchFamily="2" charset="-122"/>
                <a:ea typeface="黑体" pitchFamily="2" charset="-122"/>
              </a:rPr>
              <a:t>:</a:t>
            </a:r>
          </a:p>
          <a:p>
            <a:pPr eaLnBrk="1" hangingPunct="1">
              <a:buClr>
                <a:srgbClr val="C00000"/>
              </a:buClr>
              <a:buNone/>
            </a:pPr>
            <a:r>
              <a:rPr lang="en-US" altLang="zh-CN" sz="2800" b="1" dirty="0" smtClean="0">
                <a:solidFill>
                  <a:srgbClr val="000000"/>
                </a:solidFill>
                <a:latin typeface="黑体" pitchFamily="2" charset="-122"/>
                <a:ea typeface="黑体" pitchFamily="2" charset="-122"/>
              </a:rPr>
              <a:t>     </a:t>
            </a:r>
            <a:r>
              <a:rPr lang="zh-CN" altLang="en-US" sz="2800" b="1" dirty="0" smtClean="0">
                <a:solidFill>
                  <a:srgbClr val="000000"/>
                </a:solidFill>
                <a:latin typeface="黑体" pitchFamily="2" charset="-122"/>
                <a:ea typeface="黑体" pitchFamily="2" charset="-122"/>
              </a:rPr>
              <a:t>发送窗口</a:t>
            </a:r>
            <a:r>
              <a:rPr lang="en-US" altLang="zh-CN" sz="2800" b="1" dirty="0" smtClean="0">
                <a:solidFill>
                  <a:srgbClr val="000000"/>
                </a:solidFill>
                <a:latin typeface="黑体" pitchFamily="2" charset="-122"/>
                <a:ea typeface="黑体" pitchFamily="2" charset="-122"/>
              </a:rPr>
              <a:t>=1</a:t>
            </a:r>
            <a:r>
              <a:rPr lang="zh-CN" altLang="en-US" sz="2800" b="1" dirty="0" smtClean="0">
                <a:solidFill>
                  <a:srgbClr val="000000"/>
                </a:solidFill>
                <a:latin typeface="黑体" pitchFamily="2" charset="-122"/>
                <a:ea typeface="黑体" pitchFamily="2" charset="-122"/>
              </a:rPr>
              <a:t>，接收窗口</a:t>
            </a:r>
            <a:r>
              <a:rPr lang="en-US" altLang="zh-CN" sz="2800" b="1" dirty="0" smtClean="0">
                <a:solidFill>
                  <a:srgbClr val="000000"/>
                </a:solidFill>
                <a:latin typeface="黑体" pitchFamily="2" charset="-122"/>
                <a:ea typeface="黑体" pitchFamily="2" charset="-122"/>
              </a:rPr>
              <a:t>=1;</a:t>
            </a:r>
          </a:p>
          <a:p>
            <a:pPr eaLnBrk="1" hangingPunct="1">
              <a:buClr>
                <a:srgbClr val="C00000"/>
              </a:buClr>
              <a:buFont typeface="Wingdings" pitchFamily="2" charset="2"/>
              <a:buChar char="n"/>
            </a:pPr>
            <a:endParaRPr lang="en-US" altLang="zh-CN" sz="2800" b="1" dirty="0" smtClean="0">
              <a:solidFill>
                <a:srgbClr val="000000"/>
              </a:solidFill>
              <a:latin typeface="黑体" pitchFamily="2" charset="-122"/>
              <a:ea typeface="黑体" pitchFamily="2" charset="-122"/>
            </a:endParaRPr>
          </a:p>
          <a:p>
            <a:pPr eaLnBrk="1" hangingPunct="1">
              <a:buClr>
                <a:srgbClr val="C00000"/>
              </a:buClr>
              <a:buFont typeface="Wingdings" pitchFamily="2" charset="2"/>
              <a:buChar char="n"/>
            </a:pPr>
            <a:r>
              <a:rPr lang="zh-CN" altLang="en-US" sz="2800" b="1" dirty="0" smtClean="0">
                <a:solidFill>
                  <a:srgbClr val="000000"/>
                </a:solidFill>
                <a:latin typeface="黑体" pitchFamily="2" charset="-122"/>
                <a:ea typeface="黑体" pitchFamily="2" charset="-122"/>
              </a:rPr>
              <a:t>滑动窗口中的回退</a:t>
            </a:r>
            <a:r>
              <a:rPr lang="en-US" altLang="zh-CN" sz="2800" b="1" dirty="0" smtClean="0">
                <a:solidFill>
                  <a:srgbClr val="000000"/>
                </a:solidFill>
                <a:latin typeface="黑体" pitchFamily="2" charset="-122"/>
                <a:ea typeface="黑体" pitchFamily="2" charset="-122"/>
              </a:rPr>
              <a:t>N:</a:t>
            </a:r>
          </a:p>
          <a:p>
            <a:pPr>
              <a:buClr>
                <a:srgbClr val="C00000"/>
              </a:buClr>
              <a:buNone/>
            </a:pPr>
            <a:r>
              <a:rPr lang="en-US" altLang="zh-CN" sz="2800" b="1" dirty="0" smtClean="0">
                <a:solidFill>
                  <a:srgbClr val="000000"/>
                </a:solidFill>
                <a:latin typeface="黑体" pitchFamily="2" charset="-122"/>
                <a:ea typeface="黑体" pitchFamily="2" charset="-122"/>
              </a:rPr>
              <a:t>     </a:t>
            </a:r>
            <a:r>
              <a:rPr lang="zh-CN" altLang="en-US" sz="2800" b="1" dirty="0" smtClean="0">
                <a:solidFill>
                  <a:srgbClr val="000000"/>
                </a:solidFill>
                <a:latin typeface="黑体" pitchFamily="2" charset="-122"/>
                <a:ea typeface="黑体" pitchFamily="2" charset="-122"/>
              </a:rPr>
              <a:t>发送窗口</a:t>
            </a:r>
            <a:r>
              <a:rPr lang="en-US" altLang="zh-CN" sz="2800" b="1" dirty="0" smtClean="0">
                <a:solidFill>
                  <a:srgbClr val="000000"/>
                </a:solidFill>
                <a:latin typeface="黑体" pitchFamily="2" charset="-122"/>
                <a:ea typeface="黑体" pitchFamily="2" charset="-122"/>
              </a:rPr>
              <a:t>&gt;1</a:t>
            </a:r>
            <a:r>
              <a:rPr lang="zh-CN" altLang="en-US" sz="2800" b="1" dirty="0" smtClean="0">
                <a:solidFill>
                  <a:srgbClr val="000000"/>
                </a:solidFill>
                <a:latin typeface="黑体" pitchFamily="2" charset="-122"/>
                <a:ea typeface="黑体" pitchFamily="2" charset="-122"/>
              </a:rPr>
              <a:t>，接收窗口</a:t>
            </a:r>
            <a:r>
              <a:rPr lang="en-US" altLang="zh-CN" sz="2800" b="1" dirty="0" smtClean="0">
                <a:solidFill>
                  <a:srgbClr val="000000"/>
                </a:solidFill>
                <a:latin typeface="黑体" pitchFamily="2" charset="-122"/>
                <a:ea typeface="黑体" pitchFamily="2" charset="-122"/>
              </a:rPr>
              <a:t>=1;</a:t>
            </a:r>
          </a:p>
          <a:p>
            <a:pPr>
              <a:buClr>
                <a:srgbClr val="C00000"/>
              </a:buClr>
              <a:buNone/>
            </a:pPr>
            <a:endParaRPr lang="en-US" altLang="zh-CN" sz="2800" b="1" dirty="0" smtClean="0">
              <a:solidFill>
                <a:srgbClr val="000000"/>
              </a:solidFill>
              <a:latin typeface="黑体" pitchFamily="2" charset="-122"/>
              <a:ea typeface="黑体" pitchFamily="2" charset="-122"/>
            </a:endParaRPr>
          </a:p>
          <a:p>
            <a:pPr eaLnBrk="1" hangingPunct="1">
              <a:buClr>
                <a:srgbClr val="C00000"/>
              </a:buClr>
              <a:buFont typeface="Wingdings" pitchFamily="2" charset="2"/>
              <a:buChar char="n"/>
            </a:pPr>
            <a:r>
              <a:rPr lang="zh-CN" altLang="en-US" sz="2800" b="1" dirty="0" smtClean="0">
                <a:solidFill>
                  <a:srgbClr val="000000"/>
                </a:solidFill>
                <a:latin typeface="黑体" pitchFamily="2" charset="-122"/>
                <a:ea typeface="黑体" pitchFamily="2" charset="-122"/>
              </a:rPr>
              <a:t>滑动窗口中的选择拒绝</a:t>
            </a:r>
            <a:r>
              <a:rPr lang="en-US" altLang="zh-CN" sz="2800" b="1" dirty="0" smtClean="0">
                <a:solidFill>
                  <a:srgbClr val="000000"/>
                </a:solidFill>
                <a:latin typeface="黑体" pitchFamily="2" charset="-122"/>
                <a:ea typeface="黑体" pitchFamily="2" charset="-122"/>
              </a:rPr>
              <a:t>:</a:t>
            </a:r>
          </a:p>
          <a:p>
            <a:pPr eaLnBrk="1" hangingPunct="1">
              <a:buClr>
                <a:srgbClr val="C00000"/>
              </a:buClr>
              <a:buNone/>
            </a:pPr>
            <a:r>
              <a:rPr lang="en-US" altLang="zh-CN" sz="2800" b="1" dirty="0" smtClean="0">
                <a:solidFill>
                  <a:srgbClr val="000000"/>
                </a:solidFill>
                <a:latin typeface="黑体" pitchFamily="2" charset="-122"/>
                <a:ea typeface="黑体" pitchFamily="2" charset="-122"/>
              </a:rPr>
              <a:t>     </a:t>
            </a:r>
            <a:r>
              <a:rPr lang="zh-CN" altLang="en-US" sz="2800" b="1" dirty="0" smtClean="0">
                <a:solidFill>
                  <a:srgbClr val="000000"/>
                </a:solidFill>
                <a:latin typeface="黑体" pitchFamily="2" charset="-122"/>
                <a:ea typeface="黑体" pitchFamily="2" charset="-122"/>
              </a:rPr>
              <a:t>发送窗口</a:t>
            </a:r>
            <a:r>
              <a:rPr lang="en-US" altLang="zh-CN" sz="2800" b="1" dirty="0" smtClean="0">
                <a:solidFill>
                  <a:srgbClr val="000000"/>
                </a:solidFill>
                <a:latin typeface="黑体" pitchFamily="2" charset="-122"/>
                <a:ea typeface="黑体" pitchFamily="2" charset="-122"/>
              </a:rPr>
              <a:t>&gt;1</a:t>
            </a:r>
            <a:r>
              <a:rPr lang="zh-CN" altLang="en-US" sz="2800" b="1" dirty="0" smtClean="0">
                <a:solidFill>
                  <a:srgbClr val="000000"/>
                </a:solidFill>
                <a:latin typeface="黑体" pitchFamily="2" charset="-122"/>
                <a:ea typeface="黑体" pitchFamily="2" charset="-122"/>
              </a:rPr>
              <a:t>，接收窗口</a:t>
            </a:r>
            <a:r>
              <a:rPr lang="en-US" altLang="zh-CN" sz="2800" b="1" dirty="0" smtClean="0">
                <a:solidFill>
                  <a:srgbClr val="000000"/>
                </a:solidFill>
                <a:latin typeface="黑体" pitchFamily="2" charset="-122"/>
                <a:ea typeface="黑体" pitchFamily="2" charset="-122"/>
              </a:rPr>
              <a:t>&gt;1;</a:t>
            </a:r>
            <a:endParaRPr lang="en-US" altLang="zh-CN" sz="2800" b="1" dirty="0" smtClean="0">
              <a:latin typeface="黑体" pitchFamily="2" charset="-122"/>
              <a:ea typeface="黑体" pitchFamily="2" charset="-122"/>
            </a:endParaRP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63688" y="1556792"/>
            <a:ext cx="5256584" cy="4525963"/>
          </a:xfrm>
        </p:spPr>
        <p:txBody>
          <a:bodyPr>
            <a:normAutofit/>
          </a:bodyPr>
          <a:lstStyle/>
          <a:p>
            <a:pPr>
              <a:lnSpc>
                <a:spcPct val="80000"/>
              </a:lnSpc>
              <a:buClr>
                <a:srgbClr val="C00000"/>
              </a:buClr>
              <a:buBlip>
                <a:blip r:embed="rId2"/>
              </a:buBlip>
            </a:pPr>
            <a:endParaRPr lang="en-US" altLang="zh-CN" sz="2400" b="1" dirty="0" smtClean="0">
              <a:latin typeface="楷体" pitchFamily="49" charset="-122"/>
              <a:ea typeface="楷体" pitchFamily="49" charset="-122"/>
            </a:endParaRPr>
          </a:p>
          <a:p>
            <a:pPr>
              <a:lnSpc>
                <a:spcPct val="80000"/>
              </a:lnSpc>
              <a:buClr>
                <a:srgbClr val="C00000"/>
              </a:buClr>
              <a:buBlip>
                <a:blip r:embed="rId2"/>
              </a:buBlip>
            </a:pPr>
            <a:endParaRPr lang="en-US" altLang="zh-CN" sz="2400" b="1" dirty="0" smtClean="0">
              <a:latin typeface="楷体" pitchFamily="49" charset="-122"/>
              <a:ea typeface="楷体" pitchFamily="49" charset="-122"/>
            </a:endParaRPr>
          </a:p>
          <a:p>
            <a:pPr>
              <a:lnSpc>
                <a:spcPct val="80000"/>
              </a:lnSpc>
              <a:buClr>
                <a:srgbClr val="C00000"/>
              </a:buClr>
              <a:buBlip>
                <a:blip r:embed="rId2"/>
              </a:buBlip>
            </a:pPr>
            <a:r>
              <a:rPr lang="en-US" altLang="zh-CN" sz="2800" b="1" dirty="0" smtClean="0">
                <a:latin typeface="楷体_GB2312" pitchFamily="49" charset="-122"/>
                <a:ea typeface="楷体_GB2312" pitchFamily="49" charset="-122"/>
              </a:rPr>
              <a:t>4.1  </a:t>
            </a:r>
            <a:r>
              <a:rPr lang="zh-CN" altLang="en-US" sz="2800" b="1" dirty="0" smtClean="0">
                <a:latin typeface="楷体_GB2312" pitchFamily="49" charset="-122"/>
                <a:ea typeface="楷体_GB2312" pitchFamily="49" charset="-122"/>
              </a:rPr>
              <a:t>线路规程</a:t>
            </a:r>
            <a:endParaRPr lang="en-US" altLang="zh-CN" sz="2800" b="1" dirty="0" smtClean="0">
              <a:latin typeface="楷体_GB2312" pitchFamily="49" charset="-122"/>
              <a:ea typeface="楷体_GB2312" pitchFamily="49" charset="-122"/>
            </a:endParaRPr>
          </a:p>
          <a:p>
            <a:pPr>
              <a:lnSpc>
                <a:spcPct val="80000"/>
              </a:lnSpc>
              <a:buClr>
                <a:srgbClr val="C00000"/>
              </a:buClr>
              <a:buBlip>
                <a:blip r:embed="rId2"/>
              </a:buBlip>
            </a:pPr>
            <a:endParaRPr lang="en-US" altLang="zh-CN" sz="2800" b="1" dirty="0" smtClean="0">
              <a:solidFill>
                <a:srgbClr val="FF0000"/>
              </a:solidFill>
              <a:latin typeface="楷体_GB2312" pitchFamily="49" charset="-122"/>
              <a:ea typeface="楷体_GB2312" pitchFamily="49" charset="-122"/>
            </a:endParaRPr>
          </a:p>
          <a:p>
            <a:pPr>
              <a:lnSpc>
                <a:spcPct val="80000"/>
              </a:lnSpc>
              <a:buClr>
                <a:srgbClr val="C00000"/>
              </a:buClr>
              <a:buBlip>
                <a:blip r:embed="rId2"/>
              </a:buBlip>
            </a:pPr>
            <a:r>
              <a:rPr lang="en-US" altLang="zh-CN" sz="2800" b="1" dirty="0" smtClean="0">
                <a:solidFill>
                  <a:srgbClr val="000000"/>
                </a:solidFill>
                <a:latin typeface="楷体_GB2312" pitchFamily="49" charset="-122"/>
                <a:ea typeface="楷体_GB2312" pitchFamily="49" charset="-122"/>
              </a:rPr>
              <a:t>4.2  </a:t>
            </a:r>
            <a:r>
              <a:rPr lang="zh-CN" altLang="en-US" sz="2800" b="1" dirty="0" smtClean="0">
                <a:solidFill>
                  <a:srgbClr val="000000"/>
                </a:solidFill>
                <a:latin typeface="楷体_GB2312" pitchFamily="49" charset="-122"/>
                <a:ea typeface="楷体_GB2312" pitchFamily="49" charset="-122"/>
              </a:rPr>
              <a:t>流量控制与差错控制</a:t>
            </a:r>
            <a:endParaRPr lang="en-US" altLang="zh-CN" sz="2800" b="1" dirty="0" smtClean="0">
              <a:solidFill>
                <a:srgbClr val="000000"/>
              </a:solidFill>
              <a:latin typeface="楷体_GB2312" pitchFamily="49" charset="-122"/>
              <a:ea typeface="楷体_GB2312" pitchFamily="49" charset="-122"/>
            </a:endParaRPr>
          </a:p>
          <a:p>
            <a:pPr>
              <a:lnSpc>
                <a:spcPct val="80000"/>
              </a:lnSpc>
              <a:buClr>
                <a:srgbClr val="C00000"/>
              </a:buClr>
              <a:buBlip>
                <a:blip r:embed="rId2"/>
              </a:buBlip>
            </a:pPr>
            <a:endParaRPr lang="en-US" altLang="zh-CN" sz="2800" b="1" dirty="0" smtClean="0">
              <a:solidFill>
                <a:srgbClr val="000000"/>
              </a:solidFill>
              <a:latin typeface="楷体_GB2312" pitchFamily="49" charset="-122"/>
              <a:ea typeface="楷体_GB2312" pitchFamily="49" charset="-122"/>
            </a:endParaRPr>
          </a:p>
          <a:p>
            <a:pPr>
              <a:lnSpc>
                <a:spcPct val="80000"/>
              </a:lnSpc>
              <a:buClr>
                <a:srgbClr val="C00000"/>
              </a:buClr>
              <a:buBlip>
                <a:blip r:embed="rId2"/>
              </a:buBlip>
            </a:pPr>
            <a:r>
              <a:rPr lang="en-US" altLang="zh-CN" sz="2800" b="1" dirty="0" smtClean="0">
                <a:solidFill>
                  <a:srgbClr val="FF0000"/>
                </a:solidFill>
                <a:latin typeface="楷体_GB2312" pitchFamily="49" charset="-122"/>
                <a:ea typeface="楷体_GB2312" pitchFamily="49" charset="-122"/>
              </a:rPr>
              <a:t>4.3  HDLC</a:t>
            </a:r>
            <a:r>
              <a:rPr lang="zh-CN" altLang="en-US" sz="2800" b="1" dirty="0" smtClean="0">
                <a:solidFill>
                  <a:srgbClr val="FF0000"/>
                </a:solidFill>
                <a:latin typeface="楷体_GB2312" pitchFamily="49" charset="-122"/>
                <a:ea typeface="楷体_GB2312" pitchFamily="49" charset="-122"/>
              </a:rPr>
              <a:t>通信协议</a:t>
            </a:r>
            <a:endParaRPr lang="en-US" altLang="zh-CN" sz="2800" b="1" dirty="0" smtClean="0">
              <a:solidFill>
                <a:srgbClr val="FF0000"/>
              </a:solidFill>
              <a:latin typeface="楷体_GB2312" pitchFamily="49" charset="-122"/>
              <a:ea typeface="楷体_GB2312" pitchFamily="49" charset="-122"/>
            </a:endParaRPr>
          </a:p>
          <a:p>
            <a:pPr>
              <a:lnSpc>
                <a:spcPct val="80000"/>
              </a:lnSpc>
              <a:buClr>
                <a:srgbClr val="C00000"/>
              </a:buClr>
              <a:buBlip>
                <a:blip r:embed="rId2"/>
              </a:buBlip>
            </a:pPr>
            <a:endParaRPr lang="en-US" altLang="zh-CN" sz="2800" b="1" dirty="0" smtClean="0">
              <a:solidFill>
                <a:srgbClr val="000000"/>
              </a:solidFill>
              <a:latin typeface="楷体_GB2312" pitchFamily="49" charset="-122"/>
              <a:ea typeface="楷体_GB2312" pitchFamily="49" charset="-122"/>
            </a:endParaRPr>
          </a:p>
          <a:p>
            <a:pPr>
              <a:lnSpc>
                <a:spcPct val="80000"/>
              </a:lnSpc>
              <a:buClr>
                <a:srgbClr val="C00000"/>
              </a:buClr>
              <a:buBlip>
                <a:blip r:embed="rId2"/>
              </a:buBlip>
            </a:pPr>
            <a:r>
              <a:rPr lang="en-US" altLang="zh-CN" sz="2800" b="1" dirty="0" smtClean="0">
                <a:solidFill>
                  <a:srgbClr val="000000"/>
                </a:solidFill>
                <a:latin typeface="楷体_GB2312" pitchFamily="49" charset="-122"/>
                <a:ea typeface="楷体_GB2312" pitchFamily="49" charset="-122"/>
              </a:rPr>
              <a:t>4.4  </a:t>
            </a:r>
            <a:r>
              <a:rPr lang="zh-CN" altLang="en-US" sz="2800" b="1" dirty="0" smtClean="0">
                <a:solidFill>
                  <a:srgbClr val="000000"/>
                </a:solidFill>
                <a:latin typeface="楷体_GB2312" pitchFamily="49" charset="-122"/>
                <a:ea typeface="楷体_GB2312" pitchFamily="49" charset="-122"/>
              </a:rPr>
              <a:t>数据链路层网络互连</a:t>
            </a:r>
            <a:endParaRPr lang="zh-CN" altLang="en-US" sz="2800" b="1" dirty="0" smtClean="0">
              <a:latin typeface="楷体_GB2312" pitchFamily="49" charset="-122"/>
              <a:ea typeface="楷体_GB2312" pitchFamily="49" charset="-122"/>
            </a:endParaRPr>
          </a:p>
          <a:p>
            <a:pPr>
              <a:buNone/>
            </a:pPr>
            <a:endParaRPr lang="en-US" altLang="zh-CN" dirty="0" smtClean="0"/>
          </a:p>
          <a:p>
            <a:pPr>
              <a:buNone/>
            </a:pPr>
            <a:endParaRPr lang="zh-CN" altLang="en-US" dirty="0"/>
          </a:p>
        </p:txBody>
      </p:sp>
      <p:pic>
        <p:nvPicPr>
          <p:cNvPr id="6"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03648" y="620688"/>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第四章  数据链路层</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65</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胡   亮</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zh-CN" altLang="en-US" sz="1200" b="0" i="0" u="none" strike="noStrike" kern="1200" cap="none" spc="0" normalizeH="0" baseline="0" noProof="0" dirty="0">
              <a:ln>
                <a:noFill/>
              </a:ln>
              <a:effectLst/>
              <a:uLnTx/>
              <a:uFillTx/>
              <a:latin typeface="+mn-lt"/>
              <a:ea typeface="+mn-ea"/>
              <a:cs typeface="+mn-cs"/>
            </a:endParaRPr>
          </a:p>
        </p:txBody>
      </p:sp>
      <p:pic>
        <p:nvPicPr>
          <p:cNvPr id="1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15" name="组合 14"/>
          <p:cNvGrpSpPr/>
          <p:nvPr/>
        </p:nvGrpSpPr>
        <p:grpSpPr>
          <a:xfrm>
            <a:off x="4874346" y="0"/>
            <a:ext cx="4269654" cy="430887"/>
            <a:chOff x="4874346" y="0"/>
            <a:chExt cx="4269654" cy="430887"/>
          </a:xfrm>
        </p:grpSpPr>
        <p:sp>
          <p:nvSpPr>
            <p:cNvPr id="18" name="TextBox 17"/>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9"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2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22" name="页脚占位符 3"/>
          <p:cNvSpPr txBox="1">
            <a:spLocks/>
          </p:cNvSpPr>
          <p:nvPr/>
        </p:nvSpPr>
        <p:spPr>
          <a:xfrm>
            <a:off x="0" y="6492875"/>
            <a:ext cx="9144000" cy="365125"/>
          </a:xfrm>
          <a:prstGeom prst="rect">
            <a:avLst/>
          </a:prstGeom>
          <a:solidFill>
            <a:schemeClr val="accent2">
              <a:lumMod val="75000"/>
            </a:schemeClr>
          </a:solidFill>
          <a:ln w="0" cap="flat" cmpd="sng" algn="ctr">
            <a:solidFill>
              <a:schemeClr val="accent2">
                <a:shade val="50000"/>
              </a:schemeClr>
            </a:solidFill>
            <a:prstDash val="solid"/>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schemeClr val="tx1"/>
                </a:solidFill>
                <a:effectLst/>
                <a:uLnTx/>
                <a:uFillTx/>
                <a:latin typeface="华文行楷" pitchFamily="2" charset="-122"/>
                <a:ea typeface="华文行楷" pitchFamily="2" charset="-122"/>
                <a:cs typeface="+mn-cs"/>
              </a:rPr>
              <a:t>  </a:t>
            </a:r>
            <a:endParaRPr kumimoji="0" lang="zh-CN" altLang="en-US" sz="1400" b="1"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n-cs"/>
            </a:endParaRPr>
          </a:p>
        </p:txBody>
      </p:sp>
      <p:sp>
        <p:nvSpPr>
          <p:cNvPr id="23"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blinds(horizontal)">
                                      <p:cBhvr>
                                        <p:cTn id="11" dur="500"/>
                                        <p:tgtEl>
                                          <p:spTgt spid="3">
                                            <p:txEl>
                                              <p:pRg st="4" end="4"/>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linds(horizontal)">
                                      <p:cBhvr>
                                        <p:cTn id="15" dur="500"/>
                                        <p:tgtEl>
                                          <p:spTgt spid="3">
                                            <p:txEl>
                                              <p:pRg st="6" end="6"/>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linds(horizontal)">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a:xfrm>
            <a:off x="467544" y="404664"/>
            <a:ext cx="8229600" cy="864096"/>
          </a:xfrm>
        </p:spPr>
        <p:txBody>
          <a:bodyPr/>
          <a:lstStyle/>
          <a:p>
            <a:pPr eaLnBrk="1" hangingPunct="1"/>
            <a:r>
              <a:rPr lang="en-US" altLang="zh-CN" sz="3200" b="1" dirty="0" smtClean="0">
                <a:solidFill>
                  <a:srgbClr val="C00000"/>
                </a:solidFill>
                <a:ea typeface="黑体" pitchFamily="2" charset="-122"/>
              </a:rPr>
              <a:t>4.3  HDLC</a:t>
            </a:r>
            <a:r>
              <a:rPr lang="zh-CN" altLang="en-US" sz="3200" b="1" dirty="0" smtClean="0">
                <a:solidFill>
                  <a:srgbClr val="C00000"/>
                </a:solidFill>
                <a:ea typeface="黑体" pitchFamily="2" charset="-122"/>
              </a:rPr>
              <a:t>通信协议</a:t>
            </a:r>
          </a:p>
        </p:txBody>
      </p:sp>
      <p:sp>
        <p:nvSpPr>
          <p:cNvPr id="5123" name="Rectangle 3"/>
          <p:cNvSpPr>
            <a:spLocks noGrp="1" noRot="1" noChangeArrowheads="1"/>
          </p:cNvSpPr>
          <p:nvPr>
            <p:ph type="body" idx="1"/>
          </p:nvPr>
        </p:nvSpPr>
        <p:spPr/>
        <p:txBody>
          <a:bodyPr/>
          <a:lstStyle/>
          <a:p>
            <a:pPr eaLnBrk="1" hangingPunct="1">
              <a:buClr>
                <a:srgbClr val="C00000"/>
              </a:buClr>
              <a:buFont typeface="Wingdings" pitchFamily="2" charset="2"/>
              <a:buChar char="n"/>
            </a:pPr>
            <a:r>
              <a:rPr lang="zh-CN" altLang="en-US" sz="2800" b="1" dirty="0" smtClean="0">
                <a:solidFill>
                  <a:srgbClr val="000000"/>
                </a:solidFill>
                <a:latin typeface="楷体_GB2312" pitchFamily="49" charset="-122"/>
                <a:ea typeface="楷体_GB2312" pitchFamily="49" charset="-122"/>
              </a:rPr>
              <a:t>在面向比特的协议中，帧被看作一系列比特。</a:t>
            </a:r>
            <a:endParaRPr lang="en-US" altLang="zh-CN" sz="2800" b="1" dirty="0" smtClean="0">
              <a:solidFill>
                <a:srgbClr val="000000"/>
              </a:solidFill>
              <a:latin typeface="楷体_GB2312" pitchFamily="49" charset="-122"/>
              <a:ea typeface="楷体_GB2312" pitchFamily="49" charset="-122"/>
            </a:endParaRPr>
          </a:p>
          <a:p>
            <a:pPr eaLnBrk="1" hangingPunct="1">
              <a:buClr>
                <a:srgbClr val="C00000"/>
              </a:buClr>
              <a:buFont typeface="Wingdings" pitchFamily="2" charset="2"/>
              <a:buChar char="n"/>
            </a:pPr>
            <a:r>
              <a:rPr lang="zh-CN" altLang="en-US" sz="2800" b="1" dirty="0" smtClean="0">
                <a:solidFill>
                  <a:srgbClr val="000000"/>
                </a:solidFill>
                <a:latin typeface="楷体_GB2312" pitchFamily="49" charset="-122"/>
                <a:ea typeface="楷体_GB2312" pitchFamily="49" charset="-122"/>
              </a:rPr>
              <a:t>面向比特协议的控制信息可以是一个或多个比特，面向比特的协议可以用较短的比特位表示较丰富的控制信息。</a:t>
            </a:r>
            <a:endParaRPr lang="en-US" altLang="zh-CN" sz="2800" b="1" dirty="0" smtClean="0">
              <a:solidFill>
                <a:srgbClr val="000000"/>
              </a:solidFill>
              <a:latin typeface="楷体_GB2312" pitchFamily="49" charset="-122"/>
              <a:ea typeface="楷体_GB2312" pitchFamily="49" charset="-122"/>
            </a:endParaRPr>
          </a:p>
          <a:p>
            <a:pPr eaLnBrk="1" hangingPunct="1">
              <a:buClr>
                <a:srgbClr val="C00000"/>
              </a:buClr>
              <a:buFont typeface="Wingdings" pitchFamily="2" charset="2"/>
              <a:buChar char="n"/>
            </a:pPr>
            <a:r>
              <a:rPr lang="zh-CN" altLang="en-US" sz="2800" b="1" dirty="0" smtClean="0">
                <a:solidFill>
                  <a:srgbClr val="000000"/>
                </a:solidFill>
                <a:latin typeface="楷体_GB2312" pitchFamily="49" charset="-122"/>
                <a:ea typeface="楷体_GB2312" pitchFamily="49" charset="-122"/>
              </a:rPr>
              <a:t>面向比特的协议的另一个重要的优点是它不受任何编码系统的制约。</a:t>
            </a:r>
            <a:endParaRPr lang="en-US" altLang="zh-CN" sz="2800" b="1" dirty="0" smtClean="0">
              <a:solidFill>
                <a:srgbClr val="000000"/>
              </a:solidFill>
              <a:latin typeface="楷体_GB2312" pitchFamily="49" charset="-122"/>
              <a:ea typeface="楷体_GB2312" pitchFamily="49" charset="-122"/>
            </a:endParaRPr>
          </a:p>
          <a:p>
            <a:pPr eaLnBrk="1" hangingPunct="1">
              <a:buClr>
                <a:srgbClr val="C00000"/>
              </a:buClr>
              <a:buFont typeface="Wingdings" pitchFamily="2" charset="2"/>
              <a:buChar char="n"/>
            </a:pPr>
            <a:endParaRPr lang="zh-CN" altLang="en-US" sz="2800" b="1" dirty="0" smtClean="0">
              <a:solidFill>
                <a:srgbClr val="000000"/>
              </a:solidFill>
              <a:latin typeface="楷体_GB2312" pitchFamily="49" charset="-122"/>
              <a:ea typeface="楷体_GB2312" pitchFamily="49" charset="-122"/>
            </a:endParaRPr>
          </a:p>
          <a:p>
            <a:pPr eaLnBrk="1" hangingPunct="1">
              <a:buClr>
                <a:srgbClr val="C00000"/>
              </a:buClr>
              <a:buFont typeface="Wingdings" pitchFamily="2" charset="2"/>
              <a:buChar char="n"/>
            </a:pPr>
            <a:r>
              <a:rPr lang="en-US" altLang="zh-CN" sz="2800" b="1" dirty="0" smtClean="0">
                <a:solidFill>
                  <a:srgbClr val="000000"/>
                </a:solidFill>
                <a:latin typeface="楷体_GB2312" pitchFamily="49" charset="-122"/>
                <a:ea typeface="楷体_GB2312" pitchFamily="49" charset="-122"/>
              </a:rPr>
              <a:t>1979</a:t>
            </a:r>
            <a:r>
              <a:rPr lang="zh-CN" altLang="en-US" sz="2800" b="1" dirty="0" smtClean="0">
                <a:solidFill>
                  <a:srgbClr val="000000"/>
                </a:solidFill>
                <a:latin typeface="楷体_GB2312" pitchFamily="49" charset="-122"/>
                <a:ea typeface="楷体_GB2312" pitchFamily="49" charset="-122"/>
              </a:rPr>
              <a:t>年，</a:t>
            </a:r>
            <a:r>
              <a:rPr lang="en-US" altLang="zh-CN" sz="2800" b="1" dirty="0" smtClean="0">
                <a:solidFill>
                  <a:srgbClr val="000000"/>
                </a:solidFill>
                <a:latin typeface="楷体_GB2312" pitchFamily="49" charset="-122"/>
                <a:ea typeface="楷体_GB2312" pitchFamily="49" charset="-122"/>
              </a:rPr>
              <a:t>ISO</a:t>
            </a:r>
            <a:r>
              <a:rPr lang="zh-CN" altLang="en-US" sz="2800" b="1" dirty="0" smtClean="0">
                <a:solidFill>
                  <a:srgbClr val="000000"/>
                </a:solidFill>
                <a:latin typeface="楷体_GB2312" pitchFamily="49" charset="-122"/>
                <a:ea typeface="楷体_GB2312" pitchFamily="49" charset="-122"/>
              </a:rPr>
              <a:t>提出了高级数据链路控制</a:t>
            </a:r>
            <a:r>
              <a:rPr lang="en-US" altLang="zh-CN" sz="2800" b="1" dirty="0" smtClean="0">
                <a:solidFill>
                  <a:srgbClr val="000000"/>
                </a:solidFill>
                <a:latin typeface="楷体_GB2312" pitchFamily="49" charset="-122"/>
                <a:ea typeface="楷体_GB2312" pitchFamily="49" charset="-122"/>
              </a:rPr>
              <a:t>(HDLC)</a:t>
            </a:r>
            <a:r>
              <a:rPr lang="zh-CN" altLang="en-US" sz="2800" b="1" dirty="0" smtClean="0">
                <a:solidFill>
                  <a:srgbClr val="000000"/>
                </a:solidFill>
                <a:latin typeface="楷体_GB2312" pitchFamily="49" charset="-122"/>
                <a:ea typeface="楷体_GB2312" pitchFamily="49" charset="-122"/>
              </a:rPr>
              <a:t>协议</a:t>
            </a:r>
            <a:r>
              <a:rPr lang="zh-CN" altLang="en-US" sz="2800" b="1" dirty="0" smtClean="0">
                <a:solidFill>
                  <a:srgbClr val="000000"/>
                </a:solidFill>
              </a:rPr>
              <a:t>。</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323528" y="548680"/>
            <a:ext cx="8445624" cy="1143000"/>
          </a:xfrm>
        </p:spPr>
        <p:txBody>
          <a:bodyPr>
            <a:normAutofit/>
          </a:bodyPr>
          <a:lstStyle/>
          <a:p>
            <a:pPr eaLnBrk="1" hangingPunct="1"/>
            <a:r>
              <a:rPr lang="en-US" altLang="zh-CN" sz="3000" b="1" dirty="0" smtClean="0">
                <a:solidFill>
                  <a:srgbClr val="C00000"/>
                </a:solidFill>
              </a:rPr>
              <a:t>4.3.1  </a:t>
            </a:r>
            <a:r>
              <a:rPr lang="en-US" altLang="zh-CN" sz="3000" b="1" dirty="0" smtClean="0">
                <a:solidFill>
                  <a:srgbClr val="C00000"/>
                </a:solidFill>
                <a:latin typeface="黑体" pitchFamily="2" charset="-122"/>
                <a:ea typeface="黑体" pitchFamily="2" charset="-122"/>
              </a:rPr>
              <a:t>HDLC</a:t>
            </a:r>
            <a:r>
              <a:rPr lang="zh-CN" altLang="en-US" sz="3000" b="1" dirty="0" smtClean="0">
                <a:solidFill>
                  <a:srgbClr val="C00000"/>
                </a:solidFill>
                <a:latin typeface="黑体" pitchFamily="2" charset="-122"/>
                <a:ea typeface="黑体" pitchFamily="2" charset="-122"/>
              </a:rPr>
              <a:t>支持的站点类型、链路配置和通信方式</a:t>
            </a:r>
          </a:p>
        </p:txBody>
      </p:sp>
      <p:sp>
        <p:nvSpPr>
          <p:cNvPr id="6147" name="Rectangle 3"/>
          <p:cNvSpPr>
            <a:spLocks noGrp="1" noRot="1" noChangeArrowheads="1"/>
          </p:cNvSpPr>
          <p:nvPr>
            <p:ph type="body" idx="1"/>
          </p:nvPr>
        </p:nvSpPr>
        <p:spPr>
          <a:xfrm>
            <a:off x="971600" y="1916832"/>
            <a:ext cx="2952328" cy="3888432"/>
          </a:xfrm>
        </p:spPr>
        <p:style>
          <a:lnRef idx="1">
            <a:schemeClr val="accent3"/>
          </a:lnRef>
          <a:fillRef idx="2">
            <a:schemeClr val="accent3"/>
          </a:fillRef>
          <a:effectRef idx="1">
            <a:schemeClr val="accent3"/>
          </a:effectRef>
          <a:fontRef idx="minor">
            <a:schemeClr val="dk1"/>
          </a:fontRef>
        </p:style>
        <p:txBody>
          <a:bodyPr>
            <a:normAutofit/>
          </a:bodyPr>
          <a:lstStyle/>
          <a:p>
            <a:pPr eaLnBrk="1" hangingPunct="1">
              <a:buNone/>
            </a:pPr>
            <a:r>
              <a:rPr lang="en-US" altLang="zh-CN" sz="2800" b="1" dirty="0" smtClean="0">
                <a:solidFill>
                  <a:srgbClr val="C00000"/>
                </a:solidFill>
              </a:rPr>
              <a:t>①</a:t>
            </a:r>
            <a:r>
              <a:rPr lang="zh-CN" altLang="en-US" sz="2800" b="1" dirty="0" smtClean="0">
                <a:solidFill>
                  <a:srgbClr val="C00000"/>
                </a:solidFill>
              </a:rPr>
              <a:t>站点类型：</a:t>
            </a:r>
            <a:endParaRPr lang="en-US" altLang="zh-CN" sz="2800" b="1" dirty="0" smtClean="0">
              <a:solidFill>
                <a:srgbClr val="C00000"/>
              </a:solidFill>
            </a:endParaRPr>
          </a:p>
          <a:p>
            <a:pPr eaLnBrk="1" hangingPunct="1">
              <a:buNone/>
            </a:pPr>
            <a:r>
              <a:rPr lang="zh-CN" altLang="en-US" sz="2800" b="1" dirty="0" smtClean="0">
                <a:solidFill>
                  <a:srgbClr val="C00000"/>
                </a:solidFill>
              </a:rPr>
              <a:t> </a:t>
            </a:r>
          </a:p>
          <a:p>
            <a:pPr lvl="1">
              <a:buNone/>
            </a:pPr>
            <a:r>
              <a:rPr lang="zh-CN" altLang="en-US" b="1" dirty="0" smtClean="0">
                <a:solidFill>
                  <a:srgbClr val="000000"/>
                </a:solidFill>
              </a:rPr>
              <a:t>主站点</a:t>
            </a:r>
            <a:endParaRPr lang="en-US" altLang="zh-CN" b="1" dirty="0" smtClean="0">
              <a:solidFill>
                <a:srgbClr val="000000"/>
              </a:solidFill>
            </a:endParaRPr>
          </a:p>
          <a:p>
            <a:pPr lvl="1">
              <a:buNone/>
            </a:pPr>
            <a:r>
              <a:rPr lang="zh-CN" altLang="en-US" b="1" dirty="0" smtClean="0">
                <a:solidFill>
                  <a:srgbClr val="000000"/>
                </a:solidFill>
              </a:rPr>
              <a:t>从站点</a:t>
            </a:r>
            <a:endParaRPr lang="en-US" altLang="zh-CN" b="1" dirty="0" smtClean="0">
              <a:solidFill>
                <a:srgbClr val="000000"/>
              </a:solidFill>
            </a:endParaRPr>
          </a:p>
          <a:p>
            <a:pPr lvl="1">
              <a:buNone/>
            </a:pPr>
            <a:r>
              <a:rPr lang="zh-CN" altLang="en-US" b="1" dirty="0" smtClean="0">
                <a:solidFill>
                  <a:srgbClr val="000000"/>
                </a:solidFill>
              </a:rPr>
              <a:t>复合站点</a:t>
            </a:r>
            <a:endParaRPr lang="en-US" altLang="zh-CN" b="1" dirty="0" smtClean="0">
              <a:solidFill>
                <a:srgbClr val="000000"/>
              </a:solidFill>
            </a:endParaRPr>
          </a:p>
          <a:p>
            <a:pPr>
              <a:buNone/>
            </a:pPr>
            <a:endParaRPr lang="en-US" altLang="zh-CN" b="1" dirty="0" smtClean="0">
              <a:solidFill>
                <a:srgbClr val="000000"/>
              </a:solidFill>
            </a:endParaRP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412776"/>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2" name="Rectangle 3"/>
          <p:cNvSpPr txBox="1">
            <a:spLocks noRot="1" noChangeArrowheads="1"/>
          </p:cNvSpPr>
          <p:nvPr/>
        </p:nvSpPr>
        <p:spPr>
          <a:xfrm>
            <a:off x="5076056" y="1916832"/>
            <a:ext cx="2952328" cy="3777283"/>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2800" b="1" i="0" u="none" strike="noStrike" kern="1200" cap="none" spc="0" normalizeH="0" baseline="0" noProof="0" dirty="0" smtClean="0">
                <a:ln>
                  <a:noFill/>
                </a:ln>
                <a:solidFill>
                  <a:srgbClr val="C00000"/>
                </a:solidFill>
                <a:effectLst/>
                <a:uLnTx/>
                <a:uFillTx/>
                <a:latin typeface="+mn-lt"/>
                <a:ea typeface="+mn-ea"/>
                <a:cs typeface="+mn-cs"/>
              </a:rPr>
              <a:t>②</a:t>
            </a:r>
            <a:r>
              <a:rPr kumimoji="0" lang="zh-CN" altLang="en-US" sz="2800" b="1" i="0" u="none" strike="noStrike" kern="1200" cap="none" spc="0" normalizeH="0" baseline="0" noProof="0" dirty="0" smtClean="0">
                <a:ln>
                  <a:noFill/>
                </a:ln>
                <a:solidFill>
                  <a:srgbClr val="C00000"/>
                </a:solidFill>
                <a:effectLst/>
                <a:uLnTx/>
                <a:uFillTx/>
                <a:latin typeface="+mn-lt"/>
                <a:ea typeface="+mn-ea"/>
                <a:cs typeface="+mn-cs"/>
              </a:rPr>
              <a:t>链路配置：</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3200" b="1" i="0" u="none" strike="noStrike" kern="1200" cap="none" spc="0" normalizeH="0" baseline="0" noProof="0" dirty="0" smtClean="0">
              <a:ln>
                <a:noFill/>
              </a:ln>
              <a:solidFill>
                <a:srgbClr val="000000"/>
              </a:solidFill>
              <a:effectLst/>
              <a:uLnTx/>
              <a:uFillTx/>
              <a:latin typeface="+mn-lt"/>
              <a:ea typeface="+mn-ea"/>
              <a:cs typeface="+mn-cs"/>
            </a:endParaRPr>
          </a:p>
          <a:p>
            <a:pPr marL="800100" lvl="1" indent="-342900">
              <a:spcBef>
                <a:spcPct val="20000"/>
              </a:spcBef>
              <a:buFont typeface="Arial" pitchFamily="34" charset="0"/>
              <a:buNone/>
            </a:pPr>
            <a:r>
              <a:rPr kumimoji="0" lang="zh-CN" altLang="en-US" sz="2800" b="1" i="0" u="none" strike="noStrike" kern="1200" cap="none" spc="0" normalizeH="0" baseline="0" noProof="0" dirty="0" smtClean="0">
                <a:ln>
                  <a:noFill/>
                </a:ln>
                <a:solidFill>
                  <a:srgbClr val="000000"/>
                </a:solidFill>
                <a:effectLst/>
                <a:uLnTx/>
                <a:uFillTx/>
                <a:latin typeface="+mn-lt"/>
                <a:ea typeface="+mn-ea"/>
                <a:cs typeface="+mn-cs"/>
              </a:rPr>
              <a:t>非平衡式</a:t>
            </a:r>
            <a:endParaRPr kumimoji="0" lang="en-US" altLang="zh-CN" sz="2800" b="1" i="0" u="none" strike="noStrike" kern="1200" cap="none" spc="0" normalizeH="0" baseline="0" noProof="0" dirty="0" smtClean="0">
              <a:ln>
                <a:noFill/>
              </a:ln>
              <a:solidFill>
                <a:srgbClr val="000000"/>
              </a:solidFill>
              <a:effectLst/>
              <a:uLnTx/>
              <a:uFillTx/>
              <a:latin typeface="+mn-lt"/>
              <a:ea typeface="+mn-ea"/>
              <a:cs typeface="+mn-cs"/>
            </a:endParaRPr>
          </a:p>
          <a:p>
            <a:pPr marL="800100" lvl="1" indent="-342900">
              <a:spcBef>
                <a:spcPct val="20000"/>
              </a:spcBef>
              <a:buFont typeface="Arial" pitchFamily="34" charset="0"/>
              <a:buNone/>
            </a:pPr>
            <a:r>
              <a:rPr kumimoji="0" lang="zh-CN" altLang="en-US" sz="2800" b="1" i="0" u="none" strike="noStrike" kern="1200" cap="none" spc="0" normalizeH="0" baseline="0" noProof="0" dirty="0" smtClean="0">
                <a:ln>
                  <a:noFill/>
                </a:ln>
                <a:solidFill>
                  <a:srgbClr val="000000"/>
                </a:solidFill>
                <a:effectLst/>
                <a:uLnTx/>
                <a:uFillTx/>
                <a:latin typeface="+mn-lt"/>
                <a:ea typeface="+mn-ea"/>
                <a:cs typeface="+mn-cs"/>
              </a:rPr>
              <a:t>对称式</a:t>
            </a:r>
            <a:endParaRPr kumimoji="0" lang="en-US" altLang="zh-CN" sz="2800" b="1" i="0" u="none" strike="noStrike" kern="1200" cap="none" spc="0" normalizeH="0" baseline="0" noProof="0" dirty="0" smtClean="0">
              <a:ln>
                <a:noFill/>
              </a:ln>
              <a:solidFill>
                <a:srgbClr val="000000"/>
              </a:solidFill>
              <a:effectLst/>
              <a:uLnTx/>
              <a:uFillTx/>
              <a:latin typeface="+mn-lt"/>
              <a:ea typeface="+mn-ea"/>
              <a:cs typeface="+mn-cs"/>
            </a:endParaRPr>
          </a:p>
          <a:p>
            <a:pPr marL="800100" lvl="1" indent="-342900">
              <a:spcBef>
                <a:spcPct val="20000"/>
              </a:spcBef>
              <a:buFont typeface="Arial" pitchFamily="34" charset="0"/>
              <a:buNone/>
            </a:pPr>
            <a:r>
              <a:rPr kumimoji="0" lang="zh-CN" altLang="en-US" sz="2800" b="1" i="0" u="none" strike="noStrike" kern="1200" cap="none" spc="0" normalizeH="0" baseline="0" noProof="0" dirty="0" smtClean="0">
                <a:ln>
                  <a:noFill/>
                </a:ln>
                <a:solidFill>
                  <a:srgbClr val="000000"/>
                </a:solidFill>
                <a:effectLst/>
                <a:uLnTx/>
                <a:uFillTx/>
                <a:latin typeface="+mn-lt"/>
                <a:ea typeface="+mn-ea"/>
                <a:cs typeface="+mn-cs"/>
              </a:rPr>
              <a:t>平衡式</a:t>
            </a:r>
            <a:endParaRPr kumimoji="0" lang="en-US" altLang="zh-CN" sz="2800" b="1" i="0" u="none" strike="noStrike" kern="1200" cap="none" spc="0" normalizeH="0" baseline="0" noProof="0" dirty="0" smtClean="0">
              <a:ln>
                <a:noFill/>
              </a:ln>
              <a:solidFill>
                <a:srgbClr val="000000"/>
              </a:solidFill>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147">
                                            <p:bg/>
                                          </p:spTgt>
                                        </p:tgtEl>
                                        <p:attrNameLst>
                                          <p:attrName>style.visibility</p:attrName>
                                        </p:attrNameLst>
                                      </p:cBhvr>
                                      <p:to>
                                        <p:strVal val="visible"/>
                                      </p:to>
                                    </p:set>
                                    <p:anim calcmode="lin" valueType="num">
                                      <p:cBhvr additive="base">
                                        <p:cTn id="7" dur="500" fill="hold"/>
                                        <p:tgtEl>
                                          <p:spTgt spid="6147">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7">
                                            <p:bg/>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147">
                                            <p:txEl>
                                              <p:pRg st="0" end="0"/>
                                            </p:txEl>
                                          </p:spTgt>
                                        </p:tgtEl>
                                        <p:attrNameLst>
                                          <p:attrName>style.visibility</p:attrName>
                                        </p:attrNameLst>
                                      </p:cBhvr>
                                      <p:to>
                                        <p:strVal val="visible"/>
                                      </p:to>
                                    </p:set>
                                    <p:anim calcmode="lin" valueType="num">
                                      <p:cBhvr additive="base">
                                        <p:cTn id="11" dur="500" fill="hold"/>
                                        <p:tgtEl>
                                          <p:spTgt spid="6147">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147">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147">
                                            <p:txEl>
                                              <p:pRg st="1" end="1"/>
                                            </p:txEl>
                                          </p:spTgt>
                                        </p:tgtEl>
                                        <p:attrNameLst>
                                          <p:attrName>style.visibility</p:attrName>
                                        </p:attrNameLst>
                                      </p:cBhvr>
                                      <p:to>
                                        <p:strVal val="visible"/>
                                      </p:to>
                                    </p:set>
                                    <p:anim calcmode="lin" valueType="num">
                                      <p:cBhvr additive="base">
                                        <p:cTn id="15" dur="500" fill="hold"/>
                                        <p:tgtEl>
                                          <p:spTgt spid="6147">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147">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147">
                                            <p:txEl>
                                              <p:pRg st="2" end="2"/>
                                            </p:txEl>
                                          </p:spTgt>
                                        </p:tgtEl>
                                        <p:attrNameLst>
                                          <p:attrName>style.visibility</p:attrName>
                                        </p:attrNameLst>
                                      </p:cBhvr>
                                      <p:to>
                                        <p:strVal val="visible"/>
                                      </p:to>
                                    </p:set>
                                    <p:anim calcmode="lin" valueType="num">
                                      <p:cBhvr additive="base">
                                        <p:cTn id="19" dur="500" fill="hold"/>
                                        <p:tgtEl>
                                          <p:spTgt spid="61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47">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147">
                                            <p:txEl>
                                              <p:pRg st="3" end="3"/>
                                            </p:txEl>
                                          </p:spTgt>
                                        </p:tgtEl>
                                        <p:attrNameLst>
                                          <p:attrName>style.visibility</p:attrName>
                                        </p:attrNameLst>
                                      </p:cBhvr>
                                      <p:to>
                                        <p:strVal val="visible"/>
                                      </p:to>
                                    </p:set>
                                    <p:anim calcmode="lin" valueType="num">
                                      <p:cBhvr additive="base">
                                        <p:cTn id="23" dur="500" fill="hold"/>
                                        <p:tgtEl>
                                          <p:spTgt spid="6147">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147">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 calcmode="lin" valueType="num">
                                      <p:cBhvr additive="base">
                                        <p:cTn id="27" dur="500" fill="hold"/>
                                        <p:tgtEl>
                                          <p:spTgt spid="6147">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147">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2"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3000" fill="hold"/>
                                        <p:tgtEl>
                                          <p:spTgt spid="12"/>
                                        </p:tgtEl>
                                        <p:attrNameLst>
                                          <p:attrName>ppt_x</p:attrName>
                                        </p:attrNameLst>
                                      </p:cBhvr>
                                      <p:tavLst>
                                        <p:tav tm="0">
                                          <p:val>
                                            <p:strVal val="1+#ppt_w/2"/>
                                          </p:val>
                                        </p:tav>
                                        <p:tav tm="100000">
                                          <p:val>
                                            <p:strVal val="#ppt_x"/>
                                          </p:val>
                                        </p:tav>
                                      </p:tavLst>
                                    </p:anim>
                                    <p:anim calcmode="lin" valueType="num">
                                      <p:cBhvr additive="base">
                                        <p:cTn id="33" dur="3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nimBg="1"/>
      <p:bldP spid="1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043608" y="836712"/>
            <a:ext cx="7462544" cy="5544467"/>
          </a:xfrm>
          <a:prstGeom prst="rect">
            <a:avLst/>
          </a:prstGeom>
          <a:noFill/>
          <a:ln w="9525">
            <a:noFill/>
            <a:miter lim="800000"/>
            <a:headEnd/>
            <a:tailEnd/>
          </a:ln>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ox(in)">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Rot="1" noChangeArrowheads="1"/>
          </p:cNvSpPr>
          <p:nvPr>
            <p:ph type="body" idx="1"/>
          </p:nvPr>
        </p:nvSpPr>
        <p:spPr>
          <a:xfrm>
            <a:off x="457200" y="1600200"/>
            <a:ext cx="8229600" cy="4781128"/>
          </a:xfrm>
        </p:spPr>
        <p:txBody>
          <a:bodyPr>
            <a:normAutofit/>
          </a:bodyPr>
          <a:lstStyle/>
          <a:p>
            <a:pPr eaLnBrk="1" hangingPunct="1">
              <a:buNone/>
            </a:pPr>
            <a:r>
              <a:rPr lang="en-US" altLang="zh-CN" sz="2800" b="1" dirty="0" smtClean="0">
                <a:solidFill>
                  <a:srgbClr val="C00000"/>
                </a:solidFill>
                <a:latin typeface="宋体" pitchFamily="2" charset="-122"/>
              </a:rPr>
              <a:t>③</a:t>
            </a:r>
            <a:r>
              <a:rPr lang="zh-CN" altLang="en-US" sz="2800" b="1" dirty="0" smtClean="0">
                <a:solidFill>
                  <a:srgbClr val="C00000"/>
                </a:solidFill>
                <a:latin typeface="宋体" pitchFamily="2" charset="-122"/>
              </a:rPr>
              <a:t>通信方式：</a:t>
            </a:r>
          </a:p>
          <a:p>
            <a:pPr lvl="1">
              <a:buClr>
                <a:srgbClr val="C00000"/>
              </a:buClr>
              <a:buFont typeface="Wingdings" pitchFamily="2" charset="2"/>
              <a:buChar char="n"/>
            </a:pPr>
            <a:endParaRPr lang="en-US" altLang="zh-CN" sz="1200" b="1" dirty="0" smtClean="0">
              <a:solidFill>
                <a:srgbClr val="000000"/>
              </a:solidFill>
              <a:latin typeface="宋体" pitchFamily="2" charset="-122"/>
            </a:endParaRPr>
          </a:p>
          <a:p>
            <a:pPr lvl="1">
              <a:buClr>
                <a:srgbClr val="C00000"/>
              </a:buClr>
              <a:buFont typeface="Wingdings" pitchFamily="2" charset="2"/>
              <a:buChar char="n"/>
            </a:pPr>
            <a:r>
              <a:rPr lang="en-US" altLang="zh-CN" b="1" dirty="0" smtClean="0">
                <a:solidFill>
                  <a:srgbClr val="000000"/>
                </a:solidFill>
                <a:latin typeface="宋体" pitchFamily="2" charset="-122"/>
              </a:rPr>
              <a:t>HDLC</a:t>
            </a:r>
            <a:r>
              <a:rPr lang="zh-CN" altLang="en-US" b="1" dirty="0" smtClean="0">
                <a:solidFill>
                  <a:srgbClr val="000000"/>
                </a:solidFill>
                <a:latin typeface="宋体" pitchFamily="2" charset="-122"/>
              </a:rPr>
              <a:t>协议中的通信方式就是在一次交互中所涉及到的两个设备之间的关系。这种方式描述了由谁控制链路。</a:t>
            </a:r>
            <a:endParaRPr lang="en-US" altLang="zh-CN" b="1" dirty="0" smtClean="0">
              <a:solidFill>
                <a:srgbClr val="000000"/>
              </a:solidFill>
              <a:latin typeface="宋体" pitchFamily="2" charset="-122"/>
            </a:endParaRPr>
          </a:p>
          <a:p>
            <a:pPr lvl="1">
              <a:buClr>
                <a:srgbClr val="C00000"/>
              </a:buClr>
              <a:buFont typeface="Wingdings" pitchFamily="2" charset="2"/>
              <a:buChar char="n"/>
            </a:pPr>
            <a:endParaRPr lang="en-US" altLang="zh-CN" sz="1200" b="1" dirty="0" smtClean="0">
              <a:solidFill>
                <a:srgbClr val="000000"/>
              </a:solidFill>
              <a:latin typeface="宋体" pitchFamily="2" charset="-122"/>
            </a:endParaRPr>
          </a:p>
          <a:p>
            <a:pPr lvl="1">
              <a:buClr>
                <a:srgbClr val="C00000"/>
              </a:buClr>
              <a:buFont typeface="Wingdings" pitchFamily="2" charset="2"/>
              <a:buChar char="n"/>
            </a:pPr>
            <a:r>
              <a:rPr lang="en-US" altLang="zh-CN" b="1" dirty="0" smtClean="0">
                <a:solidFill>
                  <a:srgbClr val="000000"/>
                </a:solidFill>
                <a:latin typeface="宋体" pitchFamily="2" charset="-122"/>
              </a:rPr>
              <a:t>HDLC</a:t>
            </a:r>
            <a:r>
              <a:rPr lang="zh-CN" altLang="en-US" b="1" dirty="0" smtClean="0">
                <a:solidFill>
                  <a:srgbClr val="000000"/>
                </a:solidFill>
                <a:latin typeface="宋体" pitchFamily="2" charset="-122"/>
              </a:rPr>
              <a:t>支持</a:t>
            </a:r>
            <a:r>
              <a:rPr lang="en-US" altLang="zh-CN" b="1" dirty="0" smtClean="0">
                <a:solidFill>
                  <a:srgbClr val="000000"/>
                </a:solidFill>
                <a:latin typeface="宋体" pitchFamily="2" charset="-122"/>
              </a:rPr>
              <a:t>3</a:t>
            </a:r>
            <a:r>
              <a:rPr lang="zh-CN" altLang="en-US" b="1" dirty="0" smtClean="0">
                <a:solidFill>
                  <a:srgbClr val="000000"/>
                </a:solidFill>
                <a:latin typeface="宋体" pitchFamily="2" charset="-122"/>
              </a:rPr>
              <a:t>种不同的工作方式：</a:t>
            </a:r>
            <a:endParaRPr lang="en-US" altLang="zh-CN" b="1" dirty="0" smtClean="0">
              <a:solidFill>
                <a:srgbClr val="000000"/>
              </a:solidFill>
              <a:latin typeface="宋体" pitchFamily="2" charset="-122"/>
            </a:endParaRPr>
          </a:p>
          <a:p>
            <a:pPr marL="1371600" lvl="2" indent="-457200">
              <a:buClr>
                <a:srgbClr val="C00000"/>
              </a:buClr>
              <a:buFont typeface="+mj-lt"/>
              <a:buAutoNum type="arabicPeriod"/>
            </a:pPr>
            <a:r>
              <a:rPr lang="zh-CN" altLang="en-US" b="1" dirty="0" smtClean="0">
                <a:solidFill>
                  <a:srgbClr val="000000"/>
                </a:solidFill>
                <a:latin typeface="宋体" pitchFamily="2" charset="-122"/>
              </a:rPr>
              <a:t>正常应答方式</a:t>
            </a:r>
            <a:r>
              <a:rPr lang="en-US" altLang="zh-CN" b="1" dirty="0" smtClean="0">
                <a:solidFill>
                  <a:srgbClr val="000000"/>
                </a:solidFill>
                <a:latin typeface="宋体" pitchFamily="2" charset="-122"/>
              </a:rPr>
              <a:t>(NRM)</a:t>
            </a:r>
          </a:p>
          <a:p>
            <a:pPr marL="1371600" lvl="2" indent="-457200">
              <a:buClr>
                <a:srgbClr val="C00000"/>
              </a:buClr>
              <a:buFont typeface="+mj-lt"/>
              <a:buAutoNum type="arabicPeriod"/>
            </a:pPr>
            <a:r>
              <a:rPr lang="zh-CN" altLang="en-US" b="1" dirty="0" smtClean="0">
                <a:solidFill>
                  <a:srgbClr val="000000"/>
                </a:solidFill>
                <a:latin typeface="宋体" pitchFamily="2" charset="-122"/>
              </a:rPr>
              <a:t>异步应答方式</a:t>
            </a:r>
            <a:r>
              <a:rPr lang="en-US" altLang="zh-CN" b="1" dirty="0" smtClean="0">
                <a:solidFill>
                  <a:srgbClr val="000000"/>
                </a:solidFill>
                <a:latin typeface="宋体" pitchFamily="2" charset="-122"/>
              </a:rPr>
              <a:t>(ARM)</a:t>
            </a:r>
          </a:p>
          <a:p>
            <a:pPr marL="1371600" lvl="2" indent="-457200">
              <a:buClr>
                <a:srgbClr val="C00000"/>
              </a:buClr>
              <a:buFont typeface="+mj-lt"/>
              <a:buAutoNum type="arabicPeriod"/>
            </a:pPr>
            <a:r>
              <a:rPr lang="zh-CN" altLang="en-US" b="1" dirty="0" smtClean="0">
                <a:solidFill>
                  <a:srgbClr val="000000"/>
                </a:solidFill>
                <a:latin typeface="宋体" pitchFamily="2" charset="-122"/>
              </a:rPr>
              <a:t>异步平衡方式</a:t>
            </a:r>
            <a:r>
              <a:rPr lang="en-US" altLang="zh-CN" b="1" dirty="0" smtClean="0">
                <a:solidFill>
                  <a:srgbClr val="000000"/>
                </a:solidFill>
                <a:latin typeface="宋体" pitchFamily="2" charset="-122"/>
              </a:rPr>
              <a:t>(ABM)</a:t>
            </a:r>
          </a:p>
          <a:p>
            <a:pPr eaLnBrk="1" hangingPunct="1"/>
            <a:endParaRPr lang="en-US" altLang="zh-CN" b="1" dirty="0" smtClean="0">
              <a:solidFill>
                <a:srgbClr val="000000"/>
              </a:solidFill>
              <a:latin typeface="宋体" pitchFamily="2" charset="-122"/>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12239" y="1443903"/>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323528" y="548680"/>
            <a:ext cx="8445624" cy="1143000"/>
          </a:xfrm>
        </p:spPr>
        <p:txBody>
          <a:bodyPr>
            <a:normAutofit/>
          </a:bodyPr>
          <a:lstStyle/>
          <a:p>
            <a:pPr eaLnBrk="1" hangingPunct="1"/>
            <a:r>
              <a:rPr lang="en-US" altLang="zh-CN" sz="3000" b="1" dirty="0" smtClean="0">
                <a:solidFill>
                  <a:srgbClr val="C00000"/>
                </a:solidFill>
              </a:rPr>
              <a:t>4.3.1  </a:t>
            </a:r>
            <a:r>
              <a:rPr lang="en-US" altLang="zh-CN" sz="3000" b="1" dirty="0" smtClean="0">
                <a:solidFill>
                  <a:srgbClr val="C00000"/>
                </a:solidFill>
                <a:latin typeface="黑体" pitchFamily="2" charset="-122"/>
                <a:ea typeface="黑体" pitchFamily="2" charset="-122"/>
              </a:rPr>
              <a:t>HDLC</a:t>
            </a:r>
            <a:r>
              <a:rPr lang="zh-CN" altLang="en-US" sz="3000" b="1" dirty="0" smtClean="0">
                <a:solidFill>
                  <a:srgbClr val="C00000"/>
                </a:solidFill>
                <a:latin typeface="黑体" pitchFamily="2" charset="-122"/>
                <a:ea typeface="黑体" pitchFamily="2" charset="-122"/>
              </a:rPr>
              <a:t>支持的站点类型、链路配置和通信方式</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Effect transition="in" filter="diamond(in)">
                                      <p:cBhvr>
                                        <p:cTn id="7" dur="500"/>
                                        <p:tgtEl>
                                          <p:spTgt spid="9218">
                                            <p:txEl>
                                              <p:pRg st="0" end="0"/>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9218">
                                            <p:txEl>
                                              <p:pRg st="2" end="2"/>
                                            </p:txEl>
                                          </p:spTgt>
                                        </p:tgtEl>
                                        <p:attrNameLst>
                                          <p:attrName>style.visibility</p:attrName>
                                        </p:attrNameLst>
                                      </p:cBhvr>
                                      <p:to>
                                        <p:strVal val="visible"/>
                                      </p:to>
                                    </p:set>
                                    <p:animEffect transition="in" filter="diamond(in)">
                                      <p:cBhvr>
                                        <p:cTn id="10" dur="500"/>
                                        <p:tgtEl>
                                          <p:spTgt spid="9218">
                                            <p:txEl>
                                              <p:pRg st="2" end="2"/>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9218">
                                            <p:txEl>
                                              <p:pRg st="4" end="4"/>
                                            </p:txEl>
                                          </p:spTgt>
                                        </p:tgtEl>
                                        <p:attrNameLst>
                                          <p:attrName>style.visibility</p:attrName>
                                        </p:attrNameLst>
                                      </p:cBhvr>
                                      <p:to>
                                        <p:strVal val="visible"/>
                                      </p:to>
                                    </p:set>
                                    <p:animEffect transition="in" filter="diamond(in)">
                                      <p:cBhvr>
                                        <p:cTn id="13" dur="500"/>
                                        <p:tgtEl>
                                          <p:spTgt spid="9218">
                                            <p:txEl>
                                              <p:pRg st="4" end="4"/>
                                            </p:txEl>
                                          </p:spTgt>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9218">
                                            <p:txEl>
                                              <p:pRg st="5" end="5"/>
                                            </p:txEl>
                                          </p:spTgt>
                                        </p:tgtEl>
                                        <p:attrNameLst>
                                          <p:attrName>style.visibility</p:attrName>
                                        </p:attrNameLst>
                                      </p:cBhvr>
                                      <p:to>
                                        <p:strVal val="visible"/>
                                      </p:to>
                                    </p:set>
                                    <p:animEffect transition="in" filter="diamond(in)">
                                      <p:cBhvr>
                                        <p:cTn id="16" dur="500"/>
                                        <p:tgtEl>
                                          <p:spTgt spid="9218">
                                            <p:txEl>
                                              <p:pRg st="5" end="5"/>
                                            </p:txEl>
                                          </p:spTgt>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9218">
                                            <p:txEl>
                                              <p:pRg st="6" end="6"/>
                                            </p:txEl>
                                          </p:spTgt>
                                        </p:tgtEl>
                                        <p:attrNameLst>
                                          <p:attrName>style.visibility</p:attrName>
                                        </p:attrNameLst>
                                      </p:cBhvr>
                                      <p:to>
                                        <p:strVal val="visible"/>
                                      </p:to>
                                    </p:set>
                                    <p:animEffect transition="in" filter="diamond(in)">
                                      <p:cBhvr>
                                        <p:cTn id="19" dur="500"/>
                                        <p:tgtEl>
                                          <p:spTgt spid="9218">
                                            <p:txEl>
                                              <p:pRg st="6" end="6"/>
                                            </p:txEl>
                                          </p:spTgt>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9218">
                                            <p:txEl>
                                              <p:pRg st="7" end="7"/>
                                            </p:txEl>
                                          </p:spTgt>
                                        </p:tgtEl>
                                        <p:attrNameLst>
                                          <p:attrName>style.visibility</p:attrName>
                                        </p:attrNameLst>
                                      </p:cBhvr>
                                      <p:to>
                                        <p:strVal val="visible"/>
                                      </p:to>
                                    </p:set>
                                    <p:animEffect transition="in" filter="diamond(in)">
                                      <p:cBhvr>
                                        <p:cTn id="22" dur="500"/>
                                        <p:tgtEl>
                                          <p:spTgt spid="92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63688" y="1556792"/>
            <a:ext cx="5256584" cy="4525963"/>
          </a:xfrm>
        </p:spPr>
        <p:txBody>
          <a:bodyPr>
            <a:normAutofit/>
          </a:bodyPr>
          <a:lstStyle/>
          <a:p>
            <a:pPr>
              <a:lnSpc>
                <a:spcPct val="80000"/>
              </a:lnSpc>
              <a:buClr>
                <a:srgbClr val="C00000"/>
              </a:buClr>
              <a:buBlip>
                <a:blip r:embed="rId3"/>
              </a:buBlip>
            </a:pPr>
            <a:endParaRPr lang="en-US" altLang="zh-CN" sz="2400" b="1" dirty="0" smtClean="0">
              <a:latin typeface="楷体" pitchFamily="49" charset="-122"/>
              <a:ea typeface="楷体" pitchFamily="49" charset="-122"/>
            </a:endParaRPr>
          </a:p>
          <a:p>
            <a:pPr>
              <a:lnSpc>
                <a:spcPct val="80000"/>
              </a:lnSpc>
              <a:buClr>
                <a:srgbClr val="C00000"/>
              </a:buClr>
              <a:buBlip>
                <a:blip r:embed="rId3"/>
              </a:buBlip>
            </a:pPr>
            <a:r>
              <a:rPr lang="en-US" altLang="zh-CN" sz="2800" b="1" dirty="0" smtClean="0">
                <a:solidFill>
                  <a:srgbClr val="FF0000"/>
                </a:solidFill>
                <a:latin typeface="楷体_GB2312" pitchFamily="49" charset="-122"/>
                <a:ea typeface="楷体_GB2312" pitchFamily="49" charset="-122"/>
              </a:rPr>
              <a:t>4.1  </a:t>
            </a:r>
            <a:r>
              <a:rPr lang="zh-CN" altLang="en-US" sz="2800" b="1" dirty="0" smtClean="0">
                <a:solidFill>
                  <a:srgbClr val="FF0000"/>
                </a:solidFill>
                <a:latin typeface="楷体_GB2312" pitchFamily="49" charset="-122"/>
                <a:ea typeface="楷体_GB2312" pitchFamily="49" charset="-122"/>
              </a:rPr>
              <a:t>线路规程</a:t>
            </a:r>
            <a:endParaRPr lang="en-US" altLang="zh-CN" sz="2800" b="1" dirty="0" smtClean="0">
              <a:solidFill>
                <a:srgbClr val="FF0000"/>
              </a:solidFill>
              <a:latin typeface="楷体_GB2312" pitchFamily="49" charset="-122"/>
              <a:ea typeface="楷体_GB2312" pitchFamily="49" charset="-122"/>
            </a:endParaRPr>
          </a:p>
          <a:p>
            <a:pPr>
              <a:lnSpc>
                <a:spcPct val="80000"/>
              </a:lnSpc>
              <a:buClr>
                <a:srgbClr val="C00000"/>
              </a:buClr>
              <a:buBlip>
                <a:blip r:embed="rId3"/>
              </a:buBlip>
            </a:pPr>
            <a:endParaRPr lang="en-US" altLang="zh-CN" sz="2800" b="1" dirty="0" smtClean="0">
              <a:solidFill>
                <a:srgbClr val="FF0000"/>
              </a:solidFill>
              <a:latin typeface="楷体_GB2312" pitchFamily="49" charset="-122"/>
              <a:ea typeface="楷体_GB2312" pitchFamily="49" charset="-122"/>
            </a:endParaRPr>
          </a:p>
          <a:p>
            <a:pPr>
              <a:lnSpc>
                <a:spcPct val="80000"/>
              </a:lnSpc>
              <a:buClr>
                <a:srgbClr val="C00000"/>
              </a:buClr>
              <a:buBlip>
                <a:blip r:embed="rId3"/>
              </a:buBlip>
            </a:pPr>
            <a:r>
              <a:rPr lang="en-US" altLang="zh-CN" sz="2800" b="1" dirty="0" smtClean="0">
                <a:solidFill>
                  <a:srgbClr val="000000"/>
                </a:solidFill>
                <a:latin typeface="楷体_GB2312" pitchFamily="49" charset="-122"/>
                <a:ea typeface="楷体_GB2312" pitchFamily="49" charset="-122"/>
              </a:rPr>
              <a:t>4.2  </a:t>
            </a:r>
            <a:r>
              <a:rPr lang="zh-CN" altLang="en-US" sz="2800" b="1" dirty="0" smtClean="0">
                <a:solidFill>
                  <a:srgbClr val="000000"/>
                </a:solidFill>
                <a:latin typeface="楷体_GB2312" pitchFamily="49" charset="-122"/>
                <a:ea typeface="楷体_GB2312" pitchFamily="49" charset="-122"/>
              </a:rPr>
              <a:t>流量控制与差错控制</a:t>
            </a:r>
            <a:endParaRPr lang="en-US" altLang="zh-CN" sz="2800" b="1" dirty="0" smtClean="0">
              <a:solidFill>
                <a:srgbClr val="000000"/>
              </a:solidFill>
              <a:latin typeface="楷体_GB2312" pitchFamily="49" charset="-122"/>
              <a:ea typeface="楷体_GB2312" pitchFamily="49" charset="-122"/>
            </a:endParaRPr>
          </a:p>
          <a:p>
            <a:pPr>
              <a:lnSpc>
                <a:spcPct val="80000"/>
              </a:lnSpc>
              <a:buClr>
                <a:srgbClr val="C00000"/>
              </a:buClr>
              <a:buBlip>
                <a:blip r:embed="rId3"/>
              </a:buBlip>
            </a:pPr>
            <a:endParaRPr lang="en-US" altLang="zh-CN" sz="2800" b="1" dirty="0" smtClean="0">
              <a:solidFill>
                <a:srgbClr val="000000"/>
              </a:solidFill>
              <a:latin typeface="楷体_GB2312" pitchFamily="49" charset="-122"/>
              <a:ea typeface="楷体_GB2312" pitchFamily="49" charset="-122"/>
            </a:endParaRPr>
          </a:p>
          <a:p>
            <a:pPr>
              <a:lnSpc>
                <a:spcPct val="80000"/>
              </a:lnSpc>
              <a:buClr>
                <a:srgbClr val="C00000"/>
              </a:buClr>
              <a:buBlip>
                <a:blip r:embed="rId3"/>
              </a:buBlip>
            </a:pPr>
            <a:r>
              <a:rPr lang="en-US" altLang="zh-CN" sz="2800" b="1" dirty="0" smtClean="0">
                <a:solidFill>
                  <a:srgbClr val="000000"/>
                </a:solidFill>
                <a:latin typeface="楷体_GB2312" pitchFamily="49" charset="-122"/>
                <a:ea typeface="楷体_GB2312" pitchFamily="49" charset="-122"/>
              </a:rPr>
              <a:t>4.3  HDLC</a:t>
            </a:r>
            <a:r>
              <a:rPr lang="zh-CN" altLang="en-US" sz="2800" b="1" dirty="0" smtClean="0">
                <a:solidFill>
                  <a:srgbClr val="000000"/>
                </a:solidFill>
                <a:latin typeface="楷体_GB2312" pitchFamily="49" charset="-122"/>
                <a:ea typeface="楷体_GB2312" pitchFamily="49" charset="-122"/>
              </a:rPr>
              <a:t>通信协议</a:t>
            </a:r>
            <a:endParaRPr lang="en-US" altLang="zh-CN" sz="2800" b="1" dirty="0" smtClean="0">
              <a:solidFill>
                <a:srgbClr val="000000"/>
              </a:solidFill>
              <a:latin typeface="楷体_GB2312" pitchFamily="49" charset="-122"/>
              <a:ea typeface="楷体_GB2312" pitchFamily="49" charset="-122"/>
            </a:endParaRPr>
          </a:p>
          <a:p>
            <a:pPr>
              <a:lnSpc>
                <a:spcPct val="80000"/>
              </a:lnSpc>
              <a:buClr>
                <a:srgbClr val="C00000"/>
              </a:buClr>
              <a:buBlip>
                <a:blip r:embed="rId3"/>
              </a:buBlip>
            </a:pPr>
            <a:endParaRPr lang="en-US" altLang="zh-CN" sz="2800" b="1" dirty="0" smtClean="0">
              <a:solidFill>
                <a:srgbClr val="000000"/>
              </a:solidFill>
              <a:latin typeface="楷体_GB2312" pitchFamily="49" charset="-122"/>
              <a:ea typeface="楷体_GB2312" pitchFamily="49" charset="-122"/>
            </a:endParaRPr>
          </a:p>
          <a:p>
            <a:pPr>
              <a:lnSpc>
                <a:spcPct val="80000"/>
              </a:lnSpc>
              <a:buClr>
                <a:srgbClr val="C00000"/>
              </a:buClr>
              <a:buBlip>
                <a:blip r:embed="rId3"/>
              </a:buBlip>
            </a:pPr>
            <a:r>
              <a:rPr lang="en-US" altLang="zh-CN" sz="2800" b="1" dirty="0" smtClean="0">
                <a:solidFill>
                  <a:srgbClr val="000000"/>
                </a:solidFill>
                <a:latin typeface="楷体_GB2312" pitchFamily="49" charset="-122"/>
                <a:ea typeface="楷体_GB2312" pitchFamily="49" charset="-122"/>
              </a:rPr>
              <a:t>4.4  </a:t>
            </a:r>
            <a:r>
              <a:rPr lang="zh-CN" altLang="en-US" sz="2800" b="1" dirty="0" smtClean="0">
                <a:solidFill>
                  <a:srgbClr val="000000"/>
                </a:solidFill>
                <a:latin typeface="楷体_GB2312" pitchFamily="49" charset="-122"/>
                <a:ea typeface="楷体_GB2312" pitchFamily="49" charset="-122"/>
              </a:rPr>
              <a:t>数据链路层网络互连</a:t>
            </a:r>
            <a:endParaRPr lang="zh-CN" altLang="en-US" sz="2800" b="1" dirty="0" smtClean="0">
              <a:latin typeface="楷体_GB2312" pitchFamily="49" charset="-122"/>
              <a:ea typeface="楷体_GB2312" pitchFamily="49" charset="-122"/>
            </a:endParaRPr>
          </a:p>
          <a:p>
            <a:pPr>
              <a:buNone/>
            </a:pPr>
            <a:endParaRPr lang="en-US" altLang="zh-CN" dirty="0" smtClean="0"/>
          </a:p>
          <a:p>
            <a:pPr>
              <a:buNone/>
            </a:pPr>
            <a:endParaRPr lang="zh-CN" altLang="en-US" dirty="0"/>
          </a:p>
        </p:txBody>
      </p:sp>
      <p:pic>
        <p:nvPicPr>
          <p:cNvPr id="6"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03648" y="620688"/>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第四章  数据链路层</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7</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blinds(horizontal)">
                                      <p:cBhvr>
                                        <p:cTn id="11" dur="500"/>
                                        <p:tgtEl>
                                          <p:spTgt spid="3">
                                            <p:txEl>
                                              <p:pRg st="3" end="3"/>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linds(horizontal)">
                                      <p:cBhvr>
                                        <p:cTn id="15" dur="500"/>
                                        <p:tgtEl>
                                          <p:spTgt spid="3">
                                            <p:txEl>
                                              <p:pRg st="5" end="5"/>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blinds(horizontal)">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pPr eaLnBrk="1" hangingPunct="1"/>
            <a:r>
              <a:rPr lang="en-US" altLang="zh-CN" sz="3200" b="1" dirty="0" smtClean="0">
                <a:solidFill>
                  <a:srgbClr val="C00000"/>
                </a:solidFill>
              </a:rPr>
              <a:t>4.3.2</a:t>
            </a:r>
            <a:r>
              <a:rPr lang="en-US" altLang="zh-CN" sz="3200" b="1" dirty="0" smtClean="0">
                <a:solidFill>
                  <a:srgbClr val="C00000"/>
                </a:solidFill>
                <a:latin typeface="黑体" pitchFamily="2" charset="-122"/>
                <a:ea typeface="黑体" pitchFamily="2" charset="-122"/>
              </a:rPr>
              <a:t> HDLC</a:t>
            </a:r>
            <a:r>
              <a:rPr lang="zh-CN" altLang="en-US" sz="3200" b="1" dirty="0" smtClean="0">
                <a:solidFill>
                  <a:srgbClr val="C00000"/>
                </a:solidFill>
                <a:latin typeface="黑体" pitchFamily="2" charset="-122"/>
                <a:ea typeface="黑体" pitchFamily="2" charset="-122"/>
              </a:rPr>
              <a:t>帧格式</a:t>
            </a:r>
          </a:p>
        </p:txBody>
      </p:sp>
      <p:sp>
        <p:nvSpPr>
          <p:cNvPr id="10243" name="Rectangle 3"/>
          <p:cNvSpPr>
            <a:spLocks noGrp="1" noRot="1" noChangeArrowheads="1"/>
          </p:cNvSpPr>
          <p:nvPr>
            <p:ph type="body" idx="1"/>
          </p:nvPr>
        </p:nvSpPr>
        <p:spPr>
          <a:xfrm>
            <a:off x="467544" y="1412776"/>
            <a:ext cx="8229600" cy="1872208"/>
          </a:xfrm>
        </p:spPr>
        <p:txBody>
          <a:bodyPr>
            <a:normAutofit/>
          </a:bodyPr>
          <a:lstStyle/>
          <a:p>
            <a:pPr eaLnBrk="1" hangingPunct="1">
              <a:buClr>
                <a:srgbClr val="C00000"/>
              </a:buClr>
              <a:buFont typeface="Wingdings" pitchFamily="2" charset="2"/>
              <a:buChar char="n"/>
            </a:pPr>
            <a:r>
              <a:rPr lang="en-US" altLang="zh-CN" sz="2800" b="1" dirty="0" smtClean="0">
                <a:solidFill>
                  <a:srgbClr val="000000"/>
                </a:solidFill>
              </a:rPr>
              <a:t>HDLC</a:t>
            </a:r>
            <a:r>
              <a:rPr lang="zh-CN" altLang="en-US" sz="2800" b="1" dirty="0" smtClean="0">
                <a:solidFill>
                  <a:srgbClr val="000000"/>
                </a:solidFill>
              </a:rPr>
              <a:t>协议为了支持上述配置下的</a:t>
            </a:r>
            <a:r>
              <a:rPr lang="en-US" altLang="zh-CN" sz="2800" b="1" dirty="0" smtClean="0">
                <a:solidFill>
                  <a:srgbClr val="000000"/>
                </a:solidFill>
              </a:rPr>
              <a:t>3</a:t>
            </a:r>
            <a:r>
              <a:rPr lang="zh-CN" altLang="en-US" sz="2800" b="1" dirty="0" smtClean="0">
                <a:solidFill>
                  <a:srgbClr val="000000"/>
                </a:solidFill>
              </a:rPr>
              <a:t>种通信方式，定义了三种类型的帧：</a:t>
            </a:r>
            <a:endParaRPr lang="en-US" altLang="zh-CN" sz="2800" b="1" dirty="0" smtClean="0">
              <a:solidFill>
                <a:srgbClr val="000000"/>
              </a:solidFill>
            </a:endParaRPr>
          </a:p>
          <a:p>
            <a:pPr lvl="1"/>
            <a:r>
              <a:rPr lang="zh-CN" altLang="en-US" sz="2400" b="1" dirty="0" smtClean="0">
                <a:solidFill>
                  <a:srgbClr val="000000"/>
                </a:solidFill>
              </a:rPr>
              <a:t>信息帧（</a:t>
            </a:r>
            <a:r>
              <a:rPr lang="en-US" altLang="zh-CN" sz="2400" b="1" dirty="0" smtClean="0">
                <a:solidFill>
                  <a:srgbClr val="000000"/>
                </a:solidFill>
              </a:rPr>
              <a:t>I-</a:t>
            </a:r>
            <a:r>
              <a:rPr lang="zh-CN" altLang="en-US" sz="2400" b="1" dirty="0" smtClean="0">
                <a:solidFill>
                  <a:srgbClr val="000000"/>
                </a:solidFill>
              </a:rPr>
              <a:t>帧）监管帧（</a:t>
            </a:r>
            <a:r>
              <a:rPr lang="en-US" altLang="zh-CN" sz="2400" b="1" dirty="0" smtClean="0">
                <a:solidFill>
                  <a:srgbClr val="000000"/>
                </a:solidFill>
              </a:rPr>
              <a:t>S-</a:t>
            </a:r>
            <a:r>
              <a:rPr lang="zh-CN" altLang="en-US" sz="2400" b="1" dirty="0" smtClean="0">
                <a:solidFill>
                  <a:srgbClr val="000000"/>
                </a:solidFill>
              </a:rPr>
              <a:t>帧）无编号帧（</a:t>
            </a:r>
            <a:r>
              <a:rPr lang="en-US" altLang="zh-CN" sz="2400" b="1" dirty="0" smtClean="0">
                <a:solidFill>
                  <a:srgbClr val="000000"/>
                </a:solidFill>
              </a:rPr>
              <a:t>U-</a:t>
            </a:r>
            <a:r>
              <a:rPr lang="zh-CN" altLang="en-US" sz="2400" b="1" dirty="0" smtClean="0">
                <a:solidFill>
                  <a:srgbClr val="000000"/>
                </a:solidFill>
              </a:rPr>
              <a:t>帧）</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zh-CN" altLang="en-US" sz="1200" b="0" i="0" u="none" strike="noStrike" kern="1200" cap="none" spc="0" normalizeH="0" baseline="0" noProof="0" dirty="0">
              <a:ln>
                <a:noFill/>
              </a:ln>
              <a:effectLst/>
              <a:uLnTx/>
              <a:uFillTx/>
              <a:latin typeface="+mn-lt"/>
              <a:ea typeface="+mn-ea"/>
              <a:cs typeface="+mn-cs"/>
            </a:endParaRPr>
          </a:p>
        </p:txBody>
      </p:sp>
      <p:pic>
        <p:nvPicPr>
          <p:cNvPr id="12" name="Picture 3"/>
          <p:cNvPicPr>
            <a:picLocks noChangeAspect="1" noChangeArrowheads="1"/>
          </p:cNvPicPr>
          <p:nvPr/>
        </p:nvPicPr>
        <p:blipFill>
          <a:blip r:embed="rId3" cstate="print"/>
          <a:srcRect/>
          <a:stretch>
            <a:fillRect/>
          </a:stretch>
        </p:blipFill>
        <p:spPr bwMode="auto">
          <a:xfrm>
            <a:off x="683568" y="3429000"/>
            <a:ext cx="7633543" cy="2808488"/>
          </a:xfrm>
          <a:prstGeom prst="rect">
            <a:avLst/>
          </a:prstGeom>
          <a:noFill/>
          <a:ln w="9525">
            <a:noFill/>
            <a:miter lim="800000"/>
            <a:headEnd/>
            <a:tailEnd/>
          </a:ln>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checkerboard(across)">
                                      <p:cBhvr>
                                        <p:cTn id="7" dur="500"/>
                                        <p:tgtEl>
                                          <p:spTgt spid="1024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checkerboard(across)">
                                      <p:cBhvr>
                                        <p:cTn id="10" dur="500"/>
                                        <p:tgtEl>
                                          <p:spTgt spid="10243">
                                            <p:txEl>
                                              <p:pRg st="1" end="1"/>
                                            </p:txEl>
                                          </p:spTgt>
                                        </p:tgtEl>
                                      </p:cBhvr>
                                    </p:animEffect>
                                  </p:childTnLst>
                                </p:cTn>
                              </p:par>
                            </p:childTnLst>
                          </p:cTn>
                        </p:par>
                        <p:par>
                          <p:cTn id="11" fill="hold">
                            <p:stCondLst>
                              <p:cond delay="500"/>
                            </p:stCondLst>
                            <p:childTnLst>
                              <p:par>
                                <p:cTn id="12" presetID="2" presetClass="entr" presetSubtype="4"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2000" fill="hold"/>
                                        <p:tgtEl>
                                          <p:spTgt spid="12"/>
                                        </p:tgtEl>
                                        <p:attrNameLst>
                                          <p:attrName>ppt_x</p:attrName>
                                        </p:attrNameLst>
                                      </p:cBhvr>
                                      <p:tavLst>
                                        <p:tav tm="0">
                                          <p:val>
                                            <p:strVal val="#ppt_x"/>
                                          </p:val>
                                        </p:tav>
                                        <p:tav tm="100000">
                                          <p:val>
                                            <p:strVal val="#ppt_x"/>
                                          </p:val>
                                        </p:tav>
                                      </p:tavLst>
                                    </p:anim>
                                    <p:anim calcmode="lin" valueType="num">
                                      <p:cBhvr additive="base">
                                        <p:cTn id="15" dur="20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4"/>
          <p:cNvGraphicFramePr>
            <a:graphicFrameLocks noChangeAspect="1"/>
          </p:cNvGraphicFramePr>
          <p:nvPr>
            <p:ph/>
          </p:nvPr>
        </p:nvGraphicFramePr>
        <p:xfrm>
          <a:off x="179388" y="692150"/>
          <a:ext cx="8785225" cy="5473700"/>
        </p:xfrm>
        <a:graphic>
          <a:graphicData uri="http://schemas.openxmlformats.org/presentationml/2006/ole">
            <p:oleObj spid="_x0000_s2050" name="Visio" r:id="rId3" imgW="5431289" imgH="2649848" progId="">
              <p:embed/>
            </p:oleObj>
          </a:graphicData>
        </a:graphic>
      </p:graphicFrame>
      <p:pic>
        <p:nvPicPr>
          <p:cNvPr id="3"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0-#ppt_w/2"/>
                                          </p:val>
                                        </p:tav>
                                        <p:tav tm="100000">
                                          <p:val>
                                            <p:strVal val="#ppt_x"/>
                                          </p:val>
                                        </p:tav>
                                      </p:tavLst>
                                    </p:anim>
                                    <p:anim calcmode="lin" valueType="num">
                                      <p:cBhvr additive="base">
                                        <p:cTn id="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Rot="1" noChangeArrowheads="1"/>
          </p:cNvSpPr>
          <p:nvPr>
            <p:ph type="body" idx="1"/>
          </p:nvPr>
        </p:nvSpPr>
        <p:spPr/>
        <p:txBody>
          <a:bodyPr/>
          <a:lstStyle/>
          <a:p>
            <a:pPr eaLnBrk="1" hangingPunct="1">
              <a:buNone/>
            </a:pPr>
            <a:r>
              <a:rPr lang="en-US" altLang="zh-CN" sz="2800" b="1" dirty="0" smtClean="0">
                <a:solidFill>
                  <a:srgbClr val="C00000"/>
                </a:solidFill>
                <a:latin typeface="宋体" pitchFamily="2" charset="-122"/>
              </a:rPr>
              <a:t>(1)</a:t>
            </a:r>
            <a:r>
              <a:rPr lang="zh-CN" altLang="en-US" sz="2800" b="1" dirty="0" smtClean="0">
                <a:solidFill>
                  <a:srgbClr val="C00000"/>
                </a:solidFill>
                <a:latin typeface="宋体" pitchFamily="2" charset="-122"/>
              </a:rPr>
              <a:t>标志字段</a:t>
            </a:r>
          </a:p>
          <a:p>
            <a:pPr eaLnBrk="1" hangingPunct="1">
              <a:buNone/>
            </a:pPr>
            <a:endParaRPr lang="en-US" altLang="zh-CN" b="1" dirty="0" smtClean="0">
              <a:solidFill>
                <a:srgbClr val="000000"/>
              </a:solidFill>
            </a:endParaRPr>
          </a:p>
          <a:p>
            <a:pPr lvl="1">
              <a:buClr>
                <a:srgbClr val="C00000"/>
              </a:buClr>
              <a:buFont typeface="Wingdings" pitchFamily="2" charset="2"/>
              <a:buChar char="n"/>
            </a:pPr>
            <a:r>
              <a:rPr lang="zh-CN" altLang="en-US" b="1" dirty="0" smtClean="0">
                <a:solidFill>
                  <a:srgbClr val="000000"/>
                </a:solidFill>
              </a:rPr>
              <a:t>标志</a:t>
            </a:r>
            <a:r>
              <a:rPr lang="zh-CN" altLang="en-US" b="1" dirty="0" smtClean="0">
                <a:solidFill>
                  <a:srgbClr val="000000"/>
                </a:solidFill>
                <a:latin typeface="宋体" pitchFamily="2" charset="-122"/>
              </a:rPr>
              <a:t>字段</a:t>
            </a:r>
            <a:r>
              <a:rPr lang="zh-CN" altLang="en-US" b="1" dirty="0" smtClean="0">
                <a:solidFill>
                  <a:srgbClr val="000000"/>
                </a:solidFill>
              </a:rPr>
              <a:t>为一个字节（</a:t>
            </a:r>
            <a:r>
              <a:rPr lang="en-US" altLang="zh-CN" b="1" dirty="0" smtClean="0">
                <a:solidFill>
                  <a:srgbClr val="000000"/>
                </a:solidFill>
              </a:rPr>
              <a:t>8</a:t>
            </a:r>
            <a:r>
              <a:rPr lang="zh-CN" altLang="en-US" b="1" dirty="0" smtClean="0">
                <a:solidFill>
                  <a:srgbClr val="000000"/>
                </a:solidFill>
              </a:rPr>
              <a:t>位）</a:t>
            </a:r>
            <a:r>
              <a:rPr lang="en-US" altLang="zh-CN" b="1" dirty="0" smtClean="0">
                <a:solidFill>
                  <a:srgbClr val="000000"/>
                </a:solidFill>
              </a:rPr>
              <a:t>,</a:t>
            </a:r>
            <a:r>
              <a:rPr lang="zh-CN" altLang="en-US" b="1" dirty="0" smtClean="0">
                <a:solidFill>
                  <a:srgbClr val="000000"/>
                </a:solidFill>
              </a:rPr>
              <a:t>其比特模式为</a:t>
            </a:r>
            <a:r>
              <a:rPr lang="en-US" altLang="zh-CN" b="1" dirty="0" smtClean="0">
                <a:solidFill>
                  <a:srgbClr val="000000"/>
                </a:solidFill>
              </a:rPr>
              <a:t>01111110</a:t>
            </a:r>
            <a:r>
              <a:rPr lang="zh-CN" altLang="en-US" b="1" dirty="0" smtClean="0">
                <a:solidFill>
                  <a:srgbClr val="000000"/>
                </a:solidFill>
              </a:rPr>
              <a:t>；</a:t>
            </a:r>
            <a:endParaRPr lang="en-US" altLang="zh-CN" b="1" dirty="0" smtClean="0">
              <a:solidFill>
                <a:srgbClr val="000000"/>
              </a:solidFill>
            </a:endParaRPr>
          </a:p>
          <a:p>
            <a:pPr lvl="1">
              <a:buClr>
                <a:srgbClr val="C00000"/>
              </a:buClr>
              <a:buFont typeface="Wingdings" pitchFamily="2" charset="2"/>
              <a:buChar char="n"/>
            </a:pPr>
            <a:endParaRPr lang="en-US" altLang="zh-CN" b="1" dirty="0" smtClean="0">
              <a:solidFill>
                <a:srgbClr val="000000"/>
              </a:solidFill>
            </a:endParaRPr>
          </a:p>
          <a:p>
            <a:pPr lvl="1">
              <a:buClr>
                <a:srgbClr val="C00000"/>
              </a:buClr>
              <a:buFont typeface="Wingdings" pitchFamily="2" charset="2"/>
              <a:buChar char="n"/>
            </a:pPr>
            <a:r>
              <a:rPr lang="zh-CN" altLang="en-US" b="1" dirty="0" smtClean="0">
                <a:solidFill>
                  <a:srgbClr val="000000"/>
                </a:solidFill>
              </a:rPr>
              <a:t>表示一个帧的开始和结束，并且为接收方提供同步手段。</a:t>
            </a:r>
            <a:endParaRPr lang="zh-CN" altLang="en-US" b="1" dirty="0" smtClean="0">
              <a:solidFill>
                <a:srgbClr val="000000"/>
              </a:solidFill>
              <a:latin typeface="宋体" pitchFamily="2" charset="-122"/>
            </a:endParaRPr>
          </a:p>
          <a:p>
            <a:pPr eaLnBrk="1" hangingPunct="1"/>
            <a:endParaRPr lang="en-US" altLang="zh-CN" b="1" dirty="0" smtClean="0">
              <a:solidFill>
                <a:srgbClr val="000000"/>
              </a:solidFill>
              <a:latin typeface="宋体" pitchFamily="2" charset="-122"/>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lstStyle/>
          <a:p>
            <a:pPr eaLnBrk="1" hangingPunct="1"/>
            <a:r>
              <a:rPr lang="en-US" altLang="zh-CN" sz="3200" b="1" dirty="0" smtClean="0">
                <a:solidFill>
                  <a:srgbClr val="C00000"/>
                </a:solidFill>
              </a:rPr>
              <a:t>4.3.2</a:t>
            </a:r>
            <a:r>
              <a:rPr lang="en-US" altLang="zh-CN" sz="3200" b="1" dirty="0" smtClean="0">
                <a:solidFill>
                  <a:srgbClr val="C00000"/>
                </a:solidFill>
                <a:latin typeface="黑体" pitchFamily="2" charset="-122"/>
                <a:ea typeface="黑体" pitchFamily="2" charset="-122"/>
              </a:rPr>
              <a:t> HDLC</a:t>
            </a:r>
            <a:r>
              <a:rPr lang="zh-CN" altLang="en-US" sz="3200" b="1" dirty="0" smtClean="0">
                <a:solidFill>
                  <a:srgbClr val="C00000"/>
                </a:solidFill>
                <a:latin typeface="黑体" pitchFamily="2" charset="-122"/>
                <a:ea typeface="黑体" pitchFamily="2" charset="-122"/>
              </a:rPr>
              <a:t>帧格式</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Effect transition="in" filter="blinds(horizontal)">
                                      <p:cBhvr>
                                        <p:cTn id="7" dur="500"/>
                                        <p:tgtEl>
                                          <p:spTgt spid="1331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314">
                                            <p:txEl>
                                              <p:pRg st="2" end="2"/>
                                            </p:txEl>
                                          </p:spTgt>
                                        </p:tgtEl>
                                        <p:attrNameLst>
                                          <p:attrName>style.visibility</p:attrName>
                                        </p:attrNameLst>
                                      </p:cBhvr>
                                      <p:to>
                                        <p:strVal val="visible"/>
                                      </p:to>
                                    </p:set>
                                    <p:animEffect transition="in" filter="blinds(horizontal)">
                                      <p:cBhvr>
                                        <p:cTn id="10" dur="500"/>
                                        <p:tgtEl>
                                          <p:spTgt spid="13314">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314">
                                            <p:txEl>
                                              <p:pRg st="4" end="4"/>
                                            </p:txEl>
                                          </p:spTgt>
                                        </p:tgtEl>
                                        <p:attrNameLst>
                                          <p:attrName>style.visibility</p:attrName>
                                        </p:attrNameLst>
                                      </p:cBhvr>
                                      <p:to>
                                        <p:strVal val="visible"/>
                                      </p:to>
                                    </p:set>
                                    <p:animEffect transition="in" filter="blinds(horizontal)">
                                      <p:cBhvr>
                                        <p:cTn id="13" dur="500"/>
                                        <p:tgtEl>
                                          <p:spTgt spid="133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Rot="1" noChangeArrowheads="1"/>
          </p:cNvSpPr>
          <p:nvPr>
            <p:ph type="body" idx="1"/>
          </p:nvPr>
        </p:nvSpPr>
        <p:spPr>
          <a:xfrm>
            <a:off x="395536" y="1412776"/>
            <a:ext cx="8229600" cy="4248472"/>
          </a:xfrm>
        </p:spPr>
        <p:txBody>
          <a:bodyPr/>
          <a:lstStyle/>
          <a:p>
            <a:pPr eaLnBrk="1" hangingPunct="1">
              <a:buClr>
                <a:srgbClr val="C00000"/>
              </a:buClr>
              <a:buFont typeface="Wingdings" pitchFamily="2" charset="2"/>
              <a:buChar char="n"/>
            </a:pPr>
            <a:r>
              <a:rPr lang="zh-CN" altLang="en-US" sz="2800" b="1" dirty="0" smtClean="0">
                <a:solidFill>
                  <a:srgbClr val="000000"/>
                </a:solidFill>
                <a:ea typeface="黑体" pitchFamily="2" charset="-122"/>
              </a:rPr>
              <a:t>位填充法</a:t>
            </a:r>
          </a:p>
          <a:p>
            <a:pPr lvl="1"/>
            <a:endParaRPr lang="en-US" altLang="zh-CN" sz="1200" b="1" dirty="0" smtClean="0">
              <a:solidFill>
                <a:srgbClr val="000000"/>
              </a:solidFill>
              <a:latin typeface="宋体" pitchFamily="2" charset="-122"/>
            </a:endParaRPr>
          </a:p>
          <a:p>
            <a:pPr lvl="1"/>
            <a:r>
              <a:rPr lang="zh-CN" altLang="en-US" b="1" dirty="0" smtClean="0">
                <a:solidFill>
                  <a:srgbClr val="000000"/>
                </a:solidFill>
                <a:latin typeface="宋体" pitchFamily="2" charset="-122"/>
              </a:rPr>
              <a:t>发送方发送一个含有五个以上连续</a:t>
            </a:r>
            <a:r>
              <a:rPr lang="en-US" altLang="zh-CN" b="1" dirty="0" smtClean="0">
                <a:solidFill>
                  <a:srgbClr val="000000"/>
                </a:solidFill>
                <a:latin typeface="宋体" pitchFamily="2" charset="-122"/>
              </a:rPr>
              <a:t>1</a:t>
            </a:r>
            <a:r>
              <a:rPr lang="zh-CN" altLang="en-US" b="1" dirty="0" smtClean="0">
                <a:solidFill>
                  <a:srgbClr val="000000"/>
                </a:solidFill>
                <a:latin typeface="宋体" pitchFamily="2" charset="-122"/>
              </a:rPr>
              <a:t>的数据时，它总是在第五个</a:t>
            </a:r>
            <a:r>
              <a:rPr lang="en-US" altLang="zh-CN" b="1" dirty="0" smtClean="0">
                <a:solidFill>
                  <a:srgbClr val="000000"/>
                </a:solidFill>
                <a:latin typeface="宋体" pitchFamily="2" charset="-122"/>
              </a:rPr>
              <a:t>1</a:t>
            </a:r>
            <a:r>
              <a:rPr lang="zh-CN" altLang="en-US" b="1" dirty="0" smtClean="0">
                <a:solidFill>
                  <a:srgbClr val="000000"/>
                </a:solidFill>
                <a:latin typeface="宋体" pitchFamily="2" charset="-122"/>
              </a:rPr>
              <a:t>后面插入一个冗余的</a:t>
            </a:r>
            <a:r>
              <a:rPr lang="en-US" altLang="zh-CN" b="1" dirty="0" smtClean="0">
                <a:solidFill>
                  <a:srgbClr val="000000"/>
                </a:solidFill>
                <a:latin typeface="宋体" pitchFamily="2" charset="-122"/>
              </a:rPr>
              <a:t>0</a:t>
            </a:r>
            <a:r>
              <a:rPr lang="zh-CN" altLang="en-US" b="1" dirty="0" smtClean="0">
                <a:solidFill>
                  <a:srgbClr val="000000"/>
                </a:solidFill>
                <a:latin typeface="宋体" pitchFamily="2" charset="-122"/>
              </a:rPr>
              <a:t>。不管第六个比特是</a:t>
            </a:r>
            <a:r>
              <a:rPr lang="en-US" altLang="zh-CN" b="1" dirty="0" smtClean="0">
                <a:solidFill>
                  <a:srgbClr val="000000"/>
                </a:solidFill>
                <a:latin typeface="宋体" pitchFamily="2" charset="-122"/>
              </a:rPr>
              <a:t>0</a:t>
            </a:r>
            <a:r>
              <a:rPr lang="zh-CN" altLang="en-US" b="1" dirty="0" smtClean="0">
                <a:solidFill>
                  <a:srgbClr val="000000"/>
                </a:solidFill>
                <a:latin typeface="宋体" pitchFamily="2" charset="-122"/>
              </a:rPr>
              <a:t>还是</a:t>
            </a:r>
            <a:r>
              <a:rPr lang="en-US" altLang="zh-CN" b="1" dirty="0" smtClean="0">
                <a:solidFill>
                  <a:srgbClr val="000000"/>
                </a:solidFill>
                <a:latin typeface="宋体" pitchFamily="2" charset="-122"/>
              </a:rPr>
              <a:t>1</a:t>
            </a:r>
            <a:r>
              <a:rPr lang="zh-CN" altLang="en-US" b="1" dirty="0" smtClean="0">
                <a:solidFill>
                  <a:srgbClr val="000000"/>
                </a:solidFill>
                <a:latin typeface="宋体" pitchFamily="2" charset="-122"/>
              </a:rPr>
              <a:t>。</a:t>
            </a:r>
            <a:endParaRPr lang="en-US" altLang="zh-CN" b="1" dirty="0" smtClean="0">
              <a:solidFill>
                <a:srgbClr val="000000"/>
              </a:solidFill>
              <a:latin typeface="宋体" pitchFamily="2" charset="-122"/>
            </a:endParaRPr>
          </a:p>
          <a:p>
            <a:pPr lvl="1"/>
            <a:endParaRPr lang="en-US" altLang="zh-CN" sz="1200" b="1" dirty="0" smtClean="0">
              <a:solidFill>
                <a:srgbClr val="000000"/>
              </a:solidFill>
              <a:latin typeface="宋体" pitchFamily="2" charset="-122"/>
            </a:endParaRPr>
          </a:p>
          <a:p>
            <a:pPr lvl="1"/>
            <a:r>
              <a:rPr lang="zh-CN" altLang="en-US" b="1" dirty="0" smtClean="0">
                <a:solidFill>
                  <a:srgbClr val="000000"/>
                </a:solidFill>
                <a:latin typeface="宋体" pitchFamily="2" charset="-122"/>
              </a:rPr>
              <a:t>接收方接收时作相反的动作</a:t>
            </a:r>
            <a:r>
              <a:rPr lang="en-US" altLang="zh-CN" b="1" dirty="0" smtClean="0">
                <a:solidFill>
                  <a:srgbClr val="000000"/>
                </a:solidFill>
                <a:latin typeface="宋体" pitchFamily="2" charset="-122"/>
              </a:rPr>
              <a:t>(</a:t>
            </a:r>
            <a:r>
              <a:rPr lang="zh-CN" altLang="en-US" b="1" dirty="0" smtClean="0">
                <a:solidFill>
                  <a:srgbClr val="000000"/>
                </a:solidFill>
                <a:latin typeface="宋体" pitchFamily="2" charset="-122"/>
              </a:rPr>
              <a:t>去掉</a:t>
            </a:r>
            <a:r>
              <a:rPr lang="en-US" altLang="zh-CN" b="1" dirty="0" smtClean="0">
                <a:solidFill>
                  <a:srgbClr val="000000"/>
                </a:solidFill>
                <a:latin typeface="宋体" pitchFamily="2" charset="-122"/>
              </a:rPr>
              <a:t>5</a:t>
            </a:r>
            <a:r>
              <a:rPr lang="zh-CN" altLang="en-US" b="1" dirty="0" smtClean="0">
                <a:solidFill>
                  <a:srgbClr val="000000"/>
                </a:solidFill>
                <a:latin typeface="宋体" pitchFamily="2" charset="-122"/>
              </a:rPr>
              <a:t>个</a:t>
            </a:r>
            <a:r>
              <a:rPr lang="en-US" altLang="zh-CN" b="1" dirty="0" smtClean="0">
                <a:solidFill>
                  <a:srgbClr val="000000"/>
                </a:solidFill>
                <a:latin typeface="宋体" pitchFamily="2" charset="-122"/>
              </a:rPr>
              <a:t>1</a:t>
            </a:r>
            <a:r>
              <a:rPr lang="zh-CN" altLang="en-US" b="1" dirty="0" smtClean="0">
                <a:solidFill>
                  <a:srgbClr val="000000"/>
                </a:solidFill>
                <a:latin typeface="宋体" pitchFamily="2" charset="-122"/>
              </a:rPr>
              <a:t>后面的零。</a:t>
            </a:r>
          </a:p>
          <a:p>
            <a:pPr eaLnBrk="1" hangingPunct="1"/>
            <a:endParaRPr lang="en-US" altLang="zh-CN" b="1" dirty="0" smtClean="0">
              <a:solidFill>
                <a:srgbClr val="000000"/>
              </a:solidFill>
              <a:latin typeface="宋体" pitchFamily="2" charset="-122"/>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lstStyle/>
          <a:p>
            <a:pPr eaLnBrk="1" hangingPunct="1"/>
            <a:r>
              <a:rPr lang="en-US" altLang="zh-CN" sz="3200" b="1" dirty="0" smtClean="0">
                <a:solidFill>
                  <a:srgbClr val="C00000"/>
                </a:solidFill>
              </a:rPr>
              <a:t>4.3.2</a:t>
            </a:r>
            <a:r>
              <a:rPr lang="en-US" altLang="zh-CN" sz="3200" b="1" dirty="0" smtClean="0">
                <a:solidFill>
                  <a:srgbClr val="C00000"/>
                </a:solidFill>
                <a:latin typeface="黑体" pitchFamily="2" charset="-122"/>
                <a:ea typeface="黑体" pitchFamily="2" charset="-122"/>
              </a:rPr>
              <a:t> HDLC</a:t>
            </a:r>
            <a:r>
              <a:rPr lang="zh-CN" altLang="en-US" sz="3200" b="1" dirty="0" smtClean="0">
                <a:solidFill>
                  <a:srgbClr val="C00000"/>
                </a:solidFill>
                <a:latin typeface="黑体" pitchFamily="2" charset="-122"/>
                <a:ea typeface="黑体" pitchFamily="2" charset="-122"/>
              </a:rPr>
              <a:t>帧格式</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Effect transition="in" filter="box(in)">
                                      <p:cBhvr>
                                        <p:cTn id="7" dur="500"/>
                                        <p:tgtEl>
                                          <p:spTgt spid="14338">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338">
                                            <p:txEl>
                                              <p:pRg st="2" end="2"/>
                                            </p:txEl>
                                          </p:spTgt>
                                        </p:tgtEl>
                                        <p:attrNameLst>
                                          <p:attrName>style.visibility</p:attrName>
                                        </p:attrNameLst>
                                      </p:cBhvr>
                                      <p:to>
                                        <p:strVal val="visible"/>
                                      </p:to>
                                    </p:set>
                                    <p:animEffect transition="in" filter="box(in)">
                                      <p:cBhvr>
                                        <p:cTn id="10" dur="500"/>
                                        <p:tgtEl>
                                          <p:spTgt spid="14338">
                                            <p:txEl>
                                              <p:pRg st="2" end="2"/>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4338">
                                            <p:txEl>
                                              <p:pRg st="4" end="4"/>
                                            </p:txEl>
                                          </p:spTgt>
                                        </p:tgtEl>
                                        <p:attrNameLst>
                                          <p:attrName>style.visibility</p:attrName>
                                        </p:attrNameLst>
                                      </p:cBhvr>
                                      <p:to>
                                        <p:strVal val="visible"/>
                                      </p:to>
                                    </p:set>
                                    <p:animEffect transition="in" filter="box(in)">
                                      <p:cBhvr>
                                        <p:cTn id="13" dur="500"/>
                                        <p:tgtEl>
                                          <p:spTgt spid="143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Rot="1" noChangeArrowheads="1"/>
          </p:cNvSpPr>
          <p:nvPr>
            <p:ph type="body" idx="1"/>
          </p:nvPr>
        </p:nvSpPr>
        <p:spPr/>
        <p:txBody>
          <a:bodyPr/>
          <a:lstStyle/>
          <a:p>
            <a:pPr eaLnBrk="1" hangingPunct="1">
              <a:spcBef>
                <a:spcPct val="50000"/>
              </a:spcBef>
              <a:buFont typeface="Wingdings" pitchFamily="2" charset="2"/>
              <a:buNone/>
            </a:pPr>
            <a:r>
              <a:rPr lang="en-US" altLang="zh-CN" b="1" dirty="0" smtClean="0">
                <a:solidFill>
                  <a:srgbClr val="C00000"/>
                </a:solidFill>
              </a:rPr>
              <a:t>   </a:t>
            </a:r>
            <a:r>
              <a:rPr lang="zh-CN" altLang="en-US" b="1" dirty="0" smtClean="0">
                <a:solidFill>
                  <a:srgbClr val="C00000"/>
                </a:solidFill>
              </a:rPr>
              <a:t>例如</a:t>
            </a:r>
            <a:r>
              <a:rPr lang="en-US" altLang="zh-CN" b="1" dirty="0" smtClean="0">
                <a:solidFill>
                  <a:srgbClr val="C00000"/>
                </a:solidFill>
              </a:rPr>
              <a:t>:</a:t>
            </a:r>
          </a:p>
          <a:p>
            <a:pPr eaLnBrk="1" hangingPunct="1">
              <a:spcBef>
                <a:spcPct val="50000"/>
              </a:spcBef>
              <a:buFont typeface="Wingdings" pitchFamily="2" charset="2"/>
              <a:buNone/>
            </a:pPr>
            <a:r>
              <a:rPr lang="en-US" altLang="zh-CN" b="1" dirty="0" smtClean="0"/>
              <a:t>   </a:t>
            </a:r>
            <a:r>
              <a:rPr lang="zh-CN" altLang="en-US" b="1" dirty="0" smtClean="0"/>
              <a:t>要发送的序列是</a:t>
            </a:r>
            <a:r>
              <a:rPr lang="en-US" altLang="zh-CN" b="1" dirty="0" smtClean="0"/>
              <a:t>01111101111110</a:t>
            </a:r>
            <a:r>
              <a:rPr lang="zh-CN" altLang="en-US" b="1" dirty="0" smtClean="0"/>
              <a:t>，发送时变成：</a:t>
            </a:r>
            <a:endParaRPr lang="en-US" altLang="zh-CN" b="1" dirty="0" smtClean="0"/>
          </a:p>
          <a:p>
            <a:pPr eaLnBrk="1" hangingPunct="1">
              <a:spcBef>
                <a:spcPct val="50000"/>
              </a:spcBef>
              <a:buFont typeface="Wingdings" pitchFamily="2" charset="2"/>
              <a:buNone/>
            </a:pPr>
            <a:r>
              <a:rPr lang="en-US" altLang="zh-CN" b="1" dirty="0" smtClean="0"/>
              <a:t>                        011111</a:t>
            </a:r>
            <a:r>
              <a:rPr lang="en-US" altLang="zh-CN" b="1" dirty="0" smtClean="0">
                <a:solidFill>
                  <a:srgbClr val="FF3300"/>
                </a:solidFill>
              </a:rPr>
              <a:t>0</a:t>
            </a:r>
            <a:r>
              <a:rPr lang="en-US" altLang="zh-CN" b="1" dirty="0" smtClean="0"/>
              <a:t>011111</a:t>
            </a:r>
            <a:r>
              <a:rPr lang="en-US" altLang="zh-CN" b="1" dirty="0" smtClean="0">
                <a:solidFill>
                  <a:srgbClr val="FF3300"/>
                </a:solidFill>
              </a:rPr>
              <a:t>0</a:t>
            </a:r>
            <a:r>
              <a:rPr lang="en-US" altLang="zh-CN" b="1" dirty="0" smtClean="0"/>
              <a:t>10</a:t>
            </a:r>
            <a:endParaRPr lang="zh-CN" altLang="en-US" b="1" dirty="0" smtClean="0"/>
          </a:p>
          <a:p>
            <a:pPr eaLnBrk="1" hangingPunct="1"/>
            <a:endParaRPr lang="en-US" altLang="zh-CN" dirty="0" smtClean="0"/>
          </a:p>
        </p:txBody>
      </p:sp>
      <p:sp>
        <p:nvSpPr>
          <p:cNvPr id="15363" name="Line 4"/>
          <p:cNvSpPr>
            <a:spLocks noChangeShapeType="1"/>
          </p:cNvSpPr>
          <p:nvPr/>
        </p:nvSpPr>
        <p:spPr bwMode="auto">
          <a:xfrm flipV="1">
            <a:off x="4067944" y="4005064"/>
            <a:ext cx="0" cy="1150937"/>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364" name="Line 5"/>
          <p:cNvSpPr>
            <a:spLocks noChangeShapeType="1"/>
          </p:cNvSpPr>
          <p:nvPr/>
        </p:nvSpPr>
        <p:spPr bwMode="auto">
          <a:xfrm flipV="1">
            <a:off x="5508104" y="4077072"/>
            <a:ext cx="0" cy="1152525"/>
          </a:xfrm>
          <a:prstGeom prst="line">
            <a:avLst/>
          </a:prstGeom>
          <a:noFill/>
          <a:ln w="9525">
            <a:solidFill>
              <a:schemeClr val="tx1"/>
            </a:solidFill>
            <a:round/>
            <a:headEnd/>
            <a:tailEnd type="triangle" w="med" len="med"/>
          </a:ln>
          <a:effectLst/>
        </p:spPr>
        <p:txBody>
          <a:bodyPr wrap="none" anchor="ctr"/>
          <a:lstStyle/>
          <a:p>
            <a:endParaRPr lang="zh-CN" altLang="en-US"/>
          </a:p>
        </p:txBody>
      </p:sp>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0"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1"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2"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3" name="Rectangle 2"/>
          <p:cNvSpPr>
            <a:spLocks noGrp="1" noRot="1" noChangeArrowheads="1"/>
          </p:cNvSpPr>
          <p:nvPr>
            <p:ph type="title"/>
          </p:nvPr>
        </p:nvSpPr>
        <p:spPr>
          <a:xfrm>
            <a:off x="457200" y="274638"/>
            <a:ext cx="8229600" cy="1143000"/>
          </a:xfrm>
        </p:spPr>
        <p:txBody>
          <a:bodyPr/>
          <a:lstStyle/>
          <a:p>
            <a:pPr eaLnBrk="1" hangingPunct="1"/>
            <a:r>
              <a:rPr lang="en-US" altLang="zh-CN" sz="3200" b="1" dirty="0" smtClean="0">
                <a:solidFill>
                  <a:srgbClr val="C00000"/>
                </a:solidFill>
              </a:rPr>
              <a:t>4.3.2</a:t>
            </a:r>
            <a:r>
              <a:rPr lang="en-US" altLang="zh-CN" sz="3200" b="1" dirty="0" smtClean="0">
                <a:solidFill>
                  <a:srgbClr val="C00000"/>
                </a:solidFill>
                <a:latin typeface="黑体" pitchFamily="2" charset="-122"/>
                <a:ea typeface="黑体" pitchFamily="2" charset="-122"/>
              </a:rPr>
              <a:t> HDLC</a:t>
            </a:r>
            <a:r>
              <a:rPr lang="zh-CN" altLang="en-US" sz="3200" b="1" dirty="0" smtClean="0">
                <a:solidFill>
                  <a:srgbClr val="C00000"/>
                </a:solidFill>
                <a:latin typeface="黑体" pitchFamily="2" charset="-122"/>
                <a:ea typeface="黑体" pitchFamily="2" charset="-122"/>
              </a:rPr>
              <a:t>帧格式</a:t>
            </a:r>
          </a:p>
        </p:txBody>
      </p:sp>
    </p:spTree>
  </p:cSld>
  <p:clrMapOvr>
    <a:masterClrMapping/>
  </p:clrMapOvr>
  <p:transition>
    <p:pull di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Rot="1" noChangeArrowheads="1"/>
          </p:cNvSpPr>
          <p:nvPr>
            <p:ph type="body" idx="1"/>
          </p:nvPr>
        </p:nvSpPr>
        <p:spPr>
          <a:xfrm>
            <a:off x="683568" y="1556792"/>
            <a:ext cx="7715200" cy="4525963"/>
          </a:xfrm>
        </p:spPr>
        <p:txBody>
          <a:bodyPr/>
          <a:lstStyle/>
          <a:p>
            <a:pPr>
              <a:buNone/>
            </a:pPr>
            <a:r>
              <a:rPr lang="zh-CN" altLang="en-US" sz="2800" b="1" dirty="0" smtClean="0">
                <a:solidFill>
                  <a:srgbClr val="C00000"/>
                </a:solidFill>
              </a:rPr>
              <a:t>（</a:t>
            </a:r>
            <a:r>
              <a:rPr lang="en-US" altLang="zh-CN" sz="2800" b="1" dirty="0" smtClean="0">
                <a:solidFill>
                  <a:srgbClr val="C00000"/>
                </a:solidFill>
              </a:rPr>
              <a:t>2</a:t>
            </a:r>
            <a:r>
              <a:rPr lang="zh-CN" altLang="en-US" sz="2800" b="1" dirty="0" smtClean="0">
                <a:solidFill>
                  <a:srgbClr val="C00000"/>
                </a:solidFill>
              </a:rPr>
              <a:t>）地址字段</a:t>
            </a:r>
          </a:p>
          <a:p>
            <a:pPr lvl="1">
              <a:buClr>
                <a:srgbClr val="C00000"/>
              </a:buClr>
              <a:buFont typeface="Wingdings" pitchFamily="2" charset="2"/>
              <a:buChar char="n"/>
            </a:pPr>
            <a:endParaRPr lang="en-US" altLang="zh-CN" b="1" dirty="0" smtClean="0">
              <a:solidFill>
                <a:srgbClr val="000000"/>
              </a:solidFill>
            </a:endParaRPr>
          </a:p>
          <a:p>
            <a:pPr lvl="2">
              <a:buClr>
                <a:srgbClr val="C00000"/>
              </a:buClr>
              <a:buFont typeface="Wingdings" pitchFamily="2" charset="2"/>
              <a:buChar char="n"/>
            </a:pPr>
            <a:r>
              <a:rPr lang="zh-CN" altLang="en-US" b="1" dirty="0" smtClean="0">
                <a:solidFill>
                  <a:srgbClr val="000000"/>
                </a:solidFill>
              </a:rPr>
              <a:t>该字段是指从站地址，或者是以从站方式运行的复合站地址。</a:t>
            </a:r>
            <a:endParaRPr lang="en-US" altLang="zh-CN" b="1" dirty="0" smtClean="0">
              <a:solidFill>
                <a:srgbClr val="000000"/>
              </a:solidFill>
            </a:endParaRPr>
          </a:p>
          <a:p>
            <a:pPr lvl="2">
              <a:buClr>
                <a:srgbClr val="C00000"/>
              </a:buClr>
              <a:buFont typeface="Wingdings" pitchFamily="2" charset="2"/>
              <a:buChar char="n"/>
            </a:pPr>
            <a:endParaRPr lang="en-US" altLang="zh-CN" b="1" dirty="0" smtClean="0">
              <a:solidFill>
                <a:srgbClr val="000000"/>
              </a:solidFill>
            </a:endParaRPr>
          </a:p>
          <a:p>
            <a:pPr lvl="2">
              <a:buClr>
                <a:srgbClr val="C00000"/>
              </a:buClr>
              <a:buFont typeface="Wingdings" pitchFamily="2" charset="2"/>
              <a:buChar char="n"/>
            </a:pPr>
            <a:r>
              <a:rPr lang="zh-CN" altLang="en-US" b="1" dirty="0" smtClean="0">
                <a:solidFill>
                  <a:srgbClr val="000000"/>
                </a:solidFill>
              </a:rPr>
              <a:t>如果帧是由主站发送的，则地址表示接收该帧的从站地址。</a:t>
            </a:r>
            <a:endParaRPr lang="en-US" altLang="zh-CN" b="1" dirty="0" smtClean="0">
              <a:solidFill>
                <a:srgbClr val="000000"/>
              </a:solidFill>
            </a:endParaRPr>
          </a:p>
          <a:p>
            <a:pPr lvl="2">
              <a:buClr>
                <a:srgbClr val="C00000"/>
              </a:buClr>
              <a:buFont typeface="Wingdings" pitchFamily="2" charset="2"/>
              <a:buChar char="n"/>
            </a:pPr>
            <a:endParaRPr lang="en-US" altLang="zh-CN" b="1" dirty="0" smtClean="0">
              <a:solidFill>
                <a:srgbClr val="000000"/>
              </a:solidFill>
            </a:endParaRPr>
          </a:p>
          <a:p>
            <a:pPr lvl="2">
              <a:buClr>
                <a:srgbClr val="C00000"/>
              </a:buClr>
              <a:buFont typeface="Wingdings" pitchFamily="2" charset="2"/>
              <a:buChar char="n"/>
            </a:pPr>
            <a:r>
              <a:rPr lang="zh-CN" altLang="en-US" b="1" dirty="0" smtClean="0">
                <a:solidFill>
                  <a:srgbClr val="000000"/>
                </a:solidFill>
              </a:rPr>
              <a:t>如果帧是由从站发送的，则地址表示发送该帧的从站地址。</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lstStyle/>
          <a:p>
            <a:pPr eaLnBrk="1" hangingPunct="1"/>
            <a:r>
              <a:rPr lang="en-US" altLang="zh-CN" sz="3200" b="1" dirty="0" smtClean="0">
                <a:solidFill>
                  <a:srgbClr val="C00000"/>
                </a:solidFill>
              </a:rPr>
              <a:t>4.3.2</a:t>
            </a:r>
            <a:r>
              <a:rPr lang="en-US" altLang="zh-CN" sz="3200" b="1" dirty="0" smtClean="0">
                <a:solidFill>
                  <a:srgbClr val="C00000"/>
                </a:solidFill>
                <a:latin typeface="黑体" pitchFamily="2" charset="-122"/>
                <a:ea typeface="黑体" pitchFamily="2" charset="-122"/>
              </a:rPr>
              <a:t> HDLC</a:t>
            </a:r>
            <a:r>
              <a:rPr lang="zh-CN" altLang="en-US" sz="3200" b="1" dirty="0" smtClean="0">
                <a:solidFill>
                  <a:srgbClr val="C00000"/>
                </a:solidFill>
                <a:latin typeface="黑体" pitchFamily="2" charset="-122"/>
                <a:ea typeface="黑体" pitchFamily="2" charset="-122"/>
              </a:rPr>
              <a:t>帧格式</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diamond(in)">
                                      <p:cBhvr>
                                        <p:cTn id="7" dur="500"/>
                                        <p:tgtEl>
                                          <p:spTgt spid="16386">
                                            <p:txEl>
                                              <p:pRg st="0" end="0"/>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6386">
                                            <p:txEl>
                                              <p:pRg st="2" end="2"/>
                                            </p:txEl>
                                          </p:spTgt>
                                        </p:tgtEl>
                                        <p:attrNameLst>
                                          <p:attrName>style.visibility</p:attrName>
                                        </p:attrNameLst>
                                      </p:cBhvr>
                                      <p:to>
                                        <p:strVal val="visible"/>
                                      </p:to>
                                    </p:set>
                                    <p:animEffect transition="in" filter="diamond(in)">
                                      <p:cBhvr>
                                        <p:cTn id="10" dur="500"/>
                                        <p:tgtEl>
                                          <p:spTgt spid="16386">
                                            <p:txEl>
                                              <p:pRg st="2" end="2"/>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6386">
                                            <p:txEl>
                                              <p:pRg st="4" end="4"/>
                                            </p:txEl>
                                          </p:spTgt>
                                        </p:tgtEl>
                                        <p:attrNameLst>
                                          <p:attrName>style.visibility</p:attrName>
                                        </p:attrNameLst>
                                      </p:cBhvr>
                                      <p:to>
                                        <p:strVal val="visible"/>
                                      </p:to>
                                    </p:set>
                                    <p:animEffect transition="in" filter="diamond(in)">
                                      <p:cBhvr>
                                        <p:cTn id="13" dur="500"/>
                                        <p:tgtEl>
                                          <p:spTgt spid="16386">
                                            <p:txEl>
                                              <p:pRg st="4" end="4"/>
                                            </p:txEl>
                                          </p:spTgt>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16386">
                                            <p:txEl>
                                              <p:pRg st="6" end="6"/>
                                            </p:txEl>
                                          </p:spTgt>
                                        </p:tgtEl>
                                        <p:attrNameLst>
                                          <p:attrName>style.visibility</p:attrName>
                                        </p:attrNameLst>
                                      </p:cBhvr>
                                      <p:to>
                                        <p:strVal val="visible"/>
                                      </p:to>
                                    </p:set>
                                    <p:animEffect transition="in" filter="diamond(in)">
                                      <p:cBhvr>
                                        <p:cTn id="16" dur="500"/>
                                        <p:tgtEl>
                                          <p:spTgt spid="1638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Rot="1" noChangeArrowheads="1"/>
          </p:cNvSpPr>
          <p:nvPr>
            <p:ph type="body" sz="half" idx="1"/>
          </p:nvPr>
        </p:nvSpPr>
        <p:spPr>
          <a:xfrm>
            <a:off x="251520" y="1556793"/>
            <a:ext cx="8528050" cy="2952328"/>
          </a:xfrm>
        </p:spPr>
        <p:txBody>
          <a:bodyPr>
            <a:normAutofit/>
          </a:bodyPr>
          <a:lstStyle/>
          <a:p>
            <a:pPr eaLnBrk="1" hangingPunct="1">
              <a:lnSpc>
                <a:spcPct val="90000"/>
              </a:lnSpc>
              <a:buClr>
                <a:srgbClr val="C00000"/>
              </a:buClr>
              <a:buFont typeface="Wingdings" pitchFamily="2" charset="2"/>
              <a:buChar char="n"/>
            </a:pPr>
            <a:r>
              <a:rPr lang="zh-CN" altLang="en-US" b="1" dirty="0" smtClean="0">
                <a:solidFill>
                  <a:srgbClr val="000000"/>
                </a:solidFill>
                <a:ea typeface="黑体" pitchFamily="2" charset="-122"/>
              </a:rPr>
              <a:t>地址字段的扩展</a:t>
            </a:r>
            <a:endParaRPr lang="zh-CN" altLang="en-US" b="1" dirty="0" smtClean="0">
              <a:solidFill>
                <a:srgbClr val="000000"/>
              </a:solidFill>
              <a:latin typeface="楷体_GB2312" pitchFamily="49" charset="-122"/>
              <a:ea typeface="黑体" pitchFamily="2" charset="-122"/>
            </a:endParaRPr>
          </a:p>
          <a:p>
            <a:pPr lvl="1">
              <a:lnSpc>
                <a:spcPct val="90000"/>
              </a:lnSpc>
            </a:pPr>
            <a:endParaRPr lang="en-US" altLang="zh-CN" sz="2400" b="1" dirty="0" smtClean="0">
              <a:solidFill>
                <a:srgbClr val="000000"/>
              </a:solidFill>
              <a:latin typeface="宋体" pitchFamily="2" charset="-122"/>
            </a:endParaRPr>
          </a:p>
          <a:p>
            <a:pPr lvl="1">
              <a:lnSpc>
                <a:spcPct val="90000"/>
              </a:lnSpc>
            </a:pPr>
            <a:r>
              <a:rPr lang="zh-CN" altLang="en-US" sz="2400" b="1" dirty="0" smtClean="0">
                <a:solidFill>
                  <a:srgbClr val="000000"/>
                </a:solidFill>
                <a:latin typeface="宋体" pitchFamily="2" charset="-122"/>
              </a:rPr>
              <a:t>根据网络的规模，地址字段可以有</a:t>
            </a:r>
            <a:r>
              <a:rPr lang="en-US" altLang="zh-CN" sz="2400" b="1" dirty="0" smtClean="0">
                <a:solidFill>
                  <a:srgbClr val="000000"/>
                </a:solidFill>
                <a:latin typeface="宋体" pitchFamily="2" charset="-122"/>
              </a:rPr>
              <a:t>1</a:t>
            </a:r>
            <a:r>
              <a:rPr lang="zh-CN" altLang="en-US" sz="2400" b="1" dirty="0" smtClean="0">
                <a:solidFill>
                  <a:srgbClr val="000000"/>
                </a:solidFill>
                <a:latin typeface="宋体" pitchFamily="2" charset="-122"/>
              </a:rPr>
              <a:t>个或几个字节的长度，如果地址字段只有一个字节，该字节最后一比特总是</a:t>
            </a:r>
            <a:r>
              <a:rPr lang="en-US" altLang="zh-CN" sz="2400" b="1" dirty="0" smtClean="0">
                <a:solidFill>
                  <a:srgbClr val="000000"/>
                </a:solidFill>
                <a:latin typeface="宋体" pitchFamily="2" charset="-122"/>
              </a:rPr>
              <a:t>1</a:t>
            </a:r>
            <a:r>
              <a:rPr lang="zh-CN" altLang="en-US" sz="2400" b="1" dirty="0" smtClean="0">
                <a:solidFill>
                  <a:srgbClr val="000000"/>
                </a:solidFill>
                <a:latin typeface="宋体" pitchFamily="2" charset="-122"/>
              </a:rPr>
              <a:t>。</a:t>
            </a:r>
            <a:endParaRPr lang="en-US" altLang="zh-CN" sz="2400" b="1" dirty="0" smtClean="0">
              <a:solidFill>
                <a:srgbClr val="000000"/>
              </a:solidFill>
              <a:latin typeface="宋体" pitchFamily="2" charset="-122"/>
            </a:endParaRPr>
          </a:p>
          <a:p>
            <a:pPr lvl="1">
              <a:lnSpc>
                <a:spcPct val="90000"/>
              </a:lnSpc>
            </a:pPr>
            <a:r>
              <a:rPr lang="zh-CN" altLang="en-US" sz="2400" b="1" dirty="0" smtClean="0">
                <a:solidFill>
                  <a:srgbClr val="000000"/>
                </a:solidFill>
                <a:latin typeface="宋体" pitchFamily="2" charset="-122"/>
              </a:rPr>
              <a:t>如果地址字段有多个字节，除最后一个字节外其他所有字节都要以</a:t>
            </a:r>
            <a:r>
              <a:rPr lang="en-US" altLang="zh-CN" sz="2400" b="1" dirty="0" smtClean="0">
                <a:solidFill>
                  <a:srgbClr val="000000"/>
                </a:solidFill>
                <a:latin typeface="宋体" pitchFamily="2" charset="-122"/>
              </a:rPr>
              <a:t>0</a:t>
            </a:r>
            <a:r>
              <a:rPr lang="zh-CN" altLang="en-US" sz="2400" b="1" dirty="0" smtClean="0">
                <a:solidFill>
                  <a:srgbClr val="000000"/>
                </a:solidFill>
                <a:latin typeface="宋体" pitchFamily="2" charset="-122"/>
              </a:rPr>
              <a:t>结尾，最后一个字节要以</a:t>
            </a:r>
            <a:r>
              <a:rPr lang="en-US" altLang="zh-CN" sz="2400" b="1" dirty="0" smtClean="0">
                <a:solidFill>
                  <a:srgbClr val="000000"/>
                </a:solidFill>
                <a:latin typeface="宋体" pitchFamily="2" charset="-122"/>
              </a:rPr>
              <a:t>1</a:t>
            </a:r>
            <a:r>
              <a:rPr lang="zh-CN" altLang="en-US" sz="2400" b="1" dirty="0" smtClean="0">
                <a:solidFill>
                  <a:srgbClr val="000000"/>
                </a:solidFill>
                <a:latin typeface="宋体" pitchFamily="2" charset="-122"/>
              </a:rPr>
              <a:t>结尾。</a:t>
            </a:r>
          </a:p>
          <a:p>
            <a:pPr eaLnBrk="1" hangingPunct="1">
              <a:lnSpc>
                <a:spcPct val="90000"/>
              </a:lnSpc>
            </a:pPr>
            <a:endParaRPr lang="en-US" altLang="zh-CN" sz="2800" b="1" dirty="0" smtClean="0">
              <a:latin typeface="楷体_GB2312" pitchFamily="49" charset="-122"/>
              <a:ea typeface="楷体_GB2312" pitchFamily="49" charset="-122"/>
            </a:endParaRPr>
          </a:p>
        </p:txBody>
      </p:sp>
      <p:graphicFrame>
        <p:nvGraphicFramePr>
          <p:cNvPr id="223313" name="Group 81"/>
          <p:cNvGraphicFramePr>
            <a:graphicFrameLocks noGrp="1"/>
          </p:cNvGraphicFramePr>
          <p:nvPr>
            <p:ph sz="half" idx="2"/>
          </p:nvPr>
        </p:nvGraphicFramePr>
        <p:xfrm>
          <a:off x="1187624" y="4725144"/>
          <a:ext cx="6911975" cy="518160"/>
        </p:xfrm>
        <a:graphic>
          <a:graphicData uri="http://schemas.openxmlformats.org/drawingml/2006/table">
            <a:tbl>
              <a:tblPr/>
              <a:tblGrid>
                <a:gridCol w="436562"/>
                <a:gridCol w="436563"/>
                <a:gridCol w="471487"/>
                <a:gridCol w="438150"/>
                <a:gridCol w="400050"/>
                <a:gridCol w="471488"/>
                <a:gridCol w="474662"/>
                <a:gridCol w="398463"/>
                <a:gridCol w="474662"/>
                <a:gridCol w="436563"/>
                <a:gridCol w="400050"/>
                <a:gridCol w="400050"/>
                <a:gridCol w="436562"/>
                <a:gridCol w="436563"/>
                <a:gridCol w="441325"/>
                <a:gridCol w="358775"/>
              </a:tblGrid>
              <a:tr h="4206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0" i="0" u="none" strike="noStrike" cap="none" normalizeH="0" baseline="0" dirty="0" smtClean="0">
                          <a:ln>
                            <a:noFill/>
                          </a:ln>
                          <a:solidFill>
                            <a:schemeClr val="tx1"/>
                          </a:solidFill>
                          <a:effectLst/>
                          <a:latin typeface="Arial" pitchFamily="34" charset="0"/>
                          <a:ea typeface="宋体" pitchFamily="2"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0" i="0" u="none" strike="noStrike" cap="none" normalizeH="0" baseline="0" dirty="0" smtClean="0">
                          <a:ln>
                            <a:noFill/>
                          </a:ln>
                          <a:solidFill>
                            <a:schemeClr val="tx1"/>
                          </a:solidFill>
                          <a:effectLst/>
                          <a:latin typeface="Arial" pitchFamily="34"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0" i="0" u="none" strike="noStrike" cap="none" normalizeH="0" baseline="0" dirty="0" smtClean="0">
                          <a:ln>
                            <a:noFill/>
                          </a:ln>
                          <a:solidFill>
                            <a:schemeClr val="tx1"/>
                          </a:solidFill>
                          <a:effectLst/>
                          <a:latin typeface="Arial" pitchFamily="34"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0" i="0" u="none" strike="noStrike" cap="none" normalizeH="0" baseline="0" dirty="0" smtClean="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2" name="Rectangle 2"/>
          <p:cNvSpPr>
            <a:spLocks noGrp="1" noRot="1" noChangeArrowheads="1"/>
          </p:cNvSpPr>
          <p:nvPr>
            <p:ph type="title"/>
          </p:nvPr>
        </p:nvSpPr>
        <p:spPr>
          <a:xfrm>
            <a:off x="457200" y="274638"/>
            <a:ext cx="8229600" cy="1143000"/>
          </a:xfrm>
        </p:spPr>
        <p:txBody>
          <a:bodyPr/>
          <a:lstStyle/>
          <a:p>
            <a:pPr eaLnBrk="1" hangingPunct="1"/>
            <a:r>
              <a:rPr lang="en-US" altLang="zh-CN" sz="3200" b="1" dirty="0" smtClean="0">
                <a:solidFill>
                  <a:srgbClr val="C00000"/>
                </a:solidFill>
              </a:rPr>
              <a:t>4.3.2</a:t>
            </a:r>
            <a:r>
              <a:rPr lang="en-US" altLang="zh-CN" sz="3200" b="1" dirty="0" smtClean="0">
                <a:solidFill>
                  <a:srgbClr val="C00000"/>
                </a:solidFill>
                <a:latin typeface="黑体" pitchFamily="2" charset="-122"/>
                <a:ea typeface="黑体" pitchFamily="2" charset="-122"/>
              </a:rPr>
              <a:t> HDLC</a:t>
            </a:r>
            <a:r>
              <a:rPr lang="zh-CN" altLang="en-US" sz="3200" b="1" dirty="0" smtClean="0">
                <a:solidFill>
                  <a:srgbClr val="C00000"/>
                </a:solidFill>
                <a:latin typeface="黑体" pitchFamily="2" charset="-122"/>
                <a:ea typeface="黑体" pitchFamily="2" charset="-122"/>
              </a:rPr>
              <a:t>帧格式</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23313"/>
                                        </p:tgtEl>
                                        <p:attrNameLst>
                                          <p:attrName>style.visibility</p:attrName>
                                        </p:attrNameLst>
                                      </p:cBhvr>
                                      <p:to>
                                        <p:strVal val="visible"/>
                                      </p:to>
                                    </p:set>
                                    <p:anim calcmode="lin" valueType="num">
                                      <p:cBhvr additive="base">
                                        <p:cTn id="7" dur="2000" fill="hold"/>
                                        <p:tgtEl>
                                          <p:spTgt spid="223313"/>
                                        </p:tgtEl>
                                        <p:attrNameLst>
                                          <p:attrName>ppt_x</p:attrName>
                                        </p:attrNameLst>
                                      </p:cBhvr>
                                      <p:tavLst>
                                        <p:tav tm="0">
                                          <p:val>
                                            <p:strVal val="#ppt_x"/>
                                          </p:val>
                                        </p:tav>
                                        <p:tav tm="100000">
                                          <p:val>
                                            <p:strVal val="#ppt_x"/>
                                          </p:val>
                                        </p:tav>
                                      </p:tavLst>
                                    </p:anim>
                                    <p:anim calcmode="lin" valueType="num">
                                      <p:cBhvr additive="base">
                                        <p:cTn id="8" dur="2000" fill="hold"/>
                                        <p:tgtEl>
                                          <p:spTgt spid="2233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Rot="1" noChangeArrowheads="1"/>
          </p:cNvSpPr>
          <p:nvPr>
            <p:ph type="body" idx="1"/>
          </p:nvPr>
        </p:nvSpPr>
        <p:spPr>
          <a:xfrm>
            <a:off x="395536" y="1484784"/>
            <a:ext cx="8353425" cy="4629150"/>
          </a:xfrm>
        </p:spPr>
        <p:txBody>
          <a:bodyPr>
            <a:normAutofit/>
          </a:bodyPr>
          <a:lstStyle/>
          <a:p>
            <a:pPr eaLnBrk="1" hangingPunct="1">
              <a:buNone/>
            </a:pPr>
            <a:r>
              <a:rPr lang="zh-CN" altLang="en-US" b="1" dirty="0" smtClean="0">
                <a:solidFill>
                  <a:srgbClr val="C00000"/>
                </a:solidFill>
              </a:rPr>
              <a:t>（</a:t>
            </a:r>
            <a:r>
              <a:rPr lang="en-US" altLang="zh-CN" b="1" dirty="0" smtClean="0">
                <a:solidFill>
                  <a:srgbClr val="C00000"/>
                </a:solidFill>
              </a:rPr>
              <a:t>3</a:t>
            </a:r>
            <a:r>
              <a:rPr lang="zh-CN" altLang="en-US" b="1" dirty="0" smtClean="0">
                <a:solidFill>
                  <a:srgbClr val="C00000"/>
                </a:solidFill>
              </a:rPr>
              <a:t>）控制字段</a:t>
            </a:r>
          </a:p>
          <a:p>
            <a:pPr lvl="2">
              <a:buClr>
                <a:srgbClr val="C00000"/>
              </a:buClr>
              <a:buFont typeface="Wingdings" pitchFamily="2" charset="2"/>
              <a:buChar char="n"/>
            </a:pPr>
            <a:r>
              <a:rPr lang="zh-CN" altLang="en-US" b="1" dirty="0" smtClean="0">
                <a:solidFill>
                  <a:srgbClr val="000000"/>
                </a:solidFill>
              </a:rPr>
              <a:t>控制字段是用来进行流量管理的。根据控制字段的内容，可以知道一个帧的类型。</a:t>
            </a:r>
            <a:endParaRPr lang="en-US" altLang="zh-CN" b="1" dirty="0" smtClean="0">
              <a:solidFill>
                <a:srgbClr val="000000"/>
              </a:solidFill>
            </a:endParaRPr>
          </a:p>
          <a:p>
            <a:pPr lvl="2">
              <a:buClr>
                <a:srgbClr val="C00000"/>
              </a:buClr>
              <a:buFont typeface="Wingdings" pitchFamily="2" charset="2"/>
              <a:buChar char="n"/>
            </a:pPr>
            <a:r>
              <a:rPr lang="zh-CN" altLang="en-US" b="1" dirty="0" smtClean="0">
                <a:solidFill>
                  <a:srgbClr val="000000"/>
                </a:solidFill>
              </a:rPr>
              <a:t>如果控制字段的第一个比特是</a:t>
            </a:r>
            <a:r>
              <a:rPr lang="en-US" altLang="zh-CN" b="1" dirty="0" smtClean="0">
                <a:solidFill>
                  <a:srgbClr val="000000"/>
                </a:solidFill>
              </a:rPr>
              <a:t>0</a:t>
            </a:r>
            <a:r>
              <a:rPr lang="zh-CN" altLang="en-US" b="1" dirty="0" smtClean="0">
                <a:solidFill>
                  <a:srgbClr val="000000"/>
                </a:solidFill>
              </a:rPr>
              <a:t>，该帧就是一个信息帧。</a:t>
            </a:r>
            <a:endParaRPr lang="en-US" altLang="zh-CN" b="1" dirty="0" smtClean="0">
              <a:solidFill>
                <a:srgbClr val="000000"/>
              </a:solidFill>
            </a:endParaRPr>
          </a:p>
          <a:p>
            <a:pPr lvl="2">
              <a:buClr>
                <a:srgbClr val="C00000"/>
              </a:buClr>
              <a:buFont typeface="Wingdings" pitchFamily="2" charset="2"/>
              <a:buChar char="n"/>
            </a:pPr>
            <a:r>
              <a:rPr lang="zh-CN" altLang="en-US" b="1" dirty="0" smtClean="0">
                <a:solidFill>
                  <a:srgbClr val="000000"/>
                </a:solidFill>
              </a:rPr>
              <a:t>如果控制字段的前两个比特是</a:t>
            </a:r>
            <a:r>
              <a:rPr lang="en-US" altLang="zh-CN" b="1" dirty="0" smtClean="0">
                <a:solidFill>
                  <a:srgbClr val="000000"/>
                </a:solidFill>
              </a:rPr>
              <a:t>10</a:t>
            </a:r>
            <a:r>
              <a:rPr lang="zh-CN" altLang="en-US" b="1" dirty="0" smtClean="0">
                <a:solidFill>
                  <a:srgbClr val="000000"/>
                </a:solidFill>
              </a:rPr>
              <a:t>，该帧就是一个监管帧。</a:t>
            </a:r>
            <a:endParaRPr lang="en-US" altLang="zh-CN" b="1" dirty="0" smtClean="0">
              <a:solidFill>
                <a:srgbClr val="000000"/>
              </a:solidFill>
            </a:endParaRPr>
          </a:p>
          <a:p>
            <a:pPr lvl="2">
              <a:buClr>
                <a:srgbClr val="C00000"/>
              </a:buClr>
              <a:buFont typeface="Wingdings" pitchFamily="2" charset="2"/>
              <a:buChar char="n"/>
            </a:pPr>
            <a:r>
              <a:rPr lang="zh-CN" altLang="en-US" b="1" dirty="0" smtClean="0">
                <a:solidFill>
                  <a:srgbClr val="000000"/>
                </a:solidFill>
              </a:rPr>
              <a:t>如果控制字段的前两个比特是</a:t>
            </a:r>
            <a:r>
              <a:rPr lang="en-US" altLang="zh-CN" b="1" dirty="0" smtClean="0">
                <a:solidFill>
                  <a:srgbClr val="000000"/>
                </a:solidFill>
              </a:rPr>
              <a:t>11</a:t>
            </a:r>
            <a:r>
              <a:rPr lang="zh-CN" altLang="en-US" b="1" dirty="0" smtClean="0">
                <a:solidFill>
                  <a:srgbClr val="000000"/>
                </a:solidFill>
              </a:rPr>
              <a:t>，该帧就是一个无编号帧。</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lstStyle/>
          <a:p>
            <a:pPr eaLnBrk="1" hangingPunct="1"/>
            <a:r>
              <a:rPr lang="en-US" altLang="zh-CN" sz="3200" b="1" dirty="0" smtClean="0">
                <a:solidFill>
                  <a:srgbClr val="C00000"/>
                </a:solidFill>
              </a:rPr>
              <a:t>4.3.2</a:t>
            </a:r>
            <a:r>
              <a:rPr lang="en-US" altLang="zh-CN" sz="3200" b="1" dirty="0" smtClean="0">
                <a:solidFill>
                  <a:srgbClr val="C00000"/>
                </a:solidFill>
                <a:latin typeface="黑体" pitchFamily="2" charset="-122"/>
                <a:ea typeface="黑体" pitchFamily="2" charset="-122"/>
              </a:rPr>
              <a:t> HDLC</a:t>
            </a:r>
            <a:r>
              <a:rPr lang="zh-CN" altLang="en-US" sz="3200" b="1" dirty="0" smtClean="0">
                <a:solidFill>
                  <a:srgbClr val="C00000"/>
                </a:solidFill>
                <a:latin typeface="黑体" pitchFamily="2" charset="-122"/>
                <a:ea typeface="黑体" pitchFamily="2" charset="-122"/>
              </a:rPr>
              <a:t>帧格式</a:t>
            </a:r>
          </a:p>
        </p:txBody>
      </p:sp>
    </p:spTree>
  </p:cSld>
  <p:clrMapOvr>
    <a:masterClrMapping/>
  </p:clrMapOvr>
  <p:transition>
    <p:pull dir="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Rot="1" noChangeArrowheads="1"/>
          </p:cNvSpPr>
          <p:nvPr>
            <p:ph type="body" idx="1"/>
          </p:nvPr>
        </p:nvSpPr>
        <p:spPr>
          <a:xfrm>
            <a:off x="323528" y="1556792"/>
            <a:ext cx="8540750" cy="576064"/>
          </a:xfrm>
        </p:spPr>
        <p:txBody>
          <a:bodyPr>
            <a:normAutofit lnSpcReduction="10000"/>
          </a:bodyPr>
          <a:lstStyle/>
          <a:p>
            <a:pPr>
              <a:buClr>
                <a:srgbClr val="C00000"/>
              </a:buClr>
            </a:pPr>
            <a:r>
              <a:rPr lang="en-US" altLang="zh-CN" b="1" dirty="0" smtClean="0">
                <a:solidFill>
                  <a:srgbClr val="C00000"/>
                </a:solidFill>
                <a:latin typeface="宋体" pitchFamily="2" charset="-122"/>
              </a:rPr>
              <a:t>I-</a:t>
            </a:r>
            <a:r>
              <a:rPr lang="zh-CN" altLang="en-US" b="1" dirty="0" smtClean="0">
                <a:solidFill>
                  <a:srgbClr val="C00000"/>
                </a:solidFill>
                <a:latin typeface="宋体" pitchFamily="2" charset="-122"/>
              </a:rPr>
              <a:t>帧的控制字段</a:t>
            </a:r>
          </a:p>
          <a:p>
            <a:pPr eaLnBrk="1" hangingPunct="1"/>
            <a:endParaRPr lang="en-US" altLang="zh-CN" b="1" dirty="0" smtClean="0">
              <a:solidFill>
                <a:srgbClr val="000000"/>
              </a:solidFill>
              <a:latin typeface="宋体" pitchFamily="2" charset="-122"/>
            </a:endParaRPr>
          </a:p>
        </p:txBody>
      </p:sp>
      <p:pic>
        <p:nvPicPr>
          <p:cNvPr id="19459" name="Picture 4"/>
          <p:cNvPicPr>
            <a:picLocks noChangeAspect="1" noChangeArrowheads="1"/>
          </p:cNvPicPr>
          <p:nvPr/>
        </p:nvPicPr>
        <p:blipFill>
          <a:blip r:embed="rId2" cstate="print"/>
          <a:srcRect/>
          <a:stretch>
            <a:fillRect/>
          </a:stretch>
        </p:blipFill>
        <p:spPr bwMode="auto">
          <a:xfrm>
            <a:off x="611560" y="2276872"/>
            <a:ext cx="7921625" cy="784225"/>
          </a:xfrm>
          <a:prstGeom prst="rect">
            <a:avLst/>
          </a:prstGeom>
          <a:noFill/>
          <a:ln w="9525">
            <a:noFill/>
            <a:miter lim="800000"/>
            <a:headEnd/>
            <a:tailEnd/>
          </a:ln>
        </p:spPr>
      </p:pic>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2" name="Rectangle 2"/>
          <p:cNvSpPr>
            <a:spLocks noGrp="1" noRot="1" noChangeArrowheads="1"/>
          </p:cNvSpPr>
          <p:nvPr>
            <p:ph type="title"/>
          </p:nvPr>
        </p:nvSpPr>
        <p:spPr>
          <a:xfrm>
            <a:off x="457200" y="274638"/>
            <a:ext cx="8229600" cy="1143000"/>
          </a:xfrm>
        </p:spPr>
        <p:txBody>
          <a:bodyPr/>
          <a:lstStyle/>
          <a:p>
            <a:pPr eaLnBrk="1" hangingPunct="1"/>
            <a:r>
              <a:rPr lang="en-US" altLang="zh-CN" sz="3200" b="1" dirty="0" smtClean="0">
                <a:solidFill>
                  <a:srgbClr val="C00000"/>
                </a:solidFill>
              </a:rPr>
              <a:t>4.3.2</a:t>
            </a:r>
            <a:r>
              <a:rPr lang="en-US" altLang="zh-CN" sz="3200" b="1" dirty="0" smtClean="0">
                <a:solidFill>
                  <a:srgbClr val="C00000"/>
                </a:solidFill>
                <a:latin typeface="黑体" pitchFamily="2" charset="-122"/>
                <a:ea typeface="黑体" pitchFamily="2" charset="-122"/>
              </a:rPr>
              <a:t> HDLC</a:t>
            </a:r>
            <a:r>
              <a:rPr lang="zh-CN" altLang="en-US" sz="3200" b="1" dirty="0" smtClean="0">
                <a:solidFill>
                  <a:srgbClr val="C00000"/>
                </a:solidFill>
                <a:latin typeface="黑体" pitchFamily="2" charset="-122"/>
                <a:ea typeface="黑体" pitchFamily="2" charset="-122"/>
              </a:rPr>
              <a:t>帧格式</a:t>
            </a:r>
          </a:p>
        </p:txBody>
      </p:sp>
      <p:sp>
        <p:nvSpPr>
          <p:cNvPr id="13" name="Rectangle 3"/>
          <p:cNvSpPr txBox="1">
            <a:spLocks noRot="1" noChangeArrowheads="1"/>
          </p:cNvSpPr>
          <p:nvPr/>
        </p:nvSpPr>
        <p:spPr>
          <a:xfrm>
            <a:off x="251520" y="3573016"/>
            <a:ext cx="8540750" cy="2736304"/>
          </a:xfrm>
          <a:prstGeom prst="rect">
            <a:avLst/>
          </a:prstGeom>
        </p:spPr>
        <p:txBody>
          <a:bodyPr vert="horz" lIns="91440" tIns="45720" rIns="91440" bIns="45720" rtlCol="0">
            <a:normAutofit/>
          </a:bodyPr>
          <a:lstStyle/>
          <a:p>
            <a:pPr marL="800100" lvl="1" indent="-342900">
              <a:spcBef>
                <a:spcPct val="20000"/>
              </a:spcBef>
              <a:buClr>
                <a:srgbClr val="C00000"/>
              </a:buClr>
              <a:buFont typeface="Wingdings" pitchFamily="2" charset="2"/>
              <a:buChar char="n"/>
            </a:pPr>
            <a:r>
              <a:rPr kumimoji="0" lang="zh-CN" altLang="en-US" sz="2400" b="1" i="0" u="none" strike="noStrike" kern="1200" cap="none" spc="0" normalizeH="0" baseline="0" noProof="0" dirty="0" smtClean="0">
                <a:ln>
                  <a:noFill/>
                </a:ln>
                <a:solidFill>
                  <a:srgbClr val="000000"/>
                </a:solidFill>
                <a:effectLst/>
                <a:uLnTx/>
                <a:uFillTx/>
                <a:latin typeface="宋体" pitchFamily="2" charset="-122"/>
                <a:ea typeface="+mn-ea"/>
                <a:cs typeface="+mn-cs"/>
              </a:rPr>
              <a:t>控制字段的第一位为</a:t>
            </a:r>
            <a:r>
              <a:rPr kumimoji="0" lang="en-US" altLang="zh-CN" sz="2400" b="1" i="0" u="none" strike="noStrike" kern="1200" cap="none" spc="0" normalizeH="0" baseline="0" noProof="0" dirty="0" smtClean="0">
                <a:ln>
                  <a:noFill/>
                </a:ln>
                <a:solidFill>
                  <a:srgbClr val="000000"/>
                </a:solidFill>
                <a:effectLst/>
                <a:uLnTx/>
                <a:uFillTx/>
                <a:latin typeface="宋体" pitchFamily="2" charset="-122"/>
                <a:ea typeface="+mn-ea"/>
                <a:cs typeface="+mn-cs"/>
              </a:rPr>
              <a:t>0</a:t>
            </a:r>
            <a:r>
              <a:rPr kumimoji="0" lang="zh-CN" altLang="en-US" sz="2400" b="1" i="0" u="none" strike="noStrike" kern="1200" cap="none" spc="0" normalizeH="0" baseline="0" noProof="0" dirty="0" smtClean="0">
                <a:ln>
                  <a:noFill/>
                </a:ln>
                <a:solidFill>
                  <a:srgbClr val="000000"/>
                </a:solidFill>
                <a:effectLst/>
                <a:uLnTx/>
                <a:uFillTx/>
                <a:latin typeface="宋体" pitchFamily="2" charset="-122"/>
                <a:ea typeface="+mn-ea"/>
                <a:cs typeface="+mn-cs"/>
              </a:rPr>
              <a:t>，它是</a:t>
            </a:r>
            <a:r>
              <a:rPr kumimoji="0" lang="en-US" altLang="zh-CN" sz="2400" b="1" i="0" u="none" strike="noStrike" kern="1200" cap="none" spc="0" normalizeH="0" baseline="0" noProof="0" dirty="0" smtClean="0">
                <a:ln>
                  <a:noFill/>
                </a:ln>
                <a:solidFill>
                  <a:srgbClr val="000000"/>
                </a:solidFill>
                <a:effectLst/>
                <a:uLnTx/>
                <a:uFillTx/>
                <a:latin typeface="宋体" pitchFamily="2" charset="-122"/>
                <a:ea typeface="+mn-ea"/>
                <a:cs typeface="+mn-cs"/>
              </a:rPr>
              <a:t>I</a:t>
            </a:r>
            <a:r>
              <a:rPr kumimoji="0" lang="zh-CN" altLang="en-US" sz="2400" b="1" i="0" u="none" strike="noStrike" kern="1200" cap="none" spc="0" normalizeH="0" baseline="0" noProof="0" dirty="0" smtClean="0">
                <a:ln>
                  <a:noFill/>
                </a:ln>
                <a:solidFill>
                  <a:srgbClr val="000000"/>
                </a:solidFill>
                <a:effectLst/>
                <a:uLnTx/>
                <a:uFillTx/>
                <a:latin typeface="宋体" pitchFamily="2" charset="-122"/>
                <a:ea typeface="+mn-ea"/>
                <a:cs typeface="+mn-cs"/>
              </a:rPr>
              <a:t>帧的标志。</a:t>
            </a:r>
            <a:endParaRPr kumimoji="0" lang="en-US" altLang="zh-CN" sz="2400" b="1" i="0" u="none" strike="noStrike" kern="1200" cap="none" spc="0" normalizeH="0" baseline="0" noProof="0" dirty="0" smtClean="0">
              <a:ln>
                <a:noFill/>
              </a:ln>
              <a:solidFill>
                <a:srgbClr val="000000"/>
              </a:solidFill>
              <a:effectLst/>
              <a:uLnTx/>
              <a:uFillTx/>
              <a:latin typeface="宋体" pitchFamily="2" charset="-122"/>
              <a:ea typeface="+mn-ea"/>
              <a:cs typeface="+mn-cs"/>
            </a:endParaRPr>
          </a:p>
          <a:p>
            <a:pPr marL="800100" lvl="1" indent="-342900">
              <a:spcBef>
                <a:spcPct val="20000"/>
              </a:spcBef>
              <a:buClr>
                <a:srgbClr val="C00000"/>
              </a:buClr>
              <a:buFont typeface="Wingdings" pitchFamily="2" charset="2"/>
              <a:buChar char="n"/>
            </a:pPr>
            <a:r>
              <a:rPr kumimoji="0" lang="zh-CN" altLang="en-US" sz="2400" b="1" i="0" u="none" strike="noStrike" kern="1200" cap="none" spc="0" normalizeH="0" baseline="0" noProof="0" dirty="0" smtClean="0">
                <a:ln>
                  <a:noFill/>
                </a:ln>
                <a:solidFill>
                  <a:srgbClr val="000000"/>
                </a:solidFill>
                <a:effectLst/>
                <a:uLnTx/>
                <a:uFillTx/>
                <a:latin typeface="宋体" pitchFamily="2" charset="-122"/>
                <a:ea typeface="+mn-ea"/>
                <a:cs typeface="+mn-cs"/>
              </a:rPr>
              <a:t>第</a:t>
            </a:r>
            <a:r>
              <a:rPr kumimoji="0" lang="en-US" altLang="zh-CN" sz="2400" b="1" i="0" u="none" strike="noStrike" kern="1200" cap="none" spc="0" normalizeH="0" baseline="0" noProof="0" dirty="0" smtClean="0">
                <a:ln>
                  <a:noFill/>
                </a:ln>
                <a:solidFill>
                  <a:srgbClr val="000000"/>
                </a:solidFill>
                <a:effectLst/>
                <a:uLnTx/>
                <a:uFillTx/>
                <a:latin typeface="宋体" pitchFamily="2" charset="-122"/>
                <a:ea typeface="+mn-ea"/>
                <a:cs typeface="+mn-cs"/>
              </a:rPr>
              <a:t>2</a:t>
            </a:r>
            <a:r>
              <a:rPr kumimoji="0" lang="zh-CN" altLang="en-US" sz="24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400" b="1" i="0" u="none" strike="noStrike" kern="1200" cap="none" spc="0" normalizeH="0" baseline="0" noProof="0" dirty="0" smtClean="0">
                <a:ln>
                  <a:noFill/>
                </a:ln>
                <a:solidFill>
                  <a:srgbClr val="000000"/>
                </a:solidFill>
                <a:effectLst/>
                <a:uLnTx/>
                <a:uFillTx/>
                <a:latin typeface="宋体" pitchFamily="2" charset="-122"/>
                <a:ea typeface="+mn-ea"/>
                <a:cs typeface="+mn-cs"/>
              </a:rPr>
              <a:t>3</a:t>
            </a:r>
            <a:r>
              <a:rPr kumimoji="0" lang="zh-CN" altLang="en-US" sz="24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400" b="1" i="0" u="none" strike="noStrike" kern="1200" cap="none" spc="0" normalizeH="0" baseline="0" noProof="0" dirty="0" smtClean="0">
                <a:ln>
                  <a:noFill/>
                </a:ln>
                <a:solidFill>
                  <a:srgbClr val="000000"/>
                </a:solidFill>
                <a:effectLst/>
                <a:uLnTx/>
                <a:uFillTx/>
                <a:latin typeface="宋体" pitchFamily="2" charset="-122"/>
                <a:ea typeface="+mn-ea"/>
                <a:cs typeface="+mn-cs"/>
              </a:rPr>
              <a:t>4</a:t>
            </a:r>
            <a:r>
              <a:rPr kumimoji="0" lang="zh-CN" altLang="en-US" sz="2400" b="1" i="0" u="none" strike="noStrike" kern="1200" cap="none" spc="0" normalizeH="0" baseline="0" noProof="0" dirty="0" smtClean="0">
                <a:ln>
                  <a:noFill/>
                </a:ln>
                <a:solidFill>
                  <a:srgbClr val="000000"/>
                </a:solidFill>
                <a:effectLst/>
                <a:uLnTx/>
                <a:uFillTx/>
                <a:latin typeface="宋体" pitchFamily="2" charset="-122"/>
                <a:ea typeface="+mn-ea"/>
                <a:cs typeface="+mn-cs"/>
              </a:rPr>
              <a:t>位是</a:t>
            </a:r>
            <a:r>
              <a:rPr kumimoji="0" lang="en-US" altLang="zh-CN" sz="2400" b="1" i="0" u="none" strike="noStrike" kern="1200" cap="none" spc="0" normalizeH="0" baseline="0" noProof="0" dirty="0" smtClean="0">
                <a:ln>
                  <a:noFill/>
                </a:ln>
                <a:solidFill>
                  <a:srgbClr val="000000"/>
                </a:solidFill>
                <a:effectLst/>
                <a:uLnTx/>
                <a:uFillTx/>
                <a:latin typeface="宋体" pitchFamily="2" charset="-122"/>
                <a:ea typeface="+mn-ea"/>
                <a:cs typeface="+mn-cs"/>
              </a:rPr>
              <a:t>N(S)</a:t>
            </a:r>
            <a:r>
              <a:rPr kumimoji="0" lang="zh-CN" altLang="en-US" sz="2400" b="1" i="0" u="none" strike="noStrike" kern="1200" cap="none" spc="0" normalizeH="0" baseline="0" noProof="0" dirty="0" smtClean="0">
                <a:ln>
                  <a:noFill/>
                </a:ln>
                <a:solidFill>
                  <a:srgbClr val="000000"/>
                </a:solidFill>
                <a:effectLst/>
                <a:uLnTx/>
                <a:uFillTx/>
                <a:latin typeface="宋体" pitchFamily="2" charset="-122"/>
                <a:ea typeface="+mn-ea"/>
                <a:cs typeface="+mn-cs"/>
              </a:rPr>
              <a:t>位，是当前发送帧的编号。</a:t>
            </a:r>
            <a:endParaRPr kumimoji="0" lang="en-US" altLang="zh-CN" sz="2400" b="1" i="0" u="none" strike="noStrike" kern="1200" cap="none" spc="0" normalizeH="0" baseline="0" noProof="0" dirty="0" smtClean="0">
              <a:ln>
                <a:noFill/>
              </a:ln>
              <a:solidFill>
                <a:srgbClr val="000000"/>
              </a:solidFill>
              <a:effectLst/>
              <a:uLnTx/>
              <a:uFillTx/>
              <a:latin typeface="宋体" pitchFamily="2" charset="-122"/>
              <a:ea typeface="+mn-ea"/>
              <a:cs typeface="+mn-cs"/>
            </a:endParaRPr>
          </a:p>
          <a:p>
            <a:pPr marL="800100" lvl="1" indent="-342900">
              <a:spcBef>
                <a:spcPct val="20000"/>
              </a:spcBef>
              <a:buClr>
                <a:srgbClr val="C00000"/>
              </a:buClr>
              <a:buFont typeface="Wingdings" pitchFamily="2" charset="2"/>
              <a:buChar char="n"/>
            </a:pPr>
            <a:r>
              <a:rPr kumimoji="0" lang="zh-CN" altLang="en-US" sz="2400" b="1" i="0" u="none" strike="noStrike" kern="1200" cap="none" spc="0" normalizeH="0" baseline="0" noProof="0" dirty="0" smtClean="0">
                <a:ln>
                  <a:noFill/>
                </a:ln>
                <a:solidFill>
                  <a:srgbClr val="000000"/>
                </a:solidFill>
                <a:effectLst/>
                <a:uLnTx/>
                <a:uFillTx/>
                <a:latin typeface="宋体" pitchFamily="2" charset="-122"/>
                <a:ea typeface="+mn-ea"/>
                <a:cs typeface="+mn-cs"/>
              </a:rPr>
              <a:t>第</a:t>
            </a:r>
            <a:r>
              <a:rPr kumimoji="0" lang="en-US" altLang="zh-CN" sz="2400" b="1" i="0" u="none" strike="noStrike" kern="1200" cap="none" spc="0" normalizeH="0" baseline="0" noProof="0" dirty="0" smtClean="0">
                <a:ln>
                  <a:noFill/>
                </a:ln>
                <a:solidFill>
                  <a:srgbClr val="000000"/>
                </a:solidFill>
                <a:effectLst/>
                <a:uLnTx/>
                <a:uFillTx/>
                <a:latin typeface="宋体" pitchFamily="2" charset="-122"/>
                <a:ea typeface="+mn-ea"/>
                <a:cs typeface="+mn-cs"/>
              </a:rPr>
              <a:t>5</a:t>
            </a:r>
            <a:r>
              <a:rPr kumimoji="0" lang="zh-CN" altLang="en-US" sz="2400" b="1" i="0" u="none" strike="noStrike" kern="1200" cap="none" spc="0" normalizeH="0" baseline="0" noProof="0" dirty="0" smtClean="0">
                <a:ln>
                  <a:noFill/>
                </a:ln>
                <a:solidFill>
                  <a:srgbClr val="000000"/>
                </a:solidFill>
                <a:effectLst/>
                <a:uLnTx/>
                <a:uFillTx/>
                <a:latin typeface="宋体" pitchFamily="2" charset="-122"/>
                <a:ea typeface="+mn-ea"/>
                <a:cs typeface="+mn-cs"/>
              </a:rPr>
              <a:t>位是</a:t>
            </a:r>
            <a:r>
              <a:rPr kumimoji="0" lang="en-US" altLang="zh-CN" sz="2400" b="1" i="0" u="none" strike="noStrike" kern="1200" cap="none" spc="0" normalizeH="0" baseline="0" noProof="0" dirty="0" smtClean="0">
                <a:ln>
                  <a:noFill/>
                </a:ln>
                <a:solidFill>
                  <a:srgbClr val="000000"/>
                </a:solidFill>
                <a:effectLst/>
                <a:uLnTx/>
                <a:uFillTx/>
                <a:latin typeface="宋体" pitchFamily="2" charset="-122"/>
                <a:ea typeface="+mn-ea"/>
                <a:cs typeface="+mn-cs"/>
              </a:rPr>
              <a:t>P/F</a:t>
            </a:r>
            <a:r>
              <a:rPr kumimoji="0" lang="zh-CN" altLang="en-US" sz="2400" b="1" i="0" u="none" strike="noStrike" kern="1200" cap="none" spc="0" normalizeH="0" baseline="0" noProof="0" dirty="0" smtClean="0">
                <a:ln>
                  <a:noFill/>
                </a:ln>
                <a:solidFill>
                  <a:srgbClr val="000000"/>
                </a:solidFill>
                <a:effectLst/>
                <a:uLnTx/>
                <a:uFillTx/>
                <a:latin typeface="宋体" pitchFamily="2" charset="-122"/>
                <a:ea typeface="+mn-ea"/>
                <a:cs typeface="+mn-cs"/>
              </a:rPr>
              <a:t>位，</a:t>
            </a:r>
            <a:r>
              <a:rPr kumimoji="0" lang="en-US" altLang="zh-CN" sz="2400" b="1" i="0" u="none" strike="noStrike" kern="1200" cap="none" spc="0" normalizeH="0" baseline="0" noProof="0" dirty="0" smtClean="0">
                <a:ln>
                  <a:noFill/>
                </a:ln>
                <a:solidFill>
                  <a:srgbClr val="000000"/>
                </a:solidFill>
                <a:effectLst/>
                <a:uLnTx/>
                <a:uFillTx/>
                <a:latin typeface="宋体" pitchFamily="2" charset="-122"/>
                <a:ea typeface="+mn-ea"/>
                <a:cs typeface="+mn-cs"/>
              </a:rPr>
              <a:t>P/F(</a:t>
            </a:r>
            <a:r>
              <a:rPr kumimoji="0" lang="zh-CN" altLang="en-US" sz="2400" b="1" i="0" u="none" strike="noStrike" kern="1200" cap="none" spc="0" normalizeH="0" baseline="0" noProof="0" dirty="0" smtClean="0">
                <a:ln>
                  <a:noFill/>
                </a:ln>
                <a:solidFill>
                  <a:srgbClr val="000000"/>
                </a:solidFill>
                <a:effectLst/>
                <a:uLnTx/>
                <a:uFillTx/>
                <a:latin typeface="宋体" pitchFamily="2" charset="-122"/>
                <a:ea typeface="+mn-ea"/>
                <a:cs typeface="+mn-cs"/>
              </a:rPr>
              <a:t>这里是</a:t>
            </a:r>
            <a:r>
              <a:rPr kumimoji="0" lang="en-US" altLang="zh-CN" sz="2400" b="1" i="0" u="none" strike="noStrike" kern="1200" cap="none" spc="0" normalizeH="0" baseline="0" noProof="0" dirty="0" smtClean="0">
                <a:ln>
                  <a:noFill/>
                </a:ln>
                <a:solidFill>
                  <a:srgbClr val="000000"/>
                </a:solidFill>
                <a:effectLst/>
                <a:uLnTx/>
                <a:uFillTx/>
                <a:latin typeface="宋体" pitchFamily="2" charset="-122"/>
                <a:ea typeface="+mn-ea"/>
                <a:cs typeface="+mn-cs"/>
              </a:rPr>
              <a:t>F)</a:t>
            </a:r>
            <a:r>
              <a:rPr kumimoji="0" lang="zh-CN" altLang="en-US" sz="2400" b="1" i="0" u="none" strike="noStrike" kern="1200" cap="none" spc="0" normalizeH="0" baseline="0" noProof="0" dirty="0" smtClean="0">
                <a:ln>
                  <a:noFill/>
                </a:ln>
                <a:solidFill>
                  <a:srgbClr val="000000"/>
                </a:solidFill>
                <a:effectLst/>
                <a:uLnTx/>
                <a:uFillTx/>
                <a:latin typeface="宋体" pitchFamily="2" charset="-122"/>
                <a:ea typeface="+mn-ea"/>
                <a:cs typeface="+mn-cs"/>
              </a:rPr>
              <a:t>表示是否还有要发送的帧，如果</a:t>
            </a:r>
            <a:r>
              <a:rPr kumimoji="0" lang="en-US" altLang="zh-CN" sz="2400" b="1" i="0" u="none" strike="noStrike" kern="1200" cap="none" spc="0" normalizeH="0" baseline="0" noProof="0" dirty="0" smtClean="0">
                <a:ln>
                  <a:noFill/>
                </a:ln>
                <a:solidFill>
                  <a:srgbClr val="000000"/>
                </a:solidFill>
                <a:effectLst/>
                <a:uLnTx/>
                <a:uFillTx/>
                <a:latin typeface="宋体" pitchFamily="2" charset="-122"/>
                <a:ea typeface="+mn-ea"/>
                <a:cs typeface="+mn-cs"/>
              </a:rPr>
              <a:t>P/F=0,</a:t>
            </a:r>
            <a:r>
              <a:rPr kumimoji="0" lang="zh-CN" altLang="en-US" sz="2400" b="1" i="0" u="none" strike="noStrike" kern="1200" cap="none" spc="0" normalizeH="0" baseline="0" noProof="0" dirty="0" smtClean="0">
                <a:ln>
                  <a:noFill/>
                </a:ln>
                <a:solidFill>
                  <a:srgbClr val="000000"/>
                </a:solidFill>
                <a:effectLst/>
                <a:uLnTx/>
                <a:uFillTx/>
                <a:latin typeface="宋体" pitchFamily="2" charset="-122"/>
                <a:ea typeface="+mn-ea"/>
                <a:cs typeface="+mn-cs"/>
              </a:rPr>
              <a:t>表示还有要发送的帧；如果</a:t>
            </a:r>
            <a:r>
              <a:rPr kumimoji="0" lang="en-US" altLang="zh-CN" sz="2400" b="1" i="0" u="none" strike="noStrike" kern="1200" cap="none" spc="0" normalizeH="0" baseline="0" noProof="0" dirty="0" smtClean="0">
                <a:ln>
                  <a:noFill/>
                </a:ln>
                <a:solidFill>
                  <a:srgbClr val="000000"/>
                </a:solidFill>
                <a:effectLst/>
                <a:uLnTx/>
                <a:uFillTx/>
                <a:latin typeface="宋体" pitchFamily="2" charset="-122"/>
                <a:ea typeface="+mn-ea"/>
                <a:cs typeface="+mn-cs"/>
              </a:rPr>
              <a:t>P/F=1,</a:t>
            </a:r>
            <a:r>
              <a:rPr kumimoji="0" lang="zh-CN" altLang="en-US" sz="2400" b="1" i="0" u="none" strike="noStrike" kern="1200" cap="none" spc="0" normalizeH="0" baseline="0" noProof="0" dirty="0" smtClean="0">
                <a:ln>
                  <a:noFill/>
                </a:ln>
                <a:solidFill>
                  <a:srgbClr val="000000"/>
                </a:solidFill>
                <a:effectLst/>
                <a:uLnTx/>
                <a:uFillTx/>
                <a:latin typeface="宋体" pitchFamily="2" charset="-122"/>
                <a:ea typeface="+mn-ea"/>
                <a:cs typeface="+mn-cs"/>
              </a:rPr>
              <a:t>表示没有要发送的帧，发送结束。</a:t>
            </a:r>
            <a:endParaRPr kumimoji="0" lang="en-US" altLang="zh-CN" sz="2400" b="1" i="0" u="none" strike="noStrike" kern="1200" cap="none" spc="0" normalizeH="0" baseline="0" noProof="0" dirty="0" smtClean="0">
              <a:ln>
                <a:noFill/>
              </a:ln>
              <a:solidFill>
                <a:srgbClr val="000000"/>
              </a:solidFill>
              <a:effectLst/>
              <a:uLnTx/>
              <a:uFillTx/>
              <a:latin typeface="宋体" pitchFamily="2" charset="-122"/>
              <a:ea typeface="+mn-ea"/>
              <a:cs typeface="+mn-cs"/>
            </a:endParaRPr>
          </a:p>
          <a:p>
            <a:pPr marL="800100" lvl="1" indent="-342900">
              <a:spcBef>
                <a:spcPct val="20000"/>
              </a:spcBef>
              <a:buClr>
                <a:srgbClr val="C00000"/>
              </a:buClr>
              <a:buFont typeface="Wingdings" pitchFamily="2" charset="2"/>
              <a:buChar char="n"/>
            </a:pPr>
            <a:r>
              <a:rPr kumimoji="0" lang="zh-CN" altLang="en-US" sz="2400" b="1" i="0" u="none" strike="noStrike" kern="1200" cap="none" spc="0" normalizeH="0" baseline="0" noProof="0" dirty="0" smtClean="0">
                <a:ln>
                  <a:noFill/>
                </a:ln>
                <a:solidFill>
                  <a:srgbClr val="000000"/>
                </a:solidFill>
                <a:effectLst/>
                <a:uLnTx/>
                <a:uFillTx/>
                <a:latin typeface="宋体" pitchFamily="2" charset="-122"/>
                <a:ea typeface="+mn-ea"/>
                <a:cs typeface="+mn-cs"/>
              </a:rPr>
              <a:t>第</a:t>
            </a:r>
            <a:r>
              <a:rPr kumimoji="0" lang="en-US" altLang="zh-CN" sz="2400" b="1" i="0" u="none" strike="noStrike" kern="1200" cap="none" spc="0" normalizeH="0" baseline="0" noProof="0" dirty="0" smtClean="0">
                <a:ln>
                  <a:noFill/>
                </a:ln>
                <a:solidFill>
                  <a:srgbClr val="000000"/>
                </a:solidFill>
                <a:effectLst/>
                <a:uLnTx/>
                <a:uFillTx/>
                <a:latin typeface="宋体" pitchFamily="2" charset="-122"/>
                <a:ea typeface="+mn-ea"/>
                <a:cs typeface="+mn-cs"/>
              </a:rPr>
              <a:t>6</a:t>
            </a:r>
            <a:r>
              <a:rPr kumimoji="0" lang="zh-CN" altLang="en-US" sz="24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400" b="1" i="0" u="none" strike="noStrike" kern="1200" cap="none" spc="0" normalizeH="0" baseline="0" noProof="0" dirty="0" smtClean="0">
                <a:ln>
                  <a:noFill/>
                </a:ln>
                <a:solidFill>
                  <a:srgbClr val="000000"/>
                </a:solidFill>
                <a:effectLst/>
                <a:uLnTx/>
                <a:uFillTx/>
                <a:latin typeface="宋体" pitchFamily="2" charset="-122"/>
                <a:ea typeface="+mn-ea"/>
                <a:cs typeface="+mn-cs"/>
              </a:rPr>
              <a:t>7</a:t>
            </a:r>
            <a:r>
              <a:rPr kumimoji="0" lang="zh-CN" altLang="en-US" sz="24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400" b="1" i="0" u="none" strike="noStrike" kern="1200" cap="none" spc="0" normalizeH="0" baseline="0" noProof="0" dirty="0" smtClean="0">
                <a:ln>
                  <a:noFill/>
                </a:ln>
                <a:solidFill>
                  <a:srgbClr val="000000"/>
                </a:solidFill>
                <a:effectLst/>
                <a:uLnTx/>
                <a:uFillTx/>
                <a:latin typeface="宋体" pitchFamily="2" charset="-122"/>
                <a:ea typeface="+mn-ea"/>
                <a:cs typeface="+mn-cs"/>
              </a:rPr>
              <a:t>8</a:t>
            </a:r>
            <a:r>
              <a:rPr kumimoji="0" lang="zh-CN" altLang="en-US" sz="2400" b="1" i="0" u="none" strike="noStrike" kern="1200" cap="none" spc="0" normalizeH="0" baseline="0" noProof="0" dirty="0" smtClean="0">
                <a:ln>
                  <a:noFill/>
                </a:ln>
                <a:solidFill>
                  <a:srgbClr val="000000"/>
                </a:solidFill>
                <a:effectLst/>
                <a:uLnTx/>
                <a:uFillTx/>
                <a:latin typeface="宋体" pitchFamily="2" charset="-122"/>
                <a:ea typeface="+mn-ea"/>
                <a:cs typeface="+mn-cs"/>
              </a:rPr>
              <a:t>位是</a:t>
            </a:r>
            <a:r>
              <a:rPr kumimoji="0" lang="en-US" altLang="zh-CN" sz="2400" b="1" i="0" u="none" strike="noStrike" kern="1200" cap="none" spc="0" normalizeH="0" baseline="0" noProof="0" dirty="0" smtClean="0">
                <a:ln>
                  <a:noFill/>
                </a:ln>
                <a:solidFill>
                  <a:srgbClr val="000000"/>
                </a:solidFill>
                <a:effectLst/>
                <a:uLnTx/>
                <a:uFillTx/>
                <a:latin typeface="宋体" pitchFamily="2" charset="-122"/>
                <a:ea typeface="+mn-ea"/>
                <a:cs typeface="+mn-cs"/>
              </a:rPr>
              <a:t>N(R)</a:t>
            </a:r>
            <a:r>
              <a:rPr kumimoji="0" lang="zh-CN" altLang="en-US" sz="2400" b="1" i="0" u="none" strike="noStrike" kern="1200" cap="none" spc="0" normalizeH="0" baseline="0" noProof="0" dirty="0" smtClean="0">
                <a:ln>
                  <a:noFill/>
                </a:ln>
                <a:solidFill>
                  <a:srgbClr val="000000"/>
                </a:solidFill>
                <a:effectLst/>
                <a:uLnTx/>
                <a:uFillTx/>
                <a:latin typeface="宋体" pitchFamily="2" charset="-122"/>
                <a:ea typeface="+mn-ea"/>
                <a:cs typeface="+mn-cs"/>
              </a:rPr>
              <a:t>位，</a:t>
            </a:r>
            <a:r>
              <a:rPr kumimoji="0" lang="en-US" altLang="zh-CN" sz="2400" b="1" i="0" u="none" strike="noStrike" kern="1200" cap="none" spc="0" normalizeH="0" baseline="0" noProof="0" dirty="0" smtClean="0">
                <a:ln>
                  <a:noFill/>
                </a:ln>
                <a:solidFill>
                  <a:srgbClr val="000000"/>
                </a:solidFill>
                <a:effectLst/>
                <a:uLnTx/>
                <a:uFillTx/>
                <a:latin typeface="宋体" pitchFamily="2" charset="-122"/>
                <a:ea typeface="+mn-ea"/>
                <a:cs typeface="+mn-cs"/>
              </a:rPr>
              <a:t>N(R)</a:t>
            </a:r>
            <a:r>
              <a:rPr kumimoji="0" lang="zh-CN" altLang="en-US" sz="2400" b="1" i="0" u="none" strike="noStrike" kern="1200" cap="none" spc="0" normalizeH="0" baseline="0" noProof="0" dirty="0" smtClean="0">
                <a:ln>
                  <a:noFill/>
                </a:ln>
                <a:solidFill>
                  <a:srgbClr val="000000"/>
                </a:solidFill>
                <a:effectLst/>
                <a:uLnTx/>
                <a:uFillTx/>
                <a:latin typeface="宋体" pitchFamily="2" charset="-122"/>
                <a:ea typeface="+mn-ea"/>
                <a:cs typeface="+mn-cs"/>
              </a:rPr>
              <a:t>是期望收到的帧编号</a:t>
            </a: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p>
        </p:txBody>
      </p:sp>
    </p:spTree>
  </p:cSld>
  <p:clrMapOvr>
    <a:masterClrMapping/>
  </p:clrMapOvr>
  <p:transition>
    <p:pull dir="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Rot="1" noChangeArrowheads="1"/>
          </p:cNvSpPr>
          <p:nvPr>
            <p:ph type="body" idx="1"/>
          </p:nvPr>
        </p:nvSpPr>
        <p:spPr>
          <a:xfrm>
            <a:off x="395536" y="1484784"/>
            <a:ext cx="8540750" cy="4194175"/>
          </a:xfrm>
        </p:spPr>
        <p:txBody>
          <a:bodyPr/>
          <a:lstStyle/>
          <a:p>
            <a:r>
              <a:rPr lang="en-US" altLang="zh-CN" sz="2800" b="1" dirty="0" smtClean="0">
                <a:solidFill>
                  <a:srgbClr val="C00000"/>
                </a:solidFill>
                <a:latin typeface="宋体" pitchFamily="2" charset="-122"/>
              </a:rPr>
              <a:t>S-</a:t>
            </a:r>
            <a:r>
              <a:rPr lang="zh-CN" altLang="en-US" sz="2800" b="1" dirty="0" smtClean="0">
                <a:solidFill>
                  <a:srgbClr val="C00000"/>
                </a:solidFill>
                <a:latin typeface="宋体" pitchFamily="2" charset="-122"/>
              </a:rPr>
              <a:t>帧的控制字段</a:t>
            </a:r>
            <a:r>
              <a:rPr lang="zh-CN" altLang="en-US" sz="2800" dirty="0" smtClean="0">
                <a:solidFill>
                  <a:srgbClr val="C00000"/>
                </a:solidFill>
              </a:rPr>
              <a:t> </a:t>
            </a:r>
          </a:p>
          <a:p>
            <a:pPr eaLnBrk="1" hangingPunct="1"/>
            <a:endParaRPr lang="en-US" altLang="zh-CN" dirty="0" smtClean="0">
              <a:solidFill>
                <a:srgbClr val="000000"/>
              </a:solidFill>
            </a:endParaRPr>
          </a:p>
        </p:txBody>
      </p:sp>
      <p:pic>
        <p:nvPicPr>
          <p:cNvPr id="21507" name="Picture 4"/>
          <p:cNvPicPr>
            <a:picLocks noChangeAspect="1" noChangeArrowheads="1"/>
          </p:cNvPicPr>
          <p:nvPr/>
        </p:nvPicPr>
        <p:blipFill>
          <a:blip r:embed="rId2" cstate="print"/>
          <a:srcRect/>
          <a:stretch>
            <a:fillRect/>
          </a:stretch>
        </p:blipFill>
        <p:spPr bwMode="auto">
          <a:xfrm>
            <a:off x="611188" y="2276475"/>
            <a:ext cx="7993062" cy="3113088"/>
          </a:xfrm>
          <a:prstGeom prst="rect">
            <a:avLst/>
          </a:prstGeom>
          <a:noFill/>
          <a:ln w="9525">
            <a:noFill/>
            <a:miter lim="800000"/>
            <a:headEnd/>
            <a:tailEnd/>
          </a:ln>
        </p:spPr>
      </p:pic>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2" name="Rectangle 2"/>
          <p:cNvSpPr>
            <a:spLocks noGrp="1" noRot="1" noChangeArrowheads="1"/>
          </p:cNvSpPr>
          <p:nvPr>
            <p:ph type="title"/>
          </p:nvPr>
        </p:nvSpPr>
        <p:spPr>
          <a:xfrm>
            <a:off x="457200" y="274638"/>
            <a:ext cx="8229600" cy="1143000"/>
          </a:xfrm>
        </p:spPr>
        <p:txBody>
          <a:bodyPr/>
          <a:lstStyle/>
          <a:p>
            <a:pPr eaLnBrk="1" hangingPunct="1"/>
            <a:r>
              <a:rPr lang="en-US" altLang="zh-CN" sz="3200" b="1" dirty="0" smtClean="0">
                <a:solidFill>
                  <a:srgbClr val="C00000"/>
                </a:solidFill>
              </a:rPr>
              <a:t>4.3.2</a:t>
            </a:r>
            <a:r>
              <a:rPr lang="en-US" altLang="zh-CN" sz="3200" b="1" dirty="0" smtClean="0">
                <a:solidFill>
                  <a:srgbClr val="C00000"/>
                </a:solidFill>
                <a:latin typeface="黑体" pitchFamily="2" charset="-122"/>
                <a:ea typeface="黑体" pitchFamily="2" charset="-122"/>
              </a:rPr>
              <a:t> HDLC</a:t>
            </a:r>
            <a:r>
              <a:rPr lang="zh-CN" altLang="en-US" sz="3200" b="1" dirty="0" smtClean="0">
                <a:solidFill>
                  <a:srgbClr val="C00000"/>
                </a:solidFill>
                <a:latin typeface="黑体" pitchFamily="2" charset="-122"/>
                <a:ea typeface="黑体" pitchFamily="2" charset="-122"/>
              </a:rPr>
              <a:t>帧格式</a:t>
            </a:r>
          </a:p>
        </p:txBody>
      </p:sp>
    </p:spTree>
  </p:cSld>
  <p:clrMapOvr>
    <a:masterClrMapping/>
  </p:clrMapOvr>
  <p:transition>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normAutofit/>
          </a:bodyPr>
          <a:lstStyle/>
          <a:p>
            <a:pPr eaLnBrk="1" hangingPunct="1"/>
            <a:r>
              <a:rPr lang="en-US" altLang="zh-CN" sz="3200" b="1" dirty="0" smtClean="0">
                <a:solidFill>
                  <a:srgbClr val="C00000"/>
                </a:solidFill>
                <a:ea typeface="黑体" pitchFamily="2" charset="-122"/>
              </a:rPr>
              <a:t>4.1</a:t>
            </a:r>
            <a:r>
              <a:rPr lang="en-US" altLang="zh-CN" sz="3200" b="1" dirty="0" smtClean="0">
                <a:solidFill>
                  <a:srgbClr val="C00000"/>
                </a:solidFill>
                <a:latin typeface="黑体" pitchFamily="2" charset="-122"/>
                <a:ea typeface="黑体" pitchFamily="2" charset="-122"/>
              </a:rPr>
              <a:t> </a:t>
            </a:r>
            <a:r>
              <a:rPr lang="zh-CN" altLang="en-US" sz="3200" b="1" dirty="0" smtClean="0">
                <a:solidFill>
                  <a:srgbClr val="C00000"/>
                </a:solidFill>
                <a:latin typeface="黑体" pitchFamily="2" charset="-122"/>
                <a:ea typeface="黑体" pitchFamily="2" charset="-122"/>
              </a:rPr>
              <a:t>线路规程</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2" name="Rectangle 11"/>
          <p:cNvSpPr/>
          <p:nvPr/>
        </p:nvSpPr>
        <p:spPr>
          <a:xfrm>
            <a:off x="683568" y="1556792"/>
            <a:ext cx="8136904" cy="3816429"/>
          </a:xfrm>
          <a:prstGeom prst="rect">
            <a:avLst/>
          </a:prstGeom>
        </p:spPr>
        <p:txBody>
          <a:bodyPr wrap="square">
            <a:spAutoFit/>
          </a:bodyPr>
          <a:lstStyle/>
          <a:p>
            <a:pPr>
              <a:buBlip>
                <a:blip r:embed="rId3"/>
              </a:buBlip>
            </a:pPr>
            <a:r>
              <a:rPr lang="zh-CN" altLang="en-US" sz="2400" b="1" dirty="0" smtClean="0">
                <a:solidFill>
                  <a:srgbClr val="000000"/>
                </a:solidFill>
                <a:latin typeface="楷体_GB2312" pitchFamily="49" charset="-122"/>
                <a:ea typeface="楷体_GB2312" pitchFamily="49" charset="-122"/>
              </a:rPr>
              <a:t>线路规程是监视链路的建立，以及在给定时刻分配一个具体设备进行数据传送的权</a:t>
            </a:r>
            <a:r>
              <a:rPr lang="zh-CN" altLang="en-US" sz="2800" b="1" dirty="0" smtClean="0">
                <a:solidFill>
                  <a:srgbClr val="000000"/>
                </a:solidFill>
                <a:latin typeface="楷体_GB2312" pitchFamily="49" charset="-122"/>
                <a:ea typeface="楷体_GB2312" pitchFamily="49" charset="-122"/>
              </a:rPr>
              <a:t>利。</a:t>
            </a:r>
            <a:endParaRPr lang="en-US" altLang="zh-CN" sz="2800" b="1" dirty="0" smtClean="0">
              <a:solidFill>
                <a:srgbClr val="000000"/>
              </a:solidFill>
              <a:latin typeface="楷体_GB2312" pitchFamily="49" charset="-122"/>
              <a:ea typeface="楷体_GB2312" pitchFamily="49" charset="-122"/>
            </a:endParaRPr>
          </a:p>
          <a:p>
            <a:pPr>
              <a:buBlip>
                <a:blip r:embed="rId3"/>
              </a:buBlip>
            </a:pPr>
            <a:endParaRPr lang="en-US" altLang="zh-CN" sz="2800" b="1" dirty="0" smtClean="0">
              <a:solidFill>
                <a:srgbClr val="000000"/>
              </a:solidFill>
              <a:latin typeface="楷体_GB2312" pitchFamily="49" charset="-122"/>
              <a:ea typeface="楷体_GB2312" pitchFamily="49" charset="-122"/>
            </a:endParaRPr>
          </a:p>
          <a:p>
            <a:pPr>
              <a:buBlip>
                <a:blip r:embed="rId3"/>
              </a:buBlip>
            </a:pPr>
            <a:r>
              <a:rPr lang="zh-CN" altLang="en-US" sz="2800" b="1" dirty="0" smtClean="0">
                <a:solidFill>
                  <a:srgbClr val="000000"/>
                </a:solidFill>
                <a:latin typeface="楷体_GB2312" pitchFamily="49" charset="-122"/>
                <a:ea typeface="楷体_GB2312" pitchFamily="49" charset="-122"/>
              </a:rPr>
              <a:t>线路规程可以两种方式实现：</a:t>
            </a:r>
            <a:endParaRPr lang="en-US" altLang="zh-CN" sz="2800" b="1" dirty="0" smtClean="0">
              <a:solidFill>
                <a:srgbClr val="000000"/>
              </a:solidFill>
              <a:latin typeface="楷体_GB2312" pitchFamily="49" charset="-122"/>
              <a:ea typeface="楷体_GB2312" pitchFamily="49" charset="-122"/>
            </a:endParaRPr>
          </a:p>
          <a:p>
            <a:pPr>
              <a:buBlip>
                <a:blip r:embed="rId3"/>
              </a:buBlip>
            </a:pPr>
            <a:endParaRPr lang="zh-CN" altLang="en-US" sz="2800" b="1" dirty="0" smtClean="0">
              <a:solidFill>
                <a:srgbClr val="000000"/>
              </a:solidFill>
              <a:latin typeface="楷体_GB2312" pitchFamily="49" charset="-122"/>
              <a:ea typeface="楷体_GB2312" pitchFamily="49" charset="-122"/>
            </a:endParaRPr>
          </a:p>
          <a:p>
            <a:pPr marL="800100" lvl="1" indent="-342900">
              <a:buClr>
                <a:srgbClr val="C00000"/>
              </a:buClr>
              <a:buFont typeface="+mj-ea"/>
              <a:buAutoNum type="circleNumDbPlain"/>
            </a:pPr>
            <a:r>
              <a:rPr lang="zh-CN" altLang="en-US" sz="2400" b="1" dirty="0" smtClean="0">
                <a:solidFill>
                  <a:srgbClr val="000000"/>
                </a:solidFill>
              </a:rPr>
              <a:t>询问</a:t>
            </a:r>
            <a:r>
              <a:rPr lang="en-US" altLang="zh-CN" sz="2400" b="1" dirty="0" smtClean="0">
                <a:solidFill>
                  <a:srgbClr val="000000"/>
                </a:solidFill>
              </a:rPr>
              <a:t>/</a:t>
            </a:r>
            <a:r>
              <a:rPr lang="zh-CN" altLang="en-US" sz="2400" b="1" dirty="0" smtClean="0">
                <a:solidFill>
                  <a:srgbClr val="000000"/>
                </a:solidFill>
              </a:rPr>
              <a:t>应答（</a:t>
            </a:r>
            <a:r>
              <a:rPr lang="en-US" altLang="zh-CN" sz="2400" b="1" dirty="0" smtClean="0">
                <a:solidFill>
                  <a:srgbClr val="000000"/>
                </a:solidFill>
              </a:rPr>
              <a:t>ENQ/ACK</a:t>
            </a:r>
            <a:r>
              <a:rPr lang="zh-CN" altLang="en-US" sz="2400" b="1" dirty="0" smtClean="0">
                <a:solidFill>
                  <a:srgbClr val="000000"/>
                </a:solidFill>
              </a:rPr>
              <a:t>）</a:t>
            </a:r>
          </a:p>
          <a:p>
            <a:pPr marL="800100" lvl="1" indent="-342900">
              <a:buClr>
                <a:srgbClr val="C00000"/>
              </a:buClr>
              <a:buFont typeface="+mj-ea"/>
              <a:buAutoNum type="circleNumDbPlain"/>
            </a:pPr>
            <a:r>
              <a:rPr lang="zh-CN" altLang="en-US" sz="2400" b="1" dirty="0" smtClean="0">
                <a:solidFill>
                  <a:srgbClr val="000000"/>
                </a:solidFill>
              </a:rPr>
              <a:t>轮询</a:t>
            </a:r>
            <a:r>
              <a:rPr lang="en-US" altLang="zh-CN" sz="2400" b="1" dirty="0" smtClean="0">
                <a:solidFill>
                  <a:srgbClr val="000000"/>
                </a:solidFill>
              </a:rPr>
              <a:t>(Poll)/</a:t>
            </a:r>
            <a:r>
              <a:rPr lang="zh-CN" altLang="en-US" sz="2400" b="1" dirty="0" smtClean="0">
                <a:solidFill>
                  <a:srgbClr val="000000"/>
                </a:solidFill>
              </a:rPr>
              <a:t>选择</a:t>
            </a:r>
            <a:r>
              <a:rPr lang="en-US" altLang="zh-CN" sz="2400" b="1" dirty="0" smtClean="0">
                <a:solidFill>
                  <a:srgbClr val="000000"/>
                </a:solidFill>
              </a:rPr>
              <a:t>(Select)</a:t>
            </a:r>
            <a:r>
              <a:rPr lang="zh-CN" altLang="en-US" sz="2400" b="1" dirty="0" smtClean="0">
                <a:solidFill>
                  <a:srgbClr val="000000"/>
                </a:solidFill>
              </a:rPr>
              <a:t>方式</a:t>
            </a:r>
            <a:endParaRPr lang="en-US" altLang="zh-CN" sz="2400" b="1" dirty="0" smtClean="0">
              <a:solidFill>
                <a:srgbClr val="000000"/>
              </a:solidFill>
              <a:latin typeface="楷体_GB2312" pitchFamily="49" charset="-122"/>
              <a:ea typeface="楷体_GB2312" pitchFamily="49" charset="-122"/>
            </a:endParaRPr>
          </a:p>
          <a:p>
            <a:pPr>
              <a:buBlip>
                <a:blip r:embed="rId3"/>
              </a:buBlip>
            </a:pPr>
            <a:endParaRPr lang="en-US" altLang="zh-CN" b="1" dirty="0" smtClean="0">
              <a:solidFill>
                <a:srgbClr val="000000"/>
              </a:solidFill>
              <a:latin typeface="楷体_GB2312" pitchFamily="49" charset="-122"/>
              <a:ea typeface="楷体_GB2312" pitchFamily="49" charset="-122"/>
            </a:endParaRPr>
          </a:p>
          <a:p>
            <a:pPr>
              <a:buBlip>
                <a:blip r:embed="rId3"/>
              </a:buBlip>
            </a:pPr>
            <a:endParaRPr lang="en-US" altLang="zh-CN" b="1" dirty="0" smtClean="0">
              <a:solidFill>
                <a:srgbClr val="000000"/>
              </a:solidFill>
              <a:latin typeface="楷体_GB2312" pitchFamily="49" charset="-122"/>
              <a:ea typeface="楷体_GB2312" pitchFamily="49" charset="-122"/>
            </a:endParaRPr>
          </a:p>
          <a:p>
            <a:pPr>
              <a:buBlip>
                <a:blip r:embed="rId3"/>
              </a:buBlip>
            </a:pPr>
            <a:endParaRPr lang="en-US" altLang="zh-CN" b="1" dirty="0" smtClean="0">
              <a:solidFill>
                <a:srgbClr val="000000"/>
              </a:solidFill>
              <a:latin typeface="楷体_GB2312" pitchFamily="49" charset="-122"/>
              <a:ea typeface="楷体_GB2312" pitchFamily="49" charset="-122"/>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Rot="1" noChangeArrowheads="1"/>
          </p:cNvSpPr>
          <p:nvPr>
            <p:ph type="body" idx="1"/>
          </p:nvPr>
        </p:nvSpPr>
        <p:spPr>
          <a:xfrm>
            <a:off x="323528" y="1628800"/>
            <a:ext cx="8351838" cy="4772025"/>
          </a:xfrm>
        </p:spPr>
        <p:txBody>
          <a:bodyPr/>
          <a:lstStyle/>
          <a:p>
            <a:pPr eaLnBrk="1" hangingPunct="1">
              <a:buClr>
                <a:srgbClr val="C00000"/>
              </a:buClr>
              <a:buFont typeface="Wingdings" pitchFamily="2" charset="2"/>
              <a:buChar char="n"/>
            </a:pPr>
            <a:r>
              <a:rPr lang="zh-CN" altLang="en-US" sz="2800" b="1" dirty="0" smtClean="0">
                <a:solidFill>
                  <a:srgbClr val="000000"/>
                </a:solidFill>
                <a:latin typeface="宋体" pitchFamily="2" charset="-122"/>
              </a:rPr>
              <a:t>当不能在一个</a:t>
            </a:r>
            <a:r>
              <a:rPr lang="en-US" altLang="zh-CN" sz="2800" b="1" dirty="0" smtClean="0">
                <a:solidFill>
                  <a:srgbClr val="000000"/>
                </a:solidFill>
                <a:latin typeface="宋体" pitchFamily="2" charset="-122"/>
              </a:rPr>
              <a:t>I-</a:t>
            </a:r>
            <a:r>
              <a:rPr lang="zh-CN" altLang="en-US" sz="2800" b="1" dirty="0" smtClean="0">
                <a:solidFill>
                  <a:srgbClr val="000000"/>
                </a:solidFill>
                <a:latin typeface="宋体" pitchFamily="2" charset="-122"/>
              </a:rPr>
              <a:t>帧上捎带确认信息时</a:t>
            </a:r>
            <a:r>
              <a:rPr lang="en-US" altLang="zh-CN" sz="2800" b="1" dirty="0" smtClean="0">
                <a:solidFill>
                  <a:srgbClr val="000000"/>
                </a:solidFill>
                <a:latin typeface="宋体" pitchFamily="2" charset="-122"/>
              </a:rPr>
              <a:t>,</a:t>
            </a:r>
            <a:r>
              <a:rPr lang="zh-CN" altLang="en-US" sz="2800" b="1" dirty="0" smtClean="0">
                <a:solidFill>
                  <a:srgbClr val="000000"/>
                </a:solidFill>
                <a:latin typeface="宋体" pitchFamily="2" charset="-122"/>
              </a:rPr>
              <a:t>例如它没有数据信息可发时</a:t>
            </a:r>
            <a:r>
              <a:rPr lang="en-US" altLang="zh-CN" sz="2800" b="1" dirty="0" smtClean="0">
                <a:solidFill>
                  <a:srgbClr val="000000"/>
                </a:solidFill>
                <a:latin typeface="宋体" pitchFamily="2" charset="-122"/>
              </a:rPr>
              <a:t>,</a:t>
            </a:r>
            <a:r>
              <a:rPr lang="zh-CN" altLang="en-US" sz="2800" b="1" dirty="0" smtClean="0">
                <a:solidFill>
                  <a:srgbClr val="000000"/>
                </a:solidFill>
                <a:latin typeface="宋体" pitchFamily="2" charset="-122"/>
              </a:rPr>
              <a:t>就要用</a:t>
            </a:r>
            <a:r>
              <a:rPr lang="en-US" altLang="zh-CN" sz="2800" b="1" dirty="0" smtClean="0">
                <a:solidFill>
                  <a:srgbClr val="000000"/>
                </a:solidFill>
                <a:latin typeface="宋体" pitchFamily="2" charset="-122"/>
              </a:rPr>
              <a:t>S-</a:t>
            </a:r>
            <a:r>
              <a:rPr lang="zh-CN" altLang="en-US" sz="2800" b="1" dirty="0" smtClean="0">
                <a:solidFill>
                  <a:srgbClr val="000000"/>
                </a:solidFill>
                <a:latin typeface="宋体" pitchFamily="2" charset="-122"/>
              </a:rPr>
              <a:t>帧来对收到的数据帧进行应答。</a:t>
            </a:r>
            <a:endParaRPr lang="en-US" altLang="zh-CN" sz="2800" b="1" dirty="0" smtClean="0">
              <a:solidFill>
                <a:srgbClr val="000000"/>
              </a:solidFill>
              <a:latin typeface="宋体" pitchFamily="2" charset="-122"/>
            </a:endParaRPr>
          </a:p>
          <a:p>
            <a:pPr eaLnBrk="1" hangingPunct="1">
              <a:buClr>
                <a:srgbClr val="C00000"/>
              </a:buClr>
              <a:buFont typeface="Wingdings" pitchFamily="2" charset="2"/>
              <a:buChar char="n"/>
            </a:pPr>
            <a:r>
              <a:rPr lang="en-US" altLang="zh-CN" sz="2800" b="1" dirty="0" smtClean="0">
                <a:solidFill>
                  <a:srgbClr val="000000"/>
                </a:solidFill>
                <a:latin typeface="宋体" pitchFamily="2" charset="-122"/>
              </a:rPr>
              <a:t>N(R)</a:t>
            </a:r>
            <a:r>
              <a:rPr lang="zh-CN" altLang="en-US" sz="2800" b="1" dirty="0" smtClean="0">
                <a:solidFill>
                  <a:srgbClr val="000000"/>
                </a:solidFill>
                <a:latin typeface="宋体" pitchFamily="2" charset="-122"/>
              </a:rPr>
              <a:t>就是期望收到的帧的编号</a:t>
            </a:r>
            <a:r>
              <a:rPr lang="en-US" altLang="zh-CN" sz="2800" b="1" dirty="0" smtClean="0">
                <a:solidFill>
                  <a:srgbClr val="000000"/>
                </a:solidFill>
                <a:latin typeface="宋体" pitchFamily="2" charset="-122"/>
              </a:rPr>
              <a:t>,</a:t>
            </a:r>
            <a:r>
              <a:rPr lang="zh-CN" altLang="en-US" sz="2800" b="1" dirty="0" smtClean="0">
                <a:solidFill>
                  <a:srgbClr val="000000"/>
                </a:solidFill>
                <a:latin typeface="宋体" pitchFamily="2" charset="-122"/>
              </a:rPr>
              <a:t>它是一个应答域。</a:t>
            </a:r>
            <a:endParaRPr lang="en-US" altLang="zh-CN" sz="2800" b="1" dirty="0" smtClean="0">
              <a:solidFill>
                <a:srgbClr val="000000"/>
              </a:solidFill>
              <a:latin typeface="宋体" pitchFamily="2" charset="-122"/>
            </a:endParaRPr>
          </a:p>
          <a:p>
            <a:pPr eaLnBrk="1" hangingPunct="1">
              <a:buClr>
                <a:srgbClr val="C00000"/>
              </a:buClr>
              <a:buFont typeface="Wingdings" pitchFamily="2" charset="2"/>
              <a:buChar char="n"/>
            </a:pPr>
            <a:r>
              <a:rPr lang="zh-CN" altLang="en-US" sz="2800" b="1" dirty="0" smtClean="0">
                <a:solidFill>
                  <a:srgbClr val="000000"/>
                </a:solidFill>
                <a:latin typeface="宋体" pitchFamily="2" charset="-122"/>
              </a:rPr>
              <a:t>同</a:t>
            </a:r>
            <a:r>
              <a:rPr lang="en-US" altLang="zh-CN" sz="2800" b="1" dirty="0" smtClean="0">
                <a:solidFill>
                  <a:srgbClr val="000000"/>
                </a:solidFill>
                <a:latin typeface="宋体" pitchFamily="2" charset="-122"/>
              </a:rPr>
              <a:t>I-</a:t>
            </a:r>
            <a:r>
              <a:rPr lang="zh-CN" altLang="en-US" sz="2800" b="1" dirty="0" smtClean="0">
                <a:solidFill>
                  <a:srgbClr val="000000"/>
                </a:solidFill>
                <a:latin typeface="宋体" pitchFamily="2" charset="-122"/>
              </a:rPr>
              <a:t>帧中的</a:t>
            </a:r>
            <a:r>
              <a:rPr lang="en-US" altLang="zh-CN" sz="2800" b="1" dirty="0" smtClean="0">
                <a:solidFill>
                  <a:srgbClr val="000000"/>
                </a:solidFill>
                <a:latin typeface="宋体" pitchFamily="2" charset="-122"/>
              </a:rPr>
              <a:t>N(R)</a:t>
            </a:r>
            <a:r>
              <a:rPr lang="zh-CN" altLang="en-US" sz="2800" b="1" dirty="0" smtClean="0">
                <a:solidFill>
                  <a:srgbClr val="000000"/>
                </a:solidFill>
                <a:latin typeface="宋体" pitchFamily="2" charset="-122"/>
              </a:rPr>
              <a:t>一样</a:t>
            </a:r>
            <a:r>
              <a:rPr lang="en-US" altLang="zh-CN" sz="2800" b="1" dirty="0" smtClean="0">
                <a:solidFill>
                  <a:srgbClr val="000000"/>
                </a:solidFill>
                <a:latin typeface="宋体" pitchFamily="2" charset="-122"/>
              </a:rPr>
              <a:t>,</a:t>
            </a:r>
            <a:r>
              <a:rPr lang="zh-CN" altLang="en-US" sz="2800" b="1" dirty="0" smtClean="0">
                <a:solidFill>
                  <a:srgbClr val="000000"/>
                </a:solidFill>
                <a:latin typeface="宋体" pitchFamily="2" charset="-122"/>
              </a:rPr>
              <a:t>如果最近一帧是正确的</a:t>
            </a:r>
            <a:r>
              <a:rPr lang="en-US" altLang="zh-CN" sz="2800" b="1" dirty="0" smtClean="0">
                <a:solidFill>
                  <a:srgbClr val="000000"/>
                </a:solidFill>
                <a:latin typeface="宋体" pitchFamily="2" charset="-122"/>
              </a:rPr>
              <a:t>,N(R)</a:t>
            </a:r>
            <a:r>
              <a:rPr lang="zh-CN" altLang="en-US" sz="2800" b="1" dirty="0" smtClean="0">
                <a:solidFill>
                  <a:srgbClr val="000000"/>
                </a:solidFill>
                <a:latin typeface="宋体" pitchFamily="2" charset="-122"/>
              </a:rPr>
              <a:t>域将是序列中下一帧的序号；如果最近一帧是错误的</a:t>
            </a:r>
            <a:r>
              <a:rPr lang="en-US" altLang="zh-CN" sz="2800" b="1" dirty="0" smtClean="0">
                <a:solidFill>
                  <a:srgbClr val="000000"/>
                </a:solidFill>
                <a:latin typeface="宋体" pitchFamily="2" charset="-122"/>
              </a:rPr>
              <a:t>,N(R)</a:t>
            </a:r>
            <a:r>
              <a:rPr lang="zh-CN" altLang="en-US" sz="2800" b="1" dirty="0" smtClean="0">
                <a:solidFill>
                  <a:srgbClr val="000000"/>
                </a:solidFill>
                <a:latin typeface="宋体" pitchFamily="2" charset="-122"/>
              </a:rPr>
              <a:t>域是这个损坏帧的序号。</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lstStyle/>
          <a:p>
            <a:pPr eaLnBrk="1" hangingPunct="1"/>
            <a:r>
              <a:rPr lang="en-US" altLang="zh-CN" sz="3200" b="1" dirty="0" smtClean="0">
                <a:solidFill>
                  <a:srgbClr val="C00000"/>
                </a:solidFill>
              </a:rPr>
              <a:t>4.3.2</a:t>
            </a:r>
            <a:r>
              <a:rPr lang="en-US" altLang="zh-CN" sz="3200" b="1" dirty="0" smtClean="0">
                <a:solidFill>
                  <a:srgbClr val="C00000"/>
                </a:solidFill>
                <a:latin typeface="黑体" pitchFamily="2" charset="-122"/>
                <a:ea typeface="黑体" pitchFamily="2" charset="-122"/>
              </a:rPr>
              <a:t> HDLC</a:t>
            </a:r>
            <a:r>
              <a:rPr lang="zh-CN" altLang="en-US" sz="3200" b="1" dirty="0" smtClean="0">
                <a:solidFill>
                  <a:srgbClr val="C00000"/>
                </a:solidFill>
                <a:latin typeface="黑体" pitchFamily="2" charset="-122"/>
                <a:ea typeface="黑体" pitchFamily="2" charset="-122"/>
              </a:rPr>
              <a:t>帧格式</a:t>
            </a:r>
          </a:p>
        </p:txBody>
      </p:sp>
    </p:spTree>
  </p:cSld>
  <p:clrMapOvr>
    <a:masterClrMapping/>
  </p:clrMapOvr>
  <p:transition>
    <p:pull dir="d"/>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Rot="1" noChangeArrowheads="1"/>
          </p:cNvSpPr>
          <p:nvPr>
            <p:ph type="body" idx="1"/>
          </p:nvPr>
        </p:nvSpPr>
        <p:spPr>
          <a:xfrm>
            <a:off x="457200" y="1412777"/>
            <a:ext cx="8229600" cy="576064"/>
          </a:xfrm>
        </p:spPr>
        <p:txBody>
          <a:bodyPr/>
          <a:lstStyle/>
          <a:p>
            <a:pPr eaLnBrk="1" hangingPunct="1"/>
            <a:r>
              <a:rPr lang="en-US" altLang="zh-CN" sz="2800" b="1" dirty="0" smtClean="0">
                <a:solidFill>
                  <a:srgbClr val="C00000"/>
                </a:solidFill>
                <a:latin typeface="宋体" pitchFamily="2" charset="-122"/>
              </a:rPr>
              <a:t>U-</a:t>
            </a:r>
            <a:r>
              <a:rPr lang="zh-CN" altLang="en-US" sz="2800" b="1" dirty="0" smtClean="0">
                <a:solidFill>
                  <a:srgbClr val="C00000"/>
                </a:solidFill>
                <a:latin typeface="宋体" pitchFamily="2" charset="-122"/>
              </a:rPr>
              <a:t>帧的控制字段</a:t>
            </a:r>
          </a:p>
          <a:p>
            <a:pPr eaLnBrk="1" hangingPunct="1"/>
            <a:endParaRPr lang="en-US" altLang="zh-CN" b="1" dirty="0" smtClean="0">
              <a:latin typeface="宋体" pitchFamily="2" charset="-122"/>
            </a:endParaRPr>
          </a:p>
        </p:txBody>
      </p:sp>
      <p:grpSp>
        <p:nvGrpSpPr>
          <p:cNvPr id="2" name="Group 4"/>
          <p:cNvGrpSpPr>
            <a:grpSpLocks noChangeAspect="1"/>
          </p:cNvGrpSpPr>
          <p:nvPr/>
        </p:nvGrpSpPr>
        <p:grpSpPr bwMode="auto">
          <a:xfrm>
            <a:off x="672924" y="2182108"/>
            <a:ext cx="7775575" cy="1770062"/>
            <a:chOff x="384" y="3312"/>
            <a:chExt cx="3744" cy="852"/>
          </a:xfrm>
        </p:grpSpPr>
        <p:sp>
          <p:nvSpPr>
            <p:cNvPr id="23556" name="AutoShape 5"/>
            <p:cNvSpPr>
              <a:spLocks noChangeAspect="1" noChangeArrowheads="1" noTextEdit="1"/>
            </p:cNvSpPr>
            <p:nvPr/>
          </p:nvSpPr>
          <p:spPr bwMode="auto">
            <a:xfrm>
              <a:off x="384" y="3312"/>
              <a:ext cx="3744" cy="852"/>
            </a:xfrm>
            <a:prstGeom prst="rect">
              <a:avLst/>
            </a:prstGeom>
            <a:noFill/>
            <a:ln w="9525">
              <a:noFill/>
              <a:miter lim="800000"/>
              <a:headEnd/>
              <a:tailEnd/>
            </a:ln>
          </p:spPr>
          <p:txBody>
            <a:bodyPr/>
            <a:lstStyle/>
            <a:p>
              <a:endParaRPr lang="zh-CN" altLang="en-US"/>
            </a:p>
          </p:txBody>
        </p:sp>
        <p:sp>
          <p:nvSpPr>
            <p:cNvPr id="23557" name="Rectangle 6"/>
            <p:cNvSpPr>
              <a:spLocks noChangeArrowheads="1"/>
            </p:cNvSpPr>
            <p:nvPr/>
          </p:nvSpPr>
          <p:spPr bwMode="auto">
            <a:xfrm>
              <a:off x="3630" y="3326"/>
              <a:ext cx="462" cy="314"/>
            </a:xfrm>
            <a:prstGeom prst="rect">
              <a:avLst/>
            </a:prstGeom>
            <a:noFill/>
            <a:ln w="9525">
              <a:noFill/>
              <a:miter lim="800000"/>
              <a:headEnd/>
              <a:tailEnd/>
            </a:ln>
          </p:spPr>
          <p:txBody>
            <a:bodyPr/>
            <a:lstStyle/>
            <a:p>
              <a:endParaRPr lang="zh-CN" altLang="en-US"/>
            </a:p>
          </p:txBody>
        </p:sp>
        <p:sp>
          <p:nvSpPr>
            <p:cNvPr id="23558" name="Rectangle 7"/>
            <p:cNvSpPr>
              <a:spLocks noChangeArrowheads="1"/>
            </p:cNvSpPr>
            <p:nvPr/>
          </p:nvSpPr>
          <p:spPr bwMode="auto">
            <a:xfrm>
              <a:off x="3168" y="3326"/>
              <a:ext cx="462" cy="314"/>
            </a:xfrm>
            <a:prstGeom prst="rect">
              <a:avLst/>
            </a:prstGeom>
            <a:noFill/>
            <a:ln w="9525">
              <a:noFill/>
              <a:miter lim="800000"/>
              <a:headEnd/>
              <a:tailEnd/>
            </a:ln>
          </p:spPr>
          <p:txBody>
            <a:bodyPr/>
            <a:lstStyle/>
            <a:p>
              <a:endParaRPr lang="zh-CN" altLang="en-US"/>
            </a:p>
          </p:txBody>
        </p:sp>
        <p:sp>
          <p:nvSpPr>
            <p:cNvPr id="23559" name="Rectangle 8"/>
            <p:cNvSpPr>
              <a:spLocks noChangeArrowheads="1"/>
            </p:cNvSpPr>
            <p:nvPr/>
          </p:nvSpPr>
          <p:spPr bwMode="auto">
            <a:xfrm>
              <a:off x="2707" y="3326"/>
              <a:ext cx="461" cy="314"/>
            </a:xfrm>
            <a:prstGeom prst="rect">
              <a:avLst/>
            </a:prstGeom>
            <a:noFill/>
            <a:ln w="9525">
              <a:noFill/>
              <a:miter lim="800000"/>
              <a:headEnd/>
              <a:tailEnd/>
            </a:ln>
          </p:spPr>
          <p:txBody>
            <a:bodyPr/>
            <a:lstStyle/>
            <a:p>
              <a:endParaRPr lang="zh-CN" altLang="en-US"/>
            </a:p>
          </p:txBody>
        </p:sp>
        <p:sp>
          <p:nvSpPr>
            <p:cNvPr id="23560" name="Rectangle 9"/>
            <p:cNvSpPr>
              <a:spLocks noChangeArrowheads="1"/>
            </p:cNvSpPr>
            <p:nvPr/>
          </p:nvSpPr>
          <p:spPr bwMode="auto">
            <a:xfrm>
              <a:off x="2245" y="3326"/>
              <a:ext cx="462" cy="314"/>
            </a:xfrm>
            <a:prstGeom prst="rect">
              <a:avLst/>
            </a:prstGeom>
            <a:noFill/>
            <a:ln w="9525">
              <a:noFill/>
              <a:miter lim="800000"/>
              <a:headEnd/>
              <a:tailEnd/>
            </a:ln>
          </p:spPr>
          <p:txBody>
            <a:bodyPr/>
            <a:lstStyle/>
            <a:p>
              <a:endParaRPr lang="zh-CN" altLang="en-US"/>
            </a:p>
          </p:txBody>
        </p:sp>
        <p:sp>
          <p:nvSpPr>
            <p:cNvPr id="23561" name="Rectangle 10"/>
            <p:cNvSpPr>
              <a:spLocks noChangeArrowheads="1"/>
            </p:cNvSpPr>
            <p:nvPr/>
          </p:nvSpPr>
          <p:spPr bwMode="auto">
            <a:xfrm>
              <a:off x="2300" y="3367"/>
              <a:ext cx="230" cy="198"/>
            </a:xfrm>
            <a:prstGeom prst="rect">
              <a:avLst/>
            </a:prstGeom>
            <a:noFill/>
            <a:ln w="9525">
              <a:noFill/>
              <a:miter lim="800000"/>
              <a:headEnd/>
              <a:tailEnd/>
            </a:ln>
          </p:spPr>
          <p:txBody>
            <a:bodyPr wrap="none" lIns="0" tIns="0" rIns="0" bIns="0">
              <a:spAutoFit/>
            </a:bodyPr>
            <a:lstStyle/>
            <a:p>
              <a:r>
                <a:rPr lang="en-US" altLang="zh-CN" sz="2700">
                  <a:solidFill>
                    <a:srgbClr val="000000"/>
                  </a:solidFill>
                  <a:latin typeface="Times New Roman" pitchFamily="18" charset="0"/>
                </a:rPr>
                <a:t>P/F</a:t>
              </a:r>
              <a:endParaRPr lang="en-US" altLang="zh-CN">
                <a:latin typeface="Tahoma" pitchFamily="34" charset="0"/>
              </a:endParaRPr>
            </a:p>
          </p:txBody>
        </p:sp>
        <p:sp>
          <p:nvSpPr>
            <p:cNvPr id="23562" name="Rectangle 11"/>
            <p:cNvSpPr>
              <a:spLocks noChangeArrowheads="1"/>
            </p:cNvSpPr>
            <p:nvPr/>
          </p:nvSpPr>
          <p:spPr bwMode="auto">
            <a:xfrm>
              <a:off x="1783" y="3326"/>
              <a:ext cx="462" cy="314"/>
            </a:xfrm>
            <a:prstGeom prst="rect">
              <a:avLst/>
            </a:prstGeom>
            <a:noFill/>
            <a:ln w="9525">
              <a:noFill/>
              <a:miter lim="800000"/>
              <a:headEnd/>
              <a:tailEnd/>
            </a:ln>
          </p:spPr>
          <p:txBody>
            <a:bodyPr/>
            <a:lstStyle/>
            <a:p>
              <a:endParaRPr lang="zh-CN" altLang="en-US"/>
            </a:p>
          </p:txBody>
        </p:sp>
        <p:sp>
          <p:nvSpPr>
            <p:cNvPr id="23563" name="Rectangle 12"/>
            <p:cNvSpPr>
              <a:spLocks noChangeArrowheads="1"/>
            </p:cNvSpPr>
            <p:nvPr/>
          </p:nvSpPr>
          <p:spPr bwMode="auto">
            <a:xfrm>
              <a:off x="1321" y="3326"/>
              <a:ext cx="462" cy="314"/>
            </a:xfrm>
            <a:prstGeom prst="rect">
              <a:avLst/>
            </a:prstGeom>
            <a:noFill/>
            <a:ln w="9525">
              <a:noFill/>
              <a:miter lim="800000"/>
              <a:headEnd/>
              <a:tailEnd/>
            </a:ln>
          </p:spPr>
          <p:txBody>
            <a:bodyPr/>
            <a:lstStyle/>
            <a:p>
              <a:endParaRPr lang="zh-CN" altLang="en-US"/>
            </a:p>
          </p:txBody>
        </p:sp>
        <p:sp>
          <p:nvSpPr>
            <p:cNvPr id="23564" name="Rectangle 13"/>
            <p:cNvSpPr>
              <a:spLocks noChangeArrowheads="1"/>
            </p:cNvSpPr>
            <p:nvPr/>
          </p:nvSpPr>
          <p:spPr bwMode="auto">
            <a:xfrm>
              <a:off x="860" y="3326"/>
              <a:ext cx="461" cy="314"/>
            </a:xfrm>
            <a:prstGeom prst="rect">
              <a:avLst/>
            </a:prstGeom>
            <a:noFill/>
            <a:ln w="9525">
              <a:noFill/>
              <a:miter lim="800000"/>
              <a:headEnd/>
              <a:tailEnd/>
            </a:ln>
          </p:spPr>
          <p:txBody>
            <a:bodyPr/>
            <a:lstStyle/>
            <a:p>
              <a:endParaRPr lang="zh-CN" altLang="en-US"/>
            </a:p>
          </p:txBody>
        </p:sp>
        <p:sp>
          <p:nvSpPr>
            <p:cNvPr id="23565" name="Rectangle 14"/>
            <p:cNvSpPr>
              <a:spLocks noChangeArrowheads="1"/>
            </p:cNvSpPr>
            <p:nvPr/>
          </p:nvSpPr>
          <p:spPr bwMode="auto">
            <a:xfrm>
              <a:off x="1035" y="3367"/>
              <a:ext cx="83" cy="198"/>
            </a:xfrm>
            <a:prstGeom prst="rect">
              <a:avLst/>
            </a:prstGeom>
            <a:noFill/>
            <a:ln w="9525">
              <a:noFill/>
              <a:miter lim="800000"/>
              <a:headEnd/>
              <a:tailEnd/>
            </a:ln>
          </p:spPr>
          <p:txBody>
            <a:bodyPr wrap="none" lIns="0" tIns="0" rIns="0" bIns="0">
              <a:spAutoFit/>
            </a:bodyPr>
            <a:lstStyle/>
            <a:p>
              <a:r>
                <a:rPr lang="en-US" altLang="zh-CN" sz="2700">
                  <a:solidFill>
                    <a:srgbClr val="000000"/>
                  </a:solidFill>
                  <a:latin typeface="Times New Roman" pitchFamily="18" charset="0"/>
                </a:rPr>
                <a:t>1</a:t>
              </a:r>
              <a:endParaRPr lang="en-US" altLang="zh-CN">
                <a:latin typeface="Tahoma" pitchFamily="34" charset="0"/>
              </a:endParaRPr>
            </a:p>
          </p:txBody>
        </p:sp>
        <p:sp>
          <p:nvSpPr>
            <p:cNvPr id="23566" name="Rectangle 15"/>
            <p:cNvSpPr>
              <a:spLocks noChangeArrowheads="1"/>
            </p:cNvSpPr>
            <p:nvPr/>
          </p:nvSpPr>
          <p:spPr bwMode="auto">
            <a:xfrm>
              <a:off x="398" y="3326"/>
              <a:ext cx="462" cy="314"/>
            </a:xfrm>
            <a:prstGeom prst="rect">
              <a:avLst/>
            </a:prstGeom>
            <a:noFill/>
            <a:ln w="9525">
              <a:noFill/>
              <a:miter lim="800000"/>
              <a:headEnd/>
              <a:tailEnd/>
            </a:ln>
          </p:spPr>
          <p:txBody>
            <a:bodyPr/>
            <a:lstStyle/>
            <a:p>
              <a:endParaRPr lang="zh-CN" altLang="en-US"/>
            </a:p>
          </p:txBody>
        </p:sp>
        <p:sp>
          <p:nvSpPr>
            <p:cNvPr id="23567" name="Rectangle 16"/>
            <p:cNvSpPr>
              <a:spLocks noChangeArrowheads="1"/>
            </p:cNvSpPr>
            <p:nvPr/>
          </p:nvSpPr>
          <p:spPr bwMode="auto">
            <a:xfrm>
              <a:off x="573" y="3367"/>
              <a:ext cx="82" cy="198"/>
            </a:xfrm>
            <a:prstGeom prst="rect">
              <a:avLst/>
            </a:prstGeom>
            <a:noFill/>
            <a:ln w="9525">
              <a:noFill/>
              <a:miter lim="800000"/>
              <a:headEnd/>
              <a:tailEnd/>
            </a:ln>
          </p:spPr>
          <p:txBody>
            <a:bodyPr wrap="none" lIns="0" tIns="0" rIns="0" bIns="0">
              <a:spAutoFit/>
            </a:bodyPr>
            <a:lstStyle/>
            <a:p>
              <a:r>
                <a:rPr lang="en-US" altLang="zh-CN" sz="2700">
                  <a:solidFill>
                    <a:srgbClr val="000000"/>
                  </a:solidFill>
                  <a:latin typeface="Times New Roman" pitchFamily="18" charset="0"/>
                </a:rPr>
                <a:t>1</a:t>
              </a:r>
              <a:endParaRPr lang="en-US" altLang="zh-CN">
                <a:latin typeface="Tahoma" pitchFamily="34" charset="0"/>
              </a:endParaRPr>
            </a:p>
          </p:txBody>
        </p:sp>
        <p:sp>
          <p:nvSpPr>
            <p:cNvPr id="23568" name="Line 17"/>
            <p:cNvSpPr>
              <a:spLocks noChangeShapeType="1"/>
            </p:cNvSpPr>
            <p:nvPr/>
          </p:nvSpPr>
          <p:spPr bwMode="auto">
            <a:xfrm>
              <a:off x="398" y="3326"/>
              <a:ext cx="3694" cy="1"/>
            </a:xfrm>
            <a:prstGeom prst="line">
              <a:avLst/>
            </a:prstGeom>
            <a:noFill/>
            <a:ln w="30163">
              <a:solidFill>
                <a:srgbClr val="000000"/>
              </a:solidFill>
              <a:round/>
              <a:headEnd/>
              <a:tailEnd/>
            </a:ln>
          </p:spPr>
          <p:txBody>
            <a:bodyPr/>
            <a:lstStyle/>
            <a:p>
              <a:endParaRPr lang="zh-CN" altLang="en-US"/>
            </a:p>
          </p:txBody>
        </p:sp>
        <p:sp>
          <p:nvSpPr>
            <p:cNvPr id="23569" name="Line 18"/>
            <p:cNvSpPr>
              <a:spLocks noChangeShapeType="1"/>
            </p:cNvSpPr>
            <p:nvPr/>
          </p:nvSpPr>
          <p:spPr bwMode="auto">
            <a:xfrm>
              <a:off x="398" y="3640"/>
              <a:ext cx="3694" cy="1"/>
            </a:xfrm>
            <a:prstGeom prst="line">
              <a:avLst/>
            </a:prstGeom>
            <a:noFill/>
            <a:ln w="30163">
              <a:solidFill>
                <a:srgbClr val="000000"/>
              </a:solidFill>
              <a:round/>
              <a:headEnd/>
              <a:tailEnd/>
            </a:ln>
          </p:spPr>
          <p:txBody>
            <a:bodyPr/>
            <a:lstStyle/>
            <a:p>
              <a:endParaRPr lang="zh-CN" altLang="en-US"/>
            </a:p>
          </p:txBody>
        </p:sp>
        <p:sp>
          <p:nvSpPr>
            <p:cNvPr id="23570" name="Line 19"/>
            <p:cNvSpPr>
              <a:spLocks noChangeShapeType="1"/>
            </p:cNvSpPr>
            <p:nvPr/>
          </p:nvSpPr>
          <p:spPr bwMode="auto">
            <a:xfrm>
              <a:off x="398" y="3326"/>
              <a:ext cx="1" cy="314"/>
            </a:xfrm>
            <a:prstGeom prst="line">
              <a:avLst/>
            </a:prstGeom>
            <a:noFill/>
            <a:ln w="30163">
              <a:solidFill>
                <a:srgbClr val="000000"/>
              </a:solidFill>
              <a:round/>
              <a:headEnd/>
              <a:tailEnd/>
            </a:ln>
          </p:spPr>
          <p:txBody>
            <a:bodyPr/>
            <a:lstStyle/>
            <a:p>
              <a:endParaRPr lang="zh-CN" altLang="en-US"/>
            </a:p>
          </p:txBody>
        </p:sp>
        <p:sp>
          <p:nvSpPr>
            <p:cNvPr id="23571" name="Line 20"/>
            <p:cNvSpPr>
              <a:spLocks noChangeShapeType="1"/>
            </p:cNvSpPr>
            <p:nvPr/>
          </p:nvSpPr>
          <p:spPr bwMode="auto">
            <a:xfrm>
              <a:off x="860" y="3326"/>
              <a:ext cx="1" cy="314"/>
            </a:xfrm>
            <a:prstGeom prst="line">
              <a:avLst/>
            </a:prstGeom>
            <a:noFill/>
            <a:ln w="15875">
              <a:solidFill>
                <a:srgbClr val="000000"/>
              </a:solidFill>
              <a:round/>
              <a:headEnd/>
              <a:tailEnd/>
            </a:ln>
          </p:spPr>
          <p:txBody>
            <a:bodyPr/>
            <a:lstStyle/>
            <a:p>
              <a:endParaRPr lang="zh-CN" altLang="en-US"/>
            </a:p>
          </p:txBody>
        </p:sp>
        <p:sp>
          <p:nvSpPr>
            <p:cNvPr id="23572" name="Line 21"/>
            <p:cNvSpPr>
              <a:spLocks noChangeShapeType="1"/>
            </p:cNvSpPr>
            <p:nvPr/>
          </p:nvSpPr>
          <p:spPr bwMode="auto">
            <a:xfrm>
              <a:off x="1321" y="3326"/>
              <a:ext cx="1" cy="314"/>
            </a:xfrm>
            <a:prstGeom prst="line">
              <a:avLst/>
            </a:prstGeom>
            <a:noFill/>
            <a:ln w="15875">
              <a:solidFill>
                <a:srgbClr val="000000"/>
              </a:solidFill>
              <a:round/>
              <a:headEnd/>
              <a:tailEnd/>
            </a:ln>
          </p:spPr>
          <p:txBody>
            <a:bodyPr/>
            <a:lstStyle/>
            <a:p>
              <a:endParaRPr lang="zh-CN" altLang="en-US"/>
            </a:p>
          </p:txBody>
        </p:sp>
        <p:sp>
          <p:nvSpPr>
            <p:cNvPr id="23573" name="Line 22"/>
            <p:cNvSpPr>
              <a:spLocks noChangeShapeType="1"/>
            </p:cNvSpPr>
            <p:nvPr/>
          </p:nvSpPr>
          <p:spPr bwMode="auto">
            <a:xfrm>
              <a:off x="1783" y="3326"/>
              <a:ext cx="1" cy="314"/>
            </a:xfrm>
            <a:prstGeom prst="line">
              <a:avLst/>
            </a:prstGeom>
            <a:noFill/>
            <a:ln w="15875">
              <a:solidFill>
                <a:srgbClr val="000000"/>
              </a:solidFill>
              <a:round/>
              <a:headEnd/>
              <a:tailEnd/>
            </a:ln>
          </p:spPr>
          <p:txBody>
            <a:bodyPr/>
            <a:lstStyle/>
            <a:p>
              <a:endParaRPr lang="zh-CN" altLang="en-US"/>
            </a:p>
          </p:txBody>
        </p:sp>
        <p:sp>
          <p:nvSpPr>
            <p:cNvPr id="23574" name="Line 23"/>
            <p:cNvSpPr>
              <a:spLocks noChangeShapeType="1"/>
            </p:cNvSpPr>
            <p:nvPr/>
          </p:nvSpPr>
          <p:spPr bwMode="auto">
            <a:xfrm>
              <a:off x="2245" y="3326"/>
              <a:ext cx="1" cy="314"/>
            </a:xfrm>
            <a:prstGeom prst="line">
              <a:avLst/>
            </a:prstGeom>
            <a:noFill/>
            <a:ln w="15875">
              <a:solidFill>
                <a:srgbClr val="000000"/>
              </a:solidFill>
              <a:round/>
              <a:headEnd/>
              <a:tailEnd/>
            </a:ln>
          </p:spPr>
          <p:txBody>
            <a:bodyPr/>
            <a:lstStyle/>
            <a:p>
              <a:endParaRPr lang="zh-CN" altLang="en-US"/>
            </a:p>
          </p:txBody>
        </p:sp>
        <p:sp>
          <p:nvSpPr>
            <p:cNvPr id="23575" name="Line 24"/>
            <p:cNvSpPr>
              <a:spLocks noChangeShapeType="1"/>
            </p:cNvSpPr>
            <p:nvPr/>
          </p:nvSpPr>
          <p:spPr bwMode="auto">
            <a:xfrm>
              <a:off x="2707" y="3326"/>
              <a:ext cx="1" cy="314"/>
            </a:xfrm>
            <a:prstGeom prst="line">
              <a:avLst/>
            </a:prstGeom>
            <a:noFill/>
            <a:ln w="15875">
              <a:solidFill>
                <a:srgbClr val="000000"/>
              </a:solidFill>
              <a:round/>
              <a:headEnd/>
              <a:tailEnd/>
            </a:ln>
          </p:spPr>
          <p:txBody>
            <a:bodyPr/>
            <a:lstStyle/>
            <a:p>
              <a:endParaRPr lang="zh-CN" altLang="en-US"/>
            </a:p>
          </p:txBody>
        </p:sp>
        <p:sp>
          <p:nvSpPr>
            <p:cNvPr id="23576" name="Line 25"/>
            <p:cNvSpPr>
              <a:spLocks noChangeShapeType="1"/>
            </p:cNvSpPr>
            <p:nvPr/>
          </p:nvSpPr>
          <p:spPr bwMode="auto">
            <a:xfrm>
              <a:off x="3168" y="3326"/>
              <a:ext cx="1" cy="314"/>
            </a:xfrm>
            <a:prstGeom prst="line">
              <a:avLst/>
            </a:prstGeom>
            <a:noFill/>
            <a:ln w="15875">
              <a:solidFill>
                <a:srgbClr val="000000"/>
              </a:solidFill>
              <a:round/>
              <a:headEnd/>
              <a:tailEnd/>
            </a:ln>
          </p:spPr>
          <p:txBody>
            <a:bodyPr/>
            <a:lstStyle/>
            <a:p>
              <a:endParaRPr lang="zh-CN" altLang="en-US"/>
            </a:p>
          </p:txBody>
        </p:sp>
        <p:sp>
          <p:nvSpPr>
            <p:cNvPr id="23577" name="Line 26"/>
            <p:cNvSpPr>
              <a:spLocks noChangeShapeType="1"/>
            </p:cNvSpPr>
            <p:nvPr/>
          </p:nvSpPr>
          <p:spPr bwMode="auto">
            <a:xfrm>
              <a:off x="3630" y="3326"/>
              <a:ext cx="1" cy="314"/>
            </a:xfrm>
            <a:prstGeom prst="line">
              <a:avLst/>
            </a:prstGeom>
            <a:noFill/>
            <a:ln w="15875">
              <a:solidFill>
                <a:srgbClr val="000000"/>
              </a:solidFill>
              <a:round/>
              <a:headEnd/>
              <a:tailEnd/>
            </a:ln>
          </p:spPr>
          <p:txBody>
            <a:bodyPr/>
            <a:lstStyle/>
            <a:p>
              <a:endParaRPr lang="zh-CN" altLang="en-US"/>
            </a:p>
          </p:txBody>
        </p:sp>
        <p:sp>
          <p:nvSpPr>
            <p:cNvPr id="23578" name="Line 27"/>
            <p:cNvSpPr>
              <a:spLocks noChangeShapeType="1"/>
            </p:cNvSpPr>
            <p:nvPr/>
          </p:nvSpPr>
          <p:spPr bwMode="auto">
            <a:xfrm>
              <a:off x="4092" y="3326"/>
              <a:ext cx="1" cy="314"/>
            </a:xfrm>
            <a:prstGeom prst="line">
              <a:avLst/>
            </a:prstGeom>
            <a:noFill/>
            <a:ln w="30163">
              <a:solidFill>
                <a:srgbClr val="000000"/>
              </a:solidFill>
              <a:round/>
              <a:headEnd/>
              <a:tailEnd/>
            </a:ln>
          </p:spPr>
          <p:txBody>
            <a:bodyPr/>
            <a:lstStyle/>
            <a:p>
              <a:endParaRPr lang="zh-CN" altLang="en-US"/>
            </a:p>
          </p:txBody>
        </p:sp>
        <p:sp>
          <p:nvSpPr>
            <p:cNvPr id="23579" name="Rectangle 28"/>
            <p:cNvSpPr>
              <a:spLocks noChangeArrowheads="1"/>
            </p:cNvSpPr>
            <p:nvPr/>
          </p:nvSpPr>
          <p:spPr bwMode="auto">
            <a:xfrm>
              <a:off x="3630" y="3326"/>
              <a:ext cx="462" cy="314"/>
            </a:xfrm>
            <a:prstGeom prst="rect">
              <a:avLst/>
            </a:prstGeom>
            <a:noFill/>
            <a:ln w="9525">
              <a:noFill/>
              <a:miter lim="800000"/>
              <a:headEnd/>
              <a:tailEnd/>
            </a:ln>
          </p:spPr>
          <p:txBody>
            <a:bodyPr/>
            <a:lstStyle/>
            <a:p>
              <a:endParaRPr lang="zh-CN" altLang="en-US"/>
            </a:p>
          </p:txBody>
        </p:sp>
        <p:sp>
          <p:nvSpPr>
            <p:cNvPr id="23580" name="Rectangle 29"/>
            <p:cNvSpPr>
              <a:spLocks noChangeArrowheads="1"/>
            </p:cNvSpPr>
            <p:nvPr/>
          </p:nvSpPr>
          <p:spPr bwMode="auto">
            <a:xfrm>
              <a:off x="3168" y="3326"/>
              <a:ext cx="462" cy="314"/>
            </a:xfrm>
            <a:prstGeom prst="rect">
              <a:avLst/>
            </a:prstGeom>
            <a:noFill/>
            <a:ln w="9525">
              <a:noFill/>
              <a:miter lim="800000"/>
              <a:headEnd/>
              <a:tailEnd/>
            </a:ln>
          </p:spPr>
          <p:txBody>
            <a:bodyPr/>
            <a:lstStyle/>
            <a:p>
              <a:endParaRPr lang="zh-CN" altLang="en-US"/>
            </a:p>
          </p:txBody>
        </p:sp>
        <p:sp>
          <p:nvSpPr>
            <p:cNvPr id="23581" name="Rectangle 30"/>
            <p:cNvSpPr>
              <a:spLocks noChangeArrowheads="1"/>
            </p:cNvSpPr>
            <p:nvPr/>
          </p:nvSpPr>
          <p:spPr bwMode="auto">
            <a:xfrm>
              <a:off x="2707" y="3326"/>
              <a:ext cx="461" cy="314"/>
            </a:xfrm>
            <a:prstGeom prst="rect">
              <a:avLst/>
            </a:prstGeom>
            <a:noFill/>
            <a:ln w="9525">
              <a:noFill/>
              <a:miter lim="800000"/>
              <a:headEnd/>
              <a:tailEnd/>
            </a:ln>
          </p:spPr>
          <p:txBody>
            <a:bodyPr/>
            <a:lstStyle/>
            <a:p>
              <a:endParaRPr lang="zh-CN" altLang="en-US"/>
            </a:p>
          </p:txBody>
        </p:sp>
        <p:sp>
          <p:nvSpPr>
            <p:cNvPr id="23582" name="Rectangle 31"/>
            <p:cNvSpPr>
              <a:spLocks noChangeArrowheads="1"/>
            </p:cNvSpPr>
            <p:nvPr/>
          </p:nvSpPr>
          <p:spPr bwMode="auto">
            <a:xfrm>
              <a:off x="2245" y="3326"/>
              <a:ext cx="462" cy="314"/>
            </a:xfrm>
            <a:prstGeom prst="rect">
              <a:avLst/>
            </a:prstGeom>
            <a:noFill/>
            <a:ln w="9525">
              <a:noFill/>
              <a:miter lim="800000"/>
              <a:headEnd/>
              <a:tailEnd/>
            </a:ln>
          </p:spPr>
          <p:txBody>
            <a:bodyPr/>
            <a:lstStyle/>
            <a:p>
              <a:endParaRPr lang="zh-CN" altLang="en-US"/>
            </a:p>
          </p:txBody>
        </p:sp>
        <p:sp>
          <p:nvSpPr>
            <p:cNvPr id="23583" name="Rectangle 32"/>
            <p:cNvSpPr>
              <a:spLocks noChangeArrowheads="1"/>
            </p:cNvSpPr>
            <p:nvPr/>
          </p:nvSpPr>
          <p:spPr bwMode="auto">
            <a:xfrm>
              <a:off x="2300" y="3367"/>
              <a:ext cx="230" cy="198"/>
            </a:xfrm>
            <a:prstGeom prst="rect">
              <a:avLst/>
            </a:prstGeom>
            <a:noFill/>
            <a:ln w="9525">
              <a:noFill/>
              <a:miter lim="800000"/>
              <a:headEnd/>
              <a:tailEnd/>
            </a:ln>
          </p:spPr>
          <p:txBody>
            <a:bodyPr wrap="none" lIns="0" tIns="0" rIns="0" bIns="0">
              <a:spAutoFit/>
            </a:bodyPr>
            <a:lstStyle/>
            <a:p>
              <a:r>
                <a:rPr lang="en-US" altLang="zh-CN" sz="2700">
                  <a:solidFill>
                    <a:srgbClr val="000000"/>
                  </a:solidFill>
                  <a:latin typeface="Times New Roman" pitchFamily="18" charset="0"/>
                </a:rPr>
                <a:t>P/F</a:t>
              </a:r>
              <a:endParaRPr lang="en-US" altLang="zh-CN">
                <a:latin typeface="Tahoma" pitchFamily="34" charset="0"/>
              </a:endParaRPr>
            </a:p>
          </p:txBody>
        </p:sp>
        <p:sp>
          <p:nvSpPr>
            <p:cNvPr id="23584" name="Rectangle 33"/>
            <p:cNvSpPr>
              <a:spLocks noChangeArrowheads="1"/>
            </p:cNvSpPr>
            <p:nvPr/>
          </p:nvSpPr>
          <p:spPr bwMode="auto">
            <a:xfrm>
              <a:off x="1783" y="3326"/>
              <a:ext cx="462" cy="314"/>
            </a:xfrm>
            <a:prstGeom prst="rect">
              <a:avLst/>
            </a:prstGeom>
            <a:noFill/>
            <a:ln w="9525">
              <a:noFill/>
              <a:miter lim="800000"/>
              <a:headEnd/>
              <a:tailEnd/>
            </a:ln>
          </p:spPr>
          <p:txBody>
            <a:bodyPr/>
            <a:lstStyle/>
            <a:p>
              <a:endParaRPr lang="zh-CN" altLang="en-US"/>
            </a:p>
          </p:txBody>
        </p:sp>
        <p:sp>
          <p:nvSpPr>
            <p:cNvPr id="23585" name="Rectangle 34"/>
            <p:cNvSpPr>
              <a:spLocks noChangeArrowheads="1"/>
            </p:cNvSpPr>
            <p:nvPr/>
          </p:nvSpPr>
          <p:spPr bwMode="auto">
            <a:xfrm>
              <a:off x="1321" y="3326"/>
              <a:ext cx="462" cy="314"/>
            </a:xfrm>
            <a:prstGeom prst="rect">
              <a:avLst/>
            </a:prstGeom>
            <a:noFill/>
            <a:ln w="9525">
              <a:noFill/>
              <a:miter lim="800000"/>
              <a:headEnd/>
              <a:tailEnd/>
            </a:ln>
          </p:spPr>
          <p:txBody>
            <a:bodyPr/>
            <a:lstStyle/>
            <a:p>
              <a:endParaRPr lang="zh-CN" altLang="en-US"/>
            </a:p>
          </p:txBody>
        </p:sp>
        <p:sp>
          <p:nvSpPr>
            <p:cNvPr id="23586" name="Rectangle 35"/>
            <p:cNvSpPr>
              <a:spLocks noChangeArrowheads="1"/>
            </p:cNvSpPr>
            <p:nvPr/>
          </p:nvSpPr>
          <p:spPr bwMode="auto">
            <a:xfrm>
              <a:off x="860" y="3326"/>
              <a:ext cx="461" cy="314"/>
            </a:xfrm>
            <a:prstGeom prst="rect">
              <a:avLst/>
            </a:prstGeom>
            <a:noFill/>
            <a:ln w="9525">
              <a:noFill/>
              <a:miter lim="800000"/>
              <a:headEnd/>
              <a:tailEnd/>
            </a:ln>
          </p:spPr>
          <p:txBody>
            <a:bodyPr/>
            <a:lstStyle/>
            <a:p>
              <a:endParaRPr lang="zh-CN" altLang="en-US"/>
            </a:p>
          </p:txBody>
        </p:sp>
        <p:sp>
          <p:nvSpPr>
            <p:cNvPr id="23587" name="Rectangle 36"/>
            <p:cNvSpPr>
              <a:spLocks noChangeArrowheads="1"/>
            </p:cNvSpPr>
            <p:nvPr/>
          </p:nvSpPr>
          <p:spPr bwMode="auto">
            <a:xfrm>
              <a:off x="1035" y="3367"/>
              <a:ext cx="83" cy="198"/>
            </a:xfrm>
            <a:prstGeom prst="rect">
              <a:avLst/>
            </a:prstGeom>
            <a:noFill/>
            <a:ln w="9525">
              <a:noFill/>
              <a:miter lim="800000"/>
              <a:headEnd/>
              <a:tailEnd/>
            </a:ln>
          </p:spPr>
          <p:txBody>
            <a:bodyPr wrap="none" lIns="0" tIns="0" rIns="0" bIns="0">
              <a:spAutoFit/>
            </a:bodyPr>
            <a:lstStyle/>
            <a:p>
              <a:r>
                <a:rPr lang="en-US" altLang="zh-CN" sz="2700">
                  <a:solidFill>
                    <a:srgbClr val="000000"/>
                  </a:solidFill>
                  <a:latin typeface="Times New Roman" pitchFamily="18" charset="0"/>
                </a:rPr>
                <a:t>1</a:t>
              </a:r>
              <a:endParaRPr lang="en-US" altLang="zh-CN">
                <a:latin typeface="Tahoma" pitchFamily="34" charset="0"/>
              </a:endParaRPr>
            </a:p>
          </p:txBody>
        </p:sp>
        <p:sp>
          <p:nvSpPr>
            <p:cNvPr id="23588" name="Rectangle 37"/>
            <p:cNvSpPr>
              <a:spLocks noChangeArrowheads="1"/>
            </p:cNvSpPr>
            <p:nvPr/>
          </p:nvSpPr>
          <p:spPr bwMode="auto">
            <a:xfrm>
              <a:off x="398" y="3326"/>
              <a:ext cx="462" cy="314"/>
            </a:xfrm>
            <a:prstGeom prst="rect">
              <a:avLst/>
            </a:prstGeom>
            <a:noFill/>
            <a:ln w="9525">
              <a:noFill/>
              <a:miter lim="800000"/>
              <a:headEnd/>
              <a:tailEnd/>
            </a:ln>
          </p:spPr>
          <p:txBody>
            <a:bodyPr/>
            <a:lstStyle/>
            <a:p>
              <a:endParaRPr lang="zh-CN" altLang="en-US"/>
            </a:p>
          </p:txBody>
        </p:sp>
        <p:sp>
          <p:nvSpPr>
            <p:cNvPr id="23589" name="Rectangle 38"/>
            <p:cNvSpPr>
              <a:spLocks noChangeArrowheads="1"/>
            </p:cNvSpPr>
            <p:nvPr/>
          </p:nvSpPr>
          <p:spPr bwMode="auto">
            <a:xfrm>
              <a:off x="573" y="3367"/>
              <a:ext cx="82" cy="198"/>
            </a:xfrm>
            <a:prstGeom prst="rect">
              <a:avLst/>
            </a:prstGeom>
            <a:noFill/>
            <a:ln w="9525">
              <a:noFill/>
              <a:miter lim="800000"/>
              <a:headEnd/>
              <a:tailEnd/>
            </a:ln>
          </p:spPr>
          <p:txBody>
            <a:bodyPr wrap="none" lIns="0" tIns="0" rIns="0" bIns="0">
              <a:spAutoFit/>
            </a:bodyPr>
            <a:lstStyle/>
            <a:p>
              <a:r>
                <a:rPr lang="en-US" altLang="zh-CN" sz="2700">
                  <a:solidFill>
                    <a:srgbClr val="000000"/>
                  </a:solidFill>
                  <a:latin typeface="Times New Roman" pitchFamily="18" charset="0"/>
                </a:rPr>
                <a:t>1</a:t>
              </a:r>
              <a:endParaRPr lang="en-US" altLang="zh-CN">
                <a:latin typeface="Tahoma" pitchFamily="34" charset="0"/>
              </a:endParaRPr>
            </a:p>
          </p:txBody>
        </p:sp>
        <p:sp>
          <p:nvSpPr>
            <p:cNvPr id="23590" name="Line 39"/>
            <p:cNvSpPr>
              <a:spLocks noChangeShapeType="1"/>
            </p:cNvSpPr>
            <p:nvPr/>
          </p:nvSpPr>
          <p:spPr bwMode="auto">
            <a:xfrm>
              <a:off x="398" y="3326"/>
              <a:ext cx="3694" cy="1"/>
            </a:xfrm>
            <a:prstGeom prst="line">
              <a:avLst/>
            </a:prstGeom>
            <a:noFill/>
            <a:ln w="30163">
              <a:solidFill>
                <a:srgbClr val="000000"/>
              </a:solidFill>
              <a:round/>
              <a:headEnd/>
              <a:tailEnd/>
            </a:ln>
          </p:spPr>
          <p:txBody>
            <a:bodyPr/>
            <a:lstStyle/>
            <a:p>
              <a:endParaRPr lang="zh-CN" altLang="en-US"/>
            </a:p>
          </p:txBody>
        </p:sp>
        <p:sp>
          <p:nvSpPr>
            <p:cNvPr id="23591" name="Line 40"/>
            <p:cNvSpPr>
              <a:spLocks noChangeShapeType="1"/>
            </p:cNvSpPr>
            <p:nvPr/>
          </p:nvSpPr>
          <p:spPr bwMode="auto">
            <a:xfrm>
              <a:off x="398" y="3640"/>
              <a:ext cx="3694" cy="1"/>
            </a:xfrm>
            <a:prstGeom prst="line">
              <a:avLst/>
            </a:prstGeom>
            <a:noFill/>
            <a:ln w="30163">
              <a:solidFill>
                <a:srgbClr val="000000"/>
              </a:solidFill>
              <a:round/>
              <a:headEnd/>
              <a:tailEnd/>
            </a:ln>
          </p:spPr>
          <p:txBody>
            <a:bodyPr/>
            <a:lstStyle/>
            <a:p>
              <a:endParaRPr lang="zh-CN" altLang="en-US"/>
            </a:p>
          </p:txBody>
        </p:sp>
        <p:sp>
          <p:nvSpPr>
            <p:cNvPr id="23592" name="Line 41"/>
            <p:cNvSpPr>
              <a:spLocks noChangeShapeType="1"/>
            </p:cNvSpPr>
            <p:nvPr/>
          </p:nvSpPr>
          <p:spPr bwMode="auto">
            <a:xfrm>
              <a:off x="398" y="3326"/>
              <a:ext cx="1" cy="314"/>
            </a:xfrm>
            <a:prstGeom prst="line">
              <a:avLst/>
            </a:prstGeom>
            <a:noFill/>
            <a:ln w="30163">
              <a:solidFill>
                <a:srgbClr val="000000"/>
              </a:solidFill>
              <a:round/>
              <a:headEnd/>
              <a:tailEnd/>
            </a:ln>
          </p:spPr>
          <p:txBody>
            <a:bodyPr/>
            <a:lstStyle/>
            <a:p>
              <a:endParaRPr lang="zh-CN" altLang="en-US"/>
            </a:p>
          </p:txBody>
        </p:sp>
        <p:sp>
          <p:nvSpPr>
            <p:cNvPr id="23593" name="Line 42"/>
            <p:cNvSpPr>
              <a:spLocks noChangeShapeType="1"/>
            </p:cNvSpPr>
            <p:nvPr/>
          </p:nvSpPr>
          <p:spPr bwMode="auto">
            <a:xfrm>
              <a:off x="860" y="3326"/>
              <a:ext cx="1" cy="314"/>
            </a:xfrm>
            <a:prstGeom prst="line">
              <a:avLst/>
            </a:prstGeom>
            <a:noFill/>
            <a:ln w="15875">
              <a:solidFill>
                <a:srgbClr val="000000"/>
              </a:solidFill>
              <a:round/>
              <a:headEnd/>
              <a:tailEnd/>
            </a:ln>
          </p:spPr>
          <p:txBody>
            <a:bodyPr/>
            <a:lstStyle/>
            <a:p>
              <a:endParaRPr lang="zh-CN" altLang="en-US"/>
            </a:p>
          </p:txBody>
        </p:sp>
        <p:sp>
          <p:nvSpPr>
            <p:cNvPr id="23594" name="Line 43"/>
            <p:cNvSpPr>
              <a:spLocks noChangeShapeType="1"/>
            </p:cNvSpPr>
            <p:nvPr/>
          </p:nvSpPr>
          <p:spPr bwMode="auto">
            <a:xfrm>
              <a:off x="1321" y="3326"/>
              <a:ext cx="1" cy="314"/>
            </a:xfrm>
            <a:prstGeom prst="line">
              <a:avLst/>
            </a:prstGeom>
            <a:noFill/>
            <a:ln w="15875">
              <a:solidFill>
                <a:srgbClr val="000000"/>
              </a:solidFill>
              <a:round/>
              <a:headEnd/>
              <a:tailEnd/>
            </a:ln>
          </p:spPr>
          <p:txBody>
            <a:bodyPr/>
            <a:lstStyle/>
            <a:p>
              <a:endParaRPr lang="zh-CN" altLang="en-US"/>
            </a:p>
          </p:txBody>
        </p:sp>
        <p:sp>
          <p:nvSpPr>
            <p:cNvPr id="23595" name="Line 44"/>
            <p:cNvSpPr>
              <a:spLocks noChangeShapeType="1"/>
            </p:cNvSpPr>
            <p:nvPr/>
          </p:nvSpPr>
          <p:spPr bwMode="auto">
            <a:xfrm>
              <a:off x="1783" y="3326"/>
              <a:ext cx="1" cy="314"/>
            </a:xfrm>
            <a:prstGeom prst="line">
              <a:avLst/>
            </a:prstGeom>
            <a:noFill/>
            <a:ln w="15875">
              <a:solidFill>
                <a:srgbClr val="000000"/>
              </a:solidFill>
              <a:round/>
              <a:headEnd/>
              <a:tailEnd/>
            </a:ln>
          </p:spPr>
          <p:txBody>
            <a:bodyPr/>
            <a:lstStyle/>
            <a:p>
              <a:endParaRPr lang="zh-CN" altLang="en-US"/>
            </a:p>
          </p:txBody>
        </p:sp>
        <p:sp>
          <p:nvSpPr>
            <p:cNvPr id="23596" name="Line 45"/>
            <p:cNvSpPr>
              <a:spLocks noChangeShapeType="1"/>
            </p:cNvSpPr>
            <p:nvPr/>
          </p:nvSpPr>
          <p:spPr bwMode="auto">
            <a:xfrm>
              <a:off x="2245" y="3326"/>
              <a:ext cx="1" cy="314"/>
            </a:xfrm>
            <a:prstGeom prst="line">
              <a:avLst/>
            </a:prstGeom>
            <a:noFill/>
            <a:ln w="15875">
              <a:solidFill>
                <a:srgbClr val="000000"/>
              </a:solidFill>
              <a:round/>
              <a:headEnd/>
              <a:tailEnd/>
            </a:ln>
          </p:spPr>
          <p:txBody>
            <a:bodyPr/>
            <a:lstStyle/>
            <a:p>
              <a:endParaRPr lang="zh-CN" altLang="en-US"/>
            </a:p>
          </p:txBody>
        </p:sp>
        <p:sp>
          <p:nvSpPr>
            <p:cNvPr id="23597" name="Line 46"/>
            <p:cNvSpPr>
              <a:spLocks noChangeShapeType="1"/>
            </p:cNvSpPr>
            <p:nvPr/>
          </p:nvSpPr>
          <p:spPr bwMode="auto">
            <a:xfrm>
              <a:off x="2707" y="3326"/>
              <a:ext cx="1" cy="314"/>
            </a:xfrm>
            <a:prstGeom prst="line">
              <a:avLst/>
            </a:prstGeom>
            <a:noFill/>
            <a:ln w="15875">
              <a:solidFill>
                <a:srgbClr val="000000"/>
              </a:solidFill>
              <a:round/>
              <a:headEnd/>
              <a:tailEnd/>
            </a:ln>
          </p:spPr>
          <p:txBody>
            <a:bodyPr/>
            <a:lstStyle/>
            <a:p>
              <a:endParaRPr lang="zh-CN" altLang="en-US"/>
            </a:p>
          </p:txBody>
        </p:sp>
        <p:sp>
          <p:nvSpPr>
            <p:cNvPr id="23598" name="Line 47"/>
            <p:cNvSpPr>
              <a:spLocks noChangeShapeType="1"/>
            </p:cNvSpPr>
            <p:nvPr/>
          </p:nvSpPr>
          <p:spPr bwMode="auto">
            <a:xfrm>
              <a:off x="3168" y="3326"/>
              <a:ext cx="1" cy="314"/>
            </a:xfrm>
            <a:prstGeom prst="line">
              <a:avLst/>
            </a:prstGeom>
            <a:noFill/>
            <a:ln w="15875">
              <a:solidFill>
                <a:srgbClr val="000000"/>
              </a:solidFill>
              <a:round/>
              <a:headEnd/>
              <a:tailEnd/>
            </a:ln>
          </p:spPr>
          <p:txBody>
            <a:bodyPr/>
            <a:lstStyle/>
            <a:p>
              <a:endParaRPr lang="zh-CN" altLang="en-US"/>
            </a:p>
          </p:txBody>
        </p:sp>
        <p:sp>
          <p:nvSpPr>
            <p:cNvPr id="23599" name="Line 48"/>
            <p:cNvSpPr>
              <a:spLocks noChangeShapeType="1"/>
            </p:cNvSpPr>
            <p:nvPr/>
          </p:nvSpPr>
          <p:spPr bwMode="auto">
            <a:xfrm>
              <a:off x="3630" y="3326"/>
              <a:ext cx="1" cy="314"/>
            </a:xfrm>
            <a:prstGeom prst="line">
              <a:avLst/>
            </a:prstGeom>
            <a:noFill/>
            <a:ln w="15875">
              <a:solidFill>
                <a:srgbClr val="000000"/>
              </a:solidFill>
              <a:round/>
              <a:headEnd/>
              <a:tailEnd/>
            </a:ln>
          </p:spPr>
          <p:txBody>
            <a:bodyPr/>
            <a:lstStyle/>
            <a:p>
              <a:endParaRPr lang="zh-CN" altLang="en-US"/>
            </a:p>
          </p:txBody>
        </p:sp>
        <p:sp>
          <p:nvSpPr>
            <p:cNvPr id="23600" name="Line 49"/>
            <p:cNvSpPr>
              <a:spLocks noChangeShapeType="1"/>
            </p:cNvSpPr>
            <p:nvPr/>
          </p:nvSpPr>
          <p:spPr bwMode="auto">
            <a:xfrm>
              <a:off x="4092" y="3326"/>
              <a:ext cx="1" cy="314"/>
            </a:xfrm>
            <a:prstGeom prst="line">
              <a:avLst/>
            </a:prstGeom>
            <a:noFill/>
            <a:ln w="30163">
              <a:solidFill>
                <a:srgbClr val="000000"/>
              </a:solidFill>
              <a:round/>
              <a:headEnd/>
              <a:tailEnd/>
            </a:ln>
          </p:spPr>
          <p:txBody>
            <a:bodyPr/>
            <a:lstStyle/>
            <a:p>
              <a:endParaRPr lang="zh-CN" altLang="en-US"/>
            </a:p>
          </p:txBody>
        </p:sp>
        <p:sp>
          <p:nvSpPr>
            <p:cNvPr id="23601" name="Rectangle 50"/>
            <p:cNvSpPr>
              <a:spLocks noChangeArrowheads="1"/>
            </p:cNvSpPr>
            <p:nvPr/>
          </p:nvSpPr>
          <p:spPr bwMode="auto">
            <a:xfrm>
              <a:off x="1368" y="3358"/>
              <a:ext cx="877" cy="240"/>
            </a:xfrm>
            <a:prstGeom prst="rect">
              <a:avLst/>
            </a:prstGeom>
            <a:solidFill>
              <a:srgbClr val="C0C0C0"/>
            </a:solidFill>
            <a:ln w="9525">
              <a:noFill/>
              <a:miter lim="800000"/>
              <a:headEnd/>
              <a:tailEnd/>
            </a:ln>
          </p:spPr>
          <p:txBody>
            <a:bodyPr/>
            <a:lstStyle/>
            <a:p>
              <a:endParaRPr lang="zh-CN" altLang="en-US"/>
            </a:p>
          </p:txBody>
        </p:sp>
        <p:sp>
          <p:nvSpPr>
            <p:cNvPr id="23602" name="Rectangle 51"/>
            <p:cNvSpPr>
              <a:spLocks noChangeArrowheads="1"/>
            </p:cNvSpPr>
            <p:nvPr/>
          </p:nvSpPr>
          <p:spPr bwMode="auto">
            <a:xfrm>
              <a:off x="1598" y="3399"/>
              <a:ext cx="316" cy="139"/>
            </a:xfrm>
            <a:prstGeom prst="rect">
              <a:avLst/>
            </a:prstGeom>
            <a:noFill/>
            <a:ln w="9525">
              <a:noFill/>
              <a:miter lim="800000"/>
              <a:headEnd/>
              <a:tailEnd/>
            </a:ln>
          </p:spPr>
          <p:txBody>
            <a:bodyPr wrap="none" lIns="0" tIns="0" rIns="0" bIns="0">
              <a:spAutoFit/>
            </a:bodyPr>
            <a:lstStyle/>
            <a:p>
              <a:r>
                <a:rPr lang="en-US" altLang="zh-CN" sz="1900">
                  <a:solidFill>
                    <a:srgbClr val="000000"/>
                  </a:solidFill>
                  <a:latin typeface="Times New Roman" pitchFamily="18" charset="0"/>
                </a:rPr>
                <a:t>CODE</a:t>
              </a:r>
              <a:endParaRPr lang="en-US" altLang="zh-CN">
                <a:latin typeface="Tahoma" pitchFamily="34" charset="0"/>
              </a:endParaRPr>
            </a:p>
          </p:txBody>
        </p:sp>
        <p:sp>
          <p:nvSpPr>
            <p:cNvPr id="23603" name="Rectangle 52"/>
            <p:cNvSpPr>
              <a:spLocks noChangeArrowheads="1"/>
            </p:cNvSpPr>
            <p:nvPr/>
          </p:nvSpPr>
          <p:spPr bwMode="auto">
            <a:xfrm>
              <a:off x="2753" y="3358"/>
              <a:ext cx="1339" cy="240"/>
            </a:xfrm>
            <a:prstGeom prst="rect">
              <a:avLst/>
            </a:prstGeom>
            <a:solidFill>
              <a:srgbClr val="C0C0C0"/>
            </a:solidFill>
            <a:ln w="9525">
              <a:noFill/>
              <a:miter lim="800000"/>
              <a:headEnd/>
              <a:tailEnd/>
            </a:ln>
          </p:spPr>
          <p:txBody>
            <a:bodyPr/>
            <a:lstStyle/>
            <a:p>
              <a:endParaRPr lang="zh-CN" altLang="en-US"/>
            </a:p>
          </p:txBody>
        </p:sp>
        <p:sp>
          <p:nvSpPr>
            <p:cNvPr id="23604" name="Rectangle 53"/>
            <p:cNvSpPr>
              <a:spLocks noChangeArrowheads="1"/>
            </p:cNvSpPr>
            <p:nvPr/>
          </p:nvSpPr>
          <p:spPr bwMode="auto">
            <a:xfrm>
              <a:off x="3215" y="3399"/>
              <a:ext cx="317" cy="139"/>
            </a:xfrm>
            <a:prstGeom prst="rect">
              <a:avLst/>
            </a:prstGeom>
            <a:noFill/>
            <a:ln w="9525">
              <a:noFill/>
              <a:miter lim="800000"/>
              <a:headEnd/>
              <a:tailEnd/>
            </a:ln>
          </p:spPr>
          <p:txBody>
            <a:bodyPr wrap="none" lIns="0" tIns="0" rIns="0" bIns="0">
              <a:spAutoFit/>
            </a:bodyPr>
            <a:lstStyle/>
            <a:p>
              <a:r>
                <a:rPr lang="en-US" altLang="zh-CN" sz="1900">
                  <a:solidFill>
                    <a:srgbClr val="000000"/>
                  </a:solidFill>
                  <a:latin typeface="Times New Roman" pitchFamily="18" charset="0"/>
                </a:rPr>
                <a:t>CODE</a:t>
              </a:r>
              <a:endParaRPr lang="en-US" altLang="zh-CN">
                <a:latin typeface="Tahoma" pitchFamily="34" charset="0"/>
              </a:endParaRPr>
            </a:p>
          </p:txBody>
        </p:sp>
        <p:sp>
          <p:nvSpPr>
            <p:cNvPr id="23605" name="Freeform 54"/>
            <p:cNvSpPr>
              <a:spLocks/>
            </p:cNvSpPr>
            <p:nvPr/>
          </p:nvSpPr>
          <p:spPr bwMode="auto">
            <a:xfrm>
              <a:off x="1737" y="3681"/>
              <a:ext cx="1893" cy="185"/>
            </a:xfrm>
            <a:custGeom>
              <a:avLst/>
              <a:gdLst>
                <a:gd name="T0" fmla="*/ 0 w 410"/>
                <a:gd name="T1" fmla="*/ 0 h 40"/>
                <a:gd name="T2" fmla="*/ 157 w 410"/>
                <a:gd name="T3" fmla="*/ 93 h 40"/>
                <a:gd name="T4" fmla="*/ 790 w 410"/>
                <a:gd name="T5" fmla="*/ 93 h 40"/>
                <a:gd name="T6" fmla="*/ 947 w 410"/>
                <a:gd name="T7" fmla="*/ 185 h 40"/>
                <a:gd name="T8" fmla="*/ 1103 w 410"/>
                <a:gd name="T9" fmla="*/ 93 h 40"/>
                <a:gd name="T10" fmla="*/ 1736 w 410"/>
                <a:gd name="T11" fmla="*/ 93 h 40"/>
                <a:gd name="T12" fmla="*/ 1893 w 410"/>
                <a:gd name="T13" fmla="*/ 0 h 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0" h="40">
                  <a:moveTo>
                    <a:pt x="0" y="0"/>
                  </a:moveTo>
                  <a:cubicBezTo>
                    <a:pt x="0" y="11"/>
                    <a:pt x="15" y="20"/>
                    <a:pt x="34" y="20"/>
                  </a:cubicBezTo>
                  <a:lnTo>
                    <a:pt x="171" y="20"/>
                  </a:lnTo>
                  <a:cubicBezTo>
                    <a:pt x="190" y="20"/>
                    <a:pt x="205" y="29"/>
                    <a:pt x="205" y="40"/>
                  </a:cubicBezTo>
                  <a:cubicBezTo>
                    <a:pt x="205" y="29"/>
                    <a:pt x="220" y="20"/>
                    <a:pt x="239" y="20"/>
                  </a:cubicBezTo>
                  <a:lnTo>
                    <a:pt x="376" y="20"/>
                  </a:lnTo>
                  <a:cubicBezTo>
                    <a:pt x="395" y="20"/>
                    <a:pt x="410" y="11"/>
                    <a:pt x="410" y="0"/>
                  </a:cubicBezTo>
                </a:path>
              </a:pathLst>
            </a:custGeom>
            <a:noFill/>
            <a:ln w="7938">
              <a:solidFill>
                <a:srgbClr val="000000"/>
              </a:solidFill>
              <a:prstDash val="solid"/>
              <a:round/>
              <a:headEnd/>
              <a:tailEnd/>
            </a:ln>
          </p:spPr>
          <p:txBody>
            <a:bodyPr/>
            <a:lstStyle/>
            <a:p>
              <a:endParaRPr lang="zh-CN" altLang="en-US"/>
            </a:p>
          </p:txBody>
        </p:sp>
        <p:sp>
          <p:nvSpPr>
            <p:cNvPr id="23606" name="Rectangle 55"/>
            <p:cNvSpPr>
              <a:spLocks noChangeArrowheads="1"/>
            </p:cNvSpPr>
            <p:nvPr/>
          </p:nvSpPr>
          <p:spPr bwMode="auto">
            <a:xfrm>
              <a:off x="2199" y="3912"/>
              <a:ext cx="1016" cy="240"/>
            </a:xfrm>
            <a:prstGeom prst="rect">
              <a:avLst/>
            </a:prstGeom>
            <a:noFill/>
            <a:ln w="9525">
              <a:noFill/>
              <a:miter lim="800000"/>
              <a:headEnd/>
              <a:tailEnd/>
            </a:ln>
          </p:spPr>
          <p:txBody>
            <a:bodyPr/>
            <a:lstStyle/>
            <a:p>
              <a:endParaRPr lang="zh-CN" altLang="en-US"/>
            </a:p>
          </p:txBody>
        </p:sp>
        <p:sp>
          <p:nvSpPr>
            <p:cNvPr id="23607" name="Rectangle 56"/>
            <p:cNvSpPr>
              <a:spLocks noChangeArrowheads="1"/>
            </p:cNvSpPr>
            <p:nvPr/>
          </p:nvSpPr>
          <p:spPr bwMode="auto">
            <a:xfrm>
              <a:off x="2402" y="3966"/>
              <a:ext cx="465" cy="139"/>
            </a:xfrm>
            <a:prstGeom prst="rect">
              <a:avLst/>
            </a:prstGeom>
            <a:noFill/>
            <a:ln w="9525">
              <a:noFill/>
              <a:miter lim="800000"/>
              <a:headEnd/>
              <a:tailEnd/>
            </a:ln>
          </p:spPr>
          <p:txBody>
            <a:bodyPr wrap="none" lIns="0" tIns="0" rIns="0" bIns="0">
              <a:spAutoFit/>
            </a:bodyPr>
            <a:lstStyle/>
            <a:p>
              <a:r>
                <a:rPr lang="zh-CN" altLang="en-US" sz="1900" b="1">
                  <a:solidFill>
                    <a:srgbClr val="000000"/>
                  </a:solidFill>
                  <a:latin typeface="宋体" pitchFamily="2" charset="-122"/>
                </a:rPr>
                <a:t>五位编码</a:t>
              </a:r>
              <a:endParaRPr lang="zh-CN" altLang="en-US" b="1">
                <a:latin typeface="Tahoma" pitchFamily="34" charset="0"/>
              </a:endParaRPr>
            </a:p>
          </p:txBody>
        </p:sp>
      </p:grpSp>
      <p:pic>
        <p:nvPicPr>
          <p:cNvPr id="5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7" name="组合 14"/>
          <p:cNvGrpSpPr/>
          <p:nvPr/>
        </p:nvGrpSpPr>
        <p:grpSpPr>
          <a:xfrm>
            <a:off x="4874346" y="0"/>
            <a:ext cx="4269654" cy="430887"/>
            <a:chOff x="4874346" y="0"/>
            <a:chExt cx="4269654" cy="430887"/>
          </a:xfrm>
        </p:grpSpPr>
        <p:sp>
          <p:nvSpPr>
            <p:cNvPr id="58" name="TextBox 57"/>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59"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6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62"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63"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64" name="Rectangle 2"/>
          <p:cNvSpPr>
            <a:spLocks noGrp="1" noRot="1" noChangeArrowheads="1"/>
          </p:cNvSpPr>
          <p:nvPr>
            <p:ph type="title"/>
          </p:nvPr>
        </p:nvSpPr>
        <p:spPr>
          <a:xfrm>
            <a:off x="457200" y="274638"/>
            <a:ext cx="8229600" cy="1143000"/>
          </a:xfrm>
        </p:spPr>
        <p:txBody>
          <a:bodyPr/>
          <a:lstStyle/>
          <a:p>
            <a:pPr eaLnBrk="1" hangingPunct="1"/>
            <a:r>
              <a:rPr lang="en-US" altLang="zh-CN" sz="3200" b="1" dirty="0" smtClean="0">
                <a:solidFill>
                  <a:srgbClr val="C00000"/>
                </a:solidFill>
              </a:rPr>
              <a:t>4.3.2</a:t>
            </a:r>
            <a:r>
              <a:rPr lang="en-US" altLang="zh-CN" sz="3200" b="1" dirty="0" smtClean="0">
                <a:solidFill>
                  <a:srgbClr val="C00000"/>
                </a:solidFill>
                <a:latin typeface="黑体" pitchFamily="2" charset="-122"/>
                <a:ea typeface="黑体" pitchFamily="2" charset="-122"/>
              </a:rPr>
              <a:t> HDLC</a:t>
            </a:r>
            <a:r>
              <a:rPr lang="zh-CN" altLang="en-US" sz="3200" b="1" dirty="0" smtClean="0">
                <a:solidFill>
                  <a:srgbClr val="C00000"/>
                </a:solidFill>
                <a:latin typeface="黑体" pitchFamily="2" charset="-122"/>
                <a:ea typeface="黑体" pitchFamily="2" charset="-122"/>
              </a:rPr>
              <a:t>帧格式</a:t>
            </a:r>
          </a:p>
        </p:txBody>
      </p:sp>
      <p:sp>
        <p:nvSpPr>
          <p:cNvPr id="65" name="Rectangle 3"/>
          <p:cNvSpPr txBox="1">
            <a:spLocks noRot="1" noChangeArrowheads="1"/>
          </p:cNvSpPr>
          <p:nvPr/>
        </p:nvSpPr>
        <p:spPr>
          <a:xfrm>
            <a:off x="539552" y="4149080"/>
            <a:ext cx="8229600" cy="175679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rgbClr val="C00000"/>
              </a:buClr>
              <a:buSzTx/>
              <a:buFont typeface="Wingdings" pitchFamily="2" charset="2"/>
              <a:buChar char="n"/>
              <a:tabLst/>
              <a:defRPr/>
            </a:pP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U-</a:t>
            </a: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帧中的</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P/F</a:t>
            </a: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位一般都应置</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1</a:t>
            </a: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endPar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C00000"/>
              </a:buClr>
              <a:buSzTx/>
              <a:buFont typeface="Wingdings" pitchFamily="2" charset="2"/>
              <a:buChar char="n"/>
              <a:tabLst/>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其实，无论是</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I-</a:t>
            </a: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帧、</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U-</a:t>
            </a: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帧、还是</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S-</a:t>
            </a: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帧，</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P/F</a:t>
            </a: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位置</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1</a:t>
            </a: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的数据帧和命令帧都是要立即进行响应的帧。</a:t>
            </a:r>
          </a:p>
        </p:txBody>
      </p:sp>
    </p:spTree>
  </p:cSld>
  <p:clrMapOvr>
    <a:masterClrMapping/>
  </p:clrMapOvr>
  <p:transition>
    <p:pull dir="d"/>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Rot="1" noChangeArrowheads="1"/>
          </p:cNvSpPr>
          <p:nvPr>
            <p:ph type="body" idx="1"/>
          </p:nvPr>
        </p:nvSpPr>
        <p:spPr>
          <a:xfrm>
            <a:off x="323528" y="1484784"/>
            <a:ext cx="8540750" cy="4830762"/>
          </a:xfrm>
        </p:spPr>
        <p:txBody>
          <a:bodyPr/>
          <a:lstStyle/>
          <a:p>
            <a:pPr eaLnBrk="1" hangingPunct="1">
              <a:buNone/>
            </a:pPr>
            <a:r>
              <a:rPr lang="zh-CN" altLang="en-US" sz="2800" b="1" dirty="0" smtClean="0">
                <a:solidFill>
                  <a:srgbClr val="C00000"/>
                </a:solidFill>
              </a:rPr>
              <a:t>（</a:t>
            </a:r>
            <a:r>
              <a:rPr lang="en-US" altLang="zh-CN" sz="2800" b="1" dirty="0" smtClean="0">
                <a:solidFill>
                  <a:srgbClr val="C00000"/>
                </a:solidFill>
              </a:rPr>
              <a:t>4</a:t>
            </a:r>
            <a:r>
              <a:rPr lang="zh-CN" altLang="en-US" sz="2800" b="1" dirty="0" smtClean="0">
                <a:solidFill>
                  <a:srgbClr val="C00000"/>
                </a:solidFill>
              </a:rPr>
              <a:t>）信息字段</a:t>
            </a:r>
          </a:p>
          <a:p>
            <a:pPr lvl="1">
              <a:buClr>
                <a:srgbClr val="C00000"/>
              </a:buClr>
              <a:buFont typeface="Wingdings" pitchFamily="2" charset="2"/>
              <a:buChar char="n"/>
            </a:pPr>
            <a:endParaRPr lang="en-US" altLang="zh-CN" b="1" dirty="0" smtClean="0">
              <a:solidFill>
                <a:srgbClr val="000000"/>
              </a:solidFill>
              <a:latin typeface="宋体" pitchFamily="2" charset="-122"/>
            </a:endParaRPr>
          </a:p>
          <a:p>
            <a:pPr lvl="1">
              <a:buClr>
                <a:srgbClr val="C00000"/>
              </a:buClr>
              <a:buFont typeface="Wingdings" pitchFamily="2" charset="2"/>
              <a:buChar char="n"/>
            </a:pPr>
            <a:r>
              <a:rPr lang="en-US" altLang="zh-CN" b="1" dirty="0" smtClean="0">
                <a:solidFill>
                  <a:srgbClr val="000000"/>
                </a:solidFill>
                <a:latin typeface="宋体" pitchFamily="2" charset="-122"/>
              </a:rPr>
              <a:t>S-</a:t>
            </a:r>
            <a:r>
              <a:rPr lang="zh-CN" altLang="en-US" b="1" dirty="0" smtClean="0">
                <a:solidFill>
                  <a:srgbClr val="000000"/>
                </a:solidFill>
                <a:latin typeface="宋体" pitchFamily="2" charset="-122"/>
              </a:rPr>
              <a:t>帧中没有信息字段。</a:t>
            </a:r>
            <a:r>
              <a:rPr lang="en-US" altLang="zh-CN" b="1" dirty="0" smtClean="0">
                <a:solidFill>
                  <a:srgbClr val="000000"/>
                </a:solidFill>
                <a:latin typeface="宋体" pitchFamily="2" charset="-122"/>
              </a:rPr>
              <a:t>I-</a:t>
            </a:r>
            <a:r>
              <a:rPr lang="zh-CN" altLang="en-US" b="1" dirty="0" smtClean="0">
                <a:solidFill>
                  <a:srgbClr val="000000"/>
                </a:solidFill>
                <a:latin typeface="宋体" pitchFamily="2" charset="-122"/>
              </a:rPr>
              <a:t>帧的信息字段是用户数据信息。</a:t>
            </a:r>
            <a:r>
              <a:rPr lang="en-US" altLang="zh-CN" b="1" dirty="0" smtClean="0">
                <a:solidFill>
                  <a:srgbClr val="000000"/>
                </a:solidFill>
                <a:latin typeface="宋体" pitchFamily="2" charset="-122"/>
              </a:rPr>
              <a:t>U-</a:t>
            </a:r>
            <a:r>
              <a:rPr lang="zh-CN" altLang="en-US" b="1" dirty="0" smtClean="0">
                <a:solidFill>
                  <a:srgbClr val="000000"/>
                </a:solidFill>
                <a:latin typeface="宋体" pitchFamily="2" charset="-122"/>
              </a:rPr>
              <a:t>帧中的信息字段是链路管理信息。</a:t>
            </a:r>
            <a:endParaRPr lang="en-US" altLang="zh-CN" b="1" dirty="0" smtClean="0">
              <a:solidFill>
                <a:srgbClr val="000000"/>
              </a:solidFill>
              <a:latin typeface="宋体" pitchFamily="2" charset="-122"/>
            </a:endParaRPr>
          </a:p>
          <a:p>
            <a:pPr lvl="1">
              <a:buClr>
                <a:srgbClr val="C00000"/>
              </a:buClr>
              <a:buFont typeface="Wingdings" pitchFamily="2" charset="2"/>
              <a:buChar char="n"/>
            </a:pPr>
            <a:endParaRPr lang="zh-CN" altLang="en-US" b="1" dirty="0" smtClean="0">
              <a:solidFill>
                <a:srgbClr val="000000"/>
              </a:solidFill>
              <a:latin typeface="宋体" pitchFamily="2" charset="-122"/>
            </a:endParaRPr>
          </a:p>
          <a:p>
            <a:pPr lvl="1">
              <a:buClr>
                <a:srgbClr val="C00000"/>
              </a:buClr>
              <a:buFont typeface="Wingdings" pitchFamily="2" charset="2"/>
              <a:buChar char="n"/>
            </a:pPr>
            <a:r>
              <a:rPr lang="zh-CN" altLang="en-US" b="1" dirty="0" smtClean="0">
                <a:solidFill>
                  <a:srgbClr val="000000"/>
                </a:solidFill>
                <a:latin typeface="宋体" pitchFamily="2" charset="-122"/>
              </a:rPr>
              <a:t>把发送信息和控制信息结合到一帧中的技术称为</a:t>
            </a:r>
            <a:r>
              <a:rPr lang="zh-CN" altLang="en-US" b="1" dirty="0" smtClean="0">
                <a:solidFill>
                  <a:srgbClr val="000000"/>
                </a:solidFill>
                <a:latin typeface="黑体" pitchFamily="2" charset="-122"/>
                <a:ea typeface="黑体" pitchFamily="2" charset="-122"/>
              </a:rPr>
              <a:t>捎带确认</a:t>
            </a:r>
            <a:r>
              <a:rPr lang="zh-CN" altLang="en-US" b="1" dirty="0" smtClean="0">
                <a:solidFill>
                  <a:srgbClr val="000000"/>
                </a:solidFill>
                <a:latin typeface="楷体_GB2312" pitchFamily="49" charset="-122"/>
                <a:ea typeface="楷体_GB2312" pitchFamily="49" charset="-122"/>
              </a:rPr>
              <a:t>。</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lstStyle/>
          <a:p>
            <a:pPr eaLnBrk="1" hangingPunct="1"/>
            <a:r>
              <a:rPr lang="en-US" altLang="zh-CN" sz="3200" b="1" dirty="0" smtClean="0">
                <a:solidFill>
                  <a:srgbClr val="C00000"/>
                </a:solidFill>
              </a:rPr>
              <a:t>4.3.2</a:t>
            </a:r>
            <a:r>
              <a:rPr lang="en-US" altLang="zh-CN" sz="3200" b="1" dirty="0" smtClean="0">
                <a:solidFill>
                  <a:srgbClr val="C00000"/>
                </a:solidFill>
                <a:latin typeface="黑体" pitchFamily="2" charset="-122"/>
                <a:ea typeface="黑体" pitchFamily="2" charset="-122"/>
              </a:rPr>
              <a:t> HDLC</a:t>
            </a:r>
            <a:r>
              <a:rPr lang="zh-CN" altLang="en-US" sz="3200" b="1" dirty="0" smtClean="0">
                <a:solidFill>
                  <a:srgbClr val="C00000"/>
                </a:solidFill>
                <a:latin typeface="黑体" pitchFamily="2" charset="-122"/>
                <a:ea typeface="黑体" pitchFamily="2" charset="-122"/>
              </a:rPr>
              <a:t>帧格式</a:t>
            </a:r>
          </a:p>
        </p:txBody>
      </p:sp>
    </p:spTree>
  </p:cSld>
  <p:clrMapOvr>
    <a:masterClrMapping/>
  </p:clrMapOvr>
  <p:transition>
    <p:pull dir="d"/>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Rot="1" noChangeArrowheads="1"/>
          </p:cNvSpPr>
          <p:nvPr>
            <p:ph type="body" idx="1"/>
          </p:nvPr>
        </p:nvSpPr>
        <p:spPr/>
        <p:txBody>
          <a:bodyPr/>
          <a:lstStyle/>
          <a:p>
            <a:pPr eaLnBrk="1" hangingPunct="1">
              <a:buNone/>
            </a:pPr>
            <a:r>
              <a:rPr lang="zh-CN" altLang="en-US" sz="2800" b="1" dirty="0" smtClean="0">
                <a:solidFill>
                  <a:srgbClr val="C00000"/>
                </a:solidFill>
              </a:rPr>
              <a:t>（</a:t>
            </a:r>
            <a:r>
              <a:rPr lang="en-US" altLang="zh-CN" sz="2800" b="1" dirty="0" smtClean="0">
                <a:solidFill>
                  <a:srgbClr val="C00000"/>
                </a:solidFill>
              </a:rPr>
              <a:t>5</a:t>
            </a:r>
            <a:r>
              <a:rPr lang="zh-CN" altLang="en-US" sz="2800" b="1" dirty="0" smtClean="0">
                <a:solidFill>
                  <a:srgbClr val="C00000"/>
                </a:solidFill>
              </a:rPr>
              <a:t>）帧校验序列字段</a:t>
            </a:r>
          </a:p>
          <a:p>
            <a:pPr lvl="1">
              <a:buClr>
                <a:srgbClr val="C00000"/>
              </a:buClr>
              <a:buFont typeface="Wingdings" pitchFamily="2" charset="2"/>
              <a:buChar char="n"/>
            </a:pPr>
            <a:endParaRPr lang="en-US" altLang="zh-CN" b="1" dirty="0" smtClean="0">
              <a:solidFill>
                <a:srgbClr val="000000"/>
              </a:solidFill>
            </a:endParaRPr>
          </a:p>
          <a:p>
            <a:pPr lvl="1">
              <a:buClr>
                <a:srgbClr val="C00000"/>
              </a:buClr>
              <a:buFont typeface="Wingdings" pitchFamily="2" charset="2"/>
              <a:buChar char="n"/>
            </a:pPr>
            <a:r>
              <a:rPr lang="zh-CN" altLang="en-US" b="1" dirty="0" smtClean="0">
                <a:solidFill>
                  <a:srgbClr val="000000"/>
                </a:solidFill>
              </a:rPr>
              <a:t>帧校验序列是</a:t>
            </a:r>
            <a:r>
              <a:rPr lang="en-US" altLang="zh-CN" b="1" dirty="0" smtClean="0">
                <a:solidFill>
                  <a:srgbClr val="000000"/>
                </a:solidFill>
              </a:rPr>
              <a:t>HDLC</a:t>
            </a:r>
            <a:r>
              <a:rPr lang="zh-CN" altLang="en-US" b="1" dirty="0" smtClean="0">
                <a:solidFill>
                  <a:srgbClr val="000000"/>
                </a:solidFill>
              </a:rPr>
              <a:t>协议的错误检测字段。</a:t>
            </a:r>
            <a:endParaRPr lang="en-US" altLang="zh-CN" b="1" dirty="0" smtClean="0">
              <a:solidFill>
                <a:srgbClr val="000000"/>
              </a:solidFill>
            </a:endParaRPr>
          </a:p>
          <a:p>
            <a:pPr lvl="1">
              <a:buClr>
                <a:srgbClr val="C00000"/>
              </a:buClr>
              <a:buFont typeface="Wingdings" pitchFamily="2" charset="2"/>
              <a:buChar char="n"/>
            </a:pPr>
            <a:endParaRPr lang="en-US" altLang="zh-CN" b="1" dirty="0" smtClean="0">
              <a:solidFill>
                <a:srgbClr val="000000"/>
              </a:solidFill>
            </a:endParaRPr>
          </a:p>
          <a:p>
            <a:pPr lvl="1">
              <a:buClr>
                <a:srgbClr val="C00000"/>
              </a:buClr>
              <a:buFont typeface="Wingdings" pitchFamily="2" charset="2"/>
              <a:buChar char="n"/>
            </a:pPr>
            <a:r>
              <a:rPr lang="zh-CN" altLang="en-US" b="1" dirty="0" smtClean="0">
                <a:solidFill>
                  <a:srgbClr val="000000"/>
                </a:solidFill>
              </a:rPr>
              <a:t>它含有一个两字节或一个四字节的循环冗余校验</a:t>
            </a:r>
            <a:r>
              <a:rPr lang="en-US" altLang="zh-CN" b="1" dirty="0" smtClean="0">
                <a:solidFill>
                  <a:srgbClr val="000000"/>
                </a:solidFill>
              </a:rPr>
              <a:t>(CRC)</a:t>
            </a:r>
            <a:r>
              <a:rPr lang="zh-CN" altLang="en-US" b="1" dirty="0" smtClean="0">
                <a:solidFill>
                  <a:srgbClr val="000000"/>
                </a:solidFill>
              </a:rPr>
              <a:t>码。</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lstStyle/>
          <a:p>
            <a:pPr eaLnBrk="1" hangingPunct="1"/>
            <a:r>
              <a:rPr lang="en-US" altLang="zh-CN" sz="3200" b="1" dirty="0" smtClean="0">
                <a:solidFill>
                  <a:srgbClr val="C00000"/>
                </a:solidFill>
              </a:rPr>
              <a:t>4.3.2</a:t>
            </a:r>
            <a:r>
              <a:rPr lang="en-US" altLang="zh-CN" sz="3200" b="1" dirty="0" smtClean="0">
                <a:solidFill>
                  <a:srgbClr val="C00000"/>
                </a:solidFill>
                <a:latin typeface="黑体" pitchFamily="2" charset="-122"/>
                <a:ea typeface="黑体" pitchFamily="2" charset="-122"/>
              </a:rPr>
              <a:t> HDLC</a:t>
            </a:r>
            <a:r>
              <a:rPr lang="zh-CN" altLang="en-US" sz="3200" b="1" dirty="0" smtClean="0">
                <a:solidFill>
                  <a:srgbClr val="C00000"/>
                </a:solidFill>
                <a:latin typeface="黑体" pitchFamily="2" charset="-122"/>
                <a:ea typeface="黑体" pitchFamily="2" charset="-122"/>
              </a:rPr>
              <a:t>帧格式</a:t>
            </a:r>
          </a:p>
        </p:txBody>
      </p:sp>
    </p:spTree>
  </p:cSld>
  <p:clrMapOvr>
    <a:masterClrMapping/>
  </p:clrMapOvr>
  <p:transition>
    <p:pull dir="d"/>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normAutofit/>
          </a:bodyPr>
          <a:lstStyle/>
          <a:p>
            <a:pPr eaLnBrk="1" hangingPunct="1"/>
            <a:r>
              <a:rPr lang="en-US" altLang="zh-CN" sz="3200" b="1" dirty="0" smtClean="0">
                <a:solidFill>
                  <a:srgbClr val="C00000"/>
                </a:solidFill>
              </a:rPr>
              <a:t>4.3.3 </a:t>
            </a:r>
            <a:r>
              <a:rPr lang="zh-CN" altLang="en-US" sz="3200" b="1" dirty="0" smtClean="0">
                <a:solidFill>
                  <a:srgbClr val="C00000"/>
                </a:solidFill>
              </a:rPr>
              <a:t>监控帧的使用方式</a:t>
            </a:r>
          </a:p>
        </p:txBody>
      </p:sp>
      <p:sp>
        <p:nvSpPr>
          <p:cNvPr id="27651" name="Rectangle 3"/>
          <p:cNvSpPr>
            <a:spLocks noGrp="1" noRot="1" noChangeArrowheads="1"/>
          </p:cNvSpPr>
          <p:nvPr>
            <p:ph type="body" idx="1"/>
          </p:nvPr>
        </p:nvSpPr>
        <p:spPr/>
        <p:txBody>
          <a:bodyPr/>
          <a:lstStyle/>
          <a:p>
            <a:pPr eaLnBrk="1" hangingPunct="1">
              <a:buClr>
                <a:srgbClr val="C00000"/>
              </a:buClr>
              <a:buFont typeface="Wingdings" pitchFamily="2" charset="2"/>
              <a:buChar char="n"/>
            </a:pPr>
            <a:r>
              <a:rPr lang="en-US" altLang="zh-CN" sz="2800" b="1" dirty="0" smtClean="0">
                <a:solidFill>
                  <a:srgbClr val="000000"/>
                </a:solidFill>
                <a:latin typeface="宋体" pitchFamily="2" charset="-122"/>
              </a:rPr>
              <a:t>S-</a:t>
            </a:r>
            <a:r>
              <a:rPr lang="zh-CN" altLang="en-US" sz="2800" b="1" dirty="0" smtClean="0">
                <a:solidFill>
                  <a:srgbClr val="000000"/>
                </a:solidFill>
                <a:latin typeface="宋体" pitchFamily="2" charset="-122"/>
              </a:rPr>
              <a:t>帧尽管没有信息字段，但是每一帧都给接收方带去了某种信息。这些信息的含义需要通过</a:t>
            </a:r>
            <a:r>
              <a:rPr lang="en-US" altLang="zh-CN" sz="2800" b="1" dirty="0" smtClean="0">
                <a:solidFill>
                  <a:srgbClr val="000000"/>
                </a:solidFill>
                <a:latin typeface="宋体" pitchFamily="2" charset="-122"/>
              </a:rPr>
              <a:t>S-</a:t>
            </a:r>
            <a:r>
              <a:rPr lang="zh-CN" altLang="en-US" sz="2800" b="1" dirty="0" smtClean="0">
                <a:solidFill>
                  <a:srgbClr val="000000"/>
                </a:solidFill>
                <a:latin typeface="宋体" pitchFamily="2" charset="-122"/>
              </a:rPr>
              <a:t>帧的类型和传输上下文来获得。</a:t>
            </a:r>
            <a:endParaRPr lang="en-US" altLang="zh-CN" sz="2800" b="1" dirty="0" smtClean="0">
              <a:solidFill>
                <a:srgbClr val="000000"/>
              </a:solidFill>
              <a:latin typeface="宋体" pitchFamily="2" charset="-122"/>
            </a:endParaRPr>
          </a:p>
          <a:p>
            <a:pPr>
              <a:buClr>
                <a:srgbClr val="C00000"/>
              </a:buClr>
              <a:buFont typeface="Wingdings" pitchFamily="2" charset="2"/>
              <a:buChar char="n"/>
            </a:pPr>
            <a:r>
              <a:rPr lang="zh-CN" altLang="en-US" sz="2800" b="1" dirty="0" smtClean="0">
                <a:latin typeface="宋体" pitchFamily="2" charset="-122"/>
              </a:rPr>
              <a:t>共有四类</a:t>
            </a:r>
            <a:r>
              <a:rPr lang="en-US" altLang="zh-CN" sz="2800" b="1" dirty="0" smtClean="0">
                <a:solidFill>
                  <a:srgbClr val="000000"/>
                </a:solidFill>
                <a:latin typeface="宋体" pitchFamily="2" charset="-122"/>
              </a:rPr>
              <a:t>S-</a:t>
            </a:r>
            <a:r>
              <a:rPr lang="zh-CN" altLang="en-US" sz="2800" b="1" dirty="0" smtClean="0">
                <a:solidFill>
                  <a:srgbClr val="000000"/>
                </a:solidFill>
                <a:latin typeface="宋体" pitchFamily="2" charset="-122"/>
              </a:rPr>
              <a:t>帧</a:t>
            </a:r>
            <a:r>
              <a:rPr lang="en-US" altLang="zh-CN" sz="2800" b="1" dirty="0" smtClean="0">
                <a:solidFill>
                  <a:srgbClr val="000000"/>
                </a:solidFill>
                <a:latin typeface="宋体" pitchFamily="2" charset="-122"/>
              </a:rPr>
              <a:t>:</a:t>
            </a:r>
            <a:r>
              <a:rPr lang="en-US" altLang="zh-CN" b="1" dirty="0" smtClean="0">
                <a:solidFill>
                  <a:srgbClr val="000000"/>
                </a:solidFill>
                <a:latin typeface="宋体" pitchFamily="2" charset="-122"/>
              </a:rPr>
              <a:t> </a:t>
            </a:r>
          </a:p>
          <a:p>
            <a:pPr lvl="1">
              <a:buNone/>
            </a:pPr>
            <a:r>
              <a:rPr lang="en-US" altLang="zh-CN" sz="2400" b="1" dirty="0" smtClean="0">
                <a:solidFill>
                  <a:srgbClr val="000000"/>
                </a:solidFill>
                <a:latin typeface="宋体" pitchFamily="2" charset="-122"/>
              </a:rPr>
              <a:t>①</a:t>
            </a:r>
            <a:r>
              <a:rPr lang="zh-CN" altLang="en-US" sz="2400" b="1" dirty="0" smtClean="0">
                <a:solidFill>
                  <a:srgbClr val="000000"/>
                </a:solidFill>
                <a:latin typeface="宋体" pitchFamily="2" charset="-122"/>
              </a:rPr>
              <a:t>接收就绪</a:t>
            </a:r>
            <a:r>
              <a:rPr lang="en-US" altLang="zh-CN" sz="2400" b="1" dirty="0" smtClean="0">
                <a:solidFill>
                  <a:srgbClr val="000000"/>
                </a:solidFill>
                <a:latin typeface="宋体" pitchFamily="2" charset="-122"/>
              </a:rPr>
              <a:t>(RR)</a:t>
            </a:r>
            <a:r>
              <a:rPr lang="zh-CN" altLang="en-US" sz="2400" b="1" dirty="0" smtClean="0">
                <a:solidFill>
                  <a:srgbClr val="000000"/>
                </a:solidFill>
                <a:latin typeface="宋体" pitchFamily="2" charset="-122"/>
              </a:rPr>
              <a:t>帧</a:t>
            </a:r>
            <a:endParaRPr lang="en-US" altLang="zh-CN" sz="2400" b="1" dirty="0" smtClean="0">
              <a:solidFill>
                <a:srgbClr val="000000"/>
              </a:solidFill>
              <a:latin typeface="宋体" pitchFamily="2" charset="-122"/>
            </a:endParaRPr>
          </a:p>
          <a:p>
            <a:pPr lvl="1">
              <a:buNone/>
            </a:pPr>
            <a:r>
              <a:rPr lang="en-US" altLang="zh-CN" sz="2400" b="1" dirty="0" smtClean="0">
                <a:solidFill>
                  <a:srgbClr val="000000"/>
                </a:solidFill>
                <a:latin typeface="宋体" pitchFamily="2" charset="-122"/>
              </a:rPr>
              <a:t>②</a:t>
            </a:r>
            <a:r>
              <a:rPr lang="zh-CN" altLang="en-US" sz="2400" b="1" dirty="0" smtClean="0">
                <a:solidFill>
                  <a:srgbClr val="000000"/>
                </a:solidFill>
                <a:latin typeface="宋体" pitchFamily="2" charset="-122"/>
              </a:rPr>
              <a:t>接收未就绪</a:t>
            </a:r>
            <a:r>
              <a:rPr lang="en-US" altLang="zh-CN" sz="2400" b="1" dirty="0" smtClean="0">
                <a:solidFill>
                  <a:srgbClr val="000000"/>
                </a:solidFill>
                <a:latin typeface="宋体" pitchFamily="2" charset="-122"/>
              </a:rPr>
              <a:t>(RNR)</a:t>
            </a:r>
            <a:r>
              <a:rPr lang="zh-CN" altLang="en-US" sz="2400" b="1" dirty="0" smtClean="0">
                <a:solidFill>
                  <a:srgbClr val="000000"/>
                </a:solidFill>
                <a:latin typeface="宋体" pitchFamily="2" charset="-122"/>
              </a:rPr>
              <a:t>帧</a:t>
            </a:r>
            <a:endParaRPr lang="en-US" altLang="zh-CN" sz="2400" b="1" dirty="0" smtClean="0">
              <a:solidFill>
                <a:srgbClr val="000000"/>
              </a:solidFill>
              <a:latin typeface="宋体" pitchFamily="2" charset="-122"/>
            </a:endParaRPr>
          </a:p>
          <a:p>
            <a:pPr lvl="1">
              <a:buNone/>
            </a:pPr>
            <a:r>
              <a:rPr lang="en-US" altLang="zh-CN" sz="2400" b="1" dirty="0" smtClean="0">
                <a:solidFill>
                  <a:srgbClr val="000000"/>
                </a:solidFill>
                <a:latin typeface="宋体" pitchFamily="2" charset="-122"/>
              </a:rPr>
              <a:t>③</a:t>
            </a:r>
            <a:r>
              <a:rPr lang="zh-CN" altLang="en-US" sz="2400" b="1" dirty="0" smtClean="0">
                <a:solidFill>
                  <a:srgbClr val="000000"/>
                </a:solidFill>
                <a:latin typeface="宋体" pitchFamily="2" charset="-122"/>
              </a:rPr>
              <a:t>拒绝</a:t>
            </a:r>
            <a:r>
              <a:rPr lang="en-US" altLang="zh-CN" sz="2400" b="1" dirty="0" smtClean="0">
                <a:solidFill>
                  <a:srgbClr val="000000"/>
                </a:solidFill>
                <a:latin typeface="宋体" pitchFamily="2" charset="-122"/>
              </a:rPr>
              <a:t>(REJ)</a:t>
            </a:r>
            <a:r>
              <a:rPr lang="zh-CN" altLang="en-US" sz="2400" b="1" dirty="0" smtClean="0">
                <a:solidFill>
                  <a:srgbClr val="000000"/>
                </a:solidFill>
                <a:latin typeface="宋体" pitchFamily="2" charset="-122"/>
              </a:rPr>
              <a:t>帧</a:t>
            </a:r>
            <a:endParaRPr lang="en-US" altLang="zh-CN" sz="2400" b="1" dirty="0" smtClean="0">
              <a:solidFill>
                <a:srgbClr val="000000"/>
              </a:solidFill>
              <a:latin typeface="宋体" pitchFamily="2" charset="-122"/>
            </a:endParaRPr>
          </a:p>
          <a:p>
            <a:pPr lvl="1">
              <a:buNone/>
            </a:pPr>
            <a:r>
              <a:rPr lang="en-US" altLang="zh-CN" sz="2400" b="1" dirty="0" smtClean="0">
                <a:solidFill>
                  <a:srgbClr val="000000"/>
                </a:solidFill>
                <a:latin typeface="宋体" pitchFamily="2" charset="-122"/>
              </a:rPr>
              <a:t>④</a:t>
            </a:r>
            <a:r>
              <a:rPr lang="zh-CN" altLang="en-US" sz="2400" b="1" dirty="0" smtClean="0">
                <a:solidFill>
                  <a:srgbClr val="000000"/>
                </a:solidFill>
                <a:latin typeface="宋体" pitchFamily="2" charset="-122"/>
              </a:rPr>
              <a:t>选择拒绝</a:t>
            </a:r>
            <a:r>
              <a:rPr lang="en-US" altLang="zh-CN" sz="2400" b="1" dirty="0" smtClean="0">
                <a:solidFill>
                  <a:srgbClr val="000000"/>
                </a:solidFill>
                <a:latin typeface="宋体" pitchFamily="2" charset="-122"/>
              </a:rPr>
              <a:t>(SREJ)</a:t>
            </a:r>
            <a:r>
              <a:rPr lang="zh-CN" altLang="en-US" sz="2400" b="1" dirty="0" smtClean="0">
                <a:solidFill>
                  <a:srgbClr val="000000"/>
                </a:solidFill>
                <a:latin typeface="宋体" pitchFamily="2" charset="-122"/>
              </a:rPr>
              <a:t>帧</a:t>
            </a:r>
            <a:endParaRPr lang="zh-CN" altLang="en-US" sz="2400" b="1" dirty="0" smtClean="0">
              <a:latin typeface="宋体" pitchFamily="2" charset="-122"/>
            </a:endParaRP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Rot="1" noChangeArrowheads="1"/>
          </p:cNvSpPr>
          <p:nvPr>
            <p:ph type="body" idx="1"/>
          </p:nvPr>
        </p:nvSpPr>
        <p:spPr>
          <a:xfrm>
            <a:off x="323528" y="1412776"/>
            <a:ext cx="8569325" cy="4824536"/>
          </a:xfrm>
        </p:spPr>
        <p:txBody>
          <a:bodyPr>
            <a:normAutofit lnSpcReduction="10000"/>
          </a:bodyPr>
          <a:lstStyle/>
          <a:p>
            <a:pPr eaLnBrk="1" hangingPunct="1">
              <a:buNone/>
            </a:pPr>
            <a:r>
              <a:rPr lang="en-US" altLang="zh-CN" sz="2800" b="1" dirty="0" smtClean="0">
                <a:solidFill>
                  <a:srgbClr val="C00000"/>
                </a:solidFill>
                <a:latin typeface="宋体" pitchFamily="2" charset="-122"/>
              </a:rPr>
              <a:t>①</a:t>
            </a:r>
            <a:r>
              <a:rPr lang="zh-CN" altLang="en-US" sz="2800" b="1" dirty="0" smtClean="0">
                <a:solidFill>
                  <a:srgbClr val="C00000"/>
                </a:solidFill>
                <a:latin typeface="宋体" pitchFamily="2" charset="-122"/>
              </a:rPr>
              <a:t>接收就绪</a:t>
            </a:r>
            <a:r>
              <a:rPr lang="en-US" altLang="zh-CN" sz="2800" b="1" dirty="0" smtClean="0">
                <a:solidFill>
                  <a:srgbClr val="C00000"/>
                </a:solidFill>
                <a:latin typeface="宋体" pitchFamily="2" charset="-122"/>
              </a:rPr>
              <a:t>(RR)</a:t>
            </a:r>
            <a:r>
              <a:rPr lang="zh-CN" altLang="en-US" sz="2800" b="1" dirty="0" smtClean="0">
                <a:solidFill>
                  <a:srgbClr val="C00000"/>
                </a:solidFill>
                <a:latin typeface="宋体" pitchFamily="2" charset="-122"/>
              </a:rPr>
              <a:t>帧（有四种使用方式）：</a:t>
            </a:r>
          </a:p>
          <a:p>
            <a:pPr lvl="1">
              <a:buClr>
                <a:srgbClr val="C00000"/>
              </a:buClr>
              <a:buFont typeface="Wingdings" pitchFamily="2" charset="2"/>
              <a:buChar char="n"/>
            </a:pPr>
            <a:endParaRPr lang="en-US" altLang="zh-CN" sz="2400" b="1" dirty="0" smtClean="0">
              <a:solidFill>
                <a:srgbClr val="C00000"/>
              </a:solidFill>
              <a:latin typeface="黑体" pitchFamily="2" charset="-122"/>
              <a:ea typeface="黑体" pitchFamily="2" charset="-122"/>
            </a:endParaRPr>
          </a:p>
          <a:p>
            <a:pPr lvl="1">
              <a:buClr>
                <a:srgbClr val="C00000"/>
              </a:buClr>
              <a:buFont typeface="Wingdings" pitchFamily="2" charset="2"/>
              <a:buChar char="n"/>
            </a:pPr>
            <a:r>
              <a:rPr lang="zh-CN" altLang="en-US" sz="2400" b="1" dirty="0" smtClean="0">
                <a:solidFill>
                  <a:srgbClr val="C00000"/>
                </a:solidFill>
                <a:latin typeface="黑体" pitchFamily="2" charset="-122"/>
                <a:ea typeface="黑体" pitchFamily="2" charset="-122"/>
              </a:rPr>
              <a:t>应答（</a:t>
            </a:r>
            <a:r>
              <a:rPr lang="en-US" altLang="zh-CN" sz="2400" b="1" dirty="0" smtClean="0">
                <a:solidFill>
                  <a:srgbClr val="C00000"/>
                </a:solidFill>
                <a:latin typeface="黑体" pitchFamily="2" charset="-122"/>
                <a:ea typeface="黑体" pitchFamily="2" charset="-122"/>
              </a:rPr>
              <a:t>ACK</a:t>
            </a:r>
            <a:r>
              <a:rPr lang="zh-CN" altLang="en-US" sz="2400" b="1" dirty="0" smtClean="0">
                <a:solidFill>
                  <a:srgbClr val="C00000"/>
                </a:solidFill>
                <a:latin typeface="黑体" pitchFamily="2" charset="-122"/>
                <a:ea typeface="黑体" pitchFamily="2" charset="-122"/>
              </a:rPr>
              <a:t>）</a:t>
            </a:r>
            <a:r>
              <a:rPr lang="en-US" altLang="zh-CN" sz="2400" b="1" dirty="0" smtClean="0">
                <a:solidFill>
                  <a:srgbClr val="000000"/>
                </a:solidFill>
                <a:latin typeface="黑体" pitchFamily="2" charset="-122"/>
                <a:ea typeface="黑体" pitchFamily="2" charset="-122"/>
              </a:rPr>
              <a:t>:</a:t>
            </a:r>
            <a:r>
              <a:rPr lang="zh-CN" altLang="en-US" sz="2400" b="1" dirty="0" smtClean="0">
                <a:solidFill>
                  <a:srgbClr val="000000"/>
                </a:solidFill>
                <a:latin typeface="宋体" pitchFamily="2" charset="-122"/>
              </a:rPr>
              <a:t>接收站本身没有数据信息发送时</a:t>
            </a:r>
            <a:r>
              <a:rPr lang="en-US" altLang="zh-CN" sz="2400" b="1" dirty="0" smtClean="0">
                <a:solidFill>
                  <a:srgbClr val="000000"/>
                </a:solidFill>
                <a:latin typeface="宋体" pitchFamily="2" charset="-122"/>
              </a:rPr>
              <a:t>,</a:t>
            </a:r>
            <a:r>
              <a:rPr lang="zh-CN" altLang="en-US" sz="2400" b="1" dirty="0" smtClean="0">
                <a:solidFill>
                  <a:srgbClr val="000000"/>
                </a:solidFill>
                <a:latin typeface="宋体" pitchFamily="2" charset="-122"/>
              </a:rPr>
              <a:t>用一个接收就绪帧作为应答帧来对所接收的数据帧进行应答。 </a:t>
            </a:r>
            <a:r>
              <a:rPr lang="en-US" altLang="zh-CN" sz="2400" b="1" dirty="0" smtClean="0">
                <a:solidFill>
                  <a:srgbClr val="000000"/>
                </a:solidFill>
                <a:latin typeface="宋体" pitchFamily="2" charset="-122"/>
              </a:rPr>
              <a:t>(P/F=0)</a:t>
            </a:r>
          </a:p>
          <a:p>
            <a:pPr lvl="1">
              <a:buClr>
                <a:srgbClr val="C00000"/>
              </a:buClr>
              <a:buFont typeface="Wingdings" pitchFamily="2" charset="2"/>
              <a:buChar char="n"/>
            </a:pPr>
            <a:r>
              <a:rPr lang="zh-CN" altLang="en-US" sz="2400" b="1" dirty="0" smtClean="0">
                <a:solidFill>
                  <a:srgbClr val="C00000"/>
                </a:solidFill>
                <a:latin typeface="黑体" pitchFamily="2" charset="-122"/>
                <a:ea typeface="黑体" pitchFamily="2" charset="-122"/>
              </a:rPr>
              <a:t>查询</a:t>
            </a:r>
            <a:r>
              <a:rPr lang="zh-CN" altLang="en-US" sz="2400" b="1" dirty="0" smtClean="0">
                <a:solidFill>
                  <a:srgbClr val="000000"/>
                </a:solidFill>
                <a:latin typeface="黑体" pitchFamily="2" charset="-122"/>
                <a:ea typeface="黑体" pitchFamily="2" charset="-122"/>
              </a:rPr>
              <a:t>：</a:t>
            </a:r>
            <a:r>
              <a:rPr lang="zh-CN" altLang="en-US" sz="2400" b="1" dirty="0" smtClean="0">
                <a:solidFill>
                  <a:srgbClr val="000000"/>
                </a:solidFill>
                <a:latin typeface="宋体" pitchFamily="2" charset="-122"/>
              </a:rPr>
              <a:t>主站点询问从站点是否有数据发送，</a:t>
            </a:r>
            <a:r>
              <a:rPr lang="en-US" altLang="zh-CN" sz="2400" b="1" dirty="0" smtClean="0">
                <a:solidFill>
                  <a:srgbClr val="000000"/>
                </a:solidFill>
                <a:latin typeface="宋体" pitchFamily="2" charset="-122"/>
              </a:rPr>
              <a:t>(P/F=1, POLL</a:t>
            </a:r>
            <a:r>
              <a:rPr lang="zh-CN" altLang="en-US" sz="2400" b="1" dirty="0" smtClean="0">
                <a:solidFill>
                  <a:srgbClr val="000000"/>
                </a:solidFill>
                <a:latin typeface="宋体" pitchFamily="2" charset="-122"/>
              </a:rPr>
              <a:t>）。</a:t>
            </a:r>
            <a:endParaRPr lang="en-US" altLang="zh-CN" sz="2400" b="1" dirty="0" smtClean="0">
              <a:solidFill>
                <a:srgbClr val="000000"/>
              </a:solidFill>
              <a:latin typeface="宋体" pitchFamily="2" charset="-122"/>
            </a:endParaRPr>
          </a:p>
          <a:p>
            <a:pPr lvl="1">
              <a:buClr>
                <a:srgbClr val="C00000"/>
              </a:buClr>
              <a:buFont typeface="Wingdings" pitchFamily="2" charset="2"/>
              <a:buChar char="n"/>
            </a:pPr>
            <a:r>
              <a:rPr lang="zh-CN" altLang="en-US" sz="2400" b="1" dirty="0" smtClean="0">
                <a:solidFill>
                  <a:srgbClr val="C00000"/>
                </a:solidFill>
                <a:latin typeface="黑体" pitchFamily="2" charset="-122"/>
                <a:ea typeface="黑体" pitchFamily="2" charset="-122"/>
              </a:rPr>
              <a:t>对查询的否定应答</a:t>
            </a:r>
            <a:r>
              <a:rPr lang="en-US" altLang="zh-CN" sz="2400" b="1" dirty="0" smtClean="0">
                <a:solidFill>
                  <a:srgbClr val="000000"/>
                </a:solidFill>
                <a:latin typeface="黑体" pitchFamily="2" charset="-122"/>
                <a:ea typeface="黑体" pitchFamily="2" charset="-122"/>
              </a:rPr>
              <a:t>:</a:t>
            </a:r>
            <a:r>
              <a:rPr lang="zh-CN" altLang="en-US" sz="2400" b="1" dirty="0" smtClean="0">
                <a:solidFill>
                  <a:srgbClr val="000000"/>
                </a:solidFill>
                <a:latin typeface="宋体" pitchFamily="2" charset="-122"/>
              </a:rPr>
              <a:t>从站点用一个</a:t>
            </a:r>
            <a:r>
              <a:rPr lang="en-US" altLang="zh-CN" sz="2400" b="1" dirty="0" smtClean="0">
                <a:solidFill>
                  <a:srgbClr val="000000"/>
                </a:solidFill>
                <a:latin typeface="宋体" pitchFamily="2" charset="-122"/>
              </a:rPr>
              <a:t>P/F</a:t>
            </a:r>
            <a:r>
              <a:rPr lang="zh-CN" altLang="en-US" sz="2400" b="1" dirty="0" smtClean="0">
                <a:solidFill>
                  <a:srgbClr val="000000"/>
                </a:solidFill>
                <a:latin typeface="宋体" pitchFamily="2" charset="-122"/>
              </a:rPr>
              <a:t>位置</a:t>
            </a:r>
            <a:r>
              <a:rPr lang="en-US" altLang="zh-CN" sz="2400" b="1" dirty="0" smtClean="0">
                <a:solidFill>
                  <a:srgbClr val="000000"/>
                </a:solidFill>
                <a:latin typeface="宋体" pitchFamily="2" charset="-122"/>
              </a:rPr>
              <a:t>1</a:t>
            </a:r>
            <a:r>
              <a:rPr lang="zh-CN" altLang="en-US" sz="2400" b="1" dirty="0" smtClean="0">
                <a:solidFill>
                  <a:srgbClr val="000000"/>
                </a:solidFill>
                <a:latin typeface="宋体" pitchFamily="2" charset="-122"/>
              </a:rPr>
              <a:t>的</a:t>
            </a:r>
            <a:r>
              <a:rPr lang="en-US" altLang="zh-CN" sz="2400" b="1" dirty="0" smtClean="0">
                <a:solidFill>
                  <a:srgbClr val="000000"/>
                </a:solidFill>
                <a:latin typeface="宋体" pitchFamily="2" charset="-122"/>
              </a:rPr>
              <a:t>RR</a:t>
            </a:r>
            <a:r>
              <a:rPr lang="zh-CN" altLang="en-US" sz="2400" b="1" dirty="0" smtClean="0">
                <a:solidFill>
                  <a:srgbClr val="000000"/>
                </a:solidFill>
                <a:latin typeface="宋体" pitchFamily="2" charset="-122"/>
              </a:rPr>
              <a:t>帧回答主站点的查询</a:t>
            </a:r>
            <a:r>
              <a:rPr lang="en-US" altLang="zh-CN" sz="2400" b="1" dirty="0" smtClean="0">
                <a:solidFill>
                  <a:srgbClr val="000000"/>
                </a:solidFill>
                <a:latin typeface="宋体" pitchFamily="2" charset="-122"/>
              </a:rPr>
              <a:t>,</a:t>
            </a:r>
            <a:r>
              <a:rPr lang="zh-CN" altLang="en-US" sz="2400" b="1" dirty="0" smtClean="0">
                <a:solidFill>
                  <a:srgbClr val="000000"/>
                </a:solidFill>
                <a:latin typeface="宋体" pitchFamily="2" charset="-122"/>
              </a:rPr>
              <a:t>通知主站点从站点没有数据发送。如果从站点有数据发送，从站点用</a:t>
            </a:r>
            <a:r>
              <a:rPr lang="en-US" altLang="zh-CN" sz="2400" b="1" dirty="0" smtClean="0">
                <a:solidFill>
                  <a:srgbClr val="000000"/>
                </a:solidFill>
                <a:latin typeface="宋体" pitchFamily="2" charset="-122"/>
              </a:rPr>
              <a:t>I-</a:t>
            </a:r>
            <a:r>
              <a:rPr lang="zh-CN" altLang="en-US" sz="2400" b="1" dirty="0" smtClean="0">
                <a:solidFill>
                  <a:srgbClr val="000000"/>
                </a:solidFill>
                <a:latin typeface="宋体" pitchFamily="2" charset="-122"/>
              </a:rPr>
              <a:t>帧来响应查询。</a:t>
            </a:r>
            <a:r>
              <a:rPr lang="en-US" altLang="zh-CN" sz="2400" b="1" dirty="0" smtClean="0">
                <a:solidFill>
                  <a:srgbClr val="000000"/>
                </a:solidFill>
                <a:latin typeface="宋体" pitchFamily="2" charset="-122"/>
              </a:rPr>
              <a:t>(POLL.NAK)</a:t>
            </a:r>
          </a:p>
          <a:p>
            <a:pPr lvl="1">
              <a:buClr>
                <a:srgbClr val="C00000"/>
              </a:buClr>
              <a:buFont typeface="Wingdings" pitchFamily="2" charset="2"/>
              <a:buChar char="n"/>
            </a:pPr>
            <a:r>
              <a:rPr lang="zh-CN" altLang="en-US" sz="2400" b="1" dirty="0" smtClean="0">
                <a:solidFill>
                  <a:srgbClr val="C00000"/>
                </a:solidFill>
                <a:latin typeface="黑体" pitchFamily="2" charset="-122"/>
                <a:ea typeface="黑体" pitchFamily="2" charset="-122"/>
              </a:rPr>
              <a:t>对选择的肯定应答</a:t>
            </a:r>
            <a:r>
              <a:rPr lang="en-US" altLang="zh-CN" sz="2400" b="1" dirty="0" smtClean="0">
                <a:solidFill>
                  <a:srgbClr val="000000"/>
                </a:solidFill>
                <a:latin typeface="黑体" pitchFamily="2" charset="-122"/>
                <a:ea typeface="黑体" pitchFamily="2" charset="-122"/>
              </a:rPr>
              <a:t>:</a:t>
            </a:r>
            <a:r>
              <a:rPr lang="zh-CN" altLang="en-US" sz="2400" b="1" dirty="0" smtClean="0">
                <a:solidFill>
                  <a:srgbClr val="000000"/>
                </a:solidFill>
                <a:latin typeface="宋体" pitchFamily="2" charset="-122"/>
              </a:rPr>
              <a:t>如果从站点收到了主站点的选择帧</a:t>
            </a:r>
            <a:r>
              <a:rPr lang="en-US" altLang="zh-CN" sz="2400" b="1" dirty="0" smtClean="0">
                <a:solidFill>
                  <a:srgbClr val="000000"/>
                </a:solidFill>
                <a:latin typeface="宋体" pitchFamily="2" charset="-122"/>
              </a:rPr>
              <a:t>,</a:t>
            </a:r>
            <a:r>
              <a:rPr lang="zh-CN" altLang="en-US" sz="2400" b="1" dirty="0" smtClean="0">
                <a:solidFill>
                  <a:srgbClr val="000000"/>
                </a:solidFill>
                <a:latin typeface="宋体" pitchFamily="2" charset="-122"/>
              </a:rPr>
              <a:t>并且从站点准备好从主站接收数据</a:t>
            </a:r>
            <a:r>
              <a:rPr lang="en-US" altLang="zh-CN" sz="2400" b="1" dirty="0" smtClean="0">
                <a:solidFill>
                  <a:srgbClr val="000000"/>
                </a:solidFill>
                <a:latin typeface="宋体" pitchFamily="2" charset="-122"/>
              </a:rPr>
              <a:t>,</a:t>
            </a:r>
            <a:r>
              <a:rPr lang="zh-CN" altLang="en-US" sz="2400" b="1" dirty="0" smtClean="0">
                <a:solidFill>
                  <a:srgbClr val="000000"/>
                </a:solidFill>
                <a:latin typeface="宋体" pitchFamily="2" charset="-122"/>
              </a:rPr>
              <a:t>它用一个</a:t>
            </a:r>
            <a:r>
              <a:rPr lang="en-US" altLang="zh-CN" sz="2400" b="1" dirty="0" smtClean="0">
                <a:solidFill>
                  <a:srgbClr val="000000"/>
                </a:solidFill>
                <a:latin typeface="宋体" pitchFamily="2" charset="-122"/>
              </a:rPr>
              <a:t>P/F</a:t>
            </a:r>
            <a:r>
              <a:rPr lang="zh-CN" altLang="en-US" sz="2400" b="1" dirty="0" smtClean="0">
                <a:solidFill>
                  <a:srgbClr val="000000"/>
                </a:solidFill>
                <a:latin typeface="宋体" pitchFamily="2" charset="-122"/>
              </a:rPr>
              <a:t>位置</a:t>
            </a:r>
            <a:r>
              <a:rPr lang="en-US" altLang="zh-CN" sz="2400" b="1" dirty="0" smtClean="0">
                <a:solidFill>
                  <a:srgbClr val="000000"/>
                </a:solidFill>
                <a:latin typeface="宋体" pitchFamily="2" charset="-122"/>
              </a:rPr>
              <a:t>1</a:t>
            </a:r>
            <a:r>
              <a:rPr lang="zh-CN" altLang="en-US" sz="2400" b="1" dirty="0" smtClean="0">
                <a:solidFill>
                  <a:srgbClr val="000000"/>
                </a:solidFill>
                <a:latin typeface="宋体" pitchFamily="2" charset="-122"/>
              </a:rPr>
              <a:t>的</a:t>
            </a:r>
            <a:r>
              <a:rPr lang="en-US" altLang="zh-CN" sz="2400" b="1" dirty="0" smtClean="0">
                <a:solidFill>
                  <a:srgbClr val="000000"/>
                </a:solidFill>
                <a:latin typeface="宋体" pitchFamily="2" charset="-122"/>
              </a:rPr>
              <a:t>RR</a:t>
            </a:r>
            <a:r>
              <a:rPr lang="zh-CN" altLang="en-US" sz="2400" b="1" dirty="0" smtClean="0">
                <a:solidFill>
                  <a:srgbClr val="000000"/>
                </a:solidFill>
                <a:latin typeface="宋体" pitchFamily="2" charset="-122"/>
              </a:rPr>
              <a:t>帧回答主站点的选择。</a:t>
            </a:r>
            <a:r>
              <a:rPr lang="en-US" altLang="zh-CN" sz="2400" b="1" dirty="0" smtClean="0">
                <a:solidFill>
                  <a:srgbClr val="000000"/>
                </a:solidFill>
                <a:latin typeface="宋体" pitchFamily="2" charset="-122"/>
              </a:rPr>
              <a:t>(SEL.ACK)</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normAutofit/>
          </a:bodyPr>
          <a:lstStyle/>
          <a:p>
            <a:pPr eaLnBrk="1" hangingPunct="1"/>
            <a:r>
              <a:rPr lang="en-US" altLang="zh-CN" sz="3200" b="1" dirty="0" smtClean="0">
                <a:solidFill>
                  <a:srgbClr val="C00000"/>
                </a:solidFill>
              </a:rPr>
              <a:t>4.3.3 </a:t>
            </a:r>
            <a:r>
              <a:rPr lang="zh-CN" altLang="en-US" sz="3200" b="1" dirty="0" smtClean="0">
                <a:solidFill>
                  <a:srgbClr val="C00000"/>
                </a:solidFill>
              </a:rPr>
              <a:t>监控帧的使用方式</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8674">
                                            <p:txEl>
                                              <p:pRg st="2" end="2"/>
                                            </p:txEl>
                                          </p:spTgt>
                                        </p:tgtEl>
                                        <p:attrNameLst>
                                          <p:attrName>style.visibility</p:attrName>
                                        </p:attrNameLst>
                                      </p:cBhvr>
                                      <p:to>
                                        <p:strVal val="visible"/>
                                      </p:to>
                                    </p:set>
                                    <p:anim calcmode="lin" valueType="num">
                                      <p:cBhvr additive="base">
                                        <p:cTn id="7" dur="500" fill="hold"/>
                                        <p:tgtEl>
                                          <p:spTgt spid="2867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4">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8674">
                                            <p:txEl>
                                              <p:pRg st="3" end="3"/>
                                            </p:txEl>
                                          </p:spTgt>
                                        </p:tgtEl>
                                        <p:attrNameLst>
                                          <p:attrName>style.visibility</p:attrName>
                                        </p:attrNameLst>
                                      </p:cBhvr>
                                      <p:to>
                                        <p:strVal val="visible"/>
                                      </p:to>
                                    </p:set>
                                    <p:anim calcmode="lin" valueType="num">
                                      <p:cBhvr additive="base">
                                        <p:cTn id="12" dur="500" fill="hold"/>
                                        <p:tgtEl>
                                          <p:spTgt spid="28674">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8674">
                                            <p:txEl>
                                              <p:pRg st="3" end="3"/>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8674">
                                            <p:txEl>
                                              <p:pRg st="4" end="4"/>
                                            </p:txEl>
                                          </p:spTgt>
                                        </p:tgtEl>
                                        <p:attrNameLst>
                                          <p:attrName>style.visibility</p:attrName>
                                        </p:attrNameLst>
                                      </p:cBhvr>
                                      <p:to>
                                        <p:strVal val="visible"/>
                                      </p:to>
                                    </p:set>
                                    <p:anim calcmode="lin" valueType="num">
                                      <p:cBhvr additive="base">
                                        <p:cTn id="17" dur="500" fill="hold"/>
                                        <p:tgtEl>
                                          <p:spTgt spid="28674">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8674">
                                            <p:txEl>
                                              <p:pRg st="4" end="4"/>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8674">
                                            <p:txEl>
                                              <p:pRg st="5" end="5"/>
                                            </p:txEl>
                                          </p:spTgt>
                                        </p:tgtEl>
                                        <p:attrNameLst>
                                          <p:attrName>style.visibility</p:attrName>
                                        </p:attrNameLst>
                                      </p:cBhvr>
                                      <p:to>
                                        <p:strVal val="visible"/>
                                      </p:to>
                                    </p:set>
                                    <p:anim calcmode="lin" valueType="num">
                                      <p:cBhvr additive="base">
                                        <p:cTn id="22" dur="500" fill="hold"/>
                                        <p:tgtEl>
                                          <p:spTgt spid="28674">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867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Rot="1" noChangeArrowheads="1"/>
          </p:cNvSpPr>
          <p:nvPr>
            <p:ph type="body" idx="1"/>
          </p:nvPr>
        </p:nvSpPr>
        <p:spPr>
          <a:xfrm>
            <a:off x="323850" y="1484313"/>
            <a:ext cx="8540750" cy="4194175"/>
          </a:xfrm>
        </p:spPr>
        <p:txBody>
          <a:bodyPr>
            <a:normAutofit/>
          </a:bodyPr>
          <a:lstStyle/>
          <a:p>
            <a:pPr>
              <a:lnSpc>
                <a:spcPct val="90000"/>
              </a:lnSpc>
              <a:buNone/>
            </a:pPr>
            <a:r>
              <a:rPr lang="en-US" altLang="zh-CN" sz="2800" b="1" dirty="0" smtClean="0">
                <a:solidFill>
                  <a:srgbClr val="C00000"/>
                </a:solidFill>
                <a:latin typeface="宋体" pitchFamily="2" charset="-122"/>
              </a:rPr>
              <a:t>②</a:t>
            </a:r>
            <a:r>
              <a:rPr lang="zh-CN" altLang="en-US" sz="2800" b="1" dirty="0" smtClean="0">
                <a:solidFill>
                  <a:srgbClr val="C00000"/>
                </a:solidFill>
                <a:latin typeface="宋体" pitchFamily="2" charset="-122"/>
              </a:rPr>
              <a:t>接收未就绪</a:t>
            </a:r>
            <a:r>
              <a:rPr lang="en-US" altLang="zh-CN" sz="2800" b="1" dirty="0" smtClean="0">
                <a:solidFill>
                  <a:srgbClr val="C00000"/>
                </a:solidFill>
                <a:latin typeface="宋体" pitchFamily="2" charset="-122"/>
              </a:rPr>
              <a:t>(RNR)</a:t>
            </a:r>
            <a:r>
              <a:rPr lang="zh-CN" altLang="en-US" sz="2800" b="1" dirty="0" smtClean="0">
                <a:solidFill>
                  <a:srgbClr val="C00000"/>
                </a:solidFill>
                <a:latin typeface="宋体" pitchFamily="2" charset="-122"/>
              </a:rPr>
              <a:t>帧（有三种使用方式）：</a:t>
            </a:r>
          </a:p>
          <a:p>
            <a:pPr eaLnBrk="1" hangingPunct="1">
              <a:lnSpc>
                <a:spcPct val="90000"/>
              </a:lnSpc>
              <a:buClr>
                <a:srgbClr val="C00000"/>
              </a:buClr>
              <a:buFont typeface="Wingdings" pitchFamily="2" charset="2"/>
              <a:buChar char="n"/>
            </a:pPr>
            <a:endParaRPr lang="en-US" altLang="zh-CN" sz="2400" b="1" dirty="0" smtClean="0">
              <a:solidFill>
                <a:srgbClr val="000000"/>
              </a:solidFill>
              <a:latin typeface="黑体" pitchFamily="2" charset="-122"/>
              <a:ea typeface="黑体" pitchFamily="2" charset="-122"/>
            </a:endParaRPr>
          </a:p>
          <a:p>
            <a:pPr lvl="1">
              <a:lnSpc>
                <a:spcPct val="90000"/>
              </a:lnSpc>
              <a:buClr>
                <a:srgbClr val="C00000"/>
              </a:buClr>
              <a:buFont typeface="Wingdings" pitchFamily="2" charset="2"/>
              <a:buChar char="n"/>
            </a:pPr>
            <a:r>
              <a:rPr lang="zh-CN" altLang="en-US" sz="2400" b="1" dirty="0" smtClean="0">
                <a:solidFill>
                  <a:srgbClr val="000000"/>
                </a:solidFill>
                <a:latin typeface="黑体" pitchFamily="2" charset="-122"/>
                <a:ea typeface="黑体" pitchFamily="2" charset="-122"/>
              </a:rPr>
              <a:t>应答</a:t>
            </a:r>
            <a:r>
              <a:rPr lang="en-US" altLang="zh-CN" sz="2400" b="1" dirty="0" smtClean="0">
                <a:solidFill>
                  <a:srgbClr val="000000"/>
                </a:solidFill>
                <a:latin typeface="黑体" pitchFamily="2" charset="-122"/>
                <a:ea typeface="黑体" pitchFamily="2" charset="-122"/>
              </a:rPr>
              <a:t>(ACK):</a:t>
            </a:r>
            <a:r>
              <a:rPr lang="zh-CN" altLang="en-US" sz="2400" b="1" dirty="0" smtClean="0">
                <a:solidFill>
                  <a:srgbClr val="000000"/>
                </a:solidFill>
                <a:latin typeface="宋体" pitchFamily="2" charset="-122"/>
              </a:rPr>
              <a:t>接收方向发送方返回的</a:t>
            </a:r>
            <a:r>
              <a:rPr lang="en-US" altLang="zh-CN" sz="2400" b="1" dirty="0" smtClean="0">
                <a:solidFill>
                  <a:srgbClr val="000000"/>
                </a:solidFill>
                <a:latin typeface="宋体" pitchFamily="2" charset="-122"/>
              </a:rPr>
              <a:t>RNR</a:t>
            </a:r>
            <a:r>
              <a:rPr lang="zh-CN" altLang="en-US" sz="2400" b="1" dirty="0" smtClean="0">
                <a:solidFill>
                  <a:srgbClr val="000000"/>
                </a:solidFill>
                <a:latin typeface="宋体" pitchFamily="2" charset="-122"/>
              </a:rPr>
              <a:t>帧有两个意思。第一个意思是应答</a:t>
            </a:r>
            <a:r>
              <a:rPr lang="en-US" altLang="zh-CN" sz="2400" b="1" dirty="0" smtClean="0">
                <a:solidFill>
                  <a:srgbClr val="000000"/>
                </a:solidFill>
                <a:latin typeface="宋体" pitchFamily="2" charset="-122"/>
              </a:rPr>
              <a:t>,</a:t>
            </a:r>
            <a:r>
              <a:rPr lang="zh-CN" altLang="en-US" sz="2400" b="1" dirty="0" smtClean="0">
                <a:solidFill>
                  <a:srgbClr val="000000"/>
                </a:solidFill>
                <a:latin typeface="宋体" pitchFamily="2" charset="-122"/>
              </a:rPr>
              <a:t>表示接收方收到了编号在</a:t>
            </a:r>
            <a:r>
              <a:rPr lang="en-US" altLang="zh-CN" sz="2400" b="1" dirty="0" smtClean="0">
                <a:solidFill>
                  <a:srgbClr val="000000"/>
                </a:solidFill>
                <a:latin typeface="宋体" pitchFamily="2" charset="-122"/>
              </a:rPr>
              <a:t>N(R)</a:t>
            </a:r>
            <a:r>
              <a:rPr lang="zh-CN" altLang="en-US" sz="2400" b="1" dirty="0" smtClean="0">
                <a:solidFill>
                  <a:srgbClr val="000000"/>
                </a:solidFill>
                <a:latin typeface="宋体" pitchFamily="2" charset="-122"/>
              </a:rPr>
              <a:t>以前的所有帧。第二个意思是要求发送方暂停发送，直到发送方收到一个</a:t>
            </a:r>
            <a:r>
              <a:rPr lang="en-US" altLang="zh-CN" sz="2400" b="1" dirty="0" smtClean="0">
                <a:solidFill>
                  <a:srgbClr val="000000"/>
                </a:solidFill>
                <a:latin typeface="宋体" pitchFamily="2" charset="-122"/>
              </a:rPr>
              <a:t>RR</a:t>
            </a:r>
            <a:r>
              <a:rPr lang="zh-CN" altLang="en-US" sz="2400" b="1" dirty="0" smtClean="0">
                <a:solidFill>
                  <a:srgbClr val="000000"/>
                </a:solidFill>
                <a:latin typeface="宋体" pitchFamily="2" charset="-122"/>
              </a:rPr>
              <a:t>帧为止。</a:t>
            </a:r>
            <a:r>
              <a:rPr lang="en-US" altLang="zh-CN" sz="2400" b="1" dirty="0" smtClean="0">
                <a:solidFill>
                  <a:srgbClr val="000000"/>
                </a:solidFill>
                <a:latin typeface="宋体" pitchFamily="2" charset="-122"/>
              </a:rPr>
              <a:t>(P/F=0)</a:t>
            </a:r>
          </a:p>
          <a:p>
            <a:pPr lvl="1">
              <a:buClr>
                <a:srgbClr val="C00000"/>
              </a:buClr>
              <a:buFont typeface="Wingdings" pitchFamily="2" charset="2"/>
              <a:buChar char="n"/>
            </a:pPr>
            <a:r>
              <a:rPr lang="zh-CN" altLang="en-US" sz="2400" b="1" dirty="0" smtClean="0">
                <a:solidFill>
                  <a:srgbClr val="000000"/>
                </a:solidFill>
                <a:latin typeface="黑体" pitchFamily="2" charset="-122"/>
                <a:ea typeface="黑体" pitchFamily="2" charset="-122"/>
              </a:rPr>
              <a:t>选择</a:t>
            </a:r>
            <a:r>
              <a:rPr lang="en-US" altLang="zh-CN" sz="2400" b="1" dirty="0" smtClean="0">
                <a:solidFill>
                  <a:srgbClr val="000000"/>
                </a:solidFill>
                <a:latin typeface="楷体_GB2312" pitchFamily="49" charset="-122"/>
                <a:ea typeface="楷体_GB2312" pitchFamily="49" charset="-122"/>
              </a:rPr>
              <a:t>:</a:t>
            </a:r>
            <a:r>
              <a:rPr lang="zh-CN" altLang="en-US" sz="2400" b="1" dirty="0" smtClean="0">
                <a:solidFill>
                  <a:srgbClr val="000000"/>
                </a:solidFill>
                <a:latin typeface="宋体" pitchFamily="2" charset="-122"/>
              </a:rPr>
              <a:t>当主站点想要向某个从站点发送数据时</a:t>
            </a:r>
            <a:r>
              <a:rPr lang="en-US" altLang="zh-CN" sz="2400" b="1" dirty="0" smtClean="0">
                <a:solidFill>
                  <a:srgbClr val="000000"/>
                </a:solidFill>
                <a:latin typeface="宋体" pitchFamily="2" charset="-122"/>
              </a:rPr>
              <a:t>,</a:t>
            </a:r>
            <a:r>
              <a:rPr lang="zh-CN" altLang="en-US" sz="2400" b="1" dirty="0" smtClean="0">
                <a:solidFill>
                  <a:srgbClr val="000000"/>
                </a:solidFill>
                <a:latin typeface="宋体" pitchFamily="2" charset="-122"/>
              </a:rPr>
              <a:t>它通过发送一个</a:t>
            </a:r>
            <a:r>
              <a:rPr lang="en-US" altLang="zh-CN" sz="2400" b="1" dirty="0" smtClean="0">
                <a:solidFill>
                  <a:srgbClr val="000000"/>
                </a:solidFill>
                <a:latin typeface="宋体" pitchFamily="2" charset="-122"/>
              </a:rPr>
              <a:t>P/F</a:t>
            </a:r>
            <a:r>
              <a:rPr lang="zh-CN" altLang="en-US" sz="2400" b="1" dirty="0" smtClean="0">
                <a:solidFill>
                  <a:srgbClr val="000000"/>
                </a:solidFill>
                <a:latin typeface="宋体" pitchFamily="2" charset="-122"/>
              </a:rPr>
              <a:t>位置</a:t>
            </a:r>
            <a:r>
              <a:rPr lang="en-US" altLang="zh-CN" sz="2400" b="1" dirty="0" smtClean="0">
                <a:solidFill>
                  <a:srgbClr val="000000"/>
                </a:solidFill>
                <a:latin typeface="宋体" pitchFamily="2" charset="-122"/>
              </a:rPr>
              <a:t>1</a:t>
            </a:r>
            <a:r>
              <a:rPr lang="zh-CN" altLang="en-US" sz="2400" b="1" dirty="0" smtClean="0">
                <a:solidFill>
                  <a:srgbClr val="000000"/>
                </a:solidFill>
                <a:latin typeface="宋体" pitchFamily="2" charset="-122"/>
              </a:rPr>
              <a:t>的</a:t>
            </a:r>
            <a:r>
              <a:rPr lang="en-US" altLang="zh-CN" sz="2400" b="1" dirty="0" smtClean="0">
                <a:solidFill>
                  <a:srgbClr val="000000"/>
                </a:solidFill>
                <a:latin typeface="宋体" pitchFamily="2" charset="-122"/>
              </a:rPr>
              <a:t>RNR</a:t>
            </a:r>
            <a:r>
              <a:rPr lang="zh-CN" altLang="en-US" sz="2400" b="1" dirty="0" smtClean="0">
                <a:solidFill>
                  <a:srgbClr val="000000"/>
                </a:solidFill>
                <a:latin typeface="宋体" pitchFamily="2" charset="-122"/>
              </a:rPr>
              <a:t>帧来通知从站点。</a:t>
            </a:r>
            <a:r>
              <a:rPr lang="en-US" altLang="zh-CN" sz="2400" b="1" dirty="0" smtClean="0">
                <a:solidFill>
                  <a:srgbClr val="000000"/>
                </a:solidFill>
                <a:latin typeface="宋体" pitchFamily="2" charset="-122"/>
              </a:rPr>
              <a:t>(SEL)</a:t>
            </a:r>
          </a:p>
          <a:p>
            <a:pPr lvl="1">
              <a:buClr>
                <a:srgbClr val="C00000"/>
              </a:buClr>
              <a:buFont typeface="Wingdings" pitchFamily="2" charset="2"/>
              <a:buChar char="n"/>
            </a:pPr>
            <a:r>
              <a:rPr lang="zh-CN" altLang="en-US" sz="2400" b="1" dirty="0" smtClean="0">
                <a:solidFill>
                  <a:srgbClr val="000000"/>
                </a:solidFill>
                <a:latin typeface="黑体" pitchFamily="2" charset="-122"/>
                <a:ea typeface="黑体" pitchFamily="2" charset="-122"/>
              </a:rPr>
              <a:t>对选择的否定应答</a:t>
            </a:r>
            <a:r>
              <a:rPr lang="en-US" altLang="zh-CN" sz="2400" b="1" dirty="0" smtClean="0">
                <a:solidFill>
                  <a:srgbClr val="000000"/>
                </a:solidFill>
                <a:latin typeface="楷体_GB2312" pitchFamily="49" charset="-122"/>
                <a:ea typeface="楷体_GB2312" pitchFamily="49" charset="-122"/>
              </a:rPr>
              <a:t>:</a:t>
            </a:r>
            <a:r>
              <a:rPr lang="zh-CN" altLang="en-US" sz="2400" b="1" dirty="0" smtClean="0">
                <a:solidFill>
                  <a:srgbClr val="000000"/>
                </a:solidFill>
                <a:latin typeface="宋体" pitchFamily="2" charset="-122"/>
              </a:rPr>
              <a:t>当选择的从设备不能接收数据时</a:t>
            </a:r>
            <a:r>
              <a:rPr lang="en-US" altLang="zh-CN" sz="2400" b="1" dirty="0" smtClean="0">
                <a:solidFill>
                  <a:srgbClr val="000000"/>
                </a:solidFill>
                <a:latin typeface="宋体" pitchFamily="2" charset="-122"/>
              </a:rPr>
              <a:t>,</a:t>
            </a:r>
            <a:r>
              <a:rPr lang="zh-CN" altLang="en-US" sz="2400" b="1" dirty="0" smtClean="0">
                <a:solidFill>
                  <a:srgbClr val="000000"/>
                </a:solidFill>
                <a:latin typeface="宋体" pitchFamily="2" charset="-122"/>
              </a:rPr>
              <a:t>它回答一个</a:t>
            </a:r>
            <a:r>
              <a:rPr lang="en-US" altLang="zh-CN" sz="2400" b="1" dirty="0" smtClean="0">
                <a:solidFill>
                  <a:srgbClr val="000000"/>
                </a:solidFill>
                <a:latin typeface="宋体" pitchFamily="2" charset="-122"/>
              </a:rPr>
              <a:t>P/F</a:t>
            </a:r>
            <a:r>
              <a:rPr lang="zh-CN" altLang="en-US" sz="2400" b="1" dirty="0" smtClean="0">
                <a:solidFill>
                  <a:srgbClr val="000000"/>
                </a:solidFill>
                <a:latin typeface="宋体" pitchFamily="2" charset="-122"/>
              </a:rPr>
              <a:t>置</a:t>
            </a:r>
            <a:r>
              <a:rPr lang="en-US" altLang="zh-CN" sz="2400" b="1" dirty="0" smtClean="0">
                <a:solidFill>
                  <a:srgbClr val="000000"/>
                </a:solidFill>
                <a:latin typeface="宋体" pitchFamily="2" charset="-122"/>
              </a:rPr>
              <a:t>1</a:t>
            </a:r>
            <a:r>
              <a:rPr lang="zh-CN" altLang="en-US" sz="2400" b="1" dirty="0" smtClean="0">
                <a:solidFill>
                  <a:srgbClr val="000000"/>
                </a:solidFill>
                <a:latin typeface="宋体" pitchFamily="2" charset="-122"/>
              </a:rPr>
              <a:t>的</a:t>
            </a:r>
            <a:r>
              <a:rPr lang="en-US" altLang="zh-CN" sz="2400" b="1" dirty="0" smtClean="0">
                <a:solidFill>
                  <a:srgbClr val="000000"/>
                </a:solidFill>
                <a:latin typeface="宋体" pitchFamily="2" charset="-122"/>
              </a:rPr>
              <a:t>RNR</a:t>
            </a:r>
            <a:r>
              <a:rPr lang="zh-CN" altLang="en-US" sz="2400" b="1" dirty="0" smtClean="0">
                <a:solidFill>
                  <a:srgbClr val="000000"/>
                </a:solidFill>
                <a:latin typeface="宋体" pitchFamily="2" charset="-122"/>
              </a:rPr>
              <a:t>帧。</a:t>
            </a:r>
            <a:r>
              <a:rPr lang="en-US" altLang="zh-CN" sz="2400" b="1" dirty="0" smtClean="0">
                <a:solidFill>
                  <a:srgbClr val="000000"/>
                </a:solidFill>
                <a:latin typeface="宋体" pitchFamily="2" charset="-122"/>
              </a:rPr>
              <a:t>(SEL.NAK)</a:t>
            </a:r>
          </a:p>
          <a:p>
            <a:pPr eaLnBrk="1" hangingPunct="1">
              <a:lnSpc>
                <a:spcPct val="90000"/>
              </a:lnSpc>
            </a:pPr>
            <a:endParaRPr lang="en-US" altLang="zh-CN" b="1" dirty="0" smtClean="0">
              <a:solidFill>
                <a:srgbClr val="000000"/>
              </a:solidFill>
              <a:latin typeface="宋体" pitchFamily="2" charset="-122"/>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476672"/>
            <a:ext cx="8229600" cy="940966"/>
          </a:xfrm>
        </p:spPr>
        <p:txBody>
          <a:bodyPr>
            <a:normAutofit/>
          </a:bodyPr>
          <a:lstStyle/>
          <a:p>
            <a:pPr eaLnBrk="1" hangingPunct="1"/>
            <a:r>
              <a:rPr lang="en-US" altLang="zh-CN" sz="3200" b="1" dirty="0" smtClean="0">
                <a:solidFill>
                  <a:srgbClr val="C00000"/>
                </a:solidFill>
              </a:rPr>
              <a:t>4.3.3 </a:t>
            </a:r>
            <a:r>
              <a:rPr lang="zh-CN" altLang="en-US" sz="3200" b="1" dirty="0" smtClean="0">
                <a:solidFill>
                  <a:srgbClr val="C00000"/>
                </a:solidFill>
              </a:rPr>
              <a:t>监控帧的使用方式</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0722">
                                            <p:txEl>
                                              <p:pRg st="2" end="2"/>
                                            </p:txEl>
                                          </p:spTgt>
                                        </p:tgtEl>
                                        <p:attrNameLst>
                                          <p:attrName>style.visibility</p:attrName>
                                        </p:attrNameLst>
                                      </p:cBhvr>
                                      <p:to>
                                        <p:strVal val="visible"/>
                                      </p:to>
                                    </p:set>
                                    <p:anim calcmode="lin" valueType="num">
                                      <p:cBhvr additive="base">
                                        <p:cTn id="7" dur="500" fill="hold"/>
                                        <p:tgtEl>
                                          <p:spTgt spid="3072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2">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0722">
                                            <p:txEl>
                                              <p:pRg st="3" end="3"/>
                                            </p:txEl>
                                          </p:spTgt>
                                        </p:tgtEl>
                                        <p:attrNameLst>
                                          <p:attrName>style.visibility</p:attrName>
                                        </p:attrNameLst>
                                      </p:cBhvr>
                                      <p:to>
                                        <p:strVal val="visible"/>
                                      </p:to>
                                    </p:set>
                                    <p:anim calcmode="lin" valueType="num">
                                      <p:cBhvr additive="base">
                                        <p:cTn id="12" dur="500" fill="hold"/>
                                        <p:tgtEl>
                                          <p:spTgt spid="30722">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0722">
                                            <p:txEl>
                                              <p:pRg st="3" end="3"/>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0722">
                                            <p:txEl>
                                              <p:pRg st="4" end="4"/>
                                            </p:txEl>
                                          </p:spTgt>
                                        </p:tgtEl>
                                        <p:attrNameLst>
                                          <p:attrName>style.visibility</p:attrName>
                                        </p:attrNameLst>
                                      </p:cBhvr>
                                      <p:to>
                                        <p:strVal val="visible"/>
                                      </p:to>
                                    </p:set>
                                    <p:anim calcmode="lin" valueType="num">
                                      <p:cBhvr additive="base">
                                        <p:cTn id="17" dur="500" fill="hold"/>
                                        <p:tgtEl>
                                          <p:spTgt spid="30722">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72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Rot="1" noChangeArrowheads="1"/>
          </p:cNvSpPr>
          <p:nvPr>
            <p:ph type="body" idx="1"/>
          </p:nvPr>
        </p:nvSpPr>
        <p:spPr/>
        <p:txBody>
          <a:bodyPr/>
          <a:lstStyle/>
          <a:p>
            <a:pPr eaLnBrk="1" hangingPunct="1">
              <a:buNone/>
            </a:pPr>
            <a:r>
              <a:rPr lang="en-US" altLang="zh-CN" b="1" dirty="0" smtClean="0">
                <a:solidFill>
                  <a:srgbClr val="C00000"/>
                </a:solidFill>
                <a:latin typeface="宋体" pitchFamily="2" charset="-122"/>
              </a:rPr>
              <a:t>③</a:t>
            </a:r>
            <a:r>
              <a:rPr lang="zh-CN" altLang="en-US" b="1" dirty="0" smtClean="0">
                <a:solidFill>
                  <a:srgbClr val="C00000"/>
                </a:solidFill>
                <a:latin typeface="宋体" pitchFamily="2" charset="-122"/>
              </a:rPr>
              <a:t>拒绝</a:t>
            </a:r>
            <a:r>
              <a:rPr lang="en-US" altLang="zh-CN" b="1" dirty="0" smtClean="0">
                <a:solidFill>
                  <a:srgbClr val="C00000"/>
                </a:solidFill>
                <a:latin typeface="宋体" pitchFamily="2" charset="-122"/>
              </a:rPr>
              <a:t>(REJ)</a:t>
            </a:r>
            <a:r>
              <a:rPr lang="zh-CN" altLang="en-US" b="1" dirty="0" smtClean="0">
                <a:solidFill>
                  <a:srgbClr val="C00000"/>
                </a:solidFill>
                <a:latin typeface="宋体" pitchFamily="2" charset="-122"/>
              </a:rPr>
              <a:t>帧</a:t>
            </a:r>
          </a:p>
          <a:p>
            <a:pPr lvl="1">
              <a:buClr>
                <a:srgbClr val="C00000"/>
              </a:buClr>
              <a:buFont typeface="Wingdings" pitchFamily="2" charset="2"/>
              <a:buChar char="n"/>
            </a:pPr>
            <a:endParaRPr lang="en-US" altLang="zh-CN" sz="1200" b="1" dirty="0" smtClean="0">
              <a:solidFill>
                <a:srgbClr val="000000"/>
              </a:solidFill>
              <a:latin typeface="宋体" pitchFamily="2" charset="-122"/>
            </a:endParaRPr>
          </a:p>
          <a:p>
            <a:pPr lvl="1">
              <a:buClr>
                <a:srgbClr val="C00000"/>
              </a:buClr>
              <a:buFont typeface="Wingdings" pitchFamily="2" charset="2"/>
              <a:buChar char="n"/>
            </a:pPr>
            <a:r>
              <a:rPr lang="zh-CN" altLang="en-US" b="1" dirty="0" smtClean="0">
                <a:solidFill>
                  <a:srgbClr val="000000"/>
                </a:solidFill>
                <a:latin typeface="宋体" pitchFamily="2" charset="-122"/>
              </a:rPr>
              <a:t>在回退</a:t>
            </a:r>
            <a:r>
              <a:rPr lang="en-US" altLang="zh-CN" b="1" dirty="0" smtClean="0">
                <a:solidFill>
                  <a:srgbClr val="000000"/>
                </a:solidFill>
                <a:latin typeface="宋体" pitchFamily="2" charset="-122"/>
              </a:rPr>
              <a:t>N</a:t>
            </a:r>
            <a:r>
              <a:rPr lang="zh-CN" altLang="en-US" b="1" dirty="0" smtClean="0">
                <a:solidFill>
                  <a:srgbClr val="000000"/>
                </a:solidFill>
                <a:latin typeface="宋体" pitchFamily="2" charset="-122"/>
              </a:rPr>
              <a:t>自动重复请求中，当接收方没有要发送的数据用来捎带应答信息时，返回的一个否定应答帧。</a:t>
            </a:r>
            <a:endParaRPr lang="en-US" altLang="zh-CN" b="1" dirty="0" smtClean="0">
              <a:solidFill>
                <a:srgbClr val="000000"/>
              </a:solidFill>
              <a:latin typeface="宋体" pitchFamily="2" charset="-122"/>
            </a:endParaRPr>
          </a:p>
          <a:p>
            <a:pPr lvl="1">
              <a:buClr>
                <a:srgbClr val="C00000"/>
              </a:buClr>
              <a:buFont typeface="Wingdings" pitchFamily="2" charset="2"/>
              <a:buChar char="n"/>
            </a:pPr>
            <a:endParaRPr lang="en-US" altLang="zh-CN" sz="1200" b="1" dirty="0" smtClean="0">
              <a:solidFill>
                <a:srgbClr val="000000"/>
              </a:solidFill>
              <a:latin typeface="宋体" pitchFamily="2" charset="-122"/>
            </a:endParaRPr>
          </a:p>
          <a:p>
            <a:pPr lvl="1">
              <a:buClr>
                <a:srgbClr val="C00000"/>
              </a:buClr>
              <a:buFont typeface="Wingdings" pitchFamily="2" charset="2"/>
              <a:buChar char="n"/>
            </a:pPr>
            <a:r>
              <a:rPr lang="zh-CN" altLang="en-US" b="1" dirty="0" smtClean="0">
                <a:solidFill>
                  <a:srgbClr val="000000"/>
                </a:solidFill>
                <a:latin typeface="宋体" pitchFamily="2" charset="-122"/>
              </a:rPr>
              <a:t>在</a:t>
            </a:r>
            <a:r>
              <a:rPr lang="en-US" altLang="zh-CN" b="1" dirty="0" smtClean="0">
                <a:solidFill>
                  <a:srgbClr val="000000"/>
                </a:solidFill>
                <a:latin typeface="宋体" pitchFamily="2" charset="-122"/>
              </a:rPr>
              <a:t>REJ</a:t>
            </a:r>
            <a:r>
              <a:rPr lang="zh-CN" altLang="en-US" b="1" dirty="0" smtClean="0">
                <a:solidFill>
                  <a:srgbClr val="000000"/>
                </a:solidFill>
                <a:latin typeface="宋体" pitchFamily="2" charset="-122"/>
              </a:rPr>
              <a:t>帧中，</a:t>
            </a:r>
            <a:r>
              <a:rPr lang="en-US" altLang="zh-CN" b="1" dirty="0" smtClean="0">
                <a:solidFill>
                  <a:srgbClr val="000000"/>
                </a:solidFill>
                <a:latin typeface="宋体" pitchFamily="2" charset="-122"/>
              </a:rPr>
              <a:t>N(R)</a:t>
            </a:r>
            <a:r>
              <a:rPr lang="zh-CN" altLang="en-US" b="1" dirty="0" smtClean="0">
                <a:solidFill>
                  <a:srgbClr val="000000"/>
                </a:solidFill>
                <a:latin typeface="宋体" pitchFamily="2" charset="-122"/>
              </a:rPr>
              <a:t>域指明了损坏帧的序号。</a:t>
            </a:r>
            <a:endParaRPr lang="en-US" altLang="zh-CN" b="1" dirty="0" smtClean="0">
              <a:solidFill>
                <a:srgbClr val="000000"/>
              </a:solidFill>
              <a:latin typeface="宋体" pitchFamily="2" charset="-122"/>
            </a:endParaRPr>
          </a:p>
          <a:p>
            <a:pPr lvl="1">
              <a:buClr>
                <a:srgbClr val="C00000"/>
              </a:buClr>
              <a:buFont typeface="Wingdings" pitchFamily="2" charset="2"/>
              <a:buChar char="n"/>
            </a:pPr>
            <a:endParaRPr lang="en-US" altLang="zh-CN" sz="1200" b="1" dirty="0" smtClean="0">
              <a:solidFill>
                <a:srgbClr val="000000"/>
              </a:solidFill>
              <a:latin typeface="宋体" pitchFamily="2" charset="-122"/>
            </a:endParaRPr>
          </a:p>
          <a:p>
            <a:pPr lvl="1">
              <a:buClr>
                <a:srgbClr val="C00000"/>
              </a:buClr>
              <a:buFont typeface="Wingdings" pitchFamily="2" charset="2"/>
              <a:buChar char="n"/>
            </a:pPr>
            <a:r>
              <a:rPr lang="zh-CN" altLang="en-US" b="1" dirty="0" smtClean="0">
                <a:solidFill>
                  <a:srgbClr val="000000"/>
                </a:solidFill>
                <a:latin typeface="宋体" pitchFamily="2" charset="-122"/>
              </a:rPr>
              <a:t>损坏帧及其以后所有帧必须重发。</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normAutofit/>
          </a:bodyPr>
          <a:lstStyle/>
          <a:p>
            <a:pPr eaLnBrk="1" hangingPunct="1"/>
            <a:r>
              <a:rPr lang="en-US" altLang="zh-CN" sz="3200" b="1" dirty="0" smtClean="0">
                <a:solidFill>
                  <a:srgbClr val="C00000"/>
                </a:solidFill>
              </a:rPr>
              <a:t>4.3.3 </a:t>
            </a:r>
            <a:r>
              <a:rPr lang="zh-CN" altLang="en-US" sz="3200" b="1" dirty="0" smtClean="0">
                <a:solidFill>
                  <a:srgbClr val="C00000"/>
                </a:solidFill>
              </a:rPr>
              <a:t>监控帧的使用方式</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2770">
                                            <p:txEl>
                                              <p:pRg st="2" end="2"/>
                                            </p:txEl>
                                          </p:spTgt>
                                        </p:tgtEl>
                                        <p:attrNameLst>
                                          <p:attrName>style.visibility</p:attrName>
                                        </p:attrNameLst>
                                      </p:cBhvr>
                                      <p:to>
                                        <p:strVal val="visible"/>
                                      </p:to>
                                    </p:set>
                                    <p:anim calcmode="lin" valueType="num">
                                      <p:cBhvr additive="base">
                                        <p:cTn id="7" dur="500" fill="hold"/>
                                        <p:tgtEl>
                                          <p:spTgt spid="3277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0">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2770">
                                            <p:txEl>
                                              <p:pRg st="4" end="4"/>
                                            </p:txEl>
                                          </p:spTgt>
                                        </p:tgtEl>
                                        <p:attrNameLst>
                                          <p:attrName>style.visibility</p:attrName>
                                        </p:attrNameLst>
                                      </p:cBhvr>
                                      <p:to>
                                        <p:strVal val="visible"/>
                                      </p:to>
                                    </p:set>
                                    <p:anim calcmode="lin" valueType="num">
                                      <p:cBhvr additive="base">
                                        <p:cTn id="12" dur="500" fill="hold"/>
                                        <p:tgtEl>
                                          <p:spTgt spid="32770">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2770">
                                            <p:txEl>
                                              <p:pRg st="4" end="4"/>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2770">
                                            <p:txEl>
                                              <p:pRg st="6" end="6"/>
                                            </p:txEl>
                                          </p:spTgt>
                                        </p:tgtEl>
                                        <p:attrNameLst>
                                          <p:attrName>style.visibility</p:attrName>
                                        </p:attrNameLst>
                                      </p:cBhvr>
                                      <p:to>
                                        <p:strVal val="visible"/>
                                      </p:to>
                                    </p:set>
                                    <p:anim calcmode="lin" valueType="num">
                                      <p:cBhvr additive="base">
                                        <p:cTn id="17" dur="500" fill="hold"/>
                                        <p:tgtEl>
                                          <p:spTgt spid="32770">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277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Rot="1" noChangeArrowheads="1"/>
          </p:cNvSpPr>
          <p:nvPr>
            <p:ph type="body" idx="1"/>
          </p:nvPr>
        </p:nvSpPr>
        <p:spPr/>
        <p:txBody>
          <a:bodyPr/>
          <a:lstStyle/>
          <a:p>
            <a:pPr eaLnBrk="1" hangingPunct="1">
              <a:buNone/>
            </a:pPr>
            <a:r>
              <a:rPr lang="en-US" altLang="zh-CN" b="1" dirty="0" smtClean="0">
                <a:solidFill>
                  <a:srgbClr val="C00000"/>
                </a:solidFill>
                <a:latin typeface="宋体" pitchFamily="2" charset="-122"/>
              </a:rPr>
              <a:t>④</a:t>
            </a:r>
            <a:r>
              <a:rPr lang="zh-CN" altLang="en-US" b="1" dirty="0" smtClean="0">
                <a:solidFill>
                  <a:srgbClr val="C00000"/>
                </a:solidFill>
                <a:latin typeface="宋体" pitchFamily="2" charset="-122"/>
              </a:rPr>
              <a:t>选择拒绝</a:t>
            </a:r>
            <a:r>
              <a:rPr lang="en-US" altLang="zh-CN" b="1" dirty="0" smtClean="0">
                <a:solidFill>
                  <a:srgbClr val="C00000"/>
                </a:solidFill>
                <a:latin typeface="宋体" pitchFamily="2" charset="-122"/>
              </a:rPr>
              <a:t>(SREJ)</a:t>
            </a:r>
            <a:r>
              <a:rPr lang="zh-CN" altLang="en-US" b="1" dirty="0" smtClean="0">
                <a:solidFill>
                  <a:srgbClr val="C00000"/>
                </a:solidFill>
                <a:latin typeface="宋体" pitchFamily="2" charset="-122"/>
              </a:rPr>
              <a:t>帧</a:t>
            </a:r>
          </a:p>
          <a:p>
            <a:pPr lvl="1">
              <a:buClr>
                <a:srgbClr val="C00000"/>
              </a:buClr>
              <a:buFont typeface="Wingdings" pitchFamily="2" charset="2"/>
              <a:buChar char="n"/>
            </a:pPr>
            <a:endParaRPr lang="en-US" altLang="zh-CN" sz="1200" b="1" dirty="0" smtClean="0">
              <a:solidFill>
                <a:srgbClr val="000000"/>
              </a:solidFill>
              <a:latin typeface="宋体" pitchFamily="2" charset="-122"/>
            </a:endParaRPr>
          </a:p>
          <a:p>
            <a:pPr lvl="1">
              <a:buClr>
                <a:srgbClr val="C00000"/>
              </a:buClr>
              <a:buFont typeface="Wingdings" pitchFamily="2" charset="2"/>
              <a:buChar char="n"/>
            </a:pPr>
            <a:r>
              <a:rPr lang="zh-CN" altLang="en-US" b="1" dirty="0" smtClean="0">
                <a:solidFill>
                  <a:srgbClr val="000000"/>
                </a:solidFill>
                <a:latin typeface="宋体" pitchFamily="2" charset="-122"/>
              </a:rPr>
              <a:t>在选择拒绝自动重复请求中，当接收方收到一个损坏帧时，它用一个选择拒绝帧告诉发送方哪一帧被损坏。</a:t>
            </a:r>
            <a:endParaRPr lang="en-US" altLang="zh-CN" b="1" dirty="0" smtClean="0">
              <a:solidFill>
                <a:srgbClr val="000000"/>
              </a:solidFill>
              <a:latin typeface="宋体" pitchFamily="2" charset="-122"/>
            </a:endParaRPr>
          </a:p>
          <a:p>
            <a:pPr lvl="1">
              <a:buClr>
                <a:srgbClr val="C00000"/>
              </a:buClr>
              <a:buFont typeface="Wingdings" pitchFamily="2" charset="2"/>
              <a:buChar char="n"/>
            </a:pPr>
            <a:endParaRPr lang="en-US" altLang="zh-CN" sz="1200" b="1" dirty="0" smtClean="0">
              <a:solidFill>
                <a:srgbClr val="000000"/>
              </a:solidFill>
              <a:latin typeface="宋体" pitchFamily="2" charset="-122"/>
            </a:endParaRPr>
          </a:p>
          <a:p>
            <a:pPr lvl="1">
              <a:buClr>
                <a:srgbClr val="C00000"/>
              </a:buClr>
              <a:buFont typeface="Wingdings" pitchFamily="2" charset="2"/>
              <a:buChar char="n"/>
            </a:pPr>
            <a:r>
              <a:rPr lang="en-US" altLang="zh-CN" b="1" dirty="0" smtClean="0">
                <a:solidFill>
                  <a:srgbClr val="000000"/>
                </a:solidFill>
                <a:latin typeface="宋体" pitchFamily="2" charset="-122"/>
              </a:rPr>
              <a:t>N(R)</a:t>
            </a:r>
            <a:r>
              <a:rPr lang="zh-CN" altLang="en-US" b="1" dirty="0" smtClean="0">
                <a:solidFill>
                  <a:srgbClr val="000000"/>
                </a:solidFill>
                <a:latin typeface="宋体" pitchFamily="2" charset="-122"/>
              </a:rPr>
              <a:t>指明了被损坏帧的编号。</a:t>
            </a:r>
            <a:endParaRPr lang="en-US" altLang="zh-CN" b="1" dirty="0" smtClean="0">
              <a:solidFill>
                <a:srgbClr val="000000"/>
              </a:solidFill>
              <a:latin typeface="宋体" pitchFamily="2" charset="-122"/>
            </a:endParaRPr>
          </a:p>
          <a:p>
            <a:pPr lvl="1">
              <a:buClr>
                <a:srgbClr val="C00000"/>
              </a:buClr>
              <a:buFont typeface="Wingdings" pitchFamily="2" charset="2"/>
              <a:buChar char="n"/>
            </a:pPr>
            <a:endParaRPr lang="en-US" altLang="zh-CN" sz="1200" b="1" dirty="0" smtClean="0">
              <a:solidFill>
                <a:srgbClr val="000000"/>
              </a:solidFill>
              <a:latin typeface="宋体" pitchFamily="2" charset="-122"/>
            </a:endParaRPr>
          </a:p>
          <a:p>
            <a:pPr lvl="1">
              <a:buClr>
                <a:srgbClr val="C00000"/>
              </a:buClr>
              <a:buFont typeface="Wingdings" pitchFamily="2" charset="2"/>
              <a:buChar char="n"/>
            </a:pPr>
            <a:r>
              <a:rPr lang="zh-CN" altLang="en-US" b="1" dirty="0" smtClean="0">
                <a:solidFill>
                  <a:srgbClr val="000000"/>
                </a:solidFill>
                <a:latin typeface="宋体" pitchFamily="2" charset="-122"/>
              </a:rPr>
              <a:t>被损坏的帧需要重发。</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normAutofit/>
          </a:bodyPr>
          <a:lstStyle/>
          <a:p>
            <a:pPr eaLnBrk="1" hangingPunct="1"/>
            <a:r>
              <a:rPr lang="en-US" altLang="zh-CN" sz="3200" b="1" dirty="0" smtClean="0">
                <a:solidFill>
                  <a:srgbClr val="C00000"/>
                </a:solidFill>
              </a:rPr>
              <a:t>4.3.3 </a:t>
            </a:r>
            <a:r>
              <a:rPr lang="zh-CN" altLang="en-US" sz="3200" b="1" dirty="0" smtClean="0">
                <a:solidFill>
                  <a:srgbClr val="C00000"/>
                </a:solidFill>
              </a:rPr>
              <a:t>监控帧的使用方式</a:t>
            </a:r>
          </a:p>
        </p:txBody>
      </p:sp>
    </p:spTree>
  </p:cSld>
  <p:clrMapOvr>
    <a:masterClrMapping/>
  </p:clrMapOvr>
  <p:transition>
    <p:pull dir="d"/>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lstStyle/>
          <a:p>
            <a:pPr eaLnBrk="1" hangingPunct="1"/>
            <a:r>
              <a:rPr lang="en-US" altLang="zh-CN" sz="3200" b="1" dirty="0" smtClean="0">
                <a:solidFill>
                  <a:srgbClr val="C00000"/>
                </a:solidFill>
              </a:rPr>
              <a:t>4.3.4</a:t>
            </a:r>
            <a:r>
              <a:rPr lang="en-US" altLang="zh-CN" sz="3200" b="1" dirty="0" smtClean="0">
                <a:solidFill>
                  <a:srgbClr val="C00000"/>
                </a:solidFill>
                <a:latin typeface="黑体" pitchFamily="2" charset="-122"/>
                <a:ea typeface="黑体" pitchFamily="2" charset="-122"/>
              </a:rPr>
              <a:t> </a:t>
            </a:r>
            <a:r>
              <a:rPr lang="zh-CN" altLang="en-US" sz="3200" b="1" dirty="0" smtClean="0">
                <a:solidFill>
                  <a:srgbClr val="C00000"/>
                </a:solidFill>
                <a:latin typeface="黑体" pitchFamily="2" charset="-122"/>
                <a:ea typeface="黑体" pitchFamily="2" charset="-122"/>
              </a:rPr>
              <a:t>无编号帧的种类及意义</a:t>
            </a:r>
          </a:p>
        </p:txBody>
      </p:sp>
      <p:sp>
        <p:nvSpPr>
          <p:cNvPr id="34819" name="Rectangle 3"/>
          <p:cNvSpPr>
            <a:spLocks noGrp="1" noRot="1" noChangeArrowheads="1"/>
          </p:cNvSpPr>
          <p:nvPr>
            <p:ph type="body" idx="1"/>
          </p:nvPr>
        </p:nvSpPr>
        <p:spPr/>
        <p:txBody>
          <a:bodyPr/>
          <a:lstStyle/>
          <a:p>
            <a:pPr eaLnBrk="1" hangingPunct="1">
              <a:buClr>
                <a:srgbClr val="C00000"/>
              </a:buClr>
              <a:buFont typeface="Wingdings" pitchFamily="2" charset="2"/>
              <a:buChar char="n"/>
            </a:pPr>
            <a:r>
              <a:rPr lang="zh-CN" altLang="en-US" sz="2800" b="1" dirty="0" smtClean="0">
                <a:solidFill>
                  <a:srgbClr val="000000"/>
                </a:solidFill>
                <a:latin typeface="楷体_GB2312" pitchFamily="49" charset="-122"/>
                <a:ea typeface="楷体_GB2312" pitchFamily="49" charset="-122"/>
              </a:rPr>
              <a:t>无编号帧是用来在互连设备之间交换会话管理信息和控制信息的。</a:t>
            </a:r>
            <a:endParaRPr lang="en-US" altLang="zh-CN" sz="2800" b="1" dirty="0" smtClean="0">
              <a:solidFill>
                <a:srgbClr val="000000"/>
              </a:solidFill>
              <a:latin typeface="楷体_GB2312" pitchFamily="49" charset="-122"/>
              <a:ea typeface="楷体_GB2312" pitchFamily="49" charset="-122"/>
            </a:endParaRPr>
          </a:p>
          <a:p>
            <a:pPr eaLnBrk="1" hangingPunct="1">
              <a:buClr>
                <a:srgbClr val="C00000"/>
              </a:buClr>
              <a:buFont typeface="Wingdings" pitchFamily="2" charset="2"/>
              <a:buChar char="n"/>
            </a:pPr>
            <a:endParaRPr lang="en-US" altLang="zh-CN" sz="2800" b="1" dirty="0" smtClean="0">
              <a:solidFill>
                <a:srgbClr val="000000"/>
              </a:solidFill>
              <a:latin typeface="楷体_GB2312" pitchFamily="49" charset="-122"/>
              <a:ea typeface="楷体_GB2312" pitchFamily="49" charset="-122"/>
            </a:endParaRPr>
          </a:p>
          <a:p>
            <a:pPr eaLnBrk="1" hangingPunct="1">
              <a:buClr>
                <a:srgbClr val="C00000"/>
              </a:buClr>
              <a:buFont typeface="Wingdings" pitchFamily="2" charset="2"/>
              <a:buChar char="n"/>
            </a:pPr>
            <a:r>
              <a:rPr lang="zh-CN" altLang="en-US" sz="2800" b="1" dirty="0" smtClean="0">
                <a:solidFill>
                  <a:srgbClr val="000000"/>
                </a:solidFill>
                <a:latin typeface="楷体_GB2312" pitchFamily="49" charset="-122"/>
                <a:ea typeface="楷体_GB2312" pitchFamily="49" charset="-122"/>
              </a:rPr>
              <a:t>无编号帧的控制字段中有</a:t>
            </a:r>
            <a:r>
              <a:rPr lang="en-US" altLang="zh-CN" sz="2800" b="1" dirty="0" smtClean="0">
                <a:solidFill>
                  <a:srgbClr val="000000"/>
                </a:solidFill>
                <a:latin typeface="楷体_GB2312" pitchFamily="49" charset="-122"/>
                <a:ea typeface="楷体_GB2312" pitchFamily="49" charset="-122"/>
              </a:rPr>
              <a:t>5</a:t>
            </a:r>
            <a:r>
              <a:rPr lang="zh-CN" altLang="en-US" sz="2800" b="1" dirty="0" smtClean="0">
                <a:solidFill>
                  <a:srgbClr val="000000"/>
                </a:solidFill>
                <a:latin typeface="楷体_GB2312" pitchFamily="49" charset="-122"/>
                <a:ea typeface="楷体_GB2312" pitchFamily="49" charset="-122"/>
              </a:rPr>
              <a:t>位编码位，这</a:t>
            </a:r>
            <a:r>
              <a:rPr lang="en-US" altLang="zh-CN" sz="2800" b="1" dirty="0" smtClean="0">
                <a:solidFill>
                  <a:srgbClr val="000000"/>
                </a:solidFill>
                <a:latin typeface="楷体_GB2312" pitchFamily="49" charset="-122"/>
                <a:ea typeface="楷体_GB2312" pitchFamily="49" charset="-122"/>
              </a:rPr>
              <a:t>5</a:t>
            </a:r>
            <a:r>
              <a:rPr lang="zh-CN" altLang="en-US" sz="2800" b="1" dirty="0" smtClean="0">
                <a:solidFill>
                  <a:srgbClr val="000000"/>
                </a:solidFill>
                <a:latin typeface="楷体_GB2312" pitchFamily="49" charset="-122"/>
                <a:ea typeface="楷体_GB2312" pitchFamily="49" charset="-122"/>
              </a:rPr>
              <a:t>个编码位可用来表示</a:t>
            </a:r>
            <a:r>
              <a:rPr lang="en-US" altLang="zh-CN" sz="2800" b="1" dirty="0" smtClean="0">
                <a:solidFill>
                  <a:srgbClr val="000000"/>
                </a:solidFill>
                <a:latin typeface="楷体_GB2312" pitchFamily="49" charset="-122"/>
                <a:ea typeface="楷体_GB2312" pitchFamily="49" charset="-122"/>
              </a:rPr>
              <a:t>32</a:t>
            </a:r>
            <a:r>
              <a:rPr lang="zh-CN" altLang="en-US" sz="2800" b="1" dirty="0" smtClean="0">
                <a:solidFill>
                  <a:srgbClr val="000000"/>
                </a:solidFill>
                <a:latin typeface="楷体_GB2312" pitchFamily="49" charset="-122"/>
                <a:ea typeface="楷体_GB2312" pitchFamily="49" charset="-122"/>
              </a:rPr>
              <a:t>种不同类型的无编号帧。</a:t>
            </a:r>
            <a:r>
              <a:rPr lang="zh-CN" altLang="en-US" sz="2800" b="1" dirty="0" smtClean="0">
                <a:latin typeface="宋体" pitchFamily="2" charset="-122"/>
              </a:rPr>
              <a:t> </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normAutofit/>
          </a:bodyPr>
          <a:lstStyle/>
          <a:p>
            <a:pPr eaLnBrk="1" hangingPunct="1"/>
            <a:r>
              <a:rPr lang="en-US" altLang="zh-CN" sz="3200" b="1" dirty="0" smtClean="0">
                <a:solidFill>
                  <a:srgbClr val="C00000"/>
                </a:solidFill>
                <a:ea typeface="黑体" pitchFamily="2" charset="-122"/>
              </a:rPr>
              <a:t>4.1.1  </a:t>
            </a:r>
            <a:r>
              <a:rPr lang="zh-CN" altLang="en-US" sz="3200" b="1" dirty="0" smtClean="0">
                <a:solidFill>
                  <a:srgbClr val="C00000"/>
                </a:solidFill>
                <a:latin typeface="黑体" pitchFamily="2" charset="-122"/>
                <a:ea typeface="黑体" pitchFamily="2" charset="-122"/>
              </a:rPr>
              <a:t>询问</a:t>
            </a:r>
            <a:r>
              <a:rPr lang="en-US" altLang="zh-CN" sz="3200" b="1" dirty="0" smtClean="0">
                <a:solidFill>
                  <a:srgbClr val="C00000"/>
                </a:solidFill>
                <a:latin typeface="黑体" pitchFamily="2" charset="-122"/>
                <a:ea typeface="黑体" pitchFamily="2" charset="-122"/>
              </a:rPr>
              <a:t>/</a:t>
            </a:r>
            <a:r>
              <a:rPr lang="zh-CN" altLang="en-US" sz="3200" b="1" dirty="0" smtClean="0">
                <a:solidFill>
                  <a:srgbClr val="C00000"/>
                </a:solidFill>
                <a:latin typeface="黑体" pitchFamily="2" charset="-122"/>
                <a:ea typeface="黑体" pitchFamily="2" charset="-122"/>
              </a:rPr>
              <a:t>确认模式</a:t>
            </a:r>
          </a:p>
        </p:txBody>
      </p:sp>
      <p:sp>
        <p:nvSpPr>
          <p:cNvPr id="7171" name="Rectangle 3"/>
          <p:cNvSpPr>
            <a:spLocks noGrp="1" noRot="1" noChangeArrowheads="1"/>
          </p:cNvSpPr>
          <p:nvPr>
            <p:ph type="body" idx="1"/>
          </p:nvPr>
        </p:nvSpPr>
        <p:spPr/>
        <p:txBody>
          <a:bodyPr>
            <a:normAutofit lnSpcReduction="10000"/>
          </a:bodyPr>
          <a:lstStyle/>
          <a:p>
            <a:pPr eaLnBrk="1" hangingPunct="1">
              <a:buFont typeface="Wingdings" pitchFamily="2" charset="2"/>
              <a:buNone/>
            </a:pPr>
            <a:r>
              <a:rPr lang="en-US" altLang="zh-CN" sz="2800" b="1" dirty="0" smtClean="0">
                <a:solidFill>
                  <a:srgbClr val="C00000"/>
                </a:solidFill>
                <a:latin typeface="宋体" pitchFamily="2" charset="-122"/>
              </a:rPr>
              <a:t>①</a:t>
            </a:r>
            <a:r>
              <a:rPr lang="zh-CN" altLang="en-US" sz="2800" b="1" dirty="0" smtClean="0">
                <a:solidFill>
                  <a:srgbClr val="C00000"/>
                </a:solidFill>
                <a:latin typeface="宋体" pitchFamily="2" charset="-122"/>
              </a:rPr>
              <a:t>询问</a:t>
            </a:r>
            <a:r>
              <a:rPr lang="en-US" altLang="zh-CN" sz="2800" b="1" dirty="0" smtClean="0">
                <a:solidFill>
                  <a:srgbClr val="C00000"/>
                </a:solidFill>
                <a:latin typeface="宋体" pitchFamily="2" charset="-122"/>
              </a:rPr>
              <a:t>/</a:t>
            </a:r>
            <a:r>
              <a:rPr lang="zh-CN" altLang="en-US" sz="2800" b="1" dirty="0" smtClean="0">
                <a:solidFill>
                  <a:srgbClr val="C00000"/>
                </a:solidFill>
                <a:latin typeface="宋体" pitchFamily="2" charset="-122"/>
              </a:rPr>
              <a:t>确认模式的使用场合</a:t>
            </a:r>
            <a:r>
              <a:rPr lang="zh-CN" altLang="en-US" sz="2800" b="1" dirty="0" smtClean="0">
                <a:solidFill>
                  <a:srgbClr val="000000"/>
                </a:solidFill>
                <a:latin typeface="宋体" pitchFamily="2" charset="-122"/>
              </a:rPr>
              <a:t>：</a:t>
            </a:r>
          </a:p>
          <a:p>
            <a:pPr lvl="1">
              <a:buClr>
                <a:srgbClr val="C00000"/>
              </a:buClr>
              <a:buFont typeface="Wingdings" pitchFamily="2" charset="2"/>
              <a:buChar char="n"/>
            </a:pPr>
            <a:r>
              <a:rPr lang="zh-CN" altLang="en-US" sz="2400" b="1" dirty="0" smtClean="0">
                <a:solidFill>
                  <a:srgbClr val="000000"/>
                </a:solidFill>
                <a:latin typeface="宋体" pitchFamily="2" charset="-122"/>
              </a:rPr>
              <a:t>当两个设备之间存在一条专用链路时，即点对点方式，采用询问</a:t>
            </a:r>
            <a:r>
              <a:rPr lang="en-US" altLang="zh-CN" sz="2400" b="1" dirty="0" smtClean="0">
                <a:solidFill>
                  <a:srgbClr val="000000"/>
                </a:solidFill>
                <a:latin typeface="宋体" pitchFamily="2" charset="-122"/>
              </a:rPr>
              <a:t>/</a:t>
            </a:r>
            <a:r>
              <a:rPr lang="zh-CN" altLang="en-US" sz="2400" b="1" dirty="0" smtClean="0">
                <a:solidFill>
                  <a:srgbClr val="000000"/>
                </a:solidFill>
                <a:latin typeface="宋体" pitchFamily="2" charset="-122"/>
              </a:rPr>
              <a:t>确认模式。</a:t>
            </a:r>
            <a:endParaRPr lang="en-US" altLang="zh-CN" sz="2400" b="1" dirty="0" smtClean="0">
              <a:solidFill>
                <a:srgbClr val="000000"/>
              </a:solidFill>
              <a:latin typeface="宋体" pitchFamily="2" charset="-122"/>
            </a:endParaRPr>
          </a:p>
          <a:p>
            <a:pPr lvl="1">
              <a:buClr>
                <a:srgbClr val="C00000"/>
              </a:buClr>
              <a:buFont typeface="Wingdings" pitchFamily="2" charset="2"/>
              <a:buChar char="n"/>
            </a:pPr>
            <a:r>
              <a:rPr lang="zh-CN" altLang="en-US" sz="2400" b="1" dirty="0" smtClean="0">
                <a:solidFill>
                  <a:srgbClr val="000000"/>
                </a:solidFill>
                <a:latin typeface="宋体" pitchFamily="2" charset="-122"/>
              </a:rPr>
              <a:t>只要一条链路两头的设备级别相同，任意一个设备都可以启动一个会话过程。</a:t>
            </a:r>
            <a:endParaRPr lang="en-US" altLang="zh-CN" sz="2400" b="1" dirty="0" smtClean="0">
              <a:solidFill>
                <a:srgbClr val="000000"/>
              </a:solidFill>
              <a:latin typeface="宋体" pitchFamily="2" charset="-122"/>
            </a:endParaRPr>
          </a:p>
          <a:p>
            <a:pPr eaLnBrk="1" hangingPunct="1">
              <a:buFont typeface="Wingdings" pitchFamily="2" charset="2"/>
              <a:buNone/>
            </a:pPr>
            <a:endParaRPr lang="en-US" altLang="zh-CN" sz="2400" b="1" dirty="0" smtClean="0">
              <a:solidFill>
                <a:srgbClr val="000000"/>
              </a:solidFill>
              <a:latin typeface="宋体" pitchFamily="2" charset="-122"/>
            </a:endParaRPr>
          </a:p>
          <a:p>
            <a:pPr>
              <a:buNone/>
            </a:pPr>
            <a:r>
              <a:rPr lang="en-US" altLang="zh-CN" sz="2800" b="1" dirty="0" smtClean="0">
                <a:solidFill>
                  <a:srgbClr val="C00000"/>
                </a:solidFill>
              </a:rPr>
              <a:t>②</a:t>
            </a:r>
            <a:r>
              <a:rPr lang="zh-CN" altLang="en-US" sz="2800" b="1" dirty="0" smtClean="0">
                <a:solidFill>
                  <a:srgbClr val="C00000"/>
                </a:solidFill>
                <a:latin typeface="宋体" pitchFamily="2" charset="-122"/>
              </a:rPr>
              <a:t>询问</a:t>
            </a:r>
            <a:r>
              <a:rPr lang="en-US" altLang="zh-CN" sz="2800" b="1" dirty="0" smtClean="0">
                <a:solidFill>
                  <a:srgbClr val="C00000"/>
                </a:solidFill>
                <a:latin typeface="宋体" pitchFamily="2" charset="-122"/>
              </a:rPr>
              <a:t>/</a:t>
            </a:r>
            <a:r>
              <a:rPr lang="zh-CN" altLang="en-US" sz="2800" b="1" dirty="0" smtClean="0">
                <a:solidFill>
                  <a:srgbClr val="C00000"/>
                </a:solidFill>
                <a:latin typeface="宋体" pitchFamily="2" charset="-122"/>
              </a:rPr>
              <a:t>确认模式的工作方式</a:t>
            </a:r>
            <a:endParaRPr lang="en-US" altLang="zh-CN" sz="2800" b="1" dirty="0" smtClean="0">
              <a:solidFill>
                <a:srgbClr val="C00000"/>
              </a:solidFill>
              <a:latin typeface="宋体" pitchFamily="2" charset="-122"/>
            </a:endParaRPr>
          </a:p>
          <a:p>
            <a:pPr lvl="1">
              <a:buClr>
                <a:srgbClr val="C00000"/>
              </a:buClr>
              <a:buFont typeface="Wingdings" pitchFamily="2" charset="2"/>
              <a:buChar char="n"/>
            </a:pPr>
            <a:r>
              <a:rPr lang="zh-CN" altLang="en-US" sz="2400" b="1" dirty="0" smtClean="0">
                <a:latin typeface="宋体" pitchFamily="2" charset="-122"/>
              </a:rPr>
              <a:t>启动方首先发送一个询问帧（</a:t>
            </a:r>
            <a:r>
              <a:rPr lang="en-US" altLang="zh-CN" sz="2400" b="1" dirty="0" smtClean="0">
                <a:latin typeface="宋体" pitchFamily="2" charset="-122"/>
              </a:rPr>
              <a:t>ENQ</a:t>
            </a:r>
            <a:r>
              <a:rPr lang="zh-CN" altLang="en-US" sz="2400" b="1" dirty="0" smtClean="0">
                <a:latin typeface="宋体" pitchFamily="2" charset="-122"/>
              </a:rPr>
              <a:t>）询问接收方是否可以接收数据。</a:t>
            </a:r>
            <a:endParaRPr lang="en-US" altLang="zh-CN" sz="2400" b="1" dirty="0" smtClean="0">
              <a:latin typeface="宋体" pitchFamily="2" charset="-122"/>
            </a:endParaRPr>
          </a:p>
          <a:p>
            <a:pPr lvl="1">
              <a:buClr>
                <a:srgbClr val="C00000"/>
              </a:buClr>
              <a:buFont typeface="Wingdings" pitchFamily="2" charset="2"/>
              <a:buChar char="n"/>
            </a:pPr>
            <a:r>
              <a:rPr lang="zh-CN" altLang="en-US" sz="2400" b="1" dirty="0" smtClean="0">
                <a:latin typeface="宋体" pitchFamily="2" charset="-122"/>
              </a:rPr>
              <a:t>接收方如果已经准备好接收，回答一个确认帧（</a:t>
            </a:r>
            <a:r>
              <a:rPr lang="en-US" altLang="zh-CN" sz="2400" b="1" dirty="0" smtClean="0">
                <a:latin typeface="宋体" pitchFamily="2" charset="-122"/>
              </a:rPr>
              <a:t>ACK</a:t>
            </a:r>
            <a:r>
              <a:rPr lang="zh-CN" altLang="en-US" sz="2400" b="1" dirty="0" smtClean="0">
                <a:latin typeface="宋体" pitchFamily="2" charset="-122"/>
              </a:rPr>
              <a:t>）。如果没有准备好接收，回答一个否认（</a:t>
            </a:r>
            <a:r>
              <a:rPr lang="en-US" altLang="zh-CN" sz="2400" b="1" dirty="0" smtClean="0">
                <a:latin typeface="宋体" pitchFamily="2" charset="-122"/>
              </a:rPr>
              <a:t>NAK</a:t>
            </a:r>
            <a:r>
              <a:rPr lang="zh-CN" altLang="en-US" sz="2400" b="1" dirty="0" smtClean="0">
                <a:latin typeface="宋体" pitchFamily="2" charset="-122"/>
              </a:rPr>
              <a:t>）</a:t>
            </a:r>
            <a:endParaRPr lang="en-US" altLang="zh-CN" sz="2400" b="1" dirty="0" smtClean="0">
              <a:latin typeface="宋体" pitchFamily="2" charset="-122"/>
            </a:endParaRPr>
          </a:p>
          <a:p>
            <a:pPr eaLnBrk="1" hangingPunct="1">
              <a:buFont typeface="Wingdings" pitchFamily="2" charset="2"/>
              <a:buNone/>
            </a:pPr>
            <a:endParaRPr lang="en-US" altLang="zh-CN" b="1" dirty="0" smtClean="0">
              <a:solidFill>
                <a:srgbClr val="000000"/>
              </a:solidFill>
              <a:latin typeface="宋体" pitchFamily="2" charset="-122"/>
            </a:endParaRP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 calcmode="lin" valueType="num">
                                      <p:cBhvr additive="base">
                                        <p:cTn id="12" dur="500" fill="hold"/>
                                        <p:tgtEl>
                                          <p:spTgt spid="7171">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7171">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 calcmode="lin" valueType="num">
                                      <p:cBhvr additive="base">
                                        <p:cTn id="17"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71">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171">
                                            <p:txEl>
                                              <p:pRg st="4" end="4"/>
                                            </p:txEl>
                                          </p:spTgt>
                                        </p:tgtEl>
                                        <p:attrNameLst>
                                          <p:attrName>style.visibility</p:attrName>
                                        </p:attrNameLst>
                                      </p:cBhvr>
                                      <p:to>
                                        <p:strVal val="visible"/>
                                      </p:to>
                                    </p:set>
                                    <p:anim calcmode="lin" valueType="num">
                                      <p:cBhvr additive="base">
                                        <p:cTn id="22"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anim calcmode="lin" valueType="num">
                                      <p:cBhvr additive="base">
                                        <p:cTn id="27" dur="500" fill="hold"/>
                                        <p:tgtEl>
                                          <p:spTgt spid="7171">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171">
                                            <p:txEl>
                                              <p:pRg st="5" end="5"/>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7171">
                                            <p:txEl>
                                              <p:pRg st="6" end="6"/>
                                            </p:txEl>
                                          </p:spTgt>
                                        </p:tgtEl>
                                        <p:attrNameLst>
                                          <p:attrName>style.visibility</p:attrName>
                                        </p:attrNameLst>
                                      </p:cBhvr>
                                      <p:to>
                                        <p:strVal val="visible"/>
                                      </p:to>
                                    </p:set>
                                    <p:anim calcmode="lin" valueType="num">
                                      <p:cBhvr additive="base">
                                        <p:cTn id="32" dur="500" fill="hold"/>
                                        <p:tgtEl>
                                          <p:spTgt spid="7171">
                                            <p:txEl>
                                              <p:pRg st="6" end="6"/>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717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0579" name="Group 483"/>
          <p:cNvGraphicFramePr>
            <a:graphicFrameLocks noGrp="1"/>
          </p:cNvGraphicFramePr>
          <p:nvPr>
            <p:ph/>
          </p:nvPr>
        </p:nvGraphicFramePr>
        <p:xfrm>
          <a:off x="468313" y="549275"/>
          <a:ext cx="8351837" cy="5770442"/>
        </p:xfrm>
        <a:graphic>
          <a:graphicData uri="http://schemas.openxmlformats.org/drawingml/2006/table">
            <a:tbl>
              <a:tblPr/>
              <a:tblGrid>
                <a:gridCol w="947737"/>
                <a:gridCol w="950913"/>
                <a:gridCol w="1138237"/>
                <a:gridCol w="5314950"/>
              </a:tblGrid>
              <a:tr h="290513">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6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编码</a:t>
                      </a:r>
                      <a:endParaRPr kumimoji="0" lang="zh-CN" altLang="en-US" sz="16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6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名称</a:t>
                      </a:r>
                      <a:endParaRPr kumimoji="0" lang="zh-CN" altLang="en-US" sz="16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6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性质</a:t>
                      </a:r>
                      <a:endParaRPr kumimoji="0" lang="zh-CN" altLang="en-US" sz="16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6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意义</a:t>
                      </a:r>
                      <a:endParaRPr kumimoji="0" lang="zh-CN" altLang="en-US" sz="16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00 001</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2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SNR</a:t>
                      </a: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M</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命令</a:t>
                      </a:r>
                      <a:endParaRPr kumimoji="0" lang="zh-CN" altLang="en-US" sz="14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设置正常响应模式。</a:t>
                      </a:r>
                      <a:endParaRPr kumimoji="0" lang="zh-CN" altLang="en-US" sz="14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3213">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11 011</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SNRME</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命令</a:t>
                      </a:r>
                      <a:endParaRPr kumimoji="0" lang="zh-CN" altLang="en-US" sz="14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设置扩展正常响应模式。</a:t>
                      </a:r>
                      <a:endParaRPr kumimoji="0" lang="zh-CN" altLang="en-US" sz="14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11 000</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SARM</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命令</a:t>
                      </a:r>
                      <a:endParaRPr kumimoji="0" lang="zh-CN" altLang="en-US" sz="14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设置异步响应模式。</a:t>
                      </a:r>
                      <a:endParaRPr kumimoji="0" lang="zh-CN" altLang="en-US" sz="14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0038">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11 010</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SARME</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命令</a:t>
                      </a:r>
                      <a:endParaRPr kumimoji="0" lang="zh-CN" altLang="en-US" sz="14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设置扩展异步响应模式。</a:t>
                      </a:r>
                      <a:endParaRPr kumimoji="0" lang="zh-CN" altLang="en-US" sz="14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11 100</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SABM</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命令</a:t>
                      </a:r>
                      <a:endParaRPr kumimoji="0" lang="zh-CN" altLang="en-US" sz="14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设置异步平衡模式。</a:t>
                      </a:r>
                      <a:endParaRPr kumimoji="0" lang="zh-CN" altLang="en-US" sz="14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1625">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11 110</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SABME</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命令</a:t>
                      </a:r>
                      <a:endParaRPr kumimoji="0" lang="zh-CN" altLang="en-US" sz="14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设置扩展异步平衡模式。</a:t>
                      </a:r>
                      <a:endParaRPr kumimoji="0" lang="zh-CN" altLang="en-US" sz="14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00 100</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UP</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命令</a:t>
                      </a:r>
                      <a:endParaRPr kumimoji="0" lang="zh-CN" altLang="en-US" sz="14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无序号轮询。从指定站发来的关于对状态信息的轮询。</a:t>
                      </a:r>
                      <a:endParaRPr kumimoji="0" lang="zh-CN" altLang="en-US" sz="14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8613">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00 000</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UI</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命令</a:t>
                      </a:r>
                      <a:r>
                        <a:rPr kumimoji="0" lang="en-US" altLang="zh-CN"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a:t>
                      </a: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响应</a:t>
                      </a:r>
                      <a:endParaRPr kumimoji="0" lang="zh-CN" altLang="en-US" sz="14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无序号信息。通常用来发送状态信息，一般是在</a:t>
                      </a:r>
                      <a:r>
                        <a:rPr kumimoji="0" lang="en-US" altLang="zh-CN"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UP</a:t>
                      </a: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或</a:t>
                      </a:r>
                      <a:r>
                        <a:rPr kumimoji="0" lang="en-US" altLang="zh-CN"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SIM</a:t>
                      </a: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信号后发送。</a:t>
                      </a:r>
                      <a:endParaRPr kumimoji="0" lang="zh-CN" altLang="en-US" sz="14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8613">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00 110</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UA</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响应</a:t>
                      </a:r>
                      <a:endParaRPr kumimoji="0" lang="zh-CN" altLang="en-US" sz="14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无序号确认。通常用来确认刚才发送的命令，如设置模式和断开连接。</a:t>
                      </a:r>
                      <a:endParaRPr kumimoji="0" lang="zh-CN" altLang="en-US" sz="14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00 010</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RD</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响应</a:t>
                      </a:r>
                      <a:endParaRPr kumimoji="0" lang="zh-CN" altLang="en-US" sz="14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请求断开连接。</a:t>
                      </a:r>
                      <a:endParaRPr kumimoji="0" lang="zh-CN" altLang="en-US" sz="14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9725">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00 010</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DISC</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命令</a:t>
                      </a:r>
                      <a:endParaRPr kumimoji="0" lang="zh-CN" altLang="en-US" sz="14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断开连接。初始化两个站之间的断连。当另外一个站用一个</a:t>
                      </a:r>
                      <a:r>
                        <a:rPr kumimoji="0" lang="en-US" altLang="zh-CN"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UA</a:t>
                      </a: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响应时，断连结束。</a:t>
                      </a:r>
                      <a:endParaRPr kumimoji="0" lang="zh-CN" altLang="en-US" sz="14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11 000</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DM</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响应</a:t>
                      </a:r>
                      <a:endParaRPr kumimoji="0" lang="zh-CN" altLang="en-US" sz="14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断开连接方式。告诉主站，从站处于断连状态。</a:t>
                      </a:r>
                      <a:endParaRPr kumimoji="0" lang="zh-CN" altLang="en-US" sz="14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10 000</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RIM</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响应</a:t>
                      </a:r>
                      <a:endParaRPr kumimoji="0" lang="zh-CN" altLang="en-US" sz="14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请求初始化模式。从站请求主站发送一个</a:t>
                      </a:r>
                      <a:r>
                        <a:rPr kumimoji="0" lang="en-US" altLang="zh-CN"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SIM</a:t>
                      </a: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a:t>
                      </a:r>
                      <a:endParaRPr kumimoji="0" lang="zh-CN" altLang="en-US" sz="14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8613">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10 000</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SIM</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命令</a:t>
                      </a:r>
                      <a:endParaRPr kumimoji="0" lang="zh-CN" altLang="en-US" sz="14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设置初始化模式。命令其它的站初始化它们的数据链路控制功能。</a:t>
                      </a:r>
                      <a:endParaRPr kumimoji="0" lang="zh-CN" altLang="en-US" sz="14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11 001</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RSET</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命令</a:t>
                      </a:r>
                      <a:endParaRPr kumimoji="0" lang="zh-CN" altLang="en-US" sz="14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重启动。</a:t>
                      </a:r>
                      <a:endParaRPr kumimoji="0" lang="zh-CN" altLang="en-US" sz="14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11 101</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XID</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命令</a:t>
                      </a:r>
                      <a:r>
                        <a:rPr kumimoji="0" lang="en-US" altLang="zh-CN"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a:t>
                      </a: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响应</a:t>
                      </a:r>
                      <a:endParaRPr kumimoji="0" lang="zh-CN" altLang="en-US" sz="14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交换标示。允许两个站交换它们的标示和状态信息。</a:t>
                      </a:r>
                      <a:endParaRPr kumimoji="0" lang="zh-CN" altLang="en-US" sz="14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10 001</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FRMR</a:t>
                      </a:r>
                      <a:endParaRPr kumimoji="0" lang="en-US" altLang="zh-CN" sz="1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响应</a:t>
                      </a:r>
                      <a:endParaRPr kumimoji="0" lang="zh-CN" altLang="en-US" sz="14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
                          <a:schemeClr val="hlink"/>
                        </a:buClr>
                        <a:buSzPct val="75000"/>
                        <a:buFont typeface="Wingdings" pitchFamily="2" charset="2"/>
                        <a:buNone/>
                        <a:tabLst/>
                      </a:pPr>
                      <a:r>
                        <a:rPr kumimoji="0" lang="zh-CN" altLang="en-US" sz="1400" b="1"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帧拒绝。通常被用于一个</a:t>
                      </a:r>
                      <a:r>
                        <a:rPr kumimoji="0" lang="en-US" altLang="zh-CN" sz="1400" b="1"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U-</a:t>
                      </a:r>
                      <a:r>
                        <a:rPr kumimoji="0" lang="zh-CN" altLang="en-US" sz="1400" b="1"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帧出现了同步错误。</a:t>
                      </a:r>
                      <a:endParaRPr kumimoji="0" lang="zh-CN" altLang="en-US" sz="1400" b="1"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260579"/>
                                        </p:tgtEl>
                                        <p:attrNameLst>
                                          <p:attrName>style.visibility</p:attrName>
                                        </p:attrNameLst>
                                      </p:cBhvr>
                                      <p:to>
                                        <p:strVal val="visible"/>
                                      </p:to>
                                    </p:set>
                                    <p:animEffect transition="in" filter="box(in)">
                                      <p:cBhvr>
                                        <p:cTn id="7" dur="500"/>
                                        <p:tgtEl>
                                          <p:spTgt spid="260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a:xfrm>
            <a:off x="457200" y="548680"/>
            <a:ext cx="8229600" cy="868958"/>
          </a:xfrm>
        </p:spPr>
        <p:txBody>
          <a:bodyPr>
            <a:normAutofit/>
          </a:bodyPr>
          <a:lstStyle/>
          <a:p>
            <a:pPr eaLnBrk="1" hangingPunct="1"/>
            <a:r>
              <a:rPr lang="en-US" altLang="zh-CN" sz="3200" b="1" dirty="0" smtClean="0">
                <a:solidFill>
                  <a:srgbClr val="C00000"/>
                </a:solidFill>
              </a:rPr>
              <a:t>4.3.5 HDLC</a:t>
            </a:r>
            <a:r>
              <a:rPr lang="zh-CN" altLang="en-US" sz="3200" b="1" dirty="0" smtClean="0">
                <a:solidFill>
                  <a:srgbClr val="C00000"/>
                </a:solidFill>
              </a:rPr>
              <a:t>协议通信实例 </a:t>
            </a:r>
          </a:p>
        </p:txBody>
      </p:sp>
      <p:sp>
        <p:nvSpPr>
          <p:cNvPr id="36867" name="Rectangle 3"/>
          <p:cNvSpPr>
            <a:spLocks noGrp="1" noRot="1" noChangeArrowheads="1"/>
          </p:cNvSpPr>
          <p:nvPr>
            <p:ph type="body" idx="1"/>
          </p:nvPr>
        </p:nvSpPr>
        <p:spPr>
          <a:xfrm>
            <a:off x="683568" y="2204865"/>
            <a:ext cx="504056" cy="3240360"/>
          </a:xfrm>
        </p:spPr>
        <p:txBody>
          <a:bodyPr>
            <a:normAutofit/>
          </a:bodyPr>
          <a:lstStyle/>
          <a:p>
            <a:pPr algn="ctr" eaLnBrk="1" hangingPunct="1">
              <a:buNone/>
            </a:pPr>
            <a:r>
              <a:rPr lang="en-US" altLang="zh-CN" sz="2800" b="1" dirty="0" smtClean="0">
                <a:solidFill>
                  <a:srgbClr val="C00000"/>
                </a:solidFill>
                <a:latin typeface="宋体" pitchFamily="2" charset="-122"/>
              </a:rPr>
              <a:t>①</a:t>
            </a:r>
          </a:p>
          <a:p>
            <a:pPr algn="ctr" eaLnBrk="1" hangingPunct="1">
              <a:buNone/>
            </a:pPr>
            <a:r>
              <a:rPr lang="zh-CN" altLang="en-US" sz="2800" b="1" dirty="0" smtClean="0">
                <a:solidFill>
                  <a:srgbClr val="C00000"/>
                </a:solidFill>
                <a:latin typeface="宋体" pitchFamily="2" charset="-122"/>
              </a:rPr>
              <a:t>查</a:t>
            </a:r>
            <a:endParaRPr lang="en-US" altLang="zh-CN" sz="2800" b="1" dirty="0" smtClean="0">
              <a:solidFill>
                <a:srgbClr val="C00000"/>
              </a:solidFill>
              <a:latin typeface="宋体" pitchFamily="2" charset="-122"/>
            </a:endParaRPr>
          </a:p>
          <a:p>
            <a:pPr algn="ctr" eaLnBrk="1" hangingPunct="1">
              <a:buNone/>
            </a:pPr>
            <a:r>
              <a:rPr lang="zh-CN" altLang="en-US" sz="2800" b="1" dirty="0" smtClean="0">
                <a:solidFill>
                  <a:srgbClr val="C00000"/>
                </a:solidFill>
                <a:latin typeface="宋体" pitchFamily="2" charset="-122"/>
              </a:rPr>
              <a:t>询</a:t>
            </a:r>
            <a:endParaRPr lang="en-US" altLang="zh-CN" sz="2800" b="1" dirty="0" smtClean="0">
              <a:solidFill>
                <a:srgbClr val="C00000"/>
              </a:solidFill>
              <a:latin typeface="宋体" pitchFamily="2" charset="-122"/>
            </a:endParaRPr>
          </a:p>
          <a:p>
            <a:pPr algn="ctr" eaLnBrk="1" hangingPunct="1">
              <a:buNone/>
            </a:pPr>
            <a:r>
              <a:rPr lang="en-US" altLang="zh-CN" sz="2800" b="1" dirty="0" smtClean="0">
                <a:solidFill>
                  <a:srgbClr val="C00000"/>
                </a:solidFill>
                <a:latin typeface="宋体" pitchFamily="2" charset="-122"/>
              </a:rPr>
              <a:t>/</a:t>
            </a:r>
          </a:p>
          <a:p>
            <a:pPr algn="ctr" eaLnBrk="1" hangingPunct="1">
              <a:buNone/>
            </a:pPr>
            <a:r>
              <a:rPr lang="zh-CN" altLang="en-US" sz="2800" b="1" dirty="0" smtClean="0">
                <a:solidFill>
                  <a:srgbClr val="C00000"/>
                </a:solidFill>
                <a:latin typeface="宋体" pitchFamily="2" charset="-122"/>
              </a:rPr>
              <a:t>响</a:t>
            </a:r>
            <a:endParaRPr lang="en-US" altLang="zh-CN" sz="2800" b="1" dirty="0" smtClean="0">
              <a:solidFill>
                <a:srgbClr val="C00000"/>
              </a:solidFill>
              <a:latin typeface="宋体" pitchFamily="2" charset="-122"/>
            </a:endParaRPr>
          </a:p>
          <a:p>
            <a:pPr algn="ctr" eaLnBrk="1" hangingPunct="1">
              <a:buNone/>
            </a:pPr>
            <a:r>
              <a:rPr lang="zh-CN" altLang="en-US" sz="2800" b="1" dirty="0" smtClean="0">
                <a:solidFill>
                  <a:srgbClr val="C00000"/>
                </a:solidFill>
                <a:latin typeface="宋体" pitchFamily="2" charset="-122"/>
              </a:rPr>
              <a:t>应</a:t>
            </a:r>
          </a:p>
        </p:txBody>
      </p:sp>
      <p:pic>
        <p:nvPicPr>
          <p:cNvPr id="36868" name="Picture 4"/>
          <p:cNvPicPr>
            <a:picLocks noChangeAspect="1" noChangeArrowheads="1"/>
          </p:cNvPicPr>
          <p:nvPr/>
        </p:nvPicPr>
        <p:blipFill>
          <a:blip r:embed="rId2" cstate="print"/>
          <a:srcRect/>
          <a:stretch>
            <a:fillRect/>
          </a:stretch>
        </p:blipFill>
        <p:spPr bwMode="auto">
          <a:xfrm>
            <a:off x="1907704" y="1556792"/>
            <a:ext cx="6192143" cy="4788272"/>
          </a:xfrm>
          <a:prstGeom prst="rect">
            <a:avLst/>
          </a:prstGeom>
          <a:noFill/>
          <a:ln w="9525">
            <a:noFill/>
            <a:miter lim="800000"/>
            <a:headEnd/>
            <a:tailEnd/>
          </a:ln>
        </p:spPr>
      </p:pic>
      <p:pic>
        <p:nvPicPr>
          <p:cNvPr id="5"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0"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1"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2"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additive="base">
                                        <p:cTn id="7" dur="500" fill="hold"/>
                                        <p:tgtEl>
                                          <p:spTgt spid="36868"/>
                                        </p:tgtEl>
                                        <p:attrNameLst>
                                          <p:attrName>ppt_x</p:attrName>
                                        </p:attrNameLst>
                                      </p:cBhvr>
                                      <p:tavLst>
                                        <p:tav tm="0">
                                          <p:val>
                                            <p:strVal val="1+#ppt_w/2"/>
                                          </p:val>
                                        </p:tav>
                                        <p:tav tm="100000">
                                          <p:val>
                                            <p:strVal val="#ppt_x"/>
                                          </p:val>
                                        </p:tav>
                                      </p:tavLst>
                                    </p:anim>
                                    <p:anim calcmode="lin" valueType="num">
                                      <p:cBhvr additive="base">
                                        <p:cTn id="8" dur="500" fill="hold"/>
                                        <p:tgtEl>
                                          <p:spTgt spid="368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Rot="1" noChangeArrowheads="1"/>
          </p:cNvSpPr>
          <p:nvPr>
            <p:ph type="body" idx="1"/>
          </p:nvPr>
        </p:nvSpPr>
        <p:spPr>
          <a:xfrm>
            <a:off x="683568" y="2132856"/>
            <a:ext cx="504056" cy="3600400"/>
          </a:xfrm>
        </p:spPr>
        <p:txBody>
          <a:bodyPr>
            <a:normAutofit/>
          </a:bodyPr>
          <a:lstStyle/>
          <a:p>
            <a:pPr eaLnBrk="1" hangingPunct="1">
              <a:buFont typeface="Wingdings" pitchFamily="2" charset="2"/>
              <a:buNone/>
            </a:pPr>
            <a:r>
              <a:rPr lang="en-US" altLang="zh-CN" sz="2800" b="1" dirty="0" smtClean="0">
                <a:solidFill>
                  <a:srgbClr val="C00000"/>
                </a:solidFill>
              </a:rPr>
              <a:t>②</a:t>
            </a:r>
          </a:p>
          <a:p>
            <a:pPr eaLnBrk="1" hangingPunct="1">
              <a:buFont typeface="Wingdings" pitchFamily="2" charset="2"/>
              <a:buNone/>
            </a:pPr>
            <a:r>
              <a:rPr lang="zh-CN" altLang="en-US" sz="2800" b="1" dirty="0" smtClean="0">
                <a:solidFill>
                  <a:srgbClr val="C00000"/>
                </a:solidFill>
              </a:rPr>
              <a:t>选</a:t>
            </a:r>
            <a:endParaRPr lang="en-US" altLang="zh-CN" sz="2800" b="1" dirty="0" smtClean="0">
              <a:solidFill>
                <a:srgbClr val="C00000"/>
              </a:solidFill>
            </a:endParaRPr>
          </a:p>
          <a:p>
            <a:pPr eaLnBrk="1" hangingPunct="1">
              <a:buFont typeface="Wingdings" pitchFamily="2" charset="2"/>
              <a:buNone/>
            </a:pPr>
            <a:r>
              <a:rPr lang="zh-CN" altLang="en-US" sz="2800" b="1" dirty="0" smtClean="0">
                <a:solidFill>
                  <a:srgbClr val="C00000"/>
                </a:solidFill>
              </a:rPr>
              <a:t>择</a:t>
            </a:r>
            <a:endParaRPr lang="en-US" altLang="zh-CN" sz="2800" b="1" dirty="0" smtClean="0">
              <a:solidFill>
                <a:srgbClr val="C00000"/>
              </a:solidFill>
            </a:endParaRPr>
          </a:p>
          <a:p>
            <a:pPr eaLnBrk="1" hangingPunct="1">
              <a:buFont typeface="Wingdings" pitchFamily="2" charset="2"/>
              <a:buNone/>
            </a:pPr>
            <a:r>
              <a:rPr lang="en-US" altLang="zh-CN" sz="2800" b="1" dirty="0" smtClean="0">
                <a:solidFill>
                  <a:srgbClr val="C00000"/>
                </a:solidFill>
                <a:latin typeface="宋体" pitchFamily="2" charset="-122"/>
              </a:rPr>
              <a:t>/</a:t>
            </a:r>
          </a:p>
          <a:p>
            <a:pPr eaLnBrk="1" hangingPunct="1">
              <a:buFont typeface="Wingdings" pitchFamily="2" charset="2"/>
              <a:buNone/>
            </a:pPr>
            <a:r>
              <a:rPr lang="zh-CN" altLang="en-US" sz="2800" b="1" dirty="0" smtClean="0">
                <a:solidFill>
                  <a:srgbClr val="C00000"/>
                </a:solidFill>
              </a:rPr>
              <a:t>应</a:t>
            </a:r>
            <a:endParaRPr lang="en-US" altLang="zh-CN" sz="2800" b="1" dirty="0" smtClean="0">
              <a:solidFill>
                <a:srgbClr val="C00000"/>
              </a:solidFill>
            </a:endParaRPr>
          </a:p>
          <a:p>
            <a:pPr eaLnBrk="1" hangingPunct="1">
              <a:buFont typeface="Wingdings" pitchFamily="2" charset="2"/>
              <a:buNone/>
            </a:pPr>
            <a:r>
              <a:rPr lang="zh-CN" altLang="en-US" sz="2800" b="1" dirty="0" smtClean="0">
                <a:solidFill>
                  <a:srgbClr val="C00000"/>
                </a:solidFill>
              </a:rPr>
              <a:t>答</a:t>
            </a:r>
          </a:p>
        </p:txBody>
      </p:sp>
      <p:pic>
        <p:nvPicPr>
          <p:cNvPr id="37891" name="Picture 4"/>
          <p:cNvPicPr>
            <a:picLocks noChangeAspect="1" noChangeArrowheads="1"/>
          </p:cNvPicPr>
          <p:nvPr/>
        </p:nvPicPr>
        <p:blipFill>
          <a:blip r:embed="rId2" cstate="print"/>
          <a:srcRect/>
          <a:stretch>
            <a:fillRect/>
          </a:stretch>
        </p:blipFill>
        <p:spPr bwMode="auto">
          <a:xfrm>
            <a:off x="1979712" y="1556792"/>
            <a:ext cx="6696025" cy="5039766"/>
          </a:xfrm>
          <a:prstGeom prst="rect">
            <a:avLst/>
          </a:prstGeom>
          <a:noFill/>
          <a:ln w="9525">
            <a:noFill/>
            <a:miter lim="800000"/>
            <a:headEnd/>
            <a:tailEnd/>
          </a:ln>
          <a:effectLst/>
        </p:spPr>
      </p:pic>
      <p:pic>
        <p:nvPicPr>
          <p:cNvPr id="12"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13" name="组合 14"/>
          <p:cNvGrpSpPr/>
          <p:nvPr/>
        </p:nvGrpSpPr>
        <p:grpSpPr>
          <a:xfrm>
            <a:off x="4874346" y="0"/>
            <a:ext cx="4269654" cy="430887"/>
            <a:chOff x="4874346" y="0"/>
            <a:chExt cx="4269654" cy="430887"/>
          </a:xfrm>
        </p:grpSpPr>
        <p:sp>
          <p:nvSpPr>
            <p:cNvPr id="14" name="TextBox 13"/>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5"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7"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8"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9"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20" name="Rectangle 2"/>
          <p:cNvSpPr>
            <a:spLocks noGrp="1" noRot="1" noChangeArrowheads="1"/>
          </p:cNvSpPr>
          <p:nvPr>
            <p:ph type="title"/>
          </p:nvPr>
        </p:nvSpPr>
        <p:spPr>
          <a:xfrm>
            <a:off x="457200" y="548680"/>
            <a:ext cx="8229600" cy="868958"/>
          </a:xfrm>
        </p:spPr>
        <p:txBody>
          <a:bodyPr>
            <a:normAutofit/>
          </a:bodyPr>
          <a:lstStyle/>
          <a:p>
            <a:pPr eaLnBrk="1" hangingPunct="1"/>
            <a:r>
              <a:rPr lang="en-US" altLang="zh-CN" sz="3200" b="1" dirty="0" smtClean="0">
                <a:solidFill>
                  <a:srgbClr val="C00000"/>
                </a:solidFill>
              </a:rPr>
              <a:t>4.3.5 HDLC</a:t>
            </a:r>
            <a:r>
              <a:rPr lang="zh-CN" altLang="en-US" sz="3200" b="1" dirty="0" smtClean="0">
                <a:solidFill>
                  <a:srgbClr val="C00000"/>
                </a:solidFill>
              </a:rPr>
              <a:t>协议通信实例 </a:t>
            </a:r>
          </a:p>
        </p:txBody>
      </p:sp>
      <p:cxnSp>
        <p:nvCxnSpPr>
          <p:cNvPr id="21"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37891"/>
                                        </p:tgtEl>
                                        <p:attrNameLst>
                                          <p:attrName>style.visibility</p:attrName>
                                        </p:attrNameLst>
                                      </p:cBhvr>
                                      <p:to>
                                        <p:strVal val="visible"/>
                                      </p:to>
                                    </p:set>
                                    <p:anim calcmode="lin" valueType="num">
                                      <p:cBhvr additive="base">
                                        <p:cTn id="7" dur="500" fill="hold"/>
                                        <p:tgtEl>
                                          <p:spTgt spid="37891"/>
                                        </p:tgtEl>
                                        <p:attrNameLst>
                                          <p:attrName>ppt_x</p:attrName>
                                        </p:attrNameLst>
                                      </p:cBhvr>
                                      <p:tavLst>
                                        <p:tav tm="0">
                                          <p:val>
                                            <p:strVal val="1+#ppt_w/2"/>
                                          </p:val>
                                        </p:tav>
                                        <p:tav tm="100000">
                                          <p:val>
                                            <p:strVal val="#ppt_x"/>
                                          </p:val>
                                        </p:tav>
                                      </p:tavLst>
                                    </p:anim>
                                    <p:anim calcmode="lin" valueType="num">
                                      <p:cBhvr additive="base">
                                        <p:cTn id="8" dur="500" fill="hold"/>
                                        <p:tgtEl>
                                          <p:spTgt spid="378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63688" y="1556792"/>
            <a:ext cx="5256584" cy="4525963"/>
          </a:xfrm>
        </p:spPr>
        <p:txBody>
          <a:bodyPr>
            <a:normAutofit/>
          </a:bodyPr>
          <a:lstStyle/>
          <a:p>
            <a:pPr>
              <a:lnSpc>
                <a:spcPct val="80000"/>
              </a:lnSpc>
              <a:buClr>
                <a:srgbClr val="C00000"/>
              </a:buClr>
              <a:buBlip>
                <a:blip r:embed="rId2"/>
              </a:buBlip>
            </a:pPr>
            <a:endParaRPr lang="en-US" altLang="zh-CN" sz="2400" b="1" dirty="0" smtClean="0">
              <a:latin typeface="楷体" pitchFamily="49" charset="-122"/>
              <a:ea typeface="楷体" pitchFamily="49" charset="-122"/>
            </a:endParaRPr>
          </a:p>
          <a:p>
            <a:pPr>
              <a:lnSpc>
                <a:spcPct val="80000"/>
              </a:lnSpc>
              <a:buClr>
                <a:srgbClr val="C00000"/>
              </a:buClr>
              <a:buBlip>
                <a:blip r:embed="rId2"/>
              </a:buBlip>
            </a:pPr>
            <a:endParaRPr lang="en-US" altLang="zh-CN" sz="2400" b="1" dirty="0" smtClean="0">
              <a:latin typeface="楷体" pitchFamily="49" charset="-122"/>
              <a:ea typeface="楷体" pitchFamily="49" charset="-122"/>
            </a:endParaRPr>
          </a:p>
          <a:p>
            <a:pPr>
              <a:lnSpc>
                <a:spcPct val="80000"/>
              </a:lnSpc>
              <a:buClr>
                <a:srgbClr val="C00000"/>
              </a:buClr>
              <a:buBlip>
                <a:blip r:embed="rId2"/>
              </a:buBlip>
            </a:pPr>
            <a:r>
              <a:rPr lang="en-US" altLang="zh-CN" sz="2800" b="1" dirty="0" smtClean="0">
                <a:latin typeface="楷体_GB2312" pitchFamily="49" charset="-122"/>
                <a:ea typeface="楷体_GB2312" pitchFamily="49" charset="-122"/>
              </a:rPr>
              <a:t>4.1  </a:t>
            </a:r>
            <a:r>
              <a:rPr lang="zh-CN" altLang="en-US" sz="2800" b="1" dirty="0" smtClean="0">
                <a:latin typeface="楷体_GB2312" pitchFamily="49" charset="-122"/>
                <a:ea typeface="楷体_GB2312" pitchFamily="49" charset="-122"/>
              </a:rPr>
              <a:t>线路规程</a:t>
            </a:r>
            <a:endParaRPr lang="en-US" altLang="zh-CN" sz="2800" b="1" dirty="0" smtClean="0">
              <a:latin typeface="楷体_GB2312" pitchFamily="49" charset="-122"/>
              <a:ea typeface="楷体_GB2312" pitchFamily="49" charset="-122"/>
            </a:endParaRPr>
          </a:p>
          <a:p>
            <a:pPr>
              <a:lnSpc>
                <a:spcPct val="80000"/>
              </a:lnSpc>
              <a:buClr>
                <a:srgbClr val="C00000"/>
              </a:buClr>
              <a:buBlip>
                <a:blip r:embed="rId2"/>
              </a:buBlip>
            </a:pPr>
            <a:endParaRPr lang="en-US" altLang="zh-CN" sz="2800" b="1" dirty="0" smtClean="0">
              <a:solidFill>
                <a:srgbClr val="FF0000"/>
              </a:solidFill>
              <a:latin typeface="楷体_GB2312" pitchFamily="49" charset="-122"/>
              <a:ea typeface="楷体_GB2312" pitchFamily="49" charset="-122"/>
            </a:endParaRPr>
          </a:p>
          <a:p>
            <a:pPr>
              <a:lnSpc>
                <a:spcPct val="80000"/>
              </a:lnSpc>
              <a:buClr>
                <a:srgbClr val="C00000"/>
              </a:buClr>
              <a:buBlip>
                <a:blip r:embed="rId2"/>
              </a:buBlip>
            </a:pPr>
            <a:r>
              <a:rPr lang="en-US" altLang="zh-CN" sz="2800" b="1" dirty="0" smtClean="0">
                <a:solidFill>
                  <a:srgbClr val="000000"/>
                </a:solidFill>
                <a:latin typeface="楷体_GB2312" pitchFamily="49" charset="-122"/>
                <a:ea typeface="楷体_GB2312" pitchFamily="49" charset="-122"/>
              </a:rPr>
              <a:t>4.2  </a:t>
            </a:r>
            <a:r>
              <a:rPr lang="zh-CN" altLang="en-US" sz="2800" b="1" dirty="0" smtClean="0">
                <a:solidFill>
                  <a:srgbClr val="000000"/>
                </a:solidFill>
                <a:latin typeface="楷体_GB2312" pitchFamily="49" charset="-122"/>
                <a:ea typeface="楷体_GB2312" pitchFamily="49" charset="-122"/>
              </a:rPr>
              <a:t>流量控制与差错控制</a:t>
            </a:r>
            <a:endParaRPr lang="en-US" altLang="zh-CN" sz="2800" b="1" dirty="0" smtClean="0">
              <a:solidFill>
                <a:srgbClr val="000000"/>
              </a:solidFill>
              <a:latin typeface="楷体_GB2312" pitchFamily="49" charset="-122"/>
              <a:ea typeface="楷体_GB2312" pitchFamily="49" charset="-122"/>
            </a:endParaRPr>
          </a:p>
          <a:p>
            <a:pPr>
              <a:lnSpc>
                <a:spcPct val="80000"/>
              </a:lnSpc>
              <a:buClr>
                <a:srgbClr val="C00000"/>
              </a:buClr>
              <a:buBlip>
                <a:blip r:embed="rId2"/>
              </a:buBlip>
            </a:pPr>
            <a:endParaRPr lang="en-US" altLang="zh-CN" sz="2800" b="1" dirty="0" smtClean="0">
              <a:solidFill>
                <a:srgbClr val="000000"/>
              </a:solidFill>
              <a:latin typeface="楷体_GB2312" pitchFamily="49" charset="-122"/>
              <a:ea typeface="楷体_GB2312" pitchFamily="49" charset="-122"/>
            </a:endParaRPr>
          </a:p>
          <a:p>
            <a:pPr>
              <a:lnSpc>
                <a:spcPct val="80000"/>
              </a:lnSpc>
              <a:buClr>
                <a:srgbClr val="C00000"/>
              </a:buClr>
              <a:buBlip>
                <a:blip r:embed="rId2"/>
              </a:buBlip>
            </a:pPr>
            <a:r>
              <a:rPr lang="en-US" altLang="zh-CN" sz="2800" b="1" dirty="0" smtClean="0">
                <a:solidFill>
                  <a:srgbClr val="000000"/>
                </a:solidFill>
                <a:latin typeface="楷体_GB2312" pitchFamily="49" charset="-122"/>
                <a:ea typeface="楷体_GB2312" pitchFamily="49" charset="-122"/>
              </a:rPr>
              <a:t>4.3  HDLC</a:t>
            </a:r>
            <a:r>
              <a:rPr lang="zh-CN" altLang="en-US" sz="2800" b="1" dirty="0" smtClean="0">
                <a:solidFill>
                  <a:srgbClr val="000000"/>
                </a:solidFill>
                <a:latin typeface="楷体_GB2312" pitchFamily="49" charset="-122"/>
                <a:ea typeface="楷体_GB2312" pitchFamily="49" charset="-122"/>
              </a:rPr>
              <a:t>通信协议</a:t>
            </a:r>
            <a:endParaRPr lang="en-US" altLang="zh-CN" sz="2800" b="1" dirty="0" smtClean="0">
              <a:solidFill>
                <a:srgbClr val="000000"/>
              </a:solidFill>
              <a:latin typeface="楷体_GB2312" pitchFamily="49" charset="-122"/>
              <a:ea typeface="楷体_GB2312" pitchFamily="49" charset="-122"/>
            </a:endParaRPr>
          </a:p>
          <a:p>
            <a:pPr>
              <a:lnSpc>
                <a:spcPct val="80000"/>
              </a:lnSpc>
              <a:buClr>
                <a:srgbClr val="C00000"/>
              </a:buClr>
              <a:buBlip>
                <a:blip r:embed="rId2"/>
              </a:buBlip>
            </a:pPr>
            <a:endParaRPr lang="en-US" altLang="zh-CN" sz="2800" b="1" dirty="0" smtClean="0">
              <a:solidFill>
                <a:srgbClr val="000000"/>
              </a:solidFill>
              <a:latin typeface="楷体_GB2312" pitchFamily="49" charset="-122"/>
              <a:ea typeface="楷体_GB2312" pitchFamily="49" charset="-122"/>
            </a:endParaRPr>
          </a:p>
          <a:p>
            <a:pPr>
              <a:lnSpc>
                <a:spcPct val="80000"/>
              </a:lnSpc>
              <a:buClr>
                <a:srgbClr val="C00000"/>
              </a:buClr>
              <a:buBlip>
                <a:blip r:embed="rId2"/>
              </a:buBlip>
            </a:pPr>
            <a:r>
              <a:rPr lang="en-US" altLang="zh-CN" sz="2800" b="1" dirty="0" smtClean="0">
                <a:solidFill>
                  <a:srgbClr val="FF0000"/>
                </a:solidFill>
                <a:latin typeface="楷体_GB2312" pitchFamily="49" charset="-122"/>
                <a:ea typeface="楷体_GB2312" pitchFamily="49" charset="-122"/>
              </a:rPr>
              <a:t>4.4  </a:t>
            </a:r>
            <a:r>
              <a:rPr lang="zh-CN" altLang="en-US" sz="2800" b="1" dirty="0" smtClean="0">
                <a:solidFill>
                  <a:srgbClr val="FF0000"/>
                </a:solidFill>
                <a:latin typeface="楷体_GB2312" pitchFamily="49" charset="-122"/>
                <a:ea typeface="楷体_GB2312" pitchFamily="49" charset="-122"/>
              </a:rPr>
              <a:t>数据链路层网络互连</a:t>
            </a:r>
          </a:p>
          <a:p>
            <a:pPr>
              <a:buNone/>
            </a:pPr>
            <a:endParaRPr lang="en-US" altLang="zh-CN" dirty="0" smtClean="0"/>
          </a:p>
          <a:p>
            <a:pPr>
              <a:buNone/>
            </a:pPr>
            <a:endParaRPr lang="zh-CN" altLang="en-US" dirty="0"/>
          </a:p>
        </p:txBody>
      </p:sp>
      <p:pic>
        <p:nvPicPr>
          <p:cNvPr id="6"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03648" y="620688"/>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第四章  数据链路层</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93</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blinds(horizontal)">
                                      <p:cBhvr>
                                        <p:cTn id="11" dur="500"/>
                                        <p:tgtEl>
                                          <p:spTgt spid="3">
                                            <p:txEl>
                                              <p:pRg st="4" end="4"/>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linds(horizontal)">
                                      <p:cBhvr>
                                        <p:cTn id="15" dur="500"/>
                                        <p:tgtEl>
                                          <p:spTgt spid="3">
                                            <p:txEl>
                                              <p:pRg st="6" end="6"/>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linds(horizontal)">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a:xfrm>
            <a:off x="457200" y="620688"/>
            <a:ext cx="8229600" cy="796950"/>
          </a:xfrm>
        </p:spPr>
        <p:txBody>
          <a:bodyPr/>
          <a:lstStyle/>
          <a:p>
            <a:pPr eaLnBrk="1" hangingPunct="1"/>
            <a:r>
              <a:rPr lang="en-US" altLang="zh-CN" sz="3200" b="1" dirty="0" smtClean="0">
                <a:solidFill>
                  <a:srgbClr val="C00000"/>
                </a:solidFill>
                <a:ea typeface="黑体" pitchFamily="2" charset="-122"/>
              </a:rPr>
              <a:t>4.4</a:t>
            </a:r>
            <a:r>
              <a:rPr lang="en-US" altLang="zh-CN" sz="3200" b="1" dirty="0" smtClean="0">
                <a:solidFill>
                  <a:srgbClr val="C00000"/>
                </a:solidFill>
                <a:latin typeface="黑体" pitchFamily="2" charset="-122"/>
                <a:ea typeface="黑体" pitchFamily="2" charset="-122"/>
              </a:rPr>
              <a:t> </a:t>
            </a:r>
            <a:r>
              <a:rPr lang="zh-CN" altLang="en-US" sz="3200" b="1" dirty="0" smtClean="0">
                <a:solidFill>
                  <a:srgbClr val="C00000"/>
                </a:solidFill>
                <a:latin typeface="黑体" pitchFamily="2" charset="-122"/>
                <a:ea typeface="黑体" pitchFamily="2" charset="-122"/>
              </a:rPr>
              <a:t>数据链路层网络互连</a:t>
            </a:r>
          </a:p>
        </p:txBody>
      </p:sp>
      <p:sp>
        <p:nvSpPr>
          <p:cNvPr id="5123" name="Rectangle 3"/>
          <p:cNvSpPr>
            <a:spLocks noGrp="1" noRot="1" noChangeArrowheads="1"/>
          </p:cNvSpPr>
          <p:nvPr>
            <p:ph type="body" idx="1"/>
          </p:nvPr>
        </p:nvSpPr>
        <p:spPr/>
        <p:txBody>
          <a:bodyPr>
            <a:normAutofit lnSpcReduction="10000"/>
          </a:bodyPr>
          <a:lstStyle/>
          <a:p>
            <a:pPr eaLnBrk="1" hangingPunct="1">
              <a:buClr>
                <a:srgbClr val="C00000"/>
              </a:buClr>
              <a:buFont typeface="Wingdings" pitchFamily="2" charset="2"/>
              <a:buChar char="n"/>
            </a:pPr>
            <a:r>
              <a:rPr lang="zh-CN" altLang="en-US" sz="2800" b="1" dirty="0" smtClean="0">
                <a:solidFill>
                  <a:srgbClr val="000000"/>
                </a:solidFill>
                <a:latin typeface="楷体_GB2312" pitchFamily="49" charset="-122"/>
                <a:ea typeface="楷体_GB2312" pitchFamily="49" charset="-122"/>
              </a:rPr>
              <a:t>网桥是数据链路层上的互连设备。从互连网络的结构上看，网桥属于</a:t>
            </a:r>
            <a:r>
              <a:rPr lang="en-US" altLang="zh-CN" sz="2800" b="1" dirty="0" smtClean="0">
                <a:solidFill>
                  <a:srgbClr val="000000"/>
                </a:solidFill>
                <a:latin typeface="楷体_GB2312" pitchFamily="49" charset="-122"/>
                <a:ea typeface="楷体_GB2312" pitchFamily="49" charset="-122"/>
              </a:rPr>
              <a:t>DCE</a:t>
            </a:r>
            <a:r>
              <a:rPr lang="zh-CN" altLang="en-US" sz="2800" b="1" dirty="0" smtClean="0">
                <a:solidFill>
                  <a:srgbClr val="000000"/>
                </a:solidFill>
                <a:latin typeface="楷体_GB2312" pitchFamily="49" charset="-122"/>
                <a:ea typeface="楷体_GB2312" pitchFamily="49" charset="-122"/>
              </a:rPr>
              <a:t>级的端到端的连接；从协议的层次上看，网桥同时作用在</a:t>
            </a:r>
            <a:r>
              <a:rPr lang="en-US" altLang="zh-CN" sz="2800" b="1" dirty="0" smtClean="0">
                <a:solidFill>
                  <a:srgbClr val="000000"/>
                </a:solidFill>
                <a:latin typeface="楷体_GB2312" pitchFamily="49" charset="-122"/>
                <a:ea typeface="楷体_GB2312" pitchFamily="49" charset="-122"/>
              </a:rPr>
              <a:t>OSI</a:t>
            </a:r>
            <a:r>
              <a:rPr lang="zh-CN" altLang="en-US" sz="2800" b="1" dirty="0" smtClean="0">
                <a:solidFill>
                  <a:srgbClr val="000000"/>
                </a:solidFill>
                <a:latin typeface="楷体_GB2312" pitchFamily="49" charset="-122"/>
                <a:ea typeface="楷体_GB2312" pitchFamily="49" charset="-122"/>
              </a:rPr>
              <a:t>的物理层和数据链路层。</a:t>
            </a:r>
            <a:endParaRPr lang="en-US" altLang="zh-CN" sz="2800" b="1" dirty="0" smtClean="0">
              <a:solidFill>
                <a:srgbClr val="000000"/>
              </a:solidFill>
              <a:latin typeface="楷体_GB2312" pitchFamily="49" charset="-122"/>
              <a:ea typeface="楷体_GB2312" pitchFamily="49" charset="-122"/>
            </a:endParaRPr>
          </a:p>
          <a:p>
            <a:pPr eaLnBrk="1" hangingPunct="1">
              <a:buClr>
                <a:srgbClr val="C00000"/>
              </a:buClr>
              <a:buFont typeface="Wingdings" pitchFamily="2" charset="2"/>
              <a:buChar char="n"/>
            </a:pPr>
            <a:endParaRPr lang="en-US" altLang="zh-CN" sz="2000" b="1" dirty="0" smtClean="0">
              <a:solidFill>
                <a:srgbClr val="000000"/>
              </a:solidFill>
              <a:latin typeface="楷体_GB2312" pitchFamily="49" charset="-122"/>
              <a:ea typeface="楷体_GB2312" pitchFamily="49" charset="-122"/>
            </a:endParaRPr>
          </a:p>
          <a:p>
            <a:pPr>
              <a:buClr>
                <a:srgbClr val="C00000"/>
              </a:buClr>
              <a:buFont typeface="Wingdings" pitchFamily="2" charset="2"/>
              <a:buChar char="n"/>
            </a:pPr>
            <a:r>
              <a:rPr lang="zh-CN" altLang="en-US" sz="2800" b="1" dirty="0" smtClean="0">
                <a:solidFill>
                  <a:srgbClr val="000000"/>
                </a:solidFill>
                <a:latin typeface="楷体_GB2312" pitchFamily="49" charset="-122"/>
                <a:ea typeface="楷体_GB2312" pitchFamily="49" charset="-122"/>
              </a:rPr>
              <a:t>网桥在数据链路层上进行数据帧的存贮和转发。</a:t>
            </a:r>
            <a:endParaRPr lang="en-US" altLang="zh-CN" sz="2800" b="1" dirty="0" smtClean="0">
              <a:solidFill>
                <a:srgbClr val="000000"/>
              </a:solidFill>
              <a:latin typeface="楷体_GB2312" pitchFamily="49" charset="-122"/>
              <a:ea typeface="楷体_GB2312" pitchFamily="49" charset="-122"/>
            </a:endParaRPr>
          </a:p>
          <a:p>
            <a:pPr>
              <a:buClr>
                <a:srgbClr val="C00000"/>
              </a:buClr>
              <a:buFont typeface="Wingdings" pitchFamily="2" charset="2"/>
              <a:buChar char="n"/>
            </a:pPr>
            <a:endParaRPr lang="zh-CN" altLang="en-US" sz="2000" b="1" dirty="0" smtClean="0">
              <a:solidFill>
                <a:srgbClr val="000000"/>
              </a:solidFill>
              <a:latin typeface="楷体_GB2312" pitchFamily="49" charset="-122"/>
              <a:ea typeface="楷体_GB2312" pitchFamily="49" charset="-122"/>
            </a:endParaRPr>
          </a:p>
          <a:p>
            <a:pPr>
              <a:buClr>
                <a:srgbClr val="C00000"/>
              </a:buClr>
              <a:buFont typeface="Wingdings" pitchFamily="2" charset="2"/>
              <a:buChar char="n"/>
            </a:pPr>
            <a:r>
              <a:rPr lang="zh-CN" altLang="en-US" sz="2800" b="1" dirty="0" smtClean="0">
                <a:solidFill>
                  <a:srgbClr val="000000"/>
                </a:solidFill>
                <a:latin typeface="楷体_GB2312" pitchFamily="49" charset="-122"/>
                <a:ea typeface="楷体_GB2312" pitchFamily="49" charset="-122"/>
              </a:rPr>
              <a:t>网桥常用于局域网的互连。</a:t>
            </a:r>
            <a:endParaRPr lang="en-US" altLang="zh-CN" sz="2800" b="1" dirty="0" smtClean="0">
              <a:solidFill>
                <a:srgbClr val="000000"/>
              </a:solidFill>
              <a:latin typeface="楷体_GB2312" pitchFamily="49" charset="-122"/>
              <a:ea typeface="楷体_GB2312" pitchFamily="49" charset="-122"/>
            </a:endParaRPr>
          </a:p>
          <a:p>
            <a:pPr>
              <a:buClr>
                <a:srgbClr val="C00000"/>
              </a:buClr>
              <a:buFont typeface="Wingdings" pitchFamily="2" charset="2"/>
              <a:buChar char="n"/>
            </a:pPr>
            <a:endParaRPr lang="en-US" altLang="zh-CN" sz="2000" b="1" dirty="0" smtClean="0">
              <a:solidFill>
                <a:srgbClr val="000000"/>
              </a:solidFill>
              <a:latin typeface="楷体_GB2312" pitchFamily="49" charset="-122"/>
              <a:ea typeface="楷体_GB2312" pitchFamily="49" charset="-122"/>
            </a:endParaRPr>
          </a:p>
          <a:p>
            <a:pPr>
              <a:buClr>
                <a:srgbClr val="C00000"/>
              </a:buClr>
              <a:buFont typeface="Wingdings" pitchFamily="2" charset="2"/>
              <a:buChar char="n"/>
            </a:pPr>
            <a:r>
              <a:rPr lang="zh-CN" altLang="en-US" sz="2800" b="1" dirty="0" smtClean="0">
                <a:solidFill>
                  <a:srgbClr val="000000"/>
                </a:solidFill>
                <a:latin typeface="楷体_GB2312" pitchFamily="49" charset="-122"/>
                <a:ea typeface="楷体_GB2312" pitchFamily="49" charset="-122"/>
              </a:rPr>
              <a:t>网桥具有隔离通信、错误检测、帧格式转换、帧路由等数据链路层功能。</a:t>
            </a:r>
            <a:endParaRPr lang="zh-CN" altLang="en-US" sz="2800" dirty="0" smtClean="0">
              <a:latin typeface="楷体_GB2312" pitchFamily="49" charset="-122"/>
              <a:ea typeface="楷体_GB2312" pitchFamily="49" charset="-122"/>
            </a:endParaRP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Rot="1" noChangeArrowheads="1"/>
          </p:cNvSpPr>
          <p:nvPr>
            <p:ph type="body" idx="1"/>
          </p:nvPr>
        </p:nvSpPr>
        <p:spPr>
          <a:xfrm>
            <a:off x="416579" y="1666941"/>
            <a:ext cx="576064" cy="4525963"/>
          </a:xfrm>
        </p:spPr>
        <p:txBody>
          <a:bodyPr/>
          <a:lstStyle/>
          <a:p>
            <a:pPr eaLnBrk="1" hangingPunct="1">
              <a:buNone/>
            </a:pPr>
            <a:r>
              <a:rPr lang="en-US" altLang="zh-CN" sz="2800" dirty="0" smtClean="0">
                <a:solidFill>
                  <a:srgbClr val="C00000"/>
                </a:solidFill>
                <a:latin typeface="宋体" pitchFamily="2" charset="-122"/>
              </a:rPr>
              <a:t>①</a:t>
            </a:r>
          </a:p>
          <a:p>
            <a:pPr eaLnBrk="1" hangingPunct="1">
              <a:buNone/>
            </a:pPr>
            <a:r>
              <a:rPr lang="zh-CN" altLang="en-US" sz="2800" b="1" dirty="0" smtClean="0">
                <a:solidFill>
                  <a:srgbClr val="C00000"/>
                </a:solidFill>
                <a:latin typeface="宋体" pitchFamily="2" charset="-122"/>
              </a:rPr>
              <a:t>网</a:t>
            </a:r>
            <a:endParaRPr lang="en-US" altLang="zh-CN" sz="2800" b="1" dirty="0" smtClean="0">
              <a:solidFill>
                <a:srgbClr val="C00000"/>
              </a:solidFill>
              <a:latin typeface="宋体" pitchFamily="2" charset="-122"/>
            </a:endParaRPr>
          </a:p>
          <a:p>
            <a:pPr eaLnBrk="1" hangingPunct="1">
              <a:buNone/>
            </a:pPr>
            <a:r>
              <a:rPr lang="zh-CN" altLang="en-US" sz="2800" b="1" dirty="0" smtClean="0">
                <a:solidFill>
                  <a:srgbClr val="C00000"/>
                </a:solidFill>
                <a:latin typeface="宋体" pitchFamily="2" charset="-122"/>
              </a:rPr>
              <a:t>桥</a:t>
            </a:r>
            <a:endParaRPr lang="en-US" altLang="zh-CN" sz="2800" b="1" dirty="0" smtClean="0">
              <a:solidFill>
                <a:srgbClr val="C00000"/>
              </a:solidFill>
              <a:latin typeface="宋体" pitchFamily="2" charset="-122"/>
            </a:endParaRPr>
          </a:p>
          <a:p>
            <a:pPr eaLnBrk="1" hangingPunct="1">
              <a:buNone/>
            </a:pPr>
            <a:r>
              <a:rPr lang="zh-CN" altLang="en-US" sz="2800" b="1" dirty="0" smtClean="0">
                <a:solidFill>
                  <a:srgbClr val="C00000"/>
                </a:solidFill>
                <a:latin typeface="宋体" pitchFamily="2" charset="-122"/>
              </a:rPr>
              <a:t>的</a:t>
            </a:r>
            <a:endParaRPr lang="en-US" altLang="zh-CN" sz="2800" b="1" dirty="0" smtClean="0">
              <a:solidFill>
                <a:srgbClr val="C00000"/>
              </a:solidFill>
              <a:latin typeface="宋体" pitchFamily="2" charset="-122"/>
            </a:endParaRPr>
          </a:p>
          <a:p>
            <a:pPr eaLnBrk="1" hangingPunct="1">
              <a:buNone/>
            </a:pPr>
            <a:r>
              <a:rPr lang="zh-CN" altLang="en-US" sz="2800" b="1" dirty="0" smtClean="0">
                <a:solidFill>
                  <a:srgbClr val="C00000"/>
                </a:solidFill>
                <a:latin typeface="宋体" pitchFamily="2" charset="-122"/>
              </a:rPr>
              <a:t>路</a:t>
            </a:r>
            <a:endParaRPr lang="en-US" altLang="zh-CN" sz="2800" b="1" dirty="0" smtClean="0">
              <a:solidFill>
                <a:srgbClr val="C00000"/>
              </a:solidFill>
              <a:latin typeface="宋体" pitchFamily="2" charset="-122"/>
            </a:endParaRPr>
          </a:p>
          <a:p>
            <a:pPr eaLnBrk="1" hangingPunct="1">
              <a:buNone/>
            </a:pPr>
            <a:r>
              <a:rPr lang="zh-CN" altLang="en-US" sz="2800" b="1" dirty="0" smtClean="0">
                <a:solidFill>
                  <a:srgbClr val="C00000"/>
                </a:solidFill>
                <a:latin typeface="宋体" pitchFamily="2" charset="-122"/>
              </a:rPr>
              <a:t>由</a:t>
            </a:r>
            <a:endParaRPr lang="en-US" altLang="zh-CN" sz="2800" b="1" dirty="0" smtClean="0">
              <a:solidFill>
                <a:srgbClr val="C00000"/>
              </a:solidFill>
              <a:latin typeface="宋体" pitchFamily="2" charset="-122"/>
            </a:endParaRPr>
          </a:p>
          <a:p>
            <a:pPr eaLnBrk="1" hangingPunct="1">
              <a:buNone/>
            </a:pPr>
            <a:r>
              <a:rPr lang="zh-CN" altLang="en-US" sz="2800" b="1" dirty="0" smtClean="0">
                <a:solidFill>
                  <a:srgbClr val="C00000"/>
                </a:solidFill>
                <a:latin typeface="宋体" pitchFamily="2" charset="-122"/>
              </a:rPr>
              <a:t>功</a:t>
            </a:r>
            <a:endParaRPr lang="en-US" altLang="zh-CN" sz="2800" b="1" dirty="0" smtClean="0">
              <a:solidFill>
                <a:srgbClr val="C00000"/>
              </a:solidFill>
              <a:latin typeface="宋体" pitchFamily="2" charset="-122"/>
            </a:endParaRPr>
          </a:p>
          <a:p>
            <a:pPr eaLnBrk="1" hangingPunct="1">
              <a:buNone/>
            </a:pPr>
            <a:r>
              <a:rPr lang="zh-CN" altLang="en-US" sz="2800" b="1" dirty="0" smtClean="0">
                <a:solidFill>
                  <a:srgbClr val="C00000"/>
                </a:solidFill>
                <a:latin typeface="宋体" pitchFamily="2" charset="-122"/>
              </a:rPr>
              <a:t>能</a:t>
            </a:r>
          </a:p>
          <a:p>
            <a:pPr eaLnBrk="1" hangingPunct="1"/>
            <a:endParaRPr lang="en-US" altLang="zh-CN" sz="2400" b="1" dirty="0" smtClean="0">
              <a:solidFill>
                <a:srgbClr val="000000"/>
              </a:solidFill>
              <a:latin typeface="宋体" pitchFamily="2" charset="-122"/>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124744"/>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539552" y="476672"/>
            <a:ext cx="8229600" cy="796950"/>
          </a:xfrm>
        </p:spPr>
        <p:txBody>
          <a:bodyPr/>
          <a:lstStyle/>
          <a:p>
            <a:pPr eaLnBrk="1" hangingPunct="1"/>
            <a:r>
              <a:rPr lang="en-US" altLang="zh-CN" sz="3200" b="1" dirty="0" smtClean="0">
                <a:solidFill>
                  <a:srgbClr val="C00000"/>
                </a:solidFill>
                <a:ea typeface="黑体" pitchFamily="2" charset="-122"/>
              </a:rPr>
              <a:t>4.4.1 </a:t>
            </a:r>
            <a:r>
              <a:rPr lang="zh-CN" altLang="en-US" sz="3200" b="1" dirty="0" smtClean="0">
                <a:solidFill>
                  <a:srgbClr val="C00000"/>
                </a:solidFill>
                <a:ea typeface="黑体" pitchFamily="2" charset="-122"/>
              </a:rPr>
              <a:t>网桥</a:t>
            </a:r>
            <a:endParaRPr lang="zh-CN" altLang="en-US" sz="3200" b="1" dirty="0" smtClean="0">
              <a:solidFill>
                <a:srgbClr val="C00000"/>
              </a:solidFill>
              <a:latin typeface="黑体" pitchFamily="2" charset="-122"/>
              <a:ea typeface="黑体" pitchFamily="2" charset="-122"/>
            </a:endParaRPr>
          </a:p>
        </p:txBody>
      </p:sp>
      <p:pic>
        <p:nvPicPr>
          <p:cNvPr id="12" name="Picture 4"/>
          <p:cNvPicPr>
            <a:picLocks noChangeAspect="1" noChangeArrowheads="1"/>
          </p:cNvPicPr>
          <p:nvPr/>
        </p:nvPicPr>
        <p:blipFill>
          <a:blip r:embed="rId3" cstate="print"/>
          <a:srcRect/>
          <a:stretch>
            <a:fillRect/>
          </a:stretch>
        </p:blipFill>
        <p:spPr>
          <a:xfrm>
            <a:off x="1331640" y="1340768"/>
            <a:ext cx="7452320" cy="4968081"/>
          </a:xfrm>
          <a:prstGeom prst="rect">
            <a:avLst/>
          </a:prstGeom>
          <a:noFill/>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0" fill="hold"/>
                                        <p:tgtEl>
                                          <p:spTgt spid="12"/>
                                        </p:tgtEl>
                                        <p:attrNameLst>
                                          <p:attrName>ppt_x</p:attrName>
                                        </p:attrNameLst>
                                      </p:cBhvr>
                                      <p:tavLst>
                                        <p:tav tm="0">
                                          <p:val>
                                            <p:strVal val="1+#ppt_w/2"/>
                                          </p:val>
                                        </p:tav>
                                        <p:tav tm="100000">
                                          <p:val>
                                            <p:strVal val="#ppt_x"/>
                                          </p:val>
                                        </p:tav>
                                      </p:tavLst>
                                    </p:anim>
                                    <p:anim calcmode="lin" valueType="num">
                                      <p:cBhvr additive="base">
                                        <p:cTn id="8" dur="2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Rot="1" noChangeArrowheads="1"/>
          </p:cNvSpPr>
          <p:nvPr>
            <p:ph type="body" idx="1"/>
          </p:nvPr>
        </p:nvSpPr>
        <p:spPr>
          <a:xfrm>
            <a:off x="457200" y="1340768"/>
            <a:ext cx="8229600" cy="504056"/>
          </a:xfrm>
        </p:spPr>
        <p:txBody>
          <a:bodyPr>
            <a:normAutofit lnSpcReduction="10000"/>
          </a:bodyPr>
          <a:lstStyle/>
          <a:p>
            <a:pPr algn="ctr" eaLnBrk="1" hangingPunct="1">
              <a:buNone/>
            </a:pPr>
            <a:r>
              <a:rPr lang="en-US" altLang="zh-CN" sz="2800" b="1" dirty="0" smtClean="0">
                <a:solidFill>
                  <a:srgbClr val="C00000"/>
                </a:solidFill>
                <a:latin typeface="宋体" pitchFamily="2" charset="-122"/>
              </a:rPr>
              <a:t>②</a:t>
            </a:r>
            <a:r>
              <a:rPr lang="zh-CN" altLang="en-US" sz="2800" b="1" dirty="0" smtClean="0">
                <a:solidFill>
                  <a:srgbClr val="C00000"/>
                </a:solidFill>
                <a:latin typeface="宋体" pitchFamily="2" charset="-122"/>
              </a:rPr>
              <a:t>网桥的错误检测和帧格式转换功能 </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124744"/>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zh-CN" altLang="en-US" sz="1200" b="0" i="0" u="none" strike="noStrike" kern="1200" cap="none" spc="0" normalizeH="0" baseline="0" noProof="0" dirty="0">
              <a:ln>
                <a:noFill/>
              </a:ln>
              <a:effectLst/>
              <a:uLnTx/>
              <a:uFillTx/>
              <a:latin typeface="+mn-lt"/>
              <a:ea typeface="+mn-ea"/>
              <a:cs typeface="+mn-cs"/>
            </a:endParaRPr>
          </a:p>
        </p:txBody>
      </p:sp>
      <p:pic>
        <p:nvPicPr>
          <p:cNvPr id="11" name="Picture 4"/>
          <p:cNvPicPr>
            <a:picLocks noChangeAspect="1" noChangeArrowheads="1"/>
          </p:cNvPicPr>
          <p:nvPr/>
        </p:nvPicPr>
        <p:blipFill>
          <a:blip r:embed="rId3" cstate="print"/>
          <a:srcRect/>
          <a:stretch>
            <a:fillRect/>
          </a:stretch>
        </p:blipFill>
        <p:spPr>
          <a:xfrm>
            <a:off x="323528" y="1988840"/>
            <a:ext cx="8642350" cy="4536281"/>
          </a:xfrm>
          <a:prstGeom prst="rect">
            <a:avLst/>
          </a:prstGeom>
          <a:noFill/>
        </p:spPr>
      </p:pic>
      <p:sp>
        <p:nvSpPr>
          <p:cNvPr id="12" name="Rectangle 2"/>
          <p:cNvSpPr>
            <a:spLocks noGrp="1" noRot="1" noChangeArrowheads="1"/>
          </p:cNvSpPr>
          <p:nvPr>
            <p:ph type="title"/>
          </p:nvPr>
        </p:nvSpPr>
        <p:spPr>
          <a:xfrm>
            <a:off x="539552" y="476672"/>
            <a:ext cx="8229600" cy="796950"/>
          </a:xfrm>
        </p:spPr>
        <p:txBody>
          <a:bodyPr/>
          <a:lstStyle/>
          <a:p>
            <a:pPr eaLnBrk="1" hangingPunct="1"/>
            <a:r>
              <a:rPr lang="en-US" altLang="zh-CN" sz="3200" b="1" dirty="0" smtClean="0">
                <a:solidFill>
                  <a:srgbClr val="C00000"/>
                </a:solidFill>
                <a:ea typeface="黑体" pitchFamily="2" charset="-122"/>
              </a:rPr>
              <a:t>4.4.1 </a:t>
            </a:r>
            <a:r>
              <a:rPr lang="zh-CN" altLang="en-US" sz="3200" b="1" dirty="0" smtClean="0">
                <a:solidFill>
                  <a:srgbClr val="C00000"/>
                </a:solidFill>
                <a:ea typeface="黑体" pitchFamily="2" charset="-122"/>
              </a:rPr>
              <a:t>网桥</a:t>
            </a:r>
            <a:endParaRPr lang="zh-CN" altLang="en-US" sz="3200" b="1" dirty="0" smtClean="0">
              <a:solidFill>
                <a:srgbClr val="C00000"/>
              </a:solidFill>
              <a:latin typeface="黑体" pitchFamily="2" charset="-122"/>
              <a:ea typeface="黑体" pitchFamily="2" charset="-122"/>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2000" fill="hold"/>
                                        <p:tgtEl>
                                          <p:spTgt spid="11"/>
                                        </p:tgtEl>
                                        <p:attrNameLst>
                                          <p:attrName>ppt_x</p:attrName>
                                        </p:attrNameLst>
                                      </p:cBhvr>
                                      <p:tavLst>
                                        <p:tav tm="0">
                                          <p:val>
                                            <p:strVal val="#ppt_x"/>
                                          </p:val>
                                        </p:tav>
                                        <p:tav tm="100000">
                                          <p:val>
                                            <p:strVal val="#ppt_x"/>
                                          </p:val>
                                        </p:tav>
                                      </p:tavLst>
                                    </p:anim>
                                    <p:anim calcmode="lin" valueType="num">
                                      <p:cBhvr additive="base">
                                        <p:cTn id="8" dur="2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Rot="1" noChangeArrowheads="1"/>
          </p:cNvSpPr>
          <p:nvPr>
            <p:ph type="body" idx="1"/>
          </p:nvPr>
        </p:nvSpPr>
        <p:spPr>
          <a:xfrm>
            <a:off x="467544" y="1340768"/>
            <a:ext cx="8229600" cy="532656"/>
          </a:xfrm>
        </p:spPr>
        <p:txBody>
          <a:bodyPr/>
          <a:lstStyle/>
          <a:p>
            <a:pPr algn="ctr" eaLnBrk="1" hangingPunct="1">
              <a:buNone/>
            </a:pPr>
            <a:r>
              <a:rPr lang="en-US" altLang="zh-CN" sz="2800" b="1" dirty="0" smtClean="0">
                <a:solidFill>
                  <a:srgbClr val="C00000"/>
                </a:solidFill>
                <a:latin typeface="宋体" pitchFamily="2" charset="-122"/>
              </a:rPr>
              <a:t>③</a:t>
            </a:r>
            <a:r>
              <a:rPr lang="zh-CN" altLang="en-US" sz="2800" b="1" dirty="0" smtClean="0">
                <a:solidFill>
                  <a:srgbClr val="C00000"/>
                </a:solidFill>
                <a:latin typeface="宋体" pitchFamily="2" charset="-122"/>
              </a:rPr>
              <a:t>网桥的隔离通信功能</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539552" y="476672"/>
            <a:ext cx="8229600" cy="796950"/>
          </a:xfrm>
        </p:spPr>
        <p:txBody>
          <a:bodyPr/>
          <a:lstStyle/>
          <a:p>
            <a:pPr eaLnBrk="1" hangingPunct="1"/>
            <a:r>
              <a:rPr lang="en-US" altLang="zh-CN" sz="3200" b="1" dirty="0" smtClean="0">
                <a:solidFill>
                  <a:srgbClr val="C00000"/>
                </a:solidFill>
                <a:ea typeface="黑体" pitchFamily="2" charset="-122"/>
              </a:rPr>
              <a:t>4.4.1 </a:t>
            </a:r>
            <a:r>
              <a:rPr lang="zh-CN" altLang="en-US" sz="3200" b="1" dirty="0" smtClean="0">
                <a:solidFill>
                  <a:srgbClr val="C00000"/>
                </a:solidFill>
                <a:ea typeface="黑体" pitchFamily="2" charset="-122"/>
              </a:rPr>
              <a:t>网桥</a:t>
            </a:r>
            <a:endParaRPr lang="zh-CN" altLang="en-US" sz="3200" b="1" dirty="0" smtClean="0">
              <a:solidFill>
                <a:srgbClr val="C00000"/>
              </a:solidFill>
              <a:latin typeface="黑体" pitchFamily="2" charset="-122"/>
              <a:ea typeface="黑体" pitchFamily="2" charset="-122"/>
            </a:endParaRPr>
          </a:p>
        </p:txBody>
      </p:sp>
      <p:pic>
        <p:nvPicPr>
          <p:cNvPr id="12" name="Picture 4"/>
          <p:cNvPicPr>
            <a:picLocks noChangeAspect="1" noChangeArrowheads="1"/>
          </p:cNvPicPr>
          <p:nvPr/>
        </p:nvPicPr>
        <p:blipFill>
          <a:blip r:embed="rId3" cstate="print"/>
          <a:srcRect/>
          <a:stretch>
            <a:fillRect/>
          </a:stretch>
        </p:blipFill>
        <p:spPr>
          <a:xfrm>
            <a:off x="755576" y="2204864"/>
            <a:ext cx="7921004" cy="4392488"/>
          </a:xfrm>
          <a:prstGeom prst="rect">
            <a:avLst/>
          </a:prstGeom>
          <a:noFill/>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a:xfrm>
            <a:off x="457200" y="548680"/>
            <a:ext cx="8229600" cy="868958"/>
          </a:xfrm>
        </p:spPr>
        <p:txBody>
          <a:bodyPr/>
          <a:lstStyle/>
          <a:p>
            <a:pPr eaLnBrk="1" hangingPunct="1"/>
            <a:r>
              <a:rPr lang="en-US" altLang="zh-CN" sz="3200" b="1" dirty="0" smtClean="0">
                <a:solidFill>
                  <a:srgbClr val="C00000"/>
                </a:solidFill>
              </a:rPr>
              <a:t>4.4.2 </a:t>
            </a:r>
            <a:r>
              <a:rPr lang="en-US" altLang="zh-CN" sz="3200" b="1" dirty="0" smtClean="0">
                <a:solidFill>
                  <a:srgbClr val="C00000"/>
                </a:solidFill>
                <a:ea typeface="黑体" pitchFamily="2" charset="-122"/>
              </a:rPr>
              <a:t> </a:t>
            </a:r>
            <a:r>
              <a:rPr lang="zh-CN" altLang="en-US" sz="3200" b="1" dirty="0" smtClean="0">
                <a:solidFill>
                  <a:srgbClr val="C00000"/>
                </a:solidFill>
                <a:ea typeface="黑体" pitchFamily="2" charset="-122"/>
              </a:rPr>
              <a:t>网桥路由算法</a:t>
            </a:r>
          </a:p>
        </p:txBody>
      </p:sp>
      <p:sp>
        <p:nvSpPr>
          <p:cNvPr id="13315" name="Rectangle 3"/>
          <p:cNvSpPr>
            <a:spLocks noGrp="1" noRot="1" noChangeArrowheads="1"/>
          </p:cNvSpPr>
          <p:nvPr>
            <p:ph type="body" idx="1"/>
          </p:nvPr>
        </p:nvSpPr>
        <p:spPr>
          <a:xfrm>
            <a:off x="755576" y="1988840"/>
            <a:ext cx="3312368" cy="3528392"/>
          </a:xfrm>
        </p:spPr>
        <p:style>
          <a:lnRef idx="1">
            <a:schemeClr val="accent5"/>
          </a:lnRef>
          <a:fillRef idx="2">
            <a:schemeClr val="accent5"/>
          </a:fillRef>
          <a:effectRef idx="1">
            <a:schemeClr val="accent5"/>
          </a:effectRef>
          <a:fontRef idx="minor">
            <a:schemeClr val="dk1"/>
          </a:fontRef>
        </p:style>
        <p:txBody>
          <a:bodyPr>
            <a:normAutofit/>
          </a:bodyPr>
          <a:lstStyle/>
          <a:p>
            <a:pPr eaLnBrk="1" hangingPunct="1">
              <a:buClr>
                <a:srgbClr val="C00000"/>
              </a:buClr>
              <a:buFont typeface="Wingdings" pitchFamily="2" charset="2"/>
              <a:buChar char="n"/>
            </a:pPr>
            <a:r>
              <a:rPr lang="zh-CN" altLang="en-US" sz="2800" b="1" dirty="0" smtClean="0"/>
              <a:t>三种路由策略：</a:t>
            </a:r>
            <a:endParaRPr lang="en-US" altLang="zh-CN" sz="2800" b="1" dirty="0" smtClean="0"/>
          </a:p>
          <a:p>
            <a:pPr marL="914400" lvl="1" indent="-514350">
              <a:buClr>
                <a:srgbClr val="C00000"/>
              </a:buClr>
              <a:buFont typeface="+mj-ea"/>
              <a:buAutoNum type="circleNumDbPlain"/>
            </a:pPr>
            <a:endParaRPr lang="en-US" altLang="zh-CN" sz="2000" b="1" dirty="0" smtClean="0"/>
          </a:p>
          <a:p>
            <a:pPr marL="914400" lvl="1" indent="-514350">
              <a:buClr>
                <a:srgbClr val="C00000"/>
              </a:buClr>
              <a:buFont typeface="+mj-ea"/>
              <a:buAutoNum type="circleNumDbPlain"/>
            </a:pPr>
            <a:r>
              <a:rPr lang="zh-CN" altLang="en-US" sz="2400" b="1" dirty="0" smtClean="0"/>
              <a:t>固定路由策略</a:t>
            </a:r>
            <a:endParaRPr lang="en-US" altLang="zh-CN" sz="2400" b="1" dirty="0" smtClean="0"/>
          </a:p>
          <a:p>
            <a:pPr marL="914400" lvl="1" indent="-514350">
              <a:buClr>
                <a:srgbClr val="C00000"/>
              </a:buClr>
              <a:buFont typeface="+mj-ea"/>
              <a:buAutoNum type="circleNumDbPlain"/>
            </a:pPr>
            <a:endParaRPr lang="en-US" altLang="zh-CN" sz="2400" b="1" dirty="0" smtClean="0"/>
          </a:p>
          <a:p>
            <a:pPr marL="914400" lvl="1" indent="-514350">
              <a:buClr>
                <a:srgbClr val="C00000"/>
              </a:buClr>
              <a:buFont typeface="+mj-ea"/>
              <a:buAutoNum type="circleNumDbPlain"/>
            </a:pPr>
            <a:r>
              <a:rPr lang="zh-CN" altLang="en-US" sz="2400" b="1" dirty="0" smtClean="0"/>
              <a:t>路由学习策略</a:t>
            </a:r>
            <a:endParaRPr lang="en-US" altLang="zh-CN" sz="2400" b="1" dirty="0" smtClean="0"/>
          </a:p>
          <a:p>
            <a:pPr marL="914400" lvl="1" indent="-514350">
              <a:buClr>
                <a:srgbClr val="C00000"/>
              </a:buClr>
              <a:buFont typeface="+mj-ea"/>
              <a:buAutoNum type="circleNumDbPlain"/>
            </a:pPr>
            <a:endParaRPr lang="en-US" altLang="zh-CN" sz="2400" b="1" dirty="0" smtClean="0"/>
          </a:p>
          <a:p>
            <a:pPr marL="914400" lvl="1" indent="-514350">
              <a:buClr>
                <a:srgbClr val="C00000"/>
              </a:buClr>
              <a:buFont typeface="+mj-ea"/>
              <a:buAutoNum type="circleNumDbPlain"/>
            </a:pPr>
            <a:r>
              <a:rPr lang="zh-CN" altLang="en-US" sz="2400" b="1" dirty="0" smtClean="0"/>
              <a:t>源路由策略</a:t>
            </a:r>
            <a:endParaRPr lang="en-US" altLang="zh-CN" sz="2400" b="1" dirty="0" smtClean="0"/>
          </a:p>
          <a:p>
            <a:pPr marL="914400" lvl="1" indent="-514350">
              <a:buClr>
                <a:srgbClr val="C00000"/>
              </a:buClr>
              <a:buFont typeface="+mj-ea"/>
              <a:buAutoNum type="circleNumDbPlain"/>
            </a:pPr>
            <a:endParaRPr lang="en-US" altLang="zh-CN" sz="2400" b="1" dirty="0" smtClean="0"/>
          </a:p>
          <a:p>
            <a:pPr eaLnBrk="1" hangingPunct="1">
              <a:buClr>
                <a:srgbClr val="C00000"/>
              </a:buClr>
              <a:buFont typeface="Wingdings" pitchFamily="2" charset="2"/>
              <a:buChar char="n"/>
            </a:pPr>
            <a:endParaRPr lang="zh-CN" altLang="en-US" sz="2400" b="1" dirty="0" smtClean="0">
              <a:solidFill>
                <a:srgbClr val="000000"/>
              </a:solidFill>
            </a:endParaRP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2" name="Rectangle 3"/>
          <p:cNvSpPr txBox="1">
            <a:spLocks noRot="1" noChangeArrowheads="1"/>
          </p:cNvSpPr>
          <p:nvPr/>
        </p:nvSpPr>
        <p:spPr>
          <a:xfrm>
            <a:off x="5148064" y="1916832"/>
            <a:ext cx="3384376" cy="3528392"/>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rgbClr val="C00000"/>
              </a:buClr>
              <a:buSzTx/>
              <a:buFont typeface="Wingdings" pitchFamily="2" charset="2"/>
              <a:buChar char="n"/>
              <a:tabLst/>
              <a:defRPr/>
            </a:pP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三种网桥：</a:t>
            </a:r>
            <a:endParaRPr kumimoji="0" lang="en-US" altLang="zh-CN" sz="2800" b="1"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457200" algn="l" defTabSz="914400" rtl="0" eaLnBrk="1" fontAlgn="auto" latinLnBrk="0" hangingPunct="1">
              <a:lnSpc>
                <a:spcPct val="100000"/>
              </a:lnSpc>
              <a:spcBef>
                <a:spcPct val="20000"/>
              </a:spcBef>
              <a:spcAft>
                <a:spcPts val="0"/>
              </a:spcAft>
              <a:buClr>
                <a:srgbClr val="C00000"/>
              </a:buClr>
              <a:buSzTx/>
              <a:buFont typeface="+mj-ea"/>
              <a:buAutoNum type="circleNumDbPlain"/>
              <a:tabLst/>
              <a:defRPr/>
            </a:pPr>
            <a:endParaRPr kumimoji="0" lang="en-US" altLang="zh-CN" sz="2000" b="1"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457200" algn="l" defTabSz="914400" rtl="0" eaLnBrk="1" fontAlgn="auto" latinLnBrk="0" hangingPunct="1">
              <a:lnSpc>
                <a:spcPct val="100000"/>
              </a:lnSpc>
              <a:spcBef>
                <a:spcPct val="20000"/>
              </a:spcBef>
              <a:spcAft>
                <a:spcPts val="0"/>
              </a:spcAft>
              <a:buClr>
                <a:srgbClr val="C00000"/>
              </a:buClr>
              <a:buSzTx/>
              <a:buFont typeface="+mj-ea"/>
              <a:buAutoNum type="circleNumDbPlain"/>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固定路由网桥</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457200" algn="l" defTabSz="914400" rtl="0" eaLnBrk="1" fontAlgn="auto" latinLnBrk="0" hangingPunct="1">
              <a:lnSpc>
                <a:spcPct val="100000"/>
              </a:lnSpc>
              <a:spcBef>
                <a:spcPct val="20000"/>
              </a:spcBef>
              <a:spcAft>
                <a:spcPts val="0"/>
              </a:spcAft>
              <a:buClr>
                <a:srgbClr val="C00000"/>
              </a:buClr>
              <a:buSzTx/>
              <a:buFont typeface="+mj-ea"/>
              <a:buAutoNum type="circleNumDbPlain"/>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p>
            <a:pPr marL="971550" marR="0" lvl="1" indent="-514350" algn="l" defTabSz="914400" rtl="0" eaLnBrk="1" fontAlgn="auto" latinLnBrk="0" hangingPunct="1">
              <a:lnSpc>
                <a:spcPct val="100000"/>
              </a:lnSpc>
              <a:spcBef>
                <a:spcPct val="20000"/>
              </a:spcBef>
              <a:spcAft>
                <a:spcPts val="0"/>
              </a:spcAft>
              <a:buClr>
                <a:srgbClr val="C00000"/>
              </a:buClr>
              <a:buSzTx/>
              <a:buFont typeface="+mj-ea"/>
              <a:buAutoNum type="circleNumDbPlain"/>
              <a:tabLst/>
              <a:defRPr/>
            </a:pPr>
            <a:r>
              <a:rPr kumimoji="0" lang="zh-CN" altLang="en-US" sz="2400" b="1" i="0" u="none" strike="noStrike" kern="1200" cap="none" spc="0" normalizeH="0" baseline="0" noProof="0" dirty="0" smtClean="0">
                <a:ln>
                  <a:noFill/>
                </a:ln>
                <a:solidFill>
                  <a:srgbClr val="000000"/>
                </a:solidFill>
                <a:effectLst/>
                <a:uLnTx/>
                <a:uFillTx/>
                <a:latin typeface="+mn-lt"/>
                <a:ea typeface="+mn-ea"/>
                <a:cs typeface="+mn-cs"/>
              </a:rPr>
              <a:t>透明网桥</a:t>
            </a:r>
            <a:endParaRPr kumimoji="0" lang="en-US" altLang="zh-CN" sz="2400" b="1" i="0" u="none" strike="noStrike" kern="1200" cap="none" spc="0" normalizeH="0" baseline="0" noProof="0" dirty="0" smtClean="0">
              <a:ln>
                <a:noFill/>
              </a:ln>
              <a:solidFill>
                <a:srgbClr val="000000"/>
              </a:solidFill>
              <a:effectLst/>
              <a:uLnTx/>
              <a:uFillTx/>
              <a:latin typeface="+mn-lt"/>
              <a:ea typeface="+mn-ea"/>
              <a:cs typeface="+mn-cs"/>
            </a:endParaRPr>
          </a:p>
          <a:p>
            <a:pPr marL="971550" marR="0" lvl="1" indent="-514350" algn="l" defTabSz="914400" rtl="0" eaLnBrk="1" fontAlgn="auto" latinLnBrk="0" hangingPunct="1">
              <a:lnSpc>
                <a:spcPct val="100000"/>
              </a:lnSpc>
              <a:spcBef>
                <a:spcPct val="20000"/>
              </a:spcBef>
              <a:spcAft>
                <a:spcPts val="0"/>
              </a:spcAft>
              <a:buClr>
                <a:srgbClr val="C00000"/>
              </a:buClr>
              <a:buSzTx/>
              <a:buFont typeface="+mj-ea"/>
              <a:buAutoNum type="circleNumDbPlain"/>
              <a:tabLst/>
              <a:defRPr/>
            </a:pPr>
            <a:endParaRPr kumimoji="0" lang="en-US" altLang="zh-CN" sz="2400" b="1" i="0" u="none" strike="noStrike" kern="1200" cap="none" spc="0" normalizeH="0" baseline="0" noProof="0" dirty="0" smtClean="0">
              <a:ln>
                <a:noFill/>
              </a:ln>
              <a:solidFill>
                <a:srgbClr val="000000"/>
              </a:solidFill>
              <a:effectLst/>
              <a:uLnTx/>
              <a:uFillTx/>
              <a:latin typeface="+mn-lt"/>
              <a:ea typeface="+mn-ea"/>
              <a:cs typeface="+mn-cs"/>
            </a:endParaRPr>
          </a:p>
          <a:p>
            <a:pPr marL="971550" marR="0" lvl="1" indent="-514350" algn="l" defTabSz="914400" rtl="0" eaLnBrk="1" fontAlgn="auto" latinLnBrk="0" hangingPunct="1">
              <a:lnSpc>
                <a:spcPct val="100000"/>
              </a:lnSpc>
              <a:spcBef>
                <a:spcPct val="20000"/>
              </a:spcBef>
              <a:spcAft>
                <a:spcPts val="0"/>
              </a:spcAft>
              <a:buClr>
                <a:srgbClr val="C00000"/>
              </a:buClr>
              <a:buSzTx/>
              <a:buFont typeface="+mj-ea"/>
              <a:buAutoNum type="circleNumDbPlain"/>
              <a:tabLst/>
              <a:defRPr/>
            </a:pPr>
            <a:r>
              <a:rPr kumimoji="0" lang="zh-CN" altLang="en-US" sz="2400" b="1" i="0" u="none" strike="noStrike" kern="1200" cap="none" spc="0" normalizeH="0" baseline="0" noProof="0" dirty="0" smtClean="0">
                <a:ln>
                  <a:noFill/>
                </a:ln>
                <a:solidFill>
                  <a:srgbClr val="000000"/>
                </a:solidFill>
                <a:effectLst/>
                <a:uLnTx/>
                <a:uFillTx/>
                <a:latin typeface="+mn-lt"/>
                <a:ea typeface="+mn-ea"/>
                <a:cs typeface="+mn-cs"/>
              </a:rPr>
              <a:t>源路由网桥</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315">
                                            <p:bg/>
                                          </p:spTgt>
                                        </p:tgtEl>
                                        <p:attrNameLst>
                                          <p:attrName>style.visibility</p:attrName>
                                        </p:attrNameLst>
                                      </p:cBhvr>
                                      <p:to>
                                        <p:strVal val="visible"/>
                                      </p:to>
                                    </p:set>
                                    <p:anim calcmode="lin" valueType="num">
                                      <p:cBhvr additive="base">
                                        <p:cTn id="7" dur="500" fill="hold"/>
                                        <p:tgtEl>
                                          <p:spTgt spid="13315">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5">
                                            <p:bg/>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315">
                                            <p:txEl>
                                              <p:pRg st="0" end="0"/>
                                            </p:txEl>
                                          </p:spTgt>
                                        </p:tgtEl>
                                        <p:attrNameLst>
                                          <p:attrName>style.visibility</p:attrName>
                                        </p:attrNameLst>
                                      </p:cBhvr>
                                      <p:to>
                                        <p:strVal val="visible"/>
                                      </p:to>
                                    </p:set>
                                    <p:anim calcmode="lin" valueType="num">
                                      <p:cBhvr additive="base">
                                        <p:cTn id="11" dur="500" fill="hold"/>
                                        <p:tgtEl>
                                          <p:spTgt spid="1331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331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 calcmode="lin" valueType="num">
                                      <p:cBhvr additive="base">
                                        <p:cTn id="15" dur="500" fill="hold"/>
                                        <p:tgtEl>
                                          <p:spTgt spid="1331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331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anim calcmode="lin" valueType="num">
                                      <p:cBhvr additive="base">
                                        <p:cTn id="19" dur="500" fill="hold"/>
                                        <p:tgtEl>
                                          <p:spTgt spid="13315">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5">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3315">
                                            <p:txEl>
                                              <p:pRg st="6" end="6"/>
                                            </p:txEl>
                                          </p:spTgt>
                                        </p:tgtEl>
                                        <p:attrNameLst>
                                          <p:attrName>style.visibility</p:attrName>
                                        </p:attrNameLst>
                                      </p:cBhvr>
                                      <p:to>
                                        <p:strVal val="visible"/>
                                      </p:to>
                                    </p:set>
                                    <p:anim calcmode="lin" valueType="num">
                                      <p:cBhvr additive="base">
                                        <p:cTn id="23" dur="500" fill="hold"/>
                                        <p:tgtEl>
                                          <p:spTgt spid="13315">
                                            <p:txEl>
                                              <p:pRg st="6" end="6"/>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3315">
                                            <p:txEl>
                                              <p:pRg st="6" end="6"/>
                                            </p:txEl>
                                          </p:spTgt>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2"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2000" fill="hold"/>
                                        <p:tgtEl>
                                          <p:spTgt spid="12"/>
                                        </p:tgtEl>
                                        <p:attrNameLst>
                                          <p:attrName>ppt_x</p:attrName>
                                        </p:attrNameLst>
                                      </p:cBhvr>
                                      <p:tavLst>
                                        <p:tav tm="0">
                                          <p:val>
                                            <p:strVal val="1+#ppt_w/2"/>
                                          </p:val>
                                        </p:tav>
                                        <p:tav tm="100000">
                                          <p:val>
                                            <p:strVal val="#ppt_x"/>
                                          </p:val>
                                        </p:tav>
                                      </p:tavLst>
                                    </p:anim>
                                    <p:anim calcmode="lin" valueType="num">
                                      <p:cBhvr additive="base">
                                        <p:cTn id="29" dur="2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nimBg="1"/>
      <p:bldP spid="12"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a:xfrm>
            <a:off x="457200" y="548680"/>
            <a:ext cx="8229600" cy="868958"/>
          </a:xfrm>
        </p:spPr>
        <p:txBody>
          <a:bodyPr/>
          <a:lstStyle/>
          <a:p>
            <a:pPr eaLnBrk="1" hangingPunct="1"/>
            <a:r>
              <a:rPr lang="en-US" altLang="zh-CN" sz="3200" b="1" dirty="0" smtClean="0">
                <a:solidFill>
                  <a:srgbClr val="C00000"/>
                </a:solidFill>
              </a:rPr>
              <a:t>4.4.2 </a:t>
            </a:r>
            <a:r>
              <a:rPr lang="en-US" altLang="zh-CN" sz="3200" b="1" dirty="0" smtClean="0">
                <a:solidFill>
                  <a:srgbClr val="C00000"/>
                </a:solidFill>
                <a:ea typeface="黑体" pitchFamily="2" charset="-122"/>
              </a:rPr>
              <a:t> </a:t>
            </a:r>
            <a:r>
              <a:rPr lang="zh-CN" altLang="en-US" sz="3200" b="1" dirty="0" smtClean="0">
                <a:solidFill>
                  <a:srgbClr val="C00000"/>
                </a:solidFill>
                <a:ea typeface="黑体" pitchFamily="2" charset="-122"/>
              </a:rPr>
              <a:t>网桥路由算法</a:t>
            </a:r>
          </a:p>
        </p:txBody>
      </p:sp>
      <p:sp>
        <p:nvSpPr>
          <p:cNvPr id="13315" name="Rectangle 3"/>
          <p:cNvSpPr>
            <a:spLocks noGrp="1" noRot="1" noChangeArrowheads="1"/>
          </p:cNvSpPr>
          <p:nvPr>
            <p:ph type="body" idx="1"/>
          </p:nvPr>
        </p:nvSpPr>
        <p:spPr/>
        <p:txBody>
          <a:bodyPr/>
          <a:lstStyle/>
          <a:p>
            <a:pPr eaLnBrk="1" hangingPunct="1">
              <a:buNone/>
            </a:pPr>
            <a:r>
              <a:rPr lang="en-US" altLang="zh-CN" sz="2800" b="1" dirty="0" smtClean="0">
                <a:solidFill>
                  <a:srgbClr val="C00000"/>
                </a:solidFill>
              </a:rPr>
              <a:t>①</a:t>
            </a:r>
            <a:r>
              <a:rPr lang="zh-CN" altLang="en-US" sz="2800" b="1" dirty="0" smtClean="0">
                <a:solidFill>
                  <a:srgbClr val="C00000"/>
                </a:solidFill>
              </a:rPr>
              <a:t>固定路由网桥</a:t>
            </a:r>
          </a:p>
          <a:p>
            <a:pPr lvl="1">
              <a:buClr>
                <a:srgbClr val="C00000"/>
              </a:buClr>
              <a:buFont typeface="Wingdings" pitchFamily="2" charset="2"/>
              <a:buChar char="n"/>
            </a:pPr>
            <a:endParaRPr lang="en-US" altLang="zh-CN" sz="2400" b="1" dirty="0" smtClean="0">
              <a:solidFill>
                <a:srgbClr val="000000"/>
              </a:solidFill>
            </a:endParaRPr>
          </a:p>
          <a:p>
            <a:pPr lvl="1">
              <a:buClr>
                <a:srgbClr val="C00000"/>
              </a:buClr>
              <a:buFont typeface="Wingdings" pitchFamily="2" charset="2"/>
              <a:buChar char="n"/>
            </a:pPr>
            <a:r>
              <a:rPr lang="zh-CN" altLang="en-US" sz="2400" b="1" dirty="0" smtClean="0">
                <a:solidFill>
                  <a:srgbClr val="000000"/>
                </a:solidFill>
              </a:rPr>
              <a:t>每个网桥中都有一张表，这张表中记录了到某个特定站点的帧应该转发到那个哪个局域网中去的信息，这个表称为</a:t>
            </a:r>
            <a:r>
              <a:rPr lang="zh-CN" altLang="en-US" sz="2400" b="1" dirty="0" smtClean="0">
                <a:solidFill>
                  <a:srgbClr val="C00000"/>
                </a:solidFill>
              </a:rPr>
              <a:t>路由表</a:t>
            </a:r>
            <a:r>
              <a:rPr lang="zh-CN" altLang="en-US" sz="2400" b="1" dirty="0" smtClean="0">
                <a:solidFill>
                  <a:srgbClr val="000000"/>
                </a:solidFill>
              </a:rPr>
              <a:t>。</a:t>
            </a:r>
            <a:endParaRPr lang="en-US" altLang="zh-CN" sz="2400" b="1" dirty="0" smtClean="0">
              <a:solidFill>
                <a:srgbClr val="000000"/>
              </a:solidFill>
            </a:endParaRPr>
          </a:p>
          <a:p>
            <a:pPr lvl="1">
              <a:buClr>
                <a:srgbClr val="C00000"/>
              </a:buClr>
              <a:buFont typeface="Wingdings" pitchFamily="2" charset="2"/>
              <a:buChar char="n"/>
            </a:pPr>
            <a:endParaRPr lang="en-US" altLang="zh-CN" sz="2400" b="1" dirty="0" smtClean="0">
              <a:solidFill>
                <a:srgbClr val="000000"/>
              </a:solidFill>
            </a:endParaRPr>
          </a:p>
          <a:p>
            <a:pPr lvl="1">
              <a:buClr>
                <a:srgbClr val="C00000"/>
              </a:buClr>
              <a:buFont typeface="Wingdings" pitchFamily="2" charset="2"/>
              <a:buChar char="n"/>
            </a:pPr>
            <a:r>
              <a:rPr lang="zh-CN" altLang="en-US" sz="2400" b="1" dirty="0" smtClean="0">
                <a:solidFill>
                  <a:srgbClr val="000000"/>
                </a:solidFill>
              </a:rPr>
              <a:t>在固定路由网桥中，路由表的生成是由手工配置的，一旦配置完成，路由表不会变动。</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 calcmode="lin" valueType="num">
                                      <p:cBhvr additive="base">
                                        <p:cTn id="7"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3315">
                                            <p:txEl>
                                              <p:pRg st="4" end="4"/>
                                            </p:txEl>
                                          </p:spTgt>
                                        </p:tgtEl>
                                        <p:attrNameLst>
                                          <p:attrName>style.visibility</p:attrName>
                                        </p:attrNameLst>
                                      </p:cBhvr>
                                      <p:to>
                                        <p:strVal val="visible"/>
                                      </p:to>
                                    </p:set>
                                    <p:anim calcmode="lin" valueType="num">
                                      <p:cBhvr additive="base">
                                        <p:cTn id="12"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1937</TotalTime>
  <Words>7885</Words>
  <Application>Microsoft Office PowerPoint</Application>
  <PresentationFormat>全屏显示(4:3)</PresentationFormat>
  <Paragraphs>1364</Paragraphs>
  <Slides>127</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127</vt:i4>
      </vt:variant>
    </vt:vector>
  </HeadingPairs>
  <TitlesOfParts>
    <vt:vector size="129" baseType="lpstr">
      <vt:lpstr>Office Theme</vt:lpstr>
      <vt:lpstr>Visio</vt:lpstr>
      <vt:lpstr>计算机网络 computer Network</vt:lpstr>
      <vt:lpstr>幻灯片 2</vt:lpstr>
      <vt:lpstr>幻灯片 3</vt:lpstr>
      <vt:lpstr>幻灯片 4</vt:lpstr>
      <vt:lpstr>幻灯片 5</vt:lpstr>
      <vt:lpstr>幻灯片 6</vt:lpstr>
      <vt:lpstr>幻灯片 7</vt:lpstr>
      <vt:lpstr>4.1 线路规程</vt:lpstr>
      <vt:lpstr>4.1.1  询问/确认模式</vt:lpstr>
      <vt:lpstr>幻灯片 10</vt:lpstr>
      <vt:lpstr>4.1.1  询问/确认模式</vt:lpstr>
      <vt:lpstr> 4.1.2  轮询/选择模式</vt:lpstr>
      <vt:lpstr> 4.1.2  轮询/选择模式</vt:lpstr>
      <vt:lpstr> 4.1.2  轮询/选择模式</vt:lpstr>
      <vt:lpstr>幻灯片 15</vt:lpstr>
      <vt:lpstr> 4.1.2  轮询/选择模式</vt:lpstr>
      <vt:lpstr>幻灯片 17</vt:lpstr>
      <vt:lpstr> 4.1.2  轮询/选择模式</vt:lpstr>
      <vt:lpstr>幻灯片 19</vt:lpstr>
      <vt:lpstr>4.2  流量控制与差错控制</vt:lpstr>
      <vt:lpstr>4.2  流量控制与差错控制</vt:lpstr>
      <vt:lpstr>4.2  流量控制与差错控制</vt:lpstr>
      <vt:lpstr>4.2.1 停止等待协议</vt:lpstr>
      <vt:lpstr>幻灯片 24</vt:lpstr>
      <vt:lpstr>幻灯片 25</vt:lpstr>
      <vt:lpstr>4.2.1 停止等待协议</vt:lpstr>
      <vt:lpstr>4.2.1 停止等待协议</vt:lpstr>
      <vt:lpstr>4.2.1 停止等待协议</vt:lpstr>
      <vt:lpstr>4.2.1 停止等待协议</vt:lpstr>
      <vt:lpstr>4.2.1 停止等待协议</vt:lpstr>
      <vt:lpstr>4.2.1 停止等待协议</vt:lpstr>
      <vt:lpstr>4.2.1 停止等待协议</vt:lpstr>
      <vt:lpstr>4.2.1 停止等待协议</vt:lpstr>
      <vt:lpstr>4.2.1 停止等待协议</vt:lpstr>
      <vt:lpstr>幻灯片 35</vt:lpstr>
      <vt:lpstr>4.2.1 停止等待协议</vt:lpstr>
      <vt:lpstr>4.2.2  滑动窗口协议</vt:lpstr>
      <vt:lpstr>4.2.2  滑动窗口协议</vt:lpstr>
      <vt:lpstr>幻灯片 39</vt:lpstr>
      <vt:lpstr>幻灯片 40</vt:lpstr>
      <vt:lpstr>4.2.2  滑动窗口协议</vt:lpstr>
      <vt:lpstr>4.2.2  滑动窗口协议</vt:lpstr>
      <vt:lpstr>4.2.2  滑动窗口协议</vt:lpstr>
      <vt:lpstr>幻灯片 44</vt:lpstr>
      <vt:lpstr>幻灯片 45</vt:lpstr>
      <vt:lpstr>幻灯片 46</vt:lpstr>
      <vt:lpstr>4.2.2  滑动窗口协议</vt:lpstr>
      <vt:lpstr>幻灯片 48</vt:lpstr>
      <vt:lpstr>窗口尺寸等于n-1时，协议成功</vt:lpstr>
      <vt:lpstr>4.2.2  滑动窗口协议</vt:lpstr>
      <vt:lpstr>4.2.2  滑动窗口协议</vt:lpstr>
      <vt:lpstr>幻灯片 52</vt:lpstr>
      <vt:lpstr>幻灯片 53</vt:lpstr>
      <vt:lpstr>4.2.2  滑动窗口协议</vt:lpstr>
      <vt:lpstr>4.2.2  滑动窗口协议</vt:lpstr>
      <vt:lpstr>发送窗口尺寸太大，协议失败</vt:lpstr>
      <vt:lpstr>幻灯片 57</vt:lpstr>
      <vt:lpstr>4.2.2  滑动窗口协议</vt:lpstr>
      <vt:lpstr>4.2.2  滑动窗口协议</vt:lpstr>
      <vt:lpstr>4.2.2  滑动窗口协议</vt:lpstr>
      <vt:lpstr>4.2.2  滑动窗口协议</vt:lpstr>
      <vt:lpstr>4.2.2  滑动窗口协议</vt:lpstr>
      <vt:lpstr>4.2.2  滑动窗口协议</vt:lpstr>
      <vt:lpstr>3种协议方法总结</vt:lpstr>
      <vt:lpstr>幻灯片 65</vt:lpstr>
      <vt:lpstr>4.3  HDLC通信协议</vt:lpstr>
      <vt:lpstr>4.3.1  HDLC支持的站点类型、链路配置和通信方式</vt:lpstr>
      <vt:lpstr>幻灯片 68</vt:lpstr>
      <vt:lpstr>4.3.1  HDLC支持的站点类型、链路配置和通信方式</vt:lpstr>
      <vt:lpstr>4.3.2 HDLC帧格式</vt:lpstr>
      <vt:lpstr>幻灯片 71</vt:lpstr>
      <vt:lpstr>4.3.2 HDLC帧格式</vt:lpstr>
      <vt:lpstr>4.3.2 HDLC帧格式</vt:lpstr>
      <vt:lpstr>4.3.2 HDLC帧格式</vt:lpstr>
      <vt:lpstr>4.3.2 HDLC帧格式</vt:lpstr>
      <vt:lpstr>4.3.2 HDLC帧格式</vt:lpstr>
      <vt:lpstr>4.3.2 HDLC帧格式</vt:lpstr>
      <vt:lpstr>4.3.2 HDLC帧格式</vt:lpstr>
      <vt:lpstr>4.3.2 HDLC帧格式</vt:lpstr>
      <vt:lpstr>4.3.2 HDLC帧格式</vt:lpstr>
      <vt:lpstr>4.3.2 HDLC帧格式</vt:lpstr>
      <vt:lpstr>4.3.2 HDLC帧格式</vt:lpstr>
      <vt:lpstr>4.3.2 HDLC帧格式</vt:lpstr>
      <vt:lpstr>4.3.3 监控帧的使用方式</vt:lpstr>
      <vt:lpstr>4.3.3 监控帧的使用方式</vt:lpstr>
      <vt:lpstr>4.3.3 监控帧的使用方式</vt:lpstr>
      <vt:lpstr>4.3.3 监控帧的使用方式</vt:lpstr>
      <vt:lpstr>4.3.3 监控帧的使用方式</vt:lpstr>
      <vt:lpstr>4.3.4 无编号帧的种类及意义</vt:lpstr>
      <vt:lpstr>幻灯片 90</vt:lpstr>
      <vt:lpstr>4.3.5 HDLC协议通信实例 </vt:lpstr>
      <vt:lpstr>4.3.5 HDLC协议通信实例 </vt:lpstr>
      <vt:lpstr>幻灯片 93</vt:lpstr>
      <vt:lpstr>4.4 数据链路层网络互连</vt:lpstr>
      <vt:lpstr>4.4.1 网桥</vt:lpstr>
      <vt:lpstr>4.4.1 网桥</vt:lpstr>
      <vt:lpstr>4.4.1 网桥</vt:lpstr>
      <vt:lpstr>4.4.2  网桥路由算法</vt:lpstr>
      <vt:lpstr>4.4.2  网桥路由算法</vt:lpstr>
      <vt:lpstr>幻灯片 100</vt:lpstr>
      <vt:lpstr>幻灯片 101</vt:lpstr>
      <vt:lpstr>4.4.2  网桥路由算法</vt:lpstr>
      <vt:lpstr>4.4.2  网桥路由算法</vt:lpstr>
      <vt:lpstr>4.4.2  网桥路由算法</vt:lpstr>
      <vt:lpstr>4.4.2  网桥路由算法</vt:lpstr>
      <vt:lpstr>4.4.2  网桥路由算法</vt:lpstr>
      <vt:lpstr>幻灯片 107</vt:lpstr>
      <vt:lpstr>4.4.2  网桥路由算法</vt:lpstr>
      <vt:lpstr>4.4.2  网桥路由算法</vt:lpstr>
      <vt:lpstr>4.4.2  网桥路由算法</vt:lpstr>
      <vt:lpstr>4.4.2  网桥路由算法</vt:lpstr>
      <vt:lpstr>4.4.2  网桥路由算法</vt:lpstr>
      <vt:lpstr>幻灯片 113</vt:lpstr>
      <vt:lpstr>4.4.2  网桥路由算法</vt:lpstr>
      <vt:lpstr>4.4.2  网桥路由算法</vt:lpstr>
      <vt:lpstr>4.4.3  第二层交换机</vt:lpstr>
      <vt:lpstr>幻灯片 117</vt:lpstr>
      <vt:lpstr>幻灯片 118</vt:lpstr>
      <vt:lpstr>幻灯片 119</vt:lpstr>
      <vt:lpstr>幻灯片 120</vt:lpstr>
      <vt:lpstr>幻灯片 121</vt:lpstr>
      <vt:lpstr>两种典型的交换技术</vt:lpstr>
      <vt:lpstr>两种典型的交换技术</vt:lpstr>
      <vt:lpstr>4.4.3  第二层交换机</vt:lpstr>
      <vt:lpstr>4.4.3  第二层交换机</vt:lpstr>
      <vt:lpstr>幻灯片 126</vt:lpstr>
      <vt:lpstr>幻灯片 127</vt:lpstr>
    </vt:vector>
  </TitlesOfParts>
  <Company>Magna Steyr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 computer Network</dc:title>
  <dc:creator>tomeagle</dc:creator>
  <cp:lastModifiedBy>huoym</cp:lastModifiedBy>
  <cp:revision>199</cp:revision>
  <dcterms:created xsi:type="dcterms:W3CDTF">2013-09-15T22:48:15Z</dcterms:created>
  <dcterms:modified xsi:type="dcterms:W3CDTF">2014-07-07T05:28:48Z</dcterms:modified>
</cp:coreProperties>
</file>