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7" r:id="rId2"/>
    <p:sldId id="258" r:id="rId3"/>
    <p:sldId id="259" r:id="rId4"/>
    <p:sldId id="260" r:id="rId5"/>
    <p:sldId id="265" r:id="rId6"/>
    <p:sldId id="262"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66" r:id="rId21"/>
    <p:sldId id="285" r:id="rId22"/>
    <p:sldId id="286" r:id="rId23"/>
    <p:sldId id="288" r:id="rId24"/>
    <p:sldId id="289" r:id="rId25"/>
    <p:sldId id="290" r:id="rId26"/>
    <p:sldId id="267" r:id="rId27"/>
    <p:sldId id="291" r:id="rId28"/>
    <p:sldId id="292" r:id="rId29"/>
    <p:sldId id="293" r:id="rId30"/>
    <p:sldId id="294" r:id="rId31"/>
    <p:sldId id="295" r:id="rId32"/>
    <p:sldId id="297" r:id="rId33"/>
    <p:sldId id="299" r:id="rId34"/>
    <p:sldId id="300" r:id="rId35"/>
    <p:sldId id="301" r:id="rId36"/>
    <p:sldId id="302" r:id="rId37"/>
    <p:sldId id="268" r:id="rId38"/>
    <p:sldId id="303" r:id="rId39"/>
    <p:sldId id="304" r:id="rId40"/>
    <p:sldId id="305" r:id="rId41"/>
    <p:sldId id="307" r:id="rId42"/>
    <p:sldId id="309" r:id="rId43"/>
    <p:sldId id="310" r:id="rId44"/>
    <p:sldId id="311" r:id="rId45"/>
    <p:sldId id="312" r:id="rId46"/>
    <p:sldId id="313" r:id="rId47"/>
    <p:sldId id="314" r:id="rId48"/>
    <p:sldId id="316" r:id="rId49"/>
    <p:sldId id="317" r:id="rId50"/>
    <p:sldId id="318" r:id="rId51"/>
    <p:sldId id="319" r:id="rId52"/>
    <p:sldId id="320" r:id="rId53"/>
    <p:sldId id="321" r:id="rId54"/>
    <p:sldId id="322" r:id="rId55"/>
    <p:sldId id="323" r:id="rId56"/>
    <p:sldId id="324"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 id="269" r:id="rId76"/>
    <p:sldId id="345" r:id="rId77"/>
    <p:sldId id="346" r:id="rId78"/>
    <p:sldId id="347" r:id="rId79"/>
    <p:sldId id="348" r:id="rId80"/>
    <p:sldId id="349" r:id="rId81"/>
    <p:sldId id="350" r:id="rId82"/>
    <p:sldId id="27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271" r:id="rId98"/>
    <p:sldId id="365" r:id="rId99"/>
    <p:sldId id="366" r:id="rId100"/>
    <p:sldId id="368" r:id="rId101"/>
    <p:sldId id="369" r:id="rId102"/>
    <p:sldId id="370" r:id="rId103"/>
    <p:sldId id="372" r:id="rId104"/>
    <p:sldId id="374" r:id="rId105"/>
    <p:sldId id="375" r:id="rId106"/>
    <p:sldId id="376" r:id="rId107"/>
    <p:sldId id="377" r:id="rId108"/>
    <p:sldId id="263" r:id="rId109"/>
    <p:sldId id="264" r:id="rId1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42"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5FFC43-0706-4073-A99B-2A406581B7F8}" type="datetimeFigureOut">
              <a:rPr lang="zh-CN" altLang="en-US" smtClean="0"/>
              <a:pPr/>
              <a:t>2020/3/25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179748-9DDE-4E26-8310-894B85DE6395}" type="slidenum">
              <a:rPr lang="zh-CN" altLang="en-US" smtClean="0"/>
              <a:pPr/>
              <a:t>‹#›</a:t>
            </a:fld>
            <a:endParaRPr lang="zh-CN" altLang="en-US"/>
          </a:p>
        </p:txBody>
      </p:sp>
    </p:spTree>
    <p:extLst>
      <p:ext uri="{BB962C8B-B14F-4D97-AF65-F5344CB8AC3E}">
        <p14:creationId xmlns:p14="http://schemas.microsoft.com/office/powerpoint/2010/main" val="195832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B24D97-2CE5-4C14-9E90-77C123DD5FBD}"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786A577-F4F2-4611-8FC8-65AAC93CEA8A}" type="slidenum">
              <a:rPr lang="en-US" altLang="zh-CN"/>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D11CEB9-58ED-4B9E-AA23-ECDC67233A47}" type="datetimeFigureOut">
              <a:rPr lang="zh-CN" altLang="en-US" smtClean="0"/>
              <a:pPr/>
              <a:t>2020/3/25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3C2551-F043-4208-B1D5-AA289A325310}" type="slidenum">
              <a:rPr lang="zh-CN" altLang="en-US" smtClean="0"/>
              <a:pPr/>
              <a:t>‹#›</a:t>
            </a:fld>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1CEB9-58ED-4B9E-AA23-ECDC67233A47}" type="datetimeFigureOut">
              <a:rPr lang="zh-CN" altLang="en-US" smtClean="0"/>
              <a:pPr/>
              <a:t>2020/3/25</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C2551-F043-4208-B1D5-AA289A32531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jpeg"/><Relationship Id="rId4"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6.emf"/></Relationships>
</file>

<file path=ppt/slides/_rels/slide5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32.emf"/></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jpeg"/><Relationship Id="rId4" Type="http://schemas.openxmlformats.org/officeDocument/2006/relationships/image" Target="../media/image37.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jpeg"/><Relationship Id="rId4" Type="http://schemas.openxmlformats.org/officeDocument/2006/relationships/image" Target="../media/image38.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jpeg"/><Relationship Id="rId4" Type="http://schemas.openxmlformats.org/officeDocument/2006/relationships/image" Target="../media/image39.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jpeg"/><Relationship Id="rId4" Type="http://schemas.openxmlformats.org/officeDocument/2006/relationships/image" Target="../media/image40.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1.emf"/></Relationships>
</file>

<file path=ppt/slides/_rels/slide9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484784"/>
            <a:ext cx="5328592" cy="2450703"/>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计算机网络</a:t>
            </a:r>
            <a: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t/>
            </a:r>
            <a:br>
              <a:rPr lang="en-US" altLang="zh-CN"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方正舒体" pitchFamily="2" charset="-122"/>
              </a:rPr>
            </a:br>
            <a:r>
              <a:rPr lang="en-US" altLang="zh-CN"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computer Network</a:t>
            </a:r>
            <a:endParaRPr lang="zh-CN" alt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副标题 2"/>
          <p:cNvSpPr>
            <a:spLocks noGrp="1"/>
          </p:cNvSpPr>
          <p:nvPr>
            <p:ph type="subTitle" idx="1"/>
          </p:nvPr>
        </p:nvSpPr>
        <p:spPr>
          <a:xfrm>
            <a:off x="1403648" y="4077072"/>
            <a:ext cx="2808312" cy="1752600"/>
          </a:xfrm>
        </p:spPr>
        <p:txBody>
          <a:bodyPr/>
          <a:lstStyle/>
          <a:p>
            <a:r>
              <a:rPr lang="zh-CN" altLang="en-US" b="1" dirty="0">
                <a:solidFill>
                  <a:schemeClr val="tx1">
                    <a:lumMod val="95000"/>
                    <a:lumOff val="5000"/>
                  </a:schemeClr>
                </a:solidFill>
                <a:latin typeface="华文行楷" pitchFamily="2" charset="-122"/>
                <a:ea typeface="华文隶书" pitchFamily="2" charset="-122"/>
              </a:rPr>
              <a:t>胡</a:t>
            </a:r>
            <a:r>
              <a:rPr lang="zh-CN" altLang="en-US" b="1" dirty="0" smtClean="0">
                <a:solidFill>
                  <a:schemeClr val="tx1">
                    <a:lumMod val="95000"/>
                    <a:lumOff val="5000"/>
                  </a:schemeClr>
                </a:solidFill>
                <a:latin typeface="华文行楷" pitchFamily="2" charset="-122"/>
                <a:ea typeface="华文隶书" pitchFamily="2" charset="-122"/>
              </a:rPr>
              <a:t>亮</a:t>
            </a:r>
            <a:endParaRPr lang="en-US" altLang="zh-CN" b="1" dirty="0" smtClean="0">
              <a:solidFill>
                <a:schemeClr val="tx1">
                  <a:lumMod val="95000"/>
                  <a:lumOff val="5000"/>
                </a:schemeClr>
              </a:solidFill>
              <a:latin typeface="华文行楷" pitchFamily="2" charset="-122"/>
              <a:ea typeface="华文隶书" pitchFamily="2" charset="-122"/>
            </a:endParaRPr>
          </a:p>
          <a:p>
            <a:r>
              <a:rPr lang="en-US" altLang="zh-CN" sz="2000" b="1" dirty="0" smtClean="0">
                <a:solidFill>
                  <a:srgbClr val="0070C0"/>
                </a:solidFill>
              </a:rPr>
              <a:t>Email</a:t>
            </a:r>
            <a:r>
              <a:rPr lang="zh-CN" altLang="en-US" sz="2000" b="1" dirty="0" smtClean="0">
                <a:solidFill>
                  <a:srgbClr val="0070C0"/>
                </a:solidFill>
              </a:rPr>
              <a:t>： </a:t>
            </a:r>
            <a:r>
              <a:rPr lang="en-US" altLang="zh-CN" sz="2000" b="1" dirty="0" smtClean="0">
                <a:solidFill>
                  <a:srgbClr val="0070C0"/>
                </a:solidFill>
              </a:rPr>
              <a:t>hul@jlu.edu.cn</a:t>
            </a:r>
            <a:endParaRPr lang="en-US" altLang="zh-CN" sz="2000" b="1" dirty="0">
              <a:solidFill>
                <a:srgbClr val="0070C0"/>
              </a:solidFill>
            </a:endParaRPr>
          </a:p>
          <a:p>
            <a:endParaRPr lang="zh-CN" altLang="en-US" dirty="0"/>
          </a:p>
        </p:txBody>
      </p:sp>
      <p:pic>
        <p:nvPicPr>
          <p:cNvPr id="1028"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pic>
        <p:nvPicPr>
          <p:cNvPr id="1030" name="Picture 6" descr="http://t2.baidu.com/it/u=2503072015,3655396855&amp;fm=23&amp;gp=0.jpg"/>
          <p:cNvPicPr>
            <a:picLocks noChangeAspect="1" noChangeArrowheads="1"/>
          </p:cNvPicPr>
          <p:nvPr/>
        </p:nvPicPr>
        <p:blipFill>
          <a:blip r:embed="rId4" cstate="print"/>
          <a:srcRect/>
          <a:stretch>
            <a:fillRect/>
          </a:stretch>
        </p:blipFill>
        <p:spPr bwMode="auto">
          <a:xfrm>
            <a:off x="6156176" y="1844824"/>
            <a:ext cx="2559884" cy="1944216"/>
          </a:xfrm>
          <a:prstGeom prst="rect">
            <a:avLst/>
          </a:prstGeom>
          <a:noFill/>
        </p:spPr>
      </p:pic>
      <p:cxnSp>
        <p:nvCxnSpPr>
          <p:cNvPr id="27" name="直接连接符 26"/>
          <p:cNvCxnSpPr/>
          <p:nvPr/>
        </p:nvCxnSpPr>
        <p:spPr>
          <a:xfrm>
            <a:off x="323528" y="980728"/>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pic>
        <p:nvPicPr>
          <p:cNvPr id="11" name="Picture 9" descr="hawk.jpg"/>
          <p:cNvPicPr>
            <a:picLocks noChangeAspect="1"/>
          </p:cNvPicPr>
          <p:nvPr/>
        </p:nvPicPr>
        <p:blipFill>
          <a:blip r:embed="rId5" cstate="print"/>
          <a:srcRect/>
          <a:stretch>
            <a:fillRect/>
          </a:stretch>
        </p:blipFill>
        <p:spPr bwMode="auto">
          <a:xfrm rot="290492">
            <a:off x="5731344" y="3901960"/>
            <a:ext cx="2760138" cy="1994030"/>
          </a:xfrm>
          <a:prstGeom prst="rect">
            <a:avLst/>
          </a:prstGeom>
          <a:noFill/>
          <a:ln w="9525">
            <a:noFill/>
            <a:miter lim="800000"/>
            <a:headEnd/>
            <a:tailEnd/>
          </a:ln>
        </p:spPr>
      </p:pic>
      <p:grpSp>
        <p:nvGrpSpPr>
          <p:cNvPr id="4"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8" name="直接连接符 1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5.1.2  </a:t>
            </a:r>
            <a:r>
              <a:rPr lang="zh-CN" altLang="en-US" sz="4000" b="1" dirty="0" smtClean="0">
                <a:solidFill>
                  <a:srgbClr val="C00000"/>
                </a:solidFill>
                <a:latin typeface="隶书" pitchFamily="49" charset="-122"/>
                <a:ea typeface="隶书" pitchFamily="49" charset="-122"/>
              </a:rPr>
              <a:t>面向连接的网络服务</a:t>
            </a:r>
          </a:p>
        </p:txBody>
      </p:sp>
      <p:sp>
        <p:nvSpPr>
          <p:cNvPr id="8195" name="Rectangle 3"/>
          <p:cNvSpPr>
            <a:spLocks noGrp="1" noRot="1" noChangeArrowheads="1"/>
          </p:cNvSpPr>
          <p:nvPr>
            <p:ph type="body" idx="1"/>
          </p:nvPr>
        </p:nvSpPr>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rPr>
              <a:t>面向连接的网络服务为数据传输建立一条虚电路，这条电路在整个数据传输过程中都是有效的。</a:t>
            </a:r>
            <a:endParaRPr lang="en-US" altLang="zh-CN" sz="2800" b="1" dirty="0" smtClean="0">
              <a:solidFill>
                <a:srgbClr val="000000"/>
              </a:solidFill>
            </a:endParaRPr>
          </a:p>
          <a:p>
            <a:pPr eaLnBrk="1" hangingPunct="1">
              <a:buClr>
                <a:srgbClr val="C00000"/>
              </a:buClr>
              <a:buFont typeface="Wingdings" pitchFamily="2" charset="2"/>
              <a:buChar char="n"/>
            </a:pPr>
            <a:endParaRPr lang="en-US" altLang="zh-CN"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属于这次数据传输过程的所有包都将按顺序沿着这条电路传输。</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checkerboard(across)">
                                      <p:cBhvr>
                                        <p:cTn id="7" dur="500"/>
                                        <p:tgtEl>
                                          <p:spTgt spid="819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checkerboard(across)">
                                      <p:cBhvr>
                                        <p:cTn id="10"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1619672" y="1772816"/>
            <a:ext cx="5194920" cy="4525963"/>
          </a:xfrm>
        </p:spPr>
        <p:txBody>
          <a:bodyPr/>
          <a:lstStyle/>
          <a:p>
            <a:pPr eaLnBrk="1" hangingPunct="1">
              <a:buNone/>
            </a:pPr>
            <a:r>
              <a:rPr lang="en-US" altLang="zh-CN" b="1" dirty="0" smtClean="0">
                <a:solidFill>
                  <a:srgbClr val="C00000"/>
                </a:solidFill>
              </a:rPr>
              <a:t>②</a:t>
            </a:r>
            <a:r>
              <a:rPr lang="zh-CN" altLang="en-US" b="1" dirty="0" smtClean="0">
                <a:solidFill>
                  <a:srgbClr val="C00000"/>
                </a:solidFill>
              </a:rPr>
              <a:t>拥塞产生的原因</a:t>
            </a:r>
          </a:p>
          <a:p>
            <a:pPr lvl="1">
              <a:buClr>
                <a:srgbClr val="C00000"/>
              </a:buClr>
              <a:buFont typeface="Wingdings" pitchFamily="2" charset="2"/>
              <a:buChar char="n"/>
            </a:pPr>
            <a:r>
              <a:rPr lang="zh-CN" altLang="en-US" b="1" dirty="0" smtClean="0">
                <a:solidFill>
                  <a:srgbClr val="000000"/>
                </a:solidFill>
              </a:rPr>
              <a:t>节点的处理速度不够高</a:t>
            </a:r>
            <a:endParaRPr lang="en-US" altLang="zh-CN"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链路的传输速度不够高</a:t>
            </a:r>
          </a:p>
          <a:p>
            <a:pPr eaLnBrk="1" hangingPunct="1">
              <a:buNone/>
            </a:pPr>
            <a:endParaRPr lang="en-US" altLang="zh-CN" dirty="0" smtClean="0">
              <a:solidFill>
                <a:srgbClr val="C00000"/>
              </a:solidFill>
            </a:endParaRPr>
          </a:p>
          <a:p>
            <a:pPr eaLnBrk="1" hangingPunct="1">
              <a:buNone/>
            </a:pPr>
            <a:r>
              <a:rPr lang="zh-CN" altLang="en-US" dirty="0" smtClean="0">
                <a:solidFill>
                  <a:srgbClr val="C00000"/>
                </a:solidFill>
              </a:rPr>
              <a:t>③</a:t>
            </a:r>
            <a:r>
              <a:rPr lang="zh-CN" altLang="en-US" b="1" dirty="0" smtClean="0">
                <a:solidFill>
                  <a:srgbClr val="C00000"/>
                </a:solidFill>
              </a:rPr>
              <a:t>拥塞对系统的影响</a:t>
            </a:r>
          </a:p>
          <a:p>
            <a:pPr lvl="1">
              <a:buClr>
                <a:srgbClr val="C00000"/>
              </a:buClr>
              <a:buFont typeface="Wingdings" pitchFamily="2" charset="2"/>
              <a:buChar char="n"/>
            </a:pPr>
            <a:r>
              <a:rPr lang="zh-CN" altLang="en-US" b="1" dirty="0" smtClean="0">
                <a:solidFill>
                  <a:srgbClr val="000000"/>
                </a:solidFill>
              </a:rPr>
              <a:t>对系统吞吐量的影响</a:t>
            </a:r>
            <a:endParaRPr lang="en-US" altLang="zh-CN"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对传输延迟的影响</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5.7.1  </a:t>
            </a:r>
            <a:r>
              <a:rPr lang="zh-CN" altLang="en-US" sz="4000" b="1" dirty="0" smtClean="0">
                <a:solidFill>
                  <a:srgbClr val="C00000"/>
                </a:solidFill>
                <a:latin typeface="隶书" pitchFamily="49" charset="-122"/>
                <a:ea typeface="隶书" pitchFamily="49" charset="-122"/>
              </a:rPr>
              <a:t>拥塞控制</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 calcmode="lin" valueType="num">
                                      <p:cBhvr additive="base">
                                        <p:cTn id="7" dur="500" fill="hold"/>
                                        <p:tgtEl>
                                          <p:spTgt spid="81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anim calcmode="lin" valueType="num">
                                      <p:cBhvr additive="base">
                                        <p:cTn id="11" dur="500" fill="hold"/>
                                        <p:tgtEl>
                                          <p:spTgt spid="819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9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8194">
                                            <p:txEl>
                                              <p:pRg st="2" end="2"/>
                                            </p:txEl>
                                          </p:spTgt>
                                        </p:tgtEl>
                                        <p:attrNameLst>
                                          <p:attrName>style.visibility</p:attrName>
                                        </p:attrNameLst>
                                      </p:cBhvr>
                                      <p:to>
                                        <p:strVal val="visible"/>
                                      </p:to>
                                    </p:set>
                                    <p:anim calcmode="lin" valueType="num">
                                      <p:cBhvr additive="base">
                                        <p:cTn id="15" dur="500" fill="hold"/>
                                        <p:tgtEl>
                                          <p:spTgt spid="819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194">
                                            <p:txEl>
                                              <p:pRg st="2" end="2"/>
                                            </p:txEl>
                                          </p:spTgt>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8194">
                                            <p:txEl>
                                              <p:pRg st="4" end="4"/>
                                            </p:txEl>
                                          </p:spTgt>
                                        </p:tgtEl>
                                        <p:attrNameLst>
                                          <p:attrName>style.visibility</p:attrName>
                                        </p:attrNameLst>
                                      </p:cBhvr>
                                      <p:to>
                                        <p:strVal val="visible"/>
                                      </p:to>
                                    </p:set>
                                    <p:anim calcmode="lin" valueType="num">
                                      <p:cBhvr additive="base">
                                        <p:cTn id="20" dur="500" fill="hold"/>
                                        <p:tgtEl>
                                          <p:spTgt spid="8194">
                                            <p:txEl>
                                              <p:pRg st="4" end="4"/>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194">
                                            <p:txEl>
                                              <p:pRg st="4" end="4"/>
                                            </p:txEl>
                                          </p:spTgt>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8194">
                                            <p:txEl>
                                              <p:pRg st="5" end="5"/>
                                            </p:txEl>
                                          </p:spTgt>
                                        </p:tgtEl>
                                        <p:attrNameLst>
                                          <p:attrName>style.visibility</p:attrName>
                                        </p:attrNameLst>
                                      </p:cBhvr>
                                      <p:to>
                                        <p:strVal val="visible"/>
                                      </p:to>
                                    </p:set>
                                    <p:anim calcmode="lin" valueType="num">
                                      <p:cBhvr additive="base">
                                        <p:cTn id="24" dur="500" fill="hold"/>
                                        <p:tgtEl>
                                          <p:spTgt spid="8194">
                                            <p:txEl>
                                              <p:pRg st="5" end="5"/>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194">
                                            <p:txEl>
                                              <p:pRg st="5" end="5"/>
                                            </p:txEl>
                                          </p:spTgt>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8194">
                                            <p:txEl>
                                              <p:pRg st="6" end="6"/>
                                            </p:txEl>
                                          </p:spTgt>
                                        </p:tgtEl>
                                        <p:attrNameLst>
                                          <p:attrName>style.visibility</p:attrName>
                                        </p:attrNameLst>
                                      </p:cBhvr>
                                      <p:to>
                                        <p:strVal val="visible"/>
                                      </p:to>
                                    </p:set>
                                    <p:anim calcmode="lin" valueType="num">
                                      <p:cBhvr additive="base">
                                        <p:cTn id="28" dur="500" fill="hold"/>
                                        <p:tgtEl>
                                          <p:spTgt spid="8194">
                                            <p:txEl>
                                              <p:pRg st="6" end="6"/>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19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cstate="print"/>
          <a:srcRect/>
          <a:stretch>
            <a:fillRect/>
          </a:stretch>
        </p:blipFill>
        <p:spPr bwMode="auto">
          <a:xfrm>
            <a:off x="827584" y="620688"/>
            <a:ext cx="7758112" cy="5616575"/>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out)">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457200" y="1412776"/>
            <a:ext cx="8229600" cy="4713387"/>
          </a:xfrm>
        </p:spPr>
        <p:txBody>
          <a:bodyPr>
            <a:normAutofit/>
          </a:bodyPr>
          <a:lstStyle/>
          <a:p>
            <a:pPr eaLnBrk="1" hangingPunct="1">
              <a:buNone/>
            </a:pPr>
            <a:r>
              <a:rPr lang="en-US" altLang="zh-CN" sz="2800" b="1" dirty="0" smtClean="0">
                <a:solidFill>
                  <a:srgbClr val="C00000"/>
                </a:solidFill>
              </a:rPr>
              <a:t>④</a:t>
            </a:r>
            <a:r>
              <a:rPr lang="zh-CN" altLang="en-US" sz="2800" b="1" dirty="0" smtClean="0">
                <a:solidFill>
                  <a:srgbClr val="C00000"/>
                </a:solidFill>
              </a:rPr>
              <a:t>控制拥塞的方法</a:t>
            </a:r>
          </a:p>
          <a:p>
            <a:pPr lvl="1">
              <a:buNone/>
            </a:pPr>
            <a:endParaRPr lang="en-US" altLang="zh-CN" sz="1000" b="1" dirty="0" smtClean="0">
              <a:solidFill>
                <a:srgbClr val="000000"/>
              </a:solidFill>
            </a:endParaRPr>
          </a:p>
          <a:p>
            <a:pPr lvl="1">
              <a:buNone/>
            </a:pPr>
            <a:r>
              <a:rPr lang="zh-CN" altLang="en-US" sz="2400" b="1" dirty="0" smtClean="0">
                <a:solidFill>
                  <a:srgbClr val="000000"/>
                </a:solidFill>
              </a:rPr>
              <a:t>⑴预分配缓冲区：常用于虚电路技术中</a:t>
            </a:r>
            <a:r>
              <a:rPr lang="en-US" altLang="zh-CN" sz="2400" b="1" dirty="0" smtClean="0">
                <a:solidFill>
                  <a:srgbClr val="000000"/>
                </a:solidFill>
              </a:rPr>
              <a:t>,</a:t>
            </a:r>
            <a:r>
              <a:rPr lang="zh-CN" altLang="en-US" sz="2400" b="1" dirty="0" smtClean="0">
                <a:solidFill>
                  <a:srgbClr val="000000"/>
                </a:solidFill>
              </a:rPr>
              <a:t>虚电路的建立会通知该节点为此虚电路预留缓冲区。</a:t>
            </a:r>
            <a:r>
              <a:rPr lang="zh-CN" altLang="en-US" sz="2400" dirty="0" smtClean="0">
                <a:solidFill>
                  <a:srgbClr val="000000"/>
                </a:solidFill>
              </a:rPr>
              <a:t> </a:t>
            </a:r>
          </a:p>
          <a:p>
            <a:pPr lvl="1">
              <a:buNone/>
            </a:pPr>
            <a:r>
              <a:rPr lang="zh-CN" altLang="en-US" sz="2400" b="1" dirty="0" smtClean="0">
                <a:solidFill>
                  <a:srgbClr val="000000"/>
                </a:solidFill>
              </a:rPr>
              <a:t>⑵丢弃包：节点上收到过多的包而来不及处理或无法发送出去时，可丢弃一部分包。</a:t>
            </a:r>
            <a:endParaRPr lang="en-US" altLang="zh-CN" sz="2400" b="1" dirty="0" smtClean="0">
              <a:solidFill>
                <a:srgbClr val="000000"/>
              </a:solidFill>
            </a:endParaRPr>
          </a:p>
          <a:p>
            <a:pPr lvl="1">
              <a:buNone/>
            </a:pPr>
            <a:r>
              <a:rPr lang="en-US" altLang="zh-CN" sz="2400" b="1" dirty="0" smtClean="0">
                <a:solidFill>
                  <a:srgbClr val="000000"/>
                </a:solidFill>
                <a:latin typeface="宋体" charset="-122"/>
              </a:rPr>
              <a:t>⑶</a:t>
            </a:r>
            <a:r>
              <a:rPr lang="zh-CN" altLang="en-US" sz="2400" b="1" dirty="0" smtClean="0">
                <a:solidFill>
                  <a:srgbClr val="000000"/>
                </a:solidFill>
                <a:latin typeface="宋体" charset="-122"/>
              </a:rPr>
              <a:t>限制网内包数量</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限制进入网内的包的数目</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达到控制拥塞的目的。可以在网内设置若干个许可证。</a:t>
            </a:r>
          </a:p>
          <a:p>
            <a:pPr lvl="1">
              <a:buNone/>
            </a:pPr>
            <a:r>
              <a:rPr lang="zh-CN" altLang="en-US" sz="2400" b="1" dirty="0" smtClean="0">
                <a:solidFill>
                  <a:srgbClr val="000000"/>
                </a:solidFill>
                <a:latin typeface="宋体" charset="-122"/>
              </a:rPr>
              <a:t>⑷流量控制</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接收端调节发送端发送数据的速率</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防止到达接收端的数据速率超过接收端的处理速率。</a:t>
            </a:r>
          </a:p>
          <a:p>
            <a:pPr lvl="1">
              <a:buNone/>
            </a:pPr>
            <a:r>
              <a:rPr lang="zh-CN" altLang="en-US" sz="2400" b="1" dirty="0" smtClean="0">
                <a:solidFill>
                  <a:srgbClr val="000000"/>
                </a:solidFill>
                <a:latin typeface="宋体" charset="-122"/>
              </a:rPr>
              <a:t>⑸阻塞包</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每个节点都监视其所有输出链路的使用情况。</a:t>
            </a:r>
            <a:endParaRPr lang="zh-CN" altLang="en-US" sz="2400" b="1" dirty="0" smtClean="0">
              <a:solidFill>
                <a:srgbClr val="000000"/>
              </a:solidFill>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5.7.1  </a:t>
            </a:r>
            <a:r>
              <a:rPr lang="zh-CN" altLang="en-US" sz="4000" b="1" dirty="0" smtClean="0">
                <a:solidFill>
                  <a:srgbClr val="C00000"/>
                </a:solidFill>
                <a:latin typeface="隶书" pitchFamily="49" charset="-122"/>
                <a:ea typeface="隶书" pitchFamily="49" charset="-122"/>
              </a:rPr>
              <a:t>拥塞控制</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anim calcmode="lin" valueType="num">
                                      <p:cBhvr additive="base">
                                        <p:cTn id="7"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2">
                                            <p:txEl>
                                              <p:pRg st="3" end="3"/>
                                            </p:txEl>
                                          </p:spTgt>
                                        </p:tgtEl>
                                        <p:attrNameLst>
                                          <p:attrName>style.visibility</p:attrName>
                                        </p:attrNameLst>
                                      </p:cBhvr>
                                      <p:to>
                                        <p:strVal val="visible"/>
                                      </p:to>
                                    </p:set>
                                    <p:anim calcmode="lin" valueType="num">
                                      <p:cBhvr additive="base">
                                        <p:cTn id="11"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2">
                                            <p:txEl>
                                              <p:pRg st="4" end="4"/>
                                            </p:txEl>
                                          </p:spTgt>
                                        </p:tgtEl>
                                        <p:attrNameLst>
                                          <p:attrName>style.visibility</p:attrName>
                                        </p:attrNameLst>
                                      </p:cBhvr>
                                      <p:to>
                                        <p:strVal val="visible"/>
                                      </p:to>
                                    </p:set>
                                    <p:anim calcmode="lin" valueType="num">
                                      <p:cBhvr additive="base">
                                        <p:cTn id="15"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42">
                                            <p:txEl>
                                              <p:pRg st="5" end="5"/>
                                            </p:txEl>
                                          </p:spTgt>
                                        </p:tgtEl>
                                        <p:attrNameLst>
                                          <p:attrName>style.visibility</p:attrName>
                                        </p:attrNameLst>
                                      </p:cBhvr>
                                      <p:to>
                                        <p:strVal val="visible"/>
                                      </p:to>
                                    </p:set>
                                    <p:anim calcmode="lin" valueType="num">
                                      <p:cBhvr additive="base">
                                        <p:cTn id="19" dur="500" fill="hold"/>
                                        <p:tgtEl>
                                          <p:spTgt spid="1024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42">
                                            <p:txEl>
                                              <p:pRg st="6" end="6"/>
                                            </p:txEl>
                                          </p:spTgt>
                                        </p:tgtEl>
                                        <p:attrNameLst>
                                          <p:attrName>style.visibility</p:attrName>
                                        </p:attrNameLst>
                                      </p:cBhvr>
                                      <p:to>
                                        <p:strVal val="visible"/>
                                      </p:to>
                                    </p:set>
                                    <p:anim calcmode="lin" valueType="num">
                                      <p:cBhvr additive="base">
                                        <p:cTn id="23" dur="500" fill="hold"/>
                                        <p:tgtEl>
                                          <p:spTgt spid="1024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476672"/>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5.7.2  </a:t>
            </a:r>
            <a:r>
              <a:rPr lang="zh-CN" altLang="en-US" sz="4000" b="1" dirty="0" smtClean="0">
                <a:solidFill>
                  <a:srgbClr val="C00000"/>
                </a:solidFill>
                <a:latin typeface="隶书" pitchFamily="49" charset="-122"/>
                <a:ea typeface="隶书" pitchFamily="49" charset="-122"/>
              </a:rPr>
              <a:t>流量控制</a:t>
            </a:r>
          </a:p>
        </p:txBody>
      </p:sp>
      <p:sp>
        <p:nvSpPr>
          <p:cNvPr id="12291" name="Rectangle 3"/>
          <p:cNvSpPr>
            <a:spLocks noGrp="1" noRot="1" noChangeArrowheads="1"/>
          </p:cNvSpPr>
          <p:nvPr>
            <p:ph type="body" idx="1"/>
          </p:nvPr>
        </p:nvSpPr>
        <p:spPr>
          <a:xfrm>
            <a:off x="323528" y="1484784"/>
            <a:ext cx="8540750" cy="1224135"/>
          </a:xfrm>
        </p:spPr>
        <p:txBody>
          <a:bodyPr>
            <a:normAutofit fontScale="85000" lnSpcReduction="20000"/>
          </a:bodyPr>
          <a:lstStyle/>
          <a:p>
            <a:pPr eaLnBrk="1" hangingPunct="1">
              <a:buNone/>
            </a:pPr>
            <a:r>
              <a:rPr lang="zh-CN" altLang="en-US" b="1" dirty="0" smtClean="0">
                <a:solidFill>
                  <a:srgbClr val="C00000"/>
                </a:solidFill>
              </a:rPr>
              <a:t>流量控制可在如下层次上进行：</a:t>
            </a:r>
          </a:p>
          <a:p>
            <a:pPr eaLnBrk="1" hangingPunct="1">
              <a:buNone/>
            </a:pPr>
            <a:r>
              <a:rPr lang="zh-CN" altLang="en-US" b="1" dirty="0" smtClean="0">
                <a:solidFill>
                  <a:srgbClr val="000000"/>
                </a:solidFill>
              </a:rPr>
              <a:t>    主机</a:t>
            </a:r>
            <a:r>
              <a:rPr lang="en-US" altLang="zh-CN" b="1" dirty="0" smtClean="0">
                <a:solidFill>
                  <a:srgbClr val="000000"/>
                </a:solidFill>
              </a:rPr>
              <a:t>-</a:t>
            </a:r>
            <a:r>
              <a:rPr lang="zh-CN" altLang="en-US" b="1" dirty="0" smtClean="0">
                <a:solidFill>
                  <a:srgbClr val="000000"/>
                </a:solidFill>
              </a:rPr>
              <a:t>主机间、源节点</a:t>
            </a:r>
            <a:r>
              <a:rPr lang="en-US" altLang="zh-CN" b="1" dirty="0" smtClean="0">
                <a:solidFill>
                  <a:srgbClr val="000000"/>
                </a:solidFill>
              </a:rPr>
              <a:t>-</a:t>
            </a:r>
            <a:r>
              <a:rPr lang="zh-CN" altLang="en-US" b="1" dirty="0" smtClean="0">
                <a:solidFill>
                  <a:srgbClr val="000000"/>
                </a:solidFill>
              </a:rPr>
              <a:t>目的节点间、主机</a:t>
            </a:r>
            <a:r>
              <a:rPr lang="en-US" altLang="zh-CN" b="1" dirty="0" smtClean="0">
                <a:solidFill>
                  <a:srgbClr val="000000"/>
                </a:solidFill>
              </a:rPr>
              <a:t>—</a:t>
            </a:r>
            <a:r>
              <a:rPr lang="zh-CN" altLang="en-US" b="1" dirty="0" smtClean="0">
                <a:solidFill>
                  <a:srgbClr val="000000"/>
                </a:solidFill>
              </a:rPr>
              <a:t>源节点间、相邻节点间</a:t>
            </a:r>
          </a:p>
          <a:p>
            <a:pPr eaLnBrk="1" hangingPunct="1"/>
            <a:endParaRPr lang="en-US" altLang="zh-CN" b="1" dirty="0" smtClean="0"/>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13" name="Picture 4"/>
          <p:cNvPicPr>
            <a:picLocks noChangeAspect="1" noChangeArrowheads="1"/>
          </p:cNvPicPr>
          <p:nvPr/>
        </p:nvPicPr>
        <p:blipFill>
          <a:blip r:embed="rId3" cstate="print"/>
          <a:srcRect/>
          <a:stretch>
            <a:fillRect/>
          </a:stretch>
        </p:blipFill>
        <p:spPr>
          <a:xfrm>
            <a:off x="179388" y="2924944"/>
            <a:ext cx="8785100" cy="3672632"/>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251520" y="1484784"/>
            <a:ext cx="8540750" cy="4896544"/>
          </a:xfrm>
        </p:spPr>
        <p:txBody>
          <a:bodyPr>
            <a:normAutofit/>
          </a:bodyPr>
          <a:lstStyle/>
          <a:p>
            <a:pPr eaLnBrk="1" hangingPunct="1">
              <a:buNone/>
            </a:pPr>
            <a:r>
              <a:rPr lang="en-US" altLang="zh-CN" b="1" dirty="0" smtClean="0">
                <a:solidFill>
                  <a:srgbClr val="C00000"/>
                </a:solidFill>
              </a:rPr>
              <a:t>  ①</a:t>
            </a:r>
            <a:r>
              <a:rPr lang="zh-CN" altLang="en-US" b="1" dirty="0" smtClean="0">
                <a:solidFill>
                  <a:srgbClr val="C00000"/>
                </a:solidFill>
              </a:rPr>
              <a:t>主机和源节点间的流量控制</a:t>
            </a:r>
          </a:p>
          <a:p>
            <a:pPr lvl="1">
              <a:buClr>
                <a:srgbClr val="C00000"/>
              </a:buClr>
              <a:buFont typeface="Wingdings" pitchFamily="2" charset="2"/>
              <a:buChar char="n"/>
            </a:pPr>
            <a:endParaRPr lang="en-US" altLang="zh-CN" sz="13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主机和源节点间流量控制本质上是通过控制进入通信子网的信息量，从而防止整个网内的缓冲区产生拥塞。</a:t>
            </a:r>
            <a:endParaRPr lang="en-US" altLang="zh-CN" b="1" dirty="0" smtClean="0">
              <a:solidFill>
                <a:srgbClr val="000000"/>
              </a:solidFill>
            </a:endParaRP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它所采用的方法主要有：</a:t>
            </a:r>
            <a:endParaRPr lang="en-US" altLang="zh-CN" b="1" dirty="0" smtClean="0">
              <a:solidFill>
                <a:srgbClr val="000000"/>
              </a:solidFill>
            </a:endParaRPr>
          </a:p>
          <a:p>
            <a:pPr lvl="2">
              <a:buNone/>
            </a:pPr>
            <a:endParaRPr lang="en-US" altLang="zh-CN" sz="1200" b="1" dirty="0" smtClean="0">
              <a:solidFill>
                <a:srgbClr val="000000"/>
              </a:solidFill>
            </a:endParaRPr>
          </a:p>
          <a:p>
            <a:pPr lvl="2">
              <a:buNone/>
            </a:pPr>
            <a:r>
              <a:rPr lang="en-US" altLang="zh-CN" b="1" dirty="0" smtClean="0">
                <a:solidFill>
                  <a:srgbClr val="000000"/>
                </a:solidFill>
              </a:rPr>
              <a:t>(1) </a:t>
            </a:r>
            <a:r>
              <a:rPr lang="zh-CN" altLang="en-US" b="1" dirty="0" smtClean="0">
                <a:solidFill>
                  <a:srgbClr val="000000"/>
                </a:solidFill>
              </a:rPr>
              <a:t>停止等待流量控制</a:t>
            </a:r>
            <a:endParaRPr lang="en-US" altLang="zh-CN" b="1" dirty="0" smtClean="0">
              <a:solidFill>
                <a:srgbClr val="000000"/>
              </a:solidFill>
            </a:endParaRPr>
          </a:p>
          <a:p>
            <a:pPr lvl="2">
              <a:buNone/>
            </a:pPr>
            <a:r>
              <a:rPr lang="en-US" altLang="zh-CN" b="1" dirty="0" smtClean="0">
                <a:solidFill>
                  <a:srgbClr val="000000"/>
                </a:solidFill>
              </a:rPr>
              <a:t>(2) </a:t>
            </a:r>
            <a:r>
              <a:rPr lang="zh-CN" altLang="en-US" b="1" dirty="0" smtClean="0">
                <a:solidFill>
                  <a:srgbClr val="000000"/>
                </a:solidFill>
              </a:rPr>
              <a:t>缓冲区预约</a:t>
            </a:r>
            <a:endParaRPr lang="en-US" altLang="zh-CN" b="1" dirty="0" smtClean="0">
              <a:solidFill>
                <a:srgbClr val="000000"/>
              </a:solidFill>
            </a:endParaRPr>
          </a:p>
          <a:p>
            <a:pPr lvl="2">
              <a:buNone/>
            </a:pPr>
            <a:r>
              <a:rPr lang="en-US" altLang="zh-CN" b="1" dirty="0" smtClean="0">
                <a:solidFill>
                  <a:srgbClr val="000000"/>
                </a:solidFill>
              </a:rPr>
              <a:t>(3) </a:t>
            </a:r>
            <a:r>
              <a:rPr lang="zh-CN" altLang="en-US" b="1" dirty="0" smtClean="0">
                <a:solidFill>
                  <a:srgbClr val="000000"/>
                </a:solidFill>
              </a:rPr>
              <a:t>许可证方案。</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76672"/>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5.7.2  </a:t>
            </a:r>
            <a:r>
              <a:rPr lang="zh-CN" altLang="en-US" sz="4000" b="1" dirty="0" smtClean="0">
                <a:solidFill>
                  <a:srgbClr val="C00000"/>
                </a:solidFill>
                <a:latin typeface="隶书" pitchFamily="49" charset="-122"/>
                <a:ea typeface="隶书" pitchFamily="49" charset="-122"/>
              </a:rPr>
              <a:t>流量控制</a:t>
            </a:r>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a:xfrm>
            <a:off x="323850" y="1484784"/>
            <a:ext cx="8496300" cy="4896966"/>
          </a:xfrm>
        </p:spPr>
        <p:txBody>
          <a:bodyPr>
            <a:normAutofit/>
          </a:bodyPr>
          <a:lstStyle/>
          <a:p>
            <a:pPr eaLnBrk="1" hangingPunct="1">
              <a:buNone/>
            </a:pPr>
            <a:r>
              <a:rPr lang="en-US" altLang="zh-CN" b="1" dirty="0" smtClean="0">
                <a:solidFill>
                  <a:srgbClr val="C00000"/>
                </a:solidFill>
              </a:rPr>
              <a:t>②</a:t>
            </a:r>
            <a:r>
              <a:rPr lang="zh-CN" altLang="en-US" b="1" dirty="0" smtClean="0">
                <a:solidFill>
                  <a:srgbClr val="C00000"/>
                </a:solidFill>
              </a:rPr>
              <a:t>源节点和目的节点之间的流量控制</a:t>
            </a:r>
          </a:p>
          <a:p>
            <a:pPr eaLnBrk="1" hangingPunct="1">
              <a:buClr>
                <a:srgbClr val="C00000"/>
              </a:buClr>
              <a:buFont typeface="Wingdings" pitchFamily="2" charset="2"/>
              <a:buChar char="n"/>
            </a:pPr>
            <a:endParaRPr lang="en-US" altLang="zh-CN" sz="13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源节点和目的节点间的流量控制的任务，是和通信子网的工作方式紧密相关的。</a:t>
            </a: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如果通信子网采用虚电路工作方式，该层流量控制的任务就比较轻。因为虚电路方式本身要求有基本的缓冲区，包沿固定路径传送，且包按顺序到达目的节点。</a:t>
            </a: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如果通信子网采用数据报方式工作，而缓冲区分配采用先来先服务且全部分配的方法，则有可能产生存储转发死锁。</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76672"/>
            <a:ext cx="8229600" cy="940966"/>
          </a:xfrm>
        </p:spPr>
        <p:txBody>
          <a:bodyPr>
            <a:normAutofit/>
          </a:bodyPr>
          <a:lstStyle/>
          <a:p>
            <a:r>
              <a:rPr lang="en-US" altLang="zh-CN" sz="4000" b="1" dirty="0" smtClean="0">
                <a:solidFill>
                  <a:srgbClr val="C00000"/>
                </a:solidFill>
                <a:latin typeface="隶书" pitchFamily="49" charset="-122"/>
                <a:ea typeface="隶书" pitchFamily="49" charset="-122"/>
              </a:rPr>
              <a:t>5.7.2  </a:t>
            </a:r>
            <a:r>
              <a:rPr lang="zh-CN" altLang="en-US" sz="4000" b="1" dirty="0" smtClean="0">
                <a:solidFill>
                  <a:srgbClr val="C00000"/>
                </a:solidFill>
                <a:latin typeface="隶书" pitchFamily="49" charset="-122"/>
                <a:ea typeface="隶书" pitchFamily="49" charset="-122"/>
              </a:rPr>
              <a:t>流量控制</a:t>
            </a:r>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467544" y="1412776"/>
            <a:ext cx="7404100" cy="576262"/>
          </a:xfrm>
        </p:spPr>
        <p:txBody>
          <a:bodyPr>
            <a:normAutofit fontScale="90000"/>
          </a:bodyPr>
          <a:lstStyle/>
          <a:p>
            <a:pPr algn="l" eaLnBrk="1" hangingPunct="1"/>
            <a:r>
              <a:rPr lang="en-US" altLang="zh-CN" sz="3200" b="1" dirty="0" smtClean="0">
                <a:solidFill>
                  <a:srgbClr val="C00000"/>
                </a:solidFill>
                <a:latin typeface="宋体" charset="-122"/>
              </a:rPr>
              <a:t>(1)</a:t>
            </a:r>
            <a:r>
              <a:rPr lang="zh-CN" altLang="en-US" sz="3200" b="1" dirty="0" smtClean="0">
                <a:solidFill>
                  <a:srgbClr val="C00000"/>
                </a:solidFill>
                <a:latin typeface="宋体" charset="-122"/>
              </a:rPr>
              <a:t>存储转发死锁</a:t>
            </a:r>
          </a:p>
        </p:txBody>
      </p:sp>
      <p:pic>
        <p:nvPicPr>
          <p:cNvPr id="16387" name="Picture 4"/>
          <p:cNvPicPr>
            <a:picLocks noGrp="1" noChangeAspect="1" noChangeArrowheads="1"/>
          </p:cNvPicPr>
          <p:nvPr>
            <p:ph type="body" idx="1"/>
          </p:nvPr>
        </p:nvPicPr>
        <p:blipFill>
          <a:blip r:embed="rId2" cstate="print"/>
          <a:srcRect/>
          <a:stretch>
            <a:fillRect/>
          </a:stretch>
        </p:blipFill>
        <p:spPr>
          <a:xfrm>
            <a:off x="539750" y="1844675"/>
            <a:ext cx="8353425" cy="3960813"/>
          </a:xfrm>
          <a:noFill/>
        </p:spPr>
      </p:pic>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2"/>
          <p:cNvSpPr txBox="1">
            <a:spLocks noRot="1" noChangeArrowheads="1"/>
          </p:cNvSpPr>
          <p:nvPr/>
        </p:nvSpPr>
        <p:spPr>
          <a:xfrm>
            <a:off x="457200" y="476672"/>
            <a:ext cx="8229600" cy="940966"/>
          </a:xfrm>
          <a:prstGeom prst="rect">
            <a:avLst/>
          </a:prstGeom>
        </p:spPr>
        <p:txBody>
          <a:bodyPr vert="horz" lIns="91440" tIns="45720" rIns="91440" bIns="45720" rtlCol="0" anchor="ctr">
            <a:normAutofit/>
          </a:bodyPr>
          <a:lstStyle/>
          <a:p>
            <a:pPr marL="0" marR="0" lvl="0" indent="0" algn="ctr" fontAlgn="auto">
              <a:lnSpc>
                <a:spcPct val="100000"/>
              </a:lnSpc>
              <a:spcBef>
                <a:spcPct val="0"/>
              </a:spcBef>
              <a:spcAft>
                <a:spcPts val="0"/>
              </a:spcAft>
              <a:buClrTx/>
              <a:buSzTx/>
              <a:tabLst/>
              <a:defRPr/>
            </a:pPr>
            <a:r>
              <a:rPr lang="en-US" altLang="zh-CN" sz="4000" b="1" dirty="0" smtClean="0">
                <a:solidFill>
                  <a:srgbClr val="C00000"/>
                </a:solidFill>
                <a:latin typeface="隶书" pitchFamily="49" charset="-122"/>
                <a:ea typeface="隶书" pitchFamily="49" charset="-122"/>
                <a:cs typeface="+mj-cs"/>
              </a:rPr>
              <a:t>5.7.2  </a:t>
            </a:r>
            <a:r>
              <a:rPr lang="zh-CN" altLang="en-US" sz="4000" b="1" dirty="0" smtClean="0">
                <a:solidFill>
                  <a:srgbClr val="C00000"/>
                </a:solidFill>
                <a:latin typeface="隶书" pitchFamily="49" charset="-122"/>
                <a:ea typeface="隶书" pitchFamily="49" charset="-122"/>
                <a:cs typeface="+mj-cs"/>
              </a:rPr>
              <a:t>流量控制</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ppt_x"/>
                                          </p:val>
                                        </p:tav>
                                        <p:tav tm="100000">
                                          <p:val>
                                            <p:strVal val="#ppt_x"/>
                                          </p:val>
                                        </p:tav>
                                      </p:tavLst>
                                    </p:anim>
                                    <p:anim calcmode="lin" valueType="num">
                                      <p:cBhvr additive="base">
                                        <p:cTn id="8"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idx="1"/>
          </p:nvPr>
        </p:nvSpPr>
        <p:spPr>
          <a:xfrm>
            <a:off x="395536" y="1556792"/>
            <a:ext cx="8540750" cy="576064"/>
          </a:xfrm>
        </p:spPr>
        <p:txBody>
          <a:bodyPr>
            <a:normAutofit lnSpcReduction="10000"/>
          </a:bodyPr>
          <a:lstStyle/>
          <a:p>
            <a:pPr eaLnBrk="1" hangingPunct="1">
              <a:buNone/>
            </a:pPr>
            <a:r>
              <a:rPr lang="en-US" altLang="zh-CN" dirty="0" smtClean="0">
                <a:solidFill>
                  <a:srgbClr val="C00000"/>
                </a:solidFill>
                <a:latin typeface="宋体" charset="-122"/>
              </a:rPr>
              <a:t>(2)</a:t>
            </a:r>
            <a:r>
              <a:rPr lang="zh-CN" altLang="en-US" b="1" dirty="0" smtClean="0">
                <a:solidFill>
                  <a:srgbClr val="C00000"/>
                </a:solidFill>
                <a:latin typeface="宋体" charset="-122"/>
              </a:rPr>
              <a:t>重装死锁</a:t>
            </a:r>
            <a:r>
              <a:rPr lang="zh-CN" altLang="en-US" dirty="0" smtClean="0">
                <a:solidFill>
                  <a:srgbClr val="C00000"/>
                </a:solidFill>
              </a:rPr>
              <a:t> </a:t>
            </a:r>
          </a:p>
        </p:txBody>
      </p:sp>
      <p:pic>
        <p:nvPicPr>
          <p:cNvPr id="17411" name="Picture 4"/>
          <p:cNvPicPr>
            <a:picLocks noChangeAspect="1" noChangeArrowheads="1"/>
          </p:cNvPicPr>
          <p:nvPr/>
        </p:nvPicPr>
        <p:blipFill>
          <a:blip r:embed="rId2" cstate="print"/>
          <a:srcRect/>
          <a:stretch>
            <a:fillRect/>
          </a:stretch>
        </p:blipFill>
        <p:spPr bwMode="auto">
          <a:xfrm>
            <a:off x="323850" y="2349500"/>
            <a:ext cx="8424863" cy="2728913"/>
          </a:xfrm>
          <a:prstGeom prst="rect">
            <a:avLst/>
          </a:prstGeom>
          <a:noFill/>
          <a:ln w="9525">
            <a:noFill/>
            <a:miter lim="800000"/>
            <a:headEnd/>
            <a:tailEnd/>
          </a:ln>
        </p:spPr>
      </p:pic>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2"/>
          <p:cNvSpPr>
            <a:spLocks noGrp="1" noRot="1" noChangeArrowheads="1"/>
          </p:cNvSpPr>
          <p:nvPr>
            <p:ph type="title"/>
          </p:nvPr>
        </p:nvSpPr>
        <p:spPr>
          <a:xfrm>
            <a:off x="457200" y="476672"/>
            <a:ext cx="8229600" cy="940966"/>
          </a:xfrm>
        </p:spPr>
        <p:txBody>
          <a:bodyPr>
            <a:normAutofit/>
          </a:bodyPr>
          <a:lstStyle/>
          <a:p>
            <a:pPr>
              <a:defRPr/>
            </a:pPr>
            <a:r>
              <a:rPr lang="en-US" altLang="zh-CN" sz="4000" b="1" dirty="0" smtClean="0">
                <a:solidFill>
                  <a:srgbClr val="C00000"/>
                </a:solidFill>
                <a:latin typeface="隶书" pitchFamily="49" charset="-122"/>
                <a:ea typeface="隶书" pitchFamily="49" charset="-122"/>
              </a:rPr>
              <a:t>5.7.2  </a:t>
            </a:r>
            <a:r>
              <a:rPr lang="zh-CN" altLang="en-US" sz="4000" b="1" dirty="0" smtClean="0">
                <a:solidFill>
                  <a:srgbClr val="C00000"/>
                </a:solidFill>
                <a:latin typeface="隶书" pitchFamily="49" charset="-122"/>
                <a:ea typeface="隶书" pitchFamily="49" charset="-122"/>
              </a:rPr>
              <a:t>流量控制</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484784"/>
            <a:ext cx="8229600" cy="4536504"/>
          </a:xfrm>
        </p:spPr>
        <p:txBody>
          <a:bodyPr>
            <a:normAutofit fontScale="47500" lnSpcReduction="20000"/>
          </a:bodyPr>
          <a:lstStyle/>
          <a:p>
            <a:pPr>
              <a:lnSpc>
                <a:spcPct val="120000"/>
              </a:lnSpc>
              <a:buBlip>
                <a:blip r:embed="rId2"/>
              </a:buBlip>
            </a:pPr>
            <a:r>
              <a:rPr lang="en-US" altLang="zh-CN" sz="4400" b="1" dirty="0" smtClean="0">
                <a:latin typeface="楷体_GB2312" pitchFamily="49" charset="-122"/>
                <a:ea typeface="楷体_GB2312" pitchFamily="49" charset="-122"/>
              </a:rPr>
              <a:t>1</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网络层的两个主要功能是什么</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2</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在</a:t>
            </a:r>
            <a:r>
              <a:rPr lang="en-US" altLang="zh-CN" sz="4400" b="1" dirty="0">
                <a:latin typeface="楷体_GB2312" pitchFamily="49" charset="-122"/>
                <a:ea typeface="楷体_GB2312" pitchFamily="49" charset="-122"/>
              </a:rPr>
              <a:t>OSI</a:t>
            </a:r>
            <a:r>
              <a:rPr lang="zh-CN" altLang="zh-CN" sz="4400" b="1" dirty="0">
                <a:latin typeface="楷体_GB2312" pitchFamily="49" charset="-122"/>
                <a:ea typeface="楷体_GB2312" pitchFamily="49" charset="-122"/>
              </a:rPr>
              <a:t>模型中，网络层提供了哪两种服务</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3</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说明面向连接的服务和面向无连接的服务的优缺点</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4</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说明为什么在网络中每个结点对虚电路进行独立编号</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5</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路由选择的最基本要求是什么</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6</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什么是非适应性路由选择？什么是适应性路由选择</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7</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什么是拥塞？拥塞产生的原因是什么？拥塞对系统有什么影响</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8</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拥塞控制的方法有哪些</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9</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常用的计算最短路径的方法有哪两种</a:t>
            </a:r>
            <a:r>
              <a:rPr lang="zh-CN" altLang="zh-CN" sz="4400" b="1" dirty="0" smtClean="0">
                <a:latin typeface="楷体_GB2312" pitchFamily="49" charset="-122"/>
                <a:ea typeface="楷体_GB2312" pitchFamily="49" charset="-122"/>
              </a:rPr>
              <a:t>？</a:t>
            </a:r>
            <a:endParaRPr lang="en-US" altLang="zh-CN" sz="4400" b="1" dirty="0" smtClean="0">
              <a:latin typeface="楷体_GB2312" pitchFamily="49" charset="-122"/>
              <a:ea typeface="楷体_GB2312" pitchFamily="49" charset="-122"/>
            </a:endParaRPr>
          </a:p>
          <a:p>
            <a:pPr>
              <a:lnSpc>
                <a:spcPct val="120000"/>
              </a:lnSpc>
              <a:buBlip>
                <a:blip r:embed="rId2"/>
              </a:buBlip>
            </a:pPr>
            <a:r>
              <a:rPr lang="en-US" altLang="zh-CN" sz="4400" b="1" dirty="0" smtClean="0">
                <a:latin typeface="楷体_GB2312" pitchFamily="49" charset="-122"/>
                <a:ea typeface="楷体_GB2312" pitchFamily="49" charset="-122"/>
              </a:rPr>
              <a:t>10</a:t>
            </a:r>
            <a:r>
              <a:rPr lang="en-US" altLang="zh-CN" sz="4400" b="1" dirty="0">
                <a:latin typeface="楷体_GB2312" pitchFamily="49" charset="-122"/>
                <a:ea typeface="楷体_GB2312" pitchFamily="49" charset="-122"/>
              </a:rPr>
              <a:t>.</a:t>
            </a:r>
            <a:r>
              <a:rPr lang="zh-CN" altLang="zh-CN" sz="4400" b="1" dirty="0">
                <a:latin typeface="楷体_GB2312" pitchFamily="49" charset="-122"/>
                <a:ea typeface="楷体_GB2312" pitchFamily="49" charset="-122"/>
              </a:rPr>
              <a:t>比较距离向量路由和链路状态路由？</a:t>
            </a:r>
            <a:r>
              <a:rPr lang="en-US" altLang="zh-CN" sz="4400" b="1" dirty="0" smtClean="0">
                <a:latin typeface="楷体_GB2312" pitchFamily="49" charset="-122"/>
                <a:ea typeface="楷体_GB2312" pitchFamily="49" charset="-122"/>
              </a:rPr>
              <a:t>OSPF</a:t>
            </a:r>
            <a:r>
              <a:rPr lang="zh-CN" altLang="zh-CN" sz="4400" b="1" dirty="0" smtClean="0">
                <a:latin typeface="楷体_GB2312" pitchFamily="49" charset="-122"/>
                <a:ea typeface="楷体_GB2312" pitchFamily="49" charset="-122"/>
              </a:rPr>
              <a:t>属</a:t>
            </a:r>
            <a:r>
              <a:rPr lang="zh-CN" altLang="zh-CN" sz="4400" b="1" dirty="0">
                <a:latin typeface="楷体_GB2312" pitchFamily="49" charset="-122"/>
                <a:ea typeface="楷体_GB2312" pitchFamily="49" charset="-122"/>
              </a:rPr>
              <a:t>于哪类路由协议？</a:t>
            </a:r>
            <a:r>
              <a:rPr lang="en-US" altLang="zh-CN" sz="4400" b="1" dirty="0">
                <a:latin typeface="楷体_GB2312" pitchFamily="49" charset="-122"/>
                <a:ea typeface="楷体_GB2312" pitchFamily="49" charset="-122"/>
              </a:rPr>
              <a:t>BGP</a:t>
            </a:r>
            <a:r>
              <a:rPr lang="zh-CN" altLang="zh-CN" sz="4400" b="1" dirty="0">
                <a:latin typeface="楷体_GB2312" pitchFamily="49" charset="-122"/>
                <a:ea typeface="楷体_GB2312" pitchFamily="49" charset="-122"/>
              </a:rPr>
              <a:t>协议属于哪类协议？</a:t>
            </a:r>
            <a:endParaRPr lang="zh-CN" altLang="zh-CN" sz="4400" dirty="0">
              <a:latin typeface="楷体_GB2312" pitchFamily="49" charset="-122"/>
              <a:ea typeface="楷体_GB2312" pitchFamily="49" charset="-122"/>
            </a:endParaRPr>
          </a:p>
          <a:p>
            <a:pPr>
              <a:buBlip>
                <a:blip r:embed="rId2"/>
              </a:buBlip>
            </a:pPr>
            <a:endParaRPr lang="zh-CN" altLang="zh-CN" sz="2600" dirty="0" smtClean="0">
              <a:latin typeface="楷体_GB2312" pitchFamily="49" charset="-122"/>
              <a:ea typeface="楷体_GB2312" pitchFamily="49" charset="-122"/>
            </a:endParaRPr>
          </a:p>
          <a:p>
            <a:pPr>
              <a:buNone/>
            </a:pPr>
            <a:endParaRPr lang="zh-CN" altLang="en-US" dirty="0"/>
          </a:p>
        </p:txBody>
      </p: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习  题 </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108</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4"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本 章 小 节</a:t>
            </a: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109</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2"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3"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4098" name="Picture 2" descr="立体问号图片"/>
          <p:cNvPicPr>
            <a:picLocks noChangeAspect="1" noChangeArrowheads="1"/>
          </p:cNvPicPr>
          <p:nvPr/>
        </p:nvPicPr>
        <p:blipFill>
          <a:blip r:embed="rId3" cstate="print"/>
          <a:srcRect/>
          <a:stretch>
            <a:fillRect/>
          </a:stretch>
        </p:blipFill>
        <p:spPr bwMode="auto">
          <a:xfrm>
            <a:off x="4788024" y="3212976"/>
            <a:ext cx="3168352" cy="2592289"/>
          </a:xfrm>
          <a:prstGeom prst="rect">
            <a:avLst/>
          </a:prstGeom>
          <a:noFill/>
        </p:spPr>
      </p:pic>
      <p:sp>
        <p:nvSpPr>
          <p:cNvPr id="15" name="TextBox 14"/>
          <p:cNvSpPr txBox="1"/>
          <p:nvPr/>
        </p:nvSpPr>
        <p:spPr>
          <a:xfrm>
            <a:off x="1835696" y="1916832"/>
            <a:ext cx="5184576" cy="1938992"/>
          </a:xfrm>
          <a:prstGeom prst="rect">
            <a:avLst/>
          </a:prstGeom>
          <a:noFill/>
        </p:spPr>
        <p:txBody>
          <a:bodyPr wrap="square" rtlCol="0">
            <a:spAutoFit/>
          </a:bodyPr>
          <a:lstStyle/>
          <a:p>
            <a:pPr>
              <a:buClr>
                <a:srgbClr val="C00000"/>
              </a:buClr>
              <a:buFont typeface="Wingdings" pitchFamily="2" charset="2"/>
              <a:buChar char="n"/>
            </a:pPr>
            <a:r>
              <a:rPr lang="zh-CN" altLang="en-US" sz="2400" b="1" dirty="0" smtClean="0"/>
              <a:t>本章重点内容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本章难点</a:t>
            </a:r>
            <a:endParaRPr lang="en-US" altLang="zh-CN" sz="2400" b="1" dirty="0" smtClean="0"/>
          </a:p>
          <a:p>
            <a:pPr>
              <a:buClr>
                <a:srgbClr val="C00000"/>
              </a:buClr>
              <a:buFont typeface="Wingdings" pitchFamily="2" charset="2"/>
              <a:buChar char="n"/>
            </a:pPr>
            <a:endParaRPr lang="en-US" altLang="zh-CN" sz="2400" b="1" dirty="0" smtClean="0"/>
          </a:p>
          <a:p>
            <a:pPr>
              <a:buClr>
                <a:srgbClr val="C00000"/>
              </a:buClr>
              <a:buFont typeface="Wingdings" pitchFamily="2" charset="2"/>
              <a:buChar char="n"/>
            </a:pPr>
            <a:r>
              <a:rPr lang="zh-CN" altLang="en-US" sz="2400" b="1" dirty="0" smtClean="0"/>
              <a:t>有问题吗？</a:t>
            </a:r>
            <a:endParaRPr lang="zh-CN" altLang="en-US" sz="2400" b="1"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611560" y="1412776"/>
            <a:ext cx="8353425" cy="4536504"/>
          </a:xfrm>
        </p:spPr>
        <p:txBody>
          <a:bodyPr>
            <a:normAutofit/>
          </a:bodyPr>
          <a:lstStyle/>
          <a:p>
            <a:pPr eaLnBrk="1" hangingPunct="1">
              <a:buNone/>
            </a:pPr>
            <a:r>
              <a:rPr lang="zh-CN" altLang="en-US" sz="2800" b="1" dirty="0" smtClean="0">
                <a:solidFill>
                  <a:srgbClr val="C00000"/>
                </a:solidFill>
                <a:latin typeface="宋体" charset="-122"/>
              </a:rPr>
              <a:t>面向连接的网络服务通过完成一次传输的过程：</a:t>
            </a:r>
          </a:p>
          <a:p>
            <a:pPr marL="514350" indent="-514350" eaLnBrk="1" hangingPunct="1">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发送者发送一个连接请求包</a:t>
            </a:r>
          </a:p>
          <a:p>
            <a:pPr marL="914400" lvl="1" indent="-514350">
              <a:buClr>
                <a:srgbClr val="C00000"/>
              </a:buClr>
              <a:buFont typeface="+mj-ea"/>
              <a:buAutoNum type="circleNumDbPlain"/>
            </a:pPr>
            <a:endParaRPr lang="en-US" altLang="zh-CN" sz="13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接收者使用一个连接确认包进行确认</a:t>
            </a:r>
          </a:p>
          <a:p>
            <a:pPr marL="914400" lvl="1" indent="-514350">
              <a:buClr>
                <a:srgbClr val="C00000"/>
              </a:buClr>
              <a:buFont typeface="+mj-ea"/>
              <a:buAutoNum type="circleNumDbPlain"/>
            </a:pPr>
            <a:endParaRPr lang="en-US" altLang="zh-CN" sz="13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发送者传输数据</a:t>
            </a:r>
          </a:p>
          <a:p>
            <a:pPr marL="914400" lvl="1" indent="-514350">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发送者发送一个连接终止请求包</a:t>
            </a:r>
          </a:p>
          <a:p>
            <a:pPr marL="914400" lvl="1" indent="-514350">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接收者使用一个连接终止包进行确认</a:t>
            </a:r>
          </a:p>
          <a:p>
            <a:pPr eaLnBrk="1" hangingPunct="1"/>
            <a:endParaRPr lang="en-US" altLang="zh-CN" dirty="0" smtClean="0">
              <a:solidFill>
                <a:srgbClr val="000000"/>
              </a:solidFill>
              <a:latin typeface="宋体" charset="-122"/>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4"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5.1.2  </a:t>
            </a:r>
            <a:r>
              <a:rPr lang="zh-CN" altLang="en-US" sz="4000" b="1" dirty="0" smtClean="0">
                <a:solidFill>
                  <a:srgbClr val="C00000"/>
                </a:solidFill>
                <a:latin typeface="隶书" pitchFamily="49" charset="-122"/>
                <a:ea typeface="隶书" pitchFamily="49" charset="-122"/>
              </a:rPr>
              <a:t>面向连接的网络服务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anim calcmode="lin" valueType="num">
                                      <p:cBhvr additive="base">
                                        <p:cTn id="7"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8">
                                            <p:txEl>
                                              <p:pRg st="4" end="4"/>
                                            </p:txEl>
                                          </p:spTgt>
                                        </p:tgtEl>
                                        <p:attrNameLst>
                                          <p:attrName>style.visibility</p:attrName>
                                        </p:attrNameLst>
                                      </p:cBhvr>
                                      <p:to>
                                        <p:strVal val="visible"/>
                                      </p:to>
                                    </p:set>
                                    <p:anim calcmode="lin" valueType="num">
                                      <p:cBhvr additive="base">
                                        <p:cTn id="11"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8">
                                            <p:txEl>
                                              <p:pRg st="6" end="6"/>
                                            </p:txEl>
                                          </p:spTgt>
                                        </p:tgtEl>
                                        <p:attrNameLst>
                                          <p:attrName>style.visibility</p:attrName>
                                        </p:attrNameLst>
                                      </p:cBhvr>
                                      <p:to>
                                        <p:strVal val="visible"/>
                                      </p:to>
                                    </p:set>
                                    <p:anim calcmode="lin" valueType="num">
                                      <p:cBhvr additive="base">
                                        <p:cTn id="15" dur="500" fill="hold"/>
                                        <p:tgtEl>
                                          <p:spTgt spid="9218">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8">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18">
                                            <p:txEl>
                                              <p:pRg st="8" end="8"/>
                                            </p:txEl>
                                          </p:spTgt>
                                        </p:tgtEl>
                                        <p:attrNameLst>
                                          <p:attrName>style.visibility</p:attrName>
                                        </p:attrNameLst>
                                      </p:cBhvr>
                                      <p:to>
                                        <p:strVal val="visible"/>
                                      </p:to>
                                    </p:set>
                                    <p:anim calcmode="lin" valueType="num">
                                      <p:cBhvr additive="base">
                                        <p:cTn id="19" dur="500" fill="hold"/>
                                        <p:tgtEl>
                                          <p:spTgt spid="9218">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18">
                                            <p:txEl>
                                              <p:pRg st="10" end="10"/>
                                            </p:txEl>
                                          </p:spTgt>
                                        </p:tgtEl>
                                        <p:attrNameLst>
                                          <p:attrName>style.visibility</p:attrName>
                                        </p:attrNameLst>
                                      </p:cBhvr>
                                      <p:to>
                                        <p:strVal val="visible"/>
                                      </p:to>
                                    </p:set>
                                    <p:anim calcmode="lin" valueType="num">
                                      <p:cBhvr additive="base">
                                        <p:cTn id="23" dur="500" fill="hold"/>
                                        <p:tgtEl>
                                          <p:spTgt spid="9218">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611560" y="1556792"/>
            <a:ext cx="8075240" cy="4525963"/>
          </a:xfrm>
        </p:spPr>
        <p:txBody>
          <a:bodyPr/>
          <a:lstStyle/>
          <a:p>
            <a:pPr eaLnBrk="1" hangingPunct="1">
              <a:buNone/>
            </a:pPr>
            <a:r>
              <a:rPr lang="zh-CN" altLang="en-US" sz="2800" b="1" dirty="0" smtClean="0">
                <a:solidFill>
                  <a:srgbClr val="C00000"/>
                </a:solidFill>
                <a:latin typeface="宋体" charset="-122"/>
              </a:rPr>
              <a:t>面向连接网络服务的优点：</a:t>
            </a:r>
          </a:p>
          <a:p>
            <a:pPr marL="514350" indent="-514350" eaLnBrk="1" hangingPunct="1">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允许一个协议包含全面的顺序、差错和流量控制。</a:t>
            </a:r>
          </a:p>
          <a:p>
            <a:pPr marL="914400" lvl="1" indent="-514350">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允许在流量控制上使用滑动窗口。 </a:t>
            </a:r>
          </a:p>
          <a:p>
            <a:pPr marL="914400" lvl="1" indent="-514350">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数据包中使用了较少的协议控制信息，减少了额外开销。</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5.1.2  </a:t>
            </a:r>
            <a:r>
              <a:rPr lang="zh-CN" altLang="en-US" sz="4000" b="1" dirty="0" smtClean="0">
                <a:solidFill>
                  <a:srgbClr val="C00000"/>
                </a:solidFill>
                <a:latin typeface="隶书" pitchFamily="49" charset="-122"/>
                <a:ea typeface="隶书" pitchFamily="49" charset="-122"/>
              </a:rPr>
              <a:t>面向连接的网络服务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anim calcmode="lin" valueType="num">
                                      <p:cBhvr additive="base">
                                        <p:cTn id="7" dur="500" fill="hold"/>
                                        <p:tgtEl>
                                          <p:spTgt spid="10242">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2">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242">
                                            <p:txEl>
                                              <p:pRg st="4" end="4"/>
                                            </p:txEl>
                                          </p:spTgt>
                                        </p:tgtEl>
                                        <p:attrNameLst>
                                          <p:attrName>style.visibility</p:attrName>
                                        </p:attrNameLst>
                                      </p:cBhvr>
                                      <p:to>
                                        <p:strVal val="visible"/>
                                      </p:to>
                                    </p:set>
                                    <p:anim calcmode="lin" valueType="num">
                                      <p:cBhvr additive="base">
                                        <p:cTn id="11" dur="500" fill="hold"/>
                                        <p:tgtEl>
                                          <p:spTgt spid="10242">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42">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242">
                                            <p:txEl>
                                              <p:pRg st="6" end="6"/>
                                            </p:txEl>
                                          </p:spTgt>
                                        </p:tgtEl>
                                        <p:attrNameLst>
                                          <p:attrName>style.visibility</p:attrName>
                                        </p:attrNameLst>
                                      </p:cBhvr>
                                      <p:to>
                                        <p:strVal val="visible"/>
                                      </p:to>
                                    </p:set>
                                    <p:anim calcmode="lin" valueType="num">
                                      <p:cBhvr additive="base">
                                        <p:cTn id="15" dur="500" fill="hold"/>
                                        <p:tgtEl>
                                          <p:spTgt spid="10242">
                                            <p:txEl>
                                              <p:pRg st="6" end="6"/>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4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467544" y="1556792"/>
            <a:ext cx="8352928" cy="4752280"/>
          </a:xfrm>
        </p:spPr>
        <p:txBody>
          <a:bodyPr/>
          <a:lstStyle/>
          <a:p>
            <a:pPr eaLnBrk="1" hangingPunct="1">
              <a:buNone/>
            </a:pPr>
            <a:r>
              <a:rPr lang="zh-CN" altLang="en-US" sz="2800" b="1" dirty="0" smtClean="0">
                <a:solidFill>
                  <a:srgbClr val="C00000"/>
                </a:solidFill>
              </a:rPr>
              <a:t>面向连接网络服务的缺点：</a:t>
            </a:r>
          </a:p>
          <a:p>
            <a:pPr lvl="1">
              <a:buClr>
                <a:srgbClr val="C00000"/>
              </a:buClr>
              <a:buFont typeface="Wingdings" pitchFamily="2" charset="2"/>
              <a:buChar char="n"/>
            </a:pPr>
            <a:endParaRPr lang="en-US" altLang="zh-CN" sz="1000" b="1" dirty="0" smtClean="0">
              <a:solidFill>
                <a:srgbClr val="000000"/>
              </a:solidFill>
            </a:endParaRPr>
          </a:p>
          <a:p>
            <a:pPr marL="914400" lvl="1" indent="-457200">
              <a:buClr>
                <a:srgbClr val="C00000"/>
              </a:buClr>
              <a:buFont typeface="+mj-ea"/>
              <a:buAutoNum type="circleNumDbPlain"/>
            </a:pPr>
            <a:r>
              <a:rPr lang="zh-CN" altLang="en-US" b="1" dirty="0" smtClean="0">
                <a:solidFill>
                  <a:srgbClr val="000000"/>
                </a:solidFill>
              </a:rPr>
              <a:t>一旦连接建立以后，路由的灵活性就不存在了。如果一条链路发生阻塞或出现其他问题，后续的包不能使用其他的路径来替代。</a:t>
            </a:r>
          </a:p>
          <a:p>
            <a:pPr marL="914400" lvl="1" indent="-457200">
              <a:buClr>
                <a:srgbClr val="C00000"/>
              </a:buClr>
              <a:buFont typeface="+mj-ea"/>
              <a:buAutoNum type="circleNumDbPlain"/>
            </a:pPr>
            <a:endParaRPr lang="en-US" altLang="zh-CN" sz="1200" b="1" dirty="0" smtClean="0">
              <a:solidFill>
                <a:srgbClr val="000000"/>
              </a:solidFill>
            </a:endParaRPr>
          </a:p>
          <a:p>
            <a:pPr marL="914400" lvl="1" indent="-457200">
              <a:buClr>
                <a:srgbClr val="C00000"/>
              </a:buClr>
              <a:buFont typeface="+mj-ea"/>
              <a:buAutoNum type="circleNumDbPlain"/>
            </a:pPr>
            <a:r>
              <a:rPr lang="zh-CN" altLang="en-US" b="1" dirty="0" smtClean="0">
                <a:solidFill>
                  <a:srgbClr val="000000"/>
                </a:solidFill>
              </a:rPr>
              <a:t>它比面向非连接的网络服务速度低。在面向连接的网络服务中，包必须被检查、或者被确认、或者被重传</a:t>
            </a:r>
            <a:r>
              <a:rPr lang="zh-CN" altLang="en-US" sz="2400" dirty="0" smtClean="0">
                <a:solidFill>
                  <a:srgbClr val="000000"/>
                </a:solidFill>
              </a:rPr>
              <a:t>。</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5.1.2  </a:t>
            </a:r>
            <a:r>
              <a:rPr lang="zh-CN" altLang="en-US" sz="4000" b="1" dirty="0" smtClean="0">
                <a:solidFill>
                  <a:srgbClr val="C00000"/>
                </a:solidFill>
                <a:latin typeface="隶书" pitchFamily="49" charset="-122"/>
                <a:ea typeface="隶书" pitchFamily="49" charset="-122"/>
              </a:rPr>
              <a:t>面向连接的网络服务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66">
                                            <p:txEl>
                                              <p:pRg st="2" end="2"/>
                                            </p:txEl>
                                          </p:spTgt>
                                        </p:tgtEl>
                                        <p:attrNameLst>
                                          <p:attrName>style.visibility</p:attrName>
                                        </p:attrNameLst>
                                      </p:cBhvr>
                                      <p:to>
                                        <p:strVal val="visible"/>
                                      </p:to>
                                    </p:set>
                                    <p:anim calcmode="lin" valueType="num">
                                      <p:cBhvr additive="base">
                                        <p:cTn id="7" dur="500" fill="hold"/>
                                        <p:tgtEl>
                                          <p:spTgt spid="11266">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6">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266">
                                            <p:txEl>
                                              <p:pRg st="4" end="4"/>
                                            </p:txEl>
                                          </p:spTgt>
                                        </p:tgtEl>
                                        <p:attrNameLst>
                                          <p:attrName>style.visibility</p:attrName>
                                        </p:attrNameLst>
                                      </p:cBhvr>
                                      <p:to>
                                        <p:strVal val="visible"/>
                                      </p:to>
                                    </p:set>
                                    <p:anim calcmode="lin" valueType="num">
                                      <p:cBhvr additive="base">
                                        <p:cTn id="11" dur="500" fill="hold"/>
                                        <p:tgtEl>
                                          <p:spTgt spid="11266">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548680"/>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5.1.3  </a:t>
            </a:r>
            <a:r>
              <a:rPr lang="zh-CN" altLang="en-US" sz="4000" b="1" dirty="0" smtClean="0">
                <a:solidFill>
                  <a:srgbClr val="C00000"/>
                </a:solidFill>
                <a:latin typeface="隶书" pitchFamily="49" charset="-122"/>
                <a:ea typeface="隶书" pitchFamily="49" charset="-122"/>
              </a:rPr>
              <a:t>面向无连接的网络服务</a:t>
            </a:r>
          </a:p>
        </p:txBody>
      </p:sp>
      <p:sp>
        <p:nvSpPr>
          <p:cNvPr id="12291" name="Rectangle 3"/>
          <p:cNvSpPr>
            <a:spLocks noGrp="1" noRot="1" noChangeArrowheads="1"/>
          </p:cNvSpPr>
          <p:nvPr>
            <p:ph type="body" idx="1"/>
          </p:nvPr>
        </p:nvSpPr>
        <p:spPr>
          <a:xfrm>
            <a:off x="539552" y="1700808"/>
            <a:ext cx="8065144" cy="4700587"/>
          </a:xfrm>
        </p:spPr>
        <p:txBody>
          <a:bodyPr>
            <a:normAutofit/>
          </a:bodyPr>
          <a:lstStyle/>
          <a:p>
            <a:pPr eaLnBrk="1" hangingPunct="1">
              <a:buClr>
                <a:srgbClr val="C00000"/>
              </a:buClr>
              <a:buFont typeface="Wingdings" pitchFamily="2" charset="2"/>
              <a:buChar char="n"/>
            </a:pPr>
            <a:r>
              <a:rPr lang="zh-CN" altLang="en-US" sz="2800" b="1" dirty="0" smtClean="0"/>
              <a:t>在面向无连接的网络服务中，一次多包传输中，每个包被当作一个独立的单元。</a:t>
            </a:r>
            <a:endParaRPr lang="en-US" altLang="zh-CN" sz="2800" b="1" dirty="0" smtClean="0"/>
          </a:p>
          <a:p>
            <a:pPr eaLnBrk="1" hangingPunct="1">
              <a:buClr>
                <a:srgbClr val="C00000"/>
              </a:buClr>
              <a:buFont typeface="Wingdings" pitchFamily="2" charset="2"/>
              <a:buChar char="n"/>
            </a:pPr>
            <a:endParaRPr lang="en-US" altLang="zh-CN" sz="1800" b="1" dirty="0" smtClean="0"/>
          </a:p>
          <a:p>
            <a:pPr eaLnBrk="1" hangingPunct="1">
              <a:buClr>
                <a:srgbClr val="C00000"/>
              </a:buClr>
              <a:buFont typeface="Wingdings" pitchFamily="2" charset="2"/>
              <a:buChar char="n"/>
            </a:pPr>
            <a:r>
              <a:rPr lang="zh-CN" altLang="en-US" sz="2800" b="1" dirty="0" smtClean="0"/>
              <a:t>无连接协议不提供逻辑连接。</a:t>
            </a:r>
            <a:endParaRPr lang="en-US" altLang="zh-CN" sz="2800" b="1" dirty="0" smtClean="0"/>
          </a:p>
          <a:p>
            <a:pPr eaLnBrk="1" hangingPunct="1">
              <a:buClr>
                <a:srgbClr val="C00000"/>
              </a:buClr>
              <a:buFont typeface="Wingdings" pitchFamily="2" charset="2"/>
              <a:buChar char="n"/>
            </a:pPr>
            <a:endParaRPr lang="en-US" altLang="zh-CN" sz="1800" b="1" dirty="0" smtClean="0"/>
          </a:p>
          <a:p>
            <a:pPr eaLnBrk="1" hangingPunct="1">
              <a:buClr>
                <a:srgbClr val="C00000"/>
              </a:buClr>
              <a:buFont typeface="Wingdings" pitchFamily="2" charset="2"/>
              <a:buChar char="n"/>
            </a:pPr>
            <a:r>
              <a:rPr lang="zh-CN" altLang="en-US" sz="2800" b="1" dirty="0" smtClean="0"/>
              <a:t>发送者不需要提醒接收者有通信即将到来，它仅仅是发送数据。</a:t>
            </a:r>
            <a:endParaRPr lang="en-US" altLang="zh-CN" sz="2800" b="1" dirty="0" smtClean="0"/>
          </a:p>
          <a:p>
            <a:pPr eaLnBrk="1" hangingPunct="1">
              <a:buClr>
                <a:srgbClr val="C00000"/>
              </a:buClr>
              <a:buFont typeface="Wingdings" pitchFamily="2" charset="2"/>
              <a:buChar char="n"/>
            </a:pPr>
            <a:endParaRPr lang="en-US" altLang="zh-CN" sz="1800" b="1" dirty="0" smtClean="0"/>
          </a:p>
          <a:p>
            <a:pPr eaLnBrk="1" hangingPunct="1">
              <a:buClr>
                <a:srgbClr val="C00000"/>
              </a:buClr>
              <a:buFont typeface="Wingdings" pitchFamily="2" charset="2"/>
              <a:buChar char="n"/>
            </a:pPr>
            <a:r>
              <a:rPr lang="zh-CN" altLang="en-US" sz="2800" b="1" dirty="0" smtClean="0"/>
              <a:t>中间节点根据路由信息和报头地址选择路径。</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diamond(in)">
                                      <p:cBhvr>
                                        <p:cTn id="7" dur="500"/>
                                        <p:tgtEl>
                                          <p:spTgt spid="12291">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diamond(in)">
                                      <p:cBhvr>
                                        <p:cTn id="10" dur="500"/>
                                        <p:tgtEl>
                                          <p:spTgt spid="12291">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2291">
                                            <p:txEl>
                                              <p:pRg st="4" end="4"/>
                                            </p:txEl>
                                          </p:spTgt>
                                        </p:tgtEl>
                                        <p:attrNameLst>
                                          <p:attrName>style.visibility</p:attrName>
                                        </p:attrNameLst>
                                      </p:cBhvr>
                                      <p:to>
                                        <p:strVal val="visible"/>
                                      </p:to>
                                    </p:set>
                                    <p:animEffect transition="in" filter="diamond(in)">
                                      <p:cBhvr>
                                        <p:cTn id="13" dur="500"/>
                                        <p:tgtEl>
                                          <p:spTgt spid="12291">
                                            <p:txEl>
                                              <p:pRg st="4" end="4"/>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2291">
                                            <p:txEl>
                                              <p:pRg st="6" end="6"/>
                                            </p:txEl>
                                          </p:spTgt>
                                        </p:tgtEl>
                                        <p:attrNameLst>
                                          <p:attrName>style.visibility</p:attrName>
                                        </p:attrNameLst>
                                      </p:cBhvr>
                                      <p:to>
                                        <p:strVal val="visible"/>
                                      </p:to>
                                    </p:set>
                                    <p:animEffect transition="in" filter="diamond(in)">
                                      <p:cBhvr>
                                        <p:cTn id="16"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539552" y="1484784"/>
            <a:ext cx="7992888" cy="4772025"/>
          </a:xfrm>
        </p:spPr>
        <p:txBody>
          <a:bodyPr/>
          <a:lstStyle/>
          <a:p>
            <a:pPr eaLnBrk="1" hangingPunct="1">
              <a:buNone/>
            </a:pPr>
            <a:r>
              <a:rPr lang="zh-CN" altLang="en-US" sz="2800" b="1" dirty="0" smtClean="0">
                <a:solidFill>
                  <a:srgbClr val="C00000"/>
                </a:solidFill>
                <a:latin typeface="宋体" charset="-122"/>
              </a:rPr>
              <a:t>面向非连接网络服务的优点：</a:t>
            </a:r>
          </a:p>
          <a:p>
            <a:pPr marL="914400" lvl="1" indent="-514350">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如果可靠性和排序可由上层协议来处理的话，</a:t>
            </a:r>
            <a:r>
              <a:rPr lang="en-US" altLang="zh-CN" b="1" dirty="0" smtClean="0">
                <a:solidFill>
                  <a:srgbClr val="000000"/>
                </a:solidFill>
                <a:latin typeface="宋体" charset="-122"/>
              </a:rPr>
              <a:t>CLNS</a:t>
            </a:r>
            <a:r>
              <a:rPr lang="zh-CN" altLang="en-US" b="1" dirty="0" smtClean="0">
                <a:solidFill>
                  <a:srgbClr val="000000"/>
                </a:solidFill>
                <a:latin typeface="宋体" charset="-122"/>
              </a:rPr>
              <a:t>具有速度和开销方面的优势。</a:t>
            </a:r>
            <a:endParaRPr lang="en-US" altLang="zh-CN" b="1" dirty="0" smtClean="0">
              <a:solidFill>
                <a:srgbClr val="000000"/>
              </a:solidFill>
              <a:latin typeface="宋体" charset="-122"/>
            </a:endParaRPr>
          </a:p>
          <a:p>
            <a:pPr marL="914400" lvl="1" indent="-514350">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如果某一条路径发生阻塞或中断，包可以选择另一条路径。</a:t>
            </a:r>
            <a:endParaRPr lang="en-US" altLang="zh-CN" b="1" dirty="0" smtClean="0">
              <a:solidFill>
                <a:srgbClr val="000000"/>
              </a:solidFill>
              <a:latin typeface="宋体" charset="-122"/>
            </a:endParaRPr>
          </a:p>
          <a:p>
            <a:pPr marL="914400" lvl="1" indent="-514350">
              <a:buClr>
                <a:srgbClr val="C00000"/>
              </a:buClr>
              <a:buFont typeface="+mj-ea"/>
              <a:buAutoNum type="circleNumDbPlain"/>
            </a:pPr>
            <a:endParaRPr lang="en-US" altLang="zh-CN" sz="1200"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单个传输的各个片断可以通过不同的路径传输，从而达到最大的效率。</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548680"/>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5.1.3  </a:t>
            </a:r>
            <a:r>
              <a:rPr lang="zh-CN" altLang="en-US" sz="4000" b="1" dirty="0" smtClean="0">
                <a:solidFill>
                  <a:srgbClr val="C00000"/>
                </a:solidFill>
                <a:latin typeface="隶书" pitchFamily="49" charset="-122"/>
                <a:ea typeface="隶书" pitchFamily="49" charset="-122"/>
              </a:rPr>
              <a:t>面向无连接的网络服务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anim calcmode="lin" valueType="num">
                                      <p:cBhvr additive="base">
                                        <p:cTn id="7"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xEl>
                                              <p:pRg st="4" end="4"/>
                                            </p:txEl>
                                          </p:spTgt>
                                        </p:tgtEl>
                                        <p:attrNameLst>
                                          <p:attrName>style.visibility</p:attrName>
                                        </p:attrNameLst>
                                      </p:cBhvr>
                                      <p:to>
                                        <p:strVal val="visible"/>
                                      </p:to>
                                    </p:set>
                                    <p:anim calcmode="lin" valueType="num">
                                      <p:cBhvr additive="base">
                                        <p:cTn id="11"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4">
                                            <p:txEl>
                                              <p:pRg st="6" end="6"/>
                                            </p:txEl>
                                          </p:spTgt>
                                        </p:tgtEl>
                                        <p:attrNameLst>
                                          <p:attrName>style.visibility</p:attrName>
                                        </p:attrNameLst>
                                      </p:cBhvr>
                                      <p:to>
                                        <p:strVal val="visible"/>
                                      </p:to>
                                    </p:set>
                                    <p:anim calcmode="lin" valueType="num">
                                      <p:cBhvr additive="base">
                                        <p:cTn id="15"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a:xfrm>
            <a:off x="457200" y="1600200"/>
            <a:ext cx="8003232" cy="4525963"/>
          </a:xfrm>
        </p:spPr>
        <p:txBody>
          <a:bodyPr/>
          <a:lstStyle/>
          <a:p>
            <a:pPr eaLnBrk="1" hangingPunct="1">
              <a:buNone/>
            </a:pPr>
            <a:r>
              <a:rPr lang="zh-CN" altLang="en-US" sz="2800" b="1" dirty="0" smtClean="0">
                <a:solidFill>
                  <a:srgbClr val="C00000"/>
                </a:solidFill>
                <a:latin typeface="宋体" charset="-122"/>
              </a:rPr>
              <a:t>面向非连接网络服务的缺点：</a:t>
            </a:r>
          </a:p>
          <a:p>
            <a:pPr marL="457200" indent="-457200" eaLnBrk="1" hangingPunct="1">
              <a:buClr>
                <a:srgbClr val="C00000"/>
              </a:buClr>
              <a:buFont typeface="+mj-ea"/>
              <a:buAutoNum type="circleNumDbPlain"/>
            </a:pPr>
            <a:endParaRPr lang="en-US" altLang="zh-CN" sz="1200" b="1" dirty="0" smtClean="0">
              <a:solidFill>
                <a:srgbClr val="000000"/>
              </a:solidFill>
              <a:latin typeface="宋体" charset="-122"/>
            </a:endParaRPr>
          </a:p>
          <a:p>
            <a:pPr marL="857250" lvl="1" indent="-457200">
              <a:buClr>
                <a:srgbClr val="C00000"/>
              </a:buClr>
              <a:buFont typeface="+mj-ea"/>
              <a:buAutoNum type="circleNumDbPlain"/>
            </a:pPr>
            <a:r>
              <a:rPr lang="en-US" altLang="zh-CN" b="1" dirty="0" smtClean="0">
                <a:solidFill>
                  <a:srgbClr val="000000"/>
                </a:solidFill>
                <a:latin typeface="宋体" charset="-122"/>
              </a:rPr>
              <a:t>CLNS</a:t>
            </a:r>
            <a:r>
              <a:rPr lang="zh-CN" altLang="en-US" b="1" dirty="0" smtClean="0">
                <a:solidFill>
                  <a:srgbClr val="000000"/>
                </a:solidFill>
                <a:latin typeface="宋体" charset="-122"/>
              </a:rPr>
              <a:t>不可靠，无法保证数据包顺序到达。</a:t>
            </a:r>
            <a:endParaRPr lang="en-US" altLang="zh-CN" b="1" dirty="0" smtClean="0">
              <a:solidFill>
                <a:srgbClr val="000000"/>
              </a:solidFill>
              <a:latin typeface="宋体" charset="-122"/>
            </a:endParaRPr>
          </a:p>
          <a:p>
            <a:pPr marL="857250" lvl="1" indent="-457200">
              <a:buClr>
                <a:srgbClr val="C00000"/>
              </a:buClr>
              <a:buFont typeface="+mj-ea"/>
              <a:buAutoNum type="circleNumDbPlain"/>
            </a:pPr>
            <a:endParaRPr lang="en-US" altLang="zh-CN" b="1" dirty="0" smtClean="0">
              <a:solidFill>
                <a:srgbClr val="000000"/>
              </a:solidFill>
              <a:latin typeface="宋体" charset="-122"/>
            </a:endParaRPr>
          </a:p>
          <a:p>
            <a:pPr marL="857250" lvl="1" indent="-457200">
              <a:buClr>
                <a:srgbClr val="C00000"/>
              </a:buClr>
              <a:buFont typeface="+mj-ea"/>
              <a:buAutoNum type="circleNumDbPlain"/>
            </a:pPr>
            <a:r>
              <a:rPr lang="zh-CN" altLang="en-US" b="1" dirty="0" smtClean="0">
                <a:solidFill>
                  <a:srgbClr val="000000"/>
                </a:solidFill>
                <a:latin typeface="宋体" charset="-122"/>
              </a:rPr>
              <a:t>每个包所需的开销较大，每个包必须携带完整的地址信息。</a:t>
            </a:r>
          </a:p>
          <a:p>
            <a:pPr eaLnBrk="1" hangingPunct="1"/>
            <a:endParaRPr lang="en-US" altLang="zh-CN" b="1" dirty="0" smtClean="0">
              <a:solidFill>
                <a:srgbClr val="000000"/>
              </a:solidFill>
              <a:latin typeface="宋体" charset="-122"/>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548680"/>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5.1.3  </a:t>
            </a:r>
            <a:r>
              <a:rPr lang="zh-CN" altLang="en-US" sz="4000" b="1" dirty="0" smtClean="0">
                <a:solidFill>
                  <a:srgbClr val="C00000"/>
                </a:solidFill>
                <a:latin typeface="隶书" pitchFamily="49" charset="-122"/>
                <a:ea typeface="隶书" pitchFamily="49" charset="-122"/>
              </a:rPr>
              <a:t>面向无连接的网络服务</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animEffect transition="in" filter="box(in)">
                                      <p:cBhvr>
                                        <p:cTn id="7" dur="500"/>
                                        <p:tgtEl>
                                          <p:spTgt spid="14338">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338">
                                            <p:txEl>
                                              <p:pRg st="4" end="4"/>
                                            </p:txEl>
                                          </p:spTgt>
                                        </p:tgtEl>
                                        <p:attrNameLst>
                                          <p:attrName>style.visibility</p:attrName>
                                        </p:attrNameLst>
                                      </p:cBhvr>
                                      <p:to>
                                        <p:strVal val="visible"/>
                                      </p:to>
                                    </p:set>
                                    <p:animEffect transition="in" filter="box(in)">
                                      <p:cBhvr>
                                        <p:cTn id="10" dur="500"/>
                                        <p:tgtEl>
                                          <p:spTgt spid="143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457200" y="476672"/>
            <a:ext cx="8229600" cy="792088"/>
          </a:xfrm>
        </p:spPr>
        <p:txBody>
          <a:bodyPr>
            <a:normAutofit/>
          </a:bodyPr>
          <a:lstStyle/>
          <a:p>
            <a:pPr eaLnBrk="1" hangingPunct="1"/>
            <a:r>
              <a:rPr lang="zh-CN" altLang="zh-CN" sz="3200" b="1" dirty="0" smtClean="0">
                <a:solidFill>
                  <a:srgbClr val="C00000"/>
                </a:solidFill>
              </a:rPr>
              <a:t>⊙</a:t>
            </a:r>
            <a:r>
              <a:rPr lang="zh-CN" altLang="en-US" sz="3200" b="1" dirty="0" smtClean="0">
                <a:solidFill>
                  <a:srgbClr val="C00000"/>
                </a:solidFill>
                <a:ea typeface="黑体" pitchFamily="2" charset="-122"/>
              </a:rPr>
              <a:t>两种方式总结</a:t>
            </a:r>
          </a:p>
        </p:txBody>
      </p:sp>
      <p:sp>
        <p:nvSpPr>
          <p:cNvPr id="15363" name="Rectangle 3"/>
          <p:cNvSpPr>
            <a:spLocks noGrp="1" noRot="1" noChangeArrowheads="1"/>
          </p:cNvSpPr>
          <p:nvPr>
            <p:ph type="body" idx="1"/>
          </p:nvPr>
        </p:nvSpPr>
        <p:spPr>
          <a:xfrm>
            <a:off x="467544" y="1700808"/>
            <a:ext cx="8229600" cy="4525963"/>
          </a:xfrm>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rPr>
              <a:t>通信子网向端系统提供两种网络服务：</a:t>
            </a:r>
            <a:endParaRPr lang="en-US" altLang="zh-CN" sz="2800" b="1" dirty="0" smtClean="0">
              <a:solidFill>
                <a:srgbClr val="000000"/>
              </a:solidFill>
            </a:endParaRPr>
          </a:p>
          <a:p>
            <a:pPr marL="914400" lvl="1" indent="-457200">
              <a:buClr>
                <a:srgbClr val="C00000"/>
              </a:buClr>
              <a:buFont typeface="+mj-ea"/>
              <a:buAutoNum type="circleNumDbPlain"/>
            </a:pPr>
            <a:r>
              <a:rPr lang="zh-CN" altLang="en-US" sz="2400" b="1" dirty="0" smtClean="0"/>
              <a:t>虚电路</a:t>
            </a:r>
            <a:endParaRPr lang="en-US" altLang="zh-CN" sz="2400" b="1" dirty="0" smtClean="0"/>
          </a:p>
          <a:p>
            <a:pPr marL="914400" lvl="1" indent="-457200">
              <a:buClr>
                <a:srgbClr val="C00000"/>
              </a:buClr>
              <a:buFont typeface="+mj-ea"/>
              <a:buAutoNum type="circleNumDbPlain"/>
            </a:pPr>
            <a:r>
              <a:rPr lang="zh-CN" altLang="en-US" sz="2400" b="1" dirty="0" smtClean="0"/>
              <a:t>数据报</a:t>
            </a:r>
            <a:endParaRPr lang="en-US" altLang="zh-CN" sz="2400" b="1" dirty="0" smtClean="0"/>
          </a:p>
          <a:p>
            <a:pPr eaLnBrk="1" hangingPunct="1">
              <a:buClr>
                <a:srgbClr val="C00000"/>
              </a:buClr>
              <a:buFont typeface="Wingdings" pitchFamily="2" charset="2"/>
              <a:buChar char="n"/>
            </a:pPr>
            <a:endParaRPr lang="en-US" altLang="zh-CN"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通信子网内部的工作也有虚电路和数据报方式。</a:t>
            </a:r>
            <a:endParaRPr lang="en-US" altLang="zh-CN" sz="2800" b="1" dirty="0" smtClean="0">
              <a:solidFill>
                <a:srgbClr val="000000"/>
              </a:solidFill>
            </a:endParaRPr>
          </a:p>
          <a:p>
            <a:pPr eaLnBrk="1" hangingPunct="1">
              <a:buClr>
                <a:srgbClr val="C00000"/>
              </a:buClr>
              <a:buFont typeface="Wingdings" pitchFamily="2" charset="2"/>
              <a:buChar char="n"/>
            </a:pPr>
            <a:endParaRPr lang="zh-CN" altLang="en-US"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提供虚电路服务的通信子网内部的操作可以是虚电路方式、也可以是数据报方式。</a:t>
            </a:r>
            <a:endParaRPr lang="en-US" altLang="zh-CN" sz="2800" b="1" dirty="0" smtClean="0">
              <a:solidFill>
                <a:srgbClr val="000000"/>
              </a:solidFill>
            </a:endParaRPr>
          </a:p>
          <a:p>
            <a:pPr eaLnBrk="1" hangingPunct="1">
              <a:buNone/>
            </a:pPr>
            <a:endParaRPr lang="en-US" altLang="zh-CN" dirty="0" smtClean="0">
              <a:solidFill>
                <a:srgbClr val="000000"/>
              </a:solidFill>
            </a:endParaRP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0" dur="500"/>
                                        <p:tgtEl>
                                          <p:spTgt spid="15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3" dur="500"/>
                                        <p:tgtEl>
                                          <p:spTgt spid="153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6" dur="500"/>
                                        <p:tgtEl>
                                          <p:spTgt spid="15363">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animEffect transition="in" filter="blinds(horizontal)">
                                      <p:cBhvr>
                                        <p:cTn id="19" dur="500"/>
                                        <p:tgtEl>
                                          <p:spTgt spid="15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323528" y="1412776"/>
            <a:ext cx="8540750" cy="4974654"/>
          </a:xfrm>
        </p:spPr>
        <p:txBody>
          <a:bodyPr>
            <a:normAutofit/>
          </a:bodyPr>
          <a:lstStyle/>
          <a:p>
            <a:pPr>
              <a:buClr>
                <a:srgbClr val="C00000"/>
              </a:buClr>
              <a:buFont typeface="Wingdings" pitchFamily="2" charset="2"/>
              <a:buChar char="n"/>
            </a:pPr>
            <a:r>
              <a:rPr lang="zh-CN" altLang="en-US" sz="2800" b="1" dirty="0" smtClean="0">
                <a:solidFill>
                  <a:srgbClr val="000000"/>
                </a:solidFill>
              </a:rPr>
              <a:t>以虚电路方式操作的网络一般总是提供虚电路服务。</a:t>
            </a:r>
            <a:endParaRPr lang="en-US" altLang="zh-CN" sz="2800" b="1" dirty="0" smtClean="0">
              <a:solidFill>
                <a:srgbClr val="000000"/>
              </a:solidFill>
            </a:endParaRPr>
          </a:p>
          <a:p>
            <a:pPr>
              <a:buClr>
                <a:srgbClr val="C00000"/>
              </a:buClr>
              <a:buFont typeface="Wingdings" pitchFamily="2" charset="2"/>
              <a:buChar char="n"/>
            </a:pPr>
            <a:endParaRPr lang="en-US" altLang="zh-CN" sz="1600" b="1" dirty="0" smtClean="0">
              <a:solidFill>
                <a:srgbClr val="000000"/>
              </a:solidFill>
            </a:endParaRPr>
          </a:p>
          <a:p>
            <a:pPr>
              <a:buClr>
                <a:srgbClr val="C00000"/>
              </a:buClr>
              <a:buFont typeface="Wingdings" pitchFamily="2" charset="2"/>
              <a:buChar char="n"/>
            </a:pPr>
            <a:r>
              <a:rPr lang="zh-CN" altLang="en-US" sz="2800" b="1" dirty="0" smtClean="0">
                <a:solidFill>
                  <a:srgbClr val="000000"/>
                </a:solidFill>
              </a:rPr>
              <a:t>以数据报方式操作的网络也可以提供虚电路服务。</a:t>
            </a:r>
            <a:endParaRPr lang="en-US" altLang="zh-CN" sz="2800" b="1" dirty="0" smtClean="0">
              <a:solidFill>
                <a:srgbClr val="000000"/>
              </a:solidFill>
            </a:endParaRPr>
          </a:p>
          <a:p>
            <a:pPr marL="971550" lvl="1" indent="-514350">
              <a:buClr>
                <a:srgbClr val="C00000"/>
              </a:buClr>
            </a:pPr>
            <a:r>
              <a:rPr lang="zh-CN" altLang="en-US" sz="2400" b="1" dirty="0" smtClean="0">
                <a:solidFill>
                  <a:srgbClr val="000000"/>
                </a:solidFill>
              </a:rPr>
              <a:t>即通信子网内部节点按数据报方式交换数据，而与端系统连接的网络节点向端系统提供虚电路服务。</a:t>
            </a:r>
            <a:endParaRPr lang="en-US" altLang="zh-CN" sz="2400" b="1" dirty="0" smtClean="0">
              <a:solidFill>
                <a:srgbClr val="000000"/>
              </a:solidFill>
            </a:endParaRPr>
          </a:p>
          <a:p>
            <a:pPr marL="971550" lvl="1" indent="-514350">
              <a:buClr>
                <a:srgbClr val="C00000"/>
              </a:buClr>
            </a:pPr>
            <a:r>
              <a:rPr lang="zh-CN" altLang="en-US" sz="2400" b="1" dirty="0" smtClean="0">
                <a:solidFill>
                  <a:srgbClr val="000000"/>
                </a:solidFill>
              </a:rPr>
              <a:t>对于端系统来说，它的网络层与网络节点的通信像虚电路操作方式一样，先建立虚电路，再交换数据，最后拆除连接。</a:t>
            </a:r>
            <a:endParaRPr lang="en-US" altLang="zh-CN" sz="2400" b="1" dirty="0" smtClean="0">
              <a:solidFill>
                <a:srgbClr val="000000"/>
              </a:solidFill>
            </a:endParaRPr>
          </a:p>
          <a:p>
            <a:pPr marL="971550" lvl="1" indent="-514350">
              <a:buClr>
                <a:srgbClr val="C00000"/>
              </a:buClr>
            </a:pPr>
            <a:r>
              <a:rPr lang="zh-CN" altLang="en-US" sz="2400" b="1" dirty="0" smtClean="0">
                <a:solidFill>
                  <a:srgbClr val="000000"/>
                </a:solidFill>
              </a:rPr>
              <a:t>每个分组被网络节点分成若干数据报，附上地址分送到目的地。例如：</a:t>
            </a:r>
            <a:r>
              <a:rPr lang="en-US" altLang="zh-CN" sz="2400" b="1" dirty="0" smtClean="0">
                <a:solidFill>
                  <a:srgbClr val="000000"/>
                </a:solidFill>
              </a:rPr>
              <a:t>TCP/IP</a:t>
            </a:r>
            <a:r>
              <a:rPr lang="zh-CN" altLang="en-US" sz="2400" b="1" dirty="0" smtClean="0">
                <a:solidFill>
                  <a:srgbClr val="000000"/>
                </a:solidFill>
              </a:rPr>
              <a:t>协议，</a:t>
            </a:r>
            <a:r>
              <a:rPr lang="en-US" altLang="zh-CN" sz="2400" b="1" dirty="0" smtClean="0">
                <a:solidFill>
                  <a:srgbClr val="000000"/>
                </a:solidFill>
              </a:rPr>
              <a:t>IP</a:t>
            </a:r>
            <a:r>
              <a:rPr lang="zh-CN" altLang="en-US" sz="2400" b="1" dirty="0" smtClean="0">
                <a:solidFill>
                  <a:srgbClr val="000000"/>
                </a:solidFill>
              </a:rPr>
              <a:t>协议是无连接的，但</a:t>
            </a:r>
            <a:r>
              <a:rPr lang="en-US" altLang="zh-CN" sz="2400" b="1" dirty="0" smtClean="0">
                <a:solidFill>
                  <a:srgbClr val="000000"/>
                </a:solidFill>
              </a:rPr>
              <a:t>TCP</a:t>
            </a:r>
            <a:r>
              <a:rPr lang="zh-CN" altLang="en-US" sz="2400" b="1" dirty="0" smtClean="0">
                <a:solidFill>
                  <a:srgbClr val="000000"/>
                </a:solidFill>
              </a:rPr>
              <a:t>协议是面向连接的。</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2"/>
          <p:cNvSpPr>
            <a:spLocks noGrp="1" noRot="1" noChangeArrowheads="1"/>
          </p:cNvSpPr>
          <p:nvPr>
            <p:ph type="title"/>
          </p:nvPr>
        </p:nvSpPr>
        <p:spPr>
          <a:xfrm>
            <a:off x="457200" y="476672"/>
            <a:ext cx="8229600" cy="792088"/>
          </a:xfrm>
        </p:spPr>
        <p:txBody>
          <a:bodyPr>
            <a:normAutofit/>
          </a:bodyPr>
          <a:lstStyle/>
          <a:p>
            <a:pPr eaLnBrk="1" hangingPunct="1"/>
            <a:r>
              <a:rPr lang="zh-CN" altLang="zh-CN" sz="3200" b="1" dirty="0" smtClean="0">
                <a:solidFill>
                  <a:srgbClr val="C00000"/>
                </a:solidFill>
              </a:rPr>
              <a:t>⊙</a:t>
            </a:r>
            <a:r>
              <a:rPr lang="zh-CN" altLang="en-US" sz="3200" b="1" dirty="0" smtClean="0">
                <a:solidFill>
                  <a:srgbClr val="C00000"/>
                </a:solidFill>
                <a:ea typeface="黑体" pitchFamily="2" charset="-122"/>
              </a:rPr>
              <a:t>两种方式总结</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anim calcmode="lin" valueType="num">
                                      <p:cBhvr additive="base">
                                        <p:cTn id="7" dur="2000" fill="hold"/>
                                        <p:tgtEl>
                                          <p:spTgt spid="16386">
                                            <p:txEl>
                                              <p:pRg st="3" end="3"/>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6386">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16386">
                                            <p:txEl>
                                              <p:pRg st="4" end="4"/>
                                            </p:txEl>
                                          </p:spTgt>
                                        </p:tgtEl>
                                        <p:attrNameLst>
                                          <p:attrName>style.visibility</p:attrName>
                                        </p:attrNameLst>
                                      </p:cBhvr>
                                      <p:to>
                                        <p:strVal val="visible"/>
                                      </p:to>
                                    </p:set>
                                    <p:anim calcmode="lin" valueType="num">
                                      <p:cBhvr additive="base">
                                        <p:cTn id="12" dur="2000" fill="hold"/>
                                        <p:tgtEl>
                                          <p:spTgt spid="16386">
                                            <p:txEl>
                                              <p:pRg st="4" end="4"/>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16386">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nodeType="after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anim calcmode="lin" valueType="num">
                                      <p:cBhvr additive="base">
                                        <p:cTn id="17" dur="2000" fill="hold"/>
                                        <p:tgtEl>
                                          <p:spTgt spid="16386">
                                            <p:txEl>
                                              <p:pRg st="5" end="5"/>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163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idx="1"/>
          </p:nvPr>
        </p:nvSpPr>
        <p:spPr>
          <a:xfrm>
            <a:off x="395536" y="1916832"/>
            <a:ext cx="8352928" cy="3456384"/>
          </a:xfrm>
        </p:spPr>
        <p:txBody>
          <a:bodyPr>
            <a:normAutofit/>
          </a:bodyPr>
          <a:lstStyle/>
          <a:p>
            <a:pPr eaLnBrk="1" hangingPunct="1">
              <a:buClr>
                <a:srgbClr val="C00000"/>
              </a:buClr>
              <a:buFont typeface="Wingdings" pitchFamily="2" charset="2"/>
              <a:buChar char="n"/>
            </a:pPr>
            <a:r>
              <a:rPr lang="zh-CN" altLang="en-US" sz="2800" b="1" dirty="0" smtClean="0"/>
              <a:t>尽管通信子网的数据报交换是不可靠的，但两端的网络节点作了诸如排序、重发等工作，从而满足了虚电路的服务。</a:t>
            </a:r>
          </a:p>
          <a:p>
            <a:pPr eaLnBrk="1" hangingPunct="1">
              <a:buClr>
                <a:srgbClr val="C00000"/>
              </a:buClr>
              <a:buFont typeface="Wingdings" pitchFamily="2" charset="2"/>
              <a:buChar char="n"/>
            </a:pPr>
            <a:endParaRPr lang="zh-CN" altLang="en-US" sz="2800" b="1" dirty="0" smtClean="0"/>
          </a:p>
          <a:p>
            <a:pPr eaLnBrk="1" hangingPunct="1">
              <a:buClr>
                <a:srgbClr val="C00000"/>
              </a:buClr>
              <a:buFont typeface="Wingdings" pitchFamily="2" charset="2"/>
              <a:buChar char="n"/>
            </a:pPr>
            <a:r>
              <a:rPr lang="zh-CN" altLang="en-US" sz="2800" b="1" dirty="0" smtClean="0"/>
              <a:t>数据报服务一般由数据报交换网来提供。</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76672"/>
            <a:ext cx="8229600" cy="792088"/>
          </a:xfrm>
        </p:spPr>
        <p:txBody>
          <a:bodyPr>
            <a:normAutofit/>
          </a:bodyPr>
          <a:lstStyle/>
          <a:p>
            <a:pPr eaLnBrk="1" hangingPunct="1"/>
            <a:r>
              <a:rPr lang="zh-CN" altLang="zh-CN" sz="3200" b="1" dirty="0" smtClean="0">
                <a:solidFill>
                  <a:srgbClr val="C00000"/>
                </a:solidFill>
              </a:rPr>
              <a:t>⊙</a:t>
            </a:r>
            <a:r>
              <a:rPr lang="zh-CN" altLang="en-US" sz="3200" b="1" dirty="0" smtClean="0">
                <a:solidFill>
                  <a:srgbClr val="C00000"/>
                </a:solidFill>
                <a:ea typeface="黑体" pitchFamily="2" charset="-122"/>
              </a:rPr>
              <a:t>两种方式总结</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diamond(out)">
                                      <p:cBhvr>
                                        <p:cTn id="7" dur="500"/>
                                        <p:tgtEl>
                                          <p:spTgt spid="17410">
                                            <p:txEl>
                                              <p:pRg st="0" end="0"/>
                                            </p:txEl>
                                          </p:spTgt>
                                        </p:tgtEl>
                                      </p:cBhvr>
                                    </p:animEffect>
                                  </p:childTnLst>
                                </p:cTn>
                              </p:par>
                              <p:par>
                                <p:cTn id="8" presetID="8" presetClass="entr" presetSubtype="32" fill="hold" grpId="0" nodeType="withEffect">
                                  <p:stCondLst>
                                    <p:cond delay="0"/>
                                  </p:stCondLst>
                                  <p:childTnLst>
                                    <p:set>
                                      <p:cBhvr>
                                        <p:cTn id="9" dur="1" fill="hold">
                                          <p:stCondLst>
                                            <p:cond delay="0"/>
                                          </p:stCondLst>
                                        </p:cTn>
                                        <p:tgtEl>
                                          <p:spTgt spid="17410">
                                            <p:txEl>
                                              <p:pRg st="2" end="2"/>
                                            </p:txEl>
                                          </p:spTgt>
                                        </p:tgtEl>
                                        <p:attrNameLst>
                                          <p:attrName>style.visibility</p:attrName>
                                        </p:attrNameLst>
                                      </p:cBhvr>
                                      <p:to>
                                        <p:strVal val="visible"/>
                                      </p:to>
                                    </p:set>
                                    <p:animEffect transition="in" filter="diamond(out)">
                                      <p:cBhvr>
                                        <p:cTn id="10" dur="500"/>
                                        <p:tgtEl>
                                          <p:spTgt spid="17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03648"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教学内容及学时分布  </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effectLst/>
              <a:uLnTx/>
              <a:uFillTx/>
              <a:latin typeface="+mn-lt"/>
              <a:ea typeface="+mn-ea"/>
              <a:cs typeface="+mn-cs"/>
            </a:endParaRPr>
          </a:p>
        </p:txBody>
      </p:sp>
      <p:graphicFrame>
        <p:nvGraphicFramePr>
          <p:cNvPr id="18" name="Table 17"/>
          <p:cNvGraphicFramePr>
            <a:graphicFrameLocks noGrp="1"/>
          </p:cNvGraphicFramePr>
          <p:nvPr/>
        </p:nvGraphicFramePr>
        <p:xfrm>
          <a:off x="1403648" y="1556792"/>
          <a:ext cx="6408712" cy="4536507"/>
        </p:xfrm>
        <a:graphic>
          <a:graphicData uri="http://schemas.openxmlformats.org/drawingml/2006/table">
            <a:tbl>
              <a:tblPr firstRow="1" bandRow="1">
                <a:tableStyleId>{7DF18680-E054-41AD-8BC1-D1AEF772440D}</a:tableStyleId>
              </a:tblPr>
              <a:tblGrid>
                <a:gridCol w="3557987"/>
                <a:gridCol w="2850725"/>
              </a:tblGrid>
              <a:tr h="407267">
                <a:tc>
                  <a:txBody>
                    <a:bodyPr/>
                    <a:lstStyle/>
                    <a:p>
                      <a:pPr algn="ctr"/>
                      <a:r>
                        <a:rPr lang="zh-CN" altLang="en-US" dirty="0" smtClean="0"/>
                        <a:t>内                  容</a:t>
                      </a:r>
                      <a:endParaRPr lang="zh-CN" altLang="en-US" dirty="0"/>
                    </a:p>
                  </a:txBody>
                  <a:tcPr/>
                </a:tc>
                <a:tc>
                  <a:txBody>
                    <a:bodyPr/>
                    <a:lstStyle/>
                    <a:p>
                      <a:pPr algn="ctr"/>
                      <a:r>
                        <a:rPr lang="zh-CN" altLang="en-US" dirty="0" smtClean="0"/>
                        <a:t>学                时</a:t>
                      </a:r>
                      <a:endParaRPr lang="zh-CN" altLang="en-US" dirty="0"/>
                    </a:p>
                  </a:txBody>
                  <a:tcPr/>
                </a:tc>
              </a:tr>
              <a:tr h="412924">
                <a:tc>
                  <a:txBody>
                    <a:bodyPr/>
                    <a:lstStyle/>
                    <a:p>
                      <a:r>
                        <a:rPr lang="zh-CN" altLang="zh-CN" sz="1800" dirty="0" smtClean="0"/>
                        <a:t>第一章</a:t>
                      </a:r>
                      <a:r>
                        <a:rPr lang="en-US" altLang="zh-CN" sz="1800" dirty="0" smtClean="0"/>
                        <a:t>     </a:t>
                      </a:r>
                      <a:r>
                        <a:rPr lang="zh-CN" altLang="zh-CN" sz="1800" dirty="0" smtClean="0"/>
                        <a:t> 概论</a:t>
                      </a:r>
                      <a:endParaRPr lang="zh-CN" altLang="en-US" b="1" dirty="0"/>
                    </a:p>
                  </a:txBody>
                  <a:tcPr/>
                </a:tc>
                <a:tc>
                  <a:txBody>
                    <a:bodyPr/>
                    <a:lstStyle/>
                    <a:p>
                      <a:pPr algn="ctr"/>
                      <a:r>
                        <a:rPr lang="en-US" altLang="zh-CN" dirty="0" smtClean="0"/>
                        <a:t>5</a:t>
                      </a:r>
                      <a:r>
                        <a:rPr lang="zh-CN" altLang="en-US"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dirty="0" smtClean="0"/>
                        <a:t>第二章</a:t>
                      </a:r>
                      <a:r>
                        <a:rPr lang="en-US" altLang="zh-CN" sz="1800" dirty="0" smtClean="0"/>
                        <a:t>      </a:t>
                      </a:r>
                      <a:r>
                        <a:rPr lang="zh-CN" altLang="zh-CN" sz="1800" dirty="0" smtClean="0"/>
                        <a:t>数据通信基础</a:t>
                      </a:r>
                      <a:endParaRPr lang="en-US" altLang="zh-CN" sz="1800" b="1" dirty="0" smtClean="0">
                        <a:latin typeface="+mn-ea"/>
                        <a:ea typeface="+mn-ea"/>
                      </a:endParaRPr>
                    </a:p>
                  </a:txBody>
                  <a:tcPr/>
                </a:tc>
                <a:tc>
                  <a:txBody>
                    <a:bodyPr/>
                    <a:lstStyle/>
                    <a:p>
                      <a:pPr algn="ctr"/>
                      <a:r>
                        <a:rPr lang="en-US" altLang="zh-CN" sz="1800" kern="1200" dirty="0" smtClean="0"/>
                        <a:t>8</a:t>
                      </a:r>
                      <a:r>
                        <a:rPr lang="zh-CN" altLang="zh-CN" sz="1800" kern="1200" dirty="0" smtClean="0"/>
                        <a:t>学时</a:t>
                      </a:r>
                      <a:endParaRPr lang="zh-CN" altLang="en-US" b="1"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第三章</a:t>
                      </a:r>
                      <a:r>
                        <a:rPr lang="en-US" altLang="zh-CN" sz="1800" kern="1200" dirty="0" smtClean="0"/>
                        <a:t>     </a:t>
                      </a:r>
                      <a:r>
                        <a:rPr lang="zh-CN" altLang="zh-CN" sz="1800" kern="1200" dirty="0" smtClean="0"/>
                        <a:t> 物理层</a:t>
                      </a:r>
                      <a:endParaRPr lang="zh-CN" altLang="zh-CN" sz="1800" kern="1200" dirty="0" smtClean="0">
                        <a:solidFill>
                          <a:schemeClr val="dk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t>3</a:t>
                      </a:r>
                      <a:r>
                        <a:rPr lang="zh-CN" altLang="zh-CN" sz="1800" kern="1200" dirty="0" smtClean="0"/>
                        <a:t>学时</a:t>
                      </a:r>
                      <a:endParaRPr lang="zh-CN" altLang="zh-CN" sz="1800" kern="1200" dirty="0" smtClean="0">
                        <a:solidFill>
                          <a:schemeClr val="dk1"/>
                        </a:solidFill>
                        <a:latin typeface="+mn-lt"/>
                        <a:ea typeface="+mn-ea"/>
                        <a:cs typeface="+mn-cs"/>
                      </a:endParaRPr>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第四章</a:t>
                      </a:r>
                      <a:r>
                        <a:rPr lang="en-US" altLang="zh-CN" sz="1800" kern="1200" dirty="0" smtClean="0"/>
                        <a:t>     </a:t>
                      </a:r>
                      <a:r>
                        <a:rPr lang="zh-CN" altLang="zh-CN" sz="1800" kern="1200" dirty="0" smtClean="0"/>
                        <a:t> 数据链路层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6</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第五章</a:t>
                      </a:r>
                      <a:r>
                        <a:rPr lang="en-US" altLang="zh-CN" sz="1800" kern="1200" dirty="0" smtClean="0"/>
                        <a:t>     </a:t>
                      </a:r>
                      <a:r>
                        <a:rPr lang="zh-CN" altLang="zh-CN" sz="1800" kern="1200" dirty="0" smtClean="0"/>
                        <a:t> 网络层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第六章</a:t>
                      </a:r>
                      <a:r>
                        <a:rPr lang="en-US" altLang="zh-CN" sz="1800" kern="1200" dirty="0" smtClean="0"/>
                        <a:t>     </a:t>
                      </a:r>
                      <a:r>
                        <a:rPr lang="zh-CN" altLang="zh-CN" sz="1800" kern="1200" dirty="0" smtClean="0"/>
                        <a:t> 传输层</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4</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第七章</a:t>
                      </a:r>
                      <a:r>
                        <a:rPr lang="en-US" altLang="zh-CN" sz="1800" kern="1200" dirty="0" smtClean="0"/>
                        <a:t>     </a:t>
                      </a:r>
                      <a:r>
                        <a:rPr lang="zh-CN" altLang="zh-CN" sz="1800" kern="1200" dirty="0" smtClean="0"/>
                        <a:t> 局域网和广域网技术</a:t>
                      </a:r>
                      <a:endParaRPr lang="zh-CN" altLang="en-US" dirty="0"/>
                    </a:p>
                  </a:txBody>
                  <a:tcPr/>
                </a:tc>
                <a:tc>
                  <a:txBody>
                    <a:bodyPr/>
                    <a:lstStyle/>
                    <a:p>
                      <a:pPr algn="ctr"/>
                      <a:r>
                        <a:rPr lang="en-US" altLang="zh-CN" sz="1800" kern="1200" dirty="0" smtClean="0"/>
                        <a:t>8</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第八章</a:t>
                      </a:r>
                      <a:r>
                        <a:rPr lang="en-US" altLang="zh-CN" sz="1800" kern="1200" dirty="0" smtClean="0"/>
                        <a:t>      TCP/IP</a:t>
                      </a:r>
                      <a:r>
                        <a:rPr lang="zh-CN" altLang="zh-CN" sz="1800" kern="1200" dirty="0" smtClean="0"/>
                        <a:t>协议</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9</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第九章</a:t>
                      </a:r>
                      <a:r>
                        <a:rPr lang="en-US" altLang="zh-CN" sz="1800" kern="1200" dirty="0" smtClean="0"/>
                        <a:t>     </a:t>
                      </a:r>
                      <a:r>
                        <a:rPr lang="zh-CN" altLang="zh-CN" sz="1800" kern="1200" dirty="0" smtClean="0"/>
                        <a:t> 网络程序设计基础</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kern="1200" dirty="0" smtClean="0"/>
                        <a:t>3</a:t>
                      </a:r>
                      <a:r>
                        <a:rPr lang="zh-CN" altLang="zh-CN" sz="1800" kern="1200" dirty="0" smtClean="0"/>
                        <a:t>学时</a:t>
                      </a:r>
                      <a:endParaRPr lang="zh-CN" altLang="en-US" dirty="0"/>
                    </a:p>
                  </a:txBody>
                  <a:tcPr/>
                </a:tc>
              </a:tr>
              <a:tr h="4129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800" kern="1200" dirty="0" smtClean="0"/>
                        <a:t>第十章</a:t>
                      </a:r>
                      <a:r>
                        <a:rPr lang="en-US" altLang="zh-CN" sz="1800" kern="1200" dirty="0" smtClean="0"/>
                        <a:t>       Internet</a:t>
                      </a:r>
                      <a:r>
                        <a:rPr lang="zh-CN" altLang="zh-CN" sz="1800" kern="1200" dirty="0" smtClean="0"/>
                        <a:t>服务</a:t>
                      </a:r>
                      <a:endParaRPr lang="zh-CN" altLang="zh-CN" sz="1800" kern="1200" dirty="0" smtClean="0">
                        <a:solidFill>
                          <a:schemeClr val="dk1"/>
                        </a:solidFill>
                        <a:latin typeface="+mn-lt"/>
                        <a:ea typeface="+mn-ea"/>
                        <a:cs typeface="+mn-cs"/>
                      </a:endParaRPr>
                    </a:p>
                  </a:txBody>
                  <a:tcPr/>
                </a:tc>
                <a:tc>
                  <a:txBody>
                    <a:bodyPr/>
                    <a:lstStyle/>
                    <a:p>
                      <a:pPr algn="ctr"/>
                      <a:r>
                        <a:rPr lang="en-US" altLang="zh-CN" sz="1800" b="1" kern="1200" dirty="0" smtClean="0"/>
                        <a:t>2</a:t>
                      </a:r>
                      <a:r>
                        <a:rPr lang="zh-CN" altLang="zh-CN" sz="1800" kern="1200" dirty="0" smtClean="0"/>
                        <a:t>学时</a:t>
                      </a:r>
                      <a:endParaRPr lang="zh-CN" altLang="en-US" dirty="0"/>
                    </a:p>
                  </a:txBody>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4392488" cy="4248473"/>
          </a:xfrm>
        </p:spPr>
        <p:txBody>
          <a:bodyPr>
            <a:normAutofit fontScale="55000" lnSpcReduction="20000"/>
          </a:bodyPr>
          <a:lstStyle/>
          <a:p>
            <a:pPr>
              <a:lnSpc>
                <a:spcPct val="160000"/>
              </a:lnSpc>
              <a:buClr>
                <a:srgbClr val="C00000"/>
              </a:buClr>
              <a:buBlip>
                <a:blip r:embed="rId2"/>
              </a:buBlip>
            </a:pPr>
            <a:r>
              <a:rPr lang="en-US" altLang="zh-CN" sz="4400" b="1" dirty="0" smtClean="0">
                <a:latin typeface="宋体" charset="-122"/>
              </a:rPr>
              <a:t>5.1  </a:t>
            </a:r>
            <a:r>
              <a:rPr lang="zh-CN" altLang="en-US" sz="4400" b="1" dirty="0" smtClean="0">
                <a:latin typeface="宋体" charset="-122"/>
              </a:rPr>
              <a:t>网络层功能和服务</a:t>
            </a:r>
            <a:endParaRPr lang="en-US" altLang="zh-CN" sz="4400" b="1" dirty="0" smtClean="0">
              <a:latin typeface="宋体" charset="-122"/>
            </a:endParaRPr>
          </a:p>
          <a:p>
            <a:pPr>
              <a:lnSpc>
                <a:spcPct val="160000"/>
              </a:lnSpc>
              <a:buClr>
                <a:srgbClr val="C00000"/>
              </a:buClr>
              <a:buBlip>
                <a:blip r:embed="rId2"/>
              </a:buBlip>
            </a:pPr>
            <a:r>
              <a:rPr lang="en-US" altLang="zh-CN" sz="4400" b="1" dirty="0" smtClean="0">
                <a:solidFill>
                  <a:srgbClr val="FF0000"/>
                </a:solidFill>
                <a:latin typeface="宋体" charset="-122"/>
              </a:rPr>
              <a:t>5.2  </a:t>
            </a:r>
            <a:r>
              <a:rPr lang="zh-CN" altLang="en-US" sz="4400" b="1" dirty="0" smtClean="0">
                <a:solidFill>
                  <a:srgbClr val="FF0000"/>
                </a:solidFill>
                <a:latin typeface="宋体" charset="-122"/>
              </a:rPr>
              <a:t>网络层互连设备</a:t>
            </a:r>
            <a:endParaRPr lang="en-US" altLang="zh-CN" sz="4400" b="1" dirty="0" smtClean="0">
              <a:solidFill>
                <a:srgbClr val="FF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5.3  </a:t>
            </a:r>
            <a:r>
              <a:rPr lang="zh-CN" altLang="en-US" sz="4400" b="1" dirty="0" smtClean="0">
                <a:solidFill>
                  <a:srgbClr val="000000"/>
                </a:solidFill>
                <a:latin typeface="宋体" charset="-122"/>
              </a:rPr>
              <a:t>路由选择策略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5.4  </a:t>
            </a:r>
            <a:r>
              <a:rPr lang="zh-CN" altLang="en-US" sz="4400" b="1" dirty="0" smtClean="0">
                <a:solidFill>
                  <a:srgbClr val="000000"/>
                </a:solidFill>
                <a:latin typeface="宋体" charset="-122"/>
              </a:rPr>
              <a:t>基本的路由算法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5.5  </a:t>
            </a:r>
            <a:r>
              <a:rPr lang="zh-CN" altLang="en-US" sz="4400" b="1" dirty="0" smtClean="0">
                <a:solidFill>
                  <a:srgbClr val="000000"/>
                </a:solidFill>
                <a:latin typeface="宋体" charset="-122"/>
              </a:rPr>
              <a:t>基本的网关路由协议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5.6  </a:t>
            </a:r>
            <a:r>
              <a:rPr lang="zh-CN" altLang="en-US" sz="4400" b="1" dirty="0" smtClean="0">
                <a:solidFill>
                  <a:srgbClr val="000000"/>
                </a:solidFill>
                <a:latin typeface="宋体" charset="-122"/>
              </a:rPr>
              <a:t>虚电路中数据包的传输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5.7  </a:t>
            </a:r>
            <a:r>
              <a:rPr lang="zh-CN" altLang="en-US" sz="4400" b="1" dirty="0" smtClean="0">
                <a:solidFill>
                  <a:srgbClr val="000000"/>
                </a:solidFill>
                <a:latin typeface="宋体" charset="-122"/>
              </a:rPr>
              <a:t>拥塞控制和流量控制</a:t>
            </a:r>
            <a:r>
              <a:rPr lang="zh-CN" altLang="en-US" sz="2800" b="1" dirty="0" smtClean="0">
                <a:latin typeface="宋体" charset="-122"/>
              </a:rPr>
              <a:t> </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zh-CN" altLang="en-US" sz="2800" b="1" dirty="0" smtClean="0">
              <a:solidFill>
                <a:srgbClr val="FF0000"/>
              </a:solidFill>
              <a:latin typeface="宋体" charset="-122"/>
            </a:endParaRPr>
          </a:p>
          <a:p>
            <a:pPr>
              <a:buNone/>
            </a:pPr>
            <a:endParaRPr lang="zh-CN" altLang="en-US" sz="2800" b="1" dirty="0" smtClean="0">
              <a:solidFill>
                <a:srgbClr val="000000"/>
              </a:solidFill>
              <a:latin typeface="宋体" charset="-122"/>
            </a:endParaRPr>
          </a:p>
          <a:p>
            <a:pPr>
              <a:buNone/>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第五章  网络层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20</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5.2  </a:t>
            </a:r>
            <a:r>
              <a:rPr lang="zh-CN" altLang="en-US" sz="4000" b="1" dirty="0" smtClean="0">
                <a:solidFill>
                  <a:srgbClr val="C00000"/>
                </a:solidFill>
                <a:latin typeface="隶书" pitchFamily="49" charset="-122"/>
                <a:ea typeface="隶书" pitchFamily="49" charset="-122"/>
              </a:rPr>
              <a:t>网络层互连设备</a:t>
            </a:r>
          </a:p>
        </p:txBody>
      </p:sp>
      <p:sp>
        <p:nvSpPr>
          <p:cNvPr id="5123" name="Rectangle 3"/>
          <p:cNvSpPr>
            <a:spLocks noGrp="1" noRot="1" noChangeArrowheads="1"/>
          </p:cNvSpPr>
          <p:nvPr>
            <p:ph type="body" idx="1"/>
          </p:nvPr>
        </p:nvSpPr>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rPr>
              <a:t>网络层互连设备主要是路由器。</a:t>
            </a:r>
            <a:endParaRPr lang="en-US" altLang="zh-CN" sz="2800" b="1" dirty="0" smtClean="0">
              <a:solidFill>
                <a:srgbClr val="000000"/>
              </a:solidFill>
            </a:endParaRPr>
          </a:p>
          <a:p>
            <a:pPr eaLnBrk="1" hangingPunct="1">
              <a:buClr>
                <a:srgbClr val="C00000"/>
              </a:buClr>
              <a:buFont typeface="Wingdings" pitchFamily="2" charset="2"/>
              <a:buChar char="n"/>
            </a:pPr>
            <a:endParaRPr lang="en-US" altLang="zh-CN" sz="2800" b="1" dirty="0" smtClean="0">
              <a:solidFill>
                <a:srgbClr val="000000"/>
              </a:solidFill>
            </a:endParaRPr>
          </a:p>
          <a:p>
            <a:pPr>
              <a:buClr>
                <a:srgbClr val="C00000"/>
              </a:buClr>
              <a:buFont typeface="Wingdings" pitchFamily="2" charset="2"/>
              <a:buChar char="n"/>
            </a:pPr>
            <a:r>
              <a:rPr lang="zh-CN" altLang="en-US" sz="2800" b="1" dirty="0" smtClean="0">
                <a:solidFill>
                  <a:srgbClr val="000000"/>
                </a:solidFill>
              </a:rPr>
              <a:t>路由器是互联网络的枢纽、</a:t>
            </a:r>
            <a:r>
              <a:rPr lang="en-US" altLang="zh-CN" sz="2800" b="1" dirty="0" smtClean="0">
                <a:solidFill>
                  <a:srgbClr val="000000"/>
                </a:solidFill>
              </a:rPr>
              <a:t>"</a:t>
            </a:r>
            <a:r>
              <a:rPr lang="zh-CN" altLang="en-US" sz="2800" b="1" dirty="0" smtClean="0">
                <a:solidFill>
                  <a:srgbClr val="000000"/>
                </a:solidFill>
              </a:rPr>
              <a:t>交通警察</a:t>
            </a:r>
            <a:r>
              <a:rPr lang="en-US" altLang="zh-CN" sz="2800" b="1" dirty="0" smtClean="0">
                <a:solidFill>
                  <a:srgbClr val="000000"/>
                </a:solidFill>
              </a:rPr>
              <a:t>"</a:t>
            </a:r>
            <a:r>
              <a:rPr lang="zh-CN" altLang="en-US" sz="2800" b="1" dirty="0" smtClean="0">
                <a:solidFill>
                  <a:srgbClr val="000000"/>
                </a:solidFill>
              </a:rPr>
              <a:t>。</a:t>
            </a:r>
            <a:endParaRPr lang="en-US" altLang="zh-CN" sz="2800" b="1" dirty="0" smtClean="0">
              <a:solidFill>
                <a:srgbClr val="000000"/>
              </a:solidFill>
            </a:endParaRPr>
          </a:p>
          <a:p>
            <a:pPr>
              <a:buClr>
                <a:srgbClr val="C00000"/>
              </a:buClr>
              <a:buFont typeface="Wingdings" pitchFamily="2" charset="2"/>
              <a:buChar char="n"/>
            </a:pPr>
            <a:endParaRPr lang="en-US" altLang="zh-CN" sz="2800" b="1" dirty="0" smtClean="0">
              <a:solidFill>
                <a:srgbClr val="000000"/>
              </a:solidFill>
            </a:endParaRPr>
          </a:p>
          <a:p>
            <a:pPr>
              <a:buClr>
                <a:srgbClr val="C00000"/>
              </a:buClr>
              <a:buFont typeface="Wingdings" pitchFamily="2" charset="2"/>
              <a:buChar char="n"/>
            </a:pPr>
            <a:r>
              <a:rPr lang="zh-CN" altLang="en-US" sz="2800" b="1" dirty="0" smtClean="0">
                <a:solidFill>
                  <a:srgbClr val="000000"/>
                </a:solidFill>
              </a:rPr>
              <a:t>路由器工作在</a:t>
            </a:r>
            <a:r>
              <a:rPr lang="en-US" altLang="zh-CN" sz="2800" b="1" dirty="0" smtClean="0">
                <a:solidFill>
                  <a:srgbClr val="000000"/>
                </a:solidFill>
              </a:rPr>
              <a:t>OSI</a:t>
            </a:r>
            <a:r>
              <a:rPr lang="zh-CN" altLang="en-US" sz="2800" b="1" dirty="0" smtClean="0">
                <a:solidFill>
                  <a:srgbClr val="000000"/>
                </a:solidFill>
              </a:rPr>
              <a:t>参考模型的物理层、数据链路层和网络层。</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ox(in)">
                                      <p:cBhvr>
                                        <p:cTn id="7" dur="500"/>
                                        <p:tgtEl>
                                          <p:spTgt spid="512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box(in)">
                                      <p:cBhvr>
                                        <p:cTn id="10" dur="500"/>
                                        <p:tgtEl>
                                          <p:spTgt spid="512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box(in)">
                                      <p:cBhvr>
                                        <p:cTn id="13"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5.2.1 </a:t>
            </a:r>
            <a:r>
              <a:rPr lang="zh-CN" altLang="en-US" sz="4000" b="1" dirty="0" smtClean="0">
                <a:solidFill>
                  <a:srgbClr val="C00000"/>
                </a:solidFill>
                <a:latin typeface="隶书" pitchFamily="49" charset="-122"/>
                <a:ea typeface="隶书" pitchFamily="49" charset="-122"/>
              </a:rPr>
              <a:t>路由器</a:t>
            </a:r>
          </a:p>
        </p:txBody>
      </p:sp>
      <p:sp>
        <p:nvSpPr>
          <p:cNvPr id="6147" name="Rectangle 3"/>
          <p:cNvSpPr>
            <a:spLocks noGrp="1" noRot="1" noChangeArrowheads="1"/>
          </p:cNvSpPr>
          <p:nvPr>
            <p:ph type="body" idx="1"/>
          </p:nvPr>
        </p:nvSpPr>
        <p:spPr>
          <a:xfrm>
            <a:off x="467544" y="1340768"/>
            <a:ext cx="8229600" cy="964704"/>
          </a:xfrm>
        </p:spPr>
        <p:txBody>
          <a:bodyPr>
            <a:normAutofit lnSpcReduction="10000"/>
          </a:bodyPr>
          <a:lstStyle/>
          <a:p>
            <a:pPr eaLnBrk="1" hangingPunct="1">
              <a:buClr>
                <a:srgbClr val="C00000"/>
              </a:buClr>
              <a:buFont typeface="Wingdings" pitchFamily="2" charset="2"/>
              <a:buChar char="n"/>
            </a:pPr>
            <a:r>
              <a:rPr lang="zh-CN" altLang="en-US" sz="2800" b="1" dirty="0" smtClean="0">
                <a:solidFill>
                  <a:srgbClr val="000000"/>
                </a:solidFill>
              </a:rPr>
              <a:t>路由器工作在网络层。</a:t>
            </a:r>
            <a:endParaRPr lang="en-US" altLang="zh-CN"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路由器在多个互连设备之间中继包。</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13" name="Picture 4"/>
          <p:cNvPicPr>
            <a:picLocks noChangeAspect="1" noChangeArrowheads="1"/>
          </p:cNvPicPr>
          <p:nvPr/>
        </p:nvPicPr>
        <p:blipFill>
          <a:blip r:embed="rId3" cstate="print"/>
          <a:srcRect/>
          <a:stretch>
            <a:fillRect/>
          </a:stretch>
        </p:blipFill>
        <p:spPr>
          <a:xfrm>
            <a:off x="1835696" y="2636912"/>
            <a:ext cx="5616575" cy="3768725"/>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Grp="1" noChangeAspect="1"/>
          </p:cNvGraphicFramePr>
          <p:nvPr>
            <p:ph idx="1"/>
          </p:nvPr>
        </p:nvGraphicFramePr>
        <p:xfrm>
          <a:off x="1691680" y="2060848"/>
          <a:ext cx="5544616" cy="4319587"/>
        </p:xfrm>
        <a:graphic>
          <a:graphicData uri="http://schemas.openxmlformats.org/presentationml/2006/ole">
            <mc:AlternateContent xmlns:mc="http://schemas.openxmlformats.org/markup-compatibility/2006">
              <mc:Choice xmlns:v="urn:schemas-microsoft-com:vml" Requires="v">
                <p:oleObj spid="_x0000_s2051" name="Visio" r:id="rId3" imgW="3396082" imgH="3414979" progId="">
                  <p:embed/>
                </p:oleObj>
              </mc:Choice>
              <mc:Fallback>
                <p:oleObj name="Visio" r:id="rId3" imgW="3396082" imgH="3414979"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060848"/>
                        <a:ext cx="5544616"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Text Box 7"/>
          <p:cNvSpPr txBox="1">
            <a:spLocks noChangeArrowheads="1"/>
          </p:cNvSpPr>
          <p:nvPr/>
        </p:nvSpPr>
        <p:spPr bwMode="auto">
          <a:xfrm>
            <a:off x="827584" y="1268760"/>
            <a:ext cx="7559675" cy="579438"/>
          </a:xfrm>
          <a:prstGeom prst="rect">
            <a:avLst/>
          </a:prstGeom>
          <a:noFill/>
          <a:ln w="9525">
            <a:noFill/>
            <a:miter lim="800000"/>
            <a:headEnd/>
            <a:tailEnd/>
          </a:ln>
        </p:spPr>
        <p:txBody>
          <a:bodyPr>
            <a:spAutoFit/>
          </a:bodyPr>
          <a:lstStyle/>
          <a:p>
            <a:pPr algn="ctr">
              <a:spcBef>
                <a:spcPct val="50000"/>
              </a:spcBef>
            </a:pPr>
            <a:r>
              <a:rPr kumimoji="1" lang="zh-CN" altLang="en-US" sz="3200" b="1" dirty="0">
                <a:solidFill>
                  <a:srgbClr val="000000"/>
                </a:solidFill>
                <a:latin typeface="Times New Roman" pitchFamily="18" charset="0"/>
              </a:rPr>
              <a:t>路由器和交换机的区别</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5.2.1 </a:t>
            </a:r>
            <a:r>
              <a:rPr lang="zh-CN" altLang="en-US" sz="4000" b="1" dirty="0" smtClean="0">
                <a:solidFill>
                  <a:srgbClr val="C00000"/>
                </a:solidFill>
                <a:latin typeface="隶书" pitchFamily="49" charset="-122"/>
                <a:ea typeface="隶书" pitchFamily="49" charset="-122"/>
              </a:rPr>
              <a:t>路由器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ox(in)">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5.2.2 </a:t>
            </a:r>
            <a:r>
              <a:rPr lang="zh-CN" altLang="en-US" sz="4000" b="1" dirty="0" smtClean="0">
                <a:solidFill>
                  <a:srgbClr val="C00000"/>
                </a:solidFill>
                <a:latin typeface="隶书" pitchFamily="49" charset="-122"/>
                <a:ea typeface="隶书" pitchFamily="49" charset="-122"/>
              </a:rPr>
              <a:t>第三层交换机</a:t>
            </a:r>
          </a:p>
        </p:txBody>
      </p:sp>
      <p:sp>
        <p:nvSpPr>
          <p:cNvPr id="9219" name="Rectangle 3"/>
          <p:cNvSpPr>
            <a:spLocks noGrp="1" noRot="1" noChangeArrowheads="1"/>
          </p:cNvSpPr>
          <p:nvPr>
            <p:ph type="body" idx="1"/>
          </p:nvPr>
        </p:nvSpPr>
        <p:spPr>
          <a:xfrm>
            <a:off x="1403648" y="1772817"/>
            <a:ext cx="6264944" cy="3888432"/>
          </a:xfrm>
        </p:spPr>
        <p:txBody>
          <a:bodyPr/>
          <a:lstStyle/>
          <a:p>
            <a:pPr eaLnBrk="1" hangingPunct="1">
              <a:buNone/>
            </a:pPr>
            <a:r>
              <a:rPr lang="zh-CN" altLang="en-US" b="1" dirty="0" smtClean="0">
                <a:solidFill>
                  <a:srgbClr val="C00000"/>
                </a:solidFill>
              </a:rPr>
              <a:t>三层交换机的特征：</a:t>
            </a: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转发基于第三层地址的业务流</a:t>
            </a:r>
            <a:endParaRPr lang="en-US" altLang="zh-CN" b="1" dirty="0" smtClean="0">
              <a:solidFill>
                <a:srgbClr val="000000"/>
              </a:solidFill>
            </a:endParaRPr>
          </a:p>
          <a:p>
            <a:pPr lvl="1">
              <a:buClr>
                <a:srgbClr val="C00000"/>
              </a:buClr>
              <a:buFont typeface="Wingdings" pitchFamily="2" charset="2"/>
              <a:buChar char="n"/>
            </a:pPr>
            <a:endParaRPr lang="zh-CN" altLang="en-US"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完全交换功能</a:t>
            </a:r>
            <a:endParaRPr lang="en-US" altLang="zh-CN" b="1" dirty="0" smtClean="0">
              <a:solidFill>
                <a:srgbClr val="000000"/>
              </a:solidFill>
            </a:endParaRPr>
          </a:p>
          <a:p>
            <a:pPr lvl="1">
              <a:buClr>
                <a:srgbClr val="C00000"/>
              </a:buClr>
              <a:buFont typeface="Wingdings" pitchFamily="2" charset="2"/>
              <a:buChar char="n"/>
            </a:pPr>
            <a:endParaRPr lang="zh-CN" altLang="en-US"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完成特殊任务，如报文过滤</a:t>
            </a:r>
            <a:endParaRPr lang="en-US" altLang="zh-CN" b="1" dirty="0" smtClean="0">
              <a:solidFill>
                <a:srgbClr val="000000"/>
              </a:solidFill>
            </a:endParaRPr>
          </a:p>
          <a:p>
            <a:pPr lvl="1">
              <a:buClr>
                <a:srgbClr val="C00000"/>
              </a:buClr>
              <a:buFont typeface="Wingdings" pitchFamily="2" charset="2"/>
              <a:buChar char="n"/>
            </a:pPr>
            <a:endParaRPr lang="zh-CN" altLang="en-US"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有路由功能</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checkerboard(across)">
                                      <p:cBhvr>
                                        <p:cTn id="7" dur="500"/>
                                        <p:tgtEl>
                                          <p:spTgt spid="9219">
                                            <p:txEl>
                                              <p:pRg st="2" end="2"/>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animEffect transition="in" filter="checkerboard(across)">
                                      <p:cBhvr>
                                        <p:cTn id="11" dur="500"/>
                                        <p:tgtEl>
                                          <p:spTgt spid="9219">
                                            <p:txEl>
                                              <p:pRg st="4" end="4"/>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9219">
                                            <p:txEl>
                                              <p:pRg st="6" end="6"/>
                                            </p:txEl>
                                          </p:spTgt>
                                        </p:tgtEl>
                                        <p:attrNameLst>
                                          <p:attrName>style.visibility</p:attrName>
                                        </p:attrNameLst>
                                      </p:cBhvr>
                                      <p:to>
                                        <p:strVal val="visible"/>
                                      </p:to>
                                    </p:set>
                                    <p:animEffect transition="in" filter="checkerboard(across)">
                                      <p:cBhvr>
                                        <p:cTn id="15" dur="500"/>
                                        <p:tgtEl>
                                          <p:spTgt spid="9219">
                                            <p:txEl>
                                              <p:pRg st="6" end="6"/>
                                            </p:txEl>
                                          </p:spTgt>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9219">
                                            <p:txEl>
                                              <p:pRg st="8" end="8"/>
                                            </p:txEl>
                                          </p:spTgt>
                                        </p:tgtEl>
                                        <p:attrNameLst>
                                          <p:attrName>style.visibility</p:attrName>
                                        </p:attrNameLst>
                                      </p:cBhvr>
                                      <p:to>
                                        <p:strVal val="visible"/>
                                      </p:to>
                                    </p:set>
                                    <p:animEffect transition="in" filter="checkerboard(across)">
                                      <p:cBhvr>
                                        <p:cTn id="19"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5.2.3 </a:t>
            </a:r>
            <a:r>
              <a:rPr lang="zh-CN" altLang="en-US" sz="4000" b="1" dirty="0" smtClean="0">
                <a:solidFill>
                  <a:srgbClr val="C00000"/>
                </a:solidFill>
                <a:latin typeface="隶书" pitchFamily="49" charset="-122"/>
                <a:ea typeface="隶书" pitchFamily="49" charset="-122"/>
              </a:rPr>
              <a:t>网关</a:t>
            </a:r>
          </a:p>
        </p:txBody>
      </p:sp>
      <p:sp>
        <p:nvSpPr>
          <p:cNvPr id="10243" name="Rectangle 3"/>
          <p:cNvSpPr>
            <a:spLocks noGrp="1" noRot="1" noChangeArrowheads="1"/>
          </p:cNvSpPr>
          <p:nvPr>
            <p:ph type="body" idx="1"/>
          </p:nvPr>
        </p:nvSpPr>
        <p:spPr>
          <a:xfrm>
            <a:off x="1187624" y="1700808"/>
            <a:ext cx="6984454" cy="4629150"/>
          </a:xfrm>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rPr>
              <a:t>网关是一个协议转换器。</a:t>
            </a:r>
            <a:endParaRPr lang="en-US" altLang="zh-CN" sz="2800" b="1" dirty="0" smtClean="0">
              <a:solidFill>
                <a:srgbClr val="000000"/>
              </a:solidFill>
            </a:endParaRPr>
          </a:p>
          <a:p>
            <a:pPr eaLnBrk="1" hangingPunct="1">
              <a:buClr>
                <a:srgbClr val="C00000"/>
              </a:buClr>
              <a:buFont typeface="Wingdings" pitchFamily="2" charset="2"/>
              <a:buChar char="n"/>
            </a:pPr>
            <a:endParaRPr lang="en-US" altLang="zh-CN"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网关通常是安装在路由器内部的软件。</a:t>
            </a:r>
            <a:endParaRPr lang="en-US" altLang="zh-CN" sz="2800" b="1" dirty="0" smtClean="0">
              <a:solidFill>
                <a:srgbClr val="000000"/>
              </a:solidFill>
            </a:endParaRPr>
          </a:p>
          <a:p>
            <a:pPr eaLnBrk="1" hangingPunct="1">
              <a:buClr>
                <a:srgbClr val="C00000"/>
              </a:buClr>
              <a:buFont typeface="Wingdings" pitchFamily="2" charset="2"/>
              <a:buChar char="n"/>
            </a:pPr>
            <a:endParaRPr lang="en-US" altLang="zh-CN" sz="2800" b="1" dirty="0" smtClean="0">
              <a:solidFill>
                <a:srgbClr val="000000"/>
              </a:solidFill>
            </a:endParaRPr>
          </a:p>
          <a:p>
            <a:pPr>
              <a:buClr>
                <a:srgbClr val="C00000"/>
              </a:buClr>
              <a:buFont typeface="Wingdings" pitchFamily="2" charset="2"/>
              <a:buChar char="n"/>
            </a:pPr>
            <a:r>
              <a:rPr lang="zh-CN" altLang="en-US" sz="2800" b="1" dirty="0" smtClean="0">
                <a:solidFill>
                  <a:srgbClr val="000000"/>
                </a:solidFill>
              </a:rPr>
              <a:t>网关可以工作在</a:t>
            </a:r>
            <a:r>
              <a:rPr lang="en-US" altLang="zh-CN" sz="2800" b="1" dirty="0" smtClean="0">
                <a:solidFill>
                  <a:srgbClr val="000000"/>
                </a:solidFill>
              </a:rPr>
              <a:t>OSI</a:t>
            </a:r>
            <a:r>
              <a:rPr lang="zh-CN" altLang="en-US" sz="2800" b="1" dirty="0" smtClean="0">
                <a:solidFill>
                  <a:srgbClr val="000000"/>
                </a:solidFill>
              </a:rPr>
              <a:t>的</a:t>
            </a:r>
            <a:r>
              <a:rPr lang="en-US" altLang="zh-CN" sz="2800" b="1" dirty="0" smtClean="0">
                <a:solidFill>
                  <a:srgbClr val="000000"/>
                </a:solidFill>
              </a:rPr>
              <a:t>7</a:t>
            </a:r>
            <a:r>
              <a:rPr lang="zh-CN" altLang="en-US" sz="2800" b="1" dirty="0" smtClean="0">
                <a:solidFill>
                  <a:srgbClr val="000000"/>
                </a:solidFill>
              </a:rPr>
              <a:t>层。</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anim calcmode="lin" valueType="num">
                                      <p:cBhvr additive="base">
                                        <p:cTn id="11"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anim calcmode="lin" valueType="num">
                                      <p:cBhvr additive="base">
                                        <p:cTn id="1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4392488" cy="4248473"/>
          </a:xfrm>
        </p:spPr>
        <p:txBody>
          <a:bodyPr>
            <a:normAutofit fontScale="55000" lnSpcReduction="20000"/>
          </a:bodyPr>
          <a:lstStyle/>
          <a:p>
            <a:pPr>
              <a:lnSpc>
                <a:spcPct val="160000"/>
              </a:lnSpc>
              <a:buClr>
                <a:srgbClr val="C00000"/>
              </a:buClr>
              <a:buBlip>
                <a:blip r:embed="rId2"/>
              </a:buBlip>
            </a:pPr>
            <a:r>
              <a:rPr lang="en-US" altLang="zh-CN" sz="4400" b="1" dirty="0" smtClean="0">
                <a:latin typeface="宋体" charset="-122"/>
              </a:rPr>
              <a:t>5.1  </a:t>
            </a:r>
            <a:r>
              <a:rPr lang="zh-CN" altLang="en-US" sz="4400" b="1" dirty="0" smtClean="0">
                <a:latin typeface="宋体" charset="-122"/>
              </a:rPr>
              <a:t>网络层功能和服务</a:t>
            </a:r>
            <a:endParaRPr lang="en-US" altLang="zh-CN" sz="4400" b="1" dirty="0" smtClean="0">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5.2  </a:t>
            </a:r>
            <a:r>
              <a:rPr lang="zh-CN" altLang="en-US" sz="4400" b="1" dirty="0" smtClean="0">
                <a:solidFill>
                  <a:srgbClr val="000000"/>
                </a:solidFill>
                <a:latin typeface="宋体" charset="-122"/>
              </a:rPr>
              <a:t>网络层互连设备</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FF0000"/>
                </a:solidFill>
                <a:latin typeface="宋体" charset="-122"/>
              </a:rPr>
              <a:t>5.3  </a:t>
            </a:r>
            <a:r>
              <a:rPr lang="zh-CN" altLang="en-US" sz="4400" b="1" dirty="0" smtClean="0">
                <a:solidFill>
                  <a:srgbClr val="FF0000"/>
                </a:solidFill>
                <a:latin typeface="宋体" charset="-122"/>
              </a:rPr>
              <a:t>路由选择策略 </a:t>
            </a:r>
            <a:endParaRPr lang="en-US" altLang="zh-CN" sz="4400" b="1" dirty="0" smtClean="0">
              <a:solidFill>
                <a:srgbClr val="FF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5.4  </a:t>
            </a:r>
            <a:r>
              <a:rPr lang="zh-CN" altLang="en-US" sz="4400" b="1" dirty="0" smtClean="0">
                <a:solidFill>
                  <a:srgbClr val="000000"/>
                </a:solidFill>
                <a:latin typeface="宋体" charset="-122"/>
              </a:rPr>
              <a:t>基本的路由算法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5.5  </a:t>
            </a:r>
            <a:r>
              <a:rPr lang="zh-CN" altLang="en-US" sz="4400" b="1" dirty="0" smtClean="0">
                <a:solidFill>
                  <a:srgbClr val="000000"/>
                </a:solidFill>
                <a:latin typeface="宋体" charset="-122"/>
              </a:rPr>
              <a:t>基本的网关路由协议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5.6  </a:t>
            </a:r>
            <a:r>
              <a:rPr lang="zh-CN" altLang="en-US" sz="4400" b="1" dirty="0" smtClean="0">
                <a:solidFill>
                  <a:srgbClr val="000000"/>
                </a:solidFill>
                <a:latin typeface="宋体" charset="-122"/>
              </a:rPr>
              <a:t>虚电路中数据包的传输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5.7  </a:t>
            </a:r>
            <a:r>
              <a:rPr lang="zh-CN" altLang="en-US" sz="4400" b="1" dirty="0" smtClean="0">
                <a:solidFill>
                  <a:srgbClr val="000000"/>
                </a:solidFill>
                <a:latin typeface="宋体" charset="-122"/>
              </a:rPr>
              <a:t>拥塞控制和流量控制</a:t>
            </a:r>
            <a:r>
              <a:rPr lang="zh-CN" altLang="en-US" sz="2800" b="1" dirty="0" smtClean="0">
                <a:latin typeface="宋体" charset="-122"/>
              </a:rPr>
              <a:t> </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zh-CN" altLang="en-US" sz="2800" b="1" dirty="0" smtClean="0">
              <a:solidFill>
                <a:srgbClr val="FF0000"/>
              </a:solidFill>
              <a:latin typeface="宋体" charset="-122"/>
            </a:endParaRPr>
          </a:p>
          <a:p>
            <a:pPr>
              <a:buNone/>
            </a:pPr>
            <a:endParaRPr lang="zh-CN" altLang="en-US" sz="2800" b="1" dirty="0" smtClean="0">
              <a:solidFill>
                <a:srgbClr val="000000"/>
              </a:solidFill>
              <a:latin typeface="宋体" charset="-122"/>
            </a:endParaRPr>
          </a:p>
          <a:p>
            <a:pPr>
              <a:buNone/>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第五章  网络层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26</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01625" y="476671"/>
            <a:ext cx="8540750" cy="855241"/>
          </a:xfrm>
        </p:spPr>
        <p:txBody>
          <a:bodyPr>
            <a:normAutofit/>
          </a:bodyPr>
          <a:lstStyle/>
          <a:p>
            <a:r>
              <a:rPr lang="en-US" altLang="zh-CN" sz="4000" b="1" dirty="0" smtClean="0">
                <a:solidFill>
                  <a:srgbClr val="C00000"/>
                </a:solidFill>
                <a:latin typeface="隶书" pitchFamily="49" charset="-122"/>
                <a:ea typeface="隶书" pitchFamily="49" charset="-122"/>
              </a:rPr>
              <a:t>5.3  </a:t>
            </a:r>
            <a:r>
              <a:rPr lang="zh-CN" altLang="en-US" sz="4000" b="1" dirty="0" smtClean="0">
                <a:solidFill>
                  <a:srgbClr val="C00000"/>
                </a:solidFill>
                <a:latin typeface="隶书" pitchFamily="49" charset="-122"/>
                <a:ea typeface="隶书" pitchFamily="49" charset="-122"/>
              </a:rPr>
              <a:t>路由选择策略</a:t>
            </a:r>
          </a:p>
        </p:txBody>
      </p:sp>
      <p:sp>
        <p:nvSpPr>
          <p:cNvPr id="5123" name="Rectangle 3"/>
          <p:cNvSpPr>
            <a:spLocks noGrp="1" noRot="1" noChangeArrowheads="1"/>
          </p:cNvSpPr>
          <p:nvPr>
            <p:ph type="body" idx="1"/>
          </p:nvPr>
        </p:nvSpPr>
        <p:spPr>
          <a:xfrm>
            <a:off x="395536" y="1484784"/>
            <a:ext cx="8362950" cy="4556125"/>
          </a:xfrm>
        </p:spPr>
        <p:txBody>
          <a:bodyPr>
            <a:normAutofit/>
          </a:bodyPr>
          <a:lstStyle/>
          <a:p>
            <a:pPr eaLnBrk="1" hangingPunct="1">
              <a:buClr>
                <a:srgbClr val="C00000"/>
              </a:buClr>
              <a:buFont typeface="Wingdings" pitchFamily="2" charset="2"/>
              <a:buChar char="n"/>
            </a:pPr>
            <a:r>
              <a:rPr lang="zh-CN" altLang="en-US" sz="2800" b="1" dirty="0" smtClean="0">
                <a:solidFill>
                  <a:srgbClr val="C00000"/>
                </a:solidFill>
              </a:rPr>
              <a:t>路由选择</a:t>
            </a:r>
            <a:r>
              <a:rPr lang="zh-CN" altLang="en-US" sz="2800" b="1" dirty="0" smtClean="0">
                <a:solidFill>
                  <a:srgbClr val="000000"/>
                </a:solidFill>
              </a:rPr>
              <a:t>就是网络中各个节点为到来的数据包选择一条输出链路。</a:t>
            </a:r>
            <a:endParaRPr lang="en-US" altLang="zh-CN" sz="2800" b="1" dirty="0" smtClean="0">
              <a:solidFill>
                <a:srgbClr val="000000"/>
              </a:solidFill>
            </a:endParaRPr>
          </a:p>
          <a:p>
            <a:pPr eaLnBrk="1" hangingPunct="1">
              <a:buClr>
                <a:srgbClr val="C00000"/>
              </a:buClr>
              <a:buFont typeface="Wingdings" pitchFamily="2" charset="2"/>
              <a:buChar char="n"/>
            </a:pPr>
            <a:endParaRPr lang="zh-CN" altLang="en-US"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如果网络内部使用</a:t>
            </a:r>
            <a:r>
              <a:rPr lang="zh-CN" altLang="en-US" sz="2800" b="1" dirty="0" smtClean="0">
                <a:solidFill>
                  <a:srgbClr val="C00000"/>
                </a:solidFill>
              </a:rPr>
              <a:t>数据报</a:t>
            </a:r>
            <a:r>
              <a:rPr lang="zh-CN" altLang="en-US" sz="2800" b="1" dirty="0" smtClean="0">
                <a:solidFill>
                  <a:srgbClr val="000000"/>
                </a:solidFill>
              </a:rPr>
              <a:t>，那么就必须为每个到来的包作一次路由选择。</a:t>
            </a:r>
            <a:endParaRPr lang="en-US" altLang="zh-CN" sz="2800" b="1" dirty="0" smtClean="0">
              <a:solidFill>
                <a:srgbClr val="000000"/>
              </a:solidFill>
            </a:endParaRPr>
          </a:p>
          <a:p>
            <a:pPr eaLnBrk="1" hangingPunct="1">
              <a:buClr>
                <a:srgbClr val="C00000"/>
              </a:buClr>
              <a:buFont typeface="Wingdings" pitchFamily="2" charset="2"/>
              <a:buChar char="n"/>
            </a:pPr>
            <a:endParaRPr lang="en-US" altLang="zh-CN" sz="28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如果网络内部使用</a:t>
            </a:r>
            <a:r>
              <a:rPr lang="zh-CN" altLang="en-US" sz="2800" b="1" dirty="0" smtClean="0">
                <a:solidFill>
                  <a:srgbClr val="C00000"/>
                </a:solidFill>
              </a:rPr>
              <a:t>虚电路</a:t>
            </a:r>
            <a:r>
              <a:rPr lang="zh-CN" altLang="en-US" sz="2800" b="1" dirty="0" smtClean="0">
                <a:solidFill>
                  <a:srgbClr val="000000"/>
                </a:solidFill>
              </a:rPr>
              <a:t>，则仅在建立一个虚电路时作一次路由选择，以后各数据包都按建立的路由传送。</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548679"/>
            <a:ext cx="8540750" cy="864195"/>
          </a:xfrm>
        </p:spPr>
        <p:txBody>
          <a:bodyPr>
            <a:normAutofit/>
          </a:bodyPr>
          <a:lstStyle/>
          <a:p>
            <a:r>
              <a:rPr lang="en-US" altLang="zh-CN" sz="4000" b="1" dirty="0" smtClean="0">
                <a:solidFill>
                  <a:srgbClr val="C00000"/>
                </a:solidFill>
                <a:latin typeface="隶书" pitchFamily="49" charset="-122"/>
                <a:ea typeface="隶书" pitchFamily="49" charset="-122"/>
              </a:rPr>
              <a:t>5.3.1  </a:t>
            </a:r>
            <a:r>
              <a:rPr lang="zh-CN" altLang="en-US" sz="4000" b="1" dirty="0" smtClean="0">
                <a:solidFill>
                  <a:srgbClr val="C00000"/>
                </a:solidFill>
                <a:latin typeface="隶书" pitchFamily="49" charset="-122"/>
                <a:ea typeface="隶书" pitchFamily="49" charset="-122"/>
              </a:rPr>
              <a:t>路由选择的基本要求</a:t>
            </a:r>
          </a:p>
        </p:txBody>
      </p:sp>
      <p:sp>
        <p:nvSpPr>
          <p:cNvPr id="6147" name="Rectangle 3"/>
          <p:cNvSpPr>
            <a:spLocks noGrp="1" noRot="1" noChangeArrowheads="1"/>
          </p:cNvSpPr>
          <p:nvPr>
            <p:ph type="body" idx="1"/>
          </p:nvPr>
        </p:nvSpPr>
        <p:spPr>
          <a:xfrm>
            <a:off x="971600" y="1772816"/>
            <a:ext cx="7200800" cy="4338191"/>
          </a:xfrm>
        </p:spPr>
        <p:txBody>
          <a:bodyPr/>
          <a:lstStyle/>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正确性：路由算法必须是正确的</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简单性：算法在计算上应该简单</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坚定性：长时间运行不会出现系统故障</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稳定性：算法是收敛的</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公平性：通信节点利用信道的机会均等</a:t>
            </a: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最佳性：按一定的标准获得最好的效果</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 calcmode="lin" valueType="num">
                                      <p:cBhvr additive="base">
                                        <p:cTn id="11"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 calcmode="lin" valueType="num">
                                      <p:cBhvr additive="base">
                                        <p:cTn id="15"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 calcmode="lin" valueType="num">
                                      <p:cBhvr additive="base">
                                        <p:cTn id="23"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 calcmode="lin" valueType="num">
                                      <p:cBhvr additive="base">
                                        <p:cTn id="27"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sp>
        <p:nvSpPr>
          <p:cNvPr id="7171" name="Rectangle 3"/>
          <p:cNvSpPr>
            <a:spLocks noGrp="1" noRot="1" noChangeArrowheads="1"/>
          </p:cNvSpPr>
          <p:nvPr>
            <p:ph type="body" idx="1"/>
          </p:nvPr>
        </p:nvSpPr>
        <p:spPr>
          <a:xfrm>
            <a:off x="827584" y="1556792"/>
            <a:ext cx="7787208" cy="4525963"/>
          </a:xfrm>
        </p:spPr>
        <p:txBody>
          <a:bodyPr/>
          <a:lstStyle/>
          <a:p>
            <a:pPr eaLnBrk="1" hangingPunct="1">
              <a:buClr>
                <a:srgbClr val="C00000"/>
              </a:buClr>
              <a:buFont typeface="Wingdings" pitchFamily="2" charset="2"/>
              <a:buChar char="n"/>
            </a:pPr>
            <a:r>
              <a:rPr lang="zh-CN" altLang="en-US" sz="2800" b="1" dirty="0" smtClean="0">
                <a:solidFill>
                  <a:srgbClr val="000000"/>
                </a:solidFill>
              </a:rPr>
              <a:t>根据路由算法能否随网络的</a:t>
            </a:r>
            <a:r>
              <a:rPr lang="zh-CN" altLang="en-US" sz="2800" b="1" dirty="0" smtClean="0">
                <a:solidFill>
                  <a:srgbClr val="C00000"/>
                </a:solidFill>
              </a:rPr>
              <a:t>通信量</a:t>
            </a:r>
            <a:r>
              <a:rPr lang="zh-CN" altLang="en-US" sz="2800" b="1" dirty="0" smtClean="0">
                <a:solidFill>
                  <a:srgbClr val="000000"/>
                </a:solidFill>
              </a:rPr>
              <a:t>或</a:t>
            </a:r>
            <a:r>
              <a:rPr lang="zh-CN" altLang="en-US" sz="2800" b="1" dirty="0" smtClean="0">
                <a:solidFill>
                  <a:srgbClr val="C00000"/>
                </a:solidFill>
              </a:rPr>
              <a:t>拓扑结构</a:t>
            </a:r>
            <a:r>
              <a:rPr lang="zh-CN" altLang="en-US" sz="2800" b="1" dirty="0" smtClean="0">
                <a:solidFill>
                  <a:srgbClr val="000000"/>
                </a:solidFill>
              </a:rPr>
              <a:t>变化而进行调整来划分，路由选择算法可分为两大类：</a:t>
            </a:r>
          </a:p>
          <a:p>
            <a:pPr marL="914400" lvl="1" indent="-514350">
              <a:buClr>
                <a:srgbClr val="C00000"/>
              </a:buClr>
              <a:buFont typeface="+mj-ea"/>
              <a:buAutoNum type="circleNumDbPlain"/>
            </a:pPr>
            <a:endParaRPr lang="en-US" altLang="zh-CN" sz="1200" b="1" dirty="0" smtClean="0">
              <a:solidFill>
                <a:srgbClr val="000000"/>
              </a:solidFill>
            </a:endParaRPr>
          </a:p>
          <a:p>
            <a:pPr marL="914400" lvl="1" indent="-514350">
              <a:buClr>
                <a:srgbClr val="C00000"/>
              </a:buClr>
              <a:buFont typeface="+mj-ea"/>
              <a:buAutoNum type="circleNumDbPlain"/>
            </a:pPr>
            <a:r>
              <a:rPr lang="zh-CN" altLang="en-US" b="1" dirty="0" smtClean="0">
                <a:solidFill>
                  <a:srgbClr val="000000"/>
                </a:solidFill>
              </a:rPr>
              <a:t>非适应性路由选择算法</a:t>
            </a:r>
          </a:p>
          <a:p>
            <a:pPr marL="914400" lvl="1" indent="-514350">
              <a:buClr>
                <a:srgbClr val="C00000"/>
              </a:buClr>
              <a:buFont typeface="+mj-ea"/>
              <a:buAutoNum type="circleNumDbPlain"/>
            </a:pPr>
            <a:endParaRPr lang="en-US" altLang="zh-CN" sz="1200" b="1" dirty="0" smtClean="0">
              <a:solidFill>
                <a:srgbClr val="000000"/>
              </a:solidFill>
            </a:endParaRPr>
          </a:p>
          <a:p>
            <a:pPr marL="914400" lvl="1" indent="-514350">
              <a:buClr>
                <a:srgbClr val="C00000"/>
              </a:buClr>
              <a:buFont typeface="+mj-ea"/>
              <a:buAutoNum type="circleNumDbPlain"/>
            </a:pPr>
            <a:r>
              <a:rPr lang="zh-CN" altLang="en-US" b="1" dirty="0" smtClean="0">
                <a:solidFill>
                  <a:srgbClr val="000000"/>
                </a:solidFill>
              </a:rPr>
              <a:t>适应性路由选择算法</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aphicFrame>
        <p:nvGraphicFramePr>
          <p:cNvPr id="1026" name="Object 2"/>
          <p:cNvGraphicFramePr>
            <a:graphicFrameLocks noChangeAspect="1"/>
          </p:cNvGraphicFramePr>
          <p:nvPr/>
        </p:nvGraphicFramePr>
        <p:xfrm>
          <a:off x="1187624" y="764704"/>
          <a:ext cx="7488237" cy="5544616"/>
        </p:xfrm>
        <a:graphic>
          <a:graphicData uri="http://schemas.openxmlformats.org/presentationml/2006/ole">
            <mc:AlternateContent xmlns:mc="http://schemas.openxmlformats.org/markup-compatibility/2006">
              <mc:Choice xmlns:v="urn:schemas-microsoft-com:vml" Requires="v">
                <p:oleObj spid="_x0000_s1027" name="Visio" r:id="rId4" imgW="6331320" imgH="5247720" progId="">
                  <p:embed/>
                </p:oleObj>
              </mc:Choice>
              <mc:Fallback>
                <p:oleObj name="Visio" r:id="rId4" imgW="6331320" imgH="52477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764704"/>
                        <a:ext cx="7488237"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Box 11"/>
          <p:cNvSpPr txBox="1"/>
          <p:nvPr/>
        </p:nvSpPr>
        <p:spPr>
          <a:xfrm>
            <a:off x="1763688" y="548680"/>
            <a:ext cx="6048672" cy="523220"/>
          </a:xfrm>
          <a:prstGeom prst="rect">
            <a:avLst/>
          </a:prstGeom>
          <a:noFill/>
        </p:spPr>
        <p:txBody>
          <a:bodyPr wrap="square" rtlCol="0">
            <a:spAutoFit/>
          </a:bodyPr>
          <a:lstStyle/>
          <a:p>
            <a:pPr algn="ctr"/>
            <a:r>
              <a:rPr lang="zh-CN" altLang="en-US" sz="2800" b="1" dirty="0" smtClean="0">
                <a:solidFill>
                  <a:srgbClr val="C00000"/>
                </a:solidFill>
                <a:latin typeface="隶书" pitchFamily="49" charset="-122"/>
                <a:ea typeface="隶书" pitchFamily="49" charset="-122"/>
              </a:rPr>
              <a:t>第五章  网络层</a:t>
            </a:r>
            <a:endParaRPr lang="zh-CN" altLang="en-US" sz="2800" b="1" dirty="0">
              <a:solidFill>
                <a:srgbClr val="C00000"/>
              </a:solidFill>
              <a:latin typeface="隶书" pitchFamily="49" charset="-122"/>
              <a:ea typeface="隶书" pitchFamily="49" charset="-122"/>
            </a:endParaRPr>
          </a:p>
        </p:txBody>
      </p:sp>
      <p:sp>
        <p:nvSpPr>
          <p:cNvPr id="13" name="Cloud Callout 12"/>
          <p:cNvSpPr/>
          <p:nvPr/>
        </p:nvSpPr>
        <p:spPr>
          <a:xfrm>
            <a:off x="1187624" y="3645024"/>
            <a:ext cx="1872208" cy="720080"/>
          </a:xfrm>
          <a:prstGeom prst="cloud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Cloud Callout 20"/>
          <p:cNvSpPr/>
          <p:nvPr/>
        </p:nvSpPr>
        <p:spPr>
          <a:xfrm>
            <a:off x="4067944" y="3717032"/>
            <a:ext cx="1872208" cy="720080"/>
          </a:xfrm>
          <a:prstGeom prst="cloud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Cloud Callout 23"/>
          <p:cNvSpPr/>
          <p:nvPr/>
        </p:nvSpPr>
        <p:spPr>
          <a:xfrm>
            <a:off x="6948264" y="3717032"/>
            <a:ext cx="1872208" cy="720080"/>
          </a:xfrm>
          <a:prstGeom prst="cloud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0-#ppt_w/2"/>
                                          </p:val>
                                        </p:tav>
                                        <p:tav tm="100000">
                                          <p:val>
                                            <p:strVal val="#ppt_x"/>
                                          </p:val>
                                        </p:tav>
                                      </p:tavLst>
                                    </p:anim>
                                    <p:anim calcmode="lin" valueType="num">
                                      <p:cBhvr additive="base">
                                        <p:cTn id="12" dur="10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1+#ppt_w/2"/>
                                          </p:val>
                                        </p:tav>
                                        <p:tav tm="100000">
                                          <p:val>
                                            <p:strVal val="#ppt_x"/>
                                          </p:val>
                                        </p:tav>
                                      </p:tavLst>
                                    </p:anim>
                                    <p:anim calcmode="lin" valueType="num">
                                      <p:cBhvr additive="base">
                                        <p:cTn id="16" dur="1000" fill="hold"/>
                                        <p:tgtEl>
                                          <p:spTgt spid="24"/>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ppt_x"/>
                                          </p:val>
                                        </p:tav>
                                        <p:tav tm="100000">
                                          <p:val>
                                            <p:strVal val="#ppt_x"/>
                                          </p:val>
                                        </p:tav>
                                      </p:tavLst>
                                    </p:anim>
                                    <p:anim calcmode="lin" valueType="num">
                                      <p:cBhvr additive="base">
                                        <p:cTn id="20"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p:txBody>
          <a:bodyPr>
            <a:normAutofit lnSpcReduction="10000"/>
          </a:bodyPr>
          <a:lstStyle/>
          <a:p>
            <a:pPr eaLnBrk="1" hangingPunct="1">
              <a:buNone/>
            </a:pPr>
            <a:r>
              <a:rPr lang="en-US" altLang="zh-CN" b="1" dirty="0" smtClean="0">
                <a:solidFill>
                  <a:srgbClr val="C00000"/>
                </a:solidFill>
              </a:rPr>
              <a:t>①</a:t>
            </a:r>
            <a:r>
              <a:rPr lang="zh-CN" altLang="en-US" b="1" dirty="0" smtClean="0">
                <a:solidFill>
                  <a:srgbClr val="C00000"/>
                </a:solidFill>
              </a:rPr>
              <a:t>非适应性路由选择</a:t>
            </a:r>
          </a:p>
          <a:p>
            <a:pPr eaLnBrk="1" hangingPunct="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非适应性路由算法不能随网络的通信量变化而变化，但实现起来容易。</a:t>
            </a:r>
            <a:endParaRPr lang="en-US" altLang="zh-CN" sz="2400" b="1" dirty="0" smtClean="0">
              <a:solidFill>
                <a:srgbClr val="000000"/>
              </a:solidFill>
            </a:endParaRPr>
          </a:p>
          <a:p>
            <a:pPr lvl="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sz="2400" b="1" dirty="0" smtClean="0">
                <a:solidFill>
                  <a:srgbClr val="000000"/>
                </a:solidFill>
              </a:rPr>
              <a:t>非适应性路由算法有以下几种方法：</a:t>
            </a:r>
            <a:endParaRPr lang="en-US" altLang="zh-CN" sz="2400" b="1" dirty="0" smtClean="0">
              <a:solidFill>
                <a:srgbClr val="000000"/>
              </a:solidFill>
            </a:endParaRPr>
          </a:p>
          <a:p>
            <a:pPr lvl="2">
              <a:buNone/>
            </a:pPr>
            <a:r>
              <a:rPr lang="en-US" altLang="zh-CN" b="1" dirty="0" smtClean="0">
                <a:solidFill>
                  <a:srgbClr val="C00000"/>
                </a:solidFill>
              </a:rPr>
              <a:t>⑴</a:t>
            </a:r>
            <a:r>
              <a:rPr lang="zh-CN" altLang="en-US" b="1" dirty="0" smtClean="0">
                <a:solidFill>
                  <a:srgbClr val="C00000"/>
                </a:solidFill>
              </a:rPr>
              <a:t>洪泛</a:t>
            </a:r>
            <a:r>
              <a:rPr lang="en-US" altLang="zh-CN" b="1" dirty="0" smtClean="0">
                <a:solidFill>
                  <a:srgbClr val="C00000"/>
                </a:solidFill>
              </a:rPr>
              <a:t>(flooding)</a:t>
            </a:r>
            <a:r>
              <a:rPr lang="zh-CN" altLang="en-US" b="1" dirty="0" smtClean="0">
                <a:solidFill>
                  <a:srgbClr val="C00000"/>
                </a:solidFill>
              </a:rPr>
              <a:t>法</a:t>
            </a:r>
            <a:endParaRPr lang="en-US" altLang="zh-CN" b="1" dirty="0" smtClean="0">
              <a:solidFill>
                <a:srgbClr val="C00000"/>
              </a:solidFill>
            </a:endParaRPr>
          </a:p>
          <a:p>
            <a:pPr lvl="2">
              <a:buNone/>
            </a:pPr>
            <a:r>
              <a:rPr lang="zh-CN" altLang="en-US" b="1" dirty="0" smtClean="0">
                <a:solidFill>
                  <a:srgbClr val="C00000"/>
                </a:solidFill>
              </a:rPr>
              <a:t>⑵有选择的洪泛法</a:t>
            </a:r>
            <a:endParaRPr lang="en-US" altLang="zh-CN" b="1" dirty="0" smtClean="0">
              <a:solidFill>
                <a:srgbClr val="C00000"/>
              </a:solidFill>
            </a:endParaRPr>
          </a:p>
          <a:p>
            <a:pPr lvl="2">
              <a:buNone/>
            </a:pPr>
            <a:r>
              <a:rPr lang="en-US" altLang="zh-CN" b="1" dirty="0" smtClean="0">
                <a:solidFill>
                  <a:srgbClr val="C00000"/>
                </a:solidFill>
                <a:latin typeface="宋体" charset="-122"/>
              </a:rPr>
              <a:t>⑶</a:t>
            </a:r>
            <a:r>
              <a:rPr lang="zh-CN" altLang="en-US" b="1" dirty="0" smtClean="0">
                <a:solidFill>
                  <a:srgbClr val="C00000"/>
                </a:solidFill>
                <a:latin typeface="宋体" charset="-122"/>
              </a:rPr>
              <a:t>固定路由法</a:t>
            </a:r>
            <a:endParaRPr lang="en-US" altLang="zh-CN" b="1" dirty="0" smtClean="0">
              <a:solidFill>
                <a:srgbClr val="C00000"/>
              </a:solidFill>
              <a:latin typeface="宋体" charset="-122"/>
            </a:endParaRPr>
          </a:p>
          <a:p>
            <a:pPr lvl="2">
              <a:buNone/>
            </a:pPr>
            <a:r>
              <a:rPr lang="zh-CN" altLang="en-US" b="1" dirty="0" smtClean="0">
                <a:solidFill>
                  <a:srgbClr val="C00000"/>
                </a:solidFill>
                <a:latin typeface="宋体" charset="-122"/>
              </a:rPr>
              <a:t>⑷随机走动</a:t>
            </a:r>
            <a:r>
              <a:rPr lang="en-US" altLang="zh-CN" b="1" dirty="0" smtClean="0">
                <a:solidFill>
                  <a:srgbClr val="C00000"/>
                </a:solidFill>
                <a:latin typeface="宋体" charset="-122"/>
              </a:rPr>
              <a:t>(random walk)</a:t>
            </a:r>
            <a:r>
              <a:rPr lang="zh-CN" altLang="en-US" b="1" dirty="0" smtClean="0">
                <a:solidFill>
                  <a:srgbClr val="C00000"/>
                </a:solidFill>
                <a:latin typeface="宋体" charset="-122"/>
              </a:rPr>
              <a:t>法</a:t>
            </a:r>
            <a:endParaRPr lang="en-US" altLang="zh-CN" b="1" dirty="0" smtClean="0">
              <a:solidFill>
                <a:srgbClr val="C00000"/>
              </a:solidFill>
            </a:endParaRPr>
          </a:p>
          <a:p>
            <a:pPr lvl="2">
              <a:buNone/>
            </a:pPr>
            <a:r>
              <a:rPr lang="en-US" altLang="zh-CN" b="1" dirty="0" smtClean="0">
                <a:solidFill>
                  <a:srgbClr val="C00000"/>
                </a:solidFill>
              </a:rPr>
              <a:t>⑸</a:t>
            </a:r>
            <a:r>
              <a:rPr lang="zh-CN" altLang="en-US" b="1" dirty="0" smtClean="0">
                <a:solidFill>
                  <a:srgbClr val="C00000"/>
                </a:solidFill>
                <a:latin typeface="楷体_GB2312" pitchFamily="49" charset="-122"/>
              </a:rPr>
              <a:t>分散通信量法</a:t>
            </a:r>
            <a:endParaRPr lang="zh-CN" altLang="en-US" b="1" dirty="0" smtClean="0">
              <a:solidFill>
                <a:srgbClr val="C00000"/>
              </a:solidFill>
            </a:endParaRPr>
          </a:p>
          <a:p>
            <a:pPr eaLnBrk="1" hangingPunct="1"/>
            <a:endParaRPr lang="en-US" altLang="zh-CN" b="1" dirty="0" smtClean="0">
              <a:solidFill>
                <a:srgbClr val="000000"/>
              </a:solidFill>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323528" y="1628800"/>
            <a:ext cx="8496300" cy="4681537"/>
          </a:xfrm>
        </p:spPr>
        <p:txBody>
          <a:bodyPr>
            <a:normAutofit fontScale="92500" lnSpcReduction="10000"/>
          </a:bodyPr>
          <a:lstStyle/>
          <a:p>
            <a:pPr eaLnBrk="1" hangingPunct="1">
              <a:buNone/>
            </a:pPr>
            <a:r>
              <a:rPr lang="en-US" altLang="zh-CN" sz="2800" b="1" dirty="0" smtClean="0">
                <a:solidFill>
                  <a:srgbClr val="C00000"/>
                </a:solidFill>
                <a:latin typeface="+mn-ea"/>
              </a:rPr>
              <a:t>⑴</a:t>
            </a:r>
            <a:r>
              <a:rPr lang="zh-CN" altLang="en-US" sz="2800" b="1" dirty="0" smtClean="0">
                <a:solidFill>
                  <a:srgbClr val="C00000"/>
                </a:solidFill>
                <a:latin typeface="+mn-ea"/>
              </a:rPr>
              <a:t>洪泛</a:t>
            </a:r>
            <a:r>
              <a:rPr lang="en-US" altLang="zh-CN" sz="2800" b="1" dirty="0" smtClean="0">
                <a:solidFill>
                  <a:srgbClr val="C00000"/>
                </a:solidFill>
                <a:latin typeface="+mn-ea"/>
              </a:rPr>
              <a:t>(flooding)</a:t>
            </a:r>
            <a:r>
              <a:rPr lang="zh-CN" altLang="en-US" sz="2800" b="1" dirty="0" smtClean="0">
                <a:solidFill>
                  <a:srgbClr val="C00000"/>
                </a:solidFill>
                <a:latin typeface="+mn-ea"/>
              </a:rPr>
              <a:t>法</a:t>
            </a:r>
            <a:r>
              <a:rPr lang="zh-CN" altLang="en-US" sz="2800" b="1" dirty="0" smtClean="0">
                <a:solidFill>
                  <a:srgbClr val="000000"/>
                </a:solidFill>
                <a:latin typeface="+mn-ea"/>
              </a:rPr>
              <a:t>：某个节点收到一个包时，向所有与此节点相连的链路发送这个包。</a:t>
            </a:r>
            <a:endParaRPr lang="en-US" altLang="zh-CN" sz="2800" b="1" dirty="0" smtClean="0">
              <a:solidFill>
                <a:srgbClr val="000000"/>
              </a:solidFill>
              <a:latin typeface="+mn-ea"/>
            </a:endParaRPr>
          </a:p>
          <a:p>
            <a:pPr eaLnBrk="1" hangingPunct="1">
              <a:buNone/>
            </a:pPr>
            <a:endParaRPr lang="zh-CN" altLang="en-US" sz="2800" b="1" dirty="0" smtClean="0">
              <a:solidFill>
                <a:srgbClr val="000000"/>
              </a:solidFill>
              <a:latin typeface="+mn-ea"/>
            </a:endParaRPr>
          </a:p>
          <a:p>
            <a:pPr eaLnBrk="1" hangingPunct="1">
              <a:buNone/>
            </a:pPr>
            <a:r>
              <a:rPr lang="zh-CN" altLang="en-US" sz="2800" b="1" dirty="0" smtClean="0">
                <a:solidFill>
                  <a:srgbClr val="C00000"/>
                </a:solidFill>
                <a:latin typeface="+mn-ea"/>
              </a:rPr>
              <a:t>⑵有选择的洪泛法</a:t>
            </a:r>
            <a:r>
              <a:rPr lang="zh-CN" altLang="en-US" sz="2800" b="1" dirty="0" smtClean="0">
                <a:solidFill>
                  <a:srgbClr val="000000"/>
                </a:solidFill>
                <a:latin typeface="+mn-ea"/>
              </a:rPr>
              <a:t>：满足事先确定的条件的链路上转发包。</a:t>
            </a:r>
            <a:endParaRPr lang="en-US" altLang="zh-CN" sz="2800" b="1" dirty="0" smtClean="0">
              <a:solidFill>
                <a:srgbClr val="000000"/>
              </a:solidFill>
              <a:latin typeface="+mn-ea"/>
            </a:endParaRPr>
          </a:p>
          <a:p>
            <a:pPr eaLnBrk="1" hangingPunct="1">
              <a:buNone/>
            </a:pPr>
            <a:endParaRPr lang="en-US" altLang="zh-CN" sz="2800" b="1" dirty="0" smtClean="0">
              <a:solidFill>
                <a:srgbClr val="000000"/>
              </a:solidFill>
              <a:latin typeface="+mn-ea"/>
            </a:endParaRPr>
          </a:p>
          <a:p>
            <a:pPr>
              <a:buNone/>
            </a:pPr>
            <a:r>
              <a:rPr lang="en-US" altLang="zh-CN" sz="2800" b="1" dirty="0" smtClean="0">
                <a:solidFill>
                  <a:srgbClr val="C00000"/>
                </a:solidFill>
                <a:latin typeface="+mn-ea"/>
              </a:rPr>
              <a:t>⑶</a:t>
            </a:r>
            <a:r>
              <a:rPr lang="zh-CN" altLang="en-US" sz="2800" b="1" dirty="0" smtClean="0">
                <a:solidFill>
                  <a:srgbClr val="C00000"/>
                </a:solidFill>
                <a:latin typeface="+mn-ea"/>
              </a:rPr>
              <a:t>固定路由法</a:t>
            </a:r>
            <a:r>
              <a:rPr lang="zh-CN" altLang="en-US" sz="2800" b="1" dirty="0" smtClean="0">
                <a:solidFill>
                  <a:srgbClr val="000000"/>
                </a:solidFill>
                <a:latin typeface="+mn-ea"/>
              </a:rPr>
              <a:t>：按最短路径建立一个表，表上标明每个目的地址的包应当从哪条链路上转发。</a:t>
            </a:r>
            <a:endParaRPr lang="en-US" altLang="zh-CN" sz="2800" b="1" dirty="0" smtClean="0">
              <a:solidFill>
                <a:srgbClr val="000000"/>
              </a:solidFill>
              <a:latin typeface="+mn-ea"/>
            </a:endParaRPr>
          </a:p>
          <a:p>
            <a:pPr>
              <a:buNone/>
            </a:pPr>
            <a:endParaRPr lang="zh-CN" altLang="en-US" sz="2800" b="1" dirty="0" smtClean="0">
              <a:solidFill>
                <a:srgbClr val="000000"/>
              </a:solidFill>
              <a:latin typeface="+mn-ea"/>
            </a:endParaRPr>
          </a:p>
          <a:p>
            <a:pPr>
              <a:buNone/>
            </a:pPr>
            <a:r>
              <a:rPr lang="zh-CN" altLang="en-US" sz="2800" b="1" dirty="0" smtClean="0">
                <a:solidFill>
                  <a:srgbClr val="C00000"/>
                </a:solidFill>
                <a:latin typeface="+mn-ea"/>
              </a:rPr>
              <a:t>⑷随机走动</a:t>
            </a:r>
            <a:r>
              <a:rPr lang="en-US" altLang="zh-CN" sz="2800" b="1" dirty="0" smtClean="0">
                <a:solidFill>
                  <a:srgbClr val="C00000"/>
                </a:solidFill>
                <a:latin typeface="+mn-ea"/>
              </a:rPr>
              <a:t>(random walk)</a:t>
            </a:r>
            <a:r>
              <a:rPr lang="zh-CN" altLang="en-US" sz="2800" b="1" dirty="0" smtClean="0">
                <a:solidFill>
                  <a:srgbClr val="C00000"/>
                </a:solidFill>
                <a:latin typeface="+mn-ea"/>
              </a:rPr>
              <a:t>法</a:t>
            </a:r>
            <a:r>
              <a:rPr lang="zh-CN" altLang="en-US" sz="2800" b="1" dirty="0" smtClean="0">
                <a:solidFill>
                  <a:srgbClr val="000000"/>
                </a:solidFill>
                <a:latin typeface="+mn-ea"/>
              </a:rPr>
              <a:t>：随机选择一条链路进行转发。 </a:t>
            </a:r>
          </a:p>
          <a:p>
            <a:pPr eaLnBrk="1" hangingPunct="1">
              <a:buNone/>
            </a:pPr>
            <a:r>
              <a:rPr lang="zh-CN" altLang="en-US" sz="2800" b="1" dirty="0" smtClean="0">
                <a:latin typeface="+mn-ea"/>
              </a:rPr>
              <a:t> </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395536" y="1412777"/>
            <a:ext cx="8229600" cy="1728192"/>
          </a:xfrm>
        </p:spPr>
        <p:txBody>
          <a:bodyPr/>
          <a:lstStyle/>
          <a:p>
            <a:pPr eaLnBrk="1" hangingPunct="1">
              <a:buNone/>
            </a:pPr>
            <a:r>
              <a:rPr lang="en-US" altLang="zh-CN" sz="2800" b="1" dirty="0" smtClean="0">
                <a:solidFill>
                  <a:srgbClr val="C00000"/>
                </a:solidFill>
              </a:rPr>
              <a:t>⑸</a:t>
            </a:r>
            <a:r>
              <a:rPr lang="zh-CN" altLang="en-US" sz="2800" b="1" dirty="0" smtClean="0">
                <a:solidFill>
                  <a:srgbClr val="C00000"/>
                </a:solidFill>
                <a:latin typeface="楷体_GB2312" pitchFamily="49" charset="-122"/>
              </a:rPr>
              <a:t>分散通信量法</a:t>
            </a:r>
            <a:r>
              <a:rPr lang="zh-CN" altLang="en-US" sz="2800" b="1" dirty="0" smtClean="0">
                <a:solidFill>
                  <a:srgbClr val="000000"/>
                </a:solidFill>
                <a:latin typeface="楷体_GB2312" pitchFamily="49" charset="-122"/>
              </a:rPr>
              <a:t>：</a:t>
            </a:r>
            <a:endParaRPr lang="en-US" altLang="zh-CN" sz="2800" b="1" dirty="0" smtClean="0">
              <a:solidFill>
                <a:srgbClr val="000000"/>
              </a:solidFill>
              <a:latin typeface="楷体_GB2312" pitchFamily="49" charset="-122"/>
            </a:endParaRPr>
          </a:p>
          <a:p>
            <a:pPr eaLnBrk="1" hangingPunct="1">
              <a:buClr>
                <a:srgbClr val="C00000"/>
              </a:buClr>
              <a:buFont typeface="Wingdings" pitchFamily="2" charset="2"/>
              <a:buChar char="n"/>
            </a:pPr>
            <a:r>
              <a:rPr lang="zh-CN" altLang="en-US" sz="2400" b="1" dirty="0" smtClean="0">
                <a:solidFill>
                  <a:srgbClr val="000000"/>
                </a:solidFill>
                <a:latin typeface="楷体_GB2312" pitchFamily="49" charset="-122"/>
              </a:rPr>
              <a:t>每个节点上设置一个表，给出几个可采用的输出链路，并且对每条链路赋予一定的概率，此概率就是利用此链路进行转发的概率。</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pic>
        <p:nvPicPr>
          <p:cNvPr id="13" name="Picture 4"/>
          <p:cNvPicPr>
            <a:picLocks noChangeAspect="1" noChangeArrowheads="1"/>
          </p:cNvPicPr>
          <p:nvPr/>
        </p:nvPicPr>
        <p:blipFill>
          <a:blip r:embed="rId3" cstate="print"/>
          <a:srcRect/>
          <a:stretch>
            <a:fillRect/>
          </a:stretch>
        </p:blipFill>
        <p:spPr bwMode="auto">
          <a:xfrm>
            <a:off x="683568" y="3140968"/>
            <a:ext cx="7680325" cy="33845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611560" y="1484313"/>
            <a:ext cx="8137153" cy="4897437"/>
          </a:xfrm>
        </p:spPr>
        <p:txBody>
          <a:bodyPr/>
          <a:lstStyle/>
          <a:p>
            <a:pPr eaLnBrk="1" hangingPunct="1">
              <a:buNone/>
            </a:pPr>
            <a:r>
              <a:rPr lang="en-US" altLang="zh-CN" sz="2800" b="1" dirty="0" smtClean="0">
                <a:solidFill>
                  <a:srgbClr val="C00000"/>
                </a:solidFill>
              </a:rPr>
              <a:t>②</a:t>
            </a:r>
            <a:r>
              <a:rPr lang="zh-CN" altLang="en-US" sz="2800" b="1" dirty="0" smtClean="0">
                <a:solidFill>
                  <a:srgbClr val="C00000"/>
                </a:solidFill>
              </a:rPr>
              <a:t>适应性路由选择</a:t>
            </a:r>
          </a:p>
          <a:p>
            <a:pPr eaLnBrk="1" hangingPunct="1">
              <a:buClr>
                <a:srgbClr val="C00000"/>
              </a:buClr>
              <a:buFont typeface="Wingdings" pitchFamily="2" charset="2"/>
              <a:buChar char="n"/>
            </a:pPr>
            <a:endParaRPr lang="en-US" altLang="zh-CN" sz="24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非适应性路由选择算法不适合网络中通信量变化很大的情况</a:t>
            </a:r>
            <a:r>
              <a:rPr lang="en-US" altLang="zh-CN" b="1" dirty="0" smtClean="0">
                <a:solidFill>
                  <a:srgbClr val="000000"/>
                </a:solidFill>
              </a:rPr>
              <a:t>,</a:t>
            </a:r>
            <a:r>
              <a:rPr lang="zh-CN" altLang="en-US" b="1" dirty="0" smtClean="0">
                <a:solidFill>
                  <a:srgbClr val="000000"/>
                </a:solidFill>
              </a:rPr>
              <a:t>这时需要适应性路由选择算法</a:t>
            </a:r>
            <a:r>
              <a:rPr lang="en-US" altLang="zh-CN" b="1" dirty="0" smtClean="0">
                <a:solidFill>
                  <a:srgbClr val="000000"/>
                </a:solidFill>
              </a:rPr>
              <a:t>.</a:t>
            </a: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应性路由选择算法主要由以下</a:t>
            </a:r>
            <a:r>
              <a:rPr lang="en-US" altLang="zh-CN" b="1" dirty="0" smtClean="0">
                <a:solidFill>
                  <a:srgbClr val="000000"/>
                </a:solidFill>
              </a:rPr>
              <a:t>3</a:t>
            </a:r>
            <a:r>
              <a:rPr lang="zh-CN" altLang="en-US" b="1" dirty="0" smtClean="0">
                <a:solidFill>
                  <a:srgbClr val="000000"/>
                </a:solidFill>
              </a:rPr>
              <a:t>种：</a:t>
            </a:r>
            <a:endParaRPr lang="en-US" altLang="zh-CN" b="1" dirty="0" smtClean="0">
              <a:solidFill>
                <a:srgbClr val="000000"/>
              </a:solidFill>
            </a:endParaRPr>
          </a:p>
          <a:p>
            <a:pPr lvl="2">
              <a:buNone/>
            </a:pPr>
            <a:r>
              <a:rPr lang="en-US" altLang="zh-CN" b="1" dirty="0" smtClean="0">
                <a:solidFill>
                  <a:srgbClr val="C00000"/>
                </a:solidFill>
              </a:rPr>
              <a:t>⑴</a:t>
            </a:r>
            <a:r>
              <a:rPr lang="zh-CN" altLang="en-US" b="1" dirty="0" smtClean="0">
                <a:solidFill>
                  <a:srgbClr val="C00000"/>
                </a:solidFill>
                <a:latin typeface="黑体" pitchFamily="2" charset="-122"/>
              </a:rPr>
              <a:t>孤立的路由选择策略</a:t>
            </a:r>
            <a:endParaRPr lang="en-US" altLang="zh-CN" b="1" dirty="0" smtClean="0">
              <a:solidFill>
                <a:srgbClr val="C00000"/>
              </a:solidFill>
              <a:latin typeface="黑体" pitchFamily="2" charset="-122"/>
            </a:endParaRPr>
          </a:p>
          <a:p>
            <a:pPr lvl="2">
              <a:buNone/>
            </a:pPr>
            <a:r>
              <a:rPr lang="en-US" altLang="zh-CN" b="1" dirty="0" smtClean="0">
                <a:solidFill>
                  <a:srgbClr val="C00000"/>
                </a:solidFill>
                <a:latin typeface="宋体" charset="-122"/>
              </a:rPr>
              <a:t>⑵</a:t>
            </a:r>
            <a:r>
              <a:rPr lang="zh-CN" altLang="en-US" b="1" dirty="0" smtClean="0">
                <a:solidFill>
                  <a:srgbClr val="C00000"/>
                </a:solidFill>
                <a:latin typeface="宋体" charset="-122"/>
              </a:rPr>
              <a:t>分布式路由选择策略</a:t>
            </a:r>
            <a:endParaRPr lang="en-US" altLang="zh-CN" b="1" dirty="0" smtClean="0">
              <a:solidFill>
                <a:srgbClr val="C00000"/>
              </a:solidFill>
              <a:latin typeface="宋体" charset="-122"/>
            </a:endParaRPr>
          </a:p>
          <a:p>
            <a:pPr lvl="2">
              <a:buNone/>
            </a:pPr>
            <a:r>
              <a:rPr lang="en-US" altLang="zh-CN" b="1" dirty="0" smtClean="0">
                <a:solidFill>
                  <a:srgbClr val="C00000"/>
                </a:solidFill>
                <a:latin typeface="宋体" charset="-122"/>
              </a:rPr>
              <a:t>⑶</a:t>
            </a:r>
            <a:r>
              <a:rPr lang="zh-CN" altLang="en-US" b="1" dirty="0" smtClean="0">
                <a:solidFill>
                  <a:srgbClr val="C00000"/>
                </a:solidFill>
                <a:latin typeface="宋体" charset="-122"/>
              </a:rPr>
              <a:t>集中式路由选择策略</a:t>
            </a:r>
            <a:endParaRPr lang="zh-CN" altLang="en-US" b="1" dirty="0" smtClean="0">
              <a:solidFill>
                <a:srgbClr val="C00000"/>
              </a:solidFill>
              <a:latin typeface="黑体" pitchFamily="2" charset="-122"/>
            </a:endParaRPr>
          </a:p>
          <a:p>
            <a:pPr eaLnBrk="1" hangingPunct="1"/>
            <a:endParaRPr lang="zh-CN" altLang="en-US" b="1" dirty="0" smtClean="0">
              <a:solidFill>
                <a:srgbClr val="000000"/>
              </a:solidFill>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p:txBody>
          <a:bodyPr/>
          <a:lstStyle/>
          <a:p>
            <a:pPr eaLnBrk="1" hangingPunct="1">
              <a:buNone/>
            </a:pPr>
            <a:r>
              <a:rPr lang="en-US" altLang="zh-CN" sz="2800" b="1" dirty="0" smtClean="0">
                <a:solidFill>
                  <a:srgbClr val="C00000"/>
                </a:solidFill>
              </a:rPr>
              <a:t>⑴</a:t>
            </a:r>
            <a:r>
              <a:rPr lang="zh-CN" altLang="en-US" sz="2800" b="1" dirty="0" smtClean="0">
                <a:solidFill>
                  <a:srgbClr val="C00000"/>
                </a:solidFill>
                <a:latin typeface="黑体" pitchFamily="2" charset="-122"/>
              </a:rPr>
              <a:t>孤立的路由选择策略</a:t>
            </a:r>
          </a:p>
          <a:p>
            <a:pPr lvl="1">
              <a:buClr>
                <a:srgbClr val="C00000"/>
              </a:buClr>
              <a:buFont typeface="Wingdings" pitchFamily="2" charset="2"/>
              <a:buChar char="n"/>
            </a:pPr>
            <a:endParaRPr lang="en-US" altLang="zh-CN" sz="24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各节点只根据自己的状态决定路由选择，而不与其它节点交换信息。</a:t>
            </a:r>
            <a:endParaRPr lang="en-US" altLang="zh-CN" b="1" dirty="0" smtClean="0">
              <a:solidFill>
                <a:srgbClr val="000000"/>
              </a:solidFill>
              <a:latin typeface="宋体" charset="-122"/>
            </a:endParaRP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算法非常简单，但并不准确，使用此方法有时效率不高。</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a:xfrm>
            <a:off x="395536" y="1556792"/>
            <a:ext cx="8424863" cy="4629150"/>
          </a:xfrm>
        </p:spPr>
        <p:txBody>
          <a:bodyPr/>
          <a:lstStyle/>
          <a:p>
            <a:pPr eaLnBrk="1" hangingPunct="1">
              <a:buNone/>
            </a:pPr>
            <a:r>
              <a:rPr lang="en-US" altLang="zh-CN" sz="2800" b="1" dirty="0" smtClean="0">
                <a:solidFill>
                  <a:srgbClr val="C00000"/>
                </a:solidFill>
                <a:latin typeface="宋体" charset="-122"/>
              </a:rPr>
              <a:t>⑵</a:t>
            </a:r>
            <a:r>
              <a:rPr lang="zh-CN" altLang="en-US" sz="2800" b="1" dirty="0" smtClean="0">
                <a:solidFill>
                  <a:srgbClr val="C00000"/>
                </a:solidFill>
                <a:latin typeface="宋体" charset="-122"/>
              </a:rPr>
              <a:t>分布式路由选择策略</a:t>
            </a: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每个节点有一个路由表，并周期性地从周围相邻的节点获得网络状态信息，同时，也将本节点做出的路由周期性地通知相邻的各节点。</a:t>
            </a:r>
            <a:endParaRPr lang="en-US" altLang="zh-CN" b="1" dirty="0" smtClean="0">
              <a:solidFill>
                <a:srgbClr val="000000"/>
              </a:solidFill>
              <a:latin typeface="宋体" charset="-122"/>
            </a:endParaRP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整个网络的路由选择经常处于动态变化之中。</a:t>
            </a:r>
            <a:endParaRPr lang="en-US" altLang="zh-CN" b="1" dirty="0" smtClean="0">
              <a:solidFill>
                <a:srgbClr val="000000"/>
              </a:solidFill>
              <a:latin typeface="宋体" charset="-122"/>
            </a:endParaRPr>
          </a:p>
          <a:p>
            <a:pPr lvl="1">
              <a:buClr>
                <a:srgbClr val="C00000"/>
              </a:buClr>
              <a:buFont typeface="Wingdings" pitchFamily="2" charset="2"/>
              <a:buChar char="n"/>
            </a:pPr>
            <a:endParaRPr lang="zh-CN" altLang="en-US" sz="12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典型的算法有</a:t>
            </a:r>
            <a:r>
              <a:rPr lang="en-US" altLang="zh-CN" b="1" dirty="0" smtClean="0">
                <a:solidFill>
                  <a:srgbClr val="000000"/>
                </a:solidFill>
                <a:latin typeface="宋体" charset="-122"/>
              </a:rPr>
              <a:t>:RIP</a:t>
            </a:r>
            <a:r>
              <a:rPr lang="zh-CN" altLang="en-US" b="1" dirty="0" smtClean="0">
                <a:solidFill>
                  <a:srgbClr val="000000"/>
                </a:solidFill>
                <a:latin typeface="宋体" charset="-122"/>
              </a:rPr>
              <a:t>协议和</a:t>
            </a:r>
            <a:r>
              <a:rPr lang="en-US" altLang="zh-CN" b="1" dirty="0" smtClean="0">
                <a:solidFill>
                  <a:srgbClr val="000000"/>
                </a:solidFill>
                <a:latin typeface="宋体" charset="-122"/>
              </a:rPr>
              <a:t>OSPF</a:t>
            </a:r>
            <a:r>
              <a:rPr lang="zh-CN" altLang="en-US" b="1" dirty="0" smtClean="0">
                <a:solidFill>
                  <a:srgbClr val="000000"/>
                </a:solidFill>
                <a:latin typeface="宋体" charset="-122"/>
              </a:rPr>
              <a:t>协议。</a:t>
            </a:r>
          </a:p>
          <a:p>
            <a:pPr eaLnBrk="1" hangingPunct="1"/>
            <a:endParaRPr lang="en-US" altLang="zh-CN" b="1" dirty="0" smtClean="0">
              <a:solidFill>
                <a:srgbClr val="000000"/>
              </a:solidFill>
              <a:ea typeface="楷体_GB2312" pitchFamily="49" charset="-122"/>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323528" y="1628800"/>
            <a:ext cx="8424863" cy="4629150"/>
          </a:xfrm>
        </p:spPr>
        <p:txBody>
          <a:bodyPr/>
          <a:lstStyle/>
          <a:p>
            <a:pPr eaLnBrk="1" hangingPunct="1">
              <a:buNone/>
            </a:pPr>
            <a:r>
              <a:rPr lang="en-US" altLang="zh-CN" sz="2800" b="1" dirty="0" smtClean="0">
                <a:solidFill>
                  <a:srgbClr val="C00000"/>
                </a:solidFill>
                <a:latin typeface="宋体" charset="-122"/>
              </a:rPr>
              <a:t>⑶</a:t>
            </a:r>
            <a:r>
              <a:rPr lang="zh-CN" altLang="en-US" sz="2800" b="1" dirty="0" smtClean="0">
                <a:solidFill>
                  <a:srgbClr val="C00000"/>
                </a:solidFill>
                <a:latin typeface="宋体" charset="-122"/>
              </a:rPr>
              <a:t>集中式路由选择策略</a:t>
            </a: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网络控制中心</a:t>
            </a:r>
            <a:r>
              <a:rPr lang="en-US" altLang="zh-CN" b="1" dirty="0" smtClean="0">
                <a:solidFill>
                  <a:srgbClr val="000000"/>
                </a:solidFill>
                <a:latin typeface="宋体" charset="-122"/>
              </a:rPr>
              <a:t>NCC</a:t>
            </a:r>
            <a:r>
              <a:rPr lang="zh-CN" altLang="en-US" b="1" dirty="0" smtClean="0">
                <a:solidFill>
                  <a:srgbClr val="000000"/>
                </a:solidFill>
                <a:latin typeface="宋体" charset="-122"/>
              </a:rPr>
              <a:t>负责全网状态信息的收集、路由计算、以及路由选择的实现。每个节点定期向网络控制中心报告一些状态信息。</a:t>
            </a: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优点：各个节点不需要路由选择计算</a:t>
            </a: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缺点：通信量大、可靠性差、网络的规模受到限制</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67544" y="620688"/>
            <a:ext cx="8229600" cy="652934"/>
          </a:xfrm>
        </p:spPr>
        <p:txBody>
          <a:bodyPr>
            <a:noAutofit/>
          </a:bodyPr>
          <a:lstStyle/>
          <a:p>
            <a:r>
              <a:rPr lang="en-US" altLang="zh-CN" sz="4000" b="1" dirty="0" smtClean="0">
                <a:solidFill>
                  <a:srgbClr val="C00000"/>
                </a:solidFill>
                <a:latin typeface="隶书" pitchFamily="49" charset="-122"/>
                <a:ea typeface="隶书" pitchFamily="49" charset="-122"/>
              </a:rPr>
              <a:t>5.3.2  </a:t>
            </a:r>
            <a:r>
              <a:rPr lang="zh-CN" altLang="en-US" sz="4000" b="1" dirty="0" smtClean="0">
                <a:solidFill>
                  <a:srgbClr val="C00000"/>
                </a:solidFill>
                <a:latin typeface="隶书" pitchFamily="49" charset="-122"/>
                <a:ea typeface="隶书" pitchFamily="49" charset="-122"/>
              </a:rPr>
              <a:t>路由选择策略</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4392488" cy="4248473"/>
          </a:xfrm>
        </p:spPr>
        <p:txBody>
          <a:bodyPr>
            <a:normAutofit fontScale="55000" lnSpcReduction="20000"/>
          </a:bodyPr>
          <a:lstStyle/>
          <a:p>
            <a:pPr>
              <a:lnSpc>
                <a:spcPct val="160000"/>
              </a:lnSpc>
              <a:buClr>
                <a:srgbClr val="C00000"/>
              </a:buClr>
              <a:buBlip>
                <a:blip r:embed="rId2"/>
              </a:buBlip>
            </a:pPr>
            <a:r>
              <a:rPr lang="en-US" altLang="zh-CN" sz="4400" b="1" dirty="0" smtClean="0">
                <a:latin typeface="宋体" charset="-122"/>
              </a:rPr>
              <a:t>5.1  </a:t>
            </a:r>
            <a:r>
              <a:rPr lang="zh-CN" altLang="en-US" sz="4400" b="1" dirty="0" smtClean="0">
                <a:latin typeface="宋体" charset="-122"/>
              </a:rPr>
              <a:t>网络层功能和服务</a:t>
            </a:r>
            <a:endParaRPr lang="en-US" altLang="zh-CN" sz="4400" b="1" dirty="0" smtClean="0">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5.2  </a:t>
            </a:r>
            <a:r>
              <a:rPr lang="zh-CN" altLang="en-US" sz="4400" b="1" dirty="0" smtClean="0">
                <a:solidFill>
                  <a:srgbClr val="000000"/>
                </a:solidFill>
                <a:latin typeface="宋体" charset="-122"/>
              </a:rPr>
              <a:t>网络层互连设备</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5.3  </a:t>
            </a:r>
            <a:r>
              <a:rPr lang="zh-CN" altLang="en-US" sz="4400" b="1" dirty="0" smtClean="0">
                <a:solidFill>
                  <a:srgbClr val="000000"/>
                </a:solidFill>
                <a:latin typeface="宋体" charset="-122"/>
              </a:rPr>
              <a:t>路由选择策略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C00000"/>
                </a:solidFill>
                <a:latin typeface="宋体" charset="-122"/>
              </a:rPr>
              <a:t>5.4  </a:t>
            </a:r>
            <a:r>
              <a:rPr lang="zh-CN" altLang="en-US" sz="4400" b="1" dirty="0" smtClean="0">
                <a:solidFill>
                  <a:srgbClr val="C00000"/>
                </a:solidFill>
                <a:latin typeface="宋体" charset="-122"/>
              </a:rPr>
              <a:t>基本的路由算法 </a:t>
            </a:r>
            <a:endParaRPr lang="en-US" altLang="zh-CN" sz="4400" b="1" dirty="0" smtClean="0">
              <a:solidFill>
                <a:srgbClr val="C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5.5  </a:t>
            </a:r>
            <a:r>
              <a:rPr lang="zh-CN" altLang="en-US" sz="4400" b="1" dirty="0" smtClean="0">
                <a:solidFill>
                  <a:srgbClr val="000000"/>
                </a:solidFill>
                <a:latin typeface="宋体" charset="-122"/>
              </a:rPr>
              <a:t>基本的网关路由协议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5.6  </a:t>
            </a:r>
            <a:r>
              <a:rPr lang="zh-CN" altLang="en-US" sz="4400" b="1" dirty="0" smtClean="0">
                <a:solidFill>
                  <a:srgbClr val="000000"/>
                </a:solidFill>
                <a:latin typeface="宋体" charset="-122"/>
              </a:rPr>
              <a:t>虚电路中数据包的传输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5.7  </a:t>
            </a:r>
            <a:r>
              <a:rPr lang="zh-CN" altLang="en-US" sz="4400" b="1" dirty="0" smtClean="0">
                <a:solidFill>
                  <a:srgbClr val="000000"/>
                </a:solidFill>
                <a:latin typeface="宋体" charset="-122"/>
              </a:rPr>
              <a:t>拥塞控制和流量控制</a:t>
            </a:r>
            <a:r>
              <a:rPr lang="zh-CN" altLang="en-US" sz="2800" b="1" dirty="0" smtClean="0">
                <a:latin typeface="宋体" charset="-122"/>
              </a:rPr>
              <a:t> </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zh-CN" altLang="en-US" sz="2800" b="1" dirty="0" smtClean="0">
              <a:solidFill>
                <a:srgbClr val="FF0000"/>
              </a:solidFill>
              <a:latin typeface="宋体" charset="-122"/>
            </a:endParaRPr>
          </a:p>
          <a:p>
            <a:pPr>
              <a:buNone/>
            </a:pPr>
            <a:endParaRPr lang="zh-CN" altLang="en-US" sz="2800" b="1" dirty="0" smtClean="0">
              <a:solidFill>
                <a:srgbClr val="000000"/>
              </a:solidFill>
              <a:latin typeface="宋体" charset="-122"/>
            </a:endParaRPr>
          </a:p>
          <a:p>
            <a:pPr>
              <a:buNone/>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第五章  网络层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37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5.4   </a:t>
            </a:r>
            <a:r>
              <a:rPr lang="zh-CN" altLang="en-US" sz="4000" b="1" dirty="0" smtClean="0">
                <a:solidFill>
                  <a:srgbClr val="C00000"/>
                </a:solidFill>
                <a:latin typeface="隶书" pitchFamily="49" charset="-122"/>
                <a:ea typeface="隶书" pitchFamily="49" charset="-122"/>
              </a:rPr>
              <a:t>基本的路由算法</a:t>
            </a:r>
          </a:p>
        </p:txBody>
      </p:sp>
      <p:sp>
        <p:nvSpPr>
          <p:cNvPr id="5123"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sz="2800" b="1" dirty="0" smtClean="0">
                <a:solidFill>
                  <a:srgbClr val="C00000"/>
                </a:solidFill>
              </a:rPr>
              <a:t>距离最短</a:t>
            </a:r>
            <a:r>
              <a:rPr lang="zh-CN" altLang="en-US" sz="2800" b="1" dirty="0" smtClean="0">
                <a:solidFill>
                  <a:srgbClr val="000000"/>
                </a:solidFill>
              </a:rPr>
              <a:t>的路径是</a:t>
            </a:r>
            <a:r>
              <a:rPr lang="zh-CN" altLang="en-US" sz="2800" b="1" dirty="0" smtClean="0">
                <a:solidFill>
                  <a:srgbClr val="C00000"/>
                </a:solidFill>
              </a:rPr>
              <a:t>最佳路径</a:t>
            </a:r>
            <a:endParaRPr lang="en-US" altLang="zh-CN" sz="2800" b="1" dirty="0" smtClean="0">
              <a:solidFill>
                <a:srgbClr val="C00000"/>
              </a:solidFill>
            </a:endParaRPr>
          </a:p>
          <a:p>
            <a:pPr eaLnBrk="1" hangingPunct="1">
              <a:buClr>
                <a:srgbClr val="C00000"/>
              </a:buClr>
              <a:buFont typeface="Wingdings" pitchFamily="2" charset="2"/>
              <a:buChar char="n"/>
            </a:pPr>
            <a:endParaRPr lang="en-US" altLang="zh-CN" sz="1800" b="1" dirty="0" smtClean="0">
              <a:solidFill>
                <a:srgbClr val="C00000"/>
              </a:solidFill>
            </a:endParaRPr>
          </a:p>
          <a:p>
            <a:pPr eaLnBrk="1" hangingPunct="1">
              <a:buClr>
                <a:srgbClr val="C00000"/>
              </a:buClr>
              <a:buFont typeface="Wingdings" pitchFamily="2" charset="2"/>
              <a:buChar char="n"/>
            </a:pPr>
            <a:r>
              <a:rPr lang="zh-CN" altLang="en-US" sz="2800" b="1" dirty="0" smtClean="0">
                <a:solidFill>
                  <a:srgbClr val="000000"/>
                </a:solidFill>
              </a:rPr>
              <a:t>距离最短的标准可以是费用最小、传输延迟最小、数据传输速率最大、可靠性最高、以及这些因素的一种组合。</a:t>
            </a:r>
            <a:endParaRPr lang="en-US" altLang="zh-CN" sz="2800" b="1" dirty="0" smtClean="0">
              <a:solidFill>
                <a:srgbClr val="000000"/>
              </a:solidFill>
            </a:endParaRPr>
          </a:p>
          <a:p>
            <a:pPr eaLnBrk="1" hangingPunct="1">
              <a:buClr>
                <a:srgbClr val="C00000"/>
              </a:buClr>
              <a:buFont typeface="Wingdings" pitchFamily="2" charset="2"/>
              <a:buChar char="n"/>
            </a:pPr>
            <a:endParaRPr lang="zh-CN" altLang="en-US" sz="1600" b="1" dirty="0" smtClean="0">
              <a:solidFill>
                <a:srgbClr val="000000"/>
              </a:solidFill>
            </a:endParaRPr>
          </a:p>
          <a:p>
            <a:pPr eaLnBrk="1" hangingPunct="1">
              <a:buClr>
                <a:srgbClr val="C00000"/>
              </a:buClr>
              <a:buFont typeface="Wingdings" pitchFamily="2" charset="2"/>
              <a:buChar char="n"/>
            </a:pPr>
            <a:r>
              <a:rPr lang="zh-CN" altLang="en-US" sz="2800" b="1" dirty="0" smtClean="0">
                <a:solidFill>
                  <a:srgbClr val="000000"/>
                </a:solidFill>
              </a:rPr>
              <a:t>有两种最常用的计算最短路经的方法：</a:t>
            </a:r>
          </a:p>
          <a:p>
            <a:pPr marL="914400" lvl="1" indent="-514350">
              <a:buClr>
                <a:srgbClr val="C00000"/>
              </a:buClr>
              <a:buFont typeface="+mj-ea"/>
              <a:buAutoNum type="circleNumDbPlain"/>
            </a:pPr>
            <a:r>
              <a:rPr lang="zh-CN" altLang="en-US" sz="2400" b="1" dirty="0" smtClean="0">
                <a:solidFill>
                  <a:srgbClr val="000000"/>
                </a:solidFill>
              </a:rPr>
              <a:t>距离向量路由</a:t>
            </a:r>
          </a:p>
          <a:p>
            <a:pPr marL="914400" lvl="1" indent="-514350">
              <a:buClr>
                <a:srgbClr val="C00000"/>
              </a:buClr>
              <a:buFont typeface="+mj-ea"/>
              <a:buAutoNum type="circleNumDbPlain"/>
            </a:pPr>
            <a:r>
              <a:rPr lang="zh-CN" altLang="en-US" sz="2400" b="1" dirty="0" smtClean="0">
                <a:solidFill>
                  <a:srgbClr val="000000"/>
                </a:solidFill>
              </a:rPr>
              <a:t>链路状态路由</a:t>
            </a:r>
          </a:p>
          <a:p>
            <a:pPr eaLnBrk="1" hangingPunct="1"/>
            <a:endParaRPr lang="en-US" altLang="zh-CN" b="1" dirty="0" smtClean="0">
              <a:solidFill>
                <a:srgbClr val="000000"/>
              </a:solidFill>
            </a:endParaRP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01625" y="476672"/>
            <a:ext cx="8540750" cy="837778"/>
          </a:xfrm>
        </p:spPr>
        <p:txBody>
          <a:bodyPr>
            <a:normAutofit/>
          </a:bodyPr>
          <a:lstStyle/>
          <a:p>
            <a:r>
              <a:rPr lang="en-US" altLang="zh-CN" sz="4000" b="1" dirty="0" smtClean="0">
                <a:solidFill>
                  <a:srgbClr val="C00000"/>
                </a:solidFill>
                <a:latin typeface="隶书" pitchFamily="49" charset="-122"/>
                <a:ea typeface="隶书" pitchFamily="49" charset="-122"/>
              </a:rPr>
              <a:t>5.4.1 </a:t>
            </a:r>
            <a:r>
              <a:rPr lang="zh-CN" altLang="en-US" sz="4000" b="1" dirty="0" smtClean="0">
                <a:solidFill>
                  <a:srgbClr val="C00000"/>
                </a:solidFill>
                <a:latin typeface="隶书" pitchFamily="49" charset="-122"/>
                <a:ea typeface="隶书" pitchFamily="49" charset="-122"/>
              </a:rPr>
              <a:t>距离向量路由算法</a:t>
            </a:r>
          </a:p>
        </p:txBody>
      </p:sp>
      <p:sp>
        <p:nvSpPr>
          <p:cNvPr id="6147" name="Rectangle 3"/>
          <p:cNvSpPr>
            <a:spLocks noGrp="1" noRot="1" noChangeArrowheads="1"/>
          </p:cNvSpPr>
          <p:nvPr>
            <p:ph type="body" idx="1"/>
          </p:nvPr>
        </p:nvSpPr>
        <p:spPr>
          <a:xfrm>
            <a:off x="467544" y="1628800"/>
            <a:ext cx="8291512" cy="4629150"/>
          </a:xfrm>
        </p:spPr>
        <p:txBody>
          <a:bodyPr/>
          <a:lstStyle/>
          <a:p>
            <a:pPr eaLnBrk="1" hangingPunct="1">
              <a:buClr>
                <a:srgbClr val="C00000"/>
              </a:buClr>
              <a:buFont typeface="Wingdings" pitchFamily="2" charset="2"/>
              <a:buChar char="n"/>
            </a:pPr>
            <a:r>
              <a:rPr lang="zh-CN" altLang="en-US" sz="2800" b="1" dirty="0" smtClean="0">
                <a:solidFill>
                  <a:srgbClr val="000000"/>
                </a:solidFill>
                <a:latin typeface="宋体" charset="-122"/>
              </a:rPr>
              <a:t>在距离向量路由中，每个路由器周期性的将自己关于整个网络的信息发送给它的邻居。</a:t>
            </a:r>
            <a:r>
              <a:rPr lang="zh-CN" altLang="en-US" b="1" dirty="0" smtClean="0">
                <a:solidFill>
                  <a:srgbClr val="000000"/>
                </a:solidFill>
                <a:latin typeface="宋体" charset="-122"/>
              </a:rPr>
              <a:t> </a:t>
            </a:r>
          </a:p>
          <a:p>
            <a:pPr lvl="1">
              <a:buFont typeface="Wingdings" pitchFamily="2" charset="2"/>
              <a:buNone/>
            </a:pPr>
            <a:endParaRPr lang="en-US" altLang="zh-CN" sz="1200" b="1" dirty="0" smtClean="0">
              <a:solidFill>
                <a:srgbClr val="000000"/>
              </a:solidFill>
            </a:endParaRPr>
          </a:p>
          <a:p>
            <a:pPr lvl="1">
              <a:buFont typeface="Wingdings" pitchFamily="2" charset="2"/>
              <a:buNone/>
            </a:pPr>
            <a:r>
              <a:rPr lang="zh-CN" altLang="zh-CN" sz="2400" b="1" dirty="0" smtClean="0">
                <a:solidFill>
                  <a:srgbClr val="C00000"/>
                </a:solidFill>
              </a:rPr>
              <a:t>①</a:t>
            </a:r>
            <a:r>
              <a:rPr lang="zh-CN" altLang="en-US" b="1" dirty="0" smtClean="0">
                <a:solidFill>
                  <a:srgbClr val="000000"/>
                </a:solidFill>
                <a:latin typeface="宋体" charset="-122"/>
              </a:rPr>
              <a:t>每个路由器保存关于整个网络的信息 </a:t>
            </a:r>
          </a:p>
          <a:p>
            <a:pPr lvl="1">
              <a:buFont typeface="Wingdings" pitchFamily="2" charset="2"/>
              <a:buNone/>
            </a:pPr>
            <a:endParaRPr lang="en-US" altLang="zh-CN" sz="1200" b="1" dirty="0" smtClean="0">
              <a:solidFill>
                <a:srgbClr val="000000"/>
              </a:solidFill>
            </a:endParaRPr>
          </a:p>
          <a:p>
            <a:pPr lvl="1">
              <a:buFont typeface="Wingdings" pitchFamily="2" charset="2"/>
              <a:buNone/>
            </a:pPr>
            <a:r>
              <a:rPr lang="zh-CN" altLang="zh-CN" b="1" dirty="0" smtClean="0">
                <a:solidFill>
                  <a:srgbClr val="C00000"/>
                </a:solidFill>
              </a:rPr>
              <a:t>②</a:t>
            </a:r>
            <a:r>
              <a:rPr lang="zh-CN" altLang="en-US" b="1" dirty="0" smtClean="0">
                <a:solidFill>
                  <a:srgbClr val="000000"/>
                </a:solidFill>
                <a:latin typeface="宋体" charset="-122"/>
              </a:rPr>
              <a:t>仅仅和邻居交换网络信息 </a:t>
            </a:r>
          </a:p>
          <a:p>
            <a:pPr lvl="1">
              <a:buFont typeface="Wingdings" pitchFamily="2" charset="2"/>
              <a:buNone/>
            </a:pPr>
            <a:endParaRPr lang="en-US" altLang="zh-CN" sz="1200" b="1" dirty="0" smtClean="0">
              <a:solidFill>
                <a:srgbClr val="000000"/>
              </a:solidFill>
            </a:endParaRPr>
          </a:p>
          <a:p>
            <a:pPr lvl="1">
              <a:buFont typeface="Wingdings" pitchFamily="2" charset="2"/>
              <a:buNone/>
            </a:pPr>
            <a:r>
              <a:rPr lang="zh-CN" altLang="en-US" b="1" dirty="0" smtClean="0">
                <a:solidFill>
                  <a:srgbClr val="C00000"/>
                </a:solidFill>
              </a:rPr>
              <a:t>③</a:t>
            </a:r>
            <a:r>
              <a:rPr lang="zh-CN" altLang="en-US" b="1" dirty="0" smtClean="0">
                <a:solidFill>
                  <a:srgbClr val="000000"/>
                </a:solidFill>
                <a:latin typeface="宋体" charset="-122"/>
              </a:rPr>
              <a:t>信息的交换是通过有规律的时间间隔来进行，一般每个</a:t>
            </a:r>
            <a:r>
              <a:rPr lang="en-US" altLang="zh-CN" b="1" dirty="0" smtClean="0">
                <a:solidFill>
                  <a:srgbClr val="000000"/>
                </a:solidFill>
                <a:latin typeface="宋体" charset="-122"/>
              </a:rPr>
              <a:t>30</a:t>
            </a:r>
            <a:r>
              <a:rPr lang="zh-CN" altLang="en-US" b="1" dirty="0" smtClean="0">
                <a:solidFill>
                  <a:srgbClr val="000000"/>
                </a:solidFill>
                <a:latin typeface="宋体" charset="-122"/>
              </a:rPr>
              <a:t>秒</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556792"/>
            <a:ext cx="7931224" cy="4392488"/>
          </a:xfrm>
        </p:spPr>
        <p:txBody>
          <a:bodyPr>
            <a:normAutofit fontScale="92500" lnSpcReduction="20000"/>
          </a:bodyPr>
          <a:lstStyle/>
          <a:p>
            <a:pPr>
              <a:lnSpc>
                <a:spcPct val="110000"/>
              </a:lnSpc>
              <a:buBlip>
                <a:blip r:embed="rId2"/>
              </a:buBlip>
            </a:pPr>
            <a:r>
              <a:rPr lang="zh-CN" altLang="en-US" sz="3000" b="1" dirty="0" smtClean="0">
                <a:latin typeface="楷体_GB2312" pitchFamily="49" charset="-122"/>
                <a:ea typeface="楷体_GB2312" pitchFamily="49" charset="-122"/>
              </a:rPr>
              <a:t>功能：</a:t>
            </a:r>
            <a:r>
              <a:rPr lang="zh-CN" altLang="en-US" sz="3000" b="1" dirty="0" smtClean="0">
                <a:solidFill>
                  <a:srgbClr val="000000"/>
                </a:solidFill>
                <a:latin typeface="楷体_GB2312" pitchFamily="49" charset="-122"/>
                <a:ea typeface="楷体_GB2312" pitchFamily="49" charset="-122"/>
              </a:rPr>
              <a:t>为了实现端到端的传递，网络层提供了两种主要功能：交换和路由</a:t>
            </a:r>
            <a:endParaRPr lang="zh-CN" altLang="en-US" sz="3000" b="1" dirty="0" smtClean="0">
              <a:latin typeface="楷体_GB2312" pitchFamily="49" charset="-122"/>
              <a:ea typeface="楷体_GB2312" pitchFamily="49" charset="-122"/>
            </a:endParaRPr>
          </a:p>
          <a:p>
            <a:pPr>
              <a:buBlip>
                <a:blip r:embed="rId2"/>
              </a:buBlip>
            </a:pPr>
            <a:endParaRPr lang="en-US" altLang="zh-CN" sz="3000" b="1" dirty="0" smtClean="0">
              <a:latin typeface="楷体_GB2312" pitchFamily="49" charset="-122"/>
              <a:ea typeface="楷体_GB2312" pitchFamily="49" charset="-122"/>
            </a:endParaRPr>
          </a:p>
          <a:p>
            <a:pPr>
              <a:buBlip>
                <a:blip r:embed="rId3"/>
              </a:buBlip>
            </a:pPr>
            <a:r>
              <a:rPr lang="zh-CN" altLang="en-US" sz="3000" b="1" dirty="0" smtClean="0">
                <a:latin typeface="楷体_GB2312" pitchFamily="49" charset="-122"/>
                <a:ea typeface="楷体_GB2312" pitchFamily="49" charset="-122"/>
              </a:rPr>
              <a:t>在</a:t>
            </a:r>
            <a:r>
              <a:rPr lang="en-US" altLang="zh-CN" sz="3000" b="1" dirty="0" smtClean="0">
                <a:latin typeface="楷体_GB2312" pitchFamily="49" charset="-122"/>
                <a:ea typeface="楷体_GB2312" pitchFamily="49" charset="-122"/>
              </a:rPr>
              <a:t>OSI</a:t>
            </a:r>
            <a:r>
              <a:rPr lang="zh-CN" altLang="en-US" sz="3000" b="1" dirty="0" smtClean="0">
                <a:latin typeface="楷体_GB2312" pitchFamily="49" charset="-122"/>
                <a:ea typeface="楷体_GB2312" pitchFamily="49" charset="-122"/>
              </a:rPr>
              <a:t>模型中，通信子网由物理层、数据链路层和网络层组成。</a:t>
            </a:r>
            <a:endParaRPr lang="en-US" altLang="zh-CN" sz="3000" b="1" dirty="0" smtClean="0">
              <a:latin typeface="楷体_GB2312" pitchFamily="49" charset="-122"/>
              <a:ea typeface="楷体_GB2312" pitchFamily="49" charset="-122"/>
            </a:endParaRPr>
          </a:p>
          <a:p>
            <a:pPr>
              <a:buBlip>
                <a:blip r:embed="rId3"/>
              </a:buBlip>
            </a:pPr>
            <a:endParaRPr lang="zh-CN" altLang="en-US" sz="3000" dirty="0" smtClean="0">
              <a:solidFill>
                <a:srgbClr val="000000"/>
              </a:solidFill>
              <a:latin typeface="楷体_GB2312" pitchFamily="49" charset="-122"/>
              <a:ea typeface="楷体_GB2312" pitchFamily="49" charset="-122"/>
            </a:endParaRPr>
          </a:p>
          <a:p>
            <a:pPr>
              <a:buBlip>
                <a:blip r:embed="rId3"/>
              </a:buBlip>
            </a:pPr>
            <a:r>
              <a:rPr lang="zh-CN" altLang="en-US" sz="3000" b="1" dirty="0" smtClean="0">
                <a:latin typeface="楷体_GB2312" pitchFamily="49" charset="-122"/>
                <a:ea typeface="楷体_GB2312" pitchFamily="49" charset="-122"/>
              </a:rPr>
              <a:t>网络层是通信子网的最高层，也是主机和通信子网的接口。</a:t>
            </a:r>
            <a:endParaRPr lang="en-US" altLang="zh-CN" sz="3000" b="1" dirty="0" smtClean="0">
              <a:latin typeface="楷体_GB2312" pitchFamily="49" charset="-122"/>
              <a:ea typeface="楷体_GB2312" pitchFamily="49" charset="-122"/>
            </a:endParaRPr>
          </a:p>
          <a:p>
            <a:pPr>
              <a:buBlip>
                <a:blip r:embed="rId3"/>
              </a:buBlip>
            </a:pPr>
            <a:endParaRPr lang="en-US" altLang="zh-CN" sz="3000" b="1" dirty="0">
              <a:solidFill>
                <a:srgbClr val="000000"/>
              </a:solidFill>
              <a:latin typeface="楷体_GB2312" pitchFamily="49" charset="-122"/>
              <a:ea typeface="楷体_GB2312" pitchFamily="49" charset="-122"/>
            </a:endParaRPr>
          </a:p>
          <a:p>
            <a:pPr>
              <a:buBlip>
                <a:blip r:embed="rId3"/>
              </a:buBlip>
            </a:pPr>
            <a:r>
              <a:rPr lang="zh-CN" altLang="en-US" sz="3000" b="1" dirty="0" smtClean="0">
                <a:solidFill>
                  <a:srgbClr val="000000"/>
                </a:solidFill>
                <a:latin typeface="楷体_GB2312" pitchFamily="49" charset="-122"/>
                <a:ea typeface="楷体_GB2312" pitchFamily="49" charset="-122"/>
              </a:rPr>
              <a:t>网</a:t>
            </a:r>
            <a:r>
              <a:rPr lang="zh-CN" altLang="en-US" sz="3000" b="1" dirty="0">
                <a:solidFill>
                  <a:srgbClr val="000000"/>
                </a:solidFill>
                <a:latin typeface="楷体_GB2312" pitchFamily="49" charset="-122"/>
                <a:ea typeface="楷体_GB2312" pitchFamily="49" charset="-122"/>
              </a:rPr>
              <a:t>络</a:t>
            </a:r>
            <a:r>
              <a:rPr lang="zh-CN" altLang="en-US" sz="3000" b="1" dirty="0" smtClean="0">
                <a:solidFill>
                  <a:srgbClr val="000000"/>
                </a:solidFill>
                <a:latin typeface="楷体_GB2312" pitchFamily="49" charset="-122"/>
                <a:ea typeface="楷体_GB2312" pitchFamily="49" charset="-122"/>
              </a:rPr>
              <a:t>层数据传输的单位是数据包</a:t>
            </a:r>
            <a:r>
              <a:rPr lang="en-US" altLang="zh-CN" sz="3000" b="1" dirty="0" smtClean="0">
                <a:solidFill>
                  <a:srgbClr val="000000"/>
                </a:solidFill>
                <a:latin typeface="楷体_GB2312" pitchFamily="49" charset="-122"/>
                <a:ea typeface="楷体_GB2312" pitchFamily="49" charset="-122"/>
              </a:rPr>
              <a:t>(Packet)</a:t>
            </a:r>
            <a:r>
              <a:rPr lang="zh-CN" altLang="en-US" sz="3000" b="1" dirty="0" smtClean="0">
                <a:solidFill>
                  <a:srgbClr val="000000"/>
                </a:solidFill>
                <a:latin typeface="楷体_GB2312" pitchFamily="49" charset="-122"/>
                <a:ea typeface="楷体_GB2312" pitchFamily="49" charset="-122"/>
              </a:rPr>
              <a:t>。</a:t>
            </a:r>
            <a:endParaRPr lang="en-US" altLang="zh-CN" sz="3000" dirty="0" smtClean="0">
              <a:latin typeface="楷体_GB2312" pitchFamily="49" charset="-122"/>
              <a:ea typeface="楷体_GB2312" pitchFamily="49" charset="-122"/>
            </a:endParaRPr>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a:solidFill>
                  <a:srgbClr val="C00000"/>
                </a:solidFill>
                <a:latin typeface="隶书" pitchFamily="49" charset="-122"/>
                <a:ea typeface="隶书" pitchFamily="49" charset="-122"/>
              </a:rPr>
              <a:t>网络</a:t>
            </a:r>
            <a:r>
              <a:rPr lang="zh-CN" altLang="en-US" sz="3600" b="1" dirty="0" smtClean="0">
                <a:solidFill>
                  <a:srgbClr val="C00000"/>
                </a:solidFill>
                <a:latin typeface="隶书" pitchFamily="49" charset="-122"/>
                <a:ea typeface="隶书" pitchFamily="49" charset="-122"/>
              </a:rPr>
              <a:t>层</a:t>
            </a:r>
            <a:r>
              <a:rPr lang="en-US" altLang="zh-CN" sz="3600" b="1" dirty="0" smtClean="0">
                <a:solidFill>
                  <a:srgbClr val="C00000"/>
                </a:solidFill>
                <a:latin typeface="隶书" pitchFamily="49" charset="-122"/>
                <a:ea typeface="隶书" pitchFamily="49" charset="-122"/>
              </a:rPr>
              <a:t>(Network)</a:t>
            </a:r>
            <a:endParaRPr lang="zh-CN" altLang="en-US" sz="3600" b="1" dirty="0" smtClean="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4</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ox(in)">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467544" y="1412776"/>
            <a:ext cx="8229600" cy="1800200"/>
          </a:xfrm>
        </p:spPr>
        <p:txBody>
          <a:bodyPr>
            <a:normAutofit lnSpcReduction="10000"/>
          </a:bodyPr>
          <a:lstStyle/>
          <a:p>
            <a:pPr eaLnBrk="1" hangingPunct="1">
              <a:buClr>
                <a:srgbClr val="C00000"/>
              </a:buClr>
              <a:buFont typeface="Wingdings" pitchFamily="2" charset="2"/>
              <a:buChar char="n"/>
            </a:pPr>
            <a:r>
              <a:rPr lang="zh-CN" altLang="en-US" sz="2800" b="1" dirty="0" smtClean="0">
                <a:solidFill>
                  <a:srgbClr val="000000"/>
                </a:solidFill>
                <a:latin typeface="宋体" charset="-122"/>
              </a:rPr>
              <a:t>每个路由器依据路由表来转发数据包，距离向量路由算法的路由表中的每一项一般具有如下的格式： </a:t>
            </a:r>
            <a:r>
              <a:rPr lang="en-US" altLang="zh-CN" b="1" dirty="0" smtClean="0">
                <a:solidFill>
                  <a:srgbClr val="000000"/>
                </a:solidFill>
                <a:latin typeface="宋体" charset="-122"/>
              </a:rPr>
              <a:t>  </a:t>
            </a:r>
            <a:r>
              <a:rPr lang="en-US" altLang="zh-CN" b="1" dirty="0" err="1" smtClean="0">
                <a:solidFill>
                  <a:srgbClr val="000000"/>
                </a:solidFill>
                <a:latin typeface="宋体" charset="-122"/>
              </a:rPr>
              <a:t>NetID</a:t>
            </a:r>
            <a:r>
              <a:rPr lang="en-US" altLang="zh-CN" b="1" dirty="0" smtClean="0">
                <a:solidFill>
                  <a:srgbClr val="000000"/>
                </a:solidFill>
                <a:latin typeface="宋体" charset="-122"/>
              </a:rPr>
              <a:t>: Distance: </a:t>
            </a:r>
            <a:r>
              <a:rPr lang="en-US" altLang="zh-CN" b="1" dirty="0" err="1" smtClean="0">
                <a:solidFill>
                  <a:srgbClr val="000000"/>
                </a:solidFill>
                <a:latin typeface="宋体" charset="-122"/>
              </a:rPr>
              <a:t>Nexthop</a:t>
            </a:r>
            <a:endParaRPr lang="en-US" altLang="zh-CN" b="1" dirty="0" smtClean="0">
              <a:solidFill>
                <a:srgbClr val="000000"/>
              </a:solidFill>
              <a:latin typeface="宋体" charset="-122"/>
            </a:endParaRPr>
          </a:p>
          <a:p>
            <a:pPr eaLnBrk="1" hangingPunct="1">
              <a:buClr>
                <a:srgbClr val="C00000"/>
              </a:buClr>
              <a:buFont typeface="Wingdings" pitchFamily="2" charset="2"/>
              <a:buChar char="n"/>
            </a:pPr>
            <a:r>
              <a:rPr lang="zh-CN" altLang="en-US" sz="2800" b="1" dirty="0" smtClean="0">
                <a:solidFill>
                  <a:srgbClr val="C00000"/>
                </a:solidFill>
                <a:latin typeface="宋体" charset="-122"/>
              </a:rPr>
              <a:t>例：</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pic>
        <p:nvPicPr>
          <p:cNvPr id="12" name="Picture 4"/>
          <p:cNvPicPr>
            <a:picLocks noChangeAspect="1" noChangeArrowheads="1"/>
          </p:cNvPicPr>
          <p:nvPr/>
        </p:nvPicPr>
        <p:blipFill>
          <a:blip r:embed="rId3" cstate="print"/>
          <a:srcRect/>
          <a:stretch>
            <a:fillRect/>
          </a:stretch>
        </p:blipFill>
        <p:spPr>
          <a:xfrm>
            <a:off x="1979712" y="2564904"/>
            <a:ext cx="6445250" cy="4103687"/>
          </a:xfrm>
          <a:prstGeom prst="rect">
            <a:avLst/>
          </a:prstGeom>
          <a:noFill/>
        </p:spPr>
      </p:pic>
      <p:sp>
        <p:nvSpPr>
          <p:cNvPr id="13" name="Rectangle 2"/>
          <p:cNvSpPr>
            <a:spLocks noGrp="1" noRot="1" noChangeArrowheads="1"/>
          </p:cNvSpPr>
          <p:nvPr>
            <p:ph type="title"/>
          </p:nvPr>
        </p:nvSpPr>
        <p:spPr>
          <a:xfrm>
            <a:off x="301625" y="476672"/>
            <a:ext cx="8540750" cy="837778"/>
          </a:xfrm>
        </p:spPr>
        <p:txBody>
          <a:bodyPr>
            <a:normAutofit/>
          </a:bodyPr>
          <a:lstStyle/>
          <a:p>
            <a:r>
              <a:rPr lang="en-US" altLang="zh-CN" sz="4000" b="1" dirty="0" smtClean="0">
                <a:solidFill>
                  <a:srgbClr val="C00000"/>
                </a:solidFill>
                <a:latin typeface="隶书" pitchFamily="49" charset="-122"/>
                <a:ea typeface="隶书" pitchFamily="49" charset="-122"/>
              </a:rPr>
              <a:t>5.4.1 </a:t>
            </a:r>
            <a:r>
              <a:rPr lang="zh-CN" altLang="en-US" sz="4000" b="1" dirty="0" smtClean="0">
                <a:solidFill>
                  <a:srgbClr val="C00000"/>
                </a:solidFill>
                <a:latin typeface="隶书" pitchFamily="49" charset="-122"/>
                <a:ea typeface="隶书" pitchFamily="49" charset="-122"/>
              </a:rPr>
              <a:t>距离向量路由算法</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771" name="Group 139"/>
          <p:cNvGraphicFramePr>
            <a:graphicFrameLocks noGrp="1"/>
          </p:cNvGraphicFramePr>
          <p:nvPr>
            <p:ph/>
          </p:nvPr>
        </p:nvGraphicFramePr>
        <p:xfrm>
          <a:off x="179518" y="188640"/>
          <a:ext cx="8784972" cy="6048675"/>
        </p:xfrm>
        <a:graphic>
          <a:graphicData uri="http://schemas.openxmlformats.org/drawingml/2006/table">
            <a:tbl>
              <a:tblPr/>
              <a:tblGrid>
                <a:gridCol w="486832"/>
                <a:gridCol w="486832"/>
                <a:gridCol w="1154861"/>
                <a:gridCol w="1109103"/>
                <a:gridCol w="1110932"/>
                <a:gridCol w="1109103"/>
                <a:gridCol w="1109103"/>
                <a:gridCol w="1109103"/>
                <a:gridCol w="1109103"/>
              </a:tblGrid>
              <a:tr h="371481">
                <a:tc rowSpan="2">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轮</a:t>
                      </a:r>
                      <a:endParaRPr kumimoji="0" lang="zh-CN" altLang="en-US"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300" b="0" i="0" u="none" strike="noStrike" cap="none" normalizeH="0" baseline="0" dirty="0" smtClean="0">
                          <a:ln>
                            <a:noFill/>
                          </a:ln>
                          <a:solidFill>
                            <a:srgbClr val="000000"/>
                          </a:solidFill>
                          <a:effectLst/>
                          <a:latin typeface="Arial" charset="0"/>
                          <a:ea typeface="宋体" pitchFamily="2" charset="-122"/>
                        </a:rPr>
                        <a:t>路</a:t>
                      </a:r>
                    </a:p>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300" b="0" i="0" u="none" strike="noStrike" cap="none" normalizeH="0" baseline="0" dirty="0" smtClean="0">
                          <a:ln>
                            <a:noFill/>
                          </a:ln>
                          <a:solidFill>
                            <a:srgbClr val="000000"/>
                          </a:solidFill>
                          <a:effectLst/>
                          <a:latin typeface="Arial" charset="0"/>
                          <a:ea typeface="宋体" pitchFamily="2" charset="-122"/>
                        </a:rPr>
                        <a:t>由</a:t>
                      </a:r>
                    </a:p>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300" b="0" i="0" u="none" strike="noStrike" cap="none" normalizeH="0" baseline="0" dirty="0" smtClean="0">
                          <a:ln>
                            <a:noFill/>
                          </a:ln>
                          <a:solidFill>
                            <a:srgbClr val="000000"/>
                          </a:solidFill>
                          <a:effectLst/>
                          <a:latin typeface="Arial" charset="0"/>
                          <a:ea typeface="宋体" pitchFamily="2" charset="-122"/>
                        </a:rPr>
                        <a:t>器</a:t>
                      </a: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7">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目的网络</a:t>
                      </a:r>
                      <a:endParaRPr kumimoji="0" lang="zh-CN" altLang="en-US"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5867">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2</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3</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6</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7</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rowSpan="6">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0</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A</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1:1:-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2:∞:? </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3:1:-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6:∞:?</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7:∞:?</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B</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2:1:-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3:∞:?</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6:∞:?</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7:∞:?</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C</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3:∞:?</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6:1:-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7:∞:?</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D</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6:1:-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7:1:-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E</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5:1:-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6:∞:?</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7:1:-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5036">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F</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 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4:1:-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5:∞:?</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6:∞:?</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7:∞:?</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rowSpan="6">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A</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2:2:B</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4:2:F</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5:1:-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6:∞:?</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7:2:E</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B</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2:1:-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3:2:A</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5:2:A</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6:2:C</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7:∞:?</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C</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1:2:B</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5:∞:?</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6:1:-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7:2:D</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D</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2:2:C</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5:2:E</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6:1:-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7:1:-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E</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1:2:A</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3:2:A</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4:∞:?</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6:2:D</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7:1:-</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81">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F</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1:2:A</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2:∞:?</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3:1:-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4:1:-</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5:2:A</a:t>
                      </a:r>
                      <a:endParaRPr kumimoji="0" lang="en-US" altLang="zh-CN" sz="13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6:∞:?</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1300" b="0"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7:∞:?</a:t>
                      </a:r>
                      <a:endParaRPr kumimoji="0" lang="en-US" altLang="zh-CN" sz="13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L="91464" marR="91464"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395536" y="1556792"/>
            <a:ext cx="8353425" cy="4608513"/>
          </a:xfrm>
        </p:spPr>
        <p:txBody>
          <a:bodyPr/>
          <a:lstStyle/>
          <a:p>
            <a:pPr eaLnBrk="1" hangingPunct="1">
              <a:buClr>
                <a:srgbClr val="C00000"/>
              </a:buClr>
              <a:buFont typeface="Wingdings" pitchFamily="2" charset="2"/>
              <a:buChar char="n"/>
            </a:pPr>
            <a:r>
              <a:rPr lang="zh-CN" altLang="en-US" b="1" dirty="0" smtClean="0">
                <a:solidFill>
                  <a:srgbClr val="000000"/>
                </a:solidFill>
              </a:rPr>
              <a:t>算法的特点：</a:t>
            </a:r>
          </a:p>
          <a:p>
            <a:pPr marL="971550" lvl="1" indent="-514350">
              <a:buClr>
                <a:srgbClr val="C00000"/>
              </a:buClr>
              <a:buFont typeface="+mj-ea"/>
              <a:buAutoNum type="circleNumDbPlain"/>
            </a:pPr>
            <a:endParaRPr lang="en-US" altLang="zh-CN"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优点：简单、适用于小规模网络</a:t>
            </a:r>
          </a:p>
          <a:p>
            <a:pPr marL="971550" lvl="1" indent="-514350">
              <a:buClr>
                <a:srgbClr val="C00000"/>
              </a:buClr>
              <a:buFont typeface="+mj-ea"/>
              <a:buAutoNum type="circleNumDbPlain"/>
            </a:pPr>
            <a:endParaRPr lang="en-US" altLang="zh-CN" b="1" dirty="0" smtClean="0">
              <a:solidFill>
                <a:srgbClr val="000000"/>
              </a:solidFill>
            </a:endParaRPr>
          </a:p>
          <a:p>
            <a:pPr marL="971550" lvl="1" indent="-514350">
              <a:buClr>
                <a:srgbClr val="C00000"/>
              </a:buClr>
              <a:buFont typeface="+mj-ea"/>
              <a:buAutoNum type="circleNumDbPlain"/>
            </a:pPr>
            <a:r>
              <a:rPr lang="zh-CN" altLang="en-US" b="1" dirty="0" smtClean="0">
                <a:solidFill>
                  <a:srgbClr val="000000"/>
                </a:solidFill>
              </a:rPr>
              <a:t>缺点：网络规模的伸展性差、对链路状态的变化响应慢、路由包文尺寸大且包文长与路由器的个数成正比</a:t>
            </a:r>
            <a:r>
              <a:rPr lang="en-US" altLang="zh-CN" b="1" dirty="0" smtClean="0">
                <a:solidFill>
                  <a:srgbClr val="000000"/>
                </a:solidFill>
              </a:rPr>
              <a:t>.</a:t>
            </a:r>
            <a:r>
              <a:rPr lang="en-US" altLang="zh-CN" b="1" dirty="0" smtClean="0"/>
              <a:t> </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301625" y="476672"/>
            <a:ext cx="8540750" cy="837778"/>
          </a:xfrm>
        </p:spPr>
        <p:txBody>
          <a:bodyPr>
            <a:normAutofit/>
          </a:bodyPr>
          <a:lstStyle/>
          <a:p>
            <a:r>
              <a:rPr lang="en-US" altLang="zh-CN" sz="4000" b="1" dirty="0" smtClean="0">
                <a:solidFill>
                  <a:srgbClr val="C00000"/>
                </a:solidFill>
                <a:latin typeface="隶书" pitchFamily="49" charset="-122"/>
                <a:ea typeface="隶书" pitchFamily="49" charset="-122"/>
              </a:rPr>
              <a:t>5.4.1 </a:t>
            </a:r>
            <a:r>
              <a:rPr lang="zh-CN" altLang="en-US" sz="4000" b="1" dirty="0" smtClean="0">
                <a:solidFill>
                  <a:srgbClr val="C00000"/>
                </a:solidFill>
                <a:latin typeface="隶书" pitchFamily="49" charset="-122"/>
                <a:ea typeface="隶书" pitchFamily="49" charset="-122"/>
              </a:rPr>
              <a:t>距离向量路由算法</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zh-CN" altLang="en-US" b="1" dirty="0" smtClean="0">
                <a:solidFill>
                  <a:srgbClr val="000000"/>
                </a:solidFill>
                <a:latin typeface="楷体_GB2312" pitchFamily="49" charset="-122"/>
                <a:ea typeface="楷体_GB2312" pitchFamily="49" charset="-122"/>
              </a:rPr>
              <a:t>典型的协议是：</a:t>
            </a:r>
          </a:p>
          <a:p>
            <a:pPr lvl="1"/>
            <a:r>
              <a:rPr lang="en-US" altLang="zh-CN" b="1" dirty="0" smtClean="0">
                <a:solidFill>
                  <a:srgbClr val="000000"/>
                </a:solidFill>
                <a:latin typeface="楷体_GB2312" pitchFamily="49" charset="-122"/>
                <a:ea typeface="楷体_GB2312" pitchFamily="49" charset="-122"/>
              </a:rPr>
              <a:t>RIP(Routing Information Protocol)</a:t>
            </a:r>
          </a:p>
          <a:p>
            <a:pPr lvl="1"/>
            <a:endParaRPr lang="en-US" altLang="zh-CN" b="1" dirty="0" smtClean="0">
              <a:solidFill>
                <a:srgbClr val="000000"/>
              </a:solidFill>
              <a:latin typeface="楷体_GB2312" pitchFamily="49" charset="-122"/>
              <a:ea typeface="楷体_GB2312" pitchFamily="49" charset="-122"/>
            </a:endParaRPr>
          </a:p>
          <a:p>
            <a:pPr lvl="1"/>
            <a:r>
              <a:rPr lang="zh-CN" altLang="en-US" b="1" dirty="0" smtClean="0">
                <a:solidFill>
                  <a:srgbClr val="000000"/>
                </a:solidFill>
                <a:latin typeface="楷体_GB2312" pitchFamily="49" charset="-122"/>
                <a:ea typeface="楷体_GB2312" pitchFamily="49" charset="-122"/>
              </a:rPr>
              <a:t>在路由器上键入命令</a:t>
            </a:r>
            <a:r>
              <a:rPr lang="en-US" altLang="zh-CN" b="1" dirty="0" smtClean="0">
                <a:solidFill>
                  <a:srgbClr val="000000"/>
                </a:solidFill>
                <a:latin typeface="楷体_GB2312" pitchFamily="49" charset="-122"/>
                <a:ea typeface="楷体_GB2312" pitchFamily="49" charset="-122"/>
              </a:rPr>
              <a:t>:</a:t>
            </a:r>
          </a:p>
          <a:p>
            <a:pPr lvl="2">
              <a:buNone/>
            </a:pPr>
            <a:r>
              <a:rPr lang="en-US" altLang="zh-CN" sz="2800" b="1" dirty="0" smtClean="0">
                <a:solidFill>
                  <a:srgbClr val="000000"/>
                </a:solidFill>
                <a:latin typeface="楷体_GB2312" pitchFamily="49" charset="-122"/>
                <a:ea typeface="楷体_GB2312" pitchFamily="49" charset="-122"/>
              </a:rPr>
              <a:t>Router rip</a:t>
            </a:r>
          </a:p>
          <a:p>
            <a:pPr lvl="2">
              <a:buNone/>
            </a:pPr>
            <a:r>
              <a:rPr lang="en-US" altLang="zh-CN" sz="2800" b="1" dirty="0" smtClean="0">
                <a:solidFill>
                  <a:srgbClr val="000000"/>
                </a:solidFill>
                <a:latin typeface="楷体_GB2312" pitchFamily="49" charset="-122"/>
                <a:ea typeface="楷体_GB2312" pitchFamily="49" charset="-122"/>
              </a:rPr>
              <a:t>Network 192.168.1.0</a:t>
            </a:r>
          </a:p>
          <a:p>
            <a:pPr lvl="2">
              <a:buNone/>
            </a:pPr>
            <a:r>
              <a:rPr lang="en-US" altLang="zh-CN" sz="2800" b="1" dirty="0" smtClean="0">
                <a:solidFill>
                  <a:srgbClr val="000000"/>
                </a:solidFill>
                <a:latin typeface="楷体_GB2312" pitchFamily="49" charset="-122"/>
                <a:ea typeface="楷体_GB2312" pitchFamily="49" charset="-122"/>
              </a:rPr>
              <a:t>Network 192.168.2.0</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301625" y="476672"/>
            <a:ext cx="8540750" cy="837778"/>
          </a:xfrm>
        </p:spPr>
        <p:txBody>
          <a:bodyPr>
            <a:normAutofit/>
          </a:bodyPr>
          <a:lstStyle/>
          <a:p>
            <a:r>
              <a:rPr lang="en-US" altLang="zh-CN" sz="4000" b="1" dirty="0" smtClean="0">
                <a:solidFill>
                  <a:srgbClr val="C00000"/>
                </a:solidFill>
                <a:latin typeface="隶书" pitchFamily="49" charset="-122"/>
                <a:ea typeface="隶书" pitchFamily="49" charset="-122"/>
              </a:rPr>
              <a:t>5.4.1 </a:t>
            </a:r>
            <a:r>
              <a:rPr lang="zh-CN" altLang="en-US" sz="4000" b="1" dirty="0" smtClean="0">
                <a:solidFill>
                  <a:srgbClr val="C00000"/>
                </a:solidFill>
                <a:latin typeface="隶书" pitchFamily="49" charset="-122"/>
                <a:ea typeface="隶书" pitchFamily="49" charset="-122"/>
              </a:rPr>
              <a:t>距离向量路由算法</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01625" y="332655"/>
            <a:ext cx="8540750" cy="999257"/>
          </a:xfrm>
        </p:spPr>
        <p:txBody>
          <a:bodyPr>
            <a:normAutofit/>
          </a:bodyPr>
          <a:lstStyle/>
          <a:p>
            <a:r>
              <a:rPr lang="en-US" altLang="zh-CN" sz="4000" b="1" dirty="0" smtClean="0">
                <a:solidFill>
                  <a:srgbClr val="C00000"/>
                </a:solidFill>
                <a:latin typeface="隶书" pitchFamily="49" charset="-122"/>
                <a:ea typeface="隶书" pitchFamily="49" charset="-122"/>
              </a:rPr>
              <a:t>5.4.2 </a:t>
            </a:r>
            <a:r>
              <a:rPr lang="zh-CN" altLang="en-US" sz="4000" b="1" dirty="0" smtClean="0">
                <a:solidFill>
                  <a:srgbClr val="C00000"/>
                </a:solidFill>
                <a:latin typeface="隶书" pitchFamily="49" charset="-122"/>
                <a:ea typeface="隶书" pitchFamily="49" charset="-122"/>
              </a:rPr>
              <a:t>链路状态路由算法</a:t>
            </a:r>
          </a:p>
        </p:txBody>
      </p:sp>
      <p:sp>
        <p:nvSpPr>
          <p:cNvPr id="13315" name="Rectangle 3"/>
          <p:cNvSpPr>
            <a:spLocks noGrp="1" noRot="1" noChangeArrowheads="1"/>
          </p:cNvSpPr>
          <p:nvPr>
            <p:ph type="body" idx="1"/>
          </p:nvPr>
        </p:nvSpPr>
        <p:spPr>
          <a:xfrm>
            <a:off x="323528" y="1340768"/>
            <a:ext cx="8540750" cy="4194175"/>
          </a:xfrm>
        </p:spPr>
        <p:txBody>
          <a:bodyPr/>
          <a:lstStyle/>
          <a:p>
            <a:pPr eaLnBrk="1" hangingPunct="1">
              <a:buClr>
                <a:srgbClr val="C00000"/>
              </a:buClr>
              <a:buFont typeface="Wingdings" pitchFamily="2" charset="2"/>
              <a:buChar char="n"/>
            </a:pPr>
            <a:r>
              <a:rPr lang="zh-CN" altLang="en-US" b="1" dirty="0" smtClean="0">
                <a:solidFill>
                  <a:srgbClr val="000000"/>
                </a:solidFill>
              </a:rPr>
              <a:t>在链路状态路由中，每个路由器和互连网络中的所有其它路由器共享关于它邻居的信息</a:t>
            </a:r>
            <a:r>
              <a:rPr lang="en-US" altLang="zh-CN" b="1" dirty="0" smtClean="0">
                <a:solidFill>
                  <a:srgbClr val="000000"/>
                </a:solidFill>
              </a:rPr>
              <a:t>:</a:t>
            </a:r>
          </a:p>
          <a:p>
            <a:pPr lvl="1">
              <a:buFont typeface="Wingdings" pitchFamily="2" charset="2"/>
              <a:buNone/>
            </a:pPr>
            <a:endParaRPr lang="en-US" altLang="zh-CN" b="1" dirty="0" smtClean="0">
              <a:solidFill>
                <a:srgbClr val="000000"/>
              </a:solidFill>
            </a:endParaRPr>
          </a:p>
          <a:p>
            <a:pPr lvl="1">
              <a:buFont typeface="Wingdings" pitchFamily="2" charset="2"/>
              <a:buNone/>
            </a:pPr>
            <a:r>
              <a:rPr lang="en-US" altLang="zh-CN" b="1" dirty="0" smtClean="0">
                <a:solidFill>
                  <a:srgbClr val="C00000"/>
                </a:solidFill>
              </a:rPr>
              <a:t>①</a:t>
            </a:r>
            <a:r>
              <a:rPr lang="zh-CN" altLang="en-US" b="1" dirty="0" smtClean="0">
                <a:solidFill>
                  <a:srgbClr val="000000"/>
                </a:solidFill>
              </a:rPr>
              <a:t>共享关于邻居的信息</a:t>
            </a:r>
          </a:p>
          <a:p>
            <a:pPr lvl="1">
              <a:buFont typeface="Wingdings" pitchFamily="2" charset="2"/>
              <a:buNone/>
            </a:pPr>
            <a:r>
              <a:rPr lang="zh-CN" altLang="en-US" b="1" dirty="0" smtClean="0">
                <a:solidFill>
                  <a:srgbClr val="C00000"/>
                </a:solidFill>
              </a:rPr>
              <a:t>②</a:t>
            </a:r>
            <a:r>
              <a:rPr lang="zh-CN" altLang="en-US" b="1" dirty="0" smtClean="0">
                <a:solidFill>
                  <a:srgbClr val="000000"/>
                </a:solidFill>
              </a:rPr>
              <a:t>共享的信息发给所有的路由器</a:t>
            </a:r>
          </a:p>
          <a:p>
            <a:pPr lvl="1">
              <a:buFont typeface="Wingdings" pitchFamily="2" charset="2"/>
              <a:buNone/>
            </a:pPr>
            <a:r>
              <a:rPr lang="zh-CN" altLang="en-US" b="1" dirty="0" smtClean="0">
                <a:solidFill>
                  <a:srgbClr val="C00000"/>
                </a:solidFill>
              </a:rPr>
              <a:t>③</a:t>
            </a:r>
            <a:r>
              <a:rPr lang="zh-CN" altLang="en-US" b="1" dirty="0" smtClean="0">
                <a:solidFill>
                  <a:srgbClr val="000000"/>
                </a:solidFill>
              </a:rPr>
              <a:t>信息的共享在有规律的时间间隔内进行</a:t>
            </a:r>
          </a:p>
          <a:p>
            <a:pPr lvl="1">
              <a:buFont typeface="Wingdings" pitchFamily="2" charset="2"/>
              <a:buNone/>
            </a:pPr>
            <a:r>
              <a:rPr lang="zh-CN" altLang="en-US" b="1" dirty="0" smtClean="0">
                <a:solidFill>
                  <a:srgbClr val="000000"/>
                </a:solidFill>
              </a:rPr>
              <a:t>（一般</a:t>
            </a:r>
            <a:r>
              <a:rPr lang="en-US" altLang="zh-CN" b="1" dirty="0" smtClean="0">
                <a:solidFill>
                  <a:srgbClr val="000000"/>
                </a:solidFill>
              </a:rPr>
              <a:t>30</a:t>
            </a:r>
            <a:r>
              <a:rPr lang="zh-CN" altLang="en-US" b="1" dirty="0" smtClean="0">
                <a:solidFill>
                  <a:srgbClr val="000000"/>
                </a:solidFill>
              </a:rPr>
              <a:t>分钟）</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Rot="1" noChangeArrowheads="1"/>
          </p:cNvSpPr>
          <p:nvPr>
            <p:ph type="body" idx="1"/>
          </p:nvPr>
        </p:nvSpPr>
        <p:spPr/>
        <p:txBody>
          <a:bodyPr>
            <a:normAutofit/>
          </a:bodyPr>
          <a:lstStyle/>
          <a:p>
            <a:pPr eaLnBrk="1" hangingPunct="1">
              <a:buClr>
                <a:srgbClr val="C00000"/>
              </a:buClr>
              <a:buFont typeface="Wingdings" pitchFamily="2" charset="2"/>
              <a:buChar char="n"/>
            </a:pPr>
            <a:r>
              <a:rPr lang="zh-CN" altLang="en-US" sz="2800" b="1" dirty="0" smtClean="0">
                <a:solidFill>
                  <a:srgbClr val="000000"/>
                </a:solidFill>
                <a:latin typeface="宋体" charset="-122"/>
              </a:rPr>
              <a:t>理解链路状态路由的关键在于它和</a:t>
            </a:r>
            <a:r>
              <a:rPr lang="zh-CN" altLang="en-US" sz="2800" b="1" dirty="0" smtClean="0">
                <a:solidFill>
                  <a:srgbClr val="C00000"/>
                </a:solidFill>
                <a:latin typeface="宋体" charset="-122"/>
              </a:rPr>
              <a:t>距离</a:t>
            </a:r>
            <a:r>
              <a:rPr lang="zh-CN" altLang="en-US" sz="2800" b="1" dirty="0" smtClean="0">
                <a:solidFill>
                  <a:srgbClr val="000000"/>
                </a:solidFill>
                <a:latin typeface="宋体" charset="-122"/>
              </a:rPr>
              <a:t>向量路由的不同之处。</a:t>
            </a:r>
            <a:endParaRPr lang="en-US" altLang="zh-CN" sz="2800" b="1" dirty="0" smtClean="0">
              <a:solidFill>
                <a:srgbClr val="000000"/>
              </a:solidFill>
              <a:latin typeface="宋体" charset="-122"/>
            </a:endParaRPr>
          </a:p>
          <a:p>
            <a:pPr eaLnBrk="1" hangingPunct="1">
              <a:buClr>
                <a:srgbClr val="C00000"/>
              </a:buClr>
              <a:buFont typeface="Wingdings" pitchFamily="2" charset="2"/>
              <a:buChar char="n"/>
            </a:pPr>
            <a:endParaRPr lang="en-US" altLang="zh-CN" sz="2800" b="1" dirty="0" smtClean="0">
              <a:solidFill>
                <a:srgbClr val="000000"/>
              </a:solidFill>
              <a:latin typeface="宋体" charset="-122"/>
            </a:endParaRPr>
          </a:p>
          <a:p>
            <a:pPr eaLnBrk="1" hangingPunct="1">
              <a:buClr>
                <a:srgbClr val="C00000"/>
              </a:buClr>
              <a:buFont typeface="Wingdings" pitchFamily="2" charset="2"/>
              <a:buChar char="n"/>
            </a:pPr>
            <a:r>
              <a:rPr lang="zh-CN" altLang="en-US" sz="2800" b="1" dirty="0" smtClean="0">
                <a:solidFill>
                  <a:srgbClr val="000000"/>
                </a:solidFill>
                <a:latin typeface="宋体" charset="-122"/>
              </a:rPr>
              <a:t>在链路状态路由中，每个路由器和互连网络中的所有其它路由器共享关于它邻居的信息。</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301625" y="404664"/>
            <a:ext cx="8540750" cy="927248"/>
          </a:xfrm>
        </p:spPr>
        <p:txBody>
          <a:bodyPr>
            <a:normAutofit/>
          </a:bodyPr>
          <a:lstStyle/>
          <a:p>
            <a:r>
              <a:rPr lang="en-US" altLang="zh-CN" sz="4000" b="1" dirty="0" smtClean="0">
                <a:solidFill>
                  <a:srgbClr val="C00000"/>
                </a:solidFill>
                <a:latin typeface="隶书" pitchFamily="49" charset="-122"/>
                <a:ea typeface="隶书" pitchFamily="49" charset="-122"/>
              </a:rPr>
              <a:t>5.4.2 </a:t>
            </a:r>
            <a:r>
              <a:rPr lang="zh-CN" altLang="en-US" sz="4000" b="1" dirty="0" smtClean="0">
                <a:solidFill>
                  <a:srgbClr val="C00000"/>
                </a:solidFill>
                <a:latin typeface="隶书" pitchFamily="49" charset="-122"/>
                <a:ea typeface="隶书" pitchFamily="49" charset="-122"/>
              </a:rPr>
              <a:t>链路状态路由算法</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Rot="1" noChangeArrowheads="1"/>
          </p:cNvSpPr>
          <p:nvPr>
            <p:ph type="body" idx="1"/>
          </p:nvPr>
        </p:nvSpPr>
        <p:spPr>
          <a:xfrm>
            <a:off x="323850" y="1268413"/>
            <a:ext cx="8280400" cy="4629150"/>
          </a:xfrm>
        </p:spPr>
        <p:txBody>
          <a:bodyPr/>
          <a:lstStyle/>
          <a:p>
            <a:pPr eaLnBrk="1" hangingPunct="1">
              <a:buClr>
                <a:srgbClr val="C00000"/>
              </a:buClr>
              <a:buFont typeface="Wingdings" pitchFamily="2" charset="2"/>
              <a:buChar char="n"/>
            </a:pPr>
            <a:r>
              <a:rPr lang="zh-CN" altLang="en-US" b="1" dirty="0" smtClean="0">
                <a:solidFill>
                  <a:srgbClr val="C00000"/>
                </a:solidFill>
                <a:latin typeface="宋体" charset="-122"/>
              </a:rPr>
              <a:t>链路状态路由可分为两步完成：</a:t>
            </a:r>
            <a:endParaRPr lang="en-US" altLang="zh-CN" b="1" dirty="0" smtClean="0">
              <a:solidFill>
                <a:srgbClr val="C00000"/>
              </a:solidFill>
              <a:latin typeface="宋体" charset="-122"/>
            </a:endParaRPr>
          </a:p>
          <a:p>
            <a:pPr marL="914400" lvl="1" indent="-514350">
              <a:buClr>
                <a:srgbClr val="C00000"/>
              </a:buClr>
              <a:buFont typeface="+mj-ea"/>
              <a:buAutoNum type="circleNumDbPlain"/>
            </a:pPr>
            <a:endParaRPr lang="en-US" altLang="zh-CN"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第一步是共享链路状态信息，即每个路由器将它自己和它的所有邻居之间的链路状态信息发送给互连网络中的所有其它路由器。</a:t>
            </a:r>
            <a:endParaRPr lang="en-US" altLang="zh-CN" b="1" dirty="0" smtClean="0">
              <a:solidFill>
                <a:srgbClr val="000000"/>
              </a:solidFill>
              <a:latin typeface="宋体" charset="-122"/>
            </a:endParaRPr>
          </a:p>
          <a:p>
            <a:pPr marL="914400" lvl="1" indent="-514350">
              <a:buClr>
                <a:srgbClr val="C00000"/>
              </a:buClr>
              <a:buFont typeface="+mj-ea"/>
              <a:buAutoNum type="circleNumDbPlain"/>
            </a:pPr>
            <a:endParaRPr lang="en-US" altLang="zh-CN" b="1" dirty="0" smtClean="0">
              <a:solidFill>
                <a:srgbClr val="000000"/>
              </a:solidFill>
              <a:latin typeface="宋体" charset="-122"/>
            </a:endParaRPr>
          </a:p>
          <a:p>
            <a:pPr marL="914400" lvl="1" indent="-514350">
              <a:buClr>
                <a:srgbClr val="C00000"/>
              </a:buClr>
              <a:buFont typeface="+mj-ea"/>
              <a:buAutoNum type="circleNumDbPlain"/>
            </a:pPr>
            <a:r>
              <a:rPr lang="zh-CN" altLang="en-US" b="1" dirty="0" smtClean="0">
                <a:solidFill>
                  <a:srgbClr val="000000"/>
                </a:solidFill>
                <a:latin typeface="宋体" charset="-122"/>
              </a:rPr>
              <a:t>第二步是每个路由器根据自己所掌握的关于整个网络的链路状态信息计算到每个网路的路由。</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301625" y="404664"/>
            <a:ext cx="8540750" cy="927248"/>
          </a:xfrm>
        </p:spPr>
        <p:txBody>
          <a:bodyPr>
            <a:normAutofit/>
          </a:bodyPr>
          <a:lstStyle/>
          <a:p>
            <a:r>
              <a:rPr lang="en-US" altLang="zh-CN" sz="4000" b="1" dirty="0" smtClean="0">
                <a:solidFill>
                  <a:srgbClr val="C00000"/>
                </a:solidFill>
                <a:latin typeface="隶书" pitchFamily="49" charset="-122"/>
                <a:ea typeface="隶书" pitchFamily="49" charset="-122"/>
              </a:rPr>
              <a:t>5.4.2 </a:t>
            </a:r>
            <a:r>
              <a:rPr lang="zh-CN" altLang="en-US" sz="4000" b="1" dirty="0" smtClean="0">
                <a:solidFill>
                  <a:srgbClr val="C00000"/>
                </a:solidFill>
                <a:latin typeface="隶书" pitchFamily="49" charset="-122"/>
                <a:ea typeface="隶书" pitchFamily="49" charset="-122"/>
              </a:rPr>
              <a:t>链路状态路由算法</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Rot="1" noChangeArrowheads="1"/>
          </p:cNvSpPr>
          <p:nvPr>
            <p:ph type="body" idx="1"/>
          </p:nvPr>
        </p:nvSpPr>
        <p:spPr>
          <a:xfrm>
            <a:off x="395536" y="548680"/>
            <a:ext cx="8540750" cy="865188"/>
          </a:xfrm>
        </p:spPr>
        <p:txBody>
          <a:bodyPr/>
          <a:lstStyle/>
          <a:p>
            <a:pPr algn="ctr" eaLnBrk="1" hangingPunct="1">
              <a:buNone/>
            </a:pPr>
            <a:r>
              <a:rPr lang="en-US" altLang="zh-CN" b="1" dirty="0" smtClean="0">
                <a:solidFill>
                  <a:srgbClr val="C00000"/>
                </a:solidFill>
              </a:rPr>
              <a:t>①</a:t>
            </a:r>
            <a:r>
              <a:rPr lang="zh-CN" altLang="en-US" b="1" dirty="0" smtClean="0">
                <a:solidFill>
                  <a:srgbClr val="C00000"/>
                </a:solidFill>
              </a:rPr>
              <a:t>链路状态信息共享</a:t>
            </a:r>
          </a:p>
          <a:p>
            <a:pPr eaLnBrk="1" hangingPunct="1"/>
            <a:endParaRPr lang="en-US" altLang="zh-CN" b="1" dirty="0" smtClean="0">
              <a:solidFill>
                <a:schemeClr val="tx2"/>
              </a:solidFill>
            </a:endParaRPr>
          </a:p>
        </p:txBody>
      </p:sp>
      <p:pic>
        <p:nvPicPr>
          <p:cNvPr id="16387" name="Picture 4"/>
          <p:cNvPicPr>
            <a:picLocks noChangeAspect="1" noChangeArrowheads="1"/>
          </p:cNvPicPr>
          <p:nvPr/>
        </p:nvPicPr>
        <p:blipFill>
          <a:blip r:embed="rId2" cstate="print"/>
          <a:srcRect/>
          <a:stretch>
            <a:fillRect/>
          </a:stretch>
        </p:blipFill>
        <p:spPr bwMode="auto">
          <a:xfrm>
            <a:off x="1547664" y="2780928"/>
            <a:ext cx="6336704" cy="3644876"/>
          </a:xfrm>
          <a:prstGeom prst="rect">
            <a:avLst/>
          </a:prstGeom>
          <a:noFill/>
          <a:ln w="9525">
            <a:noFill/>
            <a:miter lim="800000"/>
            <a:headEnd/>
            <a:tailEnd/>
          </a:ln>
        </p:spPr>
      </p:pic>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5" name="Rectangle 3"/>
          <p:cNvSpPr txBox="1">
            <a:spLocks noRot="1" noChangeArrowheads="1"/>
          </p:cNvSpPr>
          <p:nvPr/>
        </p:nvSpPr>
        <p:spPr>
          <a:xfrm>
            <a:off x="467544" y="1484784"/>
            <a:ext cx="8229600" cy="13967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1" i="0" u="none" strike="noStrike" kern="1200" cap="none" spc="0" normalizeH="0" baseline="0" noProof="0" dirty="0" smtClean="0">
                <a:ln>
                  <a:noFill/>
                </a:ln>
                <a:solidFill>
                  <a:srgbClr val="C00000"/>
                </a:solidFill>
                <a:effectLst/>
                <a:uLnTx/>
                <a:uFillTx/>
                <a:latin typeface="宋体" charset="-122"/>
                <a:ea typeface="+mn-ea"/>
                <a:cs typeface="+mn-cs"/>
              </a:rPr>
              <a:t>(1)</a:t>
            </a:r>
            <a:r>
              <a:rPr kumimoji="0" lang="zh-CN" altLang="en-US" sz="2800" b="1" i="0" u="none" strike="noStrike" kern="1200" cap="none" spc="0" normalizeH="0" baseline="0" noProof="0" dirty="0" smtClean="0">
                <a:ln>
                  <a:noFill/>
                </a:ln>
                <a:solidFill>
                  <a:srgbClr val="C00000"/>
                </a:solidFill>
                <a:effectLst/>
                <a:uLnTx/>
                <a:uFillTx/>
                <a:latin typeface="宋体" charset="-122"/>
                <a:ea typeface="+mn-ea"/>
                <a:cs typeface="+mn-cs"/>
              </a:rPr>
              <a:t>路由器传输包的费用</a:t>
            </a:r>
            <a:r>
              <a:rPr kumimoji="0" lang="zh-CN" altLang="en-US" sz="2800" b="1" i="0" u="none" strike="noStrike" kern="1200" cap="none" spc="0" normalizeH="0" baseline="0" noProof="0" dirty="0" smtClean="0">
                <a:ln>
                  <a:noFill/>
                </a:ln>
                <a:solidFill>
                  <a:srgbClr val="000000"/>
                </a:solidFill>
                <a:effectLst/>
                <a:uLnTx/>
                <a:uFillTx/>
                <a:latin typeface="宋体" charset="-122"/>
                <a:ea typeface="+mn-ea"/>
                <a:cs typeface="+mn-cs"/>
              </a:rPr>
              <a:t>：在链路状态路由中，费用是许多因素的加权值。这些因素包括安全级别，流量和链路的传输速率等。</a:t>
            </a:r>
          </a:p>
        </p:txBody>
      </p:sp>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1"/>
          </p:nvPr>
        </p:nvSpPr>
        <p:spPr>
          <a:xfrm>
            <a:off x="323850" y="1341438"/>
            <a:ext cx="8496300" cy="4556125"/>
          </a:xfrm>
        </p:spPr>
        <p:txBody>
          <a:bodyPr/>
          <a:lstStyle/>
          <a:p>
            <a:pPr eaLnBrk="1" hangingPunct="1">
              <a:buNone/>
            </a:pPr>
            <a:r>
              <a:rPr lang="en-US" altLang="zh-CN" b="1" dirty="0" smtClean="0">
                <a:solidFill>
                  <a:srgbClr val="C00000"/>
                </a:solidFill>
                <a:latin typeface="宋体" charset="-122"/>
              </a:rPr>
              <a:t>(2)</a:t>
            </a:r>
            <a:r>
              <a:rPr lang="zh-CN" altLang="en-US" b="1" dirty="0" smtClean="0">
                <a:solidFill>
                  <a:srgbClr val="C00000"/>
                </a:solidFill>
                <a:latin typeface="宋体" charset="-122"/>
              </a:rPr>
              <a:t>链路状态包</a:t>
            </a:r>
            <a:r>
              <a:rPr lang="zh-CN" altLang="en-US" b="1" dirty="0" smtClean="0">
                <a:solidFill>
                  <a:srgbClr val="000000"/>
                </a:solidFill>
                <a:latin typeface="宋体" charset="-122"/>
              </a:rPr>
              <a:t>：</a:t>
            </a:r>
            <a:endParaRPr lang="en-US" altLang="zh-CN" b="1" dirty="0" smtClean="0">
              <a:solidFill>
                <a:srgbClr val="000000"/>
              </a:solidFill>
              <a:latin typeface="宋体" charset="-122"/>
            </a:endParaRPr>
          </a:p>
          <a:p>
            <a:pPr marL="971550" lvl="1" indent="-514350">
              <a:buClr>
                <a:srgbClr val="C00000"/>
              </a:buClr>
              <a:buFont typeface="Wingdings" pitchFamily="2" charset="2"/>
              <a:buChar char="n"/>
            </a:pPr>
            <a:endParaRPr lang="en-US" altLang="zh-CN" b="1" dirty="0" smtClean="0">
              <a:solidFill>
                <a:srgbClr val="000000"/>
              </a:solidFill>
              <a:latin typeface="宋体" charset="-122"/>
            </a:endParaRPr>
          </a:p>
          <a:p>
            <a:pPr marL="971550" lvl="1" indent="-514350">
              <a:buClr>
                <a:srgbClr val="C00000"/>
              </a:buClr>
              <a:buFont typeface="Wingdings" pitchFamily="2" charset="2"/>
              <a:buChar char="n"/>
            </a:pPr>
            <a:r>
              <a:rPr lang="zh-CN" altLang="en-US" b="1" dirty="0" smtClean="0">
                <a:solidFill>
                  <a:srgbClr val="000000"/>
                </a:solidFill>
                <a:latin typeface="宋体" charset="-122"/>
              </a:rPr>
              <a:t>路由器通过向整个互连网络中的所有路由器发送链路状态包</a:t>
            </a:r>
            <a:r>
              <a:rPr lang="en-US" altLang="zh-CN" b="1" dirty="0" smtClean="0">
                <a:solidFill>
                  <a:srgbClr val="000000"/>
                </a:solidFill>
                <a:latin typeface="宋体" charset="-122"/>
              </a:rPr>
              <a:t>(LSP)</a:t>
            </a:r>
            <a:r>
              <a:rPr lang="zh-CN" altLang="en-US" b="1" dirty="0" smtClean="0">
                <a:solidFill>
                  <a:srgbClr val="000000"/>
                </a:solidFill>
                <a:latin typeface="宋体" charset="-122"/>
              </a:rPr>
              <a:t>，在网络中扩散关于自己邻居的信息。</a:t>
            </a:r>
            <a:endParaRPr lang="en-US" altLang="zh-CN" b="1" dirty="0" smtClean="0">
              <a:solidFill>
                <a:srgbClr val="000000"/>
              </a:solidFill>
              <a:latin typeface="宋体" charset="-122"/>
            </a:endParaRPr>
          </a:p>
          <a:p>
            <a:pPr marL="971550" lvl="1" indent="-514350">
              <a:buClr>
                <a:srgbClr val="C00000"/>
              </a:buClr>
              <a:buFont typeface="Wingdings" pitchFamily="2" charset="2"/>
              <a:buChar char="n"/>
            </a:pPr>
            <a:endParaRPr lang="en-US" altLang="zh-CN" b="1" dirty="0" smtClean="0">
              <a:solidFill>
                <a:srgbClr val="000000"/>
              </a:solidFill>
              <a:latin typeface="宋体" charset="-122"/>
            </a:endParaRPr>
          </a:p>
          <a:p>
            <a:pPr marL="971550" lvl="1" indent="-514350">
              <a:buClr>
                <a:srgbClr val="C00000"/>
              </a:buClr>
              <a:buFont typeface="Wingdings" pitchFamily="2" charset="2"/>
              <a:buChar char="n"/>
            </a:pPr>
            <a:r>
              <a:rPr lang="zh-CN" altLang="en-US" b="1" dirty="0" smtClean="0">
                <a:solidFill>
                  <a:srgbClr val="000000"/>
                </a:solidFill>
                <a:latin typeface="宋体" charset="-122"/>
              </a:rPr>
              <a:t>个</a:t>
            </a:r>
            <a:r>
              <a:rPr lang="en-US" altLang="zh-CN" b="1" dirty="0" smtClean="0">
                <a:solidFill>
                  <a:srgbClr val="000000"/>
                </a:solidFill>
                <a:latin typeface="宋体" charset="-122"/>
              </a:rPr>
              <a:t>LSP</a:t>
            </a:r>
            <a:r>
              <a:rPr lang="zh-CN" altLang="en-US" b="1" dirty="0" smtClean="0">
                <a:solidFill>
                  <a:srgbClr val="000000"/>
                </a:solidFill>
                <a:latin typeface="宋体" charset="-122"/>
              </a:rPr>
              <a:t>通常包含四个信息域：</a:t>
            </a:r>
            <a:r>
              <a:rPr lang="zh-CN" altLang="en-US" b="1" dirty="0" smtClean="0">
                <a:solidFill>
                  <a:srgbClr val="C00000"/>
                </a:solidFill>
                <a:latin typeface="宋体" charset="-122"/>
              </a:rPr>
              <a:t>广告者的</a:t>
            </a:r>
            <a:r>
              <a:rPr lang="en-US" altLang="zh-CN" b="1" dirty="0" smtClean="0">
                <a:solidFill>
                  <a:srgbClr val="C00000"/>
                </a:solidFill>
                <a:latin typeface="宋体" charset="-122"/>
              </a:rPr>
              <a:t>ID</a:t>
            </a:r>
            <a:r>
              <a:rPr lang="zh-CN" altLang="en-US" b="1" dirty="0" smtClean="0">
                <a:solidFill>
                  <a:srgbClr val="C00000"/>
                </a:solidFill>
                <a:latin typeface="宋体" charset="-122"/>
              </a:rPr>
              <a:t>，所影响的目标网络</a:t>
            </a:r>
            <a:r>
              <a:rPr lang="en-US" altLang="zh-CN" b="1" dirty="0" smtClean="0">
                <a:solidFill>
                  <a:srgbClr val="C00000"/>
                </a:solidFill>
                <a:latin typeface="宋体" charset="-122"/>
              </a:rPr>
              <a:t>ID</a:t>
            </a:r>
            <a:r>
              <a:rPr lang="zh-CN" altLang="en-US" b="1" dirty="0" smtClean="0">
                <a:solidFill>
                  <a:srgbClr val="C00000"/>
                </a:solidFill>
                <a:latin typeface="宋体" charset="-122"/>
              </a:rPr>
              <a:t>，费用，邻居路由器的</a:t>
            </a:r>
            <a:r>
              <a:rPr lang="en-US" altLang="zh-CN" b="1" dirty="0" smtClean="0">
                <a:solidFill>
                  <a:srgbClr val="C00000"/>
                </a:solidFill>
                <a:latin typeface="宋体" charset="-122"/>
              </a:rPr>
              <a:t>ID</a:t>
            </a:r>
            <a:r>
              <a:rPr lang="zh-CN" altLang="en-US" b="1" dirty="0" smtClean="0">
                <a:solidFill>
                  <a:srgbClr val="000000"/>
                </a:solidFill>
                <a:latin typeface="宋体" charset="-122"/>
              </a:rPr>
              <a:t>。</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548680"/>
            <a:ext cx="8540750" cy="86518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C00000"/>
                </a:solidFill>
                <a:effectLst/>
                <a:uLnTx/>
                <a:uFillTx/>
                <a:latin typeface="+mn-lt"/>
                <a:ea typeface="+mn-ea"/>
                <a:cs typeface="+mn-cs"/>
              </a:rPr>
              <a:t>①</a:t>
            </a: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链路状态信息共享</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type="body" idx="1"/>
          </p:nvPr>
        </p:nvSpPr>
        <p:spPr>
          <a:xfrm>
            <a:off x="323850" y="1752600"/>
            <a:ext cx="8362950" cy="3044825"/>
          </a:xfrm>
        </p:spPr>
        <p:txBody>
          <a:bodyPr>
            <a:normAutofit lnSpcReduction="10000"/>
          </a:bodyPr>
          <a:lstStyle/>
          <a:p>
            <a:pPr eaLnBrk="1" hangingPunct="1">
              <a:buNone/>
            </a:pPr>
            <a:r>
              <a:rPr lang="en-US" altLang="zh-CN" b="1" dirty="0" smtClean="0">
                <a:solidFill>
                  <a:srgbClr val="C00000"/>
                </a:solidFill>
                <a:latin typeface="宋体" charset="-122"/>
              </a:rPr>
              <a:t>(3)</a:t>
            </a:r>
            <a:r>
              <a:rPr lang="zh-CN" altLang="en-US" b="1" dirty="0" smtClean="0">
                <a:solidFill>
                  <a:srgbClr val="C00000"/>
                </a:solidFill>
                <a:latin typeface="宋体" charset="-122"/>
              </a:rPr>
              <a:t>获得关于邻居路由器的信息：</a:t>
            </a:r>
            <a:endParaRPr lang="en-US" altLang="zh-CN" b="1" dirty="0" smtClean="0">
              <a:solidFill>
                <a:srgbClr val="C00000"/>
              </a:solidFill>
              <a:latin typeface="宋体" charset="-122"/>
            </a:endParaRP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每个路由器都周期性地发送一个简短的问候包来获取关于它们邻居的信息。</a:t>
            </a:r>
            <a:endParaRPr lang="en-US" altLang="zh-CN" b="1" dirty="0" smtClean="0">
              <a:solidFill>
                <a:srgbClr val="000000"/>
              </a:solidFill>
              <a:latin typeface="宋体" charset="-122"/>
            </a:endParaRP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这些问候包很小，只占用很小的网络资源。</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548680"/>
            <a:ext cx="8540750" cy="86518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C00000"/>
                </a:solidFill>
                <a:effectLst/>
                <a:uLnTx/>
                <a:uFillTx/>
                <a:latin typeface="+mn-lt"/>
                <a:ea typeface="+mn-ea"/>
                <a:cs typeface="+mn-cs"/>
              </a:rPr>
              <a:t>①</a:t>
            </a: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链路状态信息共享</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043608" y="620688"/>
            <a:ext cx="7416824"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网络层（</a:t>
            </a:r>
            <a:r>
              <a:rPr lang="en-US" altLang="zh-CN" sz="3600" b="1" dirty="0" smtClean="0">
                <a:solidFill>
                  <a:srgbClr val="C00000"/>
                </a:solidFill>
                <a:latin typeface="隶书" pitchFamily="49" charset="-122"/>
                <a:ea typeface="隶书" pitchFamily="49" charset="-122"/>
              </a:rPr>
              <a:t>Network)</a:t>
            </a:r>
            <a:endParaRPr lang="zh-CN" altLang="en-US" sz="3600" b="1" dirty="0" smtClean="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5" name="Picture 5"/>
          <p:cNvPicPr>
            <a:picLocks noChangeAspect="1" noChangeArrowheads="1"/>
          </p:cNvPicPr>
          <p:nvPr/>
        </p:nvPicPr>
        <p:blipFill>
          <a:blip r:embed="rId3" cstate="print"/>
          <a:srcRect/>
          <a:stretch>
            <a:fillRect/>
          </a:stretch>
        </p:blipFill>
        <p:spPr bwMode="auto">
          <a:xfrm>
            <a:off x="749300" y="1809750"/>
            <a:ext cx="7632700" cy="37528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type="body" idx="1"/>
          </p:nvPr>
        </p:nvSpPr>
        <p:spPr>
          <a:xfrm>
            <a:off x="457200" y="1600200"/>
            <a:ext cx="4762872" cy="4493095"/>
          </a:xfrm>
        </p:spPr>
        <p:txBody>
          <a:bodyPr>
            <a:normAutofit/>
          </a:bodyPr>
          <a:lstStyle/>
          <a:p>
            <a:pPr eaLnBrk="1" hangingPunct="1">
              <a:buNone/>
            </a:pPr>
            <a:r>
              <a:rPr lang="en-US" altLang="zh-CN" b="1" dirty="0" smtClean="0">
                <a:solidFill>
                  <a:srgbClr val="C00000"/>
                </a:solidFill>
                <a:latin typeface="宋体" charset="-122"/>
              </a:rPr>
              <a:t>(4)</a:t>
            </a:r>
            <a:r>
              <a:rPr lang="zh-CN" altLang="en-US" b="1" dirty="0" smtClean="0">
                <a:solidFill>
                  <a:srgbClr val="C00000"/>
                </a:solidFill>
                <a:latin typeface="宋体" charset="-122"/>
              </a:rPr>
              <a:t>初始化：</a:t>
            </a:r>
            <a:endParaRPr lang="en-US" altLang="zh-CN" b="1" dirty="0" smtClean="0">
              <a:solidFill>
                <a:srgbClr val="C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每个路由器在启动时向它的所有邻居发送一个问候包来获取每条链路的状态信息。</a:t>
            </a:r>
            <a:endParaRPr lang="en-US" altLang="zh-CN"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然后它基于这些问候的结果准备一个</a:t>
            </a:r>
            <a:r>
              <a:rPr lang="en-US" altLang="zh-CN" b="1" dirty="0" smtClean="0">
                <a:solidFill>
                  <a:srgbClr val="000000"/>
                </a:solidFill>
                <a:latin typeface="宋体" charset="-122"/>
              </a:rPr>
              <a:t>LSP</a:t>
            </a:r>
            <a:r>
              <a:rPr lang="zh-CN" altLang="en-US" b="1" dirty="0" smtClean="0">
                <a:solidFill>
                  <a:srgbClr val="000000"/>
                </a:solidFill>
                <a:latin typeface="宋体" charset="-122"/>
              </a:rPr>
              <a:t>，并将它扩散到整个网络。</a:t>
            </a:r>
            <a:endParaRPr lang="en-US" altLang="zh-CN" b="1" dirty="0" smtClean="0">
              <a:solidFill>
                <a:srgbClr val="000000"/>
              </a:solidFill>
              <a:latin typeface="宋体" charset="-122"/>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5" name="TextBox 14"/>
          <p:cNvSpPr txBox="1"/>
          <p:nvPr/>
        </p:nvSpPr>
        <p:spPr>
          <a:xfrm>
            <a:off x="5004048" y="1700808"/>
            <a:ext cx="3972562" cy="1231106"/>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宋体" charset="-122"/>
              </a:rPr>
              <a:t>大家好</a:t>
            </a:r>
            <a: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宋体" charset="-122"/>
              </a:rPr>
              <a:t>!</a:t>
            </a:r>
            <a:r>
              <a:rPr lang="zh-CN" alt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宋体" charset="-122"/>
              </a:rPr>
              <a:t>我是新路由器，</a:t>
            </a:r>
            <a: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宋体" charset="-122"/>
              </a:rPr>
              <a:t/>
            </a:r>
            <a:b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宋体" charset="-122"/>
              </a:rPr>
            </a:br>
            <a:r>
              <a:rPr lang="zh-CN" altLang="en-US"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宋体" charset="-122"/>
              </a:rPr>
              <a:t>这里有人吗</a:t>
            </a:r>
            <a: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宋体" charset="-122"/>
              </a:rPr>
              <a:t>?</a:t>
            </a:r>
          </a:p>
          <a:p>
            <a:endPar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7"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C00000"/>
                </a:solidFill>
                <a:effectLst/>
                <a:uLnTx/>
                <a:uFillTx/>
                <a:latin typeface="+mn-lt"/>
                <a:ea typeface="+mn-ea"/>
                <a:cs typeface="+mn-cs"/>
              </a:rPr>
              <a:t>①</a:t>
            </a: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链路状态信息共享</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pic>
        <p:nvPicPr>
          <p:cNvPr id="64516" name="Picture 4" descr="http://t1.baidu.com/it/u=2235243278,3213700577&amp;fm=21&amp;gp=0.jpg"/>
          <p:cNvPicPr>
            <a:picLocks noChangeAspect="1" noChangeArrowheads="1"/>
          </p:cNvPicPr>
          <p:nvPr/>
        </p:nvPicPr>
        <p:blipFill>
          <a:blip r:embed="rId3" cstate="print"/>
          <a:srcRect/>
          <a:stretch>
            <a:fillRect/>
          </a:stretch>
        </p:blipFill>
        <p:spPr bwMode="auto">
          <a:xfrm>
            <a:off x="5796136" y="2780928"/>
            <a:ext cx="2448272" cy="3046494"/>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3000" fill="hold"/>
                                        <p:tgtEl>
                                          <p:spTgt spid="64516"/>
                                        </p:tgtEl>
                                        <p:attrNameLst>
                                          <p:attrName>ppt_x</p:attrName>
                                        </p:attrNameLst>
                                      </p:cBhvr>
                                      <p:tavLst>
                                        <p:tav tm="0">
                                          <p:val>
                                            <p:strVal val="1+#ppt_w/2"/>
                                          </p:val>
                                        </p:tav>
                                        <p:tav tm="100000">
                                          <p:val>
                                            <p:strVal val="#ppt_x"/>
                                          </p:val>
                                        </p:tav>
                                      </p:tavLst>
                                    </p:anim>
                                    <p:anim calcmode="lin" valueType="num">
                                      <p:cBhvr additive="base">
                                        <p:cTn id="8" dur="3000" fill="hold"/>
                                        <p:tgtEl>
                                          <p:spTgt spid="6451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0" fill="hold"/>
                                        <p:tgtEl>
                                          <p:spTgt spid="15"/>
                                        </p:tgtEl>
                                        <p:attrNameLst>
                                          <p:attrName>ppt_x</p:attrName>
                                        </p:attrNameLst>
                                      </p:cBhvr>
                                      <p:tavLst>
                                        <p:tav tm="0">
                                          <p:val>
                                            <p:strVal val="1+#ppt_w/2"/>
                                          </p:val>
                                        </p:tav>
                                        <p:tav tm="100000">
                                          <p:val>
                                            <p:strVal val="#ppt_x"/>
                                          </p:val>
                                        </p:tav>
                                      </p:tavLst>
                                    </p:anim>
                                    <p:anim calcmode="lin" valueType="num">
                                      <p:cBhvr additive="base">
                                        <p:cTn id="12" dur="5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type="body" idx="1"/>
          </p:nvPr>
        </p:nvSpPr>
        <p:spPr>
          <a:xfrm>
            <a:off x="323850" y="1484313"/>
            <a:ext cx="8496300" cy="4700587"/>
          </a:xfrm>
        </p:spPr>
        <p:txBody>
          <a:bodyPr>
            <a:normAutofit/>
          </a:bodyPr>
          <a:lstStyle/>
          <a:p>
            <a:pPr eaLnBrk="1" hangingPunct="1">
              <a:buNone/>
            </a:pPr>
            <a:r>
              <a:rPr lang="en-US" altLang="zh-CN" b="1" dirty="0" smtClean="0">
                <a:solidFill>
                  <a:srgbClr val="C00000"/>
                </a:solidFill>
                <a:latin typeface="宋体" charset="-122"/>
              </a:rPr>
              <a:t>(5)</a:t>
            </a:r>
            <a:r>
              <a:rPr lang="zh-CN" altLang="en-US" b="1" dirty="0" smtClean="0">
                <a:solidFill>
                  <a:srgbClr val="C00000"/>
                </a:solidFill>
                <a:latin typeface="宋体" charset="-122"/>
              </a:rPr>
              <a:t>链路状态数据库：</a:t>
            </a:r>
            <a:endParaRPr lang="en-US" altLang="zh-CN" b="1" dirty="0" smtClean="0">
              <a:solidFill>
                <a:srgbClr val="C00000"/>
              </a:solidFill>
              <a:latin typeface="宋体" charset="-122"/>
            </a:endParaRPr>
          </a:p>
          <a:p>
            <a:pPr lvl="1">
              <a:buClr>
                <a:srgbClr val="C00000"/>
              </a:buClr>
              <a:buFont typeface="Wingdings" pitchFamily="2" charset="2"/>
              <a:buChar char="n"/>
            </a:pPr>
            <a:endParaRPr lang="en-US" altLang="zh-CN" sz="18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每个路由器接收每个其它路由器发送来的</a:t>
            </a:r>
            <a:r>
              <a:rPr lang="en-US" altLang="zh-CN" b="1" dirty="0" smtClean="0">
                <a:solidFill>
                  <a:srgbClr val="000000"/>
                </a:solidFill>
                <a:latin typeface="宋体" charset="-122"/>
              </a:rPr>
              <a:t>LSP</a:t>
            </a:r>
            <a:r>
              <a:rPr lang="zh-CN" altLang="en-US" b="1" dirty="0" smtClean="0">
                <a:solidFill>
                  <a:srgbClr val="000000"/>
                </a:solidFill>
                <a:latin typeface="宋体" charset="-122"/>
              </a:rPr>
              <a:t>，并将它们的信息存放到一个链路状态数据库中。</a:t>
            </a:r>
            <a:endParaRPr lang="en-US" altLang="zh-CN" b="1" dirty="0" smtClean="0">
              <a:solidFill>
                <a:srgbClr val="000000"/>
              </a:solidFill>
              <a:latin typeface="宋体" charset="-122"/>
            </a:endParaRPr>
          </a:p>
          <a:p>
            <a:pPr lvl="1">
              <a:buClr>
                <a:srgbClr val="C00000"/>
              </a:buClr>
              <a:buFont typeface="Wingdings" pitchFamily="2" charset="2"/>
              <a:buChar char="n"/>
            </a:pPr>
            <a:endParaRPr lang="en-US" altLang="zh-CN" sz="1800" b="1" dirty="0" smtClean="0"/>
          </a:p>
          <a:p>
            <a:pPr lvl="1">
              <a:buClr>
                <a:srgbClr val="C00000"/>
              </a:buClr>
              <a:buFont typeface="Wingdings" pitchFamily="2" charset="2"/>
              <a:buChar char="n"/>
            </a:pPr>
            <a:r>
              <a:rPr lang="zh-CN" altLang="en-US" b="1" dirty="0" smtClean="0"/>
              <a:t>由于每个路由器接收相同的</a:t>
            </a:r>
            <a:r>
              <a:rPr lang="en-US" altLang="zh-CN" b="1" dirty="0" smtClean="0"/>
              <a:t>LSP</a:t>
            </a:r>
            <a:r>
              <a:rPr lang="zh-CN" altLang="en-US" b="1" dirty="0" smtClean="0"/>
              <a:t>，每个路由器将创建相同的链路状态数据库。</a:t>
            </a:r>
            <a:endParaRPr lang="en-US" altLang="zh-CN" b="1" dirty="0" smtClean="0"/>
          </a:p>
          <a:p>
            <a:pPr lvl="1">
              <a:buClr>
                <a:srgbClr val="C00000"/>
              </a:buClr>
              <a:buFont typeface="Wingdings" pitchFamily="2" charset="2"/>
              <a:buChar char="n"/>
            </a:pPr>
            <a:endParaRPr lang="en-US" altLang="zh-CN" sz="1800" b="1" dirty="0" smtClean="0"/>
          </a:p>
          <a:p>
            <a:pPr lvl="1">
              <a:buClr>
                <a:srgbClr val="C00000"/>
              </a:buClr>
              <a:buFont typeface="Wingdings" pitchFamily="2" charset="2"/>
              <a:buChar char="n"/>
            </a:pPr>
            <a:r>
              <a:rPr lang="zh-CN" altLang="en-US" b="1" dirty="0" smtClean="0"/>
              <a:t>如果一个路由器被删除或被加入到网络中，所有的链路状态数据库将被更新。 </a:t>
            </a:r>
          </a:p>
          <a:p>
            <a:pPr eaLnBrk="1" hangingPunct="1"/>
            <a:endParaRPr lang="zh-CN" altLang="en-US" b="1" dirty="0" smtClean="0">
              <a:solidFill>
                <a:srgbClr val="000000"/>
              </a:solidFill>
              <a:latin typeface="宋体" charset="-122"/>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C00000"/>
                </a:solidFill>
                <a:effectLst/>
                <a:uLnTx/>
                <a:uFillTx/>
                <a:latin typeface="+mn-lt"/>
                <a:ea typeface="+mn-ea"/>
                <a:cs typeface="+mn-cs"/>
              </a:rPr>
              <a:t>①</a:t>
            </a: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链路状态信息共享</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050" name="Group 82"/>
          <p:cNvGraphicFramePr>
            <a:graphicFrameLocks noGrp="1"/>
          </p:cNvGraphicFramePr>
          <p:nvPr>
            <p:ph/>
          </p:nvPr>
        </p:nvGraphicFramePr>
        <p:xfrm>
          <a:off x="755576" y="620688"/>
          <a:ext cx="7620000" cy="5809262"/>
        </p:xfrm>
        <a:graphic>
          <a:graphicData uri="http://schemas.openxmlformats.org/drawingml/2006/table">
            <a:tbl>
              <a:tblPr/>
              <a:tblGrid>
                <a:gridCol w="1906587"/>
                <a:gridCol w="1903413"/>
                <a:gridCol w="1906587"/>
                <a:gridCol w="1903413"/>
              </a:tblGrid>
              <a:tr h="657856">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dirty="0" smtClean="0">
                          <a:ln>
                            <a:noFill/>
                          </a:ln>
                          <a:solidFill>
                            <a:srgbClr val="000000"/>
                          </a:solidFill>
                          <a:effectLst/>
                          <a:latin typeface="华文中宋" pitchFamily="2" charset="-122"/>
                          <a:ea typeface="华文中宋" pitchFamily="2" charset="-122"/>
                          <a:cs typeface="Times New Roman" pitchFamily="18" charset="0"/>
                        </a:rPr>
                        <a:t>广告者</a:t>
                      </a:r>
                      <a:endParaRPr kumimoji="0" lang="zh-CN" altLang="en-US" sz="4000" b="1"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相关网络</a:t>
                      </a:r>
                      <a:endParaRPr kumimoji="0" lang="zh-CN" altLang="en-US" sz="4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费用</a:t>
                      </a:r>
                      <a:endParaRPr kumimoji="0" lang="zh-CN" altLang="en-US" sz="4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zh-CN" altLang="en-US" sz="2000" b="1" i="0" u="none" strike="noStrike" cap="none" normalizeH="0" baseline="0" smtClean="0">
                          <a:ln>
                            <a:noFill/>
                          </a:ln>
                          <a:solidFill>
                            <a:srgbClr val="000000"/>
                          </a:solidFill>
                          <a:effectLst/>
                          <a:latin typeface="华文中宋" pitchFamily="2" charset="-122"/>
                          <a:ea typeface="华文中宋" pitchFamily="2" charset="-122"/>
                          <a:cs typeface="Times New Roman" pitchFamily="18" charset="0"/>
                        </a:rPr>
                        <a:t>邻居</a:t>
                      </a:r>
                      <a:endParaRPr kumimoji="0" lang="zh-CN" altLang="en-US" sz="4000" b="1"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A</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dirty="0" smtClean="0">
                          <a:ln>
                            <a:noFill/>
                          </a:ln>
                          <a:solidFill>
                            <a:srgbClr val="000000"/>
                          </a:solidFill>
                          <a:effectLst/>
                          <a:latin typeface="Arial" charset="0"/>
                          <a:ea typeface="华文中宋" pitchFamily="2" charset="-122"/>
                          <a:cs typeface="Times New Roman" pitchFamily="18" charset="0"/>
                        </a:rPr>
                        <a:t>1</a:t>
                      </a:r>
                      <a:endParaRPr kumimoji="0" lang="en-US" altLang="zh-CN" sz="40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1</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B</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A</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3</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3</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F</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A</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5</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2</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E</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B</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1</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4</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A</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B</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2</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2</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C</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C</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2</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5</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B</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C</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6</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2</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D</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D</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6</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5</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C</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D</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7</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3</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E</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E</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7</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2</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D</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E</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5</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3</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A</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F</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3</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2</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A</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62">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F</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4</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smtClean="0">
                          <a:ln>
                            <a:noFill/>
                          </a:ln>
                          <a:solidFill>
                            <a:srgbClr val="000000"/>
                          </a:solidFill>
                          <a:effectLst/>
                          <a:latin typeface="Arial" charset="0"/>
                          <a:ea typeface="华文中宋" pitchFamily="2" charset="-122"/>
                          <a:cs typeface="Times New Roman" pitchFamily="18" charset="0"/>
                        </a:rPr>
                        <a:t>3</a:t>
                      </a:r>
                      <a:endParaRPr kumimoji="0" lang="en-US" altLang="zh-CN" sz="4000" b="0" i="0" u="none" strike="noStrike" cap="none" normalizeH="0" baseline="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n-US" altLang="zh-CN" sz="2000" b="0" i="0" u="none" strike="noStrike" cap="none" normalizeH="0" baseline="0" dirty="0" smtClean="0">
                          <a:ln>
                            <a:noFill/>
                          </a:ln>
                          <a:solidFill>
                            <a:srgbClr val="000000"/>
                          </a:solidFill>
                          <a:effectLst/>
                          <a:latin typeface="Arial" charset="0"/>
                          <a:ea typeface="华文中宋" pitchFamily="2" charset="-122"/>
                          <a:cs typeface="Times New Roman" pitchFamily="18" charset="0"/>
                        </a:rPr>
                        <a:t>-</a:t>
                      </a:r>
                      <a:endParaRPr kumimoji="0" lang="en-US" altLang="zh-CN" sz="4000" b="0" i="0" u="none" strike="noStrike" cap="none" normalizeH="0" baseline="0" dirty="0" smtClean="0">
                        <a:ln>
                          <a:noFill/>
                        </a:ln>
                        <a:solidFill>
                          <a:srgbClr val="000000"/>
                        </a:solidFill>
                        <a:effectLst/>
                        <a:latin typeface="Arial" charset="0"/>
                        <a:ea typeface="华文中宋"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Grp="1" noChangeAspect="1" noChangeArrowheads="1"/>
          </p:cNvPicPr>
          <p:nvPr>
            <p:ph type="body" idx="1"/>
          </p:nvPr>
        </p:nvPicPr>
        <p:blipFill>
          <a:blip r:embed="rId2" cstate="print"/>
          <a:srcRect/>
          <a:stretch>
            <a:fillRect/>
          </a:stretch>
        </p:blipFill>
        <p:spPr>
          <a:xfrm>
            <a:off x="395536" y="1268760"/>
            <a:ext cx="8424862" cy="4951412"/>
          </a:xfrm>
          <a:noFill/>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C00000"/>
                </a:solidFill>
                <a:effectLst/>
                <a:uLnTx/>
                <a:uFillTx/>
                <a:latin typeface="+mn-lt"/>
                <a:ea typeface="+mn-ea"/>
                <a:cs typeface="+mn-cs"/>
              </a:rPr>
              <a:t>①</a:t>
            </a: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链路状态信息共享</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latin typeface="宋体" charset="-122"/>
              </a:rPr>
              <a:t>典型的协议是</a:t>
            </a:r>
            <a:r>
              <a:rPr lang="en-US" altLang="zh-CN" b="1" dirty="0" smtClean="0">
                <a:solidFill>
                  <a:srgbClr val="C00000"/>
                </a:solidFill>
                <a:latin typeface="宋体" charset="-122"/>
              </a:rPr>
              <a:t>OSPF(Open Short Path First)</a:t>
            </a: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路由器上启动</a:t>
            </a:r>
            <a:r>
              <a:rPr lang="en-US" altLang="zh-CN" b="1" dirty="0" smtClean="0">
                <a:solidFill>
                  <a:srgbClr val="000000"/>
                </a:solidFill>
                <a:latin typeface="宋体" charset="-122"/>
              </a:rPr>
              <a:t>OSPF</a:t>
            </a:r>
            <a:r>
              <a:rPr lang="zh-CN" altLang="en-US" b="1" dirty="0" smtClean="0">
                <a:solidFill>
                  <a:srgbClr val="000000"/>
                </a:solidFill>
                <a:latin typeface="宋体" charset="-122"/>
              </a:rPr>
              <a:t>协议</a:t>
            </a:r>
            <a:r>
              <a:rPr lang="en-US" altLang="zh-CN" b="1" dirty="0" smtClean="0">
                <a:solidFill>
                  <a:srgbClr val="000000"/>
                </a:solidFill>
                <a:latin typeface="宋体" charset="-122"/>
              </a:rPr>
              <a:t>:</a:t>
            </a:r>
          </a:p>
          <a:p>
            <a:pPr lvl="1"/>
            <a:endParaRPr lang="en-US" altLang="zh-CN" b="1" dirty="0" smtClean="0">
              <a:solidFill>
                <a:srgbClr val="000000"/>
              </a:solidFill>
            </a:endParaRPr>
          </a:p>
          <a:p>
            <a:pPr lvl="1"/>
            <a:r>
              <a:rPr lang="en-US" altLang="zh-CN" b="1" dirty="0" smtClean="0">
                <a:solidFill>
                  <a:srgbClr val="000000"/>
                </a:solidFill>
              </a:rPr>
              <a:t>router  OSPF  99</a:t>
            </a:r>
          </a:p>
          <a:p>
            <a:pPr lvl="1"/>
            <a:r>
              <a:rPr lang="en-US" altLang="zh-CN" b="1" dirty="0" smtClean="0">
                <a:solidFill>
                  <a:srgbClr val="000000"/>
                </a:solidFill>
              </a:rPr>
              <a:t>Network 192.168.1.0  0.0.0.255  area 0</a:t>
            </a:r>
          </a:p>
          <a:p>
            <a:pPr lvl="1"/>
            <a:r>
              <a:rPr lang="en-US" altLang="zh-CN" b="1" dirty="0" smtClean="0">
                <a:solidFill>
                  <a:srgbClr val="000000"/>
                </a:solidFill>
              </a:rPr>
              <a:t>Network 192.168.2.0  0.0.0.255  area 0</a:t>
            </a:r>
          </a:p>
          <a:p>
            <a:pPr eaLnBrk="1" hangingPunct="1"/>
            <a:endParaRPr lang="en-US" altLang="zh-CN" dirty="0" smtClean="0">
              <a:solidFill>
                <a:srgbClr val="000000"/>
              </a:solidFill>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1" i="0" u="none" strike="noStrike" kern="1200" cap="none" spc="0" normalizeH="0" baseline="0" noProof="0" dirty="0" smtClean="0">
                <a:ln>
                  <a:noFill/>
                </a:ln>
                <a:solidFill>
                  <a:srgbClr val="C00000"/>
                </a:solidFill>
                <a:effectLst/>
                <a:uLnTx/>
                <a:uFillTx/>
                <a:latin typeface="+mn-lt"/>
                <a:ea typeface="+mn-ea"/>
                <a:cs typeface="+mn-cs"/>
              </a:rPr>
              <a:t>①</a:t>
            </a: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链路状态信息共享</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noChangeArrowheads="1"/>
          </p:cNvSpPr>
          <p:nvPr>
            <p:ph type="body" idx="1"/>
          </p:nvPr>
        </p:nvSpPr>
        <p:spPr>
          <a:xfrm>
            <a:off x="395536" y="1556792"/>
            <a:ext cx="8496300" cy="4700588"/>
          </a:xfrm>
        </p:spPr>
        <p:txBody>
          <a:bodyPr>
            <a:normAutofit/>
          </a:bodyPr>
          <a:lstStyle/>
          <a:p>
            <a:pPr eaLnBrk="1" hangingPunct="1">
              <a:buClr>
                <a:srgbClr val="C00000"/>
              </a:buClr>
              <a:buFont typeface="Wingdings" pitchFamily="2" charset="2"/>
              <a:buChar char="n"/>
            </a:pPr>
            <a:r>
              <a:rPr lang="en-US" altLang="zh-CN" sz="2800" b="1" dirty="0" err="1" smtClean="0">
                <a:solidFill>
                  <a:srgbClr val="000000"/>
                </a:solidFill>
                <a:latin typeface="宋体" charset="-122"/>
              </a:rPr>
              <a:t>Dijkstra</a:t>
            </a:r>
            <a:r>
              <a:rPr lang="zh-CN" altLang="en-US" sz="2800" b="1" dirty="0" smtClean="0">
                <a:solidFill>
                  <a:srgbClr val="000000"/>
                </a:solidFill>
                <a:latin typeface="宋体" charset="-122"/>
              </a:rPr>
              <a:t>算法</a:t>
            </a:r>
            <a:r>
              <a:rPr lang="en-US" altLang="zh-CN" sz="2800" b="1" dirty="0" smtClean="0">
                <a:solidFill>
                  <a:srgbClr val="000000"/>
                </a:solidFill>
                <a:latin typeface="宋体" charset="-122"/>
              </a:rPr>
              <a:t>(1959)</a:t>
            </a:r>
            <a:r>
              <a:rPr lang="zh-CN" altLang="en-US" sz="2800" b="1" dirty="0" smtClean="0">
                <a:solidFill>
                  <a:srgbClr val="000000"/>
                </a:solidFill>
                <a:latin typeface="宋体" charset="-122"/>
              </a:rPr>
              <a:t>使用由节点和弧组成的图计算网络中两点之间的</a:t>
            </a:r>
            <a:r>
              <a:rPr lang="zh-CN" altLang="en-US" sz="2800" b="1" dirty="0" smtClean="0">
                <a:solidFill>
                  <a:srgbClr val="C00000"/>
                </a:solidFill>
                <a:latin typeface="宋体" charset="-122"/>
              </a:rPr>
              <a:t>最短路径</a:t>
            </a:r>
            <a:r>
              <a:rPr lang="zh-CN" altLang="en-US" sz="2800" b="1" dirty="0" smtClean="0">
                <a:solidFill>
                  <a:srgbClr val="000000"/>
                </a:solidFill>
                <a:latin typeface="宋体" charset="-122"/>
              </a:rPr>
              <a:t>。</a:t>
            </a:r>
            <a:endParaRPr lang="en-US" altLang="zh-CN" sz="2800" b="1" dirty="0" smtClean="0">
              <a:solidFill>
                <a:srgbClr val="000000"/>
              </a:solidFill>
              <a:latin typeface="宋体" charset="-122"/>
            </a:endParaRPr>
          </a:p>
          <a:p>
            <a:pPr eaLnBrk="1" hangingPunct="1">
              <a:buClr>
                <a:srgbClr val="C00000"/>
              </a:buClr>
              <a:buFont typeface="Wingdings" pitchFamily="2" charset="2"/>
              <a:buChar char="n"/>
            </a:pPr>
            <a:endParaRPr lang="en-US" altLang="zh-CN" sz="1400" b="1" dirty="0" smtClean="0">
              <a:solidFill>
                <a:srgbClr val="000000"/>
              </a:solidFill>
              <a:latin typeface="宋体" charset="-122"/>
            </a:endParaRPr>
          </a:p>
          <a:p>
            <a:pPr eaLnBrk="1" hangingPunct="1">
              <a:buClr>
                <a:srgbClr val="C00000"/>
              </a:buClr>
              <a:buFont typeface="Wingdings" pitchFamily="2" charset="2"/>
              <a:buChar char="n"/>
            </a:pPr>
            <a:r>
              <a:rPr lang="zh-CN" altLang="en-US" sz="2800" b="1" dirty="0" smtClean="0">
                <a:solidFill>
                  <a:srgbClr val="C00000"/>
                </a:solidFill>
                <a:latin typeface="宋体" charset="-122"/>
              </a:rPr>
              <a:t>节点</a:t>
            </a:r>
            <a:r>
              <a:rPr lang="zh-CN" altLang="en-US" sz="2800" b="1" dirty="0" smtClean="0">
                <a:solidFill>
                  <a:srgbClr val="000000"/>
                </a:solidFill>
                <a:latin typeface="宋体" charset="-122"/>
              </a:rPr>
              <a:t>有两种类型：</a:t>
            </a:r>
            <a:r>
              <a:rPr lang="zh-CN" altLang="en-US" sz="2800" b="1" dirty="0" smtClean="0">
                <a:solidFill>
                  <a:srgbClr val="C00000"/>
                </a:solidFill>
                <a:latin typeface="宋体" charset="-122"/>
              </a:rPr>
              <a:t>网络和路由器</a:t>
            </a:r>
            <a:r>
              <a:rPr lang="zh-CN" altLang="en-US" sz="2800" b="1" dirty="0" smtClean="0">
                <a:solidFill>
                  <a:srgbClr val="000000"/>
                </a:solidFill>
                <a:latin typeface="宋体" charset="-122"/>
              </a:rPr>
              <a:t>。</a:t>
            </a:r>
            <a:endParaRPr lang="en-US" altLang="zh-CN" sz="2800" b="1" dirty="0" smtClean="0">
              <a:solidFill>
                <a:srgbClr val="000000"/>
              </a:solidFill>
              <a:latin typeface="宋体" charset="-122"/>
            </a:endParaRPr>
          </a:p>
          <a:p>
            <a:pPr eaLnBrk="1" hangingPunct="1">
              <a:buClr>
                <a:srgbClr val="C00000"/>
              </a:buClr>
              <a:buFont typeface="Wingdings" pitchFamily="2" charset="2"/>
              <a:buChar char="n"/>
            </a:pPr>
            <a:endParaRPr lang="en-US" altLang="zh-CN" sz="1400" b="1" dirty="0" smtClean="0">
              <a:solidFill>
                <a:srgbClr val="000000"/>
              </a:solidFill>
              <a:latin typeface="宋体" charset="-122"/>
            </a:endParaRPr>
          </a:p>
          <a:p>
            <a:pPr eaLnBrk="1" hangingPunct="1">
              <a:buClr>
                <a:srgbClr val="C00000"/>
              </a:buClr>
              <a:buFont typeface="Wingdings" pitchFamily="2" charset="2"/>
              <a:buChar char="n"/>
            </a:pPr>
            <a:r>
              <a:rPr lang="zh-CN" altLang="en-US" sz="2800" b="1" dirty="0" smtClean="0">
                <a:solidFill>
                  <a:srgbClr val="C00000"/>
                </a:solidFill>
                <a:latin typeface="宋体" charset="-122"/>
              </a:rPr>
              <a:t>弧</a:t>
            </a:r>
            <a:r>
              <a:rPr lang="zh-CN" altLang="en-US" sz="2800" b="1" dirty="0" smtClean="0">
                <a:solidFill>
                  <a:srgbClr val="000000"/>
                </a:solidFill>
                <a:latin typeface="宋体" charset="-122"/>
              </a:rPr>
              <a:t>也有两类：路由器到网络的链路和网络到路由器的链路。</a:t>
            </a:r>
            <a:endParaRPr lang="en-US" altLang="zh-CN" sz="2800" b="1" dirty="0" smtClean="0">
              <a:solidFill>
                <a:srgbClr val="000000"/>
              </a:solidFill>
              <a:latin typeface="宋体" charset="-122"/>
            </a:endParaRPr>
          </a:p>
          <a:p>
            <a:pPr eaLnBrk="1" hangingPunct="1">
              <a:buClr>
                <a:srgbClr val="C00000"/>
              </a:buClr>
              <a:buFont typeface="Wingdings" pitchFamily="2" charset="2"/>
              <a:buChar char="n"/>
            </a:pPr>
            <a:endParaRPr lang="en-US" altLang="zh-CN" sz="1400" b="1" dirty="0" smtClean="0">
              <a:solidFill>
                <a:srgbClr val="000000"/>
              </a:solidFill>
              <a:latin typeface="宋体" charset="-122"/>
            </a:endParaRPr>
          </a:p>
          <a:p>
            <a:pPr eaLnBrk="1" hangingPunct="1">
              <a:buClr>
                <a:srgbClr val="C00000"/>
              </a:buClr>
              <a:buFont typeface="Wingdings" pitchFamily="2" charset="2"/>
              <a:buChar char="n"/>
            </a:pPr>
            <a:r>
              <a:rPr lang="zh-CN" altLang="en-US" sz="2800" b="1" dirty="0" smtClean="0">
                <a:solidFill>
                  <a:srgbClr val="000000"/>
                </a:solidFill>
                <a:latin typeface="宋体" charset="-122"/>
              </a:rPr>
              <a:t>在</a:t>
            </a:r>
            <a:r>
              <a:rPr lang="en-US" altLang="zh-CN" sz="2800" b="1" dirty="0" err="1" smtClean="0">
                <a:solidFill>
                  <a:srgbClr val="000000"/>
                </a:solidFill>
                <a:latin typeface="宋体" charset="-122"/>
              </a:rPr>
              <a:t>Dijkstra</a:t>
            </a:r>
            <a:r>
              <a:rPr lang="zh-CN" altLang="en-US" sz="2800" b="1" dirty="0" smtClean="0">
                <a:solidFill>
                  <a:srgbClr val="000000"/>
                </a:solidFill>
                <a:latin typeface="宋体" charset="-122"/>
              </a:rPr>
              <a:t>算法中，从路由器到网络的链路的</a:t>
            </a:r>
            <a:r>
              <a:rPr lang="zh-CN" altLang="en-US" sz="2800" b="1" dirty="0" smtClean="0">
                <a:solidFill>
                  <a:srgbClr val="C00000"/>
                </a:solidFill>
                <a:latin typeface="宋体" charset="-122"/>
              </a:rPr>
              <a:t>费用</a:t>
            </a:r>
            <a:r>
              <a:rPr lang="zh-CN" altLang="en-US" sz="2800" b="1" dirty="0" smtClean="0">
                <a:solidFill>
                  <a:srgbClr val="000000"/>
                </a:solidFill>
                <a:latin typeface="宋体" charset="-122"/>
              </a:rPr>
              <a:t>有效，而从网络到路由器的链路的费用总是为</a:t>
            </a:r>
            <a:r>
              <a:rPr lang="en-US" altLang="zh-CN" sz="2800" b="1" dirty="0" smtClean="0">
                <a:solidFill>
                  <a:srgbClr val="000000"/>
                </a:solidFill>
                <a:latin typeface="宋体" charset="-122"/>
              </a:rPr>
              <a:t>0</a:t>
            </a:r>
            <a:r>
              <a:rPr lang="zh-CN" altLang="en-US" sz="2800" b="1" dirty="0" smtClean="0">
                <a:solidFill>
                  <a:srgbClr val="000000"/>
                </a:solidFill>
                <a:latin typeface="宋体" charset="-122"/>
              </a:rPr>
              <a:t>。</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noChangeArrowheads="1"/>
          </p:cNvSpPr>
          <p:nvPr>
            <p:ph type="body" idx="1"/>
          </p:nvPr>
        </p:nvSpPr>
        <p:spPr>
          <a:xfrm>
            <a:off x="179512" y="1340768"/>
            <a:ext cx="8445624" cy="4641379"/>
          </a:xfrm>
        </p:spPr>
        <p:txBody>
          <a:bodyPr>
            <a:normAutofit fontScale="92500"/>
          </a:bodyPr>
          <a:lstStyle/>
          <a:p>
            <a:pPr eaLnBrk="1" hangingPunct="1">
              <a:buClr>
                <a:srgbClr val="C00000"/>
              </a:buClr>
              <a:buFont typeface="Wingdings" pitchFamily="2" charset="2"/>
              <a:buChar char="n"/>
            </a:pPr>
            <a:r>
              <a:rPr lang="zh-CN" altLang="en-US" sz="2800" b="1" dirty="0" smtClean="0">
                <a:solidFill>
                  <a:srgbClr val="C00000"/>
                </a:solidFill>
                <a:latin typeface="宋体" charset="-122"/>
              </a:rPr>
              <a:t>每个路由器在使用</a:t>
            </a:r>
            <a:r>
              <a:rPr lang="en-US" altLang="zh-CN" sz="2800" b="1" dirty="0" err="1" smtClean="0">
                <a:solidFill>
                  <a:srgbClr val="C00000"/>
                </a:solidFill>
                <a:latin typeface="宋体" charset="-122"/>
              </a:rPr>
              <a:t>Dijkstra</a:t>
            </a:r>
            <a:r>
              <a:rPr lang="zh-CN" altLang="en-US" sz="2800" b="1" dirty="0" smtClean="0">
                <a:solidFill>
                  <a:srgbClr val="C00000"/>
                </a:solidFill>
                <a:latin typeface="宋体" charset="-122"/>
              </a:rPr>
              <a:t>算法时，根据下面四个步骤来形成自己的最短路经树</a:t>
            </a:r>
            <a:r>
              <a:rPr lang="en-US" altLang="zh-CN" sz="2800" b="1" dirty="0" smtClean="0">
                <a:solidFill>
                  <a:srgbClr val="C00000"/>
                </a:solidFill>
                <a:latin typeface="宋体" charset="-122"/>
              </a:rPr>
              <a:t>:</a:t>
            </a:r>
          </a:p>
          <a:p>
            <a:pPr lvl="1">
              <a:spcBef>
                <a:spcPct val="50000"/>
              </a:spcBef>
              <a:buNone/>
            </a:pPr>
            <a:r>
              <a:rPr kumimoji="1" lang="en-US" altLang="en-US" sz="2400" b="1" dirty="0" smtClean="0">
                <a:solidFill>
                  <a:srgbClr val="000000"/>
                </a:solidFill>
                <a:latin typeface="Times New Roman" pitchFamily="18" charset="0"/>
              </a:rPr>
              <a:t>⑴</a:t>
            </a:r>
            <a:r>
              <a:rPr kumimoji="1" lang="zh-CN" altLang="en-US" sz="2400" b="1" dirty="0" smtClean="0">
                <a:solidFill>
                  <a:srgbClr val="000000"/>
                </a:solidFill>
                <a:latin typeface="宋体" charset="-122"/>
              </a:rPr>
              <a:t>选择自己作为树的根</a:t>
            </a:r>
            <a:r>
              <a:rPr kumimoji="1" lang="en-US" altLang="zh-CN" sz="2400" b="1" dirty="0" smtClean="0">
                <a:solidFill>
                  <a:srgbClr val="000000"/>
                </a:solidFill>
                <a:latin typeface="宋体" charset="-122"/>
              </a:rPr>
              <a:t>,</a:t>
            </a:r>
            <a:r>
              <a:rPr kumimoji="1" lang="zh-CN" altLang="en-US" sz="2400" b="1" dirty="0" smtClean="0">
                <a:solidFill>
                  <a:srgbClr val="000000"/>
                </a:solidFill>
                <a:latin typeface="宋体" charset="-122"/>
              </a:rPr>
              <a:t>并将根标记为永久性节点</a:t>
            </a:r>
            <a:r>
              <a:rPr kumimoji="1" lang="en-US" altLang="zh-CN" sz="2400" b="1" dirty="0" smtClean="0">
                <a:solidFill>
                  <a:srgbClr val="000000"/>
                </a:solidFill>
                <a:latin typeface="宋体" charset="-122"/>
              </a:rPr>
              <a:t>,</a:t>
            </a:r>
            <a:r>
              <a:rPr kumimoji="1" lang="zh-CN" altLang="en-US" sz="2400" b="1" dirty="0" smtClean="0">
                <a:solidFill>
                  <a:srgbClr val="000000"/>
                </a:solidFill>
                <a:latin typeface="宋体" charset="-122"/>
              </a:rPr>
              <a:t>算法接着从根出发连接它的所有邻居节点</a:t>
            </a:r>
            <a:r>
              <a:rPr kumimoji="1" lang="en-US" altLang="zh-CN" sz="2400" b="1" dirty="0" smtClean="0">
                <a:solidFill>
                  <a:srgbClr val="000000"/>
                </a:solidFill>
                <a:latin typeface="宋体" charset="-122"/>
              </a:rPr>
              <a:t>,</a:t>
            </a:r>
            <a:r>
              <a:rPr kumimoji="1" lang="zh-CN" altLang="en-US" sz="2400" b="1" dirty="0" smtClean="0">
                <a:solidFill>
                  <a:srgbClr val="000000"/>
                </a:solidFill>
                <a:latin typeface="宋体" charset="-122"/>
              </a:rPr>
              <a:t>这种连接是临时性的。</a:t>
            </a:r>
          </a:p>
          <a:p>
            <a:pPr lvl="1">
              <a:spcBef>
                <a:spcPct val="50000"/>
              </a:spcBef>
              <a:buNone/>
            </a:pPr>
            <a:r>
              <a:rPr kumimoji="1" lang="en-US" altLang="en-US" sz="2400" b="1" dirty="0" smtClean="0">
                <a:solidFill>
                  <a:srgbClr val="000000"/>
                </a:solidFill>
                <a:latin typeface="Times New Roman" pitchFamily="18" charset="0"/>
              </a:rPr>
              <a:t>⑵</a:t>
            </a:r>
            <a:r>
              <a:rPr kumimoji="1" lang="zh-CN" altLang="en-US" sz="2400" b="1" dirty="0" smtClean="0">
                <a:solidFill>
                  <a:srgbClr val="000000"/>
                </a:solidFill>
                <a:latin typeface="宋体" charset="-122"/>
              </a:rPr>
              <a:t>算法比较所有的临时连接</a:t>
            </a:r>
            <a:r>
              <a:rPr kumimoji="1" lang="en-US" altLang="zh-CN" sz="2400" b="1" dirty="0" smtClean="0">
                <a:solidFill>
                  <a:srgbClr val="000000"/>
                </a:solidFill>
                <a:latin typeface="宋体" charset="-122"/>
              </a:rPr>
              <a:t>,</a:t>
            </a:r>
            <a:r>
              <a:rPr kumimoji="1" lang="zh-CN" altLang="en-US" sz="2400" b="1" dirty="0" smtClean="0">
                <a:solidFill>
                  <a:srgbClr val="000000"/>
                </a:solidFill>
                <a:latin typeface="宋体" charset="-122"/>
              </a:rPr>
              <a:t>找出费用最小的路径</a:t>
            </a:r>
            <a:r>
              <a:rPr kumimoji="1" lang="en-US" altLang="zh-CN" sz="2400" b="1" dirty="0" smtClean="0">
                <a:solidFill>
                  <a:srgbClr val="000000"/>
                </a:solidFill>
                <a:latin typeface="宋体" charset="-122"/>
              </a:rPr>
              <a:t>,</a:t>
            </a:r>
            <a:r>
              <a:rPr kumimoji="1" lang="zh-CN" altLang="en-US" sz="2400" b="1" dirty="0" smtClean="0">
                <a:solidFill>
                  <a:srgbClr val="000000"/>
                </a:solidFill>
                <a:latin typeface="宋体" charset="-122"/>
              </a:rPr>
              <a:t>这个路经上的所有弧和节点被标记为最短路经树上的永久部分。</a:t>
            </a:r>
            <a:endParaRPr kumimoji="1" lang="en-US" altLang="zh-CN" sz="2400" b="1" dirty="0" smtClean="0">
              <a:solidFill>
                <a:srgbClr val="000000"/>
              </a:solidFill>
              <a:latin typeface="宋体" charset="-122"/>
            </a:endParaRPr>
          </a:p>
          <a:p>
            <a:pPr lvl="1">
              <a:buNone/>
            </a:pPr>
            <a:r>
              <a:rPr lang="en-US" altLang="en-US" sz="2400" b="1" dirty="0" smtClean="0">
                <a:solidFill>
                  <a:srgbClr val="000000"/>
                </a:solidFill>
              </a:rPr>
              <a:t>⑶</a:t>
            </a:r>
            <a:r>
              <a:rPr lang="zh-CN" altLang="en-US" sz="2400" b="1" dirty="0" smtClean="0">
                <a:solidFill>
                  <a:srgbClr val="000000"/>
                </a:solidFill>
                <a:latin typeface="宋体" charset="-122"/>
              </a:rPr>
              <a:t>算法考察链路状态数据库</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找出从这个选定的最短路经向外延伸所能连接的所有非永久性节点</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将这些节点临时性的加到最短路经树上。</a:t>
            </a:r>
          </a:p>
          <a:p>
            <a:pPr lvl="1">
              <a:buNone/>
            </a:pPr>
            <a:r>
              <a:rPr lang="zh-CN" altLang="en-US" sz="2400" b="1" dirty="0" smtClean="0">
                <a:solidFill>
                  <a:srgbClr val="000000"/>
                </a:solidFill>
              </a:rPr>
              <a:t>⑷</a:t>
            </a:r>
            <a:r>
              <a:rPr lang="zh-CN" altLang="en-US" sz="2400" b="1" dirty="0" smtClean="0">
                <a:solidFill>
                  <a:srgbClr val="000000"/>
                </a:solidFill>
                <a:latin typeface="宋体" charset="-122"/>
              </a:rPr>
              <a:t>如果所有的节点已经成为最短路经树上的永久部分</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则算法结束</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去掉非永久性的弧</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否则</a:t>
            </a:r>
            <a:r>
              <a:rPr lang="en-US" altLang="zh-CN" sz="2400" b="1" dirty="0" smtClean="0">
                <a:solidFill>
                  <a:srgbClr val="000000"/>
                </a:solidFill>
                <a:latin typeface="宋体" charset="-122"/>
              </a:rPr>
              <a:t>,</a:t>
            </a:r>
            <a:r>
              <a:rPr lang="zh-CN" altLang="en-US" sz="2400" b="1" dirty="0" smtClean="0">
                <a:solidFill>
                  <a:srgbClr val="000000"/>
                </a:solidFill>
                <a:latin typeface="宋体" charset="-122"/>
              </a:rPr>
              <a:t>转步骤（</a:t>
            </a:r>
            <a:r>
              <a:rPr lang="en-US" altLang="zh-CN" sz="2400" b="1" dirty="0" smtClean="0">
                <a:solidFill>
                  <a:srgbClr val="000000"/>
                </a:solidFill>
                <a:latin typeface="宋体" charset="-122"/>
              </a:rPr>
              <a:t>2</a:t>
            </a:r>
            <a:r>
              <a:rPr lang="zh-CN" altLang="en-US" sz="2400" b="1" dirty="0" smtClean="0">
                <a:solidFill>
                  <a:srgbClr val="000000"/>
                </a:solidFill>
                <a:latin typeface="宋体" charset="-122"/>
              </a:rPr>
              <a:t>）继续执行。</a:t>
            </a:r>
            <a:endParaRPr lang="en-US" altLang="zh-CN" sz="2400" b="1" dirty="0" smtClean="0">
              <a:solidFill>
                <a:srgbClr val="000000"/>
              </a:solidFill>
              <a:latin typeface="宋体" charset="-122"/>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323528" y="1268760"/>
            <a:ext cx="8642350" cy="4862388"/>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print"/>
          <a:srcRect/>
          <a:stretch>
            <a:fillRect/>
          </a:stretch>
        </p:blipFill>
        <p:spPr bwMode="auto">
          <a:xfrm>
            <a:off x="611560" y="1628800"/>
            <a:ext cx="3049587" cy="3352800"/>
          </a:xfrm>
          <a:prstGeom prst="rect">
            <a:avLst/>
          </a:prstGeom>
          <a:noFill/>
          <a:ln w="9525">
            <a:noFill/>
            <a:miter lim="800000"/>
            <a:headEnd/>
            <a:tailEnd/>
          </a:ln>
        </p:spPr>
      </p:pic>
      <p:pic>
        <p:nvPicPr>
          <p:cNvPr id="202755" name="Picture 3"/>
          <p:cNvPicPr>
            <a:picLocks noChangeAspect="1" noChangeArrowheads="1"/>
          </p:cNvPicPr>
          <p:nvPr/>
        </p:nvPicPr>
        <p:blipFill>
          <a:blip r:embed="rId4" cstate="print"/>
          <a:srcRect/>
          <a:stretch>
            <a:fillRect/>
          </a:stretch>
        </p:blipFill>
        <p:spPr bwMode="auto">
          <a:xfrm>
            <a:off x="4643438" y="2133600"/>
            <a:ext cx="3184525" cy="3505200"/>
          </a:xfrm>
          <a:prstGeom prst="rect">
            <a:avLst/>
          </a:prstGeom>
          <a:noFill/>
          <a:ln w="9525">
            <a:noFill/>
            <a:miter lim="800000"/>
            <a:headEnd/>
            <a:tailEnd/>
          </a:ln>
        </p:spPr>
      </p:pic>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6"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2755"/>
                                        </p:tgtEl>
                                        <p:attrNameLst>
                                          <p:attrName>style.visibility</p:attrName>
                                        </p:attrNameLst>
                                      </p:cBhvr>
                                      <p:to>
                                        <p:strVal val="visible"/>
                                      </p:to>
                                    </p:set>
                                    <p:animEffect transition="in" filter="box(out)">
                                      <p:cBhvr>
                                        <p:cTn id="7" dur="500"/>
                                        <p:tgtEl>
                                          <p:spTgt spid="20275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cstate="print"/>
          <a:srcRect/>
          <a:stretch>
            <a:fillRect/>
          </a:stretch>
        </p:blipFill>
        <p:spPr bwMode="auto">
          <a:xfrm>
            <a:off x="683568" y="1268760"/>
            <a:ext cx="4038600" cy="3525838"/>
          </a:xfrm>
          <a:prstGeom prst="rect">
            <a:avLst/>
          </a:prstGeom>
          <a:noFill/>
          <a:ln w="9525">
            <a:noFill/>
            <a:miter lim="800000"/>
            <a:headEnd/>
            <a:tailEnd/>
          </a:ln>
        </p:spPr>
      </p:pic>
      <p:pic>
        <p:nvPicPr>
          <p:cNvPr id="203779" name="Picture 3"/>
          <p:cNvPicPr>
            <a:picLocks noChangeAspect="1" noChangeArrowheads="1"/>
          </p:cNvPicPr>
          <p:nvPr/>
        </p:nvPicPr>
        <p:blipFill>
          <a:blip r:embed="rId4" cstate="print"/>
          <a:srcRect/>
          <a:stretch>
            <a:fillRect/>
          </a:stretch>
        </p:blipFill>
        <p:spPr bwMode="auto">
          <a:xfrm>
            <a:off x="4139952" y="2276872"/>
            <a:ext cx="4495800" cy="3929063"/>
          </a:xfrm>
          <a:prstGeom prst="rect">
            <a:avLst/>
          </a:prstGeom>
          <a:noFill/>
          <a:ln w="9525">
            <a:noFill/>
            <a:miter lim="800000"/>
            <a:headEnd/>
            <a:tailEnd/>
          </a:ln>
        </p:spPr>
      </p:pic>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6"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03779"/>
                                        </p:tgtEl>
                                        <p:attrNameLst>
                                          <p:attrName>style.visibility</p:attrName>
                                        </p:attrNameLst>
                                      </p:cBhvr>
                                      <p:to>
                                        <p:strVal val="visible"/>
                                      </p:to>
                                    </p:set>
                                    <p:animEffect transition="in" filter="box(out)">
                                      <p:cBhvr>
                                        <p:cTn id="7" dur="500"/>
                                        <p:tgtEl>
                                          <p:spTgt spid="20377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4392488" cy="4248473"/>
          </a:xfrm>
        </p:spPr>
        <p:txBody>
          <a:bodyPr>
            <a:normAutofit fontScale="55000" lnSpcReduction="20000"/>
          </a:bodyPr>
          <a:lstStyle/>
          <a:p>
            <a:pPr>
              <a:lnSpc>
                <a:spcPct val="160000"/>
              </a:lnSpc>
              <a:buClr>
                <a:srgbClr val="C00000"/>
              </a:buClr>
              <a:buBlip>
                <a:blip r:embed="rId2"/>
              </a:buBlip>
            </a:pPr>
            <a:r>
              <a:rPr lang="en-US" altLang="zh-CN" sz="4400" b="1" dirty="0" smtClean="0">
                <a:solidFill>
                  <a:srgbClr val="FF0000"/>
                </a:solidFill>
                <a:latin typeface="宋体" charset="-122"/>
              </a:rPr>
              <a:t>5.1  </a:t>
            </a:r>
            <a:r>
              <a:rPr lang="zh-CN" altLang="en-US" sz="4400" b="1" dirty="0" smtClean="0">
                <a:solidFill>
                  <a:srgbClr val="FF0000"/>
                </a:solidFill>
                <a:latin typeface="宋体" charset="-122"/>
              </a:rPr>
              <a:t>网络层功能和服务</a:t>
            </a:r>
            <a:endParaRPr lang="en-US" altLang="zh-CN" sz="4400" b="1" dirty="0" smtClean="0">
              <a:solidFill>
                <a:srgbClr val="FF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5.2  </a:t>
            </a:r>
            <a:r>
              <a:rPr lang="zh-CN" altLang="en-US" sz="4400" b="1" dirty="0" smtClean="0">
                <a:solidFill>
                  <a:srgbClr val="000000"/>
                </a:solidFill>
                <a:latin typeface="宋体" charset="-122"/>
              </a:rPr>
              <a:t>网络层互连设备</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5.3  </a:t>
            </a:r>
            <a:r>
              <a:rPr lang="zh-CN" altLang="en-US" sz="4400" b="1" dirty="0" smtClean="0">
                <a:solidFill>
                  <a:srgbClr val="000000"/>
                </a:solidFill>
                <a:latin typeface="宋体" charset="-122"/>
              </a:rPr>
              <a:t>路由选择策略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5.4  </a:t>
            </a:r>
            <a:r>
              <a:rPr lang="zh-CN" altLang="en-US" sz="4400" b="1" dirty="0" smtClean="0">
                <a:solidFill>
                  <a:srgbClr val="000000"/>
                </a:solidFill>
                <a:latin typeface="宋体" charset="-122"/>
              </a:rPr>
              <a:t>基本的路由算法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5.5  </a:t>
            </a:r>
            <a:r>
              <a:rPr lang="zh-CN" altLang="en-US" sz="4400" b="1" dirty="0" smtClean="0">
                <a:solidFill>
                  <a:srgbClr val="000000"/>
                </a:solidFill>
                <a:latin typeface="宋体" charset="-122"/>
              </a:rPr>
              <a:t>基本的网关路由协议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5.6  </a:t>
            </a:r>
            <a:r>
              <a:rPr lang="zh-CN" altLang="en-US" sz="4400" b="1" dirty="0" smtClean="0">
                <a:solidFill>
                  <a:srgbClr val="000000"/>
                </a:solidFill>
                <a:latin typeface="宋体" charset="-122"/>
              </a:rPr>
              <a:t>虚电路中数据包的传输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5.7  </a:t>
            </a:r>
            <a:r>
              <a:rPr lang="zh-CN" altLang="en-US" sz="4400" b="1" dirty="0" smtClean="0">
                <a:solidFill>
                  <a:srgbClr val="000000"/>
                </a:solidFill>
                <a:latin typeface="宋体" charset="-122"/>
              </a:rPr>
              <a:t>拥塞控制和流量控制</a:t>
            </a:r>
            <a:r>
              <a:rPr lang="zh-CN" altLang="en-US" sz="2800" b="1" dirty="0" smtClean="0">
                <a:latin typeface="宋体" charset="-122"/>
              </a:rPr>
              <a:t> </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zh-CN" altLang="en-US" sz="2800" b="1" dirty="0" smtClean="0">
              <a:solidFill>
                <a:srgbClr val="FF0000"/>
              </a:solidFill>
              <a:latin typeface="宋体" charset="-122"/>
            </a:endParaRPr>
          </a:p>
          <a:p>
            <a:pPr>
              <a:buNone/>
            </a:pPr>
            <a:endParaRPr lang="zh-CN" altLang="en-US" sz="2800" b="1" dirty="0" smtClean="0">
              <a:solidFill>
                <a:srgbClr val="000000"/>
              </a:solidFill>
              <a:latin typeface="宋体" charset="-122"/>
            </a:endParaRPr>
          </a:p>
          <a:p>
            <a:pPr>
              <a:buNone/>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第五章  网络层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6</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1043608" y="1556792"/>
            <a:ext cx="6934200" cy="3860800"/>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5"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1259632" y="1268760"/>
            <a:ext cx="6913562" cy="4860925"/>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5"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1043608" y="1340768"/>
            <a:ext cx="7010400" cy="4933950"/>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5"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899592" y="1196752"/>
            <a:ext cx="7921625" cy="4760913"/>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5"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cstate="print"/>
          <a:srcRect/>
          <a:stretch>
            <a:fillRect/>
          </a:stretch>
        </p:blipFill>
        <p:spPr bwMode="auto">
          <a:xfrm>
            <a:off x="611560" y="1412776"/>
            <a:ext cx="7543800" cy="4335462"/>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5"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755576" y="1484784"/>
            <a:ext cx="7920037" cy="4554537"/>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cstate="print"/>
          <a:srcRect/>
          <a:stretch>
            <a:fillRect/>
          </a:stretch>
        </p:blipFill>
        <p:spPr bwMode="auto">
          <a:xfrm>
            <a:off x="755576" y="1196752"/>
            <a:ext cx="8137525" cy="4676775"/>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cstate="print"/>
          <a:srcRect/>
          <a:stretch>
            <a:fillRect/>
          </a:stretch>
        </p:blipFill>
        <p:spPr bwMode="auto">
          <a:xfrm>
            <a:off x="467544" y="1412776"/>
            <a:ext cx="8351837" cy="4905375"/>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899592" y="1628800"/>
            <a:ext cx="7620000" cy="4476750"/>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899592" y="1556792"/>
            <a:ext cx="7696200" cy="4525962"/>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301625" y="260350"/>
            <a:ext cx="8540750" cy="1143000"/>
          </a:xfrm>
        </p:spPr>
        <p:txBody>
          <a:bodyPr>
            <a:normAutofit/>
          </a:bodyPr>
          <a:lstStyle/>
          <a:p>
            <a:pPr eaLnBrk="1" hangingPunct="1"/>
            <a:r>
              <a:rPr lang="en-US" altLang="zh-CN" sz="4000" b="1" dirty="0" smtClean="0">
                <a:solidFill>
                  <a:srgbClr val="C00000"/>
                </a:solidFill>
                <a:latin typeface="隶书" pitchFamily="49" charset="-122"/>
                <a:ea typeface="隶书" pitchFamily="49" charset="-122"/>
              </a:rPr>
              <a:t>5.1  </a:t>
            </a:r>
            <a:r>
              <a:rPr lang="zh-CN" altLang="en-US" sz="4000" b="1" dirty="0" smtClean="0">
                <a:solidFill>
                  <a:srgbClr val="C00000"/>
                </a:solidFill>
                <a:latin typeface="隶书" pitchFamily="49" charset="-122"/>
                <a:ea typeface="隶书" pitchFamily="49" charset="-122"/>
              </a:rPr>
              <a:t>网络层功能和服务</a:t>
            </a:r>
          </a:p>
        </p:txBody>
      </p:sp>
      <p:sp>
        <p:nvSpPr>
          <p:cNvPr id="5123" name="Rectangle 3"/>
          <p:cNvSpPr>
            <a:spLocks noGrp="1" noRot="1" noChangeArrowheads="1"/>
          </p:cNvSpPr>
          <p:nvPr>
            <p:ph type="body" idx="1"/>
          </p:nvPr>
        </p:nvSpPr>
        <p:spPr>
          <a:xfrm>
            <a:off x="395536" y="1556792"/>
            <a:ext cx="8424862" cy="4556224"/>
          </a:xfrm>
        </p:spPr>
        <p:txBody>
          <a:bodyPr/>
          <a:lstStyle/>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为了实现端到端的传递，网络层提供了两种主要功能：</a:t>
            </a:r>
            <a:r>
              <a:rPr lang="zh-CN" altLang="en-US" sz="2800" b="1" dirty="0" smtClean="0">
                <a:solidFill>
                  <a:srgbClr val="C00000"/>
                </a:solidFill>
                <a:latin typeface="楷体_GB2312" pitchFamily="49" charset="-122"/>
                <a:ea typeface="楷体_GB2312" pitchFamily="49" charset="-122"/>
              </a:rPr>
              <a:t>交换</a:t>
            </a:r>
            <a:r>
              <a:rPr lang="zh-CN" altLang="en-US" sz="2800" b="1" dirty="0" smtClean="0">
                <a:solidFill>
                  <a:srgbClr val="000000"/>
                </a:solidFill>
                <a:latin typeface="楷体_GB2312" pitchFamily="49" charset="-122"/>
                <a:ea typeface="楷体_GB2312" pitchFamily="49" charset="-122"/>
              </a:rPr>
              <a:t>和</a:t>
            </a:r>
            <a:r>
              <a:rPr lang="zh-CN" altLang="en-US" sz="2800" b="1" dirty="0" smtClean="0">
                <a:solidFill>
                  <a:srgbClr val="C00000"/>
                </a:solidFill>
                <a:latin typeface="楷体_GB2312" pitchFamily="49" charset="-122"/>
                <a:ea typeface="楷体_GB2312" pitchFamily="49" charset="-122"/>
              </a:rPr>
              <a:t>路由</a:t>
            </a:r>
            <a:endParaRPr lang="en-US" altLang="zh-CN" sz="2800" b="1" dirty="0" smtClean="0">
              <a:solidFill>
                <a:srgbClr val="C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zh-CN" altLang="en-US"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交换和路由需要在原始数据包上附加源和目的地址，这些地址和数据链路层的上、下节点地址不同，网络层地址是信源和信宿。</a:t>
            </a: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endParaRPr lang="en-US" altLang="zh-CN" sz="2800" b="1" dirty="0" smtClean="0">
              <a:solidFill>
                <a:srgbClr val="000000"/>
              </a:solidFill>
              <a:latin typeface="楷体_GB2312" pitchFamily="49" charset="-122"/>
              <a:ea typeface="楷体_GB2312" pitchFamily="49" charset="-122"/>
            </a:endParaRPr>
          </a:p>
          <a:p>
            <a:pPr eaLnBrk="1" hangingPunct="1">
              <a:buClr>
                <a:srgbClr val="C00000"/>
              </a:buClr>
              <a:buFont typeface="Wingdings" pitchFamily="2" charset="2"/>
              <a:buChar char="n"/>
            </a:pPr>
            <a:r>
              <a:rPr lang="zh-CN" altLang="en-US" sz="2800" b="1" dirty="0" smtClean="0">
                <a:solidFill>
                  <a:srgbClr val="000000"/>
                </a:solidFill>
                <a:latin typeface="楷体_GB2312" pitchFamily="49" charset="-122"/>
                <a:ea typeface="楷体_GB2312" pitchFamily="49" charset="-122"/>
              </a:rPr>
              <a:t>网络层提供任意两个网络节点的可靠通信。</a:t>
            </a:r>
          </a:p>
          <a:p>
            <a:pPr eaLnBrk="1" hangingPunct="1"/>
            <a:endParaRPr lang="en-US" altLang="zh-CN" b="1" dirty="0" smtClean="0">
              <a:latin typeface="宋体" charset="-122"/>
            </a:endParaRP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anim calcmode="lin" valueType="num">
                                      <p:cBhvr additive="base">
                                        <p:cTn id="1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anim calcmode="lin" valueType="num">
                                      <p:cBhvr additive="base">
                                        <p:cTn id="1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899592" y="1484784"/>
            <a:ext cx="7467600" cy="4587875"/>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3"/>
          <p:cNvSpPr txBox="1">
            <a:spLocks noRot="1" noChangeArrowheads="1"/>
          </p:cNvSpPr>
          <p:nvPr/>
        </p:nvSpPr>
        <p:spPr>
          <a:xfrm>
            <a:off x="395536" y="620688"/>
            <a:ext cx="8540750" cy="865188"/>
          </a:xfrm>
          <a:prstGeom prst="rect">
            <a:avLst/>
          </a:prstGeom>
        </p:spPr>
        <p:txBody>
          <a:bodyPr vert="horz" lIns="91440" tIns="45720" rIns="91440" bIns="45720" rtlCol="0">
            <a:normAutofit/>
          </a:bodyPr>
          <a:lstStyle/>
          <a:p>
            <a:pPr marL="342900" lvl="0" indent="-342900" algn="ctr">
              <a:spcBef>
                <a:spcPct val="20000"/>
              </a:spcBef>
            </a:pPr>
            <a:r>
              <a:rPr lang="en-US" altLang="zh-CN" sz="3200" b="1" dirty="0" smtClean="0">
                <a:solidFill>
                  <a:srgbClr val="C00000"/>
                </a:solidFill>
                <a:latin typeface="宋体" charset="-122"/>
              </a:rPr>
              <a:t>②</a:t>
            </a:r>
            <a:r>
              <a:rPr lang="en-US" altLang="zh-CN" sz="3200" b="1" dirty="0" err="1" smtClean="0">
                <a:solidFill>
                  <a:srgbClr val="C00000"/>
                </a:solidFill>
                <a:latin typeface="宋体" charset="-122"/>
              </a:rPr>
              <a:t>Dijkstra</a:t>
            </a:r>
            <a:r>
              <a:rPr lang="zh-CN" altLang="en-US" sz="3200" b="1" dirty="0" smtClean="0">
                <a:solidFill>
                  <a:srgbClr val="C00000"/>
                </a:solidFill>
                <a:latin typeface="宋体" charset="-122"/>
              </a:rPr>
              <a:t>算法计算路由表</a:t>
            </a:r>
            <a:endParaRPr kumimoji="0" lang="zh-CN" altLang="en-US"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1"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395288" y="765175"/>
            <a:ext cx="4751387" cy="579438"/>
          </a:xfrm>
          <a:prstGeom prst="rect">
            <a:avLst/>
          </a:prstGeom>
          <a:noFill/>
          <a:ln w="9525">
            <a:noFill/>
            <a:miter lim="800000"/>
            <a:headEnd/>
            <a:tailEnd/>
          </a:ln>
        </p:spPr>
        <p:txBody>
          <a:bodyPr>
            <a:spAutoFit/>
          </a:bodyPr>
          <a:lstStyle/>
          <a:p>
            <a:pPr>
              <a:spcBef>
                <a:spcPct val="50000"/>
              </a:spcBef>
            </a:pPr>
            <a:r>
              <a:rPr kumimoji="1" lang="zh-CN" altLang="en-US" sz="3200" b="1">
                <a:solidFill>
                  <a:srgbClr val="000000"/>
                </a:solidFill>
                <a:latin typeface="楷体_GB2312" pitchFamily="49" charset="-122"/>
                <a:ea typeface="楷体_GB2312" pitchFamily="49" charset="-122"/>
              </a:rPr>
              <a:t>最短树的路由</a:t>
            </a:r>
            <a:r>
              <a:rPr kumimoji="1" lang="en-US" altLang="zh-CN" sz="3200" b="1">
                <a:solidFill>
                  <a:srgbClr val="000000"/>
                </a:solidFill>
                <a:latin typeface="楷体_GB2312" pitchFamily="49" charset="-122"/>
                <a:ea typeface="楷体_GB2312" pitchFamily="49" charset="-122"/>
              </a:rPr>
              <a:t>(A</a:t>
            </a:r>
            <a:r>
              <a:rPr kumimoji="1" lang="zh-CN" altLang="en-US" sz="3200" b="1">
                <a:solidFill>
                  <a:srgbClr val="000000"/>
                </a:solidFill>
                <a:latin typeface="楷体_GB2312" pitchFamily="49" charset="-122"/>
                <a:ea typeface="楷体_GB2312" pitchFamily="49" charset="-122"/>
              </a:rPr>
              <a:t>路由器</a:t>
            </a:r>
            <a:r>
              <a:rPr kumimoji="1" lang="en-US" altLang="zh-CN" sz="3200" b="1">
                <a:solidFill>
                  <a:srgbClr val="000000"/>
                </a:solidFill>
                <a:latin typeface="楷体_GB2312" pitchFamily="49" charset="-122"/>
                <a:ea typeface="楷体_GB2312" pitchFamily="49" charset="-122"/>
              </a:rPr>
              <a:t>)</a:t>
            </a:r>
          </a:p>
        </p:txBody>
      </p:sp>
      <p:pic>
        <p:nvPicPr>
          <p:cNvPr id="44035" name="Picture 4"/>
          <p:cNvPicPr>
            <a:picLocks noChangeAspect="1" noChangeArrowheads="1"/>
          </p:cNvPicPr>
          <p:nvPr/>
        </p:nvPicPr>
        <p:blipFill>
          <a:blip r:embed="rId2" cstate="print"/>
          <a:srcRect/>
          <a:stretch>
            <a:fillRect/>
          </a:stretch>
        </p:blipFill>
        <p:spPr bwMode="auto">
          <a:xfrm>
            <a:off x="395288" y="1700213"/>
            <a:ext cx="5545137" cy="4305300"/>
          </a:xfrm>
          <a:prstGeom prst="rect">
            <a:avLst/>
          </a:prstGeom>
          <a:noFill/>
          <a:ln w="9525">
            <a:noFill/>
            <a:miter lim="800000"/>
            <a:headEnd/>
            <a:tailEnd/>
          </a:ln>
        </p:spPr>
      </p:pic>
      <p:pic>
        <p:nvPicPr>
          <p:cNvPr id="44036" name="Picture 5"/>
          <p:cNvPicPr>
            <a:picLocks noChangeAspect="1" noChangeArrowheads="1"/>
          </p:cNvPicPr>
          <p:nvPr/>
        </p:nvPicPr>
        <p:blipFill>
          <a:blip r:embed="rId3" cstate="print"/>
          <a:srcRect/>
          <a:stretch>
            <a:fillRect/>
          </a:stretch>
        </p:blipFill>
        <p:spPr bwMode="auto">
          <a:xfrm>
            <a:off x="5940425" y="908050"/>
            <a:ext cx="2967038" cy="5257800"/>
          </a:xfrm>
          <a:prstGeom prst="rect">
            <a:avLst/>
          </a:prstGeom>
          <a:noFill/>
          <a:ln w="9525">
            <a:noFill/>
            <a:miter lim="800000"/>
            <a:headEnd/>
            <a:tailEnd/>
          </a:ln>
        </p:spPr>
      </p:pic>
      <p:sp>
        <p:nvSpPr>
          <p:cNvPr id="5"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6" name="组合 12"/>
          <p:cNvGrpSpPr/>
          <p:nvPr/>
        </p:nvGrpSpPr>
        <p:grpSpPr>
          <a:xfrm>
            <a:off x="0" y="0"/>
            <a:ext cx="9144000" cy="6858000"/>
            <a:chOff x="0" y="0"/>
            <a:chExt cx="9144000" cy="6858000"/>
          </a:xfrm>
        </p:grpSpPr>
        <p:pic>
          <p:nvPicPr>
            <p:cNvPr id="7"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8" name="组合 14"/>
            <p:cNvGrpSpPr/>
            <p:nvPr/>
          </p:nvGrpSpPr>
          <p:grpSpPr>
            <a:xfrm>
              <a:off x="4874346" y="0"/>
              <a:ext cx="4269654" cy="430887"/>
              <a:chOff x="4874346" y="0"/>
              <a:chExt cx="4269654" cy="430887"/>
            </a:xfrm>
          </p:grpSpPr>
          <p:sp>
            <p:nvSpPr>
              <p:cNvPr id="12" name="TextBox 11"/>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3"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 name="直接连接符 9"/>
            <p:cNvCxnSpPr/>
            <p:nvPr/>
          </p:nvCxnSpPr>
          <p:spPr>
            <a:xfrm>
              <a:off x="0" y="1268760"/>
              <a:ext cx="5904656"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0"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1"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ppt_x"/>
                                          </p:val>
                                        </p:tav>
                                        <p:tav tm="100000">
                                          <p:val>
                                            <p:strVal val="#ppt_x"/>
                                          </p:val>
                                        </p:tav>
                                      </p:tavLst>
                                    </p:anim>
                                    <p:anim calcmode="lin" valueType="num">
                                      <p:cBhvr additive="base">
                                        <p:cTn id="8" dur="500" fill="hold"/>
                                        <p:tgtEl>
                                          <p:spTgt spid="440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4036"/>
                                        </p:tgtEl>
                                        <p:attrNameLst>
                                          <p:attrName>style.visibility</p:attrName>
                                        </p:attrNameLst>
                                      </p:cBhvr>
                                      <p:to>
                                        <p:strVal val="visible"/>
                                      </p:to>
                                    </p:set>
                                    <p:anim calcmode="lin" valueType="num">
                                      <p:cBhvr additive="base">
                                        <p:cTn id="12" dur="500" fill="hold"/>
                                        <p:tgtEl>
                                          <p:spTgt spid="44036"/>
                                        </p:tgtEl>
                                        <p:attrNameLst>
                                          <p:attrName>ppt_x</p:attrName>
                                        </p:attrNameLst>
                                      </p:cBhvr>
                                      <p:tavLst>
                                        <p:tav tm="0">
                                          <p:val>
                                            <p:strVal val="1+#ppt_w/2"/>
                                          </p:val>
                                        </p:tav>
                                        <p:tav tm="100000">
                                          <p:val>
                                            <p:strVal val="#ppt_x"/>
                                          </p:val>
                                        </p:tav>
                                      </p:tavLst>
                                    </p:anim>
                                    <p:anim calcmode="lin" valueType="num">
                                      <p:cBhvr additive="base">
                                        <p:cTn id="13"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6"/>
          <p:cNvGraphicFramePr>
            <a:graphicFrameLocks noGrp="1" noChangeAspect="1"/>
          </p:cNvGraphicFramePr>
          <p:nvPr>
            <p:ph/>
          </p:nvPr>
        </p:nvGraphicFramePr>
        <p:xfrm>
          <a:off x="1187450" y="260350"/>
          <a:ext cx="7561263" cy="6288088"/>
        </p:xfrm>
        <a:graphic>
          <a:graphicData uri="http://schemas.openxmlformats.org/presentationml/2006/ole">
            <mc:AlternateContent xmlns:mc="http://schemas.openxmlformats.org/markup-compatibility/2006">
              <mc:Choice xmlns:v="urn:schemas-microsoft-com:vml" Requires="v">
                <p:oleObj spid="_x0000_s3075" name="Visio" r:id="rId3" imgW="4178503" imgH="4008425" progId="">
                  <p:embed/>
                </p:oleObj>
              </mc:Choice>
              <mc:Fallback>
                <p:oleObj name="Visio" r:id="rId3" imgW="4178503" imgH="4008425"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60350"/>
                        <a:ext cx="7561263" cy="628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ox(out)">
                                      <p:cBhvr>
                                        <p:cTn id="7"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en-US" altLang="zh-CN" sz="3600" b="1" dirty="0" err="1" smtClean="0">
                <a:solidFill>
                  <a:srgbClr val="C00000"/>
                </a:solidFill>
                <a:ea typeface="黑体" pitchFamily="2" charset="-122"/>
              </a:rPr>
              <a:t>Dijkstra</a:t>
            </a:r>
            <a:r>
              <a:rPr lang="zh-CN" altLang="en-US" sz="3600" b="1" dirty="0" smtClean="0">
                <a:solidFill>
                  <a:srgbClr val="C00000"/>
                </a:solidFill>
                <a:latin typeface="黑体" pitchFamily="2" charset="-122"/>
                <a:ea typeface="黑体" pitchFamily="2" charset="-122"/>
              </a:rPr>
              <a:t>算法总结</a:t>
            </a:r>
          </a:p>
        </p:txBody>
      </p:sp>
      <p:sp>
        <p:nvSpPr>
          <p:cNvPr id="46083" name="Rectangle 3"/>
          <p:cNvSpPr>
            <a:spLocks noGrp="1" noRot="1" noChangeArrowheads="1"/>
          </p:cNvSpPr>
          <p:nvPr>
            <p:ph type="body" idx="1"/>
          </p:nvPr>
        </p:nvSpPr>
        <p:spPr/>
        <p:txBody>
          <a:bodyPr/>
          <a:lstStyle/>
          <a:p>
            <a:pPr eaLnBrk="1" hangingPunct="1">
              <a:buNone/>
            </a:pPr>
            <a:r>
              <a:rPr lang="en-US" altLang="zh-CN" b="1" dirty="0" smtClean="0">
                <a:solidFill>
                  <a:srgbClr val="C00000"/>
                </a:solidFill>
              </a:rPr>
              <a:t>①</a:t>
            </a:r>
            <a:r>
              <a:rPr lang="zh-CN" altLang="en-US" b="1" dirty="0" smtClean="0">
                <a:solidFill>
                  <a:srgbClr val="C00000"/>
                </a:solidFill>
              </a:rPr>
              <a:t>初始化</a:t>
            </a:r>
            <a:r>
              <a:rPr lang="en-US" altLang="zh-CN" b="1" dirty="0" smtClean="0">
                <a:solidFill>
                  <a:srgbClr val="C00000"/>
                </a:solidFill>
              </a:rPr>
              <a:t>:</a:t>
            </a:r>
          </a:p>
          <a:p>
            <a:pPr eaLnBrk="1" hangingPunct="1">
              <a:buNone/>
            </a:pPr>
            <a:r>
              <a:rPr lang="zh-CN" altLang="en-US" b="1" dirty="0" smtClean="0">
                <a:solidFill>
                  <a:srgbClr val="000000"/>
                </a:solidFill>
              </a:rPr>
              <a:t>    </a:t>
            </a:r>
            <a:r>
              <a:rPr lang="zh-CN" altLang="en-US" sz="2800" b="1" dirty="0" smtClean="0">
                <a:solidFill>
                  <a:srgbClr val="000000"/>
                </a:solidFill>
              </a:rPr>
              <a:t>设</a:t>
            </a:r>
            <a:r>
              <a:rPr lang="en-US" altLang="zh-CN" sz="2800" b="1" dirty="0" smtClean="0">
                <a:solidFill>
                  <a:srgbClr val="000000"/>
                </a:solidFill>
              </a:rPr>
              <a:t>N</a:t>
            </a:r>
            <a:r>
              <a:rPr lang="zh-CN" altLang="en-US" sz="2800" b="1" dirty="0" smtClean="0">
                <a:solidFill>
                  <a:srgbClr val="000000"/>
                </a:solidFill>
              </a:rPr>
              <a:t>表示网络节点集合</a:t>
            </a:r>
            <a:r>
              <a:rPr lang="en-US" altLang="zh-CN" sz="2800" b="1" dirty="0" smtClean="0">
                <a:solidFill>
                  <a:srgbClr val="000000"/>
                </a:solidFill>
              </a:rPr>
              <a:t>,</a:t>
            </a:r>
            <a:r>
              <a:rPr lang="zh-CN" altLang="en-US" sz="2800" b="1" dirty="0" smtClean="0">
                <a:solidFill>
                  <a:srgbClr val="000000"/>
                </a:solidFill>
              </a:rPr>
              <a:t>先令</a:t>
            </a:r>
            <a:r>
              <a:rPr lang="en-US" altLang="zh-CN" sz="2800" b="1" dirty="0" smtClean="0">
                <a:solidFill>
                  <a:srgbClr val="000000"/>
                </a:solidFill>
              </a:rPr>
              <a:t>N={1},</a:t>
            </a:r>
            <a:r>
              <a:rPr lang="zh-CN" altLang="en-US" sz="2800" b="1" dirty="0" smtClean="0">
                <a:solidFill>
                  <a:srgbClr val="000000"/>
                </a:solidFill>
              </a:rPr>
              <a:t>对所有不在</a:t>
            </a:r>
            <a:r>
              <a:rPr lang="en-US" altLang="zh-CN" sz="2800" b="1" dirty="0" smtClean="0">
                <a:solidFill>
                  <a:srgbClr val="000000"/>
                </a:solidFill>
              </a:rPr>
              <a:t>N</a:t>
            </a:r>
            <a:r>
              <a:rPr lang="zh-CN" altLang="en-US" sz="2800" b="1" dirty="0" smtClean="0">
                <a:solidFill>
                  <a:srgbClr val="000000"/>
                </a:solidFill>
              </a:rPr>
              <a:t>中的节点写出</a:t>
            </a:r>
            <a:r>
              <a:rPr lang="en-US" altLang="zh-CN" sz="2800" b="1" dirty="0" smtClean="0">
                <a:solidFill>
                  <a:srgbClr val="000000"/>
                </a:solidFill>
              </a:rPr>
              <a:t>:</a:t>
            </a:r>
          </a:p>
          <a:p>
            <a:pPr eaLnBrk="1" hangingPunct="1">
              <a:buNone/>
            </a:pPr>
            <a:endParaRPr lang="en-US" altLang="zh-CN" sz="2800" b="1" dirty="0" smtClean="0">
              <a:solidFill>
                <a:srgbClr val="000000"/>
              </a:solidFill>
            </a:endParaRPr>
          </a:p>
          <a:p>
            <a:pPr>
              <a:buNone/>
            </a:pPr>
            <a:r>
              <a:rPr lang="en-US" altLang="zh-CN" sz="2800" b="1" dirty="0" smtClean="0">
                <a:solidFill>
                  <a:srgbClr val="000000"/>
                </a:solidFill>
              </a:rPr>
              <a:t>                         L(1,V)  ;</a:t>
            </a:r>
            <a:r>
              <a:rPr lang="zh-CN" altLang="en-US" sz="2800" b="1" dirty="0" smtClean="0">
                <a:solidFill>
                  <a:srgbClr val="000000"/>
                </a:solidFill>
              </a:rPr>
              <a:t>若节点</a:t>
            </a:r>
            <a:r>
              <a:rPr lang="en-US" altLang="zh-CN" sz="2800" b="1" dirty="0" smtClean="0">
                <a:solidFill>
                  <a:srgbClr val="000000"/>
                </a:solidFill>
              </a:rPr>
              <a:t>V</a:t>
            </a:r>
            <a:r>
              <a:rPr lang="zh-CN" altLang="en-US" sz="2800" b="1" dirty="0" smtClean="0">
                <a:solidFill>
                  <a:srgbClr val="000000"/>
                </a:solidFill>
              </a:rPr>
              <a:t>与节点</a:t>
            </a:r>
            <a:r>
              <a:rPr lang="en-US" altLang="zh-CN" sz="2800" b="1" dirty="0" smtClean="0">
                <a:solidFill>
                  <a:srgbClr val="000000"/>
                </a:solidFill>
              </a:rPr>
              <a:t>1</a:t>
            </a:r>
            <a:r>
              <a:rPr lang="zh-CN" altLang="en-US" sz="2800" b="1" dirty="0" smtClean="0">
                <a:solidFill>
                  <a:srgbClr val="000000"/>
                </a:solidFill>
              </a:rPr>
              <a:t>相邻</a:t>
            </a:r>
            <a:endParaRPr lang="en-US" altLang="zh-CN" sz="2800" b="1" dirty="0" smtClean="0">
              <a:solidFill>
                <a:srgbClr val="000000"/>
              </a:solidFill>
            </a:endParaRPr>
          </a:p>
          <a:p>
            <a:pPr eaLnBrk="1" hangingPunct="1">
              <a:buNone/>
            </a:pPr>
            <a:r>
              <a:rPr lang="en-US" altLang="zh-CN" sz="2800" b="1" dirty="0" smtClean="0">
                <a:solidFill>
                  <a:srgbClr val="000000"/>
                </a:solidFill>
              </a:rPr>
              <a:t>      S(V) =</a:t>
            </a:r>
            <a:endParaRPr lang="zh-CN" altLang="en-US" sz="2800" b="1" dirty="0" smtClean="0">
              <a:solidFill>
                <a:srgbClr val="000000"/>
              </a:solidFill>
            </a:endParaRPr>
          </a:p>
          <a:p>
            <a:pPr eaLnBrk="1" hangingPunct="1">
              <a:buNone/>
            </a:pPr>
            <a:r>
              <a:rPr lang="zh-CN" altLang="en-US" sz="2800" b="1" dirty="0" smtClean="0">
                <a:solidFill>
                  <a:srgbClr val="000000"/>
                </a:solidFill>
              </a:rPr>
              <a:t>                         </a:t>
            </a:r>
            <a:r>
              <a:rPr lang="zh-CN" altLang="en-US" sz="2800" b="1" dirty="0" smtClean="0">
                <a:solidFill>
                  <a:srgbClr val="000000"/>
                </a:solidFill>
                <a:cs typeface="Times New Roman" pitchFamily="18" charset="0"/>
              </a:rPr>
              <a:t>∞</a:t>
            </a:r>
            <a:r>
              <a:rPr lang="en-US" altLang="zh-CN" sz="2800" b="1" dirty="0" smtClean="0">
                <a:solidFill>
                  <a:srgbClr val="000000"/>
                </a:solidFill>
                <a:cs typeface="Times New Roman" pitchFamily="18" charset="0"/>
              </a:rPr>
              <a:t>;</a:t>
            </a:r>
            <a:r>
              <a:rPr lang="zh-CN" altLang="en-US" sz="2800" b="1" dirty="0" smtClean="0">
                <a:solidFill>
                  <a:srgbClr val="000000"/>
                </a:solidFill>
                <a:cs typeface="Times New Roman" pitchFamily="18" charset="0"/>
              </a:rPr>
              <a:t>若节点</a:t>
            </a:r>
            <a:r>
              <a:rPr lang="en-US" altLang="zh-CN" sz="2800" b="1" dirty="0" smtClean="0">
                <a:solidFill>
                  <a:srgbClr val="000000"/>
                </a:solidFill>
                <a:cs typeface="Times New Roman" pitchFamily="18" charset="0"/>
              </a:rPr>
              <a:t>V</a:t>
            </a:r>
            <a:r>
              <a:rPr lang="zh-CN" altLang="en-US" sz="2800" b="1" dirty="0" smtClean="0">
                <a:solidFill>
                  <a:srgbClr val="000000"/>
                </a:solidFill>
                <a:cs typeface="Times New Roman" pitchFamily="18" charset="0"/>
              </a:rPr>
              <a:t>与节点</a:t>
            </a:r>
            <a:r>
              <a:rPr lang="en-US" altLang="zh-CN" sz="2800" b="1" dirty="0" smtClean="0">
                <a:solidFill>
                  <a:srgbClr val="000000"/>
                </a:solidFill>
                <a:cs typeface="Times New Roman" pitchFamily="18" charset="0"/>
              </a:rPr>
              <a:t>1</a:t>
            </a:r>
            <a:r>
              <a:rPr lang="zh-CN" altLang="en-US" sz="2800" b="1" dirty="0" smtClean="0">
                <a:solidFill>
                  <a:srgbClr val="000000"/>
                </a:solidFill>
                <a:cs typeface="Times New Roman" pitchFamily="18" charset="0"/>
              </a:rPr>
              <a:t>不相邻</a:t>
            </a:r>
          </a:p>
        </p:txBody>
      </p:sp>
      <p:grpSp>
        <p:nvGrpSpPr>
          <p:cNvPr id="17" name="Group 16"/>
          <p:cNvGrpSpPr/>
          <p:nvPr/>
        </p:nvGrpSpPr>
        <p:grpSpPr>
          <a:xfrm>
            <a:off x="2123728" y="3933056"/>
            <a:ext cx="215900" cy="1152574"/>
            <a:chOff x="2267744" y="2852936"/>
            <a:chExt cx="215900" cy="1152574"/>
          </a:xfrm>
        </p:grpSpPr>
        <p:grpSp>
          <p:nvGrpSpPr>
            <p:cNvPr id="16" name="Group 15"/>
            <p:cNvGrpSpPr/>
            <p:nvPr/>
          </p:nvGrpSpPr>
          <p:grpSpPr>
            <a:xfrm>
              <a:off x="2267744" y="2852936"/>
              <a:ext cx="215900" cy="1008063"/>
              <a:chOff x="2339975" y="2997200"/>
              <a:chExt cx="215900" cy="1008063"/>
            </a:xfrm>
          </p:grpSpPr>
          <p:sp>
            <p:nvSpPr>
              <p:cNvPr id="46084" name="Line 9"/>
              <p:cNvSpPr>
                <a:spLocks noChangeShapeType="1"/>
              </p:cNvSpPr>
              <p:nvPr/>
            </p:nvSpPr>
            <p:spPr bwMode="auto">
              <a:xfrm flipH="1">
                <a:off x="2339975" y="2997200"/>
                <a:ext cx="215900" cy="71438"/>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46085" name="Line 10"/>
              <p:cNvSpPr>
                <a:spLocks noChangeShapeType="1"/>
              </p:cNvSpPr>
              <p:nvPr/>
            </p:nvSpPr>
            <p:spPr bwMode="auto">
              <a:xfrm>
                <a:off x="2339975" y="3068638"/>
                <a:ext cx="0" cy="936625"/>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grpSp>
        <p:sp>
          <p:nvSpPr>
            <p:cNvPr id="46086" name="Line 11"/>
            <p:cNvSpPr>
              <a:spLocks noChangeShapeType="1"/>
            </p:cNvSpPr>
            <p:nvPr/>
          </p:nvSpPr>
          <p:spPr bwMode="auto">
            <a:xfrm>
              <a:off x="2267744" y="3861048"/>
              <a:ext cx="215900" cy="144462"/>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grpSp>
      <p:sp>
        <p:nvSpPr>
          <p:cNvPr id="7"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8" name="组合 12"/>
          <p:cNvGrpSpPr/>
          <p:nvPr/>
        </p:nvGrpSpPr>
        <p:grpSpPr>
          <a:xfrm>
            <a:off x="0" y="0"/>
            <a:ext cx="9144000" cy="6858000"/>
            <a:chOff x="0" y="0"/>
            <a:chExt cx="9144000" cy="6858000"/>
          </a:xfrm>
        </p:grpSpPr>
        <p:pic>
          <p:nvPicPr>
            <p:cNvPr id="9"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10" name="组合 14"/>
            <p:cNvGrpSpPr/>
            <p:nvPr/>
          </p:nvGrpSpPr>
          <p:grpSpPr>
            <a:xfrm>
              <a:off x="4874346" y="0"/>
              <a:ext cx="4269654" cy="430887"/>
              <a:chOff x="4874346" y="0"/>
              <a:chExt cx="4269654" cy="430887"/>
            </a:xfrm>
          </p:grpSpPr>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2"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3"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Rot="1" noChangeArrowheads="1"/>
          </p:cNvSpPr>
          <p:nvPr>
            <p:ph type="body" idx="1"/>
          </p:nvPr>
        </p:nvSpPr>
        <p:spPr>
          <a:xfrm>
            <a:off x="323850" y="1484313"/>
            <a:ext cx="8540750" cy="4194175"/>
          </a:xfrm>
        </p:spPr>
        <p:txBody>
          <a:bodyPr/>
          <a:lstStyle/>
          <a:p>
            <a:pPr eaLnBrk="1" hangingPunct="1">
              <a:buNone/>
            </a:pPr>
            <a:r>
              <a:rPr lang="en-US" altLang="zh-CN" b="1" dirty="0" smtClean="0">
                <a:solidFill>
                  <a:srgbClr val="C00000"/>
                </a:solidFill>
              </a:rPr>
              <a:t>②</a:t>
            </a:r>
            <a:r>
              <a:rPr lang="zh-CN" altLang="en-US" b="1" dirty="0" smtClean="0">
                <a:solidFill>
                  <a:srgbClr val="000000"/>
                </a:solidFill>
              </a:rPr>
              <a:t>找出一个不在</a:t>
            </a:r>
            <a:r>
              <a:rPr lang="en-US" altLang="zh-CN" b="1" dirty="0" smtClean="0">
                <a:solidFill>
                  <a:srgbClr val="000000"/>
                </a:solidFill>
              </a:rPr>
              <a:t>N</a:t>
            </a:r>
            <a:r>
              <a:rPr lang="zh-CN" altLang="en-US" b="1" dirty="0" smtClean="0">
                <a:solidFill>
                  <a:srgbClr val="000000"/>
                </a:solidFill>
              </a:rPr>
              <a:t>中的节点</a:t>
            </a:r>
            <a:r>
              <a:rPr lang="en-US" altLang="zh-CN" b="1" dirty="0" smtClean="0">
                <a:solidFill>
                  <a:srgbClr val="000000"/>
                </a:solidFill>
              </a:rPr>
              <a:t>W,</a:t>
            </a:r>
            <a:r>
              <a:rPr lang="zh-CN" altLang="en-US" b="1" dirty="0" smtClean="0">
                <a:solidFill>
                  <a:srgbClr val="000000"/>
                </a:solidFill>
              </a:rPr>
              <a:t>使</a:t>
            </a:r>
            <a:r>
              <a:rPr lang="en-US" altLang="zh-CN" b="1" dirty="0" smtClean="0">
                <a:solidFill>
                  <a:srgbClr val="000000"/>
                </a:solidFill>
              </a:rPr>
              <a:t>S(W)</a:t>
            </a:r>
            <a:r>
              <a:rPr lang="zh-CN" altLang="en-US" b="1" dirty="0" smtClean="0">
                <a:solidFill>
                  <a:srgbClr val="000000"/>
                </a:solidFill>
              </a:rPr>
              <a:t>值为最小</a:t>
            </a:r>
            <a:r>
              <a:rPr lang="en-US" altLang="zh-CN" b="1" dirty="0" smtClean="0">
                <a:solidFill>
                  <a:srgbClr val="000000"/>
                </a:solidFill>
              </a:rPr>
              <a:t>,</a:t>
            </a:r>
            <a:r>
              <a:rPr lang="zh-CN" altLang="en-US" b="1" dirty="0" smtClean="0">
                <a:solidFill>
                  <a:srgbClr val="000000"/>
                </a:solidFill>
              </a:rPr>
              <a:t>把</a:t>
            </a:r>
            <a:r>
              <a:rPr lang="en-US" altLang="zh-CN" b="1" dirty="0" smtClean="0">
                <a:solidFill>
                  <a:srgbClr val="000000"/>
                </a:solidFill>
              </a:rPr>
              <a:t>W</a:t>
            </a:r>
            <a:r>
              <a:rPr lang="zh-CN" altLang="en-US" b="1" dirty="0" smtClean="0">
                <a:solidFill>
                  <a:srgbClr val="000000"/>
                </a:solidFill>
              </a:rPr>
              <a:t>加入</a:t>
            </a:r>
            <a:r>
              <a:rPr lang="en-US" altLang="zh-CN" b="1" dirty="0" smtClean="0">
                <a:solidFill>
                  <a:srgbClr val="000000"/>
                </a:solidFill>
              </a:rPr>
              <a:t>N</a:t>
            </a:r>
            <a:r>
              <a:rPr lang="zh-CN" altLang="en-US" b="1" dirty="0" smtClean="0">
                <a:solidFill>
                  <a:srgbClr val="000000"/>
                </a:solidFill>
              </a:rPr>
              <a:t>中</a:t>
            </a:r>
            <a:r>
              <a:rPr lang="en-US" altLang="zh-CN" b="1" dirty="0" smtClean="0">
                <a:solidFill>
                  <a:srgbClr val="000000"/>
                </a:solidFill>
              </a:rPr>
              <a:t>,</a:t>
            </a:r>
            <a:r>
              <a:rPr lang="zh-CN" altLang="en-US" b="1" dirty="0" smtClean="0">
                <a:solidFill>
                  <a:srgbClr val="000000"/>
                </a:solidFill>
              </a:rPr>
              <a:t>然后对所有不在</a:t>
            </a:r>
            <a:r>
              <a:rPr lang="en-US" altLang="zh-CN" b="1" dirty="0" smtClean="0">
                <a:solidFill>
                  <a:srgbClr val="000000"/>
                </a:solidFill>
              </a:rPr>
              <a:t>N</a:t>
            </a:r>
            <a:r>
              <a:rPr lang="zh-CN" altLang="en-US" b="1" dirty="0" smtClean="0">
                <a:solidFill>
                  <a:srgbClr val="000000"/>
                </a:solidFill>
              </a:rPr>
              <a:t>中的节点按下式更新</a:t>
            </a:r>
            <a:r>
              <a:rPr lang="en-US" altLang="zh-CN" b="1" dirty="0" smtClean="0">
                <a:solidFill>
                  <a:srgbClr val="000000"/>
                </a:solidFill>
              </a:rPr>
              <a:t>:</a:t>
            </a:r>
          </a:p>
          <a:p>
            <a:pPr eaLnBrk="1" hangingPunct="1">
              <a:buNone/>
            </a:pPr>
            <a:r>
              <a:rPr lang="en-US" altLang="zh-CN" b="1" dirty="0" smtClean="0">
                <a:solidFill>
                  <a:srgbClr val="000000"/>
                </a:solidFill>
              </a:rPr>
              <a:t>    S(V)</a:t>
            </a:r>
            <a:r>
              <a:rPr lang="en-US" altLang="zh-CN" b="1" dirty="0" smtClean="0">
                <a:solidFill>
                  <a:srgbClr val="000000"/>
                </a:solidFill>
                <a:sym typeface="Wingdings" pitchFamily="2" charset="2"/>
              </a:rPr>
              <a:t>min[S(V),S(W)+L(W,V)]</a:t>
            </a:r>
          </a:p>
          <a:p>
            <a:pPr eaLnBrk="1" hangingPunct="1">
              <a:buNone/>
            </a:pPr>
            <a:endParaRPr lang="en-US" altLang="zh-CN" b="1" dirty="0" smtClean="0">
              <a:solidFill>
                <a:srgbClr val="000000"/>
              </a:solidFill>
              <a:sym typeface="Wingdings" pitchFamily="2" charset="2"/>
            </a:endParaRPr>
          </a:p>
          <a:p>
            <a:pPr eaLnBrk="1" hangingPunct="1">
              <a:buNone/>
            </a:pPr>
            <a:r>
              <a:rPr lang="en-US" altLang="zh-CN" b="1" dirty="0" smtClean="0">
                <a:solidFill>
                  <a:srgbClr val="C00000"/>
                </a:solidFill>
                <a:sym typeface="Wingdings" pitchFamily="2" charset="2"/>
              </a:rPr>
              <a:t>③</a:t>
            </a:r>
            <a:r>
              <a:rPr lang="zh-CN" altLang="en-US" b="1" dirty="0" smtClean="0">
                <a:solidFill>
                  <a:srgbClr val="000000"/>
                </a:solidFill>
                <a:sym typeface="Wingdings" pitchFamily="2" charset="2"/>
              </a:rPr>
              <a:t>重复步骤</a:t>
            </a:r>
            <a:r>
              <a:rPr lang="en-US" altLang="zh-CN" b="1" dirty="0" smtClean="0">
                <a:solidFill>
                  <a:srgbClr val="000000"/>
                </a:solidFill>
                <a:sym typeface="Wingdings" pitchFamily="2" charset="2"/>
              </a:rPr>
              <a:t>(2),</a:t>
            </a:r>
            <a:r>
              <a:rPr lang="zh-CN" altLang="en-US" b="1" dirty="0" smtClean="0">
                <a:solidFill>
                  <a:srgbClr val="000000"/>
                </a:solidFill>
                <a:sym typeface="Wingdings" pitchFamily="2" charset="2"/>
              </a:rPr>
              <a:t>直到所有的网络节点都在</a:t>
            </a:r>
            <a:r>
              <a:rPr lang="en-US" altLang="zh-CN" b="1" dirty="0" smtClean="0">
                <a:solidFill>
                  <a:srgbClr val="000000"/>
                </a:solidFill>
                <a:sym typeface="Wingdings" pitchFamily="2" charset="2"/>
              </a:rPr>
              <a:t>N</a:t>
            </a:r>
            <a:r>
              <a:rPr lang="zh-CN" altLang="en-US" b="1" dirty="0" smtClean="0">
                <a:solidFill>
                  <a:srgbClr val="000000"/>
                </a:solidFill>
                <a:sym typeface="Wingdings" pitchFamily="2" charset="2"/>
              </a:rPr>
              <a:t>中为止</a:t>
            </a:r>
            <a:r>
              <a:rPr lang="en-US" altLang="zh-CN" b="1" dirty="0" smtClean="0">
                <a:solidFill>
                  <a:srgbClr val="000000"/>
                </a:solidFill>
                <a:sym typeface="Wingdings" pitchFamily="2" charset="2"/>
              </a:rPr>
              <a:t>.</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76672"/>
            <a:ext cx="8229600" cy="940966"/>
          </a:xfrm>
        </p:spPr>
        <p:txBody>
          <a:bodyPr/>
          <a:lstStyle/>
          <a:p>
            <a:pPr eaLnBrk="1" hangingPunct="1"/>
            <a:r>
              <a:rPr lang="en-US" altLang="zh-CN" sz="3600" b="1" dirty="0" err="1" smtClean="0">
                <a:solidFill>
                  <a:srgbClr val="C00000"/>
                </a:solidFill>
                <a:ea typeface="黑体" pitchFamily="2" charset="-122"/>
              </a:rPr>
              <a:t>Dijkstra</a:t>
            </a:r>
            <a:r>
              <a:rPr lang="zh-CN" altLang="en-US" sz="3600" b="1" dirty="0" smtClean="0">
                <a:solidFill>
                  <a:srgbClr val="C00000"/>
                </a:solidFill>
                <a:latin typeface="黑体" pitchFamily="2" charset="-122"/>
                <a:ea typeface="黑体" pitchFamily="2" charset="-122"/>
              </a:rPr>
              <a:t>算法总结</a:t>
            </a:r>
          </a:p>
        </p:txBody>
      </p:sp>
    </p:spTree>
  </p:cSld>
  <p:clrMapOvr>
    <a:masterClrMapping/>
  </p:clrMapOvr>
  <p:transition>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4392488" cy="4248473"/>
          </a:xfrm>
        </p:spPr>
        <p:txBody>
          <a:bodyPr>
            <a:normAutofit fontScale="55000" lnSpcReduction="20000"/>
          </a:bodyPr>
          <a:lstStyle/>
          <a:p>
            <a:pPr>
              <a:lnSpc>
                <a:spcPct val="160000"/>
              </a:lnSpc>
              <a:buClr>
                <a:srgbClr val="C00000"/>
              </a:buClr>
              <a:buBlip>
                <a:blip r:embed="rId2"/>
              </a:buBlip>
            </a:pPr>
            <a:r>
              <a:rPr lang="en-US" altLang="zh-CN" sz="4400" b="1" dirty="0" smtClean="0">
                <a:latin typeface="宋体" charset="-122"/>
              </a:rPr>
              <a:t>5.1  </a:t>
            </a:r>
            <a:r>
              <a:rPr lang="zh-CN" altLang="en-US" sz="4400" b="1" dirty="0" smtClean="0">
                <a:latin typeface="宋体" charset="-122"/>
              </a:rPr>
              <a:t>网络层功能和服务</a:t>
            </a:r>
            <a:endParaRPr lang="en-US" altLang="zh-CN" sz="4400" b="1" dirty="0" smtClean="0">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5.2  </a:t>
            </a:r>
            <a:r>
              <a:rPr lang="zh-CN" altLang="en-US" sz="4400" b="1" dirty="0" smtClean="0">
                <a:solidFill>
                  <a:srgbClr val="000000"/>
                </a:solidFill>
                <a:latin typeface="宋体" charset="-122"/>
              </a:rPr>
              <a:t>网络层互连设备</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5.3  </a:t>
            </a:r>
            <a:r>
              <a:rPr lang="zh-CN" altLang="en-US" sz="4400" b="1" dirty="0" smtClean="0">
                <a:solidFill>
                  <a:srgbClr val="000000"/>
                </a:solidFill>
                <a:latin typeface="宋体" charset="-122"/>
              </a:rPr>
              <a:t>路由选择策略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5.4  </a:t>
            </a:r>
            <a:r>
              <a:rPr lang="zh-CN" altLang="en-US" sz="4400" b="1" dirty="0" smtClean="0">
                <a:solidFill>
                  <a:srgbClr val="000000"/>
                </a:solidFill>
                <a:latin typeface="宋体" charset="-122"/>
              </a:rPr>
              <a:t>基本的路由算法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FF0000"/>
                </a:solidFill>
                <a:latin typeface="宋体" charset="-122"/>
              </a:rPr>
              <a:t>5.5  </a:t>
            </a:r>
            <a:r>
              <a:rPr lang="zh-CN" altLang="en-US" sz="4400" b="1" dirty="0" smtClean="0">
                <a:solidFill>
                  <a:srgbClr val="FF0000"/>
                </a:solidFill>
                <a:latin typeface="宋体" charset="-122"/>
              </a:rPr>
              <a:t>基本的网关路由协议 </a:t>
            </a:r>
            <a:endParaRPr lang="en-US" altLang="zh-CN" sz="4400" b="1" dirty="0" smtClean="0">
              <a:solidFill>
                <a:srgbClr val="FF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5.6  </a:t>
            </a:r>
            <a:r>
              <a:rPr lang="zh-CN" altLang="en-US" sz="4400" b="1" dirty="0" smtClean="0">
                <a:solidFill>
                  <a:srgbClr val="000000"/>
                </a:solidFill>
                <a:latin typeface="宋体" charset="-122"/>
              </a:rPr>
              <a:t>虚电路中数据包的传输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5.7  </a:t>
            </a:r>
            <a:r>
              <a:rPr lang="zh-CN" altLang="en-US" sz="4400" b="1" dirty="0" smtClean="0">
                <a:solidFill>
                  <a:srgbClr val="000000"/>
                </a:solidFill>
                <a:latin typeface="宋体" charset="-122"/>
              </a:rPr>
              <a:t>拥塞控制和流量控制</a:t>
            </a:r>
            <a:r>
              <a:rPr lang="zh-CN" altLang="en-US" sz="2800" b="1" dirty="0" smtClean="0">
                <a:latin typeface="宋体" charset="-122"/>
              </a:rPr>
              <a:t> </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zh-CN" altLang="en-US" sz="2800" b="1" dirty="0" smtClean="0">
              <a:solidFill>
                <a:srgbClr val="FF0000"/>
              </a:solidFill>
              <a:latin typeface="宋体" charset="-122"/>
            </a:endParaRPr>
          </a:p>
          <a:p>
            <a:pPr>
              <a:buNone/>
            </a:pPr>
            <a:endParaRPr lang="zh-CN" altLang="en-US" sz="2800" b="1" dirty="0" smtClean="0">
              <a:solidFill>
                <a:srgbClr val="000000"/>
              </a:solidFill>
              <a:latin typeface="宋体" charset="-122"/>
            </a:endParaRPr>
          </a:p>
          <a:p>
            <a:pPr>
              <a:buNone/>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第五章  网络层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75</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57200" y="476672"/>
            <a:ext cx="8229600" cy="720080"/>
          </a:xfrm>
        </p:spPr>
        <p:txBody>
          <a:bodyPr>
            <a:normAutofit/>
          </a:bodyPr>
          <a:lstStyle/>
          <a:p>
            <a:r>
              <a:rPr lang="en-US" altLang="zh-CN" sz="4000" b="1" dirty="0" smtClean="0">
                <a:solidFill>
                  <a:srgbClr val="C00000"/>
                </a:solidFill>
                <a:latin typeface="隶书" pitchFamily="49" charset="-122"/>
                <a:ea typeface="隶书" pitchFamily="49" charset="-122"/>
              </a:rPr>
              <a:t>5.5 </a:t>
            </a:r>
            <a:r>
              <a:rPr lang="zh-CN" altLang="en-US" sz="4000" b="1" dirty="0" smtClean="0">
                <a:solidFill>
                  <a:srgbClr val="C00000"/>
                </a:solidFill>
                <a:latin typeface="隶书" pitchFamily="49" charset="-122"/>
                <a:ea typeface="隶书" pitchFamily="49" charset="-122"/>
              </a:rPr>
              <a:t>基本的网关路由协议</a:t>
            </a:r>
          </a:p>
        </p:txBody>
      </p:sp>
      <p:sp>
        <p:nvSpPr>
          <p:cNvPr id="5123" name="Rectangle 3"/>
          <p:cNvSpPr>
            <a:spLocks noGrp="1" noRot="1" noChangeArrowheads="1"/>
          </p:cNvSpPr>
          <p:nvPr>
            <p:ph type="body" idx="1"/>
          </p:nvPr>
        </p:nvSpPr>
        <p:spPr/>
        <p:txBody>
          <a:bodyPr/>
          <a:lstStyle/>
          <a:p>
            <a:pPr eaLnBrk="1" hangingPunct="1">
              <a:buNone/>
            </a:pPr>
            <a:r>
              <a:rPr lang="zh-CN" altLang="en-US" b="1" dirty="0" smtClean="0">
                <a:solidFill>
                  <a:srgbClr val="C00000"/>
                </a:solidFill>
                <a:latin typeface="宋体" charset="-122"/>
              </a:rPr>
              <a:t>互连网中提供两级路由协议：</a:t>
            </a: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内部网关协议</a:t>
            </a:r>
            <a:r>
              <a:rPr lang="en-US" altLang="zh-CN" b="1" dirty="0" smtClean="0">
                <a:solidFill>
                  <a:srgbClr val="000000"/>
                </a:solidFill>
                <a:latin typeface="宋体" charset="-122"/>
              </a:rPr>
              <a:t>IGP(Interior Gateway Protocol)</a:t>
            </a: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外部网关协议</a:t>
            </a:r>
            <a:r>
              <a:rPr lang="en-US" altLang="zh-CN" b="1" dirty="0" smtClean="0">
                <a:solidFill>
                  <a:srgbClr val="000000"/>
                </a:solidFill>
                <a:latin typeface="宋体" charset="-122"/>
              </a:rPr>
              <a:t>EGP(Exterior Gateway Protocol)</a:t>
            </a:r>
          </a:p>
          <a:p>
            <a:pPr eaLnBrk="1" hangingPunct="1"/>
            <a:endParaRPr lang="en-US" altLang="zh-CN" b="1" dirty="0" smtClean="0">
              <a:solidFill>
                <a:srgbClr val="000000"/>
              </a:solidFill>
              <a:latin typeface="宋体" charset="-122"/>
            </a:endParaRP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57200" y="620688"/>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5.5.1 </a:t>
            </a:r>
            <a:r>
              <a:rPr lang="zh-CN" altLang="en-US" sz="4000" b="1" dirty="0" smtClean="0">
                <a:solidFill>
                  <a:srgbClr val="C00000"/>
                </a:solidFill>
                <a:latin typeface="隶书" pitchFamily="49" charset="-122"/>
                <a:ea typeface="隶书" pitchFamily="49" charset="-122"/>
              </a:rPr>
              <a:t>互连网络的路由问题</a:t>
            </a:r>
          </a:p>
        </p:txBody>
      </p:sp>
      <p:sp>
        <p:nvSpPr>
          <p:cNvPr id="6147" name="Rectangle 3"/>
          <p:cNvSpPr>
            <a:spLocks noGrp="1" noRot="1" noChangeArrowheads="1"/>
          </p:cNvSpPr>
          <p:nvPr>
            <p:ph type="body" idx="1"/>
          </p:nvPr>
        </p:nvSpPr>
        <p:spPr>
          <a:xfrm>
            <a:off x="395536" y="1484784"/>
            <a:ext cx="8353425" cy="4700587"/>
          </a:xfrm>
        </p:spPr>
        <p:txBody>
          <a:bodyPr/>
          <a:lstStyle/>
          <a:p>
            <a:pPr eaLnBrk="1" hangingPunct="1">
              <a:lnSpc>
                <a:spcPct val="90000"/>
              </a:lnSpc>
              <a:buClr>
                <a:srgbClr val="C00000"/>
              </a:buClr>
              <a:buFont typeface="Wingdings" pitchFamily="2" charset="2"/>
              <a:buChar char="n"/>
            </a:pPr>
            <a:r>
              <a:rPr lang="zh-CN" altLang="en-US" b="1" dirty="0" smtClean="0">
                <a:solidFill>
                  <a:srgbClr val="000000"/>
                </a:solidFill>
                <a:latin typeface="宋体" charset="-122"/>
              </a:rPr>
              <a:t>网络互连可能需要</a:t>
            </a:r>
            <a:r>
              <a:rPr lang="zh-CN" altLang="en-US" b="1" dirty="0" smtClean="0">
                <a:solidFill>
                  <a:srgbClr val="C00000"/>
                </a:solidFill>
                <a:latin typeface="宋体" charset="-122"/>
              </a:rPr>
              <a:t>多协议路由器</a:t>
            </a:r>
            <a:r>
              <a:rPr lang="zh-CN" altLang="en-US" b="1" dirty="0" smtClean="0">
                <a:solidFill>
                  <a:srgbClr val="000000"/>
                </a:solidFill>
                <a:latin typeface="宋体" charset="-122"/>
              </a:rPr>
              <a:t>，多协议路由器可以处理多种通信协议。</a:t>
            </a:r>
            <a:endParaRPr lang="en-US" altLang="zh-CN" b="1" dirty="0" smtClean="0">
              <a:solidFill>
                <a:srgbClr val="000000"/>
              </a:solidFill>
              <a:latin typeface="宋体" charset="-122"/>
            </a:endParaRPr>
          </a:p>
          <a:p>
            <a:pPr eaLnBrk="1" hangingPunct="1">
              <a:lnSpc>
                <a:spcPct val="90000"/>
              </a:lnSpc>
              <a:buClr>
                <a:srgbClr val="C00000"/>
              </a:buClr>
              <a:buFont typeface="Wingdings" pitchFamily="2" charset="2"/>
              <a:buChar char="n"/>
            </a:pPr>
            <a:endParaRPr lang="zh-CN" altLang="en-US" b="1" dirty="0" smtClean="0">
              <a:solidFill>
                <a:srgbClr val="000000"/>
              </a:solidFill>
              <a:latin typeface="宋体" charset="-122"/>
            </a:endParaRPr>
          </a:p>
          <a:p>
            <a:pPr eaLnBrk="1" hangingPunct="1">
              <a:lnSpc>
                <a:spcPct val="90000"/>
              </a:lnSpc>
              <a:buClr>
                <a:srgbClr val="C00000"/>
              </a:buClr>
              <a:buFont typeface="Wingdings" pitchFamily="2" charset="2"/>
              <a:buChar char="n"/>
            </a:pPr>
            <a:r>
              <a:rPr lang="zh-CN" altLang="en-US" b="1" dirty="0" smtClean="0">
                <a:solidFill>
                  <a:srgbClr val="C00000"/>
                </a:solidFill>
                <a:latin typeface="宋体" charset="-122"/>
              </a:rPr>
              <a:t>自治系统</a:t>
            </a:r>
            <a:r>
              <a:rPr lang="en-US" altLang="zh-CN" b="1" dirty="0" smtClean="0">
                <a:solidFill>
                  <a:srgbClr val="C00000"/>
                </a:solidFill>
                <a:latin typeface="宋体" charset="-122"/>
              </a:rPr>
              <a:t>AS</a:t>
            </a:r>
            <a:r>
              <a:rPr lang="zh-CN" altLang="en-US" b="1" dirty="0" smtClean="0">
                <a:solidFill>
                  <a:srgbClr val="C00000"/>
                </a:solidFill>
                <a:latin typeface="宋体" charset="-122"/>
              </a:rPr>
              <a:t>：</a:t>
            </a:r>
            <a:endParaRPr lang="en-US" altLang="zh-CN" b="1" dirty="0" smtClean="0">
              <a:solidFill>
                <a:srgbClr val="C00000"/>
              </a:solidFill>
              <a:latin typeface="宋体" charset="-122"/>
            </a:endParaRPr>
          </a:p>
          <a:p>
            <a:pPr eaLnBrk="1" hangingPunct="1">
              <a:lnSpc>
                <a:spcPct val="90000"/>
              </a:lnSpc>
              <a:buClr>
                <a:srgbClr val="C00000"/>
              </a:buClr>
              <a:buFont typeface="Wingdings" pitchFamily="2" charset="2"/>
              <a:buChar char="n"/>
            </a:pPr>
            <a:endParaRPr lang="en-US" altLang="zh-CN" b="1" dirty="0" smtClean="0">
              <a:solidFill>
                <a:srgbClr val="C00000"/>
              </a:solidFill>
              <a:latin typeface="宋体" charset="-122"/>
            </a:endParaRPr>
          </a:p>
          <a:p>
            <a:pPr lvl="1">
              <a:lnSpc>
                <a:spcPct val="90000"/>
              </a:lnSpc>
              <a:buClr>
                <a:srgbClr val="C00000"/>
              </a:buClr>
            </a:pPr>
            <a:r>
              <a:rPr lang="zh-CN" altLang="en-US" b="1" dirty="0" smtClean="0">
                <a:solidFill>
                  <a:srgbClr val="000000"/>
                </a:solidFill>
                <a:latin typeface="宋体" charset="-122"/>
              </a:rPr>
              <a:t>一个自治系统就是处于一个管理机构控制之下的路由器和网络群组。</a:t>
            </a:r>
            <a:endParaRPr lang="en-US" altLang="zh-CN" b="1" dirty="0" smtClean="0">
              <a:solidFill>
                <a:srgbClr val="000000"/>
              </a:solidFill>
              <a:latin typeface="宋体" charset="-122"/>
            </a:endParaRPr>
          </a:p>
          <a:p>
            <a:pPr lvl="1">
              <a:lnSpc>
                <a:spcPct val="90000"/>
              </a:lnSpc>
              <a:buClr>
                <a:srgbClr val="C00000"/>
              </a:buClr>
            </a:pPr>
            <a:r>
              <a:rPr lang="zh-CN" altLang="en-US" b="1" dirty="0" smtClean="0">
                <a:solidFill>
                  <a:srgbClr val="000000"/>
                </a:solidFill>
                <a:latin typeface="宋体" charset="-122"/>
              </a:rPr>
              <a:t>一个自治系统中的所有路由器必须相互连接，运行相同的路由协议。</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绘图9-18自治系统和内部网关协议、外部网关协议"/>
          <p:cNvPicPr>
            <a:picLocks noChangeAspect="1" noChangeArrowheads="1"/>
          </p:cNvPicPr>
          <p:nvPr/>
        </p:nvPicPr>
        <p:blipFill>
          <a:blip r:embed="rId2" cstate="print">
            <a:grayscl/>
          </a:blip>
          <a:srcRect/>
          <a:stretch>
            <a:fillRect/>
          </a:stretch>
        </p:blipFill>
        <p:spPr bwMode="auto">
          <a:xfrm>
            <a:off x="323528" y="548680"/>
            <a:ext cx="8496944" cy="5586230"/>
          </a:xfrm>
          <a:prstGeom prst="rect">
            <a:avLst/>
          </a:prstGeom>
          <a:noFill/>
          <a:ln w="9525">
            <a:noFill/>
            <a:miter lim="800000"/>
            <a:headEnd/>
            <a:tailEnd/>
          </a:ln>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pic>
        <p:nvPicPr>
          <p:cNvPr id="14" name="Picture 13"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15" name="组合 14"/>
          <p:cNvGrpSpPr/>
          <p:nvPr/>
        </p:nvGrpSpPr>
        <p:grpSpPr>
          <a:xfrm>
            <a:off x="4874346" y="0"/>
            <a:ext cx="4269654" cy="430887"/>
            <a:chOff x="4874346" y="0"/>
            <a:chExt cx="4269654" cy="430887"/>
          </a:xfrm>
        </p:grpSpPr>
        <p:sp>
          <p:nvSpPr>
            <p:cNvPr id="16" name="TextBox 15"/>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7"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checkerboard(across)">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57200" y="620688"/>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5.5.2 </a:t>
            </a:r>
            <a:r>
              <a:rPr lang="zh-CN" altLang="en-US" sz="4000" b="1" dirty="0" smtClean="0">
                <a:solidFill>
                  <a:srgbClr val="C00000"/>
                </a:solidFill>
                <a:latin typeface="隶书" pitchFamily="49" charset="-122"/>
                <a:ea typeface="隶书" pitchFamily="49" charset="-122"/>
              </a:rPr>
              <a:t>内部网关路由选择协议</a:t>
            </a:r>
          </a:p>
        </p:txBody>
      </p:sp>
      <p:sp>
        <p:nvSpPr>
          <p:cNvPr id="8195" name="Rectangle 3"/>
          <p:cNvSpPr>
            <a:spLocks noGrp="1" noRot="1" noChangeArrowheads="1"/>
          </p:cNvSpPr>
          <p:nvPr>
            <p:ph type="body" idx="1"/>
          </p:nvPr>
        </p:nvSpPr>
        <p:spPr/>
        <p:txBody>
          <a:bodyPr/>
          <a:lstStyle/>
          <a:p>
            <a:pPr eaLnBrk="1" hangingPunct="1">
              <a:buClr>
                <a:srgbClr val="C00000"/>
              </a:buClr>
              <a:buFont typeface="Wingdings" pitchFamily="2" charset="2"/>
              <a:buChar char="n"/>
            </a:pPr>
            <a:r>
              <a:rPr lang="en-US" altLang="zh-CN" b="1" dirty="0" smtClean="0">
                <a:solidFill>
                  <a:srgbClr val="000000"/>
                </a:solidFill>
              </a:rPr>
              <a:t>OSPF (Open Shortest Path First)</a:t>
            </a:r>
            <a:r>
              <a:rPr lang="zh-CN" altLang="en-US" b="1" dirty="0" smtClean="0">
                <a:solidFill>
                  <a:srgbClr val="000000"/>
                </a:solidFill>
              </a:rPr>
              <a:t>开放最短路径优先</a:t>
            </a:r>
            <a:r>
              <a:rPr lang="en-US" altLang="zh-CN" b="1" dirty="0" smtClean="0">
                <a:solidFill>
                  <a:srgbClr val="000000"/>
                </a:solidFill>
              </a:rPr>
              <a:t>: 1988</a:t>
            </a:r>
            <a:r>
              <a:rPr lang="zh-CN" altLang="en-US" b="1" dirty="0" smtClean="0">
                <a:solidFill>
                  <a:srgbClr val="000000"/>
                </a:solidFill>
              </a:rPr>
              <a:t>年</a:t>
            </a:r>
            <a:r>
              <a:rPr lang="en-US" altLang="zh-CN" b="1" dirty="0" smtClean="0">
                <a:solidFill>
                  <a:srgbClr val="000000"/>
                </a:solidFill>
              </a:rPr>
              <a:t>IETF</a:t>
            </a:r>
            <a:r>
              <a:rPr lang="zh-CN" altLang="en-US" b="1" dirty="0" smtClean="0">
                <a:solidFill>
                  <a:srgbClr val="000000"/>
                </a:solidFill>
              </a:rPr>
              <a:t>开发了</a:t>
            </a:r>
            <a:r>
              <a:rPr lang="en-US" altLang="zh-CN" b="1" dirty="0" smtClean="0">
                <a:solidFill>
                  <a:srgbClr val="000000"/>
                </a:solidFill>
              </a:rPr>
              <a:t>OSPF</a:t>
            </a:r>
            <a:r>
              <a:rPr lang="zh-CN" altLang="en-US" b="1" dirty="0" smtClean="0">
                <a:solidFill>
                  <a:srgbClr val="000000"/>
                </a:solidFill>
              </a:rPr>
              <a:t>路由算法作为内部网关协议。</a:t>
            </a:r>
            <a:endParaRPr lang="en-US" altLang="zh-CN" b="1" dirty="0" smtClean="0">
              <a:solidFill>
                <a:srgbClr val="000000"/>
              </a:solidFill>
            </a:endParaRPr>
          </a:p>
          <a:p>
            <a:pPr eaLnBrk="1" hangingPunct="1">
              <a:buClr>
                <a:srgbClr val="C00000"/>
              </a:buClr>
              <a:buFont typeface="Wingdings" pitchFamily="2" charset="2"/>
              <a:buChar char="n"/>
            </a:pPr>
            <a:endParaRPr lang="zh-CN" altLang="en-US" b="1" dirty="0" smtClean="0">
              <a:solidFill>
                <a:srgbClr val="000000"/>
              </a:solidFill>
            </a:endParaRPr>
          </a:p>
          <a:p>
            <a:pPr eaLnBrk="1" hangingPunct="1">
              <a:buClr>
                <a:srgbClr val="C00000"/>
              </a:buClr>
              <a:buFont typeface="Wingdings" pitchFamily="2" charset="2"/>
              <a:buChar char="n"/>
            </a:pPr>
            <a:r>
              <a:rPr lang="en-US" altLang="zh-CN" b="1" dirty="0" smtClean="0">
                <a:solidFill>
                  <a:srgbClr val="000000"/>
                </a:solidFill>
              </a:rPr>
              <a:t>OSPF</a:t>
            </a:r>
            <a:r>
              <a:rPr lang="zh-CN" altLang="en-US" b="1" dirty="0" smtClean="0">
                <a:solidFill>
                  <a:srgbClr val="000000"/>
                </a:solidFill>
              </a:rPr>
              <a:t>路由协议是典型的链路状态路由协议，是互连网应用最广的路由协议。</a:t>
            </a:r>
          </a:p>
          <a:p>
            <a:pPr eaLnBrk="1" hangingPunct="1"/>
            <a:endParaRPr lang="en-US" altLang="zh-CN" b="1" dirty="0" smtClean="0"/>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5.1.1  </a:t>
            </a:r>
            <a:r>
              <a:rPr lang="zh-CN" altLang="en-US" sz="4000" b="1" dirty="0" smtClean="0">
                <a:solidFill>
                  <a:srgbClr val="C00000"/>
                </a:solidFill>
                <a:latin typeface="隶书" pitchFamily="49" charset="-122"/>
                <a:ea typeface="隶书" pitchFamily="49" charset="-122"/>
              </a:rPr>
              <a:t>网络层的功能</a:t>
            </a:r>
          </a:p>
        </p:txBody>
      </p:sp>
      <p:sp>
        <p:nvSpPr>
          <p:cNvPr id="6147" name="Rectangle 3"/>
          <p:cNvSpPr>
            <a:spLocks noGrp="1" noRot="1" noChangeArrowheads="1"/>
          </p:cNvSpPr>
          <p:nvPr>
            <p:ph type="body" idx="1"/>
          </p:nvPr>
        </p:nvSpPr>
        <p:spPr>
          <a:xfrm>
            <a:off x="323850" y="1700213"/>
            <a:ext cx="8424863" cy="4484687"/>
          </a:xfrm>
        </p:spPr>
        <p:txBody>
          <a:bodyPr/>
          <a:lstStyle/>
          <a:p>
            <a:pPr>
              <a:buClr>
                <a:srgbClr val="C00000"/>
              </a:buClr>
              <a:buFont typeface="Wingdings" pitchFamily="2" charset="2"/>
              <a:buChar char="n"/>
            </a:pPr>
            <a:r>
              <a:rPr lang="zh-CN" altLang="en-US" sz="2800" b="1" dirty="0">
                <a:solidFill>
                  <a:srgbClr val="C00000"/>
                </a:solidFill>
                <a:latin typeface="楷体_GB2312" pitchFamily="49" charset="-122"/>
                <a:ea typeface="楷体_GB2312" pitchFamily="49" charset="-122"/>
              </a:rPr>
              <a:t>信源到信宿的传输</a:t>
            </a:r>
            <a:r>
              <a:rPr lang="zh-CN" altLang="en-US" sz="2800" b="1" dirty="0">
                <a:solidFill>
                  <a:srgbClr val="000000"/>
                </a:solidFill>
                <a:latin typeface="楷体_GB2312" pitchFamily="49" charset="-122"/>
                <a:ea typeface="楷体_GB2312" pitchFamily="49" charset="-122"/>
              </a:rPr>
              <a:t>：将多条物理链路连接成一条传输路径</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zh-CN" altLang="en-US" sz="2800" b="1" dirty="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a:solidFill>
                  <a:srgbClr val="C00000"/>
                </a:solidFill>
                <a:latin typeface="楷体_GB2312" pitchFamily="49" charset="-122"/>
                <a:ea typeface="楷体_GB2312" pitchFamily="49" charset="-122"/>
              </a:rPr>
              <a:t>逻辑寻址</a:t>
            </a:r>
            <a:r>
              <a:rPr lang="zh-CN" altLang="en-US" sz="2800" b="1" dirty="0">
                <a:solidFill>
                  <a:srgbClr val="000000"/>
                </a:solidFill>
                <a:latin typeface="楷体_GB2312" pitchFamily="49" charset="-122"/>
                <a:ea typeface="楷体_GB2312" pitchFamily="49" charset="-122"/>
              </a:rPr>
              <a:t>：为了完成从信源到信宿的传输，在数据包的头部加入源地址和目的地址</a:t>
            </a:r>
            <a:r>
              <a:rPr lang="zh-CN" altLang="en-US" sz="2800" b="1" dirty="0" smtClean="0">
                <a:solidFill>
                  <a:srgbClr val="000000"/>
                </a:solidFill>
                <a:latin typeface="楷体_GB2312" pitchFamily="49" charset="-122"/>
                <a:ea typeface="楷体_GB2312" pitchFamily="49" charset="-122"/>
              </a:rPr>
              <a:t>。</a:t>
            </a:r>
            <a:endParaRPr lang="en-US" altLang="zh-CN" sz="2800" b="1" dirty="0" smtClean="0">
              <a:solidFill>
                <a:srgbClr val="000000"/>
              </a:solidFill>
              <a:latin typeface="楷体_GB2312" pitchFamily="49" charset="-122"/>
              <a:ea typeface="楷体_GB2312" pitchFamily="49" charset="-122"/>
            </a:endParaRPr>
          </a:p>
          <a:p>
            <a:pPr>
              <a:buClr>
                <a:srgbClr val="C00000"/>
              </a:buClr>
              <a:buFont typeface="Wingdings" pitchFamily="2" charset="2"/>
              <a:buChar char="n"/>
            </a:pPr>
            <a:endParaRPr lang="zh-CN" altLang="en-US" sz="2800" b="1" dirty="0">
              <a:solidFill>
                <a:srgbClr val="0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a:solidFill>
                  <a:srgbClr val="C00000"/>
                </a:solidFill>
                <a:latin typeface="楷体_GB2312" pitchFamily="49" charset="-122"/>
                <a:ea typeface="楷体_GB2312" pitchFamily="49" charset="-122"/>
              </a:rPr>
              <a:t>路由</a:t>
            </a:r>
            <a:r>
              <a:rPr lang="zh-CN" altLang="en-US" sz="2800" b="1" dirty="0">
                <a:solidFill>
                  <a:srgbClr val="000000"/>
                </a:solidFill>
                <a:latin typeface="楷体_GB2312" pitchFamily="49" charset="-122"/>
                <a:ea typeface="楷体_GB2312" pitchFamily="49" charset="-122"/>
              </a:rPr>
              <a:t>：选择从一点到另一点发送数据包的最佳路经。</a:t>
            </a:r>
          </a:p>
          <a:p>
            <a:pPr eaLnBrk="1" hangingPunct="1"/>
            <a:endParaRPr lang="en-US" altLang="zh-CN" b="1" dirty="0" smtClean="0"/>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diamond(in)">
                                      <p:cBhvr>
                                        <p:cTn id="7" dur="500"/>
                                        <p:tgtEl>
                                          <p:spTgt spid="6147">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diamond(in)">
                                      <p:cBhvr>
                                        <p:cTn id="10" dur="500"/>
                                        <p:tgtEl>
                                          <p:spTgt spid="6147">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diamond(in)">
                                      <p:cBhvr>
                                        <p:cTn id="13"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Rot="1" noChangeArrowheads="1"/>
          </p:cNvSpPr>
          <p:nvPr>
            <p:ph type="body" idx="1"/>
          </p:nvPr>
        </p:nvSpPr>
        <p:spPr>
          <a:xfrm>
            <a:off x="611560" y="1556792"/>
            <a:ext cx="7848872" cy="4194175"/>
          </a:xfrm>
        </p:spPr>
        <p:txBody>
          <a:bodyPr>
            <a:normAutofit/>
          </a:bodyPr>
          <a:lstStyle/>
          <a:p>
            <a:pPr eaLnBrk="1" hangingPunct="1">
              <a:buNone/>
            </a:pPr>
            <a:r>
              <a:rPr lang="en-US" altLang="zh-CN" b="1" dirty="0" smtClean="0">
                <a:solidFill>
                  <a:srgbClr val="C00000"/>
                </a:solidFill>
                <a:latin typeface="宋体" charset="-122"/>
              </a:rPr>
              <a:t>OSPF</a:t>
            </a:r>
            <a:r>
              <a:rPr lang="zh-CN" altLang="en-US" b="1" dirty="0" smtClean="0">
                <a:solidFill>
                  <a:srgbClr val="C00000"/>
                </a:solidFill>
                <a:latin typeface="宋体" charset="-122"/>
              </a:rPr>
              <a:t>的</a:t>
            </a:r>
            <a:r>
              <a:rPr lang="en-US" altLang="zh-CN" b="1" dirty="0" smtClean="0">
                <a:solidFill>
                  <a:srgbClr val="C00000"/>
                </a:solidFill>
                <a:latin typeface="宋体" charset="-122"/>
              </a:rPr>
              <a:t>SPF</a:t>
            </a:r>
            <a:r>
              <a:rPr lang="zh-CN" altLang="en-US" b="1" dirty="0" smtClean="0">
                <a:solidFill>
                  <a:srgbClr val="C00000"/>
                </a:solidFill>
                <a:latin typeface="宋体" charset="-122"/>
              </a:rPr>
              <a:t>算法 ：</a:t>
            </a:r>
            <a:endParaRPr lang="en-US" altLang="zh-CN" b="1" dirty="0" smtClean="0">
              <a:solidFill>
                <a:srgbClr val="C00000"/>
              </a:solidFill>
              <a:latin typeface="宋体" charset="-122"/>
            </a:endParaRPr>
          </a:p>
          <a:p>
            <a:pPr eaLnBrk="1" hangingPunct="1">
              <a:buClr>
                <a:srgbClr val="C00000"/>
              </a:buClr>
              <a:buFont typeface="Wingdings" pitchFamily="2" charset="2"/>
              <a:buChar char="n"/>
            </a:pPr>
            <a:endParaRPr lang="en-US" altLang="zh-CN" sz="1600" b="1" dirty="0" smtClean="0">
              <a:solidFill>
                <a:srgbClr val="000000"/>
              </a:solidFill>
              <a:latin typeface="宋体" charset="-122"/>
            </a:endParaRPr>
          </a:p>
          <a:p>
            <a:pPr lvl="1">
              <a:buClr>
                <a:srgbClr val="C00000"/>
              </a:buClr>
              <a:buFont typeface="Wingdings" pitchFamily="2" charset="2"/>
              <a:buChar char="n"/>
            </a:pPr>
            <a:r>
              <a:rPr lang="en-US" altLang="zh-CN" b="1" dirty="0" smtClean="0">
                <a:solidFill>
                  <a:srgbClr val="000000"/>
                </a:solidFill>
                <a:latin typeface="宋体" charset="-122"/>
              </a:rPr>
              <a:t>SPF</a:t>
            </a:r>
            <a:r>
              <a:rPr lang="zh-CN" altLang="en-US" b="1" dirty="0" smtClean="0">
                <a:solidFill>
                  <a:srgbClr val="000000"/>
                </a:solidFill>
                <a:latin typeface="宋体" charset="-122"/>
              </a:rPr>
              <a:t>算法是</a:t>
            </a:r>
            <a:r>
              <a:rPr lang="en-US" altLang="zh-CN" b="1" dirty="0" smtClean="0">
                <a:solidFill>
                  <a:srgbClr val="000000"/>
                </a:solidFill>
                <a:latin typeface="宋体" charset="-122"/>
              </a:rPr>
              <a:t>OSPF</a:t>
            </a:r>
            <a:r>
              <a:rPr lang="zh-CN" altLang="en-US" b="1" dirty="0" smtClean="0">
                <a:solidFill>
                  <a:srgbClr val="000000"/>
                </a:solidFill>
                <a:latin typeface="宋体" charset="-122"/>
              </a:rPr>
              <a:t>路由协议的基础。</a:t>
            </a:r>
            <a:r>
              <a:rPr lang="en-US" altLang="zh-CN" b="1" dirty="0" smtClean="0">
                <a:solidFill>
                  <a:srgbClr val="000000"/>
                </a:solidFill>
                <a:latin typeface="宋体" charset="-122"/>
              </a:rPr>
              <a:t>SPF</a:t>
            </a:r>
            <a:r>
              <a:rPr lang="zh-CN" altLang="en-US" b="1" dirty="0" smtClean="0">
                <a:solidFill>
                  <a:srgbClr val="000000"/>
                </a:solidFill>
                <a:latin typeface="宋体" charset="-122"/>
              </a:rPr>
              <a:t>算法有时也被称为</a:t>
            </a:r>
            <a:r>
              <a:rPr lang="en-US" altLang="zh-CN" b="1" dirty="0" err="1" smtClean="0">
                <a:solidFill>
                  <a:srgbClr val="000000"/>
                </a:solidFill>
                <a:latin typeface="宋体" charset="-122"/>
              </a:rPr>
              <a:t>Dijkstra</a:t>
            </a:r>
            <a:r>
              <a:rPr lang="zh-CN" altLang="en-US" b="1" dirty="0" smtClean="0">
                <a:solidFill>
                  <a:srgbClr val="000000"/>
                </a:solidFill>
                <a:latin typeface="宋体" charset="-122"/>
              </a:rPr>
              <a:t>算法 。</a:t>
            </a:r>
            <a:endParaRPr lang="en-US" altLang="zh-CN" b="1" dirty="0" smtClean="0">
              <a:solidFill>
                <a:srgbClr val="000000"/>
              </a:solidFill>
              <a:latin typeface="宋体" charset="-122"/>
            </a:endParaRPr>
          </a:p>
          <a:p>
            <a:pPr lvl="1">
              <a:buClr>
                <a:srgbClr val="C00000"/>
              </a:buClr>
              <a:buFont typeface="Wingdings" pitchFamily="2" charset="2"/>
              <a:buChar char="n"/>
            </a:pPr>
            <a:endParaRPr lang="zh-CN" altLang="en-US" sz="1400" b="1" dirty="0" smtClean="0">
              <a:solidFill>
                <a:srgbClr val="000000"/>
              </a:solidFill>
              <a:latin typeface="宋体" charset="-122"/>
            </a:endParaRPr>
          </a:p>
          <a:p>
            <a:pPr lvl="1">
              <a:buClr>
                <a:srgbClr val="C00000"/>
              </a:buClr>
              <a:buFont typeface="Wingdings" pitchFamily="2" charset="2"/>
              <a:buChar char="n"/>
            </a:pPr>
            <a:r>
              <a:rPr lang="zh-CN" altLang="en-US" b="1" dirty="0" smtClean="0">
                <a:solidFill>
                  <a:srgbClr val="000000"/>
                </a:solidFill>
                <a:latin typeface="宋体" charset="-122"/>
              </a:rPr>
              <a:t>在</a:t>
            </a:r>
            <a:r>
              <a:rPr lang="en-US" altLang="zh-CN" b="1" dirty="0" smtClean="0">
                <a:solidFill>
                  <a:srgbClr val="000000"/>
                </a:solidFill>
                <a:latin typeface="宋体" charset="-122"/>
              </a:rPr>
              <a:t>OSPF</a:t>
            </a:r>
            <a:r>
              <a:rPr lang="zh-CN" altLang="en-US" b="1" dirty="0" smtClean="0">
                <a:solidFill>
                  <a:srgbClr val="000000"/>
                </a:solidFill>
                <a:latin typeface="宋体" charset="-122"/>
              </a:rPr>
              <a:t>路由协议中，最短路径树的树干长度，称为</a:t>
            </a:r>
            <a:r>
              <a:rPr lang="en-US" altLang="zh-CN" b="1" dirty="0" smtClean="0">
                <a:solidFill>
                  <a:srgbClr val="000000"/>
                </a:solidFill>
                <a:latin typeface="宋体" charset="-122"/>
              </a:rPr>
              <a:t>OSPF</a:t>
            </a:r>
            <a:r>
              <a:rPr lang="zh-CN" altLang="en-US" b="1" dirty="0" smtClean="0">
                <a:solidFill>
                  <a:srgbClr val="000000"/>
                </a:solidFill>
                <a:latin typeface="宋体" charset="-122"/>
              </a:rPr>
              <a:t>的</a:t>
            </a:r>
            <a:r>
              <a:rPr lang="en-US" altLang="zh-CN" b="1" dirty="0" smtClean="0">
                <a:solidFill>
                  <a:srgbClr val="000000"/>
                </a:solidFill>
                <a:latin typeface="宋体" charset="-122"/>
              </a:rPr>
              <a:t>Cost</a:t>
            </a:r>
            <a:r>
              <a:rPr lang="zh-CN" altLang="en-US" b="1" dirty="0" smtClean="0">
                <a:solidFill>
                  <a:srgbClr val="000000"/>
                </a:solidFill>
                <a:latin typeface="宋体" charset="-122"/>
              </a:rPr>
              <a:t>，其算法为：</a:t>
            </a:r>
            <a:endParaRPr lang="en-US" altLang="zh-CN" b="1" dirty="0" smtClean="0">
              <a:solidFill>
                <a:srgbClr val="000000"/>
              </a:solidFill>
              <a:latin typeface="宋体" charset="-122"/>
            </a:endParaRP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None/>
            </a:pPr>
            <a:r>
              <a:rPr lang="en-US" altLang="zh-CN" b="1" dirty="0" smtClean="0">
                <a:solidFill>
                  <a:srgbClr val="000000"/>
                </a:solidFill>
                <a:latin typeface="宋体" charset="-122"/>
              </a:rPr>
              <a:t>       Cost = 100×10</a:t>
            </a:r>
            <a:r>
              <a:rPr lang="en-US" altLang="zh-CN" b="1" baseline="30000" dirty="0" smtClean="0">
                <a:solidFill>
                  <a:srgbClr val="000000"/>
                </a:solidFill>
                <a:latin typeface="宋体" charset="-122"/>
              </a:rPr>
              <a:t>6</a:t>
            </a:r>
            <a:r>
              <a:rPr lang="en-US" altLang="zh-CN" b="1" dirty="0" smtClean="0">
                <a:solidFill>
                  <a:srgbClr val="000000"/>
                </a:solidFill>
                <a:latin typeface="宋体" charset="-122"/>
              </a:rPr>
              <a:t>/</a:t>
            </a:r>
            <a:r>
              <a:rPr lang="zh-CN" altLang="en-US" b="1" dirty="0" smtClean="0">
                <a:solidFill>
                  <a:srgbClr val="000000"/>
                </a:solidFill>
                <a:latin typeface="宋体" charset="-122"/>
              </a:rPr>
              <a:t>链路带宽。</a:t>
            </a:r>
            <a:r>
              <a:rPr lang="zh-CN" altLang="en-US" dirty="0" smtClean="0"/>
              <a:t> </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620688"/>
            <a:ext cx="8229600" cy="796950"/>
          </a:xfrm>
        </p:spPr>
        <p:txBody>
          <a:bodyPr>
            <a:normAutofit/>
          </a:bodyPr>
          <a:lstStyle/>
          <a:p>
            <a:r>
              <a:rPr lang="en-US" altLang="zh-CN" sz="4000" b="1" dirty="0" smtClean="0">
                <a:solidFill>
                  <a:srgbClr val="C00000"/>
                </a:solidFill>
                <a:latin typeface="隶书" pitchFamily="49" charset="-122"/>
                <a:ea typeface="隶书" pitchFamily="49" charset="-122"/>
              </a:rPr>
              <a:t>5.5.2 </a:t>
            </a:r>
            <a:r>
              <a:rPr lang="zh-CN" altLang="en-US" sz="4000" b="1" dirty="0" smtClean="0">
                <a:solidFill>
                  <a:srgbClr val="C00000"/>
                </a:solidFill>
                <a:latin typeface="隶书" pitchFamily="49" charset="-122"/>
                <a:ea typeface="隶书" pitchFamily="49" charset="-122"/>
              </a:rPr>
              <a:t>内部网关路由选择协议</a:t>
            </a:r>
          </a:p>
        </p:txBody>
      </p:sp>
    </p:spTree>
  </p:cSld>
  <p:clrMapOvr>
    <a:masterClrMapping/>
  </p:clrMapOvr>
  <p:transition>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a:xfrm>
            <a:off x="301625" y="620687"/>
            <a:ext cx="8540750" cy="711225"/>
          </a:xfrm>
        </p:spPr>
        <p:txBody>
          <a:bodyPr>
            <a:normAutofit/>
          </a:bodyPr>
          <a:lstStyle/>
          <a:p>
            <a:r>
              <a:rPr lang="en-US" altLang="zh-CN" sz="4000" b="1" dirty="0" smtClean="0">
                <a:solidFill>
                  <a:srgbClr val="C00000"/>
                </a:solidFill>
                <a:latin typeface="隶书" pitchFamily="49" charset="-122"/>
                <a:ea typeface="隶书" pitchFamily="49" charset="-122"/>
              </a:rPr>
              <a:t>5.5.3 </a:t>
            </a:r>
            <a:r>
              <a:rPr lang="zh-CN" altLang="en-US" sz="4000" b="1" dirty="0" smtClean="0">
                <a:solidFill>
                  <a:srgbClr val="C00000"/>
                </a:solidFill>
                <a:latin typeface="隶书" pitchFamily="49" charset="-122"/>
                <a:ea typeface="隶书" pitchFamily="49" charset="-122"/>
              </a:rPr>
              <a:t>外部网关路由选择协议</a:t>
            </a:r>
          </a:p>
        </p:txBody>
      </p:sp>
      <p:sp>
        <p:nvSpPr>
          <p:cNvPr id="10243" name="Rectangle 3"/>
          <p:cNvSpPr>
            <a:spLocks noGrp="1" noRot="1" noChangeArrowheads="1"/>
          </p:cNvSpPr>
          <p:nvPr>
            <p:ph type="body" idx="1"/>
          </p:nvPr>
        </p:nvSpPr>
        <p:spPr>
          <a:xfrm>
            <a:off x="323528" y="1628800"/>
            <a:ext cx="8540750" cy="4194175"/>
          </a:xfrm>
        </p:spPr>
        <p:txBody>
          <a:bodyPr/>
          <a:lstStyle/>
          <a:p>
            <a:pPr eaLnBrk="1" hangingPunct="1">
              <a:buClr>
                <a:srgbClr val="C00000"/>
              </a:buClr>
              <a:buFont typeface="Wingdings" pitchFamily="2" charset="2"/>
              <a:buChar char="n"/>
            </a:pPr>
            <a:r>
              <a:rPr lang="en-US" altLang="zh-CN" sz="2600" b="1" dirty="0" smtClean="0">
                <a:solidFill>
                  <a:srgbClr val="000000"/>
                </a:solidFill>
              </a:rPr>
              <a:t>BGPv4</a:t>
            </a:r>
            <a:r>
              <a:rPr lang="zh-CN" altLang="en-US" sz="2600" b="1" dirty="0" smtClean="0">
                <a:solidFill>
                  <a:srgbClr val="000000"/>
                </a:solidFill>
              </a:rPr>
              <a:t>是典型的外部网关协议，完成自治系统间的路由选择问题。</a:t>
            </a:r>
            <a:endParaRPr lang="en-US" altLang="zh-CN" sz="2600" b="1" dirty="0" smtClean="0">
              <a:solidFill>
                <a:srgbClr val="000000"/>
              </a:solidFill>
            </a:endParaRPr>
          </a:p>
          <a:p>
            <a:pPr eaLnBrk="1" hangingPunct="1">
              <a:buClr>
                <a:srgbClr val="C00000"/>
              </a:buClr>
              <a:buFont typeface="Wingdings" pitchFamily="2" charset="2"/>
              <a:buChar char="n"/>
            </a:pPr>
            <a:endParaRPr lang="en-US" altLang="zh-CN" sz="2600" b="1" dirty="0" smtClean="0">
              <a:solidFill>
                <a:srgbClr val="000000"/>
              </a:solidFill>
            </a:endParaRPr>
          </a:p>
          <a:p>
            <a:pPr eaLnBrk="1" hangingPunct="1">
              <a:buClr>
                <a:srgbClr val="C00000"/>
              </a:buClr>
              <a:buFont typeface="Wingdings" pitchFamily="2" charset="2"/>
              <a:buChar char="n"/>
            </a:pPr>
            <a:r>
              <a:rPr lang="en-US" altLang="zh-CN" sz="2600" b="1" dirty="0" smtClean="0">
                <a:solidFill>
                  <a:srgbClr val="000000"/>
                </a:solidFill>
              </a:rPr>
              <a:t>BGP(Border Gateway Protocol)</a:t>
            </a:r>
            <a:r>
              <a:rPr lang="zh-CN" altLang="en-US" sz="2600" b="1" dirty="0" smtClean="0">
                <a:solidFill>
                  <a:srgbClr val="000000"/>
                </a:solidFill>
              </a:rPr>
              <a:t>协议是一种距离向量协议。使用增量的、触发性的路由更新，而不是一般的距离向量协议的整个路由表的、周期性的更新。</a:t>
            </a:r>
            <a:endParaRPr lang="en-US" altLang="zh-CN" sz="2600" b="1" dirty="0" smtClean="0">
              <a:solidFill>
                <a:srgbClr val="000000"/>
              </a:solidFill>
            </a:endParaRPr>
          </a:p>
          <a:p>
            <a:pPr eaLnBrk="1" hangingPunct="1">
              <a:buClr>
                <a:srgbClr val="C00000"/>
              </a:buClr>
              <a:buFont typeface="Wingdings" pitchFamily="2" charset="2"/>
              <a:buChar char="n"/>
            </a:pPr>
            <a:endParaRPr lang="en-US" altLang="zh-CN" sz="2600" b="1" dirty="0" smtClean="0">
              <a:solidFill>
                <a:srgbClr val="000000"/>
              </a:solidFill>
            </a:endParaRPr>
          </a:p>
          <a:p>
            <a:pPr eaLnBrk="1" hangingPunct="1">
              <a:buClr>
                <a:srgbClr val="C00000"/>
              </a:buClr>
              <a:buFont typeface="Wingdings" pitchFamily="2" charset="2"/>
              <a:buChar char="n"/>
            </a:pPr>
            <a:r>
              <a:rPr lang="en-US" altLang="zh-CN" sz="2600" b="1" dirty="0" smtClean="0">
                <a:solidFill>
                  <a:srgbClr val="000000"/>
                </a:solidFill>
              </a:rPr>
              <a:t>BGP</a:t>
            </a:r>
            <a:r>
              <a:rPr lang="zh-CN" altLang="en-US" sz="2600" b="1" dirty="0" smtClean="0">
                <a:solidFill>
                  <a:srgbClr val="000000"/>
                </a:solidFill>
              </a:rPr>
              <a:t>使用</a:t>
            </a:r>
            <a:r>
              <a:rPr lang="en-US" altLang="zh-CN" sz="2600" b="1" dirty="0" smtClean="0">
                <a:solidFill>
                  <a:srgbClr val="000000"/>
                </a:solidFill>
              </a:rPr>
              <a:t>TCP</a:t>
            </a:r>
            <a:r>
              <a:rPr lang="zh-CN" altLang="en-US" sz="2600" b="1" dirty="0" smtClean="0">
                <a:solidFill>
                  <a:srgbClr val="000000"/>
                </a:solidFill>
              </a:rPr>
              <a:t>作为传输协议，传输可靠性由</a:t>
            </a:r>
            <a:r>
              <a:rPr lang="en-US" altLang="zh-CN" sz="2600" b="1" dirty="0" smtClean="0">
                <a:solidFill>
                  <a:srgbClr val="000000"/>
                </a:solidFill>
              </a:rPr>
              <a:t>TCP</a:t>
            </a:r>
            <a:r>
              <a:rPr lang="zh-CN" altLang="en-US" sz="2600" b="1" dirty="0" smtClean="0">
                <a:solidFill>
                  <a:srgbClr val="000000"/>
                </a:solidFill>
              </a:rPr>
              <a:t>来保证，不需使用差错控制和重传机制。</a:t>
            </a:r>
            <a:endParaRPr lang="en-US" altLang="zh-CN" sz="2600" b="1" dirty="0" smtClean="0"/>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4392488" cy="4248473"/>
          </a:xfrm>
        </p:spPr>
        <p:txBody>
          <a:bodyPr>
            <a:normAutofit fontScale="55000" lnSpcReduction="20000"/>
          </a:bodyPr>
          <a:lstStyle/>
          <a:p>
            <a:pPr>
              <a:lnSpc>
                <a:spcPct val="160000"/>
              </a:lnSpc>
              <a:buClr>
                <a:srgbClr val="C00000"/>
              </a:buClr>
              <a:buBlip>
                <a:blip r:embed="rId2"/>
              </a:buBlip>
            </a:pPr>
            <a:r>
              <a:rPr lang="en-US" altLang="zh-CN" sz="4400" b="1" dirty="0" smtClean="0">
                <a:latin typeface="宋体" charset="-122"/>
              </a:rPr>
              <a:t>5.1  </a:t>
            </a:r>
            <a:r>
              <a:rPr lang="zh-CN" altLang="en-US" sz="4400" b="1" dirty="0" smtClean="0">
                <a:latin typeface="宋体" charset="-122"/>
              </a:rPr>
              <a:t>网络层功能和服务</a:t>
            </a:r>
            <a:endParaRPr lang="en-US" altLang="zh-CN" sz="4400" b="1" dirty="0" smtClean="0">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5.2  </a:t>
            </a:r>
            <a:r>
              <a:rPr lang="zh-CN" altLang="en-US" sz="4400" b="1" dirty="0" smtClean="0">
                <a:solidFill>
                  <a:srgbClr val="000000"/>
                </a:solidFill>
                <a:latin typeface="宋体" charset="-122"/>
              </a:rPr>
              <a:t>网络层互连设备</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5.3  </a:t>
            </a:r>
            <a:r>
              <a:rPr lang="zh-CN" altLang="en-US" sz="4400" b="1" dirty="0" smtClean="0">
                <a:solidFill>
                  <a:srgbClr val="000000"/>
                </a:solidFill>
                <a:latin typeface="宋体" charset="-122"/>
              </a:rPr>
              <a:t>路由选择策略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5.4  </a:t>
            </a:r>
            <a:r>
              <a:rPr lang="zh-CN" altLang="en-US" sz="4400" b="1" dirty="0" smtClean="0">
                <a:solidFill>
                  <a:srgbClr val="000000"/>
                </a:solidFill>
                <a:latin typeface="宋体" charset="-122"/>
              </a:rPr>
              <a:t>基本的路由算法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5.5  </a:t>
            </a:r>
            <a:r>
              <a:rPr lang="zh-CN" altLang="en-US" sz="4400" b="1" dirty="0" smtClean="0">
                <a:solidFill>
                  <a:srgbClr val="000000"/>
                </a:solidFill>
                <a:latin typeface="宋体" charset="-122"/>
              </a:rPr>
              <a:t>基本的网关路由协议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FF0000"/>
                </a:solidFill>
                <a:latin typeface="宋体" charset="-122"/>
              </a:rPr>
              <a:t>5.6  </a:t>
            </a:r>
            <a:r>
              <a:rPr lang="zh-CN" altLang="en-US" sz="4400" b="1" dirty="0" smtClean="0">
                <a:solidFill>
                  <a:srgbClr val="FF0000"/>
                </a:solidFill>
                <a:latin typeface="宋体" charset="-122"/>
              </a:rPr>
              <a:t>虚电路中数据包的传输</a:t>
            </a:r>
            <a:r>
              <a:rPr lang="zh-CN" altLang="en-US" sz="4400" b="1" dirty="0" smtClean="0">
                <a:solidFill>
                  <a:srgbClr val="000000"/>
                </a:solidFill>
                <a:latin typeface="宋体" charset="-122"/>
              </a:rPr>
              <a:t>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5.7  </a:t>
            </a:r>
            <a:r>
              <a:rPr lang="zh-CN" altLang="en-US" sz="4400" b="1" dirty="0" smtClean="0">
                <a:solidFill>
                  <a:srgbClr val="000000"/>
                </a:solidFill>
                <a:latin typeface="宋体" charset="-122"/>
              </a:rPr>
              <a:t>拥塞控制和流量控制</a:t>
            </a:r>
            <a:r>
              <a:rPr lang="zh-CN" altLang="en-US" sz="2800" b="1" dirty="0" smtClean="0">
                <a:latin typeface="宋体" charset="-122"/>
              </a:rPr>
              <a:t> </a:t>
            </a: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zh-CN" altLang="en-US" sz="2800" b="1" dirty="0" smtClean="0">
              <a:solidFill>
                <a:srgbClr val="FF0000"/>
              </a:solidFill>
              <a:latin typeface="宋体" charset="-122"/>
            </a:endParaRPr>
          </a:p>
          <a:p>
            <a:pPr>
              <a:buNone/>
            </a:pPr>
            <a:endParaRPr lang="zh-CN" altLang="en-US" sz="2800" b="1" dirty="0" smtClean="0">
              <a:solidFill>
                <a:srgbClr val="000000"/>
              </a:solidFill>
              <a:latin typeface="宋体" charset="-122"/>
            </a:endParaRPr>
          </a:p>
          <a:p>
            <a:pPr>
              <a:buNone/>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第五章  网络层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82</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
        <p:nvSpPr>
          <p:cNvPr id="5123" name="Rectangle 3"/>
          <p:cNvSpPr>
            <a:spLocks noGrp="1" noRot="1" noChangeArrowheads="1"/>
          </p:cNvSpPr>
          <p:nvPr>
            <p:ph type="body" idx="1"/>
          </p:nvPr>
        </p:nvSpPr>
        <p:spPr>
          <a:xfrm>
            <a:off x="467544" y="1844824"/>
            <a:ext cx="8229600" cy="3124944"/>
          </a:xfrm>
        </p:spPr>
        <p:txBody>
          <a:bodyPr/>
          <a:lstStyle/>
          <a:p>
            <a:pPr eaLnBrk="1" hangingPunct="1">
              <a:buClr>
                <a:srgbClr val="C00000"/>
              </a:buClr>
              <a:buFont typeface="Wingdings" pitchFamily="2" charset="2"/>
              <a:buChar char="n"/>
            </a:pPr>
            <a:r>
              <a:rPr lang="zh-CN" altLang="en-US" b="1" dirty="0" smtClean="0">
                <a:solidFill>
                  <a:srgbClr val="000000"/>
                </a:solidFill>
              </a:rPr>
              <a:t>数据包在发送之前使用路由算法建立一条虚电路</a:t>
            </a:r>
            <a:endParaRPr lang="en-US" altLang="zh-CN" b="1" dirty="0" smtClean="0">
              <a:solidFill>
                <a:srgbClr val="000000"/>
              </a:solidFill>
            </a:endParaRPr>
          </a:p>
          <a:p>
            <a:pPr eaLnBrk="1" hangingPunct="1">
              <a:buClr>
                <a:srgbClr val="C00000"/>
              </a:buClr>
              <a:buFont typeface="Wingdings" pitchFamily="2" charset="2"/>
              <a:buChar char="n"/>
            </a:pPr>
            <a:endParaRPr lang="en-US" altLang="zh-CN" b="1" dirty="0" smtClean="0">
              <a:solidFill>
                <a:srgbClr val="000000"/>
              </a:solidFill>
            </a:endParaRPr>
          </a:p>
          <a:p>
            <a:pPr eaLnBrk="1" hangingPunct="1">
              <a:buClr>
                <a:srgbClr val="C00000"/>
              </a:buClr>
              <a:buFont typeface="Wingdings" pitchFamily="2" charset="2"/>
              <a:buChar char="n"/>
            </a:pPr>
            <a:r>
              <a:rPr lang="zh-CN" altLang="en-US" b="1" dirty="0" smtClean="0">
                <a:solidFill>
                  <a:srgbClr val="000000"/>
                </a:solidFill>
              </a:rPr>
              <a:t>发送者沿着这条虚电路把数据包传递给接收者</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p:cNvPicPr>
            <a:picLocks noGrp="1" noChangeAspect="1" noChangeArrowheads="1"/>
          </p:cNvPicPr>
          <p:nvPr>
            <p:ph type="body" idx="1"/>
          </p:nvPr>
        </p:nvPicPr>
        <p:blipFill>
          <a:blip r:embed="rId2" cstate="print"/>
          <a:srcRect/>
          <a:stretch>
            <a:fillRect/>
          </a:stretch>
        </p:blipFill>
        <p:spPr>
          <a:xfrm>
            <a:off x="3491880" y="2132856"/>
            <a:ext cx="5318125" cy="3383657"/>
          </a:xfrm>
          <a:noFill/>
        </p:spPr>
      </p:pic>
      <p:sp>
        <p:nvSpPr>
          <p:cNvPr id="6147" name="Text Box 5"/>
          <p:cNvSpPr txBox="1">
            <a:spLocks noChangeArrowheads="1"/>
          </p:cNvSpPr>
          <p:nvPr/>
        </p:nvSpPr>
        <p:spPr bwMode="auto">
          <a:xfrm>
            <a:off x="251520" y="1556792"/>
            <a:ext cx="3384376" cy="3293209"/>
          </a:xfrm>
          <a:prstGeom prst="rect">
            <a:avLst/>
          </a:prstGeom>
          <a:noFill/>
          <a:ln w="9525">
            <a:noFill/>
            <a:miter lim="800000"/>
            <a:headEnd/>
            <a:tailEnd/>
          </a:ln>
        </p:spPr>
        <p:txBody>
          <a:bodyPr wrap="square">
            <a:spAutoFit/>
          </a:bodyPr>
          <a:lstStyle/>
          <a:p>
            <a:pPr>
              <a:spcBef>
                <a:spcPct val="50000"/>
              </a:spcBef>
            </a:pPr>
            <a:r>
              <a:rPr kumimoji="1" lang="zh-CN" altLang="en-US" sz="2800" b="1" dirty="0" smtClean="0">
                <a:solidFill>
                  <a:srgbClr val="C00000"/>
                </a:solidFill>
                <a:latin typeface="宋体" charset="-122"/>
                <a:ea typeface="华文中宋" pitchFamily="2" charset="-122"/>
              </a:rPr>
              <a:t>例：</a:t>
            </a:r>
            <a:endParaRPr kumimoji="1" lang="en-US" altLang="zh-CN" sz="2800" b="1" dirty="0" smtClean="0">
              <a:solidFill>
                <a:srgbClr val="C00000"/>
              </a:solidFill>
              <a:latin typeface="宋体" charset="-122"/>
              <a:ea typeface="华文中宋" pitchFamily="2" charset="-122"/>
            </a:endParaRPr>
          </a:p>
          <a:p>
            <a:pPr>
              <a:spcBef>
                <a:spcPct val="50000"/>
              </a:spcBef>
            </a:pPr>
            <a:r>
              <a:rPr kumimoji="1" lang="en-US" altLang="zh-CN" sz="2400" b="1" dirty="0" smtClean="0">
                <a:solidFill>
                  <a:srgbClr val="000000"/>
                </a:solidFill>
                <a:latin typeface="宋体" charset="-122"/>
                <a:ea typeface="华文中宋" pitchFamily="2" charset="-122"/>
              </a:rPr>
              <a:t>①VC</a:t>
            </a:r>
            <a:r>
              <a:rPr kumimoji="1" lang="en-US" altLang="zh-CN" sz="2400" b="1" baseline="-30000" dirty="0" smtClean="0">
                <a:solidFill>
                  <a:srgbClr val="000000"/>
                </a:solidFill>
                <a:latin typeface="宋体" charset="-122"/>
                <a:ea typeface="华文中宋" pitchFamily="2" charset="-122"/>
              </a:rPr>
              <a:t>1</a:t>
            </a:r>
            <a:r>
              <a:rPr kumimoji="1" lang="en-US" altLang="zh-CN" sz="2400" b="1" dirty="0" smtClean="0">
                <a:solidFill>
                  <a:srgbClr val="000000"/>
                </a:solidFill>
                <a:latin typeface="宋体" charset="-122"/>
                <a:ea typeface="华文中宋" pitchFamily="2" charset="-122"/>
              </a:rPr>
              <a:t>:H</a:t>
            </a:r>
            <a:r>
              <a:rPr kumimoji="1" lang="en-US" altLang="zh-CN" sz="2400" b="1" baseline="-30000" dirty="0" smtClean="0">
                <a:solidFill>
                  <a:srgbClr val="000000"/>
                </a:solidFill>
                <a:latin typeface="宋体" charset="-122"/>
                <a:ea typeface="华文中宋" pitchFamily="2" charset="-122"/>
              </a:rPr>
              <a:t>1</a:t>
            </a:r>
            <a:r>
              <a:rPr kumimoji="1" lang="en-US" altLang="zh-CN" sz="2400" b="1" dirty="0" smtClean="0">
                <a:solidFill>
                  <a:srgbClr val="000000"/>
                </a:solidFill>
                <a:latin typeface="宋体" charset="-122"/>
                <a:ea typeface="华文中宋" pitchFamily="2" charset="-122"/>
              </a:rPr>
              <a:t>-A-B-E-H</a:t>
            </a:r>
            <a:r>
              <a:rPr kumimoji="1" lang="en-US" altLang="zh-CN" sz="2400" b="1" baseline="-30000" dirty="0" smtClean="0">
                <a:solidFill>
                  <a:srgbClr val="000000"/>
                </a:solidFill>
                <a:latin typeface="宋体" charset="-122"/>
                <a:ea typeface="华文中宋" pitchFamily="2" charset="-122"/>
              </a:rPr>
              <a:t>5 </a:t>
            </a:r>
          </a:p>
          <a:p>
            <a:pPr>
              <a:spcBef>
                <a:spcPct val="50000"/>
              </a:spcBef>
            </a:pPr>
            <a:r>
              <a:rPr kumimoji="1" lang="en-US" altLang="zh-CN" sz="2400" b="1" dirty="0" smtClean="0">
                <a:solidFill>
                  <a:srgbClr val="000000"/>
                </a:solidFill>
                <a:latin typeface="宋体" charset="-122"/>
                <a:ea typeface="华文中宋" pitchFamily="2" charset="-122"/>
              </a:rPr>
              <a:t>②</a:t>
            </a:r>
            <a:r>
              <a:rPr kumimoji="1" lang="en-US" altLang="zh-CN" sz="2400" b="1" dirty="0">
                <a:solidFill>
                  <a:srgbClr val="000000"/>
                </a:solidFill>
                <a:latin typeface="Times New Roman" pitchFamily="18" charset="0"/>
                <a:cs typeface="Times New Roman" pitchFamily="18" charset="0"/>
              </a:rPr>
              <a:t> </a:t>
            </a:r>
            <a:r>
              <a:rPr kumimoji="1" lang="en-US" altLang="zh-CN" sz="2400" b="1" dirty="0" smtClean="0">
                <a:solidFill>
                  <a:srgbClr val="000000"/>
                </a:solidFill>
                <a:latin typeface="宋体" charset="-122"/>
                <a:ea typeface="华文中宋" pitchFamily="2" charset="-122"/>
              </a:rPr>
              <a:t>VC</a:t>
            </a:r>
            <a:r>
              <a:rPr kumimoji="1" lang="en-US" altLang="zh-CN" sz="2400" b="1" baseline="-30000" dirty="0" smtClean="0">
                <a:solidFill>
                  <a:srgbClr val="000000"/>
                </a:solidFill>
                <a:latin typeface="宋体" charset="-122"/>
                <a:ea typeface="华文中宋" pitchFamily="2" charset="-122"/>
              </a:rPr>
              <a:t>2</a:t>
            </a:r>
            <a:r>
              <a:rPr kumimoji="1" lang="en-US" altLang="zh-CN" sz="2400" b="1" dirty="0" smtClean="0">
                <a:solidFill>
                  <a:srgbClr val="000000"/>
                </a:solidFill>
                <a:latin typeface="宋体" charset="-122"/>
                <a:ea typeface="华文中宋" pitchFamily="2" charset="-122"/>
              </a:rPr>
              <a:t>:H</a:t>
            </a:r>
            <a:r>
              <a:rPr kumimoji="1" lang="en-US" altLang="zh-CN" sz="2400" b="1" baseline="-30000" dirty="0" smtClean="0">
                <a:solidFill>
                  <a:srgbClr val="000000"/>
                </a:solidFill>
                <a:latin typeface="宋体" charset="-122"/>
                <a:ea typeface="华文中宋" pitchFamily="2" charset="-122"/>
              </a:rPr>
              <a:t>1</a:t>
            </a:r>
            <a:r>
              <a:rPr kumimoji="1" lang="en-US" altLang="zh-CN" sz="2400" b="1" dirty="0" smtClean="0">
                <a:solidFill>
                  <a:srgbClr val="000000"/>
                </a:solidFill>
                <a:latin typeface="宋体" charset="-122"/>
                <a:ea typeface="华文中宋" pitchFamily="2" charset="-122"/>
              </a:rPr>
              <a:t>-A-B-D-H</a:t>
            </a:r>
            <a:r>
              <a:rPr kumimoji="1" lang="en-US" altLang="zh-CN" sz="2400" b="1" baseline="-30000" dirty="0" smtClean="0">
                <a:solidFill>
                  <a:srgbClr val="000000"/>
                </a:solidFill>
                <a:latin typeface="宋体" charset="-122"/>
                <a:ea typeface="华文中宋" pitchFamily="2" charset="-122"/>
              </a:rPr>
              <a:t>4</a:t>
            </a:r>
          </a:p>
          <a:p>
            <a:pPr>
              <a:spcBef>
                <a:spcPct val="50000"/>
              </a:spcBef>
            </a:pPr>
            <a:r>
              <a:rPr kumimoji="1" lang="en-US" altLang="zh-CN" sz="2400" b="1" dirty="0" smtClean="0">
                <a:solidFill>
                  <a:srgbClr val="000000"/>
                </a:solidFill>
                <a:latin typeface="宋体" charset="-122"/>
                <a:ea typeface="华文中宋" pitchFamily="2" charset="-122"/>
              </a:rPr>
              <a:t>③</a:t>
            </a:r>
            <a:r>
              <a:rPr kumimoji="1" lang="en-US" altLang="zh-CN" sz="2400" b="1" dirty="0" smtClean="0">
                <a:solidFill>
                  <a:srgbClr val="000000"/>
                </a:solidFill>
                <a:latin typeface="Times New Roman" pitchFamily="18" charset="0"/>
                <a:cs typeface="Times New Roman" pitchFamily="18" charset="0"/>
              </a:rPr>
              <a:t> </a:t>
            </a:r>
            <a:r>
              <a:rPr kumimoji="1" lang="en-US" altLang="zh-CN" sz="2400" b="1" dirty="0">
                <a:solidFill>
                  <a:srgbClr val="000000"/>
                </a:solidFill>
                <a:latin typeface="宋体" charset="-122"/>
                <a:ea typeface="华文中宋" pitchFamily="2" charset="-122"/>
              </a:rPr>
              <a:t>VC</a:t>
            </a:r>
            <a:r>
              <a:rPr kumimoji="1" lang="en-US" altLang="zh-CN" sz="2400" b="1" baseline="-30000" dirty="0">
                <a:solidFill>
                  <a:srgbClr val="000000"/>
                </a:solidFill>
                <a:latin typeface="宋体" charset="-122"/>
                <a:ea typeface="华文中宋" pitchFamily="2" charset="-122"/>
              </a:rPr>
              <a:t>3</a:t>
            </a:r>
            <a:r>
              <a:rPr kumimoji="1" lang="en-US" altLang="zh-CN" sz="2400" b="1" dirty="0">
                <a:solidFill>
                  <a:srgbClr val="000000"/>
                </a:solidFill>
                <a:latin typeface="宋体" charset="-122"/>
                <a:ea typeface="华文中宋" pitchFamily="2" charset="-122"/>
              </a:rPr>
              <a:t>:H</a:t>
            </a:r>
            <a:r>
              <a:rPr kumimoji="1" lang="en-US" altLang="zh-CN" sz="2400" b="1" baseline="-30000" dirty="0">
                <a:solidFill>
                  <a:srgbClr val="000000"/>
                </a:solidFill>
                <a:latin typeface="宋体" charset="-122"/>
                <a:ea typeface="华文中宋" pitchFamily="2" charset="-122"/>
              </a:rPr>
              <a:t>2</a:t>
            </a:r>
            <a:r>
              <a:rPr kumimoji="1" lang="en-US" altLang="zh-CN" sz="2400" b="1" dirty="0">
                <a:solidFill>
                  <a:srgbClr val="000000"/>
                </a:solidFill>
                <a:latin typeface="宋体" charset="-122"/>
                <a:ea typeface="华文中宋" pitchFamily="2" charset="-122"/>
              </a:rPr>
              <a:t>-B-D-E-H</a:t>
            </a:r>
            <a:r>
              <a:rPr kumimoji="1" lang="en-US" altLang="zh-CN" sz="2400" b="1" baseline="-30000" dirty="0">
                <a:solidFill>
                  <a:srgbClr val="000000"/>
                </a:solidFill>
                <a:latin typeface="宋体" charset="-122"/>
                <a:ea typeface="华文中宋" pitchFamily="2" charset="-122"/>
              </a:rPr>
              <a:t>5 </a:t>
            </a:r>
            <a:endParaRPr kumimoji="1" lang="en-US" altLang="zh-CN" sz="2400" b="1" baseline="-30000" dirty="0" smtClean="0">
              <a:solidFill>
                <a:srgbClr val="000000"/>
              </a:solidFill>
              <a:latin typeface="宋体" charset="-122"/>
              <a:ea typeface="华文中宋" pitchFamily="2" charset="-122"/>
            </a:endParaRPr>
          </a:p>
          <a:p>
            <a:pPr>
              <a:spcBef>
                <a:spcPct val="50000"/>
              </a:spcBef>
            </a:pPr>
            <a:r>
              <a:rPr kumimoji="1" lang="en-US" altLang="zh-CN" sz="2400" b="1" dirty="0" smtClean="0">
                <a:solidFill>
                  <a:srgbClr val="000000"/>
                </a:solidFill>
                <a:latin typeface="宋体" charset="-122"/>
                <a:ea typeface="华文中宋" pitchFamily="2" charset="-122"/>
              </a:rPr>
              <a:t>④</a:t>
            </a:r>
            <a:r>
              <a:rPr kumimoji="1" lang="en-US" altLang="zh-CN" sz="2400" b="1" dirty="0" smtClean="0">
                <a:solidFill>
                  <a:srgbClr val="000000"/>
                </a:solidFill>
                <a:latin typeface="Times New Roman" pitchFamily="18" charset="0"/>
                <a:cs typeface="Times New Roman" pitchFamily="18" charset="0"/>
              </a:rPr>
              <a:t>  </a:t>
            </a:r>
            <a:r>
              <a:rPr kumimoji="1" lang="en-US" altLang="zh-CN" sz="2400" b="1" dirty="0" smtClean="0">
                <a:solidFill>
                  <a:srgbClr val="000000"/>
                </a:solidFill>
                <a:latin typeface="宋体" charset="-122"/>
                <a:ea typeface="华文中宋" pitchFamily="2" charset="-122"/>
              </a:rPr>
              <a:t>VC</a:t>
            </a:r>
            <a:r>
              <a:rPr kumimoji="1" lang="en-US" altLang="zh-CN" sz="2400" b="1" baseline="-30000" dirty="0" smtClean="0">
                <a:solidFill>
                  <a:srgbClr val="000000"/>
                </a:solidFill>
                <a:latin typeface="宋体" charset="-122"/>
                <a:ea typeface="华文中宋" pitchFamily="2" charset="-122"/>
              </a:rPr>
              <a:t>4</a:t>
            </a:r>
            <a:r>
              <a:rPr kumimoji="1" lang="en-US" altLang="zh-CN" sz="2400" b="1" dirty="0" smtClean="0">
                <a:solidFill>
                  <a:srgbClr val="000000"/>
                </a:solidFill>
                <a:latin typeface="宋体" charset="-122"/>
                <a:ea typeface="华文中宋" pitchFamily="2" charset="-122"/>
              </a:rPr>
              <a:t>:H</a:t>
            </a:r>
            <a:r>
              <a:rPr kumimoji="1" lang="en-US" altLang="zh-CN" sz="2400" b="1" baseline="-30000" dirty="0" smtClean="0">
                <a:solidFill>
                  <a:srgbClr val="000000"/>
                </a:solidFill>
                <a:latin typeface="宋体" charset="-122"/>
                <a:ea typeface="华文中宋" pitchFamily="2" charset="-122"/>
              </a:rPr>
              <a:t>3</a:t>
            </a:r>
            <a:r>
              <a:rPr kumimoji="1" lang="en-US" altLang="zh-CN" sz="2400" b="1" dirty="0" smtClean="0">
                <a:solidFill>
                  <a:srgbClr val="000000"/>
                </a:solidFill>
                <a:latin typeface="宋体" charset="-122"/>
                <a:ea typeface="华文中宋" pitchFamily="2" charset="-122"/>
              </a:rPr>
              <a:t>-C-B-E-H</a:t>
            </a:r>
            <a:r>
              <a:rPr kumimoji="1" lang="en-US" altLang="zh-CN" sz="2400" b="1" baseline="-30000" dirty="0" smtClean="0">
                <a:solidFill>
                  <a:srgbClr val="000000"/>
                </a:solidFill>
                <a:latin typeface="宋体" charset="-122"/>
                <a:ea typeface="华文中宋" pitchFamily="2" charset="-122"/>
              </a:rPr>
              <a:t>5</a:t>
            </a:r>
          </a:p>
          <a:p>
            <a:pPr>
              <a:spcBef>
                <a:spcPct val="50000"/>
              </a:spcBef>
            </a:pPr>
            <a:r>
              <a:rPr kumimoji="1" lang="en-US" altLang="zh-CN" sz="2400" b="1" dirty="0" smtClean="0">
                <a:solidFill>
                  <a:srgbClr val="000000"/>
                </a:solidFill>
                <a:latin typeface="宋体" charset="-122"/>
                <a:ea typeface="华文中宋" pitchFamily="2" charset="-122"/>
              </a:rPr>
              <a:t>⑤ </a:t>
            </a:r>
            <a:r>
              <a:rPr kumimoji="1" lang="en-US" altLang="zh-CN" sz="2400" b="1" dirty="0">
                <a:solidFill>
                  <a:srgbClr val="000000"/>
                </a:solidFill>
                <a:latin typeface="宋体" charset="-122"/>
                <a:ea typeface="华文中宋" pitchFamily="2" charset="-122"/>
              </a:rPr>
              <a:t>VC5:H1-A-B-C-E-H5</a:t>
            </a:r>
            <a:r>
              <a:rPr kumimoji="1" lang="en-US" altLang="zh-CN" sz="2000" b="1" dirty="0">
                <a:latin typeface="宋体" charset="-122"/>
              </a:rPr>
              <a:t> </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1+#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cBhvr additive="base">
                                        <p:cTn id="11" dur="500" fill="hold"/>
                                        <p:tgtEl>
                                          <p:spTgt spid="6147"/>
                                        </p:tgtEl>
                                        <p:attrNameLst>
                                          <p:attrName>ppt_x</p:attrName>
                                        </p:attrNameLst>
                                      </p:cBhvr>
                                      <p:tavLst>
                                        <p:tav tm="0">
                                          <p:val>
                                            <p:strVal val="0-#ppt_w/2"/>
                                          </p:val>
                                        </p:tav>
                                        <p:tav tm="100000">
                                          <p:val>
                                            <p:strVal val="#ppt_x"/>
                                          </p:val>
                                        </p:tav>
                                      </p:tavLst>
                                    </p:anim>
                                    <p:anim calcmode="lin" valueType="num">
                                      <p:cBhvr additive="base">
                                        <p:cTn id="12"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251520" y="1484784"/>
            <a:ext cx="8640960" cy="4772025"/>
          </a:xfrm>
        </p:spPr>
        <p:txBody>
          <a:bodyPr/>
          <a:lstStyle/>
          <a:p>
            <a:pPr eaLnBrk="1" hangingPunct="1">
              <a:buNone/>
            </a:pPr>
            <a:r>
              <a:rPr lang="en-US" altLang="zh-CN" b="1" dirty="0" smtClean="0">
                <a:solidFill>
                  <a:srgbClr val="C00000"/>
                </a:solidFill>
              </a:rPr>
              <a:t>  ①</a:t>
            </a:r>
            <a:r>
              <a:rPr lang="zh-CN" altLang="en-US" b="1" dirty="0" smtClean="0">
                <a:solidFill>
                  <a:srgbClr val="C00000"/>
                </a:solidFill>
              </a:rPr>
              <a:t>虚电路路由表：</a:t>
            </a:r>
          </a:p>
          <a:p>
            <a:pPr lvl="1">
              <a:buClr>
                <a:srgbClr val="C00000"/>
              </a:buClr>
              <a:buFont typeface="Wingdings" pitchFamily="2" charset="2"/>
              <a:buChar char="n"/>
            </a:pPr>
            <a:endParaRPr lang="en-US" altLang="zh-CN" sz="2400" b="1" dirty="0" smtClean="0">
              <a:solidFill>
                <a:srgbClr val="000000"/>
              </a:solidFill>
              <a:latin typeface="宋体" charset="-122"/>
            </a:endParaRPr>
          </a:p>
          <a:p>
            <a:pPr lvl="1">
              <a:buClr>
                <a:srgbClr val="C00000"/>
              </a:buClr>
              <a:buFont typeface="Wingdings" pitchFamily="2" charset="2"/>
              <a:buChar char="n"/>
            </a:pPr>
            <a:r>
              <a:rPr lang="zh-CN" altLang="en-US" sz="2400" b="1" dirty="0" smtClean="0">
                <a:solidFill>
                  <a:srgbClr val="000000"/>
                </a:solidFill>
                <a:latin typeface="宋体" charset="-122"/>
              </a:rPr>
              <a:t>包的传送要依赖于路由表，每个交换节点都有一个虚电路路由表。</a:t>
            </a:r>
            <a:endParaRPr lang="en-US" altLang="zh-CN" sz="2400" b="1" dirty="0" smtClean="0">
              <a:solidFill>
                <a:srgbClr val="000000"/>
              </a:solidFill>
              <a:latin typeface="宋体" charset="-122"/>
            </a:endParaRP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sz="2400" b="1" dirty="0" smtClean="0">
                <a:solidFill>
                  <a:srgbClr val="000000"/>
                </a:solidFill>
                <a:latin typeface="宋体" charset="-122"/>
              </a:rPr>
              <a:t>假如在这</a:t>
            </a:r>
            <a:r>
              <a:rPr lang="en-US" altLang="zh-CN" sz="2400" b="1" dirty="0" smtClean="0">
                <a:solidFill>
                  <a:srgbClr val="000000"/>
                </a:solidFill>
                <a:latin typeface="宋体" charset="-122"/>
              </a:rPr>
              <a:t>5</a:t>
            </a:r>
            <a:r>
              <a:rPr lang="zh-CN" altLang="en-US" sz="2400" b="1" dirty="0" smtClean="0">
                <a:solidFill>
                  <a:srgbClr val="000000"/>
                </a:solidFill>
                <a:latin typeface="宋体" charset="-122"/>
              </a:rPr>
              <a:t>个虚电路建立之前，网络中没有任何虚电路存在，各个节点的路由表是空的。当这</a:t>
            </a:r>
            <a:r>
              <a:rPr lang="en-US" altLang="zh-CN" sz="2400" b="1" dirty="0" smtClean="0">
                <a:solidFill>
                  <a:srgbClr val="000000"/>
                </a:solidFill>
                <a:latin typeface="宋体" charset="-122"/>
              </a:rPr>
              <a:t>5</a:t>
            </a:r>
            <a:r>
              <a:rPr lang="zh-CN" altLang="en-US" sz="2400" b="1" dirty="0" smtClean="0">
                <a:solidFill>
                  <a:srgbClr val="000000"/>
                </a:solidFill>
                <a:latin typeface="宋体" charset="-122"/>
              </a:rPr>
              <a:t>个虚拟电路建立完毕之后，网络中的各个交换机的虚电路路由表也就形成了。</a:t>
            </a:r>
            <a:endParaRPr lang="en-US" altLang="zh-CN" sz="2400" b="1" dirty="0" smtClean="0">
              <a:solidFill>
                <a:srgbClr val="000000"/>
              </a:solidFill>
              <a:latin typeface="宋体" charset="-122"/>
            </a:endParaRPr>
          </a:p>
          <a:p>
            <a:pPr lvl="1">
              <a:buClr>
                <a:srgbClr val="C00000"/>
              </a:buClr>
              <a:buFont typeface="Wingdings" pitchFamily="2" charset="2"/>
              <a:buChar char="n"/>
            </a:pPr>
            <a:endParaRPr lang="en-US" altLang="zh-CN" sz="1200" b="1" dirty="0" smtClean="0">
              <a:solidFill>
                <a:srgbClr val="000000"/>
              </a:solidFill>
              <a:latin typeface="宋体" charset="-122"/>
            </a:endParaRPr>
          </a:p>
          <a:p>
            <a:pPr lvl="1">
              <a:buClr>
                <a:srgbClr val="C00000"/>
              </a:buClr>
              <a:buFont typeface="Wingdings" pitchFamily="2" charset="2"/>
              <a:buChar char="n"/>
            </a:pPr>
            <a:r>
              <a:rPr lang="zh-CN" altLang="en-US" sz="2400" b="1" dirty="0" smtClean="0">
                <a:solidFill>
                  <a:srgbClr val="000000"/>
                </a:solidFill>
                <a:latin typeface="宋体" charset="-122"/>
              </a:rPr>
              <a:t>表中的每一行记录了一个虚电路的信息。</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Tree>
  </p:cSld>
  <p:clrMapOvr>
    <a:masterClrMapping/>
  </p:clrMapOvr>
  <p:transition>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a:xfrm>
            <a:off x="301625" y="1484313"/>
            <a:ext cx="8540750" cy="4614862"/>
          </a:xfrm>
        </p:spPr>
        <p:txBody>
          <a:bodyPr/>
          <a:lstStyle/>
          <a:p>
            <a:pPr eaLnBrk="1" hangingPunct="1">
              <a:buNone/>
            </a:pPr>
            <a:r>
              <a:rPr lang="en-US" altLang="zh-CN" b="1" dirty="0" smtClean="0">
                <a:solidFill>
                  <a:srgbClr val="C00000"/>
                </a:solidFill>
              </a:rPr>
              <a:t>②</a:t>
            </a:r>
            <a:r>
              <a:rPr lang="zh-CN" altLang="en-US" b="1" dirty="0" smtClean="0">
                <a:solidFill>
                  <a:srgbClr val="C00000"/>
                </a:solidFill>
              </a:rPr>
              <a:t>路由表的建立：</a:t>
            </a: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en-US" altLang="zh-CN" b="1" dirty="0" smtClean="0">
                <a:solidFill>
                  <a:srgbClr val="000000"/>
                </a:solidFill>
                <a:latin typeface="宋体" charset="-122"/>
              </a:rPr>
              <a:t>H1</a:t>
            </a:r>
            <a:r>
              <a:rPr lang="zh-CN" altLang="en-US" b="1" dirty="0" smtClean="0">
                <a:solidFill>
                  <a:srgbClr val="000000"/>
                </a:solidFill>
                <a:latin typeface="宋体" charset="-122"/>
              </a:rPr>
              <a:t>发起建立</a:t>
            </a:r>
            <a:r>
              <a:rPr lang="en-US" altLang="zh-CN" b="1" dirty="0" smtClean="0">
                <a:solidFill>
                  <a:srgbClr val="000000"/>
                </a:solidFill>
                <a:latin typeface="宋体" charset="-122"/>
              </a:rPr>
              <a:t>3</a:t>
            </a:r>
            <a:r>
              <a:rPr lang="zh-CN" altLang="en-US" b="1" dirty="0" smtClean="0">
                <a:solidFill>
                  <a:srgbClr val="000000"/>
                </a:solidFill>
                <a:latin typeface="宋体" charset="-122"/>
              </a:rPr>
              <a:t>个虚电路，它们分别是</a:t>
            </a:r>
            <a:r>
              <a:rPr lang="en-US" altLang="zh-CN" b="1" dirty="0" smtClean="0">
                <a:solidFill>
                  <a:srgbClr val="000000"/>
                </a:solidFill>
                <a:latin typeface="宋体" charset="-122"/>
              </a:rPr>
              <a:t>VC1</a:t>
            </a:r>
            <a:r>
              <a:rPr lang="zh-CN" altLang="en-US" b="1" dirty="0" smtClean="0">
                <a:solidFill>
                  <a:srgbClr val="000000"/>
                </a:solidFill>
                <a:latin typeface="宋体" charset="-122"/>
              </a:rPr>
              <a:t>、</a:t>
            </a:r>
            <a:r>
              <a:rPr lang="en-US" altLang="zh-CN" b="1" dirty="0" smtClean="0">
                <a:solidFill>
                  <a:srgbClr val="000000"/>
                </a:solidFill>
                <a:latin typeface="宋体" charset="-122"/>
              </a:rPr>
              <a:t>VC2</a:t>
            </a:r>
            <a:r>
              <a:rPr lang="zh-CN" altLang="en-US" b="1" dirty="0" smtClean="0">
                <a:solidFill>
                  <a:srgbClr val="000000"/>
                </a:solidFill>
                <a:latin typeface="宋体" charset="-122"/>
              </a:rPr>
              <a:t>和</a:t>
            </a:r>
            <a:r>
              <a:rPr lang="en-US" altLang="zh-CN" b="1" dirty="0" smtClean="0">
                <a:solidFill>
                  <a:srgbClr val="000000"/>
                </a:solidFill>
                <a:latin typeface="宋体" charset="-122"/>
              </a:rPr>
              <a:t>VC5</a:t>
            </a:r>
            <a:r>
              <a:rPr lang="zh-CN" altLang="en-US" b="1" dirty="0" smtClean="0">
                <a:solidFill>
                  <a:srgbClr val="000000"/>
                </a:solidFill>
                <a:latin typeface="宋体" charset="-122"/>
              </a:rPr>
              <a:t>，</a:t>
            </a:r>
            <a:r>
              <a:rPr lang="en-US" altLang="zh-CN" b="1" dirty="0" smtClean="0">
                <a:solidFill>
                  <a:srgbClr val="000000"/>
                </a:solidFill>
                <a:latin typeface="宋体" charset="-122"/>
              </a:rPr>
              <a:t>H1</a:t>
            </a:r>
            <a:r>
              <a:rPr lang="zh-CN" altLang="en-US" b="1" dirty="0" smtClean="0">
                <a:solidFill>
                  <a:srgbClr val="000000"/>
                </a:solidFill>
                <a:latin typeface="宋体" charset="-122"/>
              </a:rPr>
              <a:t>按顺序分别给它们编号为</a:t>
            </a:r>
            <a:r>
              <a:rPr lang="en-US" altLang="zh-CN" b="1" dirty="0" smtClean="0">
                <a:solidFill>
                  <a:srgbClr val="000000"/>
                </a:solidFill>
                <a:latin typeface="宋体" charset="-122"/>
              </a:rPr>
              <a:t>0</a:t>
            </a:r>
            <a:r>
              <a:rPr lang="zh-CN" altLang="en-US" b="1" dirty="0" smtClean="0">
                <a:solidFill>
                  <a:srgbClr val="000000"/>
                </a:solidFill>
                <a:latin typeface="宋体" charset="-122"/>
              </a:rPr>
              <a:t>、</a:t>
            </a:r>
            <a:r>
              <a:rPr lang="en-US" altLang="zh-CN" b="1" dirty="0" smtClean="0">
                <a:solidFill>
                  <a:srgbClr val="000000"/>
                </a:solidFill>
                <a:latin typeface="宋体" charset="-122"/>
              </a:rPr>
              <a:t>1</a:t>
            </a:r>
            <a:r>
              <a:rPr lang="zh-CN" altLang="en-US" b="1" dirty="0" smtClean="0">
                <a:solidFill>
                  <a:srgbClr val="000000"/>
                </a:solidFill>
                <a:latin typeface="宋体" charset="-122"/>
              </a:rPr>
              <a:t>和</a:t>
            </a:r>
            <a:r>
              <a:rPr lang="en-US" altLang="zh-CN" b="1" dirty="0" smtClean="0">
                <a:solidFill>
                  <a:srgbClr val="000000"/>
                </a:solidFill>
                <a:latin typeface="宋体" charset="-122"/>
              </a:rPr>
              <a:t>2</a:t>
            </a:r>
            <a:r>
              <a:rPr lang="zh-CN" altLang="en-US" b="1" dirty="0" smtClean="0">
                <a:solidFill>
                  <a:srgbClr val="000000"/>
                </a:solidFill>
                <a:latin typeface="宋体" charset="-122"/>
              </a:rPr>
              <a:t>。</a:t>
            </a:r>
            <a:endParaRPr lang="en-US" altLang="zh-CN" b="1" dirty="0" smtClean="0">
              <a:solidFill>
                <a:srgbClr val="000000"/>
              </a:solidFill>
              <a:latin typeface="宋体" charset="-122"/>
            </a:endParaRP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en-US" altLang="zh-CN" b="1" dirty="0" smtClean="0">
                <a:solidFill>
                  <a:srgbClr val="000000"/>
                </a:solidFill>
                <a:latin typeface="宋体" charset="-122"/>
              </a:rPr>
              <a:t>H2</a:t>
            </a:r>
            <a:r>
              <a:rPr lang="zh-CN" altLang="en-US" b="1" dirty="0" smtClean="0">
                <a:solidFill>
                  <a:srgbClr val="000000"/>
                </a:solidFill>
                <a:latin typeface="宋体" charset="-122"/>
              </a:rPr>
              <a:t>发起建立</a:t>
            </a:r>
            <a:r>
              <a:rPr lang="en-US" altLang="zh-CN" b="1" dirty="0" smtClean="0">
                <a:solidFill>
                  <a:srgbClr val="000000"/>
                </a:solidFill>
                <a:latin typeface="宋体" charset="-122"/>
              </a:rPr>
              <a:t>1</a:t>
            </a:r>
            <a:r>
              <a:rPr lang="zh-CN" altLang="en-US" b="1" dirty="0" smtClean="0">
                <a:solidFill>
                  <a:srgbClr val="000000"/>
                </a:solidFill>
                <a:latin typeface="宋体" charset="-122"/>
              </a:rPr>
              <a:t>个虚电路</a:t>
            </a:r>
            <a:r>
              <a:rPr lang="en-US" altLang="zh-CN" b="1" dirty="0" smtClean="0">
                <a:solidFill>
                  <a:srgbClr val="000000"/>
                </a:solidFill>
                <a:latin typeface="宋体" charset="-122"/>
              </a:rPr>
              <a:t>,</a:t>
            </a:r>
            <a:r>
              <a:rPr lang="zh-CN" altLang="en-US" b="1" dirty="0" smtClean="0">
                <a:solidFill>
                  <a:srgbClr val="000000"/>
                </a:solidFill>
                <a:latin typeface="宋体" charset="-122"/>
              </a:rPr>
              <a:t>即</a:t>
            </a:r>
            <a:r>
              <a:rPr lang="en-US" altLang="zh-CN" b="1" dirty="0" smtClean="0">
                <a:solidFill>
                  <a:srgbClr val="000000"/>
                </a:solidFill>
                <a:latin typeface="宋体" charset="-122"/>
              </a:rPr>
              <a:t>VC3</a:t>
            </a:r>
            <a:r>
              <a:rPr lang="zh-CN" altLang="en-US" b="1" dirty="0" smtClean="0">
                <a:solidFill>
                  <a:srgbClr val="000000"/>
                </a:solidFill>
                <a:latin typeface="宋体" charset="-122"/>
              </a:rPr>
              <a:t>，</a:t>
            </a:r>
            <a:r>
              <a:rPr lang="en-US" altLang="zh-CN" b="1" dirty="0" smtClean="0">
                <a:solidFill>
                  <a:srgbClr val="000000"/>
                </a:solidFill>
                <a:latin typeface="宋体" charset="-122"/>
              </a:rPr>
              <a:t>H3</a:t>
            </a:r>
            <a:r>
              <a:rPr lang="zh-CN" altLang="en-US" b="1" dirty="0" smtClean="0">
                <a:solidFill>
                  <a:srgbClr val="000000"/>
                </a:solidFill>
                <a:latin typeface="宋体" charset="-122"/>
              </a:rPr>
              <a:t>给它编号为</a:t>
            </a:r>
            <a:r>
              <a:rPr lang="en-US" altLang="zh-CN" b="1" dirty="0" smtClean="0">
                <a:solidFill>
                  <a:srgbClr val="000000"/>
                </a:solidFill>
                <a:latin typeface="宋体" charset="-122"/>
              </a:rPr>
              <a:t>0</a:t>
            </a:r>
            <a:r>
              <a:rPr lang="zh-CN" altLang="en-US" b="1" dirty="0" smtClean="0">
                <a:solidFill>
                  <a:srgbClr val="000000"/>
                </a:solidFill>
                <a:latin typeface="宋体" charset="-122"/>
              </a:rPr>
              <a:t>。</a:t>
            </a:r>
            <a:endParaRPr lang="en-US" altLang="zh-CN" b="1" dirty="0" smtClean="0">
              <a:solidFill>
                <a:srgbClr val="000000"/>
              </a:solidFill>
              <a:latin typeface="宋体" charset="-122"/>
            </a:endParaRPr>
          </a:p>
          <a:p>
            <a:pPr lvl="1">
              <a:buClr>
                <a:srgbClr val="C00000"/>
              </a:buClr>
              <a:buFont typeface="Wingdings" pitchFamily="2" charset="2"/>
              <a:buChar char="n"/>
            </a:pPr>
            <a:endParaRPr lang="en-US" altLang="zh-CN" b="1" dirty="0" smtClean="0">
              <a:solidFill>
                <a:srgbClr val="000000"/>
              </a:solidFill>
              <a:latin typeface="宋体" charset="-122"/>
            </a:endParaRPr>
          </a:p>
          <a:p>
            <a:pPr lvl="1">
              <a:buClr>
                <a:srgbClr val="C00000"/>
              </a:buClr>
              <a:buFont typeface="Wingdings" pitchFamily="2" charset="2"/>
              <a:buChar char="n"/>
            </a:pPr>
            <a:r>
              <a:rPr lang="en-US" altLang="zh-CN" b="1" dirty="0" smtClean="0">
                <a:solidFill>
                  <a:srgbClr val="000000"/>
                </a:solidFill>
                <a:latin typeface="宋体" charset="-122"/>
              </a:rPr>
              <a:t>H3</a:t>
            </a:r>
            <a:r>
              <a:rPr lang="zh-CN" altLang="en-US" b="1" dirty="0" smtClean="0">
                <a:solidFill>
                  <a:srgbClr val="000000"/>
                </a:solidFill>
                <a:latin typeface="宋体" charset="-122"/>
              </a:rPr>
              <a:t>发起建立</a:t>
            </a:r>
            <a:r>
              <a:rPr lang="en-US" altLang="zh-CN" b="1" dirty="0" smtClean="0">
                <a:solidFill>
                  <a:srgbClr val="000000"/>
                </a:solidFill>
                <a:latin typeface="宋体" charset="-122"/>
              </a:rPr>
              <a:t>1</a:t>
            </a:r>
            <a:r>
              <a:rPr lang="zh-CN" altLang="en-US" b="1" dirty="0" smtClean="0">
                <a:solidFill>
                  <a:srgbClr val="000000"/>
                </a:solidFill>
                <a:latin typeface="宋体" charset="-122"/>
              </a:rPr>
              <a:t>个虚电路，即</a:t>
            </a:r>
            <a:r>
              <a:rPr lang="en-US" altLang="zh-CN" b="1" dirty="0" smtClean="0">
                <a:solidFill>
                  <a:srgbClr val="000000"/>
                </a:solidFill>
                <a:latin typeface="宋体" charset="-122"/>
              </a:rPr>
              <a:t>VC4</a:t>
            </a:r>
            <a:r>
              <a:rPr lang="zh-CN" altLang="en-US" b="1" dirty="0" smtClean="0">
                <a:solidFill>
                  <a:srgbClr val="000000"/>
                </a:solidFill>
                <a:latin typeface="宋体" charset="-122"/>
              </a:rPr>
              <a:t>，</a:t>
            </a:r>
            <a:r>
              <a:rPr lang="en-US" altLang="zh-CN" b="1" dirty="0" smtClean="0">
                <a:solidFill>
                  <a:srgbClr val="000000"/>
                </a:solidFill>
                <a:latin typeface="宋体" charset="-122"/>
              </a:rPr>
              <a:t>H3</a:t>
            </a:r>
            <a:r>
              <a:rPr lang="zh-CN" altLang="en-US" b="1" dirty="0" smtClean="0">
                <a:solidFill>
                  <a:srgbClr val="000000"/>
                </a:solidFill>
                <a:latin typeface="宋体" charset="-122"/>
              </a:rPr>
              <a:t>给它编号为</a:t>
            </a:r>
            <a:r>
              <a:rPr lang="en-US" altLang="zh-CN" b="1" dirty="0" smtClean="0">
                <a:solidFill>
                  <a:srgbClr val="000000"/>
                </a:solidFill>
                <a:latin typeface="宋体" charset="-122"/>
              </a:rPr>
              <a:t>0</a:t>
            </a:r>
            <a:r>
              <a:rPr lang="zh-CN" altLang="en-US" b="1" dirty="0" smtClean="0">
                <a:solidFill>
                  <a:srgbClr val="000000"/>
                </a:solidFill>
                <a:latin typeface="宋体" charset="-122"/>
              </a:rPr>
              <a:t>。</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Tree>
  </p:cSld>
  <p:clrMapOvr>
    <a:masterClrMapping/>
  </p:clrMapOvr>
  <p:transition>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Grp="1" noChangeAspect="1" noChangeArrowheads="1"/>
          </p:cNvPicPr>
          <p:nvPr>
            <p:ph type="body" idx="1"/>
          </p:nvPr>
        </p:nvPicPr>
        <p:blipFill>
          <a:blip r:embed="rId2" cstate="print"/>
          <a:srcRect/>
          <a:stretch>
            <a:fillRect/>
          </a:stretch>
        </p:blipFill>
        <p:spPr>
          <a:xfrm>
            <a:off x="467544" y="260648"/>
            <a:ext cx="8280920" cy="6221733"/>
          </a:xfrm>
          <a:noFill/>
        </p:spPr>
      </p:pic>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pic>
        <p:nvPicPr>
          <p:cNvPr id="12" name="Picture 11"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13" name="组合 14"/>
          <p:cNvGrpSpPr/>
          <p:nvPr/>
        </p:nvGrpSpPr>
        <p:grpSpPr>
          <a:xfrm>
            <a:off x="4874346" y="0"/>
            <a:ext cx="4269654" cy="430887"/>
            <a:chOff x="4874346" y="0"/>
            <a:chExt cx="4269654" cy="430887"/>
          </a:xfrm>
        </p:grpSpPr>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out)">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a:xfrm>
            <a:off x="323528" y="1700808"/>
            <a:ext cx="8540750" cy="4194175"/>
          </a:xfrm>
        </p:spPr>
        <p:txBody>
          <a:bodyPr/>
          <a:lstStyle/>
          <a:p>
            <a:pPr eaLnBrk="1" hangingPunct="1">
              <a:buNone/>
            </a:pPr>
            <a:r>
              <a:rPr lang="en-US" altLang="zh-CN" b="1" dirty="0" smtClean="0">
                <a:solidFill>
                  <a:srgbClr val="C00000"/>
                </a:solidFill>
              </a:rPr>
              <a:t>③</a:t>
            </a:r>
            <a:r>
              <a:rPr lang="zh-CN" altLang="en-US" b="1" dirty="0" smtClean="0">
                <a:solidFill>
                  <a:srgbClr val="C00000"/>
                </a:solidFill>
              </a:rPr>
              <a:t>虚电路的编号：</a:t>
            </a:r>
          </a:p>
          <a:p>
            <a:pPr lvl="1">
              <a:buClr>
                <a:srgbClr val="C00000"/>
              </a:buClr>
              <a:buFont typeface="Wingdings" pitchFamily="2" charset="2"/>
              <a:buChar char="n"/>
            </a:pPr>
            <a:r>
              <a:rPr lang="zh-CN" altLang="en-US" b="1" dirty="0" smtClean="0">
                <a:solidFill>
                  <a:srgbClr val="000000"/>
                </a:solidFill>
              </a:rPr>
              <a:t>每个节点对虚电路进行独立编号。</a:t>
            </a:r>
          </a:p>
          <a:p>
            <a:pPr lvl="1">
              <a:buClr>
                <a:srgbClr val="C00000"/>
              </a:buClr>
              <a:buFont typeface="Wingdings" pitchFamily="2" charset="2"/>
              <a:buChar char="n"/>
            </a:pPr>
            <a:r>
              <a:rPr lang="zh-CN" altLang="en-US" b="1" dirty="0" smtClean="0">
                <a:solidFill>
                  <a:srgbClr val="000000"/>
                </a:solidFill>
              </a:rPr>
              <a:t>以虚电路</a:t>
            </a:r>
            <a:r>
              <a:rPr lang="en-US" altLang="zh-CN" b="1" dirty="0" smtClean="0">
                <a:solidFill>
                  <a:srgbClr val="000000"/>
                </a:solidFill>
              </a:rPr>
              <a:t>1</a:t>
            </a:r>
            <a:r>
              <a:rPr lang="zh-CN" altLang="en-US" b="1" dirty="0" smtClean="0">
                <a:solidFill>
                  <a:srgbClr val="000000"/>
                </a:solidFill>
              </a:rPr>
              <a:t>为例，虚电路号码的变换情况：</a:t>
            </a:r>
          </a:p>
          <a:p>
            <a:pPr eaLnBrk="1" hangingPunct="1"/>
            <a:endParaRPr lang="en-US" altLang="zh-CN" b="1" dirty="0" smtClean="0"/>
          </a:p>
        </p:txBody>
      </p:sp>
      <p:pic>
        <p:nvPicPr>
          <p:cNvPr id="10243" name="Picture 5"/>
          <p:cNvPicPr>
            <a:picLocks noChangeAspect="1" noChangeArrowheads="1"/>
          </p:cNvPicPr>
          <p:nvPr/>
        </p:nvPicPr>
        <p:blipFill>
          <a:blip r:embed="rId2" cstate="print"/>
          <a:srcRect/>
          <a:stretch>
            <a:fillRect/>
          </a:stretch>
        </p:blipFill>
        <p:spPr bwMode="auto">
          <a:xfrm>
            <a:off x="468313" y="3716338"/>
            <a:ext cx="8280400" cy="1800894"/>
          </a:xfrm>
          <a:prstGeom prst="rect">
            <a:avLst/>
          </a:prstGeom>
          <a:noFill/>
          <a:ln w="9525">
            <a:noFill/>
            <a:miter lim="800000"/>
            <a:headEnd/>
            <a:tailEnd/>
          </a:ln>
        </p:spPr>
      </p:pic>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3"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idx="1"/>
          </p:nvPr>
        </p:nvSpPr>
        <p:spPr>
          <a:xfrm>
            <a:off x="323850" y="1484783"/>
            <a:ext cx="8424863" cy="4823941"/>
          </a:xfrm>
        </p:spPr>
        <p:txBody>
          <a:bodyPr>
            <a:normAutofit/>
          </a:bodyPr>
          <a:lstStyle/>
          <a:p>
            <a:pPr eaLnBrk="1" hangingPunct="1">
              <a:buNone/>
            </a:pPr>
            <a:r>
              <a:rPr lang="zh-CN" altLang="en-US" b="1" dirty="0" smtClean="0">
                <a:solidFill>
                  <a:srgbClr val="C00000"/>
                </a:solidFill>
              </a:rPr>
              <a:t> 虚电路服务：</a:t>
            </a:r>
          </a:p>
          <a:p>
            <a:pPr lvl="1">
              <a:buClr>
                <a:srgbClr val="C00000"/>
              </a:buClr>
              <a:buFont typeface="Wingdings" pitchFamily="2" charset="2"/>
              <a:buChar char="n"/>
            </a:pPr>
            <a:endParaRPr lang="en-US" altLang="zh-CN"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网络层向传输层提供的一种使所有分组按顺序到达目的端系统的可靠的数据传送方式。也是通信子网向端系统提供的网络服务。</a:t>
            </a:r>
            <a:endParaRPr lang="en-US" altLang="zh-CN" b="1" dirty="0" smtClean="0">
              <a:solidFill>
                <a:srgbClr val="000000"/>
              </a:solidFill>
            </a:endParaRPr>
          </a:p>
          <a:p>
            <a:pPr lvl="1">
              <a:buClr>
                <a:srgbClr val="C00000"/>
              </a:buClr>
              <a:buFont typeface="Wingdings" pitchFamily="2" charset="2"/>
              <a:buChar char="n"/>
            </a:pPr>
            <a:endParaRPr lang="zh-CN" altLang="en-US"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提供这种虚电路服务的通信子网内部的实际操作可以是虚电路方式，也可以使数据报方式的。</a:t>
            </a:r>
            <a:endParaRPr lang="en-US" altLang="zh-CN" b="1" dirty="0" smtClean="0">
              <a:solidFill>
                <a:srgbClr val="000000"/>
              </a:solidFill>
            </a:endParaRPr>
          </a:p>
          <a:p>
            <a:pPr lvl="1">
              <a:buClr>
                <a:srgbClr val="C00000"/>
              </a:buClr>
              <a:buFont typeface="Wingdings" pitchFamily="2" charset="2"/>
              <a:buChar char="n"/>
            </a:pPr>
            <a:endParaRPr lang="zh-CN" altLang="en-US" sz="1200" b="1" dirty="0" smtClean="0">
              <a:solidFill>
                <a:srgbClr val="000000"/>
              </a:solidFill>
            </a:endParaRPr>
          </a:p>
          <a:p>
            <a:pPr lvl="1">
              <a:buClr>
                <a:srgbClr val="C00000"/>
              </a:buClr>
              <a:buFont typeface="Wingdings" pitchFamily="2" charset="2"/>
              <a:buChar char="n"/>
            </a:pPr>
            <a:r>
              <a:rPr lang="zh-CN" altLang="en-US" b="1" dirty="0" smtClean="0">
                <a:solidFill>
                  <a:srgbClr val="000000"/>
                </a:solidFill>
              </a:rPr>
              <a:t>以虚电路方式工作的网络一般总是提供虚电路服务。</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467544" y="1556792"/>
            <a:ext cx="8424936" cy="4525963"/>
          </a:xfrm>
        </p:spPr>
        <p:txBody>
          <a:bodyPr/>
          <a:lstStyle/>
          <a:p>
            <a:pPr>
              <a:buClr>
                <a:srgbClr val="C00000"/>
              </a:buClr>
              <a:buFont typeface="Wingdings" pitchFamily="2" charset="2"/>
              <a:buChar char="n"/>
            </a:pPr>
            <a:r>
              <a:rPr lang="zh-CN" altLang="en-US" sz="2800" b="1" dirty="0">
                <a:solidFill>
                  <a:srgbClr val="C00000"/>
                </a:solidFill>
                <a:latin typeface="楷体_GB2312" pitchFamily="49" charset="-122"/>
                <a:ea typeface="楷体_GB2312" pitchFamily="49" charset="-122"/>
              </a:rPr>
              <a:t>地址转换</a:t>
            </a:r>
            <a:r>
              <a:rPr lang="zh-CN" altLang="en-US" sz="2800" b="1" dirty="0">
                <a:latin typeface="楷体_GB2312" pitchFamily="49" charset="-122"/>
                <a:ea typeface="楷体_GB2312" pitchFamily="49" charset="-122"/>
              </a:rPr>
              <a:t>：将网络层地址翻译成对应的物理地址</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pPr>
              <a:buClr>
                <a:srgbClr val="C00000"/>
              </a:buClr>
              <a:buFont typeface="Wingdings" pitchFamily="2" charset="2"/>
              <a:buChar char="n"/>
            </a:pPr>
            <a:endParaRPr lang="zh-CN" altLang="en-US" sz="2800" b="1" dirty="0">
              <a:latin typeface="楷体_GB2312" pitchFamily="49" charset="-122"/>
              <a:ea typeface="楷体_GB2312" pitchFamily="49" charset="-122"/>
            </a:endParaRPr>
          </a:p>
          <a:p>
            <a:pPr>
              <a:buClr>
                <a:srgbClr val="C00000"/>
              </a:buClr>
              <a:buFont typeface="Wingdings" pitchFamily="2" charset="2"/>
              <a:buChar char="n"/>
            </a:pPr>
            <a:r>
              <a:rPr lang="zh-CN" altLang="en-US" sz="2800" b="1" dirty="0">
                <a:solidFill>
                  <a:srgbClr val="C00000"/>
                </a:solidFill>
                <a:latin typeface="楷体_GB2312" pitchFamily="49" charset="-122"/>
                <a:ea typeface="楷体_GB2312" pitchFamily="49" charset="-122"/>
              </a:rPr>
              <a:t>复用</a:t>
            </a:r>
            <a:r>
              <a:rPr lang="zh-CN" altLang="en-US" sz="2800" b="1" dirty="0">
                <a:latin typeface="楷体_GB2312" pitchFamily="49" charset="-122"/>
                <a:ea typeface="楷体_GB2312" pitchFamily="49" charset="-122"/>
              </a:rPr>
              <a:t>：同一条物理线路同时传输多个设备间的数</a:t>
            </a:r>
            <a:r>
              <a:rPr lang="zh-CN" altLang="en-US" sz="2800" b="1" dirty="0" smtClean="0">
                <a:latin typeface="楷体_GB2312" pitchFamily="49" charset="-122"/>
                <a:ea typeface="楷体_GB2312" pitchFamily="49" charset="-122"/>
              </a:rPr>
              <a:t>据</a:t>
            </a:r>
            <a:endParaRPr lang="en-US" altLang="zh-CN" sz="2800" b="1" dirty="0" smtClean="0">
              <a:latin typeface="楷体_GB2312" pitchFamily="49" charset="-122"/>
              <a:ea typeface="楷体_GB2312" pitchFamily="49" charset="-122"/>
            </a:endParaRPr>
          </a:p>
          <a:p>
            <a:pPr>
              <a:buClr>
                <a:srgbClr val="C00000"/>
              </a:buClr>
              <a:buFont typeface="Wingdings" pitchFamily="2" charset="2"/>
              <a:buChar char="n"/>
            </a:pPr>
            <a:endParaRPr lang="zh-CN" altLang="en-US" sz="2800" b="1" dirty="0">
              <a:latin typeface="楷体_GB2312" pitchFamily="49" charset="-122"/>
              <a:ea typeface="楷体_GB2312" pitchFamily="49" charset="-122"/>
            </a:endParaRPr>
          </a:p>
          <a:p>
            <a:pPr>
              <a:buClr>
                <a:srgbClr val="C00000"/>
              </a:buClr>
              <a:buFont typeface="Wingdings" pitchFamily="2" charset="2"/>
              <a:buChar char="n"/>
            </a:pPr>
            <a:r>
              <a:rPr lang="zh-CN" altLang="en-US" sz="2800" b="1" dirty="0">
                <a:solidFill>
                  <a:srgbClr val="C00000"/>
                </a:solidFill>
                <a:latin typeface="楷体_GB2312" pitchFamily="49" charset="-122"/>
                <a:ea typeface="楷体_GB2312" pitchFamily="49" charset="-122"/>
              </a:rPr>
              <a:t>流量和拥塞控</a:t>
            </a:r>
            <a:r>
              <a:rPr lang="zh-CN" altLang="en-US" sz="2800" b="1" dirty="0" smtClean="0">
                <a:solidFill>
                  <a:srgbClr val="C00000"/>
                </a:solidFill>
                <a:latin typeface="楷体_GB2312" pitchFamily="49" charset="-122"/>
                <a:ea typeface="楷体_GB2312" pitchFamily="49" charset="-122"/>
              </a:rPr>
              <a:t>制</a:t>
            </a:r>
            <a:endParaRPr lang="en-US" altLang="zh-CN" sz="2800" b="1" dirty="0" smtClean="0">
              <a:solidFill>
                <a:srgbClr val="C00000"/>
              </a:solidFill>
              <a:latin typeface="楷体_GB2312" pitchFamily="49" charset="-122"/>
              <a:ea typeface="楷体_GB2312" pitchFamily="49" charset="-122"/>
            </a:endParaRPr>
          </a:p>
          <a:p>
            <a:pPr>
              <a:buClr>
                <a:srgbClr val="C00000"/>
              </a:buClr>
              <a:buFont typeface="Wingdings" pitchFamily="2" charset="2"/>
              <a:buChar char="n"/>
            </a:pPr>
            <a:endParaRPr lang="zh-CN" altLang="en-US" sz="2800" b="1" dirty="0">
              <a:solidFill>
                <a:srgbClr val="C00000"/>
              </a:solidFill>
              <a:latin typeface="楷体_GB2312" pitchFamily="49" charset="-122"/>
              <a:ea typeface="楷体_GB2312" pitchFamily="49" charset="-122"/>
            </a:endParaRPr>
          </a:p>
          <a:p>
            <a:pPr>
              <a:buClr>
                <a:srgbClr val="C00000"/>
              </a:buClr>
              <a:buFont typeface="Wingdings" pitchFamily="2" charset="2"/>
              <a:buChar char="n"/>
            </a:pPr>
            <a:r>
              <a:rPr lang="zh-CN" altLang="en-US" sz="2800" b="1" dirty="0">
                <a:solidFill>
                  <a:srgbClr val="C00000"/>
                </a:solidFill>
                <a:latin typeface="楷体_GB2312" pitchFamily="49" charset="-122"/>
                <a:ea typeface="楷体_GB2312" pitchFamily="49" charset="-122"/>
              </a:rPr>
              <a:t>网络互连</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解决网络互连的有关问题</a:t>
            </a:r>
          </a:p>
          <a:p>
            <a:pPr eaLnBrk="1" hangingPunct="1"/>
            <a:endParaRPr lang="en-US" altLang="zh-CN" b="1" dirty="0" smtClean="0">
              <a:latin typeface="宋体" charset="-122"/>
            </a:endParaRP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274638"/>
            <a:ext cx="8229600" cy="1143000"/>
          </a:xfrm>
        </p:spPr>
        <p:txBody>
          <a:bodyPr>
            <a:normAutofit/>
          </a:bodyPr>
          <a:lstStyle/>
          <a:p>
            <a:r>
              <a:rPr lang="en-US" altLang="zh-CN" sz="4000" b="1" dirty="0" smtClean="0">
                <a:solidFill>
                  <a:srgbClr val="C00000"/>
                </a:solidFill>
                <a:latin typeface="隶书" pitchFamily="49" charset="-122"/>
                <a:ea typeface="隶书" pitchFamily="49" charset="-122"/>
              </a:rPr>
              <a:t>5.1.1  </a:t>
            </a:r>
            <a:r>
              <a:rPr lang="zh-CN" altLang="en-US" sz="4000" b="1" dirty="0" smtClean="0">
                <a:solidFill>
                  <a:srgbClr val="C00000"/>
                </a:solidFill>
                <a:latin typeface="隶书" pitchFamily="49" charset="-122"/>
                <a:ea typeface="隶书" pitchFamily="49" charset="-122"/>
              </a:rPr>
              <a:t>网络层的功能</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box(in)">
                                      <p:cBhvr>
                                        <p:cTn id="7" dur="500"/>
                                        <p:tgtEl>
                                          <p:spTgt spid="7170">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170">
                                            <p:txEl>
                                              <p:pRg st="2" end="2"/>
                                            </p:txEl>
                                          </p:spTgt>
                                        </p:tgtEl>
                                        <p:attrNameLst>
                                          <p:attrName>style.visibility</p:attrName>
                                        </p:attrNameLst>
                                      </p:cBhvr>
                                      <p:to>
                                        <p:strVal val="visible"/>
                                      </p:to>
                                    </p:set>
                                    <p:animEffect transition="in" filter="box(in)">
                                      <p:cBhvr>
                                        <p:cTn id="10" dur="500"/>
                                        <p:tgtEl>
                                          <p:spTgt spid="7170">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170">
                                            <p:txEl>
                                              <p:pRg st="4" end="4"/>
                                            </p:txEl>
                                          </p:spTgt>
                                        </p:tgtEl>
                                        <p:attrNameLst>
                                          <p:attrName>style.visibility</p:attrName>
                                        </p:attrNameLst>
                                      </p:cBhvr>
                                      <p:to>
                                        <p:strVal val="visible"/>
                                      </p:to>
                                    </p:set>
                                    <p:animEffect transition="in" filter="box(in)">
                                      <p:cBhvr>
                                        <p:cTn id="13" dur="500"/>
                                        <p:tgtEl>
                                          <p:spTgt spid="7170">
                                            <p:txEl>
                                              <p:pRg st="4" end="4"/>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170">
                                            <p:txEl>
                                              <p:pRg st="6" end="6"/>
                                            </p:txEl>
                                          </p:spTgt>
                                        </p:tgtEl>
                                        <p:attrNameLst>
                                          <p:attrName>style.visibility</p:attrName>
                                        </p:attrNameLst>
                                      </p:cBhvr>
                                      <p:to>
                                        <p:strVal val="visible"/>
                                      </p:to>
                                    </p:set>
                                    <p:animEffect transition="in" filter="box(in)">
                                      <p:cBhvr>
                                        <p:cTn id="16" dur="500"/>
                                        <p:tgtEl>
                                          <p:spTgt spid="71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395288" y="1412776"/>
            <a:ext cx="8497887" cy="5040412"/>
          </a:xfrm>
        </p:spPr>
        <p:txBody>
          <a:bodyPr>
            <a:normAutofit/>
          </a:bodyPr>
          <a:lstStyle/>
          <a:p>
            <a:pPr eaLnBrk="1" hangingPunct="1">
              <a:buClr>
                <a:srgbClr val="C00000"/>
              </a:buClr>
              <a:buFont typeface="Wingdings" pitchFamily="2" charset="2"/>
              <a:buChar char="n"/>
            </a:pPr>
            <a:r>
              <a:rPr lang="zh-CN" altLang="en-US" sz="2600" b="1" dirty="0" smtClean="0"/>
              <a:t>以数据报方式工作的网络也可以提供虚电路服务，即通信子网内部结点按数据报方式交换数据，而与端系统相连接的网络结点则向端系统提供虚电路服务。</a:t>
            </a:r>
            <a:endParaRPr lang="en-US" altLang="zh-CN" sz="2600" b="1" dirty="0" smtClean="0"/>
          </a:p>
          <a:p>
            <a:pPr eaLnBrk="1" hangingPunct="1">
              <a:buClr>
                <a:srgbClr val="C00000"/>
              </a:buClr>
              <a:buFont typeface="Wingdings" pitchFamily="2" charset="2"/>
              <a:buChar char="n"/>
            </a:pPr>
            <a:endParaRPr lang="en-US" altLang="zh-CN" sz="2600" b="1" dirty="0" smtClean="0"/>
          </a:p>
          <a:p>
            <a:pPr eaLnBrk="1" hangingPunct="1">
              <a:buClr>
                <a:srgbClr val="C00000"/>
              </a:buClr>
              <a:buFont typeface="Wingdings" pitchFamily="2" charset="2"/>
              <a:buChar char="n"/>
            </a:pPr>
            <a:r>
              <a:rPr lang="zh-CN" altLang="en-US" sz="2600" b="1" dirty="0" smtClean="0"/>
              <a:t>对于端系统来说，它的网络层与网络结点间的通信仍像虚电路工作方式一样，先建立连接，再交换数据，最后拆除连接。</a:t>
            </a:r>
            <a:endParaRPr lang="en-US" altLang="zh-CN" sz="2600" b="1" dirty="0" smtClean="0"/>
          </a:p>
          <a:p>
            <a:pPr eaLnBrk="1" hangingPunct="1">
              <a:buClr>
                <a:srgbClr val="C00000"/>
              </a:buClr>
              <a:buFont typeface="Wingdings" pitchFamily="2" charset="2"/>
              <a:buChar char="n"/>
            </a:pPr>
            <a:endParaRPr lang="en-US" altLang="zh-CN" sz="2600" b="1" dirty="0" smtClean="0"/>
          </a:p>
          <a:p>
            <a:pPr eaLnBrk="1" hangingPunct="1">
              <a:buClr>
                <a:srgbClr val="C00000"/>
              </a:buClr>
              <a:buFont typeface="Wingdings" pitchFamily="2" charset="2"/>
              <a:buChar char="n"/>
            </a:pPr>
            <a:r>
              <a:rPr lang="zh-CN" altLang="en-US" sz="2600" b="1" dirty="0" smtClean="0"/>
              <a:t>实际上，每个分组在网络结点分成若干数据报，附上地址，以数据报的工作方式送到目的结点。目的结点再将数据报排序，送给端系统。从而满足虚电服务的要求。</a:t>
            </a:r>
          </a:p>
        </p:txBody>
      </p:sp>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8"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2"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Rot="1" noChangeArrowheads="1"/>
          </p:cNvSpPr>
          <p:nvPr>
            <p:ph type="body" idx="1"/>
          </p:nvPr>
        </p:nvSpPr>
        <p:spPr>
          <a:xfrm>
            <a:off x="323850" y="1412776"/>
            <a:ext cx="8569325" cy="4916587"/>
          </a:xfrm>
        </p:spPr>
        <p:txBody>
          <a:bodyPr>
            <a:normAutofit lnSpcReduction="10000"/>
          </a:bodyPr>
          <a:lstStyle/>
          <a:p>
            <a:pPr>
              <a:buNone/>
            </a:pPr>
            <a:r>
              <a:rPr lang="zh-CN" altLang="en-US" b="1" dirty="0" smtClean="0">
                <a:solidFill>
                  <a:srgbClr val="C00000"/>
                </a:solidFill>
              </a:rPr>
              <a:t>   例    题</a:t>
            </a:r>
            <a:r>
              <a:rPr lang="en-US" altLang="zh-CN" b="1" dirty="0" smtClean="0">
                <a:solidFill>
                  <a:srgbClr val="C00000"/>
                </a:solidFill>
              </a:rPr>
              <a:t>: </a:t>
            </a:r>
          </a:p>
          <a:p>
            <a:pPr eaLnBrk="1" hangingPunct="1">
              <a:buNone/>
            </a:pPr>
            <a:r>
              <a:rPr lang="zh-CN" altLang="en-US" sz="2800" b="1" dirty="0" smtClean="0">
                <a:solidFill>
                  <a:srgbClr val="000000"/>
                </a:solidFill>
              </a:rPr>
              <a:t>    两个用户之间的传输线路由</a:t>
            </a:r>
            <a:r>
              <a:rPr lang="en-US" altLang="zh-CN" sz="2800" b="1" dirty="0" smtClean="0">
                <a:solidFill>
                  <a:srgbClr val="000000"/>
                </a:solidFill>
              </a:rPr>
              <a:t>3</a:t>
            </a:r>
            <a:r>
              <a:rPr lang="zh-CN" altLang="en-US" sz="2800" b="1" dirty="0" smtClean="0">
                <a:solidFill>
                  <a:srgbClr val="000000"/>
                </a:solidFill>
              </a:rPr>
              <a:t>段组成</a:t>
            </a:r>
            <a:r>
              <a:rPr lang="en-US" altLang="zh-CN" sz="2800" b="1" dirty="0" smtClean="0">
                <a:solidFill>
                  <a:srgbClr val="000000"/>
                </a:solidFill>
              </a:rPr>
              <a:t>,</a:t>
            </a:r>
            <a:r>
              <a:rPr lang="zh-CN" altLang="en-US" sz="2800" b="1" dirty="0" smtClean="0">
                <a:solidFill>
                  <a:srgbClr val="000000"/>
                </a:solidFill>
              </a:rPr>
              <a:t>每段的传输延迟为</a:t>
            </a:r>
            <a:r>
              <a:rPr lang="en-US" altLang="zh-CN" sz="2800" b="1" dirty="0" smtClean="0">
                <a:solidFill>
                  <a:srgbClr val="000000"/>
                </a:solidFill>
              </a:rPr>
              <a:t>0.001s,</a:t>
            </a:r>
            <a:r>
              <a:rPr lang="zh-CN" altLang="en-US" sz="2800" b="1" dirty="0" smtClean="0">
                <a:solidFill>
                  <a:srgbClr val="000000"/>
                </a:solidFill>
              </a:rPr>
              <a:t>呼叫建立时间为</a:t>
            </a:r>
            <a:r>
              <a:rPr lang="en-US" altLang="zh-CN" sz="2800" b="1" dirty="0" smtClean="0">
                <a:solidFill>
                  <a:srgbClr val="000000"/>
                </a:solidFill>
              </a:rPr>
              <a:t>0.2s,</a:t>
            </a:r>
            <a:r>
              <a:rPr lang="zh-CN" altLang="en-US" sz="2800" b="1" dirty="0" smtClean="0">
                <a:solidFill>
                  <a:srgbClr val="000000"/>
                </a:solidFill>
              </a:rPr>
              <a:t>报文长</a:t>
            </a:r>
            <a:r>
              <a:rPr lang="en-US" altLang="zh-CN" sz="2800" b="1" dirty="0" smtClean="0">
                <a:solidFill>
                  <a:srgbClr val="000000"/>
                </a:solidFill>
              </a:rPr>
              <a:t>3200bit,</a:t>
            </a:r>
            <a:r>
              <a:rPr lang="zh-CN" altLang="en-US" sz="2800" b="1" dirty="0" smtClean="0">
                <a:solidFill>
                  <a:srgbClr val="000000"/>
                </a:solidFill>
              </a:rPr>
              <a:t>分组大小为</a:t>
            </a:r>
            <a:r>
              <a:rPr lang="en-US" altLang="zh-CN" sz="2800" b="1" dirty="0" smtClean="0">
                <a:solidFill>
                  <a:srgbClr val="000000"/>
                </a:solidFill>
              </a:rPr>
              <a:t>1024bit,</a:t>
            </a:r>
            <a:r>
              <a:rPr lang="zh-CN" altLang="en-US" sz="2800" b="1" dirty="0" smtClean="0">
                <a:solidFill>
                  <a:srgbClr val="000000"/>
                </a:solidFill>
              </a:rPr>
              <a:t>报头开销为</a:t>
            </a:r>
            <a:r>
              <a:rPr lang="en-US" altLang="zh-CN" sz="2800" b="1" dirty="0" smtClean="0">
                <a:solidFill>
                  <a:srgbClr val="000000"/>
                </a:solidFill>
              </a:rPr>
              <a:t>16bit,</a:t>
            </a:r>
            <a:r>
              <a:rPr lang="zh-CN" altLang="en-US" sz="2800" b="1" dirty="0" smtClean="0">
                <a:solidFill>
                  <a:srgbClr val="000000"/>
                </a:solidFill>
              </a:rPr>
              <a:t>线路数率</a:t>
            </a:r>
            <a:r>
              <a:rPr lang="en-US" altLang="zh-CN" sz="2800" b="1" dirty="0" smtClean="0">
                <a:solidFill>
                  <a:srgbClr val="000000"/>
                </a:solidFill>
              </a:rPr>
              <a:t>9600bps</a:t>
            </a:r>
            <a:r>
              <a:rPr lang="zh-CN" altLang="en-US" sz="2800" b="1" dirty="0" smtClean="0">
                <a:solidFill>
                  <a:srgbClr val="000000"/>
                </a:solidFill>
              </a:rPr>
              <a:t>。假设中间节点处理时间为零</a:t>
            </a:r>
            <a:r>
              <a:rPr lang="en-US" altLang="zh-CN" sz="2800" b="1" dirty="0" smtClean="0">
                <a:solidFill>
                  <a:srgbClr val="000000"/>
                </a:solidFill>
              </a:rPr>
              <a:t>,</a:t>
            </a:r>
            <a:r>
              <a:rPr lang="zh-CN" altLang="en-US" sz="2800" b="1" dirty="0" smtClean="0">
                <a:solidFill>
                  <a:srgbClr val="000000"/>
                </a:solidFill>
              </a:rPr>
              <a:t>试问在下列交换下的端到端的延迟</a:t>
            </a:r>
            <a:r>
              <a:rPr lang="en-US" altLang="zh-CN" sz="2800" b="1" dirty="0" smtClean="0">
                <a:solidFill>
                  <a:srgbClr val="000000"/>
                </a:solidFill>
              </a:rPr>
              <a:t>:</a:t>
            </a:r>
          </a:p>
          <a:p>
            <a:pPr eaLnBrk="1" hangingPunct="1">
              <a:buNone/>
            </a:pPr>
            <a:endParaRPr lang="en-US" altLang="zh-CN" sz="1300" b="1" dirty="0" smtClean="0">
              <a:solidFill>
                <a:srgbClr val="000000"/>
              </a:solidFill>
            </a:endParaRPr>
          </a:p>
          <a:p>
            <a:pPr lvl="2">
              <a:buNone/>
            </a:pPr>
            <a:r>
              <a:rPr lang="en-US" altLang="zh-CN" sz="2800" b="1" dirty="0" smtClean="0">
                <a:solidFill>
                  <a:srgbClr val="000000"/>
                </a:solidFill>
              </a:rPr>
              <a:t>(1)</a:t>
            </a:r>
            <a:r>
              <a:rPr lang="zh-CN" altLang="en-US" sz="2800" b="1" dirty="0" smtClean="0">
                <a:solidFill>
                  <a:srgbClr val="000000"/>
                </a:solidFill>
              </a:rPr>
              <a:t>电路交换</a:t>
            </a:r>
            <a:endParaRPr lang="en-US" altLang="zh-CN" sz="2800" b="1" dirty="0" smtClean="0">
              <a:solidFill>
                <a:srgbClr val="000000"/>
              </a:solidFill>
            </a:endParaRPr>
          </a:p>
          <a:p>
            <a:pPr lvl="2">
              <a:buNone/>
            </a:pPr>
            <a:r>
              <a:rPr lang="en-US" altLang="zh-CN" sz="2800" b="1" dirty="0" smtClean="0">
                <a:solidFill>
                  <a:srgbClr val="000000"/>
                </a:solidFill>
              </a:rPr>
              <a:t>(2)</a:t>
            </a:r>
            <a:r>
              <a:rPr lang="zh-CN" altLang="en-US" sz="2800" b="1" dirty="0" smtClean="0">
                <a:solidFill>
                  <a:srgbClr val="000000"/>
                </a:solidFill>
              </a:rPr>
              <a:t>报文交换</a:t>
            </a:r>
            <a:endParaRPr lang="en-US" altLang="zh-CN" sz="2800" b="1" dirty="0" smtClean="0">
              <a:solidFill>
                <a:srgbClr val="000000"/>
              </a:solidFill>
            </a:endParaRPr>
          </a:p>
          <a:p>
            <a:pPr lvl="2">
              <a:buNone/>
            </a:pPr>
            <a:r>
              <a:rPr lang="en-US" altLang="zh-CN" sz="2800" b="1" dirty="0" smtClean="0">
                <a:solidFill>
                  <a:srgbClr val="000000"/>
                </a:solidFill>
              </a:rPr>
              <a:t>(3)</a:t>
            </a:r>
            <a:r>
              <a:rPr lang="zh-CN" altLang="en-US" sz="2800" b="1" dirty="0" smtClean="0">
                <a:solidFill>
                  <a:srgbClr val="000000"/>
                </a:solidFill>
              </a:rPr>
              <a:t>虚电路</a:t>
            </a:r>
            <a:endParaRPr lang="en-US" altLang="zh-CN" sz="2800" b="1" dirty="0" smtClean="0">
              <a:solidFill>
                <a:srgbClr val="000000"/>
              </a:solidFill>
            </a:endParaRPr>
          </a:p>
          <a:p>
            <a:pPr lvl="2">
              <a:buNone/>
            </a:pPr>
            <a:r>
              <a:rPr lang="en-US" altLang="zh-CN" sz="2800" b="1" dirty="0" smtClean="0">
                <a:solidFill>
                  <a:srgbClr val="000000"/>
                </a:solidFill>
              </a:rPr>
              <a:t>(4)</a:t>
            </a:r>
            <a:r>
              <a:rPr lang="zh-CN" altLang="en-US" sz="2800" b="1" dirty="0" smtClean="0">
                <a:solidFill>
                  <a:srgbClr val="000000"/>
                </a:solidFill>
              </a:rPr>
              <a:t>数据报</a:t>
            </a:r>
          </a:p>
          <a:p>
            <a:pPr eaLnBrk="1" hangingPunct="1"/>
            <a:endParaRPr lang="en-US" altLang="zh-CN" dirty="0" smtClean="0">
              <a:solidFill>
                <a:srgbClr val="000000"/>
              </a:solidFill>
            </a:endParaRP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2"/>
          <p:cNvSpPr>
            <a:spLocks noGrp="1" noRot="1" noChangeArrowheads="1"/>
          </p:cNvSpPr>
          <p:nvPr>
            <p:ph type="title"/>
          </p:nvPr>
        </p:nvSpPr>
        <p:spPr>
          <a:xfrm>
            <a:off x="457200" y="457200"/>
            <a:ext cx="8229600" cy="960438"/>
          </a:xfrm>
        </p:spPr>
        <p:txBody>
          <a:bodyPr>
            <a:normAutofit/>
          </a:bodyPr>
          <a:lstStyle/>
          <a:p>
            <a:r>
              <a:rPr lang="en-US" altLang="zh-CN" sz="4000" b="1" dirty="0" smtClean="0">
                <a:solidFill>
                  <a:srgbClr val="C00000"/>
                </a:solidFill>
                <a:latin typeface="隶书" pitchFamily="49" charset="-122"/>
                <a:ea typeface="隶书" pitchFamily="49" charset="-122"/>
              </a:rPr>
              <a:t>5.6 </a:t>
            </a:r>
            <a:r>
              <a:rPr lang="zh-CN" altLang="en-US" sz="4000" b="1" dirty="0" smtClean="0">
                <a:solidFill>
                  <a:srgbClr val="C00000"/>
                </a:solidFill>
                <a:latin typeface="隶书" pitchFamily="49" charset="-122"/>
                <a:ea typeface="隶书" pitchFamily="49" charset="-122"/>
              </a:rPr>
              <a:t>虚电路中数据包的传输</a:t>
            </a:r>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Grp="1" noChangeAspect="1"/>
          </p:cNvGraphicFramePr>
          <p:nvPr>
            <p:ph/>
          </p:nvPr>
        </p:nvGraphicFramePr>
        <p:xfrm>
          <a:off x="900113" y="404813"/>
          <a:ext cx="7127875" cy="6048375"/>
        </p:xfrm>
        <a:graphic>
          <a:graphicData uri="http://schemas.openxmlformats.org/presentationml/2006/ole">
            <mc:AlternateContent xmlns:mc="http://schemas.openxmlformats.org/markup-compatibility/2006">
              <mc:Choice xmlns:v="urn:schemas-microsoft-com:vml" Requires="v">
                <p:oleObj spid="_x0000_s4099" name="Visio" r:id="rId3" imgW="2052523" imgH="2529230" progId="">
                  <p:embed/>
                </p:oleObj>
              </mc:Choice>
              <mc:Fallback>
                <p:oleObj name="Visio" r:id="rId3" imgW="2052523" imgH="252923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04813"/>
                        <a:ext cx="71278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pic>
        <p:nvPicPr>
          <p:cNvPr id="12" name="Picture 11"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13" name="组合 14"/>
          <p:cNvGrpSpPr/>
          <p:nvPr/>
        </p:nvGrpSpPr>
        <p:grpSpPr>
          <a:xfrm>
            <a:off x="4874346" y="0"/>
            <a:ext cx="4269654" cy="430887"/>
            <a:chOff x="4874346" y="0"/>
            <a:chExt cx="4269654" cy="430887"/>
          </a:xfrm>
        </p:grpSpPr>
        <p:sp>
          <p:nvSpPr>
            <p:cNvPr id="14" name="TextBox 13"/>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5"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amond(in)">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4"/>
          <p:cNvGraphicFramePr>
            <a:graphicFrameLocks noChangeAspect="1"/>
          </p:cNvGraphicFramePr>
          <p:nvPr/>
        </p:nvGraphicFramePr>
        <p:xfrm>
          <a:off x="1331913" y="404813"/>
          <a:ext cx="6840537" cy="6119812"/>
        </p:xfrm>
        <a:graphic>
          <a:graphicData uri="http://schemas.openxmlformats.org/presentationml/2006/ole">
            <mc:AlternateContent xmlns:mc="http://schemas.openxmlformats.org/markup-compatibility/2006">
              <mc:Choice xmlns:v="urn:schemas-microsoft-com:vml" Requires="v">
                <p:oleObj spid="_x0000_s5123" name="Visio" r:id="rId3" imgW="2236318" imgH="2544470" progId="">
                  <p:embed/>
                </p:oleObj>
              </mc:Choice>
              <mc:Fallback>
                <p:oleObj name="Visio" r:id="rId3" imgW="2236318" imgH="254447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04813"/>
                        <a:ext cx="6840537" cy="611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pic>
        <p:nvPicPr>
          <p:cNvPr id="5"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0-#ppt_w/2"/>
                                          </p:val>
                                        </p:tav>
                                        <p:tav tm="100000">
                                          <p:val>
                                            <p:strVal val="#ppt_x"/>
                                          </p:val>
                                        </p:tav>
                                      </p:tavLst>
                                    </p:anim>
                                    <p:anim calcmode="lin" valueType="num">
                                      <p:cBhvr additive="base">
                                        <p:cTn id="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4"/>
          <p:cNvGraphicFramePr>
            <a:graphicFrameLocks noChangeAspect="1"/>
          </p:cNvGraphicFramePr>
          <p:nvPr/>
        </p:nvGraphicFramePr>
        <p:xfrm>
          <a:off x="611188" y="333375"/>
          <a:ext cx="7993062" cy="6119813"/>
        </p:xfrm>
        <a:graphic>
          <a:graphicData uri="http://schemas.openxmlformats.org/presentationml/2006/ole">
            <mc:AlternateContent xmlns:mc="http://schemas.openxmlformats.org/markup-compatibility/2006">
              <mc:Choice xmlns:v="urn:schemas-microsoft-com:vml" Requires="v">
                <p:oleObj spid="_x0000_s6147" name="Visio" r:id="rId3" imgW="3107741" imgH="2193950" progId="">
                  <p:embed/>
                </p:oleObj>
              </mc:Choice>
              <mc:Fallback>
                <p:oleObj name="Visio" r:id="rId3" imgW="3107741" imgH="219395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33375"/>
                        <a:ext cx="7993062"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1+#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noChangeAspect="1"/>
          </p:cNvGraphicFramePr>
          <p:nvPr/>
        </p:nvGraphicFramePr>
        <p:xfrm>
          <a:off x="827088" y="333375"/>
          <a:ext cx="7921625" cy="6119813"/>
        </p:xfrm>
        <a:graphic>
          <a:graphicData uri="http://schemas.openxmlformats.org/presentationml/2006/ole">
            <mc:AlternateContent xmlns:mc="http://schemas.openxmlformats.org/markup-compatibility/2006">
              <mc:Choice xmlns:v="urn:schemas-microsoft-com:vml" Requires="v">
                <p:oleObj spid="_x0000_s7171" name="Visio" r:id="rId3" imgW="3711245" imgH="2323490" progId="">
                  <p:embed/>
                </p:oleObj>
              </mc:Choice>
              <mc:Fallback>
                <p:oleObj name="Visio" r:id="rId3" imgW="3711245" imgH="232349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33375"/>
                        <a:ext cx="7921625"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4" name="组合 12"/>
          <p:cNvGrpSpPr/>
          <p:nvPr/>
        </p:nvGrpSpPr>
        <p:grpSpPr>
          <a:xfrm>
            <a:off x="0" y="0"/>
            <a:ext cx="9144000" cy="6858000"/>
            <a:chOff x="0" y="0"/>
            <a:chExt cx="9144000" cy="6858000"/>
          </a:xfrm>
        </p:grpSpPr>
        <p:pic>
          <p:nvPicPr>
            <p:cNvPr id="5" name="Picture 4" descr="http://t1.baidu.com/it/u=4224630567,3636551719&amp;fm=21&amp;gp=0.jpg"/>
            <p:cNvPicPr>
              <a:picLocks noChangeAspect="1" noChangeArrowheads="1"/>
            </p:cNvPicPr>
            <p:nvPr/>
          </p:nvPicPr>
          <p:blipFill>
            <a:blip r:embed="rId5" cstate="print"/>
            <a:srcRect/>
            <a:stretch>
              <a:fillRect/>
            </a:stretch>
          </p:blipFill>
          <p:spPr bwMode="auto">
            <a:xfrm>
              <a:off x="0" y="0"/>
              <a:ext cx="1907704" cy="408794"/>
            </a:xfrm>
            <a:prstGeom prst="rect">
              <a:avLst/>
            </a:prstGeom>
            <a:noFill/>
          </p:spPr>
        </p:pic>
        <p:grpSp>
          <p:nvGrpSpPr>
            <p:cNvPr id="6" name="组合 14"/>
            <p:cNvGrpSpPr/>
            <p:nvPr/>
          </p:nvGrpSpPr>
          <p:grpSpPr>
            <a:xfrm>
              <a:off x="4874346" y="0"/>
              <a:ext cx="4269654" cy="430887"/>
              <a:chOff x="4874346" y="0"/>
              <a:chExt cx="4269654" cy="430887"/>
            </a:xfrm>
          </p:grpSpPr>
          <p:sp>
            <p:nvSpPr>
              <p:cNvPr id="10" name="TextBox 9"/>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1"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4"/>
          <p:cNvGraphicFramePr>
            <a:graphicFrameLocks noChangeAspect="1"/>
          </p:cNvGraphicFramePr>
          <p:nvPr/>
        </p:nvGraphicFramePr>
        <p:xfrm>
          <a:off x="539552" y="0"/>
          <a:ext cx="8208912" cy="6441800"/>
        </p:xfrm>
        <a:graphic>
          <a:graphicData uri="http://schemas.openxmlformats.org/presentationml/2006/ole">
            <mc:AlternateContent xmlns:mc="http://schemas.openxmlformats.org/markup-compatibility/2006">
              <mc:Choice xmlns:v="urn:schemas-microsoft-com:vml" Requires="v">
                <p:oleObj spid="_x0000_s8195" name="Visio" r:id="rId3" imgW="4172407" imgH="3903269" progId="">
                  <p:embed/>
                </p:oleObj>
              </mc:Choice>
              <mc:Fallback>
                <p:oleObj name="Visio" r:id="rId3" imgW="4172407" imgH="3903269"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0"/>
                        <a:ext cx="8208912" cy="64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9"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7704" y="1484784"/>
            <a:ext cx="4392488" cy="4248473"/>
          </a:xfrm>
        </p:spPr>
        <p:txBody>
          <a:bodyPr>
            <a:normAutofit fontScale="55000" lnSpcReduction="20000"/>
          </a:bodyPr>
          <a:lstStyle/>
          <a:p>
            <a:pPr>
              <a:lnSpc>
                <a:spcPct val="160000"/>
              </a:lnSpc>
              <a:buClr>
                <a:srgbClr val="C00000"/>
              </a:buClr>
              <a:buBlip>
                <a:blip r:embed="rId2"/>
              </a:buBlip>
            </a:pPr>
            <a:r>
              <a:rPr lang="en-US" altLang="zh-CN" sz="4400" b="1" dirty="0" smtClean="0">
                <a:latin typeface="宋体" charset="-122"/>
              </a:rPr>
              <a:t>5.1  </a:t>
            </a:r>
            <a:r>
              <a:rPr lang="zh-CN" altLang="en-US" sz="4400" b="1" dirty="0" smtClean="0">
                <a:latin typeface="宋体" charset="-122"/>
              </a:rPr>
              <a:t>网络层功能和服务</a:t>
            </a:r>
            <a:endParaRPr lang="en-US" altLang="zh-CN" sz="4400" b="1" dirty="0" smtClean="0">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5.2  </a:t>
            </a:r>
            <a:r>
              <a:rPr lang="zh-CN" altLang="en-US" sz="4400" b="1" dirty="0" smtClean="0">
                <a:solidFill>
                  <a:srgbClr val="000000"/>
                </a:solidFill>
                <a:latin typeface="宋体" charset="-122"/>
              </a:rPr>
              <a:t>网络层互连设备</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5.3  </a:t>
            </a:r>
            <a:r>
              <a:rPr lang="zh-CN" altLang="en-US" sz="4400" b="1" dirty="0" smtClean="0">
                <a:solidFill>
                  <a:srgbClr val="000000"/>
                </a:solidFill>
                <a:latin typeface="宋体" charset="-122"/>
              </a:rPr>
              <a:t>路由选择策略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5.4  </a:t>
            </a:r>
            <a:r>
              <a:rPr lang="zh-CN" altLang="en-US" sz="4400" b="1" dirty="0" smtClean="0">
                <a:solidFill>
                  <a:srgbClr val="000000"/>
                </a:solidFill>
                <a:latin typeface="宋体" charset="-122"/>
              </a:rPr>
              <a:t>基本的路由算法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5.5  </a:t>
            </a:r>
            <a:r>
              <a:rPr lang="zh-CN" altLang="en-US" sz="4400" b="1" dirty="0" smtClean="0">
                <a:solidFill>
                  <a:srgbClr val="000000"/>
                </a:solidFill>
                <a:latin typeface="宋体" charset="-122"/>
              </a:rPr>
              <a:t>基本的网关路由协议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000000"/>
                </a:solidFill>
                <a:latin typeface="宋体" charset="-122"/>
              </a:rPr>
              <a:t>5.6  </a:t>
            </a:r>
            <a:r>
              <a:rPr lang="zh-CN" altLang="en-US" sz="4400" b="1" dirty="0" smtClean="0">
                <a:solidFill>
                  <a:srgbClr val="000000"/>
                </a:solidFill>
                <a:latin typeface="宋体" charset="-122"/>
              </a:rPr>
              <a:t>虚电路中数据包的传输 </a:t>
            </a:r>
            <a:endParaRPr lang="en-US" altLang="zh-CN" sz="4400" b="1" dirty="0" smtClean="0">
              <a:solidFill>
                <a:srgbClr val="000000"/>
              </a:solidFill>
              <a:latin typeface="宋体" charset="-122"/>
            </a:endParaRPr>
          </a:p>
          <a:p>
            <a:pPr>
              <a:lnSpc>
                <a:spcPct val="160000"/>
              </a:lnSpc>
              <a:buClr>
                <a:srgbClr val="C00000"/>
              </a:buClr>
              <a:buBlip>
                <a:blip r:embed="rId2"/>
              </a:buBlip>
            </a:pPr>
            <a:r>
              <a:rPr lang="en-US" altLang="zh-CN" sz="4400" b="1" dirty="0" smtClean="0">
                <a:solidFill>
                  <a:srgbClr val="FF0000"/>
                </a:solidFill>
                <a:latin typeface="宋体" charset="-122"/>
              </a:rPr>
              <a:t>5.7  </a:t>
            </a:r>
            <a:r>
              <a:rPr lang="zh-CN" altLang="en-US" sz="4400" b="1" dirty="0" smtClean="0">
                <a:solidFill>
                  <a:srgbClr val="FF0000"/>
                </a:solidFill>
                <a:latin typeface="宋体" charset="-122"/>
              </a:rPr>
              <a:t>拥塞控制和流量控制</a:t>
            </a:r>
            <a:r>
              <a:rPr lang="zh-CN" altLang="en-US" sz="2800" b="1" dirty="0" smtClean="0">
                <a:solidFill>
                  <a:srgbClr val="FF0000"/>
                </a:solidFill>
                <a:latin typeface="宋体" charset="-122"/>
              </a:rPr>
              <a:t> </a:t>
            </a:r>
            <a:endParaRPr lang="en-US" altLang="zh-CN" sz="2800" b="1" dirty="0" smtClean="0">
              <a:solidFill>
                <a:srgbClr val="FF0000"/>
              </a:solidFill>
              <a:latin typeface="楷体_GB2312" pitchFamily="49" charset="-122"/>
              <a:ea typeface="楷体_GB2312" pitchFamily="49" charset="-122"/>
            </a:endParaRPr>
          </a:p>
          <a:p>
            <a:pPr>
              <a:lnSpc>
                <a:spcPct val="80000"/>
              </a:lnSpc>
              <a:buClr>
                <a:srgbClr val="C00000"/>
              </a:buClr>
              <a:buBlip>
                <a:blip r:embed="rId2"/>
              </a:buBlip>
            </a:pPr>
            <a:endParaRPr lang="en-US" altLang="zh-CN" sz="2800" b="1" dirty="0" smtClean="0">
              <a:solidFill>
                <a:srgbClr val="000000"/>
              </a:solidFill>
              <a:latin typeface="楷体_GB2312" pitchFamily="49" charset="-122"/>
              <a:ea typeface="楷体_GB2312" pitchFamily="49" charset="-122"/>
            </a:endParaRPr>
          </a:p>
          <a:p>
            <a:pPr>
              <a:lnSpc>
                <a:spcPct val="80000"/>
              </a:lnSpc>
              <a:buClr>
                <a:srgbClr val="C00000"/>
              </a:buClr>
              <a:buBlip>
                <a:blip r:embed="rId2"/>
              </a:buBlip>
            </a:pPr>
            <a:endParaRPr lang="zh-CN" altLang="en-US" sz="2800" b="1" dirty="0" smtClean="0">
              <a:solidFill>
                <a:srgbClr val="FF0000"/>
              </a:solidFill>
              <a:latin typeface="宋体" charset="-122"/>
            </a:endParaRPr>
          </a:p>
          <a:p>
            <a:pPr>
              <a:buNone/>
            </a:pPr>
            <a:endParaRPr lang="zh-CN" altLang="en-US" sz="2800" b="1" dirty="0" smtClean="0">
              <a:solidFill>
                <a:srgbClr val="000000"/>
              </a:solidFill>
              <a:latin typeface="宋体" charset="-122"/>
            </a:endParaRPr>
          </a:p>
          <a:p>
            <a:pPr>
              <a:buNone/>
            </a:pPr>
            <a:endParaRPr lang="zh-CN" altLang="en-US" sz="2800" b="1" dirty="0" smtClean="0">
              <a:latin typeface="楷体_GB2312" pitchFamily="49" charset="-122"/>
              <a:ea typeface="楷体_GB2312" pitchFamily="49" charset="-122"/>
            </a:endParaRPr>
          </a:p>
          <a:p>
            <a:pPr marL="342900" lvl="1" indent="-342900">
              <a:lnSpc>
                <a:spcPct val="80000"/>
              </a:lnSpc>
              <a:buClr>
                <a:srgbClr val="C00000"/>
              </a:buClr>
              <a:buBlip>
                <a:blip r:embed="rId3"/>
              </a:buBlip>
            </a:pPr>
            <a:endParaRPr lang="zh-CN" altLang="en-US" sz="2400" b="1" dirty="0" smtClean="0">
              <a:latin typeface="楷体" pitchFamily="49" charset="-122"/>
              <a:ea typeface="楷体" pitchFamily="49" charset="-122"/>
            </a:endParaRPr>
          </a:p>
          <a:p>
            <a:pPr>
              <a:buNone/>
            </a:pPr>
            <a:endParaRPr lang="en-US" altLang="zh-CN" dirty="0" smtClean="0"/>
          </a:p>
          <a:p>
            <a:pPr>
              <a:buNone/>
            </a:pPr>
            <a:endParaRPr lang="zh-CN" altLang="en-US" dirty="0"/>
          </a:p>
        </p:txBody>
      </p:sp>
      <p:pic>
        <p:nvPicPr>
          <p:cNvPr id="6" name="Picture 4" descr="http://t1.baidu.com/it/u=4224630567,3636551719&amp;fm=21&amp;gp=0.jpg"/>
          <p:cNvPicPr>
            <a:picLocks noChangeAspect="1" noChangeArrowheads="1"/>
          </p:cNvPicPr>
          <p:nvPr/>
        </p:nvPicPr>
        <p:blipFill>
          <a:blip r:embed="rId4" cstate="print"/>
          <a:srcRect/>
          <a:stretch>
            <a:fillRect/>
          </a:stretch>
        </p:blipFill>
        <p:spPr bwMode="auto">
          <a:xfrm>
            <a:off x="0" y="0"/>
            <a:ext cx="1907704" cy="408794"/>
          </a:xfrm>
          <a:prstGeom prst="rect">
            <a:avLst/>
          </a:prstGeom>
          <a:noFill/>
        </p:spPr>
      </p:pic>
      <p:grpSp>
        <p:nvGrpSpPr>
          <p:cNvPr id="2" name="组合 14"/>
          <p:cNvGrpSpPr/>
          <p:nvPr/>
        </p:nvGrpSpPr>
        <p:grpSpPr>
          <a:xfrm>
            <a:off x="4874346" y="0"/>
            <a:ext cx="4269654" cy="430887"/>
            <a:chOff x="4874346" y="0"/>
            <a:chExt cx="4269654" cy="430887"/>
          </a:xfrm>
        </p:grpSpPr>
        <p:sp>
          <p:nvSpPr>
            <p:cNvPr id="7" name="TextBox 6"/>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8"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1475656" y="620688"/>
            <a:ext cx="6048672" cy="646331"/>
          </a:xfrm>
          <a:prstGeom prst="rect">
            <a:avLst/>
          </a:prstGeom>
          <a:noFill/>
        </p:spPr>
        <p:txBody>
          <a:bodyPr wrap="square" rtlCol="0">
            <a:spAutoFit/>
          </a:bodyPr>
          <a:lstStyle/>
          <a:p>
            <a:pPr algn="ctr"/>
            <a:r>
              <a:rPr lang="zh-CN" altLang="en-US" sz="3600" b="1" dirty="0" smtClean="0">
                <a:solidFill>
                  <a:srgbClr val="C00000"/>
                </a:solidFill>
                <a:latin typeface="隶书" pitchFamily="49" charset="-122"/>
                <a:ea typeface="隶书" pitchFamily="49" charset="-122"/>
              </a:rPr>
              <a:t>第五章  网络层</a:t>
            </a:r>
            <a:endParaRPr lang="zh-CN" altLang="en-US" sz="3600" b="1" dirty="0">
              <a:solidFill>
                <a:srgbClr val="C00000"/>
              </a:solidFill>
              <a:latin typeface="隶书" pitchFamily="49" charset="-122"/>
              <a:ea typeface="隶书" pitchFamily="49" charset="-122"/>
            </a:endParaRPr>
          </a:p>
        </p:txBody>
      </p:sp>
      <p:sp>
        <p:nvSpPr>
          <p:cNvPr id="14" name="灯片编号占位符 4"/>
          <p:cNvSpPr>
            <a:spLocks noGrp="1"/>
          </p:cNvSpPr>
          <p:nvPr>
            <p:ph type="sldNum" sz="quarter" idx="12"/>
          </p:nvPr>
        </p:nvSpPr>
        <p:spPr>
          <a:xfrm>
            <a:off x="6876256" y="6492875"/>
            <a:ext cx="2133600" cy="365125"/>
          </a:xfrm>
        </p:spPr>
        <p:txBody>
          <a:bodyPr/>
          <a:lstStyle/>
          <a:p>
            <a:fld id="{DD339703-453D-4507-B371-656EE53F18C4}" type="slidenum">
              <a:rPr lang="zh-CN" altLang="en-US" smtClean="0"/>
              <a:pPr/>
              <a:t>97</a:t>
            </a:fld>
            <a:endParaRPr lang="zh-CN" altLang="en-US" dirty="0"/>
          </a:p>
        </p:txBody>
      </p:sp>
      <p:sp>
        <p:nvSpPr>
          <p:cNvPr id="16"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sp>
        <p:nvSpPr>
          <p:cNvPr id="17"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zh-CN" altLang="en-US" sz="12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a:xfrm>
            <a:off x="457200" y="548680"/>
            <a:ext cx="8229600" cy="868958"/>
          </a:xfrm>
        </p:spPr>
        <p:txBody>
          <a:bodyPr>
            <a:normAutofit/>
          </a:bodyPr>
          <a:lstStyle/>
          <a:p>
            <a:r>
              <a:rPr lang="en-US" altLang="zh-CN" sz="4000" b="1" dirty="0" smtClean="0">
                <a:solidFill>
                  <a:srgbClr val="C00000"/>
                </a:solidFill>
                <a:latin typeface="隶书" pitchFamily="49" charset="-122"/>
                <a:ea typeface="隶书" pitchFamily="49" charset="-122"/>
              </a:rPr>
              <a:t>5.7  </a:t>
            </a:r>
            <a:r>
              <a:rPr lang="zh-CN" altLang="en-US" sz="4000" b="1" dirty="0" smtClean="0">
                <a:solidFill>
                  <a:srgbClr val="C00000"/>
                </a:solidFill>
                <a:latin typeface="隶书" pitchFamily="49" charset="-122"/>
                <a:ea typeface="隶书" pitchFamily="49" charset="-122"/>
              </a:rPr>
              <a:t>拥塞控制和流量控制 </a:t>
            </a:r>
          </a:p>
        </p:txBody>
      </p:sp>
      <p:sp>
        <p:nvSpPr>
          <p:cNvPr id="5123" name="Rectangle 3"/>
          <p:cNvSpPr>
            <a:spLocks noGrp="1" noRot="1" noChangeArrowheads="1"/>
          </p:cNvSpPr>
          <p:nvPr>
            <p:ph type="body" idx="1"/>
          </p:nvPr>
        </p:nvSpPr>
        <p:spPr>
          <a:xfrm>
            <a:off x="467544" y="1988840"/>
            <a:ext cx="8229600" cy="3124943"/>
          </a:xfrm>
        </p:spPr>
        <p:txBody>
          <a:bodyPr/>
          <a:lstStyle/>
          <a:p>
            <a:pPr eaLnBrk="1" hangingPunct="1">
              <a:buClr>
                <a:srgbClr val="C00000"/>
              </a:buClr>
              <a:buFont typeface="Wingdings" pitchFamily="2" charset="2"/>
              <a:buChar char="n"/>
            </a:pPr>
            <a:r>
              <a:rPr lang="zh-CN" altLang="en-US" b="1" dirty="0" smtClean="0">
                <a:solidFill>
                  <a:srgbClr val="000000"/>
                </a:solidFill>
              </a:rPr>
              <a:t>拥塞控制的基本目的是防止整个网络或网络的一部分出现过多的数据包。</a:t>
            </a:r>
            <a:endParaRPr lang="en-US" altLang="zh-CN" b="1" dirty="0" smtClean="0">
              <a:solidFill>
                <a:srgbClr val="000000"/>
              </a:solidFill>
            </a:endParaRPr>
          </a:p>
          <a:p>
            <a:pPr eaLnBrk="1" hangingPunct="1">
              <a:buClr>
                <a:srgbClr val="C00000"/>
              </a:buClr>
              <a:buFont typeface="Wingdings" pitchFamily="2" charset="2"/>
              <a:buChar char="n"/>
            </a:pPr>
            <a:endParaRPr lang="en-US" altLang="zh-CN" b="1" dirty="0" smtClean="0">
              <a:solidFill>
                <a:srgbClr val="000000"/>
              </a:solidFill>
            </a:endParaRPr>
          </a:p>
          <a:p>
            <a:pPr eaLnBrk="1" hangingPunct="1">
              <a:buClr>
                <a:srgbClr val="C00000"/>
              </a:buClr>
              <a:buFont typeface="Wingdings" pitchFamily="2" charset="2"/>
              <a:buChar char="n"/>
            </a:pPr>
            <a:r>
              <a:rPr lang="zh-CN" altLang="en-US" b="1" dirty="0" smtClean="0">
                <a:solidFill>
                  <a:srgbClr val="000000"/>
                </a:solidFill>
              </a:rPr>
              <a:t>流量控制的目的是保证发送方发送的信息量不会超过接收方的接收能力。</a:t>
            </a: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normAutofit/>
          </a:bodyPr>
          <a:lstStyle/>
          <a:p>
            <a:r>
              <a:rPr lang="en-US" altLang="zh-CN" sz="4000" b="1" dirty="0" smtClean="0">
                <a:solidFill>
                  <a:srgbClr val="C00000"/>
                </a:solidFill>
                <a:latin typeface="隶书" pitchFamily="49" charset="-122"/>
                <a:ea typeface="隶书" pitchFamily="49" charset="-122"/>
              </a:rPr>
              <a:t>5.7.1  </a:t>
            </a:r>
            <a:r>
              <a:rPr lang="zh-CN" altLang="en-US" sz="4000" b="1" dirty="0" smtClean="0">
                <a:solidFill>
                  <a:srgbClr val="C00000"/>
                </a:solidFill>
                <a:latin typeface="隶书" pitchFamily="49" charset="-122"/>
                <a:ea typeface="隶书" pitchFamily="49" charset="-122"/>
              </a:rPr>
              <a:t>拥塞控制</a:t>
            </a:r>
          </a:p>
        </p:txBody>
      </p:sp>
      <p:sp>
        <p:nvSpPr>
          <p:cNvPr id="6147" name="Rectangle 3"/>
          <p:cNvSpPr>
            <a:spLocks noGrp="1" noRot="1" noChangeArrowheads="1"/>
          </p:cNvSpPr>
          <p:nvPr>
            <p:ph type="body" idx="1"/>
          </p:nvPr>
        </p:nvSpPr>
        <p:spPr>
          <a:xfrm>
            <a:off x="323528" y="1412776"/>
            <a:ext cx="8229600" cy="1080120"/>
          </a:xfrm>
        </p:spPr>
        <p:txBody>
          <a:bodyPr/>
          <a:lstStyle/>
          <a:p>
            <a:pPr eaLnBrk="1" hangingPunct="1">
              <a:buNone/>
            </a:pPr>
            <a:r>
              <a:rPr lang="zh-CN" altLang="en-US" sz="2800" b="1" dirty="0" smtClean="0">
                <a:solidFill>
                  <a:srgbClr val="000000"/>
                </a:solidFill>
              </a:rPr>
              <a:t>    </a:t>
            </a:r>
            <a:r>
              <a:rPr lang="zh-CN" altLang="en-US" sz="2800" b="1" dirty="0" smtClean="0">
                <a:solidFill>
                  <a:srgbClr val="C00000"/>
                </a:solidFill>
              </a:rPr>
              <a:t>拥塞</a:t>
            </a:r>
            <a:r>
              <a:rPr lang="en-US" altLang="zh-CN" sz="2800" b="1" dirty="0" smtClean="0">
                <a:solidFill>
                  <a:srgbClr val="C00000"/>
                </a:solidFill>
              </a:rPr>
              <a:t>:</a:t>
            </a:r>
            <a:r>
              <a:rPr lang="zh-CN" altLang="en-US" sz="2800" b="1" dirty="0" smtClean="0">
                <a:solidFill>
                  <a:srgbClr val="000000"/>
                </a:solidFill>
              </a:rPr>
              <a:t>网络或其一部分出现过多的包</a:t>
            </a:r>
            <a:r>
              <a:rPr lang="en-US" altLang="zh-CN" sz="2800" b="1" dirty="0" smtClean="0">
                <a:solidFill>
                  <a:srgbClr val="000000"/>
                </a:solidFill>
              </a:rPr>
              <a:t>,</a:t>
            </a:r>
            <a:r>
              <a:rPr lang="zh-CN" altLang="en-US" sz="2800" b="1" dirty="0" smtClean="0">
                <a:solidFill>
                  <a:srgbClr val="000000"/>
                </a:solidFill>
              </a:rPr>
              <a:t>导致网络性能下降的现象。</a:t>
            </a:r>
          </a:p>
          <a:p>
            <a:pPr eaLnBrk="1" hangingPunct="1"/>
            <a:endParaRPr lang="en-US" altLang="zh-CN" b="1" dirty="0" smtClean="0">
              <a:solidFill>
                <a:srgbClr val="000000"/>
              </a:solidFill>
            </a:endParaRPr>
          </a:p>
          <a:p>
            <a:pPr eaLnBrk="1" hangingPunct="1"/>
            <a:endParaRPr lang="en-US" altLang="zh-CN" b="1" dirty="0" smtClean="0">
              <a:solidFill>
                <a:srgbClr val="000000"/>
              </a:solidFill>
            </a:endParaRPr>
          </a:p>
        </p:txBody>
      </p:sp>
      <p:sp>
        <p:nvSpPr>
          <p:cNvPr id="4" name="页脚占位符 3"/>
          <p:cNvSpPr>
            <a:spLocks noGrp="1"/>
          </p:cNvSpPr>
          <p:nvPr>
            <p:ph type="ftr" sz="quarter" idx="11"/>
          </p:nvPr>
        </p:nvSpPr>
        <p:spPr>
          <a:xfrm>
            <a:off x="0" y="6492875"/>
            <a:ext cx="9144000" cy="365125"/>
          </a:xfrm>
          <a:solidFill>
            <a:schemeClr val="accent2">
              <a:lumMod val="75000"/>
            </a:schemeClr>
          </a:solidFill>
          <a:ln w="0"/>
        </p:spPr>
        <p:style>
          <a:lnRef idx="2">
            <a:schemeClr val="accent2">
              <a:shade val="50000"/>
            </a:schemeClr>
          </a:lnRef>
          <a:fillRef idx="1">
            <a:schemeClr val="accent2"/>
          </a:fillRef>
          <a:effectRef idx="0">
            <a:schemeClr val="accent2"/>
          </a:effectRef>
          <a:fontRef idx="minor">
            <a:schemeClr val="lt1"/>
          </a:fontRef>
        </p:style>
        <p:txBody>
          <a:bodyPr/>
          <a:lstStyle/>
          <a:p>
            <a:pPr algn="l"/>
            <a:r>
              <a:rPr lang="zh-CN" altLang="en-US" sz="1400" b="1" dirty="0" smtClean="0">
                <a:solidFill>
                  <a:schemeClr val="tx1"/>
                </a:solidFill>
                <a:latin typeface="华文行楷" pitchFamily="2" charset="-122"/>
                <a:ea typeface="华文行楷" pitchFamily="2" charset="-122"/>
              </a:rPr>
              <a:t>   </a:t>
            </a:r>
            <a:endParaRPr lang="zh-CN" altLang="en-US" sz="1400" b="1" dirty="0">
              <a:solidFill>
                <a:schemeClr val="tx1"/>
              </a:solidFill>
              <a:latin typeface="华文行楷" pitchFamily="2" charset="-122"/>
              <a:ea typeface="华文行楷" pitchFamily="2" charset="-122"/>
            </a:endParaRPr>
          </a:p>
        </p:txBody>
      </p:sp>
      <p:grpSp>
        <p:nvGrpSpPr>
          <p:cNvPr id="5" name="组合 12"/>
          <p:cNvGrpSpPr/>
          <p:nvPr/>
        </p:nvGrpSpPr>
        <p:grpSpPr>
          <a:xfrm>
            <a:off x="0" y="0"/>
            <a:ext cx="9144000" cy="6858000"/>
            <a:chOff x="0" y="0"/>
            <a:chExt cx="9144000" cy="6858000"/>
          </a:xfrm>
        </p:grpSpPr>
        <p:pic>
          <p:nvPicPr>
            <p:cNvPr id="6" name="Picture 4" descr="http://t1.baidu.com/it/u=4224630567,3636551719&amp;fm=21&amp;gp=0.jpg"/>
            <p:cNvPicPr>
              <a:picLocks noChangeAspect="1" noChangeArrowheads="1"/>
            </p:cNvPicPr>
            <p:nvPr/>
          </p:nvPicPr>
          <p:blipFill>
            <a:blip r:embed="rId2" cstate="print"/>
            <a:srcRect/>
            <a:stretch>
              <a:fillRect/>
            </a:stretch>
          </p:blipFill>
          <p:spPr bwMode="auto">
            <a:xfrm>
              <a:off x="0" y="0"/>
              <a:ext cx="1907704" cy="408794"/>
            </a:xfrm>
            <a:prstGeom prst="rect">
              <a:avLst/>
            </a:prstGeom>
            <a:noFill/>
          </p:spPr>
        </p:pic>
        <p:grpSp>
          <p:nvGrpSpPr>
            <p:cNvPr id="7" name="组合 14"/>
            <p:cNvGrpSpPr/>
            <p:nvPr/>
          </p:nvGrpSpPr>
          <p:grpSpPr>
            <a:xfrm>
              <a:off x="4874346" y="0"/>
              <a:ext cx="4269654" cy="430887"/>
              <a:chOff x="4874346" y="0"/>
              <a:chExt cx="4269654" cy="430887"/>
            </a:xfrm>
          </p:grpSpPr>
          <p:sp>
            <p:nvSpPr>
              <p:cNvPr id="11" name="TextBox 10"/>
              <p:cNvSpPr txBox="1"/>
              <p:nvPr/>
            </p:nvSpPr>
            <p:spPr>
              <a:xfrm>
                <a:off x="4874346" y="0"/>
                <a:ext cx="4269654" cy="430887"/>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0" scaled="1"/>
                <a:tileRect/>
              </a:gradFill>
              <a:effectLst>
                <a:innerShdw blurRad="63500" dist="50800" dir="5400000">
                  <a:prstClr val="black">
                    <a:alpha val="50000"/>
                  </a:prstClr>
                </a:innerShdw>
                <a:softEdge rad="127000"/>
              </a:effectLst>
            </p:spPr>
            <p:style>
              <a:lnRef idx="0">
                <a:scrgbClr r="0" g="0" b="0"/>
              </a:lnRef>
              <a:fillRef idx="1001">
                <a:schemeClr val="lt2"/>
              </a:fillRef>
              <a:effectRef idx="0">
                <a:scrgbClr r="0" g="0" b="0"/>
              </a:effectRef>
              <a:fontRef idx="major"/>
            </p:style>
            <p:txBody>
              <a:bodyPr wrap="square" rtlCol="0">
                <a:spAutoFit/>
              </a:bodyPr>
              <a:lstStyle/>
              <a:p>
                <a:pPr algn="r"/>
                <a:r>
                  <a:rPr lang="en-US" altLang="zh-CN" sz="1100" b="1" dirty="0" smtClean="0">
                    <a:solidFill>
                      <a:schemeClr val="tx2">
                        <a:lumMod val="60000"/>
                        <a:lumOff val="40000"/>
                      </a:schemeClr>
                    </a:solidFill>
                  </a:rPr>
                  <a:t>College of Computer Science and Technology</a:t>
                </a:r>
              </a:p>
              <a:p>
                <a:pPr algn="r"/>
                <a:r>
                  <a:rPr lang="zh-CN" altLang="en-US" sz="1100" b="1" dirty="0" smtClean="0">
                    <a:solidFill>
                      <a:schemeClr val="tx2">
                        <a:lumMod val="60000"/>
                        <a:lumOff val="40000"/>
                      </a:schemeClr>
                    </a:solidFill>
                  </a:rPr>
                  <a:t>                                    计算机科学</a:t>
                </a:r>
                <a:r>
                  <a:rPr lang="zh-CN" altLang="en-US" sz="1100" b="1" dirty="0">
                    <a:solidFill>
                      <a:schemeClr val="tx2">
                        <a:lumMod val="60000"/>
                        <a:lumOff val="40000"/>
                      </a:schemeClr>
                    </a:solidFill>
                  </a:rPr>
                  <a:t>与</a:t>
                </a:r>
                <a:r>
                  <a:rPr lang="zh-CN" altLang="en-US" sz="1100" b="1" dirty="0" smtClean="0">
                    <a:solidFill>
                      <a:schemeClr val="tx2">
                        <a:lumMod val="60000"/>
                        <a:lumOff val="40000"/>
                      </a:schemeClr>
                    </a:solidFill>
                  </a:rPr>
                  <a:t>技术学院</a:t>
                </a:r>
                <a:endParaRPr lang="zh-CN" altLang="en-US" sz="1100" b="1" dirty="0">
                  <a:solidFill>
                    <a:schemeClr val="tx2">
                      <a:lumMod val="60000"/>
                      <a:lumOff val="40000"/>
                    </a:schemeClr>
                  </a:solidFill>
                </a:endParaRPr>
              </a:p>
            </p:txBody>
          </p:sp>
          <p:cxnSp>
            <p:nvCxnSpPr>
              <p:cNvPr id="12" name="直接连接符 7"/>
              <p:cNvCxnSpPr/>
              <p:nvPr/>
            </p:nvCxnSpPr>
            <p:spPr>
              <a:xfrm>
                <a:off x="6588224" y="332656"/>
                <a:ext cx="100811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9"/>
            <p:cNvCxnSpPr/>
            <p:nvPr/>
          </p:nvCxnSpPr>
          <p:spPr>
            <a:xfrm>
              <a:off x="323528" y="1268760"/>
              <a:ext cx="8820472" cy="0"/>
            </a:xfrm>
            <a:prstGeom prst="line">
              <a:avLst/>
            </a:prstGeom>
            <a:ln>
              <a:gradFill flip="none" rotWithShape="1">
                <a:gsLst>
                  <a:gs pos="0">
                    <a:srgbClr val="FFF200"/>
                  </a:gs>
                  <a:gs pos="45000">
                    <a:srgbClr val="FF7A00"/>
                  </a:gs>
                  <a:gs pos="70000">
                    <a:srgbClr val="FF0300"/>
                  </a:gs>
                  <a:gs pos="100000">
                    <a:srgbClr val="4D0808"/>
                  </a:gs>
                </a:gsLst>
                <a:lin ang="10800000" scaled="1"/>
                <a:tileRect/>
              </a:gradFill>
            </a:ln>
          </p:spPr>
          <p:style>
            <a:lnRef idx="3">
              <a:schemeClr val="accent2"/>
            </a:lnRef>
            <a:fillRef idx="0">
              <a:schemeClr val="accent2"/>
            </a:fillRef>
            <a:effectRef idx="2">
              <a:schemeClr val="accent2"/>
            </a:effectRef>
            <a:fontRef idx="minor">
              <a:schemeClr val="tx1"/>
            </a:fontRef>
          </p:style>
        </p:cxnSp>
        <p:cxnSp>
          <p:nvCxnSpPr>
            <p:cNvPr id="9" name="直接连接符 10"/>
            <p:cNvCxnSpPr/>
            <p:nvPr/>
          </p:nvCxnSpPr>
          <p:spPr>
            <a:xfrm>
              <a:off x="5148064" y="548680"/>
              <a:ext cx="3995936" cy="0"/>
            </a:xfrm>
            <a:prstGeom prst="line">
              <a:avLst/>
            </a:prstGeom>
            <a:ln>
              <a:gradFill flip="none" rotWithShape="1">
                <a:gsLst>
                  <a:gs pos="0">
                    <a:srgbClr val="FFF200"/>
                  </a:gs>
                  <a:gs pos="45000">
                    <a:srgbClr val="FF7A00"/>
                  </a:gs>
                  <a:gs pos="70000">
                    <a:srgbClr val="FF0300"/>
                  </a:gs>
                  <a:gs pos="100000">
                    <a:srgbClr val="4D0808"/>
                  </a:gs>
                </a:gsLst>
                <a:lin ang="0" scaled="1"/>
                <a:tileRect/>
              </a:gradFill>
            </a:ln>
          </p:spPr>
          <p:style>
            <a:lnRef idx="3">
              <a:schemeClr val="accent2"/>
            </a:lnRef>
            <a:fillRef idx="0">
              <a:schemeClr val="accent2"/>
            </a:fillRef>
            <a:effectRef idx="2">
              <a:schemeClr val="accent2"/>
            </a:effectRef>
            <a:fontRef idx="minor">
              <a:schemeClr val="tx1"/>
            </a:fontRef>
          </p:style>
        </p:cxnSp>
        <p:sp>
          <p:nvSpPr>
            <p:cNvPr id="10" name="灯片编号占位符 4"/>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D339703-453D-4507-B371-656EE53F18C4}"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grpSp>
      <p:sp>
        <p:nvSpPr>
          <p:cNvPr id="13" name="Rectangle 3"/>
          <p:cNvSpPr txBox="1">
            <a:spLocks noRot="1" noChangeArrowheads="1"/>
          </p:cNvSpPr>
          <p:nvPr/>
        </p:nvSpPr>
        <p:spPr>
          <a:xfrm>
            <a:off x="603250" y="2708920"/>
            <a:ext cx="512366" cy="3528392"/>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200" b="1" i="0" u="none" strike="noStrike" kern="1200" cap="none" spc="0" normalizeH="0" baseline="0" noProof="0" dirty="0" smtClean="0">
                <a:ln>
                  <a:noFill/>
                </a:ln>
                <a:solidFill>
                  <a:srgbClr val="C00000"/>
                </a:solidFill>
                <a:effectLst/>
                <a:uLnTx/>
                <a:uFillTx/>
                <a:latin typeface="+mn-lt"/>
                <a:ea typeface="+mn-ea"/>
                <a:cs typeface="+mn-cs"/>
              </a:rPr>
              <a:t>①</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包</a:t>
            </a:r>
            <a:endParaRPr kumimoji="0" lang="en-US" altLang="zh-CN"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交</a:t>
            </a:r>
            <a:endParaRPr kumimoji="0" lang="en-US" altLang="zh-CN"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换</a:t>
            </a:r>
            <a:endParaRPr kumimoji="0" lang="en-US" altLang="zh-CN"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结</a:t>
            </a:r>
            <a:endParaRPr kumimoji="0" lang="en-US" altLang="zh-CN"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点</a:t>
            </a:r>
            <a:endParaRPr kumimoji="0" lang="en-US" altLang="zh-CN"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的</a:t>
            </a:r>
            <a:endParaRPr kumimoji="0" lang="en-US" altLang="zh-CN"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模</a:t>
            </a:r>
            <a:endParaRPr kumimoji="0" lang="en-US" altLang="zh-CN" sz="3200" b="1" i="0" u="none" strike="noStrike" kern="120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1" i="0" u="none" strike="noStrike" kern="1200" cap="none" spc="0" normalizeH="0" baseline="0" noProof="0" dirty="0" smtClean="0">
                <a:ln>
                  <a:noFill/>
                </a:ln>
                <a:solidFill>
                  <a:srgbClr val="C00000"/>
                </a:solidFill>
                <a:effectLst/>
                <a:uLnTx/>
                <a:uFillTx/>
                <a:latin typeface="+mn-lt"/>
                <a:ea typeface="+mn-ea"/>
                <a:cs typeface="+mn-cs"/>
              </a:rPr>
              <a:t>型</a:t>
            </a:r>
          </a:p>
        </p:txBody>
      </p:sp>
      <p:pic>
        <p:nvPicPr>
          <p:cNvPr id="14" name="Picture 4"/>
          <p:cNvPicPr>
            <a:picLocks noChangeAspect="1" noChangeArrowheads="1"/>
          </p:cNvPicPr>
          <p:nvPr/>
        </p:nvPicPr>
        <p:blipFill>
          <a:blip r:embed="rId3" cstate="print"/>
          <a:srcRect/>
          <a:stretch>
            <a:fillRect/>
          </a:stretch>
        </p:blipFill>
        <p:spPr bwMode="auto">
          <a:xfrm>
            <a:off x="2086521" y="1916832"/>
            <a:ext cx="6373911" cy="4536504"/>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6159</Words>
  <Application>Microsoft Office PowerPoint</Application>
  <PresentationFormat>全屏显示(4:3)</PresentationFormat>
  <Paragraphs>1209</Paragraphs>
  <Slides>109</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11" baseType="lpstr">
      <vt:lpstr>Office Theme</vt:lpstr>
      <vt:lpstr>Visio</vt:lpstr>
      <vt:lpstr>计算机网络 computer Network</vt:lpstr>
      <vt:lpstr>PowerPoint 演示文稿</vt:lpstr>
      <vt:lpstr>PowerPoint 演示文稿</vt:lpstr>
      <vt:lpstr>PowerPoint 演示文稿</vt:lpstr>
      <vt:lpstr>PowerPoint 演示文稿</vt:lpstr>
      <vt:lpstr>PowerPoint 演示文稿</vt:lpstr>
      <vt:lpstr>5.1  网络层功能和服务</vt:lpstr>
      <vt:lpstr>5.1.1  网络层的功能</vt:lpstr>
      <vt:lpstr>5.1.1  网络层的功能</vt:lpstr>
      <vt:lpstr>5.1.2  面向连接的网络服务</vt:lpstr>
      <vt:lpstr>5.1.2  面向连接的网络服务</vt:lpstr>
      <vt:lpstr>5.1.2  面向连接的网络服务</vt:lpstr>
      <vt:lpstr>5.1.2  面向连接的网络服务</vt:lpstr>
      <vt:lpstr>5.1.3  面向无连接的网络服务</vt:lpstr>
      <vt:lpstr>5.1.3  面向无连接的网络服务</vt:lpstr>
      <vt:lpstr>5.1.3  面向无连接的网络服务</vt:lpstr>
      <vt:lpstr>⊙两种方式总结</vt:lpstr>
      <vt:lpstr>⊙两种方式总结</vt:lpstr>
      <vt:lpstr>⊙两种方式总结</vt:lpstr>
      <vt:lpstr>PowerPoint 演示文稿</vt:lpstr>
      <vt:lpstr>5.2  网络层互连设备</vt:lpstr>
      <vt:lpstr>5.2.1 路由器</vt:lpstr>
      <vt:lpstr>5.2.1 路由器</vt:lpstr>
      <vt:lpstr>5.2.2 第三层交换机</vt:lpstr>
      <vt:lpstr>5.2.3 网关</vt:lpstr>
      <vt:lpstr>PowerPoint 演示文稿</vt:lpstr>
      <vt:lpstr>5.3  路由选择策略</vt:lpstr>
      <vt:lpstr>5.3.1  路由选择的基本要求</vt:lpstr>
      <vt:lpstr>5.3.2  路由选择策略</vt:lpstr>
      <vt:lpstr>5.3.2  路由选择策略</vt:lpstr>
      <vt:lpstr>5.3.2  路由选择策略</vt:lpstr>
      <vt:lpstr>5.3.2  路由选择策略</vt:lpstr>
      <vt:lpstr>5.3.2  路由选择策略</vt:lpstr>
      <vt:lpstr>5.3.2  路由选择策略</vt:lpstr>
      <vt:lpstr>5.3.2  路由选择策略</vt:lpstr>
      <vt:lpstr>5.3.2  路由选择策略</vt:lpstr>
      <vt:lpstr>PowerPoint 演示文稿</vt:lpstr>
      <vt:lpstr>5.4   基本的路由算法</vt:lpstr>
      <vt:lpstr>5.4.1 距离向量路由算法</vt:lpstr>
      <vt:lpstr>5.4.1 距离向量路由算法</vt:lpstr>
      <vt:lpstr>PowerPoint 演示文稿</vt:lpstr>
      <vt:lpstr>5.4.1 距离向量路由算法</vt:lpstr>
      <vt:lpstr>5.4.1 距离向量路由算法</vt:lpstr>
      <vt:lpstr>5.4.2 链路状态路由算法</vt:lpstr>
      <vt:lpstr>5.4.2 链路状态路由算法</vt:lpstr>
      <vt:lpstr>5.4.2 链路状态路由算法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Dijkstra算法总结</vt:lpstr>
      <vt:lpstr>Dijkstra算法总结</vt:lpstr>
      <vt:lpstr>PowerPoint 演示文稿</vt:lpstr>
      <vt:lpstr>5.5 基本的网关路由协议</vt:lpstr>
      <vt:lpstr>5.5.1 互连网络的路由问题</vt:lpstr>
      <vt:lpstr>PowerPoint 演示文稿</vt:lpstr>
      <vt:lpstr>5.5.2 内部网关路由选择协议</vt:lpstr>
      <vt:lpstr>5.5.2 内部网关路由选择协议</vt:lpstr>
      <vt:lpstr>5.5.3 外部网关路由选择协议</vt:lpstr>
      <vt:lpstr>PowerPoint 演示文稿</vt:lpstr>
      <vt:lpstr>5.6 虚电路中数据包的传输</vt:lpstr>
      <vt:lpstr>5.6 虚电路中数据包的传输</vt:lpstr>
      <vt:lpstr>5.6 虚电路中数据包的传输</vt:lpstr>
      <vt:lpstr>5.6 虚电路中数据包的传输</vt:lpstr>
      <vt:lpstr>PowerPoint 演示文稿</vt:lpstr>
      <vt:lpstr>5.6 虚电路中数据包的传输</vt:lpstr>
      <vt:lpstr>5.6 虚电路中数据包的传输</vt:lpstr>
      <vt:lpstr>5.6 虚电路中数据包的传输</vt:lpstr>
      <vt:lpstr>5.6 虚电路中数据包的传输</vt:lpstr>
      <vt:lpstr>PowerPoint 演示文稿</vt:lpstr>
      <vt:lpstr>PowerPoint 演示文稿</vt:lpstr>
      <vt:lpstr>PowerPoint 演示文稿</vt:lpstr>
      <vt:lpstr>PowerPoint 演示文稿</vt:lpstr>
      <vt:lpstr>PowerPoint 演示文稿</vt:lpstr>
      <vt:lpstr>PowerPoint 演示文稿</vt:lpstr>
      <vt:lpstr>5.7  拥塞控制和流量控制 </vt:lpstr>
      <vt:lpstr>5.7.1  拥塞控制</vt:lpstr>
      <vt:lpstr>5.7.1  拥塞控制</vt:lpstr>
      <vt:lpstr>PowerPoint 演示文稿</vt:lpstr>
      <vt:lpstr>5.7.1  拥塞控制</vt:lpstr>
      <vt:lpstr>5.7.2  流量控制</vt:lpstr>
      <vt:lpstr>5.7.2  流量控制</vt:lpstr>
      <vt:lpstr>5.7.2  流量控制</vt:lpstr>
      <vt:lpstr>(1)存储转发死锁</vt:lpstr>
      <vt:lpstr>5.7.2  流量控制</vt:lpstr>
      <vt:lpstr>PowerPoint 演示文稿</vt:lpstr>
      <vt:lpstr>PowerPoint 演示文稿</vt:lpstr>
    </vt:vector>
  </TitlesOfParts>
  <Company>Magna Steyr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 computer Network</dc:title>
  <dc:creator>tomeagle</dc:creator>
  <cp:lastModifiedBy>DELL</cp:lastModifiedBy>
  <cp:revision>54</cp:revision>
  <dcterms:created xsi:type="dcterms:W3CDTF">2013-10-06T02:26:56Z</dcterms:created>
  <dcterms:modified xsi:type="dcterms:W3CDTF">2020-03-25T11:55:42Z</dcterms:modified>
</cp:coreProperties>
</file>